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316" r:id="rId4"/>
    <p:sldId id="311" r:id="rId5"/>
    <p:sldId id="317" r:id="rId6"/>
    <p:sldId id="318" r:id="rId7"/>
    <p:sldId id="319" r:id="rId8"/>
    <p:sldId id="320" r:id="rId9"/>
    <p:sldId id="300" r:id="rId10"/>
    <p:sldId id="314" r:id="rId11"/>
    <p:sldId id="309" r:id="rId12"/>
    <p:sldId id="310" r:id="rId13"/>
    <p:sldId id="281" r:id="rId14"/>
    <p:sldId id="279" r:id="rId15"/>
    <p:sldId id="307" r:id="rId16"/>
    <p:sldId id="308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6" autoAdjust="0"/>
    <p:restoredTop sz="94634" autoAdjust="0"/>
  </p:normalViewPr>
  <p:slideViewPr>
    <p:cSldViewPr snapToGrid="0" snapToObjects="1">
      <p:cViewPr>
        <p:scale>
          <a:sx n="103" d="100"/>
          <a:sy n="103" d="100"/>
        </p:scale>
        <p:origin x="-1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immetrie.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Cds</a:t>
            </a:r>
            <a:r>
              <a:rPr lang="en-US" dirty="0" smtClean="0"/>
              <a:t> GIUGNO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r>
              <a:rPr lang="en-US" dirty="0" smtClean="0"/>
              <a:t>-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err="1" smtClean="0"/>
              <a:t>Giovedi</a:t>
            </a:r>
            <a:r>
              <a:rPr lang="it-IT" dirty="0" smtClean="0"/>
              <a:t>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osy_Goosy_Gander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0147"/>
            <a:ext cx="9051324" cy="5227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 </a:t>
            </a:r>
            <a:r>
              <a:rPr lang="en-US" dirty="0" err="1" smtClean="0"/>
              <a:t>Indeterminato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985" y="1981200"/>
            <a:ext cx="8462715" cy="2790119"/>
          </a:xfrm>
          <a:solidFill>
            <a:srgbClr val="C0504D"/>
          </a:solidFill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Autorizzazione</a:t>
            </a:r>
            <a:r>
              <a:rPr lang="en-US" sz="2400" dirty="0" smtClean="0">
                <a:solidFill>
                  <a:schemeClr val="bg1"/>
                </a:solidFill>
              </a:rPr>
              <a:t> ad </a:t>
            </a:r>
            <a:r>
              <a:rPr lang="en-US" sz="2400" dirty="0" err="1" smtClean="0">
                <a:solidFill>
                  <a:schemeClr val="bg1"/>
                </a:solidFill>
              </a:rPr>
              <a:t>assumere</a:t>
            </a:r>
            <a:r>
              <a:rPr lang="en-US" sz="2400" dirty="0" smtClean="0">
                <a:solidFill>
                  <a:schemeClr val="bg1"/>
                </a:solidFill>
              </a:rPr>
              <a:t> per 60 </a:t>
            </a:r>
            <a:r>
              <a:rPr lang="en-US" sz="2400" dirty="0" err="1" smtClean="0">
                <a:solidFill>
                  <a:schemeClr val="bg1"/>
                </a:solidFill>
              </a:rPr>
              <a:t>posti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ottobre</a:t>
            </a:r>
            <a:r>
              <a:rPr lang="en-US" sz="2400" dirty="0" smtClean="0">
                <a:solidFill>
                  <a:schemeClr val="bg1"/>
                </a:solidFill>
              </a:rPr>
              <a:t> 2012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19 tecn+6ric+ </a:t>
            </a:r>
            <a:r>
              <a:rPr lang="en-US" sz="2400" dirty="0" err="1" smtClean="0">
                <a:solidFill>
                  <a:schemeClr val="bg1"/>
                </a:solidFill>
              </a:rPr>
              <a:t>qualche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posizione</a:t>
            </a:r>
            <a:r>
              <a:rPr lang="en-US" sz="2400" dirty="0" smtClean="0">
                <a:solidFill>
                  <a:schemeClr val="bg1"/>
                </a:solidFill>
              </a:rPr>
              <a:t>  I e II </a:t>
            </a:r>
            <a:r>
              <a:rPr lang="en-US" sz="2400" dirty="0" err="1" smtClean="0">
                <a:solidFill>
                  <a:schemeClr val="bg1"/>
                </a:solidFill>
              </a:rPr>
              <a:t>livello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ric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en-US" sz="2400" dirty="0" err="1" smtClean="0">
                <a:solidFill>
                  <a:schemeClr val="bg1"/>
                </a:solidFill>
              </a:rPr>
              <a:t>tec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Non ci </a:t>
            </a:r>
            <a:r>
              <a:rPr lang="en-US" sz="2400" dirty="0" err="1" smtClean="0">
                <a:solidFill>
                  <a:schemeClr val="bg1"/>
                </a:solidFill>
              </a:rPr>
              <a:t>sono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novita</a:t>
            </a:r>
            <a:r>
              <a:rPr lang="en-US" sz="2400" dirty="0" smtClean="0">
                <a:solidFill>
                  <a:schemeClr val="bg1"/>
                </a:solidFill>
              </a:rPr>
              <a:t>’, </a:t>
            </a:r>
            <a:r>
              <a:rPr lang="en-US" sz="2400" dirty="0" err="1" smtClean="0">
                <a:solidFill>
                  <a:schemeClr val="bg1"/>
                </a:solidFill>
              </a:rPr>
              <a:t>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aspetta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parere</a:t>
            </a:r>
            <a:r>
              <a:rPr lang="en-US" sz="2400" dirty="0" smtClean="0">
                <a:solidFill>
                  <a:schemeClr val="bg1"/>
                </a:solidFill>
              </a:rPr>
              <a:t> del MEF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Potrebbero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essere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introdotte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delle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semplificazioni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nel</a:t>
            </a:r>
            <a:r>
              <a:rPr lang="en-US" sz="2400" dirty="0" smtClean="0">
                <a:solidFill>
                  <a:schemeClr val="bg1"/>
                </a:solidFill>
              </a:rPr>
              <a:t> DDL </a:t>
            </a:r>
            <a:r>
              <a:rPr lang="en-US" sz="2400" dirty="0" err="1" smtClean="0">
                <a:solidFill>
                  <a:schemeClr val="bg1"/>
                </a:solidFill>
              </a:rPr>
              <a:t>semplificazioni</a:t>
            </a:r>
            <a:r>
              <a:rPr lang="en-US" sz="2400" dirty="0" smtClean="0">
                <a:solidFill>
                  <a:schemeClr val="bg1"/>
                </a:solidFill>
              </a:rPr>
              <a:t>…….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6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Non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’ </a:t>
            </a:r>
            <a:r>
              <a:rPr lang="en-US" dirty="0" err="1" smtClean="0"/>
              <a:t>sull</a:t>
            </a:r>
            <a:r>
              <a:rPr lang="en-US" dirty="0" smtClean="0"/>
              <a:t> </a:t>
            </a:r>
            <a:r>
              <a:rPr lang="en-US" dirty="0" err="1" smtClean="0"/>
              <a:t>argomento</a:t>
            </a:r>
            <a:r>
              <a:rPr lang="en-US" dirty="0" smtClean="0"/>
              <a:t> </a:t>
            </a:r>
            <a:r>
              <a:rPr lang="en-US" dirty="0" err="1" smtClean="0"/>
              <a:t>sicurezze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Corsi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sicurezze</a:t>
            </a:r>
            <a:r>
              <a:rPr lang="en-US" dirty="0" smtClean="0">
                <a:solidFill>
                  <a:schemeClr val="tx1"/>
                </a:solidFill>
              </a:rPr>
              <a:t> -  </a:t>
            </a:r>
            <a:r>
              <a:rPr lang="en-US" dirty="0" err="1" smtClean="0">
                <a:solidFill>
                  <a:schemeClr val="tx1"/>
                </a:solidFill>
              </a:rPr>
              <a:t>legge</a:t>
            </a:r>
            <a:r>
              <a:rPr lang="en-US" dirty="0" smtClean="0">
                <a:solidFill>
                  <a:schemeClr val="tx1"/>
                </a:solidFill>
              </a:rPr>
              <a:t> 81/2008 e </a:t>
            </a:r>
            <a:r>
              <a:rPr lang="en-US" dirty="0" err="1" smtClean="0">
                <a:solidFill>
                  <a:schemeClr val="tx1"/>
                </a:solidFill>
              </a:rPr>
              <a:t>accordo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regioni</a:t>
            </a:r>
            <a:r>
              <a:rPr lang="en-US" dirty="0" smtClean="0">
                <a:solidFill>
                  <a:schemeClr val="tx1"/>
                </a:solidFill>
              </a:rPr>
              <a:t> 2011</a:t>
            </a:r>
          </a:p>
          <a:p>
            <a:r>
              <a:rPr lang="en-US" dirty="0" err="1" smtClean="0"/>
              <a:t>Introdotte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rigorose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2013 ,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lavoratori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ricevere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formazione</a:t>
            </a:r>
            <a:r>
              <a:rPr lang="en-US" dirty="0" smtClean="0"/>
              <a:t> di base. 4h</a:t>
            </a:r>
            <a:endParaRPr lang="en-US" dirty="0"/>
          </a:p>
          <a:p>
            <a:r>
              <a:rPr lang="en-US" dirty="0" smtClean="0"/>
              <a:t>INFN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cercando</a:t>
            </a:r>
            <a:r>
              <a:rPr lang="en-US" dirty="0" smtClean="0"/>
              <a:t> di </a:t>
            </a:r>
            <a:r>
              <a:rPr lang="en-US" dirty="0" err="1" smtClean="0"/>
              <a:t>organizzare</a:t>
            </a:r>
            <a:r>
              <a:rPr lang="en-US" dirty="0" smtClean="0"/>
              <a:t> un </a:t>
            </a:r>
            <a:r>
              <a:rPr lang="en-US" dirty="0" err="1" smtClean="0"/>
              <a:t>corso</a:t>
            </a:r>
            <a:r>
              <a:rPr lang="en-US" dirty="0" smtClean="0"/>
              <a:t> in e-learning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 in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contatto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con UNIMI per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definire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percorsi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per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associati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laureandi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etc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]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2601"/>
            <a:ext cx="9144000" cy="637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675" y="924747"/>
            <a:ext cx="90513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Preventivi</a:t>
            </a:r>
            <a:r>
              <a:rPr lang="en-US" sz="2000" dirty="0" smtClean="0"/>
              <a:t> 2014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le </a:t>
            </a:r>
            <a:r>
              <a:rPr lang="en-US" sz="2000" dirty="0" err="1" smtClean="0"/>
              <a:t>associazioni</a:t>
            </a:r>
            <a:r>
              <a:rPr lang="en-US" sz="2000" dirty="0" smtClean="0"/>
              <a:t> senior </a:t>
            </a:r>
            <a:r>
              <a:rPr lang="en-US" sz="2000" dirty="0" err="1" smtClean="0"/>
              <a:t>possono</a:t>
            </a:r>
            <a:r>
              <a:rPr lang="en-US" sz="2000" dirty="0" smtClean="0"/>
              <a:t> </a:t>
            </a:r>
            <a:r>
              <a:rPr lang="en-US" sz="2000" dirty="0" err="1" smtClean="0"/>
              <a:t>chiederle</a:t>
            </a:r>
            <a:r>
              <a:rPr lang="en-US" sz="2000" dirty="0" smtClean="0"/>
              <a:t> solo le </a:t>
            </a:r>
            <a:r>
              <a:rPr lang="en-US" sz="2000" dirty="0" err="1" smtClean="0"/>
              <a:t>persone</a:t>
            </a:r>
            <a:r>
              <a:rPr lang="en-US" sz="2000" dirty="0" smtClean="0"/>
              <a:t> con &lt;=72 </a:t>
            </a:r>
            <a:r>
              <a:rPr lang="en-US" sz="2000" dirty="0" err="1" smtClean="0"/>
              <a:t>anni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LE RICHIESTE DI HW DA INSTALLARE NEL CENTRO CALCOLO DEVONO ESSERE COMMUNICATE A PRELZ ORA E CONCORDATE CON IL SERVIZIO AL MOMENTO DELL’ORDINE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Nuove</a:t>
            </a:r>
            <a:r>
              <a:rPr lang="en-US" sz="2000" dirty="0" smtClean="0"/>
              <a:t> </a:t>
            </a:r>
            <a:r>
              <a:rPr lang="en-US" sz="2000" dirty="0" err="1" smtClean="0"/>
              <a:t>possibilita</a:t>
            </a:r>
            <a:r>
              <a:rPr lang="en-US" sz="2000" dirty="0" smtClean="0"/>
              <a:t>’ per </a:t>
            </a:r>
            <a:r>
              <a:rPr lang="en-US" sz="2000" dirty="0" err="1" smtClean="0"/>
              <a:t>modifiche</a:t>
            </a:r>
            <a:r>
              <a:rPr lang="en-US" sz="2000" dirty="0" smtClean="0"/>
              <a:t> date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portale</a:t>
            </a:r>
            <a:r>
              <a:rPr lang="en-US" sz="2000" dirty="0" smtClean="0"/>
              <a:t> </a:t>
            </a:r>
            <a:r>
              <a:rPr lang="en-US" sz="2000" dirty="0" err="1" smtClean="0"/>
              <a:t>missioni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Approvero</a:t>
            </a:r>
            <a:r>
              <a:rPr lang="en-US" sz="2000" dirty="0" smtClean="0"/>
              <a:t>’ solo le </a:t>
            </a:r>
            <a:r>
              <a:rPr lang="en-US" sz="2000" dirty="0" err="1" smtClean="0"/>
              <a:t>modifiche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riguardano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futuro</a:t>
            </a:r>
            <a:r>
              <a:rPr lang="en-US" sz="2000" dirty="0" smtClean="0"/>
              <a:t> e non </a:t>
            </a:r>
            <a:r>
              <a:rPr lang="en-US" sz="2000" dirty="0" err="1" smtClean="0"/>
              <a:t>modifiche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passato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Come al </a:t>
            </a:r>
            <a:r>
              <a:rPr lang="en-US" sz="2000" dirty="0" err="1" smtClean="0"/>
              <a:t>solito</a:t>
            </a:r>
            <a:r>
              <a:rPr lang="en-US" sz="2000" dirty="0" smtClean="0"/>
              <a:t> </a:t>
            </a:r>
            <a:r>
              <a:rPr lang="en-US" sz="2000" dirty="0" err="1" smtClean="0"/>
              <a:t>incidenti</a:t>
            </a:r>
            <a:r>
              <a:rPr lang="en-US" sz="2000" dirty="0" smtClean="0"/>
              <a:t>, </a:t>
            </a:r>
            <a:r>
              <a:rPr lang="en-US" sz="2000" dirty="0" err="1" smtClean="0"/>
              <a:t>aerei</a:t>
            </a:r>
            <a:r>
              <a:rPr lang="en-US" sz="2000" dirty="0" smtClean="0"/>
              <a:t> </a:t>
            </a:r>
            <a:r>
              <a:rPr lang="en-US" sz="2000" dirty="0" err="1" smtClean="0"/>
              <a:t>persi</a:t>
            </a:r>
            <a:r>
              <a:rPr lang="en-US" sz="2000" dirty="0" smtClean="0"/>
              <a:t> , cause di </a:t>
            </a:r>
            <a:r>
              <a:rPr lang="en-US" sz="2000" dirty="0" err="1" smtClean="0"/>
              <a:t>forza</a:t>
            </a:r>
            <a:r>
              <a:rPr lang="en-US" sz="2000" dirty="0" smtClean="0"/>
              <a:t> </a:t>
            </a:r>
            <a:r>
              <a:rPr lang="en-US" sz="2000" dirty="0" err="1" smtClean="0"/>
              <a:t>maggiore</a:t>
            </a:r>
            <a:r>
              <a:rPr lang="en-US" sz="2000" dirty="0" smtClean="0"/>
              <a:t> </a:t>
            </a:r>
            <a:r>
              <a:rPr lang="en-US" sz="2000" dirty="0" err="1" smtClean="0"/>
              <a:t>saranno</a:t>
            </a:r>
            <a:r>
              <a:rPr lang="en-US" sz="2000" dirty="0" smtClean="0"/>
              <a:t> </a:t>
            </a:r>
            <a:r>
              <a:rPr lang="en-US" sz="2000" dirty="0" err="1" smtClean="0"/>
              <a:t>giustificate</a:t>
            </a:r>
            <a:r>
              <a:rPr lang="en-US" sz="2000" dirty="0" smtClean="0"/>
              <a:t>, ma non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essere</a:t>
            </a:r>
            <a:r>
              <a:rPr lang="en-US" sz="2000" dirty="0" smtClean="0"/>
              <a:t> la </a:t>
            </a:r>
            <a:r>
              <a:rPr lang="en-US" sz="2000" dirty="0" err="1" smtClean="0"/>
              <a:t>norma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260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RICHIESTA COMUNICARE A MONICA EVENTI ORGANIZZATI O A CUI SI E’ PARTECIPATO NEL 2012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Iscrivetevi</a:t>
            </a:r>
            <a:r>
              <a:rPr lang="en-US" dirty="0" smtClean="0">
                <a:solidFill>
                  <a:schemeClr val="tx1"/>
                </a:solidFill>
              </a:rPr>
              <a:t> online ad </a:t>
            </a:r>
            <a:r>
              <a:rPr lang="en-US" dirty="0" err="1" smtClean="0">
                <a:solidFill>
                  <a:schemeClr val="tx1"/>
                </a:solidFill>
              </a:rPr>
              <a:t>asimmetrie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rivista</a:t>
            </a:r>
            <a:r>
              <a:rPr lang="en-US" dirty="0" smtClean="0">
                <a:solidFill>
                  <a:schemeClr val="tx1"/>
                </a:solidFill>
              </a:rPr>
              <a:t> INFN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2"/>
              </a:rPr>
              <a:t>www.asimmetrie.it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Localmente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arrivano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copie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disposizione</a:t>
            </a:r>
            <a:r>
              <a:rPr lang="en-US" dirty="0" smtClean="0">
                <a:solidFill>
                  <a:schemeClr val="tx1"/>
                </a:solidFill>
              </a:rPr>
              <a:t> per outreach, </a:t>
            </a:r>
            <a:r>
              <a:rPr lang="en-US" dirty="0" err="1" smtClean="0">
                <a:solidFill>
                  <a:schemeClr val="tx1"/>
                </a:solidFill>
              </a:rPr>
              <a:t>venite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chiederle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Nuova</a:t>
            </a:r>
            <a:r>
              <a:rPr lang="en-US" dirty="0" smtClean="0">
                <a:solidFill>
                  <a:schemeClr val="tx1"/>
                </a:solidFill>
              </a:rPr>
              <a:t> brochure INFN,   </a:t>
            </a:r>
            <a:r>
              <a:rPr lang="en-US" dirty="0" err="1" smtClean="0">
                <a:solidFill>
                  <a:schemeClr val="tx1"/>
                </a:solidFill>
              </a:rPr>
              <a:t>poche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copie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disposizione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 </a:t>
            </a:r>
            <a:r>
              <a:rPr lang="en-US" dirty="0" err="1" smtClean="0">
                <a:solidFill>
                  <a:schemeClr val="tx1"/>
                </a:solidFill>
              </a:rPr>
              <a:t>pensa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stamparla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localmente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renderla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disponibile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eventi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comunicazioni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2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/>
          </a:p>
          <a:p>
            <a:r>
              <a:rPr lang="en-US" dirty="0" err="1" smtClean="0"/>
              <a:t>Ferie</a:t>
            </a:r>
            <a:r>
              <a:rPr lang="en-US" dirty="0" smtClean="0"/>
              <a:t> </a:t>
            </a:r>
            <a:r>
              <a:rPr lang="en-US" dirty="0" err="1" smtClean="0"/>
              <a:t>estive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obbligatoria</a:t>
            </a:r>
            <a:r>
              <a:rPr lang="en-US" dirty="0" smtClean="0"/>
              <a:t>     8 – 16 </a:t>
            </a:r>
            <a:r>
              <a:rPr lang="en-US" dirty="0" err="1" smtClean="0"/>
              <a:t>agosto</a:t>
            </a:r>
            <a:r>
              <a:rPr lang="en-US" dirty="0" smtClean="0"/>
              <a:t>    6gg</a:t>
            </a:r>
          </a:p>
          <a:p>
            <a:pPr lvl="1"/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uff</a:t>
            </a:r>
            <a:r>
              <a:rPr lang="en-US" dirty="0" smtClean="0"/>
              <a:t> </a:t>
            </a:r>
            <a:r>
              <a:rPr lang="en-US" dirty="0" err="1" smtClean="0"/>
              <a:t>Amm</a:t>
            </a:r>
            <a:r>
              <a:rPr lang="en-US" dirty="0" smtClean="0"/>
              <a:t> e </a:t>
            </a:r>
            <a:r>
              <a:rPr lang="en-US" dirty="0" err="1" smtClean="0"/>
              <a:t>Direzione</a:t>
            </a:r>
            <a:r>
              <a:rPr lang="en-US" dirty="0" smtClean="0"/>
              <a:t>   5-23 </a:t>
            </a:r>
            <a:r>
              <a:rPr lang="en-US" dirty="0" err="1" smtClean="0"/>
              <a:t>agosto</a:t>
            </a:r>
            <a:endParaRPr lang="en-US" dirty="0" smtClean="0"/>
          </a:p>
          <a:p>
            <a:pPr lvl="1"/>
            <a:r>
              <a:rPr lang="en-US" dirty="0" smtClean="0"/>
              <a:t>Da </a:t>
            </a:r>
            <a:r>
              <a:rPr lang="en-US" dirty="0" err="1" smtClean="0"/>
              <a:t>controllare</a:t>
            </a:r>
            <a:r>
              <a:rPr lang="en-US" dirty="0" smtClean="0"/>
              <a:t>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portierato</a:t>
            </a:r>
            <a:r>
              <a:rPr lang="en-US" dirty="0" smtClean="0"/>
              <a:t> LASA in </a:t>
            </a:r>
            <a:r>
              <a:rPr lang="en-US" dirty="0" err="1" smtClean="0"/>
              <a:t>Agosto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Segreteria</a:t>
            </a:r>
            <a:r>
              <a:rPr lang="en-US" dirty="0" smtClean="0"/>
              <a:t> LASA– Anna </a:t>
            </a:r>
            <a:r>
              <a:rPr lang="en-US" dirty="0" err="1" smtClean="0"/>
              <a:t>Sala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presente</a:t>
            </a:r>
            <a:r>
              <a:rPr lang="en-US" dirty="0" smtClean="0"/>
              <a:t> mar e </a:t>
            </a:r>
            <a:r>
              <a:rPr lang="en-US" dirty="0" err="1" smtClean="0"/>
              <a:t>merc</a:t>
            </a:r>
            <a:r>
              <a:rPr lang="en-US" dirty="0" smtClean="0"/>
              <a:t> </a:t>
            </a:r>
            <a:r>
              <a:rPr lang="en-US" dirty="0" err="1" smtClean="0"/>
              <a:t>pomeriggio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Portale</a:t>
            </a:r>
            <a:r>
              <a:rPr lang="en-US" dirty="0" smtClean="0"/>
              <a:t> Web Locale 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progetto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Benedicte</a:t>
            </a:r>
            <a:r>
              <a:rPr lang="en-US" dirty="0" smtClean="0"/>
              <a:t> Million </a:t>
            </a:r>
            <a:r>
              <a:rPr lang="en-US" dirty="0" err="1" smtClean="0"/>
              <a:t>coordina</a:t>
            </a:r>
            <a:r>
              <a:rPr lang="en-US" dirty="0" smtClean="0"/>
              <a:t> un </a:t>
            </a:r>
            <a:r>
              <a:rPr lang="en-US" dirty="0" err="1" smtClean="0"/>
              <a:t>gruppetto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(</a:t>
            </a:r>
            <a:r>
              <a:rPr lang="en-US" dirty="0" err="1" smtClean="0"/>
              <a:t>Mezzadri,</a:t>
            </a:r>
            <a:r>
              <a:rPr lang="en-US" dirty="0" err="1"/>
              <a:t>B</a:t>
            </a:r>
            <a:r>
              <a:rPr lang="en-US" dirty="0" err="1" smtClean="0"/>
              <a:t>aldini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limonti,A</a:t>
            </a:r>
            <a:r>
              <a:rPr lang="en-US" dirty="0" smtClean="0"/>
              <a:t>. </a:t>
            </a:r>
            <a:r>
              <a:rPr lang="en-US" dirty="0" err="1"/>
              <a:t>S</a:t>
            </a:r>
            <a:r>
              <a:rPr lang="en-US" dirty="0" err="1" smtClean="0"/>
              <a:t>ala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Chiedera</a:t>
            </a:r>
            <a:r>
              <a:rPr lang="en-US" dirty="0" smtClean="0"/>
              <a:t>’ </a:t>
            </a:r>
            <a:r>
              <a:rPr lang="en-US" dirty="0" err="1" smtClean="0"/>
              <a:t>l’aiuto</a:t>
            </a:r>
            <a:r>
              <a:rPr lang="en-US" dirty="0" smtClean="0"/>
              <a:t> e </a:t>
            </a:r>
            <a:r>
              <a:rPr lang="en-US" dirty="0" err="1" smtClean="0"/>
              <a:t>l’integrazione</a:t>
            </a:r>
            <a:r>
              <a:rPr lang="en-US" dirty="0" smtClean="0"/>
              <a:t> di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. </a:t>
            </a:r>
            <a:r>
              <a:rPr lang="en-US" dirty="0" err="1" smtClean="0"/>
              <a:t>Inviate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ichieste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suggerimenti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err="1" smtClean="0"/>
              <a:t>Buoni</a:t>
            </a:r>
            <a:r>
              <a:rPr lang="en-US" dirty="0" smtClean="0"/>
              <a:t> </a:t>
            </a:r>
            <a:r>
              <a:rPr lang="en-US" dirty="0" err="1" smtClean="0"/>
              <a:t>pasto</a:t>
            </a:r>
            <a:r>
              <a:rPr lang="en-US" dirty="0" smtClean="0"/>
              <a:t> .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istribuzione</a:t>
            </a:r>
            <a:r>
              <a:rPr lang="en-US" dirty="0" smtClean="0"/>
              <a:t> ticket </a:t>
            </a:r>
            <a:r>
              <a:rPr lang="en-US" dirty="0" err="1" smtClean="0"/>
              <a:t>nominativi</a:t>
            </a:r>
            <a:r>
              <a:rPr lang="en-US" dirty="0" smtClean="0"/>
              <a:t> a </a:t>
            </a:r>
            <a:r>
              <a:rPr lang="en-US" dirty="0" err="1" smtClean="0"/>
              <a:t>consuntivo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la prima </a:t>
            </a:r>
            <a:r>
              <a:rPr lang="en-US" dirty="0" err="1" smtClean="0"/>
              <a:t>settimana</a:t>
            </a:r>
            <a:r>
              <a:rPr lang="en-US" dirty="0" smtClean="0"/>
              <a:t> del </a:t>
            </a:r>
            <a:r>
              <a:rPr lang="en-US" dirty="0" err="1" smtClean="0"/>
              <a:t>mese</a:t>
            </a:r>
            <a:r>
              <a:rPr lang="en-US" dirty="0" smtClean="0"/>
              <a:t> </a:t>
            </a:r>
            <a:r>
              <a:rPr lang="en-US" dirty="0" err="1" smtClean="0"/>
              <a:t>successivo</a:t>
            </a:r>
            <a:endParaRPr lang="en-US" dirty="0" smtClean="0"/>
          </a:p>
          <a:p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l’estate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pensa</a:t>
            </a:r>
            <a:r>
              <a:rPr lang="en-US" dirty="0" smtClean="0"/>
              <a:t> di </a:t>
            </a:r>
            <a:r>
              <a:rPr lang="en-US" dirty="0" err="1" smtClean="0"/>
              <a:t>riallineare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buoni</a:t>
            </a:r>
            <a:r>
              <a:rPr lang="en-US" dirty="0" smtClean="0"/>
              <a:t> </a:t>
            </a:r>
            <a:r>
              <a:rPr lang="en-US" dirty="0" err="1" smtClean="0"/>
              <a:t>precedentemente</a:t>
            </a:r>
            <a:r>
              <a:rPr lang="en-US" dirty="0" smtClean="0"/>
              <a:t> </a:t>
            </a:r>
            <a:r>
              <a:rPr lang="en-US" dirty="0" err="1" smtClean="0"/>
              <a:t>anticipati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8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 </a:t>
            </a:r>
            <a:r>
              <a:rPr lang="en-US" dirty="0" err="1" smtClean="0"/>
              <a:t>Determinato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66800"/>
            <a:ext cx="8813799" cy="5462016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PROPOSTA del </a:t>
            </a:r>
            <a:r>
              <a:rPr lang="en-US" sz="2400" dirty="0" err="1" smtClean="0"/>
              <a:t>gruppo</a:t>
            </a:r>
            <a:r>
              <a:rPr lang="en-US" sz="2400" dirty="0" smtClean="0"/>
              <a:t> di </a:t>
            </a:r>
            <a:r>
              <a:rPr lang="en-US" sz="2400" dirty="0" err="1" smtClean="0"/>
              <a:t>lavoro</a:t>
            </a:r>
            <a:r>
              <a:rPr lang="en-US" sz="2400" dirty="0" smtClean="0"/>
              <a:t> </a:t>
            </a:r>
            <a:r>
              <a:rPr lang="en-US" sz="2400" dirty="0" err="1" smtClean="0"/>
              <a:t>sul</a:t>
            </a:r>
            <a:r>
              <a:rPr lang="en-US" sz="2400" dirty="0" smtClean="0"/>
              <a:t> TEMPO DETERMINATO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Costruire</a:t>
            </a:r>
            <a:r>
              <a:rPr lang="en-US" sz="2400" dirty="0" smtClean="0"/>
              <a:t> un </a:t>
            </a:r>
            <a:r>
              <a:rPr lang="en-US" sz="2400" dirty="0" err="1" smtClean="0"/>
              <a:t>indicatore</a:t>
            </a:r>
            <a:r>
              <a:rPr lang="en-US" sz="2400" dirty="0" smtClean="0"/>
              <a:t> del </a:t>
            </a:r>
            <a:r>
              <a:rPr lang="en-US" sz="2400" dirty="0" err="1" smtClean="0"/>
              <a:t>livello</a:t>
            </a:r>
            <a:r>
              <a:rPr lang="en-US" sz="2400" dirty="0" smtClean="0"/>
              <a:t> di TD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fondi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interni</a:t>
            </a:r>
            <a:r>
              <a:rPr lang="en-US" sz="2400" dirty="0" smtClean="0"/>
              <a:t> </a:t>
            </a:r>
            <a:r>
              <a:rPr lang="en-US" sz="2400" dirty="0" err="1" smtClean="0"/>
              <a:t>adeguato</a:t>
            </a:r>
            <a:r>
              <a:rPr lang="en-US" sz="2400" dirty="0" smtClean="0"/>
              <a:t> per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struttura</a:t>
            </a:r>
            <a:endParaRPr lang="en-US" sz="2400" dirty="0" smtClean="0"/>
          </a:p>
          <a:p>
            <a:r>
              <a:rPr lang="en-US" sz="2400" dirty="0" err="1" smtClean="0"/>
              <a:t>Quali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parametri</a:t>
            </a:r>
            <a:r>
              <a:rPr lang="en-US" sz="2400" dirty="0" smtClean="0"/>
              <a:t> da </a:t>
            </a:r>
            <a:r>
              <a:rPr lang="en-US" sz="2400" dirty="0" err="1" smtClean="0"/>
              <a:t>considerare</a:t>
            </a:r>
            <a:r>
              <a:rPr lang="en-US" sz="2400" dirty="0" smtClean="0"/>
              <a:t> ?</a:t>
            </a:r>
          </a:p>
          <a:p>
            <a:pPr lvl="2"/>
            <a:r>
              <a:rPr lang="en-US" sz="2400" dirty="0" err="1" smtClean="0"/>
              <a:t>Dimensioni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struttura</a:t>
            </a:r>
            <a:endParaRPr lang="en-US" sz="2400" dirty="0" smtClean="0"/>
          </a:p>
          <a:p>
            <a:pPr lvl="2"/>
            <a:r>
              <a:rPr lang="en-US" sz="2400" dirty="0" err="1" smtClean="0"/>
              <a:t>Personale</a:t>
            </a:r>
            <a:r>
              <a:rPr lang="en-US" sz="2400" dirty="0" smtClean="0"/>
              <a:t> in </a:t>
            </a:r>
            <a:r>
              <a:rPr lang="en-US" sz="2400" dirty="0" err="1" smtClean="0"/>
              <a:t>servizio</a:t>
            </a:r>
            <a:endParaRPr lang="en-US" sz="2400" dirty="0" smtClean="0"/>
          </a:p>
          <a:p>
            <a:pPr lvl="2"/>
            <a:r>
              <a:rPr lang="en-US" sz="2400" dirty="0" err="1" smtClean="0"/>
              <a:t>Numero</a:t>
            </a:r>
            <a:r>
              <a:rPr lang="en-US" sz="2400" dirty="0" smtClean="0"/>
              <a:t> di </a:t>
            </a:r>
            <a:r>
              <a:rPr lang="en-US" sz="2400" dirty="0" err="1" smtClean="0"/>
              <a:t>contratti</a:t>
            </a:r>
            <a:r>
              <a:rPr lang="en-US" sz="2400" dirty="0" smtClean="0"/>
              <a:t> TD </a:t>
            </a:r>
            <a:r>
              <a:rPr lang="en-US" sz="2400" dirty="0" err="1" smtClean="0"/>
              <a:t>gia</a:t>
            </a:r>
            <a:r>
              <a:rPr lang="en-US" sz="2400" dirty="0" smtClean="0"/>
              <a:t>’ in </a:t>
            </a:r>
            <a:r>
              <a:rPr lang="en-US" sz="2400" dirty="0" err="1" smtClean="0"/>
              <a:t>essere</a:t>
            </a:r>
            <a:endParaRPr lang="en-US" sz="2400" dirty="0" smtClean="0"/>
          </a:p>
          <a:p>
            <a:pPr lvl="2"/>
            <a:endParaRPr lang="en-US" sz="2400" dirty="0"/>
          </a:p>
          <a:p>
            <a:r>
              <a:rPr lang="en-US" sz="2400" dirty="0" err="1" smtClean="0"/>
              <a:t>Quando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potra</a:t>
            </a:r>
            <a:r>
              <a:rPr lang="en-US" sz="2400" dirty="0" smtClean="0"/>
              <a:t>’ </a:t>
            </a:r>
            <a:r>
              <a:rPr lang="en-US" sz="2400" dirty="0" err="1" smtClean="0"/>
              <a:t>cominciare</a:t>
            </a:r>
            <a:r>
              <a:rPr lang="en-US" sz="2400" dirty="0" smtClean="0"/>
              <a:t> a </a:t>
            </a:r>
            <a:r>
              <a:rPr lang="en-US" sz="2400" dirty="0" err="1" smtClean="0"/>
              <a:t>usare</a:t>
            </a:r>
            <a:r>
              <a:rPr lang="en-US" sz="2400" dirty="0" smtClean="0"/>
              <a:t>?</a:t>
            </a:r>
            <a:endParaRPr lang="en-US" sz="2000" dirty="0" smtClean="0"/>
          </a:p>
          <a:p>
            <a:pPr lvl="1"/>
            <a:r>
              <a:rPr lang="en-US" sz="2400" dirty="0" err="1" smtClean="0"/>
              <a:t>Nel</a:t>
            </a:r>
            <a:r>
              <a:rPr lang="en-US" sz="2400" dirty="0" smtClean="0"/>
              <a:t> 2014 </a:t>
            </a:r>
            <a:r>
              <a:rPr lang="en-US" sz="2400" dirty="0" err="1" smtClean="0"/>
              <a:t>assumeremo</a:t>
            </a:r>
            <a:r>
              <a:rPr lang="en-US" sz="2400" dirty="0" smtClean="0"/>
              <a:t> 26 </a:t>
            </a:r>
            <a:r>
              <a:rPr lang="en-US" sz="2400" dirty="0" err="1" smtClean="0"/>
              <a:t>persone</a:t>
            </a:r>
            <a:r>
              <a:rPr lang="en-US" sz="2400" dirty="0" smtClean="0"/>
              <a:t> (20 </a:t>
            </a:r>
            <a:r>
              <a:rPr lang="en-US" sz="2400" dirty="0" err="1" smtClean="0"/>
              <a:t>tecnologi</a:t>
            </a:r>
            <a:r>
              <a:rPr lang="en-US" sz="2400" dirty="0" smtClean="0"/>
              <a:t> 6 </a:t>
            </a:r>
            <a:r>
              <a:rPr lang="en-US" sz="2400" dirty="0" err="1" smtClean="0"/>
              <a:t>ricercatori</a:t>
            </a:r>
            <a:r>
              <a:rPr lang="en-US" sz="2400" dirty="0" smtClean="0"/>
              <a:t>).</a:t>
            </a:r>
          </a:p>
          <a:p>
            <a:pPr marL="1554480" lvl="7" indent="0">
              <a:buNone/>
            </a:pPr>
            <a:endParaRPr lang="en-US" sz="2400" dirty="0" smtClean="0"/>
          </a:p>
          <a:p>
            <a:pPr marL="548640" lvl="2" indent="0">
              <a:buNone/>
            </a:pPr>
            <a:endParaRPr lang="en-US" sz="2400" dirty="0"/>
          </a:p>
          <a:p>
            <a:pPr marL="548640" lvl="2" indent="0">
              <a:buNone/>
            </a:pPr>
            <a:endParaRPr lang="en-US" sz="2400" dirty="0" smtClean="0"/>
          </a:p>
          <a:p>
            <a:pPr marL="548640" lvl="2" indent="0">
              <a:buNone/>
            </a:pPr>
            <a:endParaRPr lang="en-US" sz="2400" dirty="0"/>
          </a:p>
          <a:p>
            <a:pPr marL="548640" lvl="2" indent="0">
              <a:buNone/>
            </a:pPr>
            <a:endParaRPr lang="en-US" sz="2400" dirty="0" smtClean="0"/>
          </a:p>
          <a:p>
            <a:pPr marL="548640" lvl="2" indent="0">
              <a:buNone/>
            </a:pPr>
            <a:endParaRPr lang="en-US" sz="2400" dirty="0" smtClean="0"/>
          </a:p>
          <a:p>
            <a:pPr marL="548640" lvl="2" indent="0">
              <a:buNone/>
            </a:pPr>
            <a:endParaRPr lang="en-US" sz="2400" dirty="0"/>
          </a:p>
          <a:p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 descr="aa04453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530" y="3961900"/>
            <a:ext cx="1323371" cy="222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2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 </a:t>
            </a:r>
            <a:r>
              <a:rPr lang="en-US" dirty="0" err="1"/>
              <a:t>Determinato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La </a:t>
            </a:r>
            <a:r>
              <a:rPr lang="en-US" sz="2800" dirty="0" err="1" smtClean="0"/>
              <a:t>triste</a:t>
            </a:r>
            <a:r>
              <a:rPr lang="en-US" sz="2800" dirty="0" smtClean="0"/>
              <a:t> </a:t>
            </a:r>
            <a:r>
              <a:rPr lang="en-US" sz="2800" dirty="0" err="1" smtClean="0"/>
              <a:t>storia</a:t>
            </a:r>
            <a:r>
              <a:rPr lang="en-US" sz="2800" dirty="0" smtClean="0"/>
              <a:t> </a:t>
            </a:r>
            <a:r>
              <a:rPr lang="en-US" sz="2800" dirty="0" err="1" smtClean="0"/>
              <a:t>dei</a:t>
            </a:r>
            <a:r>
              <a:rPr lang="en-US" sz="2800" dirty="0" smtClean="0"/>
              <a:t> </a:t>
            </a:r>
            <a:r>
              <a:rPr lang="en-US" sz="2800" dirty="0" err="1" smtClean="0"/>
              <a:t>concorsi</a:t>
            </a:r>
            <a:r>
              <a:rPr lang="en-US" sz="2800" dirty="0" smtClean="0"/>
              <a:t> a TI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Richieste</a:t>
            </a:r>
            <a:r>
              <a:rPr lang="en-US" sz="2800" dirty="0" smtClean="0"/>
              <a:t>, a </a:t>
            </a:r>
            <a:r>
              <a:rPr lang="en-US" sz="2800" dirty="0" err="1" smtClean="0"/>
              <a:t>ottobre</a:t>
            </a:r>
            <a:r>
              <a:rPr lang="en-US" sz="2800" dirty="0" smtClean="0"/>
              <a:t> 2011, 71 </a:t>
            </a:r>
            <a:r>
              <a:rPr lang="en-US" sz="2800" dirty="0" err="1" smtClean="0"/>
              <a:t>posizioni</a:t>
            </a:r>
            <a:endParaRPr lang="en-US" sz="28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48 turnover 2009+ 12 TO 2010+ 11 TO 2011</a:t>
            </a:r>
          </a:p>
          <a:p>
            <a:pPr lvl="2"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Spending review (</a:t>
            </a:r>
            <a:r>
              <a:rPr lang="en-US" sz="2800" dirty="0" err="1" smtClean="0"/>
              <a:t>luglio</a:t>
            </a:r>
            <a:r>
              <a:rPr lang="en-US" sz="2800" dirty="0" smtClean="0"/>
              <a:t> 2012) </a:t>
            </a:r>
            <a:r>
              <a:rPr lang="en-US" sz="2800" dirty="0" err="1" smtClean="0"/>
              <a:t>taglio</a:t>
            </a:r>
            <a:r>
              <a:rPr lang="en-US" sz="2800" dirty="0" smtClean="0"/>
              <a:t> 10% TA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Autorizzazione</a:t>
            </a:r>
            <a:r>
              <a:rPr lang="en-US" sz="2800" dirty="0" smtClean="0"/>
              <a:t> ad </a:t>
            </a:r>
            <a:r>
              <a:rPr lang="en-US" sz="2800" dirty="0" err="1" smtClean="0"/>
              <a:t>assumere</a:t>
            </a:r>
            <a:r>
              <a:rPr lang="en-US" sz="2800" dirty="0" smtClean="0"/>
              <a:t> per 60 </a:t>
            </a:r>
            <a:r>
              <a:rPr lang="en-US" sz="2800" dirty="0" err="1" smtClean="0"/>
              <a:t>posti</a:t>
            </a:r>
            <a:r>
              <a:rPr lang="en-US" sz="2800" dirty="0" smtClean="0"/>
              <a:t>  a </a:t>
            </a:r>
            <a:r>
              <a:rPr lang="en-US" sz="2800" dirty="0" err="1" smtClean="0"/>
              <a:t>ottobre</a:t>
            </a:r>
            <a:r>
              <a:rPr lang="en-US" sz="2800" dirty="0" smtClean="0"/>
              <a:t> 2012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smtClean="0"/>
              <a:t>Ma </a:t>
            </a:r>
            <a:r>
              <a:rPr lang="en-US" sz="2800" dirty="0" err="1" smtClean="0"/>
              <a:t>assumere</a:t>
            </a:r>
            <a:r>
              <a:rPr lang="en-US" sz="2800" dirty="0" smtClean="0"/>
              <a:t> = </a:t>
            </a:r>
            <a:r>
              <a:rPr lang="en-US" sz="2800" dirty="0" err="1" smtClean="0"/>
              <a:t>bandire</a:t>
            </a:r>
            <a:r>
              <a:rPr lang="en-US" sz="2800" dirty="0" smtClean="0"/>
              <a:t> 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4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Tar del Lazio ha </a:t>
            </a:r>
            <a:r>
              <a:rPr lang="en-US" dirty="0" err="1" smtClean="0"/>
              <a:t>annullato</a:t>
            </a:r>
            <a:r>
              <a:rPr lang="en-US" dirty="0" smtClean="0"/>
              <a:t> </a:t>
            </a:r>
            <a:r>
              <a:rPr lang="en-US" dirty="0" err="1" smtClean="0"/>
              <a:t>delibera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mandava</a:t>
            </a:r>
            <a:r>
              <a:rPr lang="en-US" dirty="0" smtClean="0"/>
              <a:t> in </a:t>
            </a:r>
            <a:r>
              <a:rPr lang="en-US" dirty="0" err="1" smtClean="0"/>
              <a:t>pensione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con 40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anzianita</a:t>
            </a:r>
            <a:r>
              <a:rPr lang="en-US" dirty="0" smtClean="0"/>
              <a:t>, se &gt;65 </a:t>
            </a:r>
            <a:r>
              <a:rPr lang="en-US" dirty="0" err="1" smtClean="0"/>
              <a:t>anni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Council del </a:t>
            </a:r>
            <a:r>
              <a:rPr lang="en-US" dirty="0" err="1" smtClean="0"/>
              <a:t>Cern</a:t>
            </a:r>
            <a:r>
              <a:rPr lang="en-US" dirty="0" smtClean="0"/>
              <a:t> ha </a:t>
            </a: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medium term plan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european</a:t>
            </a:r>
            <a:r>
              <a:rPr lang="en-US" dirty="0" smtClean="0"/>
              <a:t> strategy.  Il </a:t>
            </a:r>
            <a:r>
              <a:rPr lang="en-US" dirty="0" err="1" smtClean="0"/>
              <a:t>fascio</a:t>
            </a:r>
            <a:r>
              <a:rPr lang="en-US" dirty="0" smtClean="0"/>
              <a:t> di neutrino non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finanziato</a:t>
            </a:r>
            <a:r>
              <a:rPr lang="en-US" dirty="0" smtClean="0"/>
              <a:t>, ma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deciso</a:t>
            </a:r>
            <a:r>
              <a:rPr lang="en-US" dirty="0" smtClean="0"/>
              <a:t> di </a:t>
            </a:r>
            <a:r>
              <a:rPr lang="en-US" dirty="0" err="1" smtClean="0"/>
              <a:t>riutilizzare</a:t>
            </a:r>
            <a:r>
              <a:rPr lang="en-US" dirty="0" smtClean="0"/>
              <a:t> Icarus al CERN per </a:t>
            </a:r>
            <a:r>
              <a:rPr lang="en-US" dirty="0" err="1" smtClean="0"/>
              <a:t>studi</a:t>
            </a:r>
            <a:r>
              <a:rPr lang="en-US" dirty="0" smtClean="0"/>
              <a:t> di R&amp;D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Concorso</a:t>
            </a:r>
            <a:r>
              <a:rPr lang="en-US" dirty="0" smtClean="0"/>
              <a:t> primo </a:t>
            </a:r>
            <a:r>
              <a:rPr lang="en-US" dirty="0" err="1" smtClean="0"/>
              <a:t>ricercatore</a:t>
            </a:r>
            <a:r>
              <a:rPr lang="en-US" dirty="0" smtClean="0"/>
              <a:t> </a:t>
            </a:r>
            <a:r>
              <a:rPr lang="en-US" dirty="0" err="1" smtClean="0"/>
              <a:t>bando</a:t>
            </a:r>
            <a:r>
              <a:rPr lang="en-US" dirty="0" smtClean="0"/>
              <a:t> 2009 (19 </a:t>
            </a:r>
            <a:r>
              <a:rPr lang="en-US" dirty="0" err="1" smtClean="0"/>
              <a:t>posti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ricorso</a:t>
            </a:r>
            <a:r>
              <a:rPr lang="en-US" dirty="0" smtClean="0"/>
              <a:t> </a:t>
            </a:r>
            <a:r>
              <a:rPr lang="en-US" dirty="0" err="1" smtClean="0"/>
              <a:t>presso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tar del Lazio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INFN ha </a:t>
            </a:r>
            <a:r>
              <a:rPr lang="en-US" dirty="0" err="1" smtClean="0"/>
              <a:t>perso</a:t>
            </a:r>
            <a:r>
              <a:rPr lang="en-US" dirty="0" smtClean="0"/>
              <a:t> </a:t>
            </a:r>
            <a:r>
              <a:rPr lang="en-US" dirty="0" err="1" smtClean="0"/>
              <a:t>ricorso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INFN </a:t>
            </a:r>
            <a:r>
              <a:rPr lang="en-US" dirty="0" err="1" smtClean="0"/>
              <a:t>fara</a:t>
            </a:r>
            <a:r>
              <a:rPr lang="en-US" dirty="0" smtClean="0"/>
              <a:t>’ </a:t>
            </a:r>
            <a:r>
              <a:rPr lang="en-US" dirty="0" err="1" smtClean="0"/>
              <a:t>ricorso</a:t>
            </a:r>
            <a:r>
              <a:rPr lang="en-US" dirty="0" smtClean="0"/>
              <a:t> al </a:t>
            </a:r>
            <a:r>
              <a:rPr lang="en-US" dirty="0" err="1" smtClean="0"/>
              <a:t>consiglio</a:t>
            </a:r>
            <a:r>
              <a:rPr lang="en-US" dirty="0" smtClean="0"/>
              <a:t> di </a:t>
            </a:r>
            <a:r>
              <a:rPr lang="en-US" dirty="0" err="1" smtClean="0"/>
              <a:t>stato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Stanno</a:t>
            </a:r>
            <a:r>
              <a:rPr lang="en-US" dirty="0" smtClean="0"/>
              <a:t> </a:t>
            </a:r>
            <a:r>
              <a:rPr lang="en-US" dirty="0" err="1" smtClean="0"/>
              <a:t>procedendo</a:t>
            </a:r>
            <a:r>
              <a:rPr lang="en-US" dirty="0" smtClean="0"/>
              <a:t> le </a:t>
            </a:r>
            <a:r>
              <a:rPr lang="en-US" dirty="0" err="1" smtClean="0"/>
              <a:t>riorganizzazioni</a:t>
            </a:r>
            <a:r>
              <a:rPr lang="en-US" dirty="0" smtClean="0"/>
              <a:t> </a:t>
            </a:r>
            <a:r>
              <a:rPr lang="en-US" dirty="0" err="1" smtClean="0"/>
              <a:t>amministrative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LNS e </a:t>
            </a:r>
            <a:r>
              <a:rPr lang="en-US" dirty="0" err="1" smtClean="0"/>
              <a:t>catania</a:t>
            </a:r>
            <a:r>
              <a:rPr lang="en-US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Cnaf</a:t>
            </a:r>
            <a:r>
              <a:rPr lang="en-US" dirty="0" smtClean="0"/>
              <a:t> e bologna, Roma1 e Roma3.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Serra e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informativo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Preventivi</a:t>
            </a:r>
            <a:r>
              <a:rPr lang="en-US" dirty="0" smtClean="0"/>
              <a:t> come </a:t>
            </a:r>
            <a:r>
              <a:rPr lang="en-US" dirty="0" err="1" smtClean="0"/>
              <a:t>vanno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7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Giugno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Il </a:t>
            </a:r>
            <a:r>
              <a:rPr lang="en-US" sz="2000" dirty="0" err="1" smtClean="0"/>
              <a:t>Ministro</a:t>
            </a:r>
            <a:r>
              <a:rPr lang="en-US" sz="2000" dirty="0" smtClean="0"/>
              <a:t> </a:t>
            </a:r>
            <a:r>
              <a:rPr lang="en-US" sz="2000" dirty="0" err="1" smtClean="0"/>
              <a:t>Carrozza</a:t>
            </a:r>
            <a:r>
              <a:rPr lang="en-US" sz="2000" dirty="0" smtClean="0"/>
              <a:t> ha </a:t>
            </a:r>
            <a:r>
              <a:rPr lang="en-US" sz="2000" dirty="0" err="1" smtClean="0"/>
              <a:t>convocato</a:t>
            </a:r>
            <a:r>
              <a:rPr lang="en-US" sz="2000" dirty="0" smtClean="0"/>
              <a:t> </a:t>
            </a:r>
            <a:r>
              <a:rPr lang="en-US" sz="2000" dirty="0" err="1" smtClean="0"/>
              <a:t>presidenti</a:t>
            </a:r>
            <a:r>
              <a:rPr lang="en-US" sz="2000" dirty="0" smtClean="0"/>
              <a:t> </a:t>
            </a:r>
            <a:r>
              <a:rPr lang="en-US" sz="2000" dirty="0" err="1" smtClean="0"/>
              <a:t>degli</a:t>
            </a:r>
            <a:r>
              <a:rPr lang="en-US" sz="2000" dirty="0" smtClean="0"/>
              <a:t> </a:t>
            </a:r>
            <a:r>
              <a:rPr lang="en-US" sz="2000" dirty="0" err="1" smtClean="0"/>
              <a:t>enti</a:t>
            </a:r>
            <a:r>
              <a:rPr lang="en-US" sz="2000" dirty="0" smtClean="0"/>
              <a:t> di </a:t>
            </a:r>
            <a:r>
              <a:rPr lang="en-US" sz="2000" dirty="0" err="1" smtClean="0"/>
              <a:t>ricerca</a:t>
            </a:r>
            <a:r>
              <a:rPr lang="en-US" sz="2000" dirty="0" smtClean="0"/>
              <a:t> per </a:t>
            </a:r>
            <a:r>
              <a:rPr lang="en-US" sz="2000" dirty="0" err="1" smtClean="0"/>
              <a:t>il</a:t>
            </a:r>
            <a:r>
              <a:rPr lang="en-US" sz="2000" dirty="0" smtClean="0"/>
              <a:t> 2 </a:t>
            </a:r>
            <a:r>
              <a:rPr lang="en-US" sz="2000" dirty="0" err="1" smtClean="0"/>
              <a:t>luglio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FOE 2013 e’ </a:t>
            </a:r>
            <a:r>
              <a:rPr lang="en-US" sz="2000" dirty="0" err="1" smtClean="0"/>
              <a:t>sul</a:t>
            </a:r>
            <a:r>
              <a:rPr lang="en-US" sz="2000" dirty="0" smtClean="0"/>
              <a:t> </a:t>
            </a:r>
            <a:r>
              <a:rPr lang="en-US" sz="2000" dirty="0" err="1" smtClean="0"/>
              <a:t>tavolo</a:t>
            </a:r>
            <a:r>
              <a:rPr lang="en-US" sz="2000" dirty="0" smtClean="0"/>
              <a:t> del </a:t>
            </a:r>
            <a:r>
              <a:rPr lang="en-US" sz="2000" dirty="0" err="1" smtClean="0"/>
              <a:t>ministro</a:t>
            </a:r>
            <a:r>
              <a:rPr lang="en-US" sz="2000" dirty="0" smtClean="0"/>
              <a:t> </a:t>
            </a:r>
            <a:r>
              <a:rPr lang="en-US" sz="2000" dirty="0" err="1" smtClean="0"/>
              <a:t>Miur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Si </a:t>
            </a:r>
            <a:r>
              <a:rPr lang="en-US" sz="2000" dirty="0" err="1" smtClean="0"/>
              <a:t>spera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sia</a:t>
            </a:r>
            <a:r>
              <a:rPr lang="en-US" sz="2000" dirty="0" smtClean="0"/>
              <a:t> </a:t>
            </a:r>
            <a:r>
              <a:rPr lang="en-US" sz="2000" dirty="0" err="1" smtClean="0"/>
              <a:t>inviato</a:t>
            </a:r>
            <a:r>
              <a:rPr lang="en-US" sz="2000" dirty="0" smtClean="0"/>
              <a:t> </a:t>
            </a:r>
            <a:r>
              <a:rPr lang="en-US" sz="2000" dirty="0" err="1" smtClean="0"/>
              <a:t>entro</a:t>
            </a:r>
            <a:r>
              <a:rPr lang="en-US" sz="2000" dirty="0" smtClean="0"/>
              <a:t> </a:t>
            </a:r>
            <a:r>
              <a:rPr lang="en-US" sz="2000" dirty="0" err="1" smtClean="0"/>
              <a:t>giugno</a:t>
            </a:r>
            <a:r>
              <a:rPr lang="en-US" sz="2000" dirty="0" smtClean="0"/>
              <a:t> </a:t>
            </a:r>
            <a:r>
              <a:rPr lang="en-US" sz="2000" dirty="0" err="1" smtClean="0"/>
              <a:t>alla</a:t>
            </a:r>
            <a:r>
              <a:rPr lang="en-US" sz="2000" dirty="0" smtClean="0"/>
              <a:t> </a:t>
            </a:r>
            <a:r>
              <a:rPr lang="en-US" sz="2000" dirty="0" err="1" smtClean="0"/>
              <a:t>corte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conti</a:t>
            </a:r>
            <a:r>
              <a:rPr lang="en-US" sz="2000" dirty="0" smtClean="0"/>
              <a:t> e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quindi</a:t>
            </a:r>
            <a:r>
              <a:rPr lang="en-US" sz="2000" dirty="0" smtClean="0"/>
              <a:t> </a:t>
            </a:r>
            <a:r>
              <a:rPr lang="en-US" sz="2000" dirty="0" err="1" smtClean="0"/>
              <a:t>sia</a:t>
            </a:r>
            <a:r>
              <a:rPr lang="en-US" sz="2000" dirty="0" smtClean="0"/>
              <a:t> </a:t>
            </a:r>
            <a:r>
              <a:rPr lang="en-US" sz="2000" dirty="0" err="1" smtClean="0"/>
              <a:t>disponibile</a:t>
            </a:r>
            <a:r>
              <a:rPr lang="en-US" sz="2000" dirty="0" smtClean="0"/>
              <a:t> </a:t>
            </a:r>
            <a:r>
              <a:rPr lang="en-US" sz="2000" dirty="0" err="1" smtClean="0"/>
              <a:t>entro</a:t>
            </a:r>
            <a:r>
              <a:rPr lang="en-US" sz="2000" dirty="0" smtClean="0"/>
              <a:t> </a:t>
            </a:r>
            <a:r>
              <a:rPr lang="en-US" sz="2000" dirty="0" err="1" smtClean="0"/>
              <a:t>Agosto</a:t>
            </a:r>
            <a:r>
              <a:rPr lang="en-US" sz="2000" dirty="0" err="1" smtClean="0">
                <a:sym typeface="Wingdings"/>
              </a:rPr>
              <a:t>settembre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Premiali</a:t>
            </a:r>
            <a:r>
              <a:rPr lang="en-US" sz="2000" dirty="0" smtClean="0"/>
              <a:t> 2012 , I referee </a:t>
            </a:r>
            <a:r>
              <a:rPr lang="en-US" sz="2000" dirty="0" err="1" smtClean="0"/>
              <a:t>hanno</a:t>
            </a:r>
            <a:r>
              <a:rPr lang="en-US" sz="2000" dirty="0" smtClean="0"/>
              <a:t> </a:t>
            </a:r>
            <a:r>
              <a:rPr lang="en-US" sz="2000" dirty="0" err="1" smtClean="0"/>
              <a:t>finito</a:t>
            </a:r>
            <a:r>
              <a:rPr lang="en-US" sz="2000" dirty="0" smtClean="0"/>
              <a:t> le </a:t>
            </a:r>
            <a:r>
              <a:rPr lang="en-US" sz="2000" dirty="0" err="1" smtClean="0"/>
              <a:t>valutazioni,relazione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disponibile</a:t>
            </a:r>
            <a:r>
              <a:rPr lang="en-US" sz="2000" dirty="0" smtClean="0"/>
              <a:t> </a:t>
            </a:r>
            <a:r>
              <a:rPr lang="en-US" sz="2000" dirty="0" err="1" smtClean="0"/>
              <a:t>dopo</a:t>
            </a:r>
            <a:r>
              <a:rPr lang="en-US" sz="2000" dirty="0" smtClean="0"/>
              <a:t> </a:t>
            </a:r>
            <a:r>
              <a:rPr lang="en-US" sz="2000" dirty="0" err="1" smtClean="0"/>
              <a:t>l’estate</a:t>
            </a:r>
            <a:endParaRPr lang="en-US" sz="2000" dirty="0" smtClean="0"/>
          </a:p>
          <a:p>
            <a:pPr lvl="1"/>
            <a:r>
              <a:rPr lang="en-US" sz="2000" dirty="0" err="1" smtClean="0"/>
              <a:t>Premiali</a:t>
            </a:r>
            <a:r>
              <a:rPr lang="en-US" sz="2000" dirty="0" smtClean="0"/>
              <a:t> 2013 </a:t>
            </a:r>
            <a:r>
              <a:rPr lang="en-US" sz="2000" dirty="0" err="1" smtClean="0"/>
              <a:t>saranno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distribuiti</a:t>
            </a:r>
            <a:r>
              <a:rPr lang="en-US" sz="2000" dirty="0" smtClean="0"/>
              <a:t> </a:t>
            </a:r>
            <a:r>
              <a:rPr lang="en-US" sz="2000" dirty="0" err="1" smtClean="0"/>
              <a:t>usando</a:t>
            </a:r>
            <a:r>
              <a:rPr lang="en-US" sz="2000" dirty="0" smtClean="0"/>
              <a:t> le </a:t>
            </a:r>
            <a:r>
              <a:rPr lang="en-US" sz="2000" dirty="0" err="1" smtClean="0"/>
              <a:t>valutazioni</a:t>
            </a:r>
            <a:r>
              <a:rPr lang="en-US" sz="2000" dirty="0" smtClean="0"/>
              <a:t> </a:t>
            </a:r>
            <a:r>
              <a:rPr lang="en-US" sz="2000" dirty="0" err="1" smtClean="0"/>
              <a:t>Anvur</a:t>
            </a:r>
            <a:r>
              <a:rPr lang="en-US" sz="2000" dirty="0" smtClean="0"/>
              <a:t>,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stanno</a:t>
            </a:r>
            <a:r>
              <a:rPr lang="en-US" sz="2000" dirty="0" smtClean="0"/>
              <a:t> per </a:t>
            </a:r>
            <a:r>
              <a:rPr lang="en-US" sz="2000" dirty="0" err="1" smtClean="0"/>
              <a:t>essere</a:t>
            </a:r>
            <a:r>
              <a:rPr lang="en-US" sz="2000" dirty="0" smtClean="0"/>
              <a:t> </a:t>
            </a:r>
            <a:r>
              <a:rPr lang="en-US" sz="2000" dirty="0" err="1" smtClean="0"/>
              <a:t>pubblicate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err="1" smtClean="0"/>
              <a:t>Rinnovato</a:t>
            </a:r>
            <a:r>
              <a:rPr lang="en-US" sz="2000" dirty="0" smtClean="0"/>
              <a:t> </a:t>
            </a:r>
            <a:r>
              <a:rPr lang="en-US" sz="2000" dirty="0" err="1" smtClean="0"/>
              <a:t>presidente</a:t>
            </a:r>
            <a:r>
              <a:rPr lang="en-US" sz="2000" dirty="0" smtClean="0"/>
              <a:t> GSSI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17 </a:t>
            </a:r>
            <a:r>
              <a:rPr lang="en-US" sz="2000" dirty="0" err="1" smtClean="0"/>
              <a:t>luglio</a:t>
            </a:r>
            <a:r>
              <a:rPr lang="en-US" sz="2000" dirty="0" smtClean="0"/>
              <a:t> </a:t>
            </a:r>
            <a:r>
              <a:rPr lang="en-US" sz="2000" dirty="0" err="1" smtClean="0"/>
              <a:t>saranno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presentati</a:t>
            </a:r>
            <a:r>
              <a:rPr lang="en-US" sz="2000" dirty="0" smtClean="0"/>
              <a:t> IRIDE e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 Tau-charm</a:t>
            </a:r>
          </a:p>
          <a:p>
            <a:pPr lvl="1"/>
            <a:r>
              <a:rPr lang="en-US" sz="2000" dirty="0" err="1" smtClean="0"/>
              <a:t>Direttivo</a:t>
            </a:r>
            <a:r>
              <a:rPr lang="en-US" sz="2000" dirty="0" smtClean="0"/>
              <a:t> </a:t>
            </a:r>
            <a:r>
              <a:rPr lang="en-US" sz="2000" dirty="0" err="1" smtClean="0"/>
              <a:t>sara</a:t>
            </a:r>
            <a:r>
              <a:rPr lang="en-US" sz="2000" dirty="0" smtClean="0"/>
              <a:t>’ </a:t>
            </a:r>
            <a:r>
              <a:rPr lang="en-US" sz="2000" dirty="0" err="1" smtClean="0"/>
              <a:t>chiamato</a:t>
            </a:r>
            <a:r>
              <a:rPr lang="en-US" sz="2000" dirty="0" smtClean="0"/>
              <a:t> a </a:t>
            </a:r>
            <a:r>
              <a:rPr lang="en-US" sz="2000" dirty="0" err="1" smtClean="0"/>
              <a:t>decidere</a:t>
            </a:r>
            <a:r>
              <a:rPr lang="en-US" sz="2000" dirty="0" smtClean="0"/>
              <a:t> a </a:t>
            </a:r>
            <a:r>
              <a:rPr lang="en-US" sz="2000" dirty="0" err="1" smtClean="0"/>
              <a:t>ottobre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Giugno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sz="2000" dirty="0" smtClean="0"/>
          </a:p>
          <a:p>
            <a:r>
              <a:rPr lang="en-US" dirty="0" smtClean="0"/>
              <a:t>FIRB </a:t>
            </a:r>
            <a:r>
              <a:rPr lang="en-US" dirty="0" err="1" smtClean="0"/>
              <a:t>csn</a:t>
            </a:r>
            <a:r>
              <a:rPr lang="en-US" dirty="0" smtClean="0"/>
              <a:t> </a:t>
            </a:r>
            <a:r>
              <a:rPr lang="en-US" dirty="0"/>
              <a:t>5 - grant per </a:t>
            </a:r>
            <a:r>
              <a:rPr lang="en-US" dirty="0" err="1"/>
              <a:t>persone</a:t>
            </a:r>
            <a:r>
              <a:rPr lang="en-US" dirty="0"/>
              <a:t> non </a:t>
            </a:r>
            <a:r>
              <a:rPr lang="en-US" dirty="0" err="1"/>
              <a:t>strutturate</a:t>
            </a:r>
            <a:r>
              <a:rPr lang="en-US" dirty="0"/>
              <a:t> per 30ke + 75ke per </a:t>
            </a:r>
            <a:r>
              <a:rPr lang="en-US" dirty="0" err="1"/>
              <a:t>fondi</a:t>
            </a:r>
            <a:r>
              <a:rPr lang="en-US" dirty="0"/>
              <a:t> </a:t>
            </a:r>
            <a:r>
              <a:rPr lang="en-US" dirty="0" err="1"/>
              <a:t>ricerca</a:t>
            </a:r>
            <a:r>
              <a:rPr lang="en-US" dirty="0"/>
              <a:t> (</a:t>
            </a:r>
            <a:r>
              <a:rPr lang="en-US" dirty="0" err="1"/>
              <a:t>annui</a:t>
            </a:r>
            <a:r>
              <a:rPr lang="en-US" dirty="0"/>
              <a:t> per 2 </a:t>
            </a:r>
            <a:r>
              <a:rPr lang="en-US" dirty="0" err="1"/>
              <a:t>anni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 smtClean="0"/>
              <a:t>Bandi</a:t>
            </a:r>
            <a:r>
              <a:rPr lang="en-US" dirty="0" smtClean="0"/>
              <a:t> ERC starting, </a:t>
            </a:r>
            <a:r>
              <a:rPr lang="en-US" dirty="0" err="1" smtClean="0"/>
              <a:t>vinto</a:t>
            </a:r>
            <a:r>
              <a:rPr lang="en-US" dirty="0" smtClean="0"/>
              <a:t> da </a:t>
            </a:r>
            <a:r>
              <a:rPr lang="en-US" dirty="0" err="1" smtClean="0"/>
              <a:t>Vignati</a:t>
            </a:r>
            <a:r>
              <a:rPr lang="en-US" dirty="0" smtClean="0"/>
              <a:t> (Roma)</a:t>
            </a:r>
          </a:p>
          <a:p>
            <a:r>
              <a:rPr lang="en-US" dirty="0" err="1" smtClean="0"/>
              <a:t>Bandi</a:t>
            </a:r>
            <a:r>
              <a:rPr lang="en-US" dirty="0" smtClean="0"/>
              <a:t> ERC consolidator,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seconda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prossime</a:t>
            </a:r>
            <a:r>
              <a:rPr lang="en-US" dirty="0"/>
              <a:t> </a:t>
            </a:r>
            <a:r>
              <a:rPr lang="en-US" dirty="0" err="1"/>
              <a:t>scadenze</a:t>
            </a:r>
            <a:r>
              <a:rPr lang="en-US" dirty="0"/>
              <a:t> ERC a </a:t>
            </a:r>
            <a:r>
              <a:rPr lang="en-US" dirty="0" smtClean="0"/>
              <a:t>primavera. </a:t>
            </a:r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sollecita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prepari</a:t>
            </a:r>
            <a:r>
              <a:rPr lang="en-US" dirty="0" smtClean="0"/>
              <a:t> per tempo  </a:t>
            </a:r>
            <a:endParaRPr lang="en-US" dirty="0" smtClean="0"/>
          </a:p>
          <a:p>
            <a:endParaRPr lang="en-US" sz="2000" dirty="0"/>
          </a:p>
          <a:p>
            <a:r>
              <a:rPr lang="en-US" dirty="0" err="1" smtClean="0"/>
              <a:t>Dott</a:t>
            </a:r>
            <a:r>
              <a:rPr lang="en-US" dirty="0" smtClean="0"/>
              <a:t> Renato </a:t>
            </a:r>
            <a:r>
              <a:rPr lang="en-US" dirty="0" err="1" smtClean="0"/>
              <a:t>Carletti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del </a:t>
            </a:r>
            <a:r>
              <a:rPr lang="en-US" dirty="0" err="1" smtClean="0"/>
              <a:t>personale</a:t>
            </a:r>
            <a:r>
              <a:rPr lang="en-US" dirty="0" smtClean="0"/>
              <a:t> da </a:t>
            </a:r>
            <a:r>
              <a:rPr lang="en-US" dirty="0" err="1" smtClean="0"/>
              <a:t>settembre</a:t>
            </a:r>
            <a:endParaRPr lang="en-US" dirty="0" smtClean="0"/>
          </a:p>
          <a:p>
            <a:endParaRPr lang="en-US" sz="2000" dirty="0"/>
          </a:p>
          <a:p>
            <a:r>
              <a:rPr lang="en-US" dirty="0" err="1" smtClean="0"/>
              <a:t>Relazione</a:t>
            </a:r>
            <a:r>
              <a:rPr lang="en-US" dirty="0" smtClean="0"/>
              <a:t> di Marco </a:t>
            </a:r>
            <a:r>
              <a:rPr lang="en-US" dirty="0" err="1" smtClean="0"/>
              <a:t>Ripani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INFN-E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1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Schermata 2013-06-27 a 07.23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24748"/>
            <a:ext cx="9144000" cy="46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Schermata 2013-06-27 a 07.27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4887"/>
            <a:ext cx="9144000" cy="3284851"/>
          </a:xfrm>
          <a:prstGeom prst="rect">
            <a:avLst/>
          </a:prstGeom>
        </p:spPr>
      </p:pic>
      <p:pic>
        <p:nvPicPr>
          <p:cNvPr id="7" name="Picture 6" descr="Schermata 2013-06-27 a 07.28.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65125"/>
            <a:ext cx="9144000" cy="11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0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Sindacali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8"/>
            <a:ext cx="9144000" cy="5933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Schermata 2013-06-27 a 07.42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6278"/>
            <a:ext cx="88138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8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Sindacali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8748"/>
            <a:ext cx="8940800" cy="5933252"/>
          </a:xfrm>
        </p:spPr>
        <p:txBody>
          <a:bodyPr>
            <a:normAutofit/>
          </a:bodyPr>
          <a:lstStyle/>
          <a:p>
            <a:pPr lvl="1"/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err="1" smtClean="0">
                <a:sym typeface="Wingdings"/>
              </a:rPr>
              <a:t>Accordo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sindacale</a:t>
            </a:r>
            <a:r>
              <a:rPr lang="en-US" sz="2400" dirty="0" smtClean="0">
                <a:sym typeface="Wingdings"/>
              </a:rPr>
              <a:t> del 10 </a:t>
            </a:r>
            <a:r>
              <a:rPr lang="en-US" sz="2400" dirty="0" err="1" smtClean="0">
                <a:sym typeface="Wingdings"/>
              </a:rPr>
              <a:t>giugno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2013 per </a:t>
            </a:r>
            <a:r>
              <a:rPr lang="en-US" sz="2400" dirty="0" err="1" smtClean="0">
                <a:sym typeface="Wingdings"/>
              </a:rPr>
              <a:t>proroghe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contratti</a:t>
            </a:r>
            <a:r>
              <a:rPr lang="en-US" sz="2400" dirty="0" smtClean="0">
                <a:sym typeface="Wingdings"/>
              </a:rPr>
              <a:t> a tempo </a:t>
            </a:r>
            <a:r>
              <a:rPr lang="en-US" sz="2400" dirty="0" err="1" smtClean="0">
                <a:sym typeface="Wingdings"/>
              </a:rPr>
              <a:t>determinato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err="1" smtClean="0">
                <a:sym typeface="Wingdings"/>
              </a:rPr>
              <a:t>Prorogabili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fino</a:t>
            </a:r>
            <a:r>
              <a:rPr lang="en-US" sz="2400" dirty="0" smtClean="0">
                <a:sym typeface="Wingdings"/>
              </a:rPr>
              <a:t> a </a:t>
            </a:r>
            <a:r>
              <a:rPr lang="en-US" sz="2400" dirty="0" err="1" smtClean="0">
                <a:sym typeface="Wingdings"/>
              </a:rPr>
              <a:t>dic</a:t>
            </a:r>
            <a:r>
              <a:rPr lang="en-US" sz="2400" dirty="0" smtClean="0">
                <a:sym typeface="Wingdings"/>
              </a:rPr>
              <a:t> 2016 , con tranche </a:t>
            </a:r>
            <a:r>
              <a:rPr lang="en-US" sz="2400" dirty="0" err="1" smtClean="0">
                <a:sym typeface="Wingdings"/>
              </a:rPr>
              <a:t>annuali</a:t>
            </a:r>
            <a:r>
              <a:rPr lang="en-US" sz="2400" dirty="0" smtClean="0">
                <a:sym typeface="Wingdings"/>
              </a:rPr>
              <a:t>, se </a:t>
            </a:r>
            <a:r>
              <a:rPr lang="en-US" sz="2400" dirty="0" err="1" smtClean="0">
                <a:sym typeface="Wingdings"/>
              </a:rPr>
              <a:t>rimane</a:t>
            </a:r>
            <a:r>
              <a:rPr lang="en-US" sz="2400" dirty="0" smtClean="0">
                <a:sym typeface="Wingdings"/>
              </a:rPr>
              <a:t> 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la </a:t>
            </a:r>
            <a:r>
              <a:rPr lang="en-US" sz="2400" dirty="0" err="1" smtClean="0">
                <a:sym typeface="Wingdings"/>
              </a:rPr>
              <a:t>copertura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finanziaria</a:t>
            </a:r>
            <a:r>
              <a:rPr lang="en-US" sz="2400" dirty="0" smtClean="0">
                <a:sym typeface="Wingdings"/>
              </a:rPr>
              <a:t>, </a:t>
            </a:r>
          </a:p>
          <a:p>
            <a:pPr lvl="1"/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la </a:t>
            </a:r>
            <a:r>
              <a:rPr lang="en-US" sz="2400" dirty="0" err="1" smtClean="0">
                <a:sym typeface="Wingdings"/>
              </a:rPr>
              <a:t>necessita</a:t>
            </a:r>
            <a:r>
              <a:rPr lang="en-US" sz="2400" dirty="0" smtClean="0">
                <a:sym typeface="Wingdings"/>
              </a:rPr>
              <a:t>’ </a:t>
            </a:r>
            <a:r>
              <a:rPr lang="en-US" sz="2400" dirty="0" smtClean="0">
                <a:sym typeface="Wingdings"/>
              </a:rPr>
              <a:t>di </a:t>
            </a:r>
            <a:r>
              <a:rPr lang="en-US" sz="2400" dirty="0" err="1" smtClean="0">
                <a:sym typeface="Wingdings"/>
              </a:rPr>
              <a:t>svolgere</a:t>
            </a:r>
            <a:r>
              <a:rPr lang="en-US" sz="2400" dirty="0" smtClean="0">
                <a:sym typeface="Wingdings"/>
              </a:rPr>
              <a:t> le </a:t>
            </a:r>
            <a:r>
              <a:rPr lang="en-US" sz="2400" dirty="0" err="1" smtClean="0">
                <a:sym typeface="Wingdings"/>
              </a:rPr>
              <a:t>attivita</a:t>
            </a:r>
            <a:r>
              <a:rPr lang="en-US" sz="2400" dirty="0" smtClean="0">
                <a:sym typeface="Wingdings"/>
              </a:rPr>
              <a:t>’ per cui </a:t>
            </a:r>
            <a:r>
              <a:rPr lang="en-US" sz="2400" dirty="0" err="1" smtClean="0">
                <a:sym typeface="Wingdings"/>
              </a:rPr>
              <a:t>sono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stati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assunti</a:t>
            </a:r>
            <a:r>
              <a:rPr lang="en-US" sz="2400" dirty="0" smtClean="0">
                <a:sym typeface="Wingdings"/>
              </a:rPr>
              <a:t>,</a:t>
            </a:r>
          </a:p>
          <a:p>
            <a:pPr lvl="1"/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una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valutazione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complessiva</a:t>
            </a:r>
            <a:r>
              <a:rPr lang="en-US" sz="2400" dirty="0" smtClean="0">
                <a:sym typeface="Wingdings"/>
              </a:rPr>
              <a:t> di </a:t>
            </a:r>
            <a:r>
              <a:rPr lang="en-US" sz="2400" dirty="0" err="1" smtClean="0">
                <a:sym typeface="Wingdings"/>
              </a:rPr>
              <a:t>natura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programmatica</a:t>
            </a:r>
            <a:r>
              <a:rPr lang="en-US" sz="2400" dirty="0" smtClean="0">
                <a:sym typeface="Wingdings"/>
              </a:rPr>
              <a:t> e </a:t>
            </a:r>
            <a:r>
              <a:rPr lang="en-US" sz="2400" dirty="0" err="1" smtClean="0">
                <a:sym typeface="Wingdings"/>
              </a:rPr>
              <a:t>funzionale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che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giustifichi</a:t>
            </a:r>
            <a:r>
              <a:rPr lang="en-US" sz="2400" dirty="0" smtClean="0">
                <a:sym typeface="Wingdings"/>
              </a:rPr>
              <a:t> la </a:t>
            </a:r>
            <a:r>
              <a:rPr lang="en-US" sz="2400" dirty="0" err="1" smtClean="0">
                <a:sym typeface="Wingdings"/>
              </a:rPr>
              <a:t>prosecuzione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dei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contratti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medesimi</a:t>
            </a:r>
            <a:endParaRPr lang="en-US" sz="2400" dirty="0">
              <a:sym typeface="Wingdings"/>
            </a:endParaRP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 27 Giugno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8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8422</TotalTime>
  <Words>947</Words>
  <Application>Microsoft Macintosh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Cds GIUGNO 2013</vt:lpstr>
      <vt:lpstr>Direttori Giugno</vt:lpstr>
      <vt:lpstr>Direttori Giugno</vt:lpstr>
      <vt:lpstr>Direttivo Giugno</vt:lpstr>
      <vt:lpstr>Direttivo Giugno</vt:lpstr>
      <vt:lpstr>Delibere Giugno</vt:lpstr>
      <vt:lpstr>Delibere Giugno</vt:lpstr>
      <vt:lpstr>Relazioni Sindacali</vt:lpstr>
      <vt:lpstr>Relazioni Sindacali</vt:lpstr>
      <vt:lpstr>Tempo Indeterminato</vt:lpstr>
      <vt:lpstr>Notizie Locali</vt:lpstr>
      <vt:lpstr>Notizie Locali</vt:lpstr>
      <vt:lpstr>Notizie Locali</vt:lpstr>
      <vt:lpstr>Di scorta</vt:lpstr>
      <vt:lpstr>Notizie Locali</vt:lpstr>
      <vt:lpstr>Tempo Determinato</vt:lpstr>
      <vt:lpstr>Tempo Determinato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200</cp:revision>
  <cp:lastPrinted>2013-01-11T08:55:55Z</cp:lastPrinted>
  <dcterms:created xsi:type="dcterms:W3CDTF">2012-07-01T07:42:44Z</dcterms:created>
  <dcterms:modified xsi:type="dcterms:W3CDTF">2013-06-27T11:39:46Z</dcterms:modified>
</cp:coreProperties>
</file>