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7" r:id="rId3"/>
    <p:sldId id="296" r:id="rId4"/>
    <p:sldId id="348" r:id="rId5"/>
    <p:sldId id="349" r:id="rId6"/>
    <p:sldId id="350" r:id="rId7"/>
    <p:sldId id="351" r:id="rId8"/>
    <p:sldId id="352" r:id="rId9"/>
    <p:sldId id="354" r:id="rId10"/>
    <p:sldId id="337" r:id="rId11"/>
    <p:sldId id="355" r:id="rId12"/>
    <p:sldId id="333" r:id="rId13"/>
    <p:sldId id="301" r:id="rId14"/>
    <p:sldId id="334" r:id="rId15"/>
    <p:sldId id="356" r:id="rId16"/>
    <p:sldId id="302" r:id="rId17"/>
    <p:sldId id="309" r:id="rId18"/>
    <p:sldId id="344" r:id="rId19"/>
    <p:sldId id="357" r:id="rId20"/>
    <p:sldId id="345" r:id="rId21"/>
    <p:sldId id="374" r:id="rId22"/>
    <p:sldId id="368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257" r:id="rId31"/>
    <p:sldId id="369" r:id="rId32"/>
    <p:sldId id="327" r:id="rId33"/>
    <p:sldId id="276" r:id="rId34"/>
    <p:sldId id="370" r:id="rId35"/>
    <p:sldId id="371" r:id="rId36"/>
    <p:sldId id="258" r:id="rId37"/>
    <p:sldId id="372" r:id="rId38"/>
    <p:sldId id="376" r:id="rId39"/>
    <p:sldId id="373" r:id="rId40"/>
    <p:sldId id="330" r:id="rId41"/>
    <p:sldId id="375" r:id="rId42"/>
    <p:sldId id="328" r:id="rId43"/>
    <p:sldId id="270" r:id="rId44"/>
    <p:sldId id="294" r:id="rId45"/>
    <p:sldId id="342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8" autoAdjust="0"/>
    <p:restoredTop sz="94660"/>
  </p:normalViewPr>
  <p:slideViewPr>
    <p:cSldViewPr>
      <p:cViewPr varScale="1">
        <p:scale>
          <a:sx n="128" d="100"/>
          <a:sy n="128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en-US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en-US"/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fld id="{1E37DFD3-696F-48E1-A69C-8B14638F4681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8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fld id="{9F08693E-9B1F-46B5-A9E4-96D2982DDE7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C106B4E-F155-4625-BF2E-0ACAC5D2AAA8}" type="slidenum">
              <a:rPr lang="en-US" sz="1300"/>
              <a:pPr eaLnBrk="1" hangingPunct="1"/>
              <a:t>1</a:t>
            </a:fld>
            <a:endParaRPr 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FEF0A0B-6BD4-4FD3-BA78-71A3EFB2F2D8}" type="slidenum">
              <a:rPr lang="en-US" sz="1300"/>
              <a:pPr eaLnBrk="1" hangingPunct="1"/>
              <a:t>32</a:t>
            </a:fld>
            <a:endParaRPr lang="en-US" sz="13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9516E7-7136-4329-B234-9AD09686BD12}" type="slidenum">
              <a:rPr lang="en-US" sz="1300"/>
              <a:pPr eaLnBrk="1" hangingPunct="1"/>
              <a:t>33</a:t>
            </a:fld>
            <a:endParaRPr lang="en-US" sz="13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85372" indent="-302066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08265" indent="-241653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91571" indent="-241653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174878" indent="-241653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658184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141490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624796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108102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E8756178-3EE7-4497-8EFA-57A8FBA8A95C}" type="slidenum">
              <a:rPr lang="en-US" sz="1300"/>
              <a:pPr eaLnBrk="1" hangingPunct="1"/>
              <a:t>35</a:t>
            </a:fld>
            <a:endParaRPr lang="en-US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64B5C4D-23E4-4745-AE05-EE510DD57BA1}" type="slidenum">
              <a:rPr lang="en-US" sz="1300"/>
              <a:pPr eaLnBrk="1" hangingPunct="1"/>
              <a:t>36</a:t>
            </a:fld>
            <a:endParaRPr lang="en-US" sz="13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85372" indent="-302066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08265" indent="-241653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91571" indent="-241653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174878" indent="-241653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658184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141490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624796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108102" indent="-24165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FAD70877-24B6-4F4B-A17D-02405DC3DCD3}" type="slidenum">
              <a:rPr lang="en-US" sz="1300"/>
              <a:pPr eaLnBrk="1" hangingPunct="1"/>
              <a:t>39</a:t>
            </a:fld>
            <a:endParaRPr lang="en-US" sz="13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623A000A-3DA0-495B-A7D6-973C0FB1CA48}" type="slidenum">
              <a:rPr lang="de-DE" sz="1300"/>
              <a:pPr algn="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de-DE" sz="13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ea typeface="ＭＳ Ｐゴシック" pitchFamily="34" charset="-128"/>
              </a:rPr>
              <a:t>   </a:t>
            </a:r>
            <a:r>
              <a:rPr lang="en-GB" sz="1100" b="1" smtClean="0">
                <a:ea typeface="ＭＳ Ｐゴシック" pitchFamily="34" charset="-128"/>
              </a:rPr>
              <a:t>Before you start</a:t>
            </a:r>
            <a:r>
              <a:rPr lang="en-GB" sz="1100" smtClean="0">
                <a:ea typeface="ＭＳ Ｐゴシック" pitchFamily="34" charset="-128"/>
              </a:rPr>
              <a:t> editing the slides of your talk change to the </a:t>
            </a:r>
            <a:r>
              <a:rPr lang="en-GB" sz="1100" b="1" smtClean="0">
                <a:ea typeface="ＭＳ Ｐゴシック" pitchFamily="34" charset="-128"/>
              </a:rPr>
              <a:t>Master Slide view</a:t>
            </a:r>
            <a:r>
              <a:rPr lang="en-GB" sz="1100" smtClean="0">
                <a:ea typeface="ＭＳ Ｐゴシック" pitchFamily="34" charset="-128"/>
              </a:rPr>
              <a:t>:   </a:t>
            </a:r>
            <a:br>
              <a:rPr lang="en-GB" sz="1100" smtClean="0">
                <a:ea typeface="ＭＳ Ｐゴシック" pitchFamily="34" charset="-128"/>
              </a:rPr>
            </a:br>
            <a:r>
              <a:rPr lang="en-GB" sz="1100" smtClean="0">
                <a:ea typeface="ＭＳ Ｐゴシック" pitchFamily="34" charset="-128"/>
              </a:rPr>
              <a:t>   Menu button “View”,</a:t>
            </a: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ea typeface="ＭＳ Ｐゴシック" pitchFamily="34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ea typeface="ＭＳ Ｐゴシック" pitchFamily="34" charset="-128"/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smtClean="0">
              <a:ea typeface="ＭＳ Ｐゴシック" pitchFamily="34" charset="-128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2297D81-9557-4017-ACBA-61C1EBE61EC8}" type="slidenum">
              <a:rPr lang="en-US" sz="1300"/>
              <a:pPr eaLnBrk="1" hangingPunct="1"/>
              <a:t>41</a:t>
            </a:fld>
            <a:endParaRPr lang="en-US" sz="1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 w="12700"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F3402F0-8884-4E4F-8B99-6111910DE606}" type="slidenum">
              <a:rPr lang="de-DE" sz="1300"/>
              <a:pPr eaLnBrk="1" hangingPunct="1"/>
              <a:t>42</a:t>
            </a:fld>
            <a:endParaRPr lang="de-DE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41D0749-EC56-4FBD-938E-0A7CD45873ED}" type="slidenum">
              <a:rPr lang="en-US" sz="1300"/>
              <a:pPr eaLnBrk="1" hangingPunct="1"/>
              <a:t>43</a:t>
            </a:fld>
            <a:endParaRPr lang="en-US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7FCB3D5-D938-43B9-9B04-05C0D052ABF0}" type="slidenum">
              <a:rPr lang="en-US" sz="1300"/>
              <a:pPr eaLnBrk="1" hangingPunct="1"/>
              <a:t>44</a:t>
            </a:fld>
            <a:endParaRPr lang="en-US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1545253-9C69-422E-A0CA-A3C0A0D67A43}" type="slidenum">
              <a:rPr lang="en-US" sz="1300"/>
              <a:pPr eaLnBrk="1" hangingPunct="1"/>
              <a:t>2</a:t>
            </a:fld>
            <a:endParaRPr lang="en-U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487DBA2-7570-4512-9A79-B9661707D2F4}" type="slidenum">
              <a:rPr lang="en-US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sz="13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851198A-B7C1-4925-8383-F1DEED5C7584}" type="slidenum">
              <a:rPr lang="en-US" sz="1300"/>
              <a:pPr eaLnBrk="1" hangingPunct="1"/>
              <a:t>3</a:t>
            </a:fld>
            <a:endParaRPr 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521" y="4560572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2776" y="9118744"/>
            <a:ext cx="3170717" cy="4809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48" indent="-285711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42" indent="-228568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979" indent="-228568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16" indent="-228568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253" indent="-22856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390" indent="-22856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527" indent="-22856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664" indent="-22856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A7ADB2-3426-2041-8462-E0DF1BE656F2}" type="slidenum">
              <a:rPr lang="de-DE" sz="1200"/>
              <a:pPr/>
              <a:t>8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095894A-9E13-4FF5-8391-0204D9ABEB70}" type="slidenum">
              <a:rPr lang="en-US" sz="1300"/>
              <a:pPr eaLnBrk="1" hangingPunct="1"/>
              <a:t>13</a:t>
            </a:fld>
            <a:endParaRPr lang="en-US" sz="13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5363" cy="3603625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2475"/>
            <a:ext cx="5362575" cy="431958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1B01275-D3ED-4F7C-A63D-9272A2508929}" type="slidenum">
              <a:rPr lang="en-US" sz="1300"/>
              <a:pPr eaLnBrk="1" hangingPunct="1"/>
              <a:t>16</a:t>
            </a:fld>
            <a:endParaRPr lang="en-US" sz="13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D45AB57-D25A-42D4-9E75-898A4B818086}" type="slidenum">
              <a:rPr lang="en-US" sz="1300"/>
              <a:pPr eaLnBrk="1" hangingPunct="1"/>
              <a:t>17</a:t>
            </a:fld>
            <a:endParaRPr lang="en-US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2297D81-9557-4017-ACBA-61C1EBE61EC8}" type="slidenum">
              <a:rPr lang="en-US" sz="1300"/>
              <a:pPr eaLnBrk="1" hangingPunct="1"/>
              <a:t>30</a:t>
            </a:fld>
            <a:endParaRPr lang="en-US" sz="1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813" indent="-303213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088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2275" indent="-242888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5" indent="-241300" defTabSz="9667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2297D81-9557-4017-ACBA-61C1EBE61EC8}" type="slidenum">
              <a:rPr lang="en-US" sz="1300"/>
              <a:pPr eaLnBrk="1" hangingPunct="1"/>
              <a:t>31</a:t>
            </a:fld>
            <a:endParaRPr lang="en-US" sz="1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logo-XFE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9" descr="Undulator_final_nurh#50DE97_links4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94035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9813F-409A-4053-ACF4-6461F3A3ACA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313461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3863" y="541338"/>
            <a:ext cx="2217737" cy="57070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503988" cy="57070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1CEA-6767-471B-8911-3EFF9324EBA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3352384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4360863" cy="4900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47788"/>
            <a:ext cx="4360862" cy="4900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007E4-89B1-4A77-85E9-528E25F327D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398630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41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3687763" cy="3927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97363" y="1600200"/>
            <a:ext cx="3687762" cy="1887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97363" y="3640141"/>
            <a:ext cx="3687762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1470-8517-4F45-A99F-DD7E49A924F8}" type="slidenum">
              <a:rPr lang="en-GB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6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A6190-43D7-44A3-B880-93DE2FA07F2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Carlo Pagani, Consiglio della Sezione INFN di Milano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123724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72D22-090B-4952-B39E-05F36213B30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Carlo Pagani, Consiglio della Sezione INFN di Milano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229031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4360863" cy="4900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47788"/>
            <a:ext cx="4360862" cy="4900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3F58-68EE-42B2-A705-5406E6D6D25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Carlo Pagani, Consiglio della Sezione INFN di Milano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201735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2205-ED33-4C76-89BE-4057AEC2537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Carlo Pagani, Consiglio della Sezione INFN di Milano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231711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032-00EA-426B-AA23-A3C47D44691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EFD42-915F-48BC-9808-A8F54336D50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8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C7C3A-6C5F-4D42-9124-C9604C9AF1D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B5B81-9F2E-44E3-8BD3-AC556FDBEBF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Carlo Pagani, Consiglio della Sezione INFN di Milano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  <p:extLst>
      <p:ext uri="{BB962C8B-B14F-4D97-AF65-F5344CB8AC3E}">
        <p14:creationId xmlns:p14="http://schemas.microsoft.com/office/powerpoint/2010/main" val="123269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ulator_final_nurh#50DE97_recht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0CBC81-0F47-4C78-A3A4-A7A5BE1C70F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6435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Carlo Pagani, Consiglio della Sezione INFN di Milano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/>
              <a:t>Status and plans for the 3.9 GHz section of XFEL </a:t>
            </a:r>
            <a:endParaRPr lang="en-GB"/>
          </a:p>
        </p:txBody>
      </p:sp>
      <p:pic>
        <p:nvPicPr>
          <p:cNvPr id="1032" name="Picture 8" descr="logo-XFEL_r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4" name="Rectangle 10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8874125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610600" y="6496050"/>
            <a:ext cx="3619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18450" y="6500813"/>
            <a:ext cx="663575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800" smtClean="0"/>
            </a:lvl1pPr>
          </a:lstStyle>
          <a:p>
            <a:pPr>
              <a:defRPr/>
            </a:pPr>
            <a:r>
              <a:rPr lang="en-US"/>
              <a:t>4 luglio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75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emf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3.jpeg"/><Relationship Id="rId5" Type="http://schemas.openxmlformats.org/officeDocument/2006/relationships/image" Target="../media/image88.jpeg"/><Relationship Id="rId10" Type="http://schemas.openxmlformats.org/officeDocument/2006/relationships/image" Target="../media/image92.jpeg"/><Relationship Id="rId4" Type="http://schemas.openxmlformats.org/officeDocument/2006/relationships/image" Target="../media/image87.emf"/><Relationship Id="rId9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7.png"/><Relationship Id="rId9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955925"/>
            <a:ext cx="7251700" cy="1844675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4100" b="1" dirty="0" smtClean="0"/>
              <a:t>European </a:t>
            </a:r>
            <a:r>
              <a:rPr lang="en-US" sz="4100" b="1" dirty="0" err="1" smtClean="0"/>
              <a:t>XFEL</a:t>
            </a:r>
            <a:r>
              <a:rPr lang="en-US" sz="4100" b="1" dirty="0" smtClean="0"/>
              <a:t> </a:t>
            </a:r>
            <a:br>
              <a:rPr lang="en-US" sz="4100" b="1" dirty="0" smtClean="0"/>
            </a:br>
            <a:r>
              <a:rPr lang="en-US" sz="2500" b="1" dirty="0" smtClean="0"/>
              <a:t>aggiornamenti e </a:t>
            </a:r>
            <a:r>
              <a:rPr lang="en-US" sz="2500" b="1" dirty="0" err="1" smtClean="0"/>
              <a:t>prossimi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sviluppi</a:t>
            </a: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>Paolo Michelato</a:t>
            </a:r>
            <a:br>
              <a:rPr lang="en-US" sz="2500" b="1" dirty="0" smtClean="0"/>
            </a:br>
            <a:endParaRPr lang="en-US" sz="4100" b="1" dirty="0" smtClean="0"/>
          </a:p>
        </p:txBody>
      </p:sp>
      <p:pic>
        <p:nvPicPr>
          <p:cNvPr id="3081" name="Picture 23" descr="Trimetric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2" b="23360"/>
          <a:stretch>
            <a:fillRect/>
          </a:stretch>
        </p:blipFill>
        <p:spPr bwMode="auto">
          <a:xfrm>
            <a:off x="381000" y="4812113"/>
            <a:ext cx="3606490" cy="13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 descr="ASSY-Cavity Str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1" b="19324"/>
          <a:stretch>
            <a:fillRect/>
          </a:stretch>
        </p:blipFill>
        <p:spPr bwMode="auto">
          <a:xfrm>
            <a:off x="5105400" y="2438400"/>
            <a:ext cx="3538193" cy="137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4762" r="14030"/>
          <a:stretch>
            <a:fillRect/>
          </a:stretch>
        </p:blipFill>
        <p:spPr bwMode="auto">
          <a:xfrm>
            <a:off x="113370" y="2057400"/>
            <a:ext cx="1485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9" descr="logoinfn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7333" r="5499" b="7333"/>
          <a:stretch>
            <a:fillRect/>
          </a:stretch>
        </p:blipFill>
        <p:spPr bwMode="auto">
          <a:xfrm>
            <a:off x="8462433" y="1219200"/>
            <a:ext cx="6477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1" descr="univ_grande_colora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" y="1143000"/>
            <a:ext cx="457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15" y="2438400"/>
            <a:ext cx="2304385" cy="152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51" y="4115991"/>
            <a:ext cx="263593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8682" y="2504710"/>
            <a:ext cx="66363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Footer Placeholder 5"/>
          <p:cNvSpPr txBox="1">
            <a:spLocks/>
          </p:cNvSpPr>
          <p:nvPr/>
        </p:nvSpPr>
        <p:spPr>
          <a:xfrm>
            <a:off x="2590800" y="6152695"/>
            <a:ext cx="3962399" cy="30480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>
              <a:buNone/>
            </a:pPr>
            <a:r>
              <a:rPr lang="en-GB" sz="1800" dirty="0" err="1" smtClean="0">
                <a:solidFill>
                  <a:srgbClr val="000000"/>
                </a:solidFill>
              </a:rPr>
              <a:t>Consiglio</a:t>
            </a:r>
            <a:r>
              <a:rPr lang="en-GB" sz="1800" dirty="0" smtClean="0">
                <a:solidFill>
                  <a:srgbClr val="000000"/>
                </a:solidFill>
              </a:rPr>
              <a:t> di </a:t>
            </a:r>
            <a:r>
              <a:rPr lang="en-GB" sz="1800" dirty="0" err="1" smtClean="0">
                <a:solidFill>
                  <a:srgbClr val="000000"/>
                </a:solidFill>
              </a:rPr>
              <a:t>Sezione</a:t>
            </a:r>
            <a:r>
              <a:rPr lang="en-GB" sz="1800" dirty="0" smtClean="0">
                <a:solidFill>
                  <a:srgbClr val="000000"/>
                </a:solidFill>
              </a:rPr>
              <a:t>,  27 </a:t>
            </a:r>
            <a:r>
              <a:rPr lang="en-GB" sz="1800" dirty="0" err="1" smtClean="0">
                <a:solidFill>
                  <a:srgbClr val="000000"/>
                </a:solidFill>
              </a:rPr>
              <a:t>luglio</a:t>
            </a:r>
            <a:r>
              <a:rPr lang="en-GB" sz="1800" dirty="0" smtClean="0">
                <a:solidFill>
                  <a:srgbClr val="000000"/>
                </a:solidFill>
              </a:rPr>
              <a:t> 2013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Impegno Italiano: 33 M€ (2005) in-kind</a:t>
            </a:r>
          </a:p>
        </p:txBody>
      </p:sp>
      <p:sp>
        <p:nvSpPr>
          <p:cNvPr id="102403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Il </a:t>
            </a:r>
            <a:r>
              <a:rPr lang="en-US" b="1" dirty="0" err="1" smtClean="0"/>
              <a:t>contributo</a:t>
            </a:r>
            <a:r>
              <a:rPr lang="en-US" b="1" dirty="0" smtClean="0"/>
              <a:t> </a:t>
            </a:r>
            <a:r>
              <a:rPr lang="en-US" b="1" dirty="0" err="1" smtClean="0"/>
              <a:t>alla</a:t>
            </a:r>
            <a:r>
              <a:rPr lang="en-US" b="1" dirty="0" smtClean="0"/>
              <a:t> </a:t>
            </a:r>
            <a:r>
              <a:rPr lang="en-US" b="1" dirty="0" err="1" smtClean="0"/>
              <a:t>fase</a:t>
            </a:r>
            <a:r>
              <a:rPr lang="en-US" b="1" dirty="0" smtClean="0"/>
              <a:t> di </a:t>
            </a:r>
            <a:r>
              <a:rPr lang="en-US" b="1" dirty="0" err="1" smtClean="0"/>
              <a:t>costruzione</a:t>
            </a:r>
            <a:r>
              <a:rPr lang="en-US" b="1" dirty="0" smtClean="0"/>
              <a:t> di </a:t>
            </a:r>
            <a:r>
              <a:rPr lang="en-US" b="1" dirty="0" err="1" smtClean="0"/>
              <a:t>XFEL</a:t>
            </a:r>
            <a:r>
              <a:rPr lang="en-US" b="1" dirty="0" smtClean="0"/>
              <a:t> </a:t>
            </a:r>
            <a:r>
              <a:rPr lang="en-US" b="1" dirty="0" err="1" smtClean="0"/>
              <a:t>sottoscritto</a:t>
            </a:r>
            <a:r>
              <a:rPr lang="en-US" b="1" dirty="0" smtClean="0"/>
              <a:t> </a:t>
            </a:r>
            <a:r>
              <a:rPr lang="en-US" b="1" dirty="0" err="1" smtClean="0"/>
              <a:t>dall’Italia</a:t>
            </a:r>
            <a:r>
              <a:rPr lang="en-US" b="1" dirty="0" smtClean="0"/>
              <a:t> ha le </a:t>
            </a:r>
            <a:r>
              <a:rPr lang="en-US" b="1" dirty="0" err="1" smtClean="0"/>
              <a:t>seguenti</a:t>
            </a:r>
            <a:r>
              <a:rPr lang="en-US" b="1" dirty="0" smtClean="0"/>
              <a:t> </a:t>
            </a:r>
            <a:r>
              <a:rPr lang="en-US" b="1" dirty="0" err="1" smtClean="0"/>
              <a:t>caratteristiche</a:t>
            </a:r>
            <a:r>
              <a:rPr lang="en-US" b="1" dirty="0" smtClean="0"/>
              <a:t>: </a:t>
            </a:r>
          </a:p>
          <a:p>
            <a:pPr lvl="1"/>
            <a:r>
              <a:rPr lang="en-US" b="1" dirty="0" smtClean="0"/>
              <a:t>E’ in-kind</a:t>
            </a:r>
            <a:r>
              <a:rPr lang="en-US" dirty="0" smtClean="0"/>
              <a:t>, per un </a:t>
            </a:r>
            <a:r>
              <a:rPr lang="en-US" dirty="0" err="1" smtClean="0"/>
              <a:t>valore</a:t>
            </a:r>
            <a:r>
              <a:rPr lang="en-US" dirty="0" smtClean="0"/>
              <a:t> di </a:t>
            </a:r>
            <a:r>
              <a:rPr lang="en-US" b="1" dirty="0" smtClean="0"/>
              <a:t>33 M€ (</a:t>
            </a:r>
            <a:r>
              <a:rPr lang="en-US" b="1" dirty="0" err="1" smtClean="0"/>
              <a:t>indicizzato</a:t>
            </a:r>
            <a:r>
              <a:rPr lang="en-US" b="1" dirty="0" smtClean="0"/>
              <a:t> 2005)</a:t>
            </a:r>
            <a:r>
              <a:rPr lang="en-US" dirty="0" smtClean="0"/>
              <a:t> secondo le </a:t>
            </a:r>
            <a:r>
              <a:rPr lang="en-US" dirty="0" err="1" smtClean="0"/>
              <a:t>cifre</a:t>
            </a:r>
            <a:r>
              <a:rPr lang="en-US" dirty="0" smtClean="0"/>
              <a:t> indicate a “budget book” e </a:t>
            </a:r>
            <a:r>
              <a:rPr lang="en-US" dirty="0" err="1" smtClean="0"/>
              <a:t>approvate</a:t>
            </a:r>
            <a:r>
              <a:rPr lang="en-US" dirty="0" smtClean="0"/>
              <a:t> </a:t>
            </a:r>
            <a:r>
              <a:rPr lang="en-US" dirty="0" err="1" smtClean="0"/>
              <a:t>insieme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Convenzione</a:t>
            </a:r>
            <a:r>
              <a:rPr lang="en-US" dirty="0" smtClean="0"/>
              <a:t>.  </a:t>
            </a:r>
          </a:p>
          <a:p>
            <a:pPr lvl="1"/>
            <a:r>
              <a:rPr lang="en-US" b="1" dirty="0" err="1" smtClean="0"/>
              <a:t>Comprende</a:t>
            </a:r>
            <a:r>
              <a:rPr lang="en-US" b="1" dirty="0" smtClean="0"/>
              <a:t> </a:t>
            </a:r>
            <a:r>
              <a:rPr lang="en-US" b="1" dirty="0" err="1" smtClean="0"/>
              <a:t>attività</a:t>
            </a:r>
            <a:r>
              <a:rPr lang="en-US" b="1" dirty="0" smtClean="0"/>
              <a:t> di </a:t>
            </a:r>
            <a:r>
              <a:rPr lang="en-US" b="1" dirty="0" err="1" smtClean="0"/>
              <a:t>sviluppo</a:t>
            </a:r>
            <a:r>
              <a:rPr lang="en-US" b="1" dirty="0" smtClean="0"/>
              <a:t>, di </a:t>
            </a:r>
            <a:r>
              <a:rPr lang="en-US" b="1" dirty="0" err="1" smtClean="0"/>
              <a:t>trasferimento</a:t>
            </a:r>
            <a:r>
              <a:rPr lang="en-US" b="1" dirty="0" smtClean="0"/>
              <a:t> di know-how e di </a:t>
            </a:r>
            <a:r>
              <a:rPr lang="en-US" b="1" dirty="0" err="1" smtClean="0"/>
              <a:t>produzione</a:t>
            </a:r>
            <a:r>
              <a:rPr lang="en-US" b="1" dirty="0" smtClean="0"/>
              <a:t> con </a:t>
            </a:r>
            <a:r>
              <a:rPr lang="en-US" b="1" dirty="0" err="1" smtClean="0"/>
              <a:t>l’industria</a:t>
            </a:r>
            <a:r>
              <a:rPr lang="en-US" b="1" dirty="0" smtClean="0"/>
              <a:t>, di </a:t>
            </a:r>
            <a:r>
              <a:rPr lang="en-US" b="1" dirty="0" err="1" smtClean="0"/>
              <a:t>collaudo</a:t>
            </a:r>
            <a:r>
              <a:rPr lang="en-US" b="1" dirty="0" smtClean="0"/>
              <a:t> e </a:t>
            </a:r>
            <a:r>
              <a:rPr lang="en-US" b="1" dirty="0" err="1" smtClean="0"/>
              <a:t>certificazione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sostanza</a:t>
            </a:r>
            <a:r>
              <a:rPr lang="en-US" dirty="0" smtClean="0"/>
              <a:t>, </a:t>
            </a:r>
            <a:r>
              <a:rPr lang="en-US" dirty="0" err="1" smtClean="0"/>
              <a:t>attraverso</a:t>
            </a:r>
            <a:r>
              <a:rPr lang="en-US" dirty="0" smtClean="0"/>
              <a:t> la </a:t>
            </a:r>
            <a:r>
              <a:rPr lang="en-US" dirty="0" err="1" smtClean="0"/>
              <a:t>partecipazione</a:t>
            </a:r>
            <a:r>
              <a:rPr lang="en-US" dirty="0" smtClean="0"/>
              <a:t> </a:t>
            </a:r>
            <a:r>
              <a:rPr lang="en-US" dirty="0" err="1" smtClean="0"/>
              <a:t>responsaabile</a:t>
            </a:r>
            <a:r>
              <a:rPr lang="en-US" dirty="0" smtClean="0"/>
              <a:t> </a:t>
            </a:r>
            <a:r>
              <a:rPr lang="en-US" dirty="0" err="1" smtClean="0"/>
              <a:t>dell’INFN</a:t>
            </a:r>
            <a:r>
              <a:rPr lang="en-US" dirty="0" smtClean="0"/>
              <a:t>, </a:t>
            </a:r>
            <a:r>
              <a:rPr lang="en-US" dirty="0" err="1" smtClean="0"/>
              <a:t>l’Italia</a:t>
            </a:r>
            <a:r>
              <a:rPr lang="en-US" dirty="0" smtClean="0"/>
              <a:t> </a:t>
            </a:r>
            <a:r>
              <a:rPr lang="en-US" dirty="0" err="1" smtClean="0"/>
              <a:t>garantisce</a:t>
            </a:r>
            <a:r>
              <a:rPr lang="en-US" dirty="0" smtClean="0"/>
              <a:t> la </a:t>
            </a:r>
            <a:r>
              <a:rPr lang="en-US" dirty="0" err="1" smtClean="0"/>
              <a:t>fornitura</a:t>
            </a:r>
            <a:r>
              <a:rPr lang="en-US" dirty="0" smtClean="0"/>
              <a:t> di </a:t>
            </a:r>
            <a:r>
              <a:rPr lang="en-US" b="1" dirty="0" err="1" smtClean="0"/>
              <a:t>metà</a:t>
            </a:r>
            <a:r>
              <a:rPr lang="en-US" b="1" dirty="0" smtClean="0"/>
              <a:t> </a:t>
            </a:r>
            <a:r>
              <a:rPr lang="en-US" b="1" dirty="0" err="1" smtClean="0"/>
              <a:t>delle</a:t>
            </a:r>
            <a:r>
              <a:rPr lang="en-US" b="1" dirty="0" smtClean="0"/>
              <a:t> </a:t>
            </a:r>
            <a:r>
              <a:rPr lang="en-US" b="1" dirty="0" err="1" smtClean="0"/>
              <a:t>cavità</a:t>
            </a:r>
            <a:r>
              <a:rPr lang="en-US" b="1" dirty="0" smtClean="0"/>
              <a:t> </a:t>
            </a:r>
            <a:r>
              <a:rPr lang="en-US" b="1" dirty="0" err="1" smtClean="0"/>
              <a:t>superconduttive</a:t>
            </a:r>
            <a:r>
              <a:rPr lang="en-US" b="1" dirty="0" smtClean="0"/>
              <a:t>, di </a:t>
            </a:r>
            <a:r>
              <a:rPr lang="en-US" b="1" dirty="0" err="1" smtClean="0"/>
              <a:t>una</a:t>
            </a:r>
            <a:r>
              <a:rPr lang="en-US" b="1" dirty="0" smtClean="0"/>
              <a:t> parte </a:t>
            </a:r>
            <a:r>
              <a:rPr lang="en-US" b="1" dirty="0" err="1" smtClean="0"/>
              <a:t>dei</a:t>
            </a:r>
            <a:r>
              <a:rPr lang="en-US" b="1" dirty="0" smtClean="0"/>
              <a:t> </a:t>
            </a:r>
            <a:r>
              <a:rPr lang="en-US" b="1" dirty="0" err="1" smtClean="0"/>
              <a:t>criomoduli</a:t>
            </a:r>
            <a:r>
              <a:rPr lang="en-US" b="1" dirty="0" smtClean="0"/>
              <a:t> e del </a:t>
            </a:r>
            <a:r>
              <a:rPr lang="en-US" b="1" dirty="0" err="1" smtClean="0"/>
              <a:t>sistema</a:t>
            </a:r>
            <a:r>
              <a:rPr lang="en-US" b="1" dirty="0" smtClean="0"/>
              <a:t> di </a:t>
            </a:r>
            <a:r>
              <a:rPr lang="en-US" b="1" dirty="0" err="1" smtClean="0"/>
              <a:t>terza</a:t>
            </a:r>
            <a:r>
              <a:rPr lang="en-US" b="1" dirty="0" smtClean="0"/>
              <a:t> </a:t>
            </a:r>
            <a:r>
              <a:rPr lang="en-US" b="1" dirty="0" err="1" smtClean="0"/>
              <a:t>armonica</a:t>
            </a:r>
            <a:r>
              <a:rPr lang="en-US" b="1" dirty="0" smtClean="0"/>
              <a:t> (</a:t>
            </a:r>
            <a:r>
              <a:rPr lang="en-US" b="1" dirty="0" err="1" smtClean="0"/>
              <a:t>cavità</a:t>
            </a:r>
            <a:r>
              <a:rPr lang="en-US" b="1" dirty="0" smtClean="0"/>
              <a:t> e </a:t>
            </a:r>
            <a:r>
              <a:rPr lang="en-US" b="1" dirty="0" err="1" smtClean="0"/>
              <a:t>criomodulo</a:t>
            </a:r>
            <a:r>
              <a:rPr lang="en-US" b="1" dirty="0" smtClean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Contribution (based on INFN know how)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237771"/>
            <a:ext cx="8928992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ITALY: IN KIND contribution for 33 MIO Euro (2005)</a:t>
            </a:r>
            <a:endParaRPr lang="en-US" sz="1000" dirty="0" smtClean="0"/>
          </a:p>
          <a:p>
            <a:pPr marL="355600" indent="-2603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/>
              <a:t>400 </a:t>
            </a:r>
            <a:r>
              <a:rPr lang="en-US" sz="2400" dirty="0" smtClean="0"/>
              <a:t>Bulk </a:t>
            </a:r>
            <a:r>
              <a:rPr lang="en-US" sz="2400" dirty="0" err="1" smtClean="0"/>
              <a:t>Nb</a:t>
            </a:r>
            <a:r>
              <a:rPr lang="en-US" sz="2400" dirty="0" smtClean="0"/>
              <a:t> 9-cell 1.3 GHz cavities</a:t>
            </a:r>
            <a:endParaRPr lang="en-US" sz="2400" dirty="0"/>
          </a:p>
          <a:p>
            <a:pPr marL="355600" indent="-2603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/>
              <a:t>45 </a:t>
            </a:r>
            <a:r>
              <a:rPr lang="en-US" sz="2400" dirty="0" err="1"/>
              <a:t>cryomodules</a:t>
            </a:r>
            <a:endParaRPr lang="en-US" sz="2400" dirty="0"/>
          </a:p>
          <a:p>
            <a:pPr marL="355600" indent="-2603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/>
              <a:t>8 </a:t>
            </a:r>
            <a:r>
              <a:rPr lang="en-US" sz="2400" dirty="0"/>
              <a:t>Bulk </a:t>
            </a:r>
            <a:r>
              <a:rPr lang="en-US" sz="2400" dirty="0" err="1"/>
              <a:t>Nb</a:t>
            </a:r>
            <a:r>
              <a:rPr lang="en-US" sz="2400" dirty="0"/>
              <a:t> </a:t>
            </a:r>
            <a:r>
              <a:rPr lang="en-US" sz="2400" dirty="0" smtClean="0"/>
              <a:t>3.9 </a:t>
            </a:r>
            <a:r>
              <a:rPr lang="en-US" sz="2400" dirty="0"/>
              <a:t>GHz </a:t>
            </a:r>
            <a:r>
              <a:rPr lang="en-US" sz="2400" dirty="0" smtClean="0"/>
              <a:t>SC </a:t>
            </a:r>
            <a:r>
              <a:rPr lang="en-US" sz="2400" dirty="0" err="1" smtClean="0"/>
              <a:t>Nb</a:t>
            </a:r>
            <a:r>
              <a:rPr lang="en-US" sz="2400" dirty="0" smtClean="0"/>
              <a:t> cavities with </a:t>
            </a:r>
            <a:r>
              <a:rPr lang="en-US" sz="2400" dirty="0" err="1" smtClean="0"/>
              <a:t>Cryomodule</a:t>
            </a:r>
            <a:r>
              <a:rPr lang="en-US" sz="2400" dirty="0"/>
              <a:t> </a:t>
            </a:r>
            <a:r>
              <a:rPr lang="en-US" sz="2400" dirty="0" smtClean="0"/>
              <a:t>(+spares)</a:t>
            </a:r>
            <a:endParaRPr lang="en-US" sz="2400" dirty="0"/>
          </a:p>
          <a:p>
            <a:pPr marL="355600" indent="-2603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/>
              <a:t>Activity for Tuners for </a:t>
            </a:r>
            <a:r>
              <a:rPr lang="en-US" sz="2400" dirty="0"/>
              <a:t>SC </a:t>
            </a:r>
            <a:r>
              <a:rPr lang="en-US" sz="2400" dirty="0" err="1"/>
              <a:t>linac</a:t>
            </a:r>
            <a:r>
              <a:rPr lang="en-US" sz="2400" dirty="0"/>
              <a:t> </a:t>
            </a:r>
            <a:endParaRPr lang="en-US" sz="1050" dirty="0" smtClean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/>
              <a:t>4 WP co-leaded INFN - DESY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/>
              <a:t>All components produced by Italian Industry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15" descr="ASSY-Cavity Stri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7" r="34797" b="19325"/>
          <a:stretch/>
        </p:blipFill>
        <p:spPr bwMode="auto">
          <a:xfrm>
            <a:off x="5410200" y="4022260"/>
            <a:ext cx="2629482" cy="140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627784" cy="86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Moduleinb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7" b="27472"/>
          <a:stretch>
            <a:fillRect/>
          </a:stretch>
        </p:blipFill>
        <p:spPr bwMode="auto">
          <a:xfrm>
            <a:off x="3314700" y="2305554"/>
            <a:ext cx="2095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1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Contributi «Tecnici» di Milano nei WP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31094"/>
            <a:ext cx="8874125" cy="490061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b="1" dirty="0" smtClean="0"/>
              <a:t>Riconosciuti nella struttura di progetto</a:t>
            </a:r>
          </a:p>
          <a:p>
            <a:pPr marL="0" indent="0" eaLnBrk="1" hangingPunct="1"/>
            <a:endParaRPr lang="it-IT" dirty="0" smtClean="0"/>
          </a:p>
          <a:p>
            <a:pPr marL="0" indent="0" eaLnBrk="1" hangingPunct="1"/>
            <a:r>
              <a:rPr lang="it-IT" sz="2800" b="1" dirty="0" err="1" smtClean="0"/>
              <a:t>WP3</a:t>
            </a:r>
            <a:r>
              <a:rPr lang="it-IT" sz="2800" b="1" dirty="0" smtClean="0"/>
              <a:t> </a:t>
            </a:r>
            <a:r>
              <a:rPr lang="it-IT" dirty="0" err="1" smtClean="0"/>
              <a:t>Cryomodule</a:t>
            </a:r>
            <a:r>
              <a:rPr lang="it-IT" dirty="0" smtClean="0"/>
              <a:t> (</a:t>
            </a:r>
            <a:r>
              <a:rPr lang="en-US" dirty="0" smtClean="0">
                <a:cs typeface="Arial" pitchFamily="34" charset="0"/>
              </a:rPr>
              <a:t>~</a:t>
            </a:r>
            <a:r>
              <a:rPr lang="it-IT" dirty="0" smtClean="0"/>
              <a:t>concluso)</a:t>
            </a:r>
          </a:p>
          <a:p>
            <a:pPr marL="0" indent="0" eaLnBrk="1" hangingPunct="1"/>
            <a:endParaRPr lang="it-IT" sz="1400" dirty="0" smtClean="0"/>
          </a:p>
          <a:p>
            <a:pPr marL="0" indent="0" eaLnBrk="1" hangingPunct="1"/>
            <a:r>
              <a:rPr lang="it-IT" sz="2800" b="1" dirty="0" err="1" smtClean="0"/>
              <a:t>WP4</a:t>
            </a:r>
            <a:r>
              <a:rPr lang="it-IT" dirty="0" smtClean="0"/>
              <a:t> </a:t>
            </a:r>
            <a:r>
              <a:rPr lang="it-IT" dirty="0" err="1" smtClean="0"/>
              <a:t>Cavities</a:t>
            </a:r>
            <a:endParaRPr lang="it-IT" dirty="0" smtClean="0"/>
          </a:p>
          <a:p>
            <a:pPr lvl="1" eaLnBrk="1" hangingPunct="1"/>
            <a:r>
              <a:rPr lang="it-IT" dirty="0" err="1" smtClean="0"/>
              <a:t>WPL</a:t>
            </a:r>
            <a:r>
              <a:rPr lang="it-IT" dirty="0" smtClean="0"/>
              <a:t>   </a:t>
            </a:r>
            <a:r>
              <a:rPr lang="it-IT" dirty="0" err="1" smtClean="0"/>
              <a:t>P.Michelato</a:t>
            </a:r>
            <a:endParaRPr lang="it-IT" dirty="0" smtClean="0"/>
          </a:p>
          <a:p>
            <a:pPr lvl="1" eaLnBrk="1" hangingPunct="1"/>
            <a:endParaRPr lang="it-IT" sz="1400" dirty="0" smtClean="0"/>
          </a:p>
          <a:p>
            <a:pPr marL="0" indent="0" eaLnBrk="1" hangingPunct="1"/>
            <a:r>
              <a:rPr lang="it-IT" sz="2800" b="1" dirty="0" err="1" smtClean="0"/>
              <a:t>WP7</a:t>
            </a:r>
            <a:r>
              <a:rPr lang="it-IT" sz="2800" b="1" dirty="0" smtClean="0"/>
              <a:t> </a:t>
            </a:r>
            <a:r>
              <a:rPr lang="it-IT" dirty="0" err="1" smtClean="0"/>
              <a:t>Tuners</a:t>
            </a:r>
            <a:endParaRPr lang="it-IT" dirty="0" smtClean="0"/>
          </a:p>
          <a:p>
            <a:pPr lvl="1" eaLnBrk="1" hangingPunct="1"/>
            <a:r>
              <a:rPr lang="it-IT" dirty="0" err="1" smtClean="0"/>
              <a:t>WPL</a:t>
            </a:r>
            <a:r>
              <a:rPr lang="it-IT" dirty="0" smtClean="0"/>
              <a:t>   </a:t>
            </a:r>
            <a:r>
              <a:rPr lang="it-IT" dirty="0" err="1" smtClean="0"/>
              <a:t>A.Bosotti</a:t>
            </a:r>
            <a:endParaRPr lang="it-IT" dirty="0" smtClean="0"/>
          </a:p>
          <a:p>
            <a:pPr lvl="1" eaLnBrk="1" hangingPunct="1"/>
            <a:endParaRPr lang="it-IT" sz="1200" dirty="0" smtClean="0"/>
          </a:p>
          <a:p>
            <a:pPr marL="0" indent="0" eaLnBrk="1" hangingPunct="1"/>
            <a:r>
              <a:rPr lang="it-IT" sz="2800" b="1" dirty="0" err="1" smtClean="0"/>
              <a:t>WP46</a:t>
            </a:r>
            <a:r>
              <a:rPr lang="it-IT" dirty="0" smtClean="0"/>
              <a:t> </a:t>
            </a:r>
          </a:p>
          <a:p>
            <a:pPr lvl="1" eaLnBrk="1" hangingPunct="1"/>
            <a:r>
              <a:rPr lang="it-IT" dirty="0" err="1" smtClean="0"/>
              <a:t>WPL</a:t>
            </a:r>
            <a:r>
              <a:rPr lang="it-IT" dirty="0" smtClean="0"/>
              <a:t>   P. Pierini</a:t>
            </a:r>
            <a:endParaRPr lang="en-US" dirty="0" smtClean="0"/>
          </a:p>
        </p:txBody>
      </p:sp>
      <p:sp>
        <p:nvSpPr>
          <p:cNvPr id="2458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67A08A2-E88E-4BCD-837A-4D7EB4579877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90" y="1524000"/>
            <a:ext cx="3429000" cy="231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53533"/>
            <a:ext cx="42894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458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75"/>
          <a:stretch/>
        </p:blipFill>
        <p:spPr bwMode="auto">
          <a:xfrm>
            <a:off x="4495800" y="5105400"/>
            <a:ext cx="3276600" cy="11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B05CE76-41B3-4BC3-BFDE-5BDEA4323539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8197" name="Picture 2" descr="A_cold_mass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b="16695"/>
          <a:stretch>
            <a:fillRect/>
          </a:stretch>
        </p:blipFill>
        <p:spPr bwMode="auto">
          <a:xfrm>
            <a:off x="2667000" y="3429000"/>
            <a:ext cx="64770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 descr="T4CM_iso2_fu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6735763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TESLA Technology: the INFN Cryomodule</a:t>
            </a:r>
          </a:p>
        </p:txBody>
      </p:sp>
      <p:sp>
        <p:nvSpPr>
          <p:cNvPr id="8200" name="Rectangle 5"/>
          <p:cNvSpPr>
            <a:spLocks noGrp="1" noChangeAspect="1" noChangeArrowheads="1"/>
          </p:cNvSpPr>
          <p:nvPr>
            <p:ph type="body" sz="half" idx="4294967295"/>
          </p:nvPr>
        </p:nvSpPr>
        <p:spPr>
          <a:xfrm>
            <a:off x="4325938" y="1066800"/>
            <a:ext cx="4746625" cy="18288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International collaborative Effort</a:t>
            </a:r>
            <a:r>
              <a:rPr lang="en-US" sz="2000" smtClean="0"/>
              <a:t> in the three regions for ILC</a:t>
            </a:r>
          </a:p>
          <a:p>
            <a:pPr marL="342900" indent="-342900" eaLnBrk="1" hangingPunct="1">
              <a:lnSpc>
                <a:spcPct val="90000"/>
              </a:lnSpc>
            </a:pPr>
            <a:r>
              <a:rPr lang="en-US" sz="2000" smtClean="0"/>
              <a:t>Design changes are towards nailing down slot length of components</a:t>
            </a:r>
          </a:p>
          <a:p>
            <a:pPr marL="342900" indent="-342900" eaLnBrk="1" hangingPunct="1">
              <a:lnSpc>
                <a:spcPct val="90000"/>
              </a:lnSpc>
            </a:pPr>
            <a:r>
              <a:rPr lang="en-US" sz="2000" smtClean="0"/>
              <a:t>Costing should be straight-forward from TTF and XFEL experience</a:t>
            </a:r>
          </a:p>
        </p:txBody>
      </p:sp>
      <p:sp>
        <p:nvSpPr>
          <p:cNvPr id="8201" name="Line 6"/>
          <p:cNvSpPr>
            <a:spLocks noChangeShapeType="1"/>
          </p:cNvSpPr>
          <p:nvPr/>
        </p:nvSpPr>
        <p:spPr bwMode="auto">
          <a:xfrm>
            <a:off x="2819400" y="2895600"/>
            <a:ext cx="685800" cy="533400"/>
          </a:xfrm>
          <a:prstGeom prst="line">
            <a:avLst/>
          </a:prstGeom>
          <a:noFill/>
          <a:ln w="63500">
            <a:solidFill>
              <a:srgbClr val="141496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2" name="Picture 7" descr="transversal_view_partico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3000"/>
            <a:ext cx="21336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8" descr="Moduleinb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" b="27472"/>
          <a:stretch>
            <a:fillRect/>
          </a:stretch>
        </p:blipFill>
        <p:spPr bwMode="auto">
          <a:xfrm>
            <a:off x="128588" y="11430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/>
              <a:t>WP3</a:t>
            </a:r>
            <a:r>
              <a:rPr lang="it-IT" dirty="0" smtClean="0"/>
              <a:t>: Moduli acceleranti</a:t>
            </a: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03760CB-302F-4CFF-BBDD-5884C803752C}" type="slidenum">
              <a:rPr lang="en-GB" sz="1000">
                <a:solidFill>
                  <a:schemeClr val="bg1"/>
                </a:solidFill>
              </a:rPr>
              <a:pPr/>
              <a:t>14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1219200"/>
            <a:ext cx="7437437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WP3: Moduli acceleranti</a:t>
            </a:r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50325" cy="4900612"/>
          </a:xfrm>
        </p:spPr>
        <p:txBody>
          <a:bodyPr/>
          <a:lstStyle/>
          <a:p>
            <a:pPr eaLnBrk="1" hangingPunct="1"/>
            <a:r>
              <a:rPr lang="it-IT" dirty="0" smtClean="0"/>
              <a:t>L’INFN ha sviluppato </a:t>
            </a:r>
            <a:r>
              <a:rPr lang="it-IT" b="1" dirty="0" smtClean="0"/>
              <a:t>tutti i moduli acceleranti </a:t>
            </a:r>
            <a:r>
              <a:rPr lang="it-IT" dirty="0" smtClean="0"/>
              <a:t>per FLASH</a:t>
            </a:r>
          </a:p>
          <a:p>
            <a:pPr lvl="1" eaLnBrk="1" hangingPunct="1"/>
            <a:r>
              <a:rPr lang="it-IT" dirty="0" smtClean="0"/>
              <a:t>Finanziamenti ex-TESLA/</a:t>
            </a:r>
            <a:r>
              <a:rPr lang="it-IT" dirty="0" err="1" smtClean="0"/>
              <a:t>TTF</a:t>
            </a:r>
            <a:r>
              <a:rPr lang="it-IT" dirty="0" smtClean="0"/>
              <a:t> dagli anni </a:t>
            </a:r>
            <a:r>
              <a:rPr lang="it-IT" dirty="0" err="1" smtClean="0"/>
              <a:t>90s</a:t>
            </a:r>
            <a:endParaRPr lang="it-IT" dirty="0" smtClean="0"/>
          </a:p>
          <a:p>
            <a:pPr eaLnBrk="1" hangingPunct="1"/>
            <a:r>
              <a:rPr lang="it-IT" dirty="0" smtClean="0"/>
              <a:t>Leadership mondiale riconosciuta</a:t>
            </a:r>
            <a:r>
              <a:rPr lang="en-US" dirty="0" smtClean="0"/>
              <a:t> </a:t>
            </a:r>
            <a:r>
              <a:rPr lang="en-US" b="1" dirty="0" err="1" smtClean="0"/>
              <a:t>nella</a:t>
            </a:r>
            <a:r>
              <a:rPr lang="en-US" b="1" dirty="0" smtClean="0"/>
              <a:t> </a:t>
            </a:r>
            <a:r>
              <a:rPr lang="en-US" b="1" dirty="0" err="1" smtClean="0"/>
              <a:t>progettazione</a:t>
            </a:r>
            <a:r>
              <a:rPr lang="en-US" b="1" dirty="0" smtClean="0"/>
              <a:t> di </a:t>
            </a:r>
            <a:r>
              <a:rPr lang="en-US" b="1" dirty="0" err="1" smtClean="0"/>
              <a:t>criostati</a:t>
            </a:r>
            <a:r>
              <a:rPr lang="en-US" b="1" dirty="0" smtClean="0"/>
              <a:t> a basso </a:t>
            </a:r>
            <a:r>
              <a:rPr lang="en-US" b="1" dirty="0" err="1" smtClean="0"/>
              <a:t>consumo</a:t>
            </a:r>
            <a:r>
              <a:rPr lang="en-US" b="1" dirty="0" smtClean="0"/>
              <a:t> </a:t>
            </a:r>
            <a:r>
              <a:rPr lang="en-US" b="1" dirty="0" err="1" smtClean="0"/>
              <a:t>statico</a:t>
            </a:r>
            <a:r>
              <a:rPr lang="en-US" b="1" dirty="0" smtClean="0"/>
              <a:t> per </a:t>
            </a:r>
            <a:r>
              <a:rPr lang="en-US" b="1" dirty="0" err="1" smtClean="0"/>
              <a:t>cavità</a:t>
            </a:r>
            <a:r>
              <a:rPr lang="en-US" b="1" dirty="0" smtClean="0"/>
              <a:t> </a:t>
            </a:r>
            <a:r>
              <a:rPr lang="en-US" b="1" dirty="0" err="1" smtClean="0"/>
              <a:t>acceleranti</a:t>
            </a:r>
            <a:r>
              <a:rPr lang="en-US" b="1" dirty="0" smtClean="0"/>
              <a:t> ad alto </a:t>
            </a:r>
            <a:r>
              <a:rPr lang="en-US" b="1" dirty="0" err="1" smtClean="0"/>
              <a:t>gradiente</a:t>
            </a:r>
            <a:endParaRPr lang="en-US" b="1" dirty="0" smtClean="0"/>
          </a:p>
          <a:p>
            <a:pPr lvl="1" eaLnBrk="1" hangingPunct="1"/>
            <a:r>
              <a:rPr lang="it-IT" dirty="0" smtClean="0"/>
              <a:t>Forniti a </a:t>
            </a:r>
            <a:r>
              <a:rPr lang="it-IT" b="1" dirty="0" err="1" smtClean="0"/>
              <a:t>FNAL</a:t>
            </a:r>
            <a:r>
              <a:rPr lang="it-IT" dirty="0" smtClean="0"/>
              <a:t> per la </a:t>
            </a:r>
            <a:r>
              <a:rPr lang="it-IT" dirty="0" err="1" smtClean="0"/>
              <a:t>facility</a:t>
            </a:r>
            <a:r>
              <a:rPr lang="it-IT" dirty="0" smtClean="0"/>
              <a:t> </a:t>
            </a:r>
            <a:r>
              <a:rPr lang="it-IT" dirty="0" err="1" smtClean="0"/>
              <a:t>ILC</a:t>
            </a:r>
            <a:r>
              <a:rPr lang="it-IT" dirty="0" smtClean="0"/>
              <a:t>/Project-X</a:t>
            </a:r>
          </a:p>
          <a:p>
            <a:pPr lvl="1" eaLnBrk="1" hangingPunct="1"/>
            <a:r>
              <a:rPr lang="it-IT" dirty="0" smtClean="0"/>
              <a:t>Fornitura a </a:t>
            </a:r>
            <a:r>
              <a:rPr lang="it-IT" b="1" dirty="0" err="1" smtClean="0"/>
              <a:t>KEK</a:t>
            </a:r>
            <a:r>
              <a:rPr lang="it-IT" dirty="0" smtClean="0"/>
              <a:t> per </a:t>
            </a:r>
            <a:r>
              <a:rPr lang="it-IT" dirty="0" err="1" smtClean="0"/>
              <a:t>S1</a:t>
            </a:r>
            <a:r>
              <a:rPr lang="it-IT" dirty="0" smtClean="0"/>
              <a:t>-Global</a:t>
            </a:r>
          </a:p>
          <a:p>
            <a:pPr lvl="1" eaLnBrk="1" hangingPunct="1"/>
            <a:r>
              <a:rPr lang="it-IT" b="1" dirty="0" smtClean="0"/>
              <a:t>Technical Area Group Leadership </a:t>
            </a:r>
            <a:r>
              <a:rPr lang="it-IT" dirty="0" smtClean="0"/>
              <a:t>nel </a:t>
            </a:r>
            <a:r>
              <a:rPr lang="it-IT" dirty="0" err="1" smtClean="0"/>
              <a:t>GDE</a:t>
            </a:r>
            <a:r>
              <a:rPr lang="it-IT" dirty="0" smtClean="0"/>
              <a:t> per il </a:t>
            </a:r>
            <a:r>
              <a:rPr lang="it-IT" dirty="0" err="1" smtClean="0"/>
              <a:t>TDR</a:t>
            </a:r>
            <a:r>
              <a:rPr lang="it-IT" dirty="0" smtClean="0"/>
              <a:t> di </a:t>
            </a:r>
            <a:r>
              <a:rPr lang="it-IT" dirty="0" err="1" smtClean="0"/>
              <a:t>ILC</a:t>
            </a:r>
            <a:r>
              <a:rPr lang="it-IT" dirty="0" smtClean="0"/>
              <a:t> e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author</a:t>
            </a:r>
            <a:r>
              <a:rPr lang="it-IT" dirty="0" smtClean="0"/>
              <a:t> capitoli </a:t>
            </a:r>
            <a:r>
              <a:rPr lang="it-IT" dirty="0" err="1" smtClean="0"/>
              <a:t>criomoduli</a:t>
            </a:r>
            <a:endParaRPr lang="it-IT" dirty="0" smtClean="0"/>
          </a:p>
          <a:p>
            <a:pPr eaLnBrk="1" hangingPunct="1"/>
            <a:r>
              <a:rPr lang="it-IT" b="1" dirty="0" smtClean="0"/>
              <a:t>Per </a:t>
            </a:r>
            <a:r>
              <a:rPr lang="it-IT" b="1" dirty="0" err="1" smtClean="0"/>
              <a:t>XFEL</a:t>
            </a:r>
            <a:r>
              <a:rPr lang="it-IT" b="1" dirty="0" smtClean="0"/>
              <a:t> supervisione della produzione di 45 moduli prodotti dalla Ettore Zanon (a oggi consegnati 20 moduli)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03760CB-302F-4CFF-BBDD-5884C803752C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E5E0CD5-6D23-4BDF-AE47-A83F599F646A}" type="slidenum">
              <a:rPr lang="en-GB" sz="1000">
                <a:solidFill>
                  <a:schemeClr val="bg1"/>
                </a:solidFill>
              </a:rPr>
              <a:pPr/>
              <a:t>16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6435725" cy="201613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800">
                <a:solidFill>
                  <a:srgbClr val="000000"/>
                </a:solidFill>
              </a:rPr>
              <a:t>Carlo Pagani, Consiglio della Sezione INFN di Milano</a:t>
            </a:r>
          </a:p>
        </p:txBody>
      </p:sp>
      <p:sp>
        <p:nvSpPr>
          <p:cNvPr id="27652" name="Date Placeholder 4"/>
          <p:cNvSpPr>
            <a:spLocks noGrp="1"/>
          </p:cNvSpPr>
          <p:nvPr>
            <p:ph type="dt" sz="quarter" idx="4294967295"/>
          </p:nvPr>
        </p:nvSpPr>
        <p:spPr>
          <a:xfrm>
            <a:off x="7918450" y="6500813"/>
            <a:ext cx="663575" cy="201612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/>
              <a:t>4 luglio 2012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35063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INFN Cryomodule for XFEL &amp; ILC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A0E41E4-431C-498F-80EE-1E7A9A979570}" type="slidenum">
              <a:rPr lang="en-GB" sz="1000">
                <a:solidFill>
                  <a:schemeClr val="bg1"/>
                </a:solidFill>
              </a:rPr>
              <a:pPr/>
              <a:t>17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/>
              <a:t>WP4</a:t>
            </a:r>
            <a:r>
              <a:rPr lang="it-IT" dirty="0" smtClean="0"/>
              <a:t>: Cavità SC di accelerazione (1.3 GHz)</a:t>
            </a:r>
            <a:endParaRPr lang="en-US" dirty="0" smtClean="0"/>
          </a:p>
        </p:txBody>
      </p:sp>
      <p:pic>
        <p:nvPicPr>
          <p:cNvPr id="30726" name="Picture 4" descr="Pagine da Item3b_ManagementBoardReport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3" b="10020"/>
          <a:stretch>
            <a:fillRect/>
          </a:stretch>
        </p:blipFill>
        <p:spPr bwMode="auto">
          <a:xfrm>
            <a:off x="0" y="12192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Cavità</a:t>
            </a:r>
            <a:r>
              <a:rPr lang="en-US" dirty="0" smtClean="0"/>
              <a:t> a 1.3 GHz: </a:t>
            </a:r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WP4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5F8032-00EA-426B-AA23-A3C47D44691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7475" y="1347788"/>
            <a:ext cx="8874125" cy="4900612"/>
          </a:xfrm>
          <a:prstGeom prst="rect">
            <a:avLst/>
          </a:prstGeom>
        </p:spPr>
        <p:txBody>
          <a:bodyPr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298450" lvl="1" indent="-298450" eaLnBrk="1" hangingPunct="1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it-IT" sz="2000" b="1" kern="0" dirty="0" smtClean="0"/>
              <a:t>800 cavità superconduttive </a:t>
            </a:r>
            <a:r>
              <a:rPr lang="it-IT" sz="2000" kern="0" dirty="0" smtClean="0"/>
              <a:t>da produrre in 2 aziende (50% ognuna):</a:t>
            </a:r>
          </a:p>
          <a:p>
            <a:pPr lvl="1" eaLnBrk="1" hangingPunct="1"/>
            <a:r>
              <a:rPr lang="it-IT" sz="2000" kern="0" dirty="0" smtClean="0"/>
              <a:t>Ettore Zanon (</a:t>
            </a:r>
            <a:r>
              <a:rPr lang="it-IT" sz="2000" kern="0" dirty="0" err="1" smtClean="0"/>
              <a:t>EZ</a:t>
            </a:r>
            <a:r>
              <a:rPr lang="it-IT" sz="2000" kern="0" dirty="0" smtClean="0"/>
              <a:t>)</a:t>
            </a:r>
          </a:p>
          <a:p>
            <a:pPr lvl="1" eaLnBrk="1" hangingPunct="1"/>
            <a:r>
              <a:rPr lang="it-IT" sz="2000" kern="0" dirty="0" smtClean="0"/>
              <a:t>RI </a:t>
            </a:r>
            <a:r>
              <a:rPr lang="it-IT" sz="2000" kern="0" dirty="0" err="1" smtClean="0"/>
              <a:t>Research</a:t>
            </a:r>
            <a:r>
              <a:rPr lang="it-IT" sz="2000" kern="0" dirty="0" smtClean="0"/>
              <a:t> Instruments (RI)</a:t>
            </a:r>
          </a:p>
          <a:p>
            <a:pPr eaLnBrk="1" hangingPunct="1"/>
            <a:r>
              <a:rPr lang="it-IT" sz="2000" kern="0" dirty="0" smtClean="0"/>
              <a:t>Produzione organizzata come </a:t>
            </a:r>
            <a:r>
              <a:rPr lang="it-IT" sz="2000" b="1" kern="0" dirty="0" smtClean="0"/>
              <a:t>«</a:t>
            </a:r>
            <a:r>
              <a:rPr lang="it-IT" sz="2000" b="1" kern="0" dirty="0" err="1" smtClean="0"/>
              <a:t>built</a:t>
            </a:r>
            <a:r>
              <a:rPr lang="it-IT" sz="2000" b="1" kern="0" dirty="0" smtClean="0"/>
              <a:t> to </a:t>
            </a:r>
            <a:r>
              <a:rPr lang="it-IT" sz="2000" b="1" kern="0" dirty="0" err="1" smtClean="0"/>
              <a:t>print</a:t>
            </a:r>
            <a:r>
              <a:rPr lang="it-IT" sz="2000" b="1" kern="0" dirty="0" smtClean="0"/>
              <a:t>»: </a:t>
            </a:r>
            <a:r>
              <a:rPr lang="it-IT" sz="2000" kern="0" dirty="0" smtClean="0"/>
              <a:t>specifiche dettagliate di costruzione che comprendono anche la descrizione dell’infrastruttura da utilizzare</a:t>
            </a:r>
          </a:p>
          <a:p>
            <a:pPr eaLnBrk="1" hangingPunct="1"/>
            <a:r>
              <a:rPr lang="it-IT" sz="2000" b="1" kern="0" dirty="0" smtClean="0"/>
              <a:t>Attività concluse, in corso e future:</a:t>
            </a:r>
          </a:p>
          <a:p>
            <a:pPr lvl="1" eaLnBrk="1" hangingPunct="1"/>
            <a:r>
              <a:rPr lang="it-IT" sz="2000" kern="0" dirty="0" smtClean="0"/>
              <a:t>Trasferimento tecnologico alle aziende </a:t>
            </a:r>
            <a:r>
              <a:rPr lang="it-IT" sz="2000" kern="0" dirty="0" err="1" smtClean="0"/>
              <a:t>EZ</a:t>
            </a:r>
            <a:r>
              <a:rPr lang="it-IT" sz="2000" kern="0" dirty="0" smtClean="0"/>
              <a:t> e RI</a:t>
            </a:r>
          </a:p>
          <a:p>
            <a:pPr lvl="1" eaLnBrk="1" hangingPunct="1"/>
            <a:r>
              <a:rPr lang="it-IT" sz="2000" kern="0" dirty="0" smtClean="0"/>
              <a:t>Crescita e qualifica delle infrastrutture presso entrambe le aziende</a:t>
            </a:r>
          </a:p>
          <a:p>
            <a:pPr lvl="1" eaLnBrk="1" hangingPunct="1"/>
            <a:r>
              <a:rPr lang="it-IT" sz="2000" kern="0" dirty="0" smtClean="0"/>
              <a:t>Attività </a:t>
            </a:r>
            <a:r>
              <a:rPr lang="it-IT" sz="2000" kern="0" dirty="0" err="1" smtClean="0"/>
              <a:t>PED</a:t>
            </a:r>
            <a:endParaRPr lang="it-IT" sz="2000" kern="0" dirty="0" smtClean="0"/>
          </a:p>
          <a:p>
            <a:pPr lvl="1" eaLnBrk="1" hangingPunct="1"/>
            <a:r>
              <a:rPr lang="it-IT" sz="2000" kern="0" dirty="0" smtClean="0"/>
              <a:t>Supervisione e controllo qualità durante la produzione</a:t>
            </a:r>
          </a:p>
          <a:p>
            <a:pPr lvl="1" eaLnBrk="1" hangingPunct="1"/>
            <a:r>
              <a:rPr lang="it-IT" sz="2000" kern="0" dirty="0" smtClean="0"/>
              <a:t>Produzione in serie</a:t>
            </a:r>
          </a:p>
          <a:p>
            <a:pPr eaLnBrk="1" hangingPunct="1"/>
            <a:endParaRPr lang="it-IT" sz="2000" kern="0" dirty="0" smtClean="0"/>
          </a:p>
          <a:p>
            <a:pPr eaLnBrk="1" hangingPunct="1"/>
            <a:endParaRPr lang="it-IT" sz="2000" kern="0" dirty="0" smtClean="0"/>
          </a:p>
          <a:p>
            <a:pPr eaLnBrk="1" hangingPunct="1"/>
            <a:endParaRPr lang="it-IT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3938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83450" cy="481012"/>
          </a:xfrm>
        </p:spPr>
        <p:txBody>
          <a:bodyPr/>
          <a:lstStyle/>
          <a:p>
            <a:pPr algn="ctr"/>
            <a:r>
              <a:rPr lang="de-DE" dirty="0" smtClean="0"/>
              <a:t>XFEL Cavity structure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1989" r="1627" b="1468"/>
          <a:stretch/>
        </p:blipFill>
        <p:spPr>
          <a:xfrm>
            <a:off x="463888" y="1052736"/>
            <a:ext cx="821256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5C81B7A-398D-46B8-B2C9-2B29695930A0}" type="slidenum">
              <a:rPr lang="en-GB" sz="1000">
                <a:solidFill>
                  <a:schemeClr val="bg1"/>
                </a:solidFill>
              </a:rPr>
              <a:pPr/>
              <a:t>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The TESLA Collaboration Mission</a:t>
            </a:r>
            <a:br>
              <a:rPr lang="en-US" smtClean="0"/>
            </a:br>
            <a:endParaRPr lang="en-US" sz="700" smtClean="0"/>
          </a:p>
        </p:txBody>
      </p:sp>
      <p:grpSp>
        <p:nvGrpSpPr>
          <p:cNvPr id="5126" name="Group 3"/>
          <p:cNvGrpSpPr>
            <a:grpSpLocks/>
          </p:cNvGrpSpPr>
          <p:nvPr/>
        </p:nvGrpSpPr>
        <p:grpSpPr bwMode="auto">
          <a:xfrm>
            <a:off x="395288" y="963613"/>
            <a:ext cx="8366125" cy="5476875"/>
            <a:chOff x="249" y="575"/>
            <a:chExt cx="5270" cy="3450"/>
          </a:xfrm>
        </p:grpSpPr>
        <p:sp>
          <p:nvSpPr>
            <p:cNvPr id="5127" name="Text Box 4"/>
            <p:cNvSpPr txBox="1">
              <a:spLocks noChangeArrowheads="1"/>
            </p:cNvSpPr>
            <p:nvPr/>
          </p:nvSpPr>
          <p:spPr bwMode="auto">
            <a:xfrm>
              <a:off x="2480" y="621"/>
              <a:ext cx="1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it-IT" sz="1400">
                <a:latin typeface="Comic Sans MS" pitchFamily="66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128" name="Text Box 5"/>
            <p:cNvSpPr txBox="1">
              <a:spLocks noChangeArrowheads="1"/>
            </p:cNvSpPr>
            <p:nvPr/>
          </p:nvSpPr>
          <p:spPr bwMode="auto">
            <a:xfrm>
              <a:off x="257" y="575"/>
              <a:ext cx="5262" cy="1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61950" indent="-180975" eaLnBrk="0" hangingPunct="0"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4219575" algn="l"/>
                </a:tabLs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24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Develop </a:t>
              </a:r>
              <a:r>
                <a:rPr lang="en-US" sz="2400" b="1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SRF </a:t>
              </a:r>
              <a:r>
                <a:rPr lang="en-US" sz="24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for the future</a:t>
              </a:r>
              <a:r>
                <a:rPr lang="en-US" sz="2400" b="1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 TeV Linear Collider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600" b="1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ea typeface="Arial Unicode MS" pitchFamily="34" charset="-128"/>
                  <a:cs typeface="Arial Unicode MS" pitchFamily="34" charset="-128"/>
                </a:rPr>
                <a:t>Basic goals</a:t>
              </a:r>
            </a:p>
            <a:p>
              <a:pPr lvl="1" eaLnBrk="1" hangingPunct="1">
                <a:spcBef>
                  <a:spcPct val="0"/>
                </a:spcBef>
                <a:buClrTx/>
                <a:buFontTx/>
                <a:buChar char="•"/>
              </a:pPr>
              <a:r>
                <a:rPr lang="en-US" sz="16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Increase gradient by a factor of 5</a:t>
              </a:r>
              <a:r>
                <a:rPr lang="en-US" sz="1800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(Physical limit for Nb at </a:t>
              </a:r>
              <a:r>
                <a:rPr lang="en-US" sz="1400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~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400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50 MV/m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)</a:t>
              </a:r>
            </a:p>
            <a:p>
              <a:pPr lvl="1" eaLnBrk="1" hangingPunct="1">
                <a:spcBef>
                  <a:spcPct val="0"/>
                </a:spcBef>
                <a:buClrTx/>
                <a:buFontTx/>
                <a:buChar char="•"/>
              </a:pPr>
              <a:r>
                <a:rPr lang="en-US" sz="16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Reduce cost per MV by a factor 20</a:t>
              </a:r>
              <a:r>
                <a:rPr lang="en-US" sz="1600" b="1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(New </a:t>
              </a:r>
              <a:r>
                <a:rPr lang="en-US" sz="1400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cryomodule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 concept and </a:t>
              </a:r>
              <a:r>
                <a:rPr lang="en-US" sz="1400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Industrialization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)</a:t>
              </a:r>
            </a:p>
            <a:p>
              <a:pPr lvl="1" eaLnBrk="1" hangingPunct="1">
                <a:spcBef>
                  <a:spcPct val="0"/>
                </a:spcBef>
                <a:buClrTx/>
                <a:buFontTx/>
                <a:buChar char="•"/>
              </a:pPr>
              <a:r>
                <a:rPr lang="en-US" sz="16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Make possible pulsed operation</a:t>
              </a:r>
              <a:r>
                <a:rPr lang="en-US" sz="1800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(Combine </a:t>
              </a:r>
              <a:r>
                <a:rPr lang="en-US" sz="1400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SRF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 and </a:t>
              </a:r>
              <a:r>
                <a:rPr lang="en-US" sz="1400">
                  <a:solidFill>
                    <a:srgbClr val="CC3300"/>
                  </a:solidFill>
                  <a:ea typeface="Arial Unicode MS" pitchFamily="34" charset="-128"/>
                  <a:cs typeface="Arial Unicode MS" pitchFamily="34" charset="-128"/>
                </a:rPr>
                <a:t>mechanical engineering</a:t>
              </a:r>
              <a:r>
                <a:rPr lang="en-US" sz="1400">
                  <a:ea typeface="Arial Unicode MS" pitchFamily="34" charset="-128"/>
                  <a:cs typeface="Arial Unicode MS" pitchFamily="34" charset="-128"/>
                </a:rPr>
                <a:t>)</a:t>
              </a:r>
              <a:r>
                <a:rPr lang="en-US" sz="1600" b="1">
                  <a:ea typeface="Arial Unicode MS" pitchFamily="34" charset="-128"/>
                  <a:cs typeface="Arial Unicode MS" pitchFamily="34" charset="-128"/>
                </a:rPr>
                <a:t>	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400" b="1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ea typeface="Arial Unicode MS" pitchFamily="34" charset="-128"/>
                  <a:cs typeface="Arial Unicode MS" pitchFamily="34" charset="-128"/>
                </a:rPr>
                <a:t>Major advantages vs NC Technology</a:t>
              </a:r>
            </a:p>
            <a:p>
              <a:pPr lvl="1" eaLnBrk="1" hangingPunct="1">
                <a:spcBef>
                  <a:spcPct val="0"/>
                </a:spcBef>
                <a:buClrTx/>
                <a:buFontTx/>
                <a:buChar char="•"/>
              </a:pPr>
              <a:r>
                <a:rPr lang="en-US" sz="16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Higher conversion efficiency</a:t>
              </a:r>
              <a:r>
                <a:rPr lang="en-US" sz="1600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:</a:t>
              </a:r>
              <a:r>
                <a:rPr lang="en-US" sz="1800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600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more beam power for less plug power consumption</a:t>
              </a:r>
            </a:p>
            <a:p>
              <a:pPr lvl="1" eaLnBrk="1" hangingPunct="1">
                <a:spcBef>
                  <a:spcPct val="0"/>
                </a:spcBef>
                <a:buClrTx/>
                <a:buFontTx/>
                <a:buChar char="•"/>
              </a:pPr>
              <a:r>
                <a:rPr lang="en-US" sz="1600" b="1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Lower RF frequency</a:t>
              </a:r>
              <a:r>
                <a:rPr lang="en-US" sz="1600">
                  <a:solidFill>
                    <a:srgbClr val="000099"/>
                  </a:solidFill>
                  <a:ea typeface="Arial Unicode MS" pitchFamily="34" charset="-128"/>
                  <a:cs typeface="Arial Unicode MS" pitchFamily="34" charset="-128"/>
                </a:rPr>
                <a:t>: relaxed tolerances and smaller emittance dilution</a:t>
              </a:r>
            </a:p>
          </p:txBody>
        </p:sp>
        <p:grpSp>
          <p:nvGrpSpPr>
            <p:cNvPr id="5129" name="Group 6"/>
            <p:cNvGrpSpPr>
              <a:grpSpLocks/>
            </p:cNvGrpSpPr>
            <p:nvPr/>
          </p:nvGrpSpPr>
          <p:grpSpPr bwMode="auto">
            <a:xfrm>
              <a:off x="249" y="2299"/>
              <a:ext cx="4977" cy="1726"/>
              <a:chOff x="350" y="663"/>
              <a:chExt cx="4977" cy="1726"/>
            </a:xfrm>
          </p:grpSpPr>
          <p:grpSp>
            <p:nvGrpSpPr>
              <p:cNvPr id="5130" name="Group 7"/>
              <p:cNvGrpSpPr>
                <a:grpSpLocks/>
              </p:cNvGrpSpPr>
              <p:nvPr/>
            </p:nvGrpSpPr>
            <p:grpSpPr bwMode="auto">
              <a:xfrm>
                <a:off x="3252" y="703"/>
                <a:ext cx="2075" cy="1407"/>
                <a:chOff x="3016" y="2523"/>
                <a:chExt cx="2075" cy="1407"/>
              </a:xfrm>
            </p:grpSpPr>
            <p:pic>
              <p:nvPicPr>
                <p:cNvPr id="5134" name="Picture 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012"/>
                <a:stretch>
                  <a:fillRect/>
                </a:stretch>
              </p:blipFill>
              <p:spPr bwMode="auto">
                <a:xfrm>
                  <a:off x="3016" y="2523"/>
                  <a:ext cx="2017" cy="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3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468" y="2659"/>
                  <a:ext cx="623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1200">
                      <a:solidFill>
                        <a:schemeClr val="accent2"/>
                      </a:solidFill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rPr>
                    <a:t>as in 1992</a:t>
                  </a:r>
                  <a:r>
                    <a:rPr lang="en-US" sz="1600" b="1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</a:p>
              </p:txBody>
            </p:sp>
          </p:grpSp>
          <p:pic>
            <p:nvPicPr>
              <p:cNvPr id="5131" name="Picture 10" descr="Picture7b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" y="711"/>
                <a:ext cx="1346" cy="1678"/>
              </a:xfrm>
              <a:prstGeom prst="rect">
                <a:avLst/>
              </a:prstGeom>
              <a:noFill/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132" name="Picture 11" descr="obit2_4-9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0" y="663"/>
                <a:ext cx="1053" cy="1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3" name="Text Box 12"/>
              <p:cNvSpPr txBox="1">
                <a:spLocks noChangeArrowheads="1"/>
              </p:cNvSpPr>
              <p:nvPr/>
            </p:nvSpPr>
            <p:spPr bwMode="auto">
              <a:xfrm>
                <a:off x="2106" y="2141"/>
                <a:ext cx="62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sz="1400">
                    <a:solidFill>
                      <a:schemeClr val="bg1"/>
                    </a:solidFill>
                    <a:ea typeface="Arial Unicode MS" pitchFamily="34" charset="-128"/>
                    <a:cs typeface="Arial Unicode MS" pitchFamily="34" charset="-128"/>
                  </a:rPr>
                  <a:t>Björn Wiik</a:t>
                </a:r>
                <a:endParaRPr lang="en-US" sz="140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60648"/>
            <a:ext cx="7283450" cy="481012"/>
          </a:xfrm>
        </p:spPr>
        <p:txBody>
          <a:bodyPr/>
          <a:lstStyle/>
          <a:p>
            <a:pPr algn="ctr"/>
            <a:r>
              <a:rPr lang="en-US" sz="2800" dirty="0" smtClean="0"/>
              <a:t>First series cavity prepared at </a:t>
            </a:r>
            <a:r>
              <a:rPr lang="en-US" sz="2800" dirty="0" err="1" smtClean="0"/>
              <a:t>EZ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3322" y="1229918"/>
            <a:ext cx="8784976" cy="89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370" tIns="45687" rIns="91370" bIns="45687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First </a:t>
            </a:r>
            <a:r>
              <a:rPr lang="en-US" sz="2800" b="1" dirty="0" err="1" smtClean="0">
                <a:solidFill>
                  <a:srgbClr val="FF0000"/>
                </a:solidFill>
              </a:rPr>
              <a:t>PCV</a:t>
            </a:r>
            <a:r>
              <a:rPr lang="en-US" sz="2800" b="1" dirty="0" smtClean="0">
                <a:solidFill>
                  <a:srgbClr val="FF0000"/>
                </a:solidFill>
              </a:rPr>
              <a:t> ready </a:t>
            </a:r>
            <a:r>
              <a:rPr lang="en-US" sz="2800" b="1" dirty="0">
                <a:solidFill>
                  <a:srgbClr val="FF0000"/>
                </a:solidFill>
              </a:rPr>
              <a:t>by </a:t>
            </a:r>
            <a:r>
              <a:rPr lang="en-US" sz="2800" b="1" dirty="0" smtClean="0">
                <a:solidFill>
                  <a:srgbClr val="FF0000"/>
                </a:solidFill>
              </a:rPr>
              <a:t>Christmas 2012 </a:t>
            </a:r>
            <a:r>
              <a:rPr lang="en-US" sz="2400" dirty="0" smtClean="0">
                <a:solidFill>
                  <a:srgbClr val="261748"/>
                </a:solidFill>
              </a:rPr>
              <a:t>fully produced, treated and integrated in the Helium Tank at </a:t>
            </a:r>
            <a:r>
              <a:rPr lang="en-US" sz="2400" dirty="0" err="1" smtClean="0">
                <a:solidFill>
                  <a:srgbClr val="261748"/>
                </a:solidFill>
              </a:rPr>
              <a:t>EZ</a:t>
            </a:r>
            <a:r>
              <a:rPr lang="en-US" sz="2400" dirty="0" smtClean="0">
                <a:solidFill>
                  <a:srgbClr val="261748"/>
                </a:solidFill>
              </a:rPr>
              <a:t> </a:t>
            </a:r>
            <a:endParaRPr lang="en-US" sz="2400" dirty="0">
              <a:solidFill>
                <a:srgbClr val="261748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73" y="2060848"/>
            <a:ext cx="6300192" cy="445242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98730" y="431209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Goal value</a:t>
            </a:r>
            <a:endParaRPr lang="en-US" b="1" dirty="0"/>
          </a:p>
        </p:txBody>
      </p:sp>
      <p:cxnSp>
        <p:nvCxnSpPr>
          <p:cNvPr id="7" name="Connettore 2 6"/>
          <p:cNvCxnSpPr/>
          <p:nvPr/>
        </p:nvCxnSpPr>
        <p:spPr bwMode="auto">
          <a:xfrm flipV="1">
            <a:off x="4274556" y="3773730"/>
            <a:ext cx="288032" cy="5133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760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Cavità</a:t>
            </a:r>
            <a:r>
              <a:rPr lang="en-US" dirty="0" smtClean="0"/>
              <a:t> a 1.3 GHz: </a:t>
            </a:r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WP4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5F8032-00EA-426B-AA23-A3C47D44691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7475" y="1347788"/>
            <a:ext cx="8950325" cy="4900612"/>
          </a:xfrm>
          <a:prstGeom prst="rect">
            <a:avLst/>
          </a:prstGeom>
        </p:spPr>
        <p:txBody>
          <a:bodyPr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it-IT" b="1" kern="0" dirty="0" smtClean="0"/>
              <a:t>Stato produzione: 800 cavità totali da produrre (</a:t>
            </a:r>
            <a:r>
              <a:rPr lang="it-IT" b="1" kern="0" dirty="0" err="1" smtClean="0"/>
              <a:t>EZ</a:t>
            </a:r>
            <a:r>
              <a:rPr lang="it-IT" b="1" kern="0" dirty="0" smtClean="0"/>
              <a:t> + RI)</a:t>
            </a:r>
          </a:p>
          <a:p>
            <a:pPr lvl="1" eaLnBrk="1" hangingPunct="1"/>
            <a:r>
              <a:rPr lang="it-IT" kern="0" dirty="0" smtClean="0"/>
              <a:t>Produzione «meccanica» di cavità: </a:t>
            </a:r>
            <a:r>
              <a:rPr lang="it-IT" b="1" kern="0" dirty="0" smtClean="0"/>
              <a:t>130 pezzi prodotti</a:t>
            </a:r>
          </a:p>
          <a:p>
            <a:pPr lvl="1" eaLnBrk="1" hangingPunct="1"/>
            <a:r>
              <a:rPr lang="it-IT" kern="0" dirty="0" smtClean="0"/>
              <a:t>Cavità spedite a DESY: </a:t>
            </a:r>
            <a:r>
              <a:rPr lang="it-IT" b="1" kern="0" dirty="0" smtClean="0"/>
              <a:t>67</a:t>
            </a:r>
          </a:p>
          <a:p>
            <a:pPr lvl="1" eaLnBrk="1" hangingPunct="1"/>
            <a:r>
              <a:rPr lang="it-IT" kern="0" dirty="0" smtClean="0"/>
              <a:t>Cavità testate a DESY: </a:t>
            </a:r>
            <a:r>
              <a:rPr lang="it-IT" b="1" kern="0" dirty="0" smtClean="0"/>
              <a:t>48</a:t>
            </a:r>
          </a:p>
          <a:p>
            <a:pPr lvl="1" eaLnBrk="1" hangingPunct="1"/>
            <a:r>
              <a:rPr lang="it-IT" kern="0" dirty="0" smtClean="0"/>
              <a:t>Cavità spedite a </a:t>
            </a:r>
            <a:r>
              <a:rPr lang="it-IT" kern="0" dirty="0" err="1" smtClean="0"/>
              <a:t>Saclay</a:t>
            </a:r>
            <a:r>
              <a:rPr lang="it-IT" kern="0" dirty="0" smtClean="0"/>
              <a:t>: </a:t>
            </a:r>
            <a:r>
              <a:rPr lang="it-IT" b="1" kern="0" dirty="0" smtClean="0"/>
              <a:t>25</a:t>
            </a:r>
          </a:p>
          <a:p>
            <a:pPr lvl="1" eaLnBrk="1" hangingPunct="1"/>
            <a:r>
              <a:rPr lang="it-IT" kern="0" dirty="0" smtClean="0"/>
              <a:t>Indice di difettosità: </a:t>
            </a:r>
            <a:r>
              <a:rPr lang="en-GB" dirty="0" smtClean="0"/>
              <a:t>~</a:t>
            </a:r>
            <a:r>
              <a:rPr lang="it-IT" b="1" kern="0" dirty="0" smtClean="0"/>
              <a:t> 10%</a:t>
            </a:r>
          </a:p>
          <a:p>
            <a:pPr lvl="2" eaLnBrk="1" hangingPunct="1"/>
            <a:r>
              <a:rPr lang="it-IT" kern="0" dirty="0" smtClean="0"/>
              <a:t>molti difetti </a:t>
            </a:r>
            <a:r>
              <a:rPr lang="it-IT" b="1" kern="0" dirty="0" smtClean="0"/>
              <a:t>recuperati</a:t>
            </a:r>
            <a:r>
              <a:rPr lang="it-IT" kern="0" dirty="0" smtClean="0"/>
              <a:t> con ritrattamento (</a:t>
            </a:r>
            <a:r>
              <a:rPr lang="it-IT" kern="0" dirty="0" err="1" smtClean="0"/>
              <a:t>HPR</a:t>
            </a:r>
            <a:r>
              <a:rPr lang="it-IT" kern="0" dirty="0" smtClean="0"/>
              <a:t>) a DESY </a:t>
            </a:r>
          </a:p>
          <a:p>
            <a:pPr lvl="1" eaLnBrk="1" hangingPunct="1"/>
            <a:r>
              <a:rPr lang="it-IT" kern="0" dirty="0" smtClean="0"/>
              <a:t>Rate di produzione odierno: </a:t>
            </a:r>
            <a:r>
              <a:rPr lang="en-GB" dirty="0" smtClean="0"/>
              <a:t>~</a:t>
            </a:r>
            <a:r>
              <a:rPr lang="it-IT" kern="0" dirty="0" smtClean="0"/>
              <a:t> </a:t>
            </a:r>
            <a:r>
              <a:rPr lang="it-IT" b="1" kern="0" dirty="0" smtClean="0"/>
              <a:t>6 </a:t>
            </a:r>
            <a:r>
              <a:rPr lang="it-IT" b="1" kern="0" dirty="0" err="1" smtClean="0"/>
              <a:t>cav</a:t>
            </a:r>
            <a:r>
              <a:rPr lang="it-IT" b="1" kern="0" dirty="0" smtClean="0"/>
              <a:t>/settimana (</a:t>
            </a:r>
            <a:r>
              <a:rPr lang="it-IT" b="1" kern="0" dirty="0" err="1" smtClean="0"/>
              <a:t>ramp</a:t>
            </a:r>
            <a:r>
              <a:rPr lang="it-IT" b="1" kern="0" dirty="0" smtClean="0"/>
              <a:t>-up)</a:t>
            </a:r>
          </a:p>
          <a:p>
            <a:pPr lvl="1" eaLnBrk="1" hangingPunct="1"/>
            <a:r>
              <a:rPr lang="it-IT" kern="0" dirty="0" smtClean="0"/>
              <a:t>Rate di produzione previsto: </a:t>
            </a:r>
            <a:r>
              <a:rPr lang="it-IT" b="1" kern="0" dirty="0" smtClean="0"/>
              <a:t>8 </a:t>
            </a:r>
            <a:r>
              <a:rPr lang="it-IT" b="1" kern="0" dirty="0" err="1" smtClean="0"/>
              <a:t>cav</a:t>
            </a:r>
            <a:r>
              <a:rPr lang="it-IT" b="1" kern="0" dirty="0" smtClean="0"/>
              <a:t>/settimana</a:t>
            </a:r>
          </a:p>
          <a:p>
            <a:pPr lvl="1" eaLnBrk="1" hangingPunct="1"/>
            <a:r>
              <a:rPr lang="it-IT" kern="0" dirty="0" smtClean="0"/>
              <a:t>Fine produzione:  primo quarto </a:t>
            </a:r>
            <a:r>
              <a:rPr lang="it-IT" b="1" kern="0" dirty="0" smtClean="0"/>
              <a:t>2015</a:t>
            </a:r>
            <a:r>
              <a:rPr lang="it-IT" kern="0" dirty="0" smtClean="0"/>
              <a:t>, in accordo con schedula prevista</a:t>
            </a:r>
          </a:p>
          <a:p>
            <a:pPr marL="0" indent="0" eaLnBrk="1" hangingPunct="1">
              <a:buNone/>
            </a:pPr>
            <a:endParaRPr lang="it-IT" kern="0" dirty="0" smtClean="0"/>
          </a:p>
          <a:p>
            <a:pPr eaLnBrk="1" hangingPunct="1"/>
            <a:endParaRPr lang="it-IT" kern="0" dirty="0" smtClean="0"/>
          </a:p>
        </p:txBody>
      </p:sp>
    </p:spTree>
    <p:extLst>
      <p:ext uri="{BB962C8B-B14F-4D97-AF65-F5344CB8AC3E}">
        <p14:creationId xmlns:p14="http://schemas.microsoft.com/office/powerpoint/2010/main" val="14900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test of </a:t>
            </a:r>
            <a:r>
              <a:rPr lang="en-US" dirty="0" err="1" smtClean="0"/>
              <a:t>EXFEL</a:t>
            </a:r>
            <a:r>
              <a:rPr lang="en-US" dirty="0" smtClean="0"/>
              <a:t> 1.3 GHz cavities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5F8032-00EA-426B-AA23-A3C47D44691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6153"/>
          <a:stretch/>
        </p:blipFill>
        <p:spPr bwMode="auto">
          <a:xfrm>
            <a:off x="654829" y="1219200"/>
            <a:ext cx="8230849" cy="54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9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17798"/>
            <a:ext cx="7283450" cy="481012"/>
          </a:xfrm>
        </p:spPr>
        <p:txBody>
          <a:bodyPr/>
          <a:lstStyle/>
          <a:p>
            <a:pPr algn="ctr"/>
            <a:r>
              <a:rPr lang="en-US" dirty="0" smtClean="0"/>
              <a:t>Activity at the EZ infrastructure</a:t>
            </a:r>
            <a:br>
              <a:rPr lang="en-US" dirty="0" smtClean="0"/>
            </a:br>
            <a:r>
              <a:rPr lang="en-US" dirty="0" smtClean="0"/>
              <a:t> (courtesy of EZ)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45747"/>
            <a:ext cx="3744416" cy="563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08111"/>
            <a:ext cx="3646864" cy="549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4" y="826976"/>
            <a:ext cx="3864452" cy="581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64" y="826036"/>
            <a:ext cx="3456384" cy="585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0" y="1096955"/>
            <a:ext cx="7526322" cy="564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2" y="1000827"/>
            <a:ext cx="88303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3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17798"/>
            <a:ext cx="7283450" cy="481012"/>
          </a:xfrm>
        </p:spPr>
        <p:txBody>
          <a:bodyPr/>
          <a:lstStyle/>
          <a:p>
            <a:pPr algn="ctr"/>
            <a:r>
              <a:rPr lang="en-US" dirty="0" smtClean="0"/>
              <a:t>Activity at the RI infrastructure</a:t>
            </a:r>
            <a:br>
              <a:rPr lang="en-US" dirty="0" smtClean="0"/>
            </a:br>
            <a:r>
              <a:rPr lang="en-US" dirty="0" smtClean="0"/>
              <a:t> (</a:t>
            </a:r>
            <a:r>
              <a:rPr lang="de-DE" dirty="0" smtClean="0"/>
              <a:t>courtesy </a:t>
            </a:r>
            <a:r>
              <a:rPr lang="de-DE" dirty="0"/>
              <a:t>of </a:t>
            </a:r>
            <a:r>
              <a:rPr lang="de-DE" dirty="0" smtClean="0"/>
              <a:t>RI)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6" y="1301158"/>
            <a:ext cx="7024972" cy="468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7606"/>
            <a:ext cx="7848872" cy="523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65796"/>
            <a:ext cx="387017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7606"/>
            <a:ext cx="7632848" cy="508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7606"/>
            <a:ext cx="7344816" cy="490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8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27708"/>
            <a:ext cx="7283450" cy="481012"/>
          </a:xfrm>
        </p:spPr>
        <p:txBody>
          <a:bodyPr/>
          <a:lstStyle/>
          <a:p>
            <a:pPr algn="ctr"/>
            <a:r>
              <a:rPr lang="en-US" dirty="0" smtClean="0"/>
              <a:t>Preseries cavities and subcomponents at EZ</a:t>
            </a:r>
            <a:br>
              <a:rPr lang="en-US" dirty="0" smtClean="0"/>
            </a:br>
            <a:r>
              <a:rPr lang="de-DE" dirty="0"/>
              <a:t>(courtesy of </a:t>
            </a:r>
            <a:r>
              <a:rPr lang="de-DE" dirty="0" smtClean="0"/>
              <a:t>EZ)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77910"/>
            <a:ext cx="3713888" cy="2785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14382" r="7501" b="4273"/>
          <a:stretch/>
        </p:blipFill>
        <p:spPr>
          <a:xfrm>
            <a:off x="5364089" y="1484783"/>
            <a:ext cx="3645692" cy="195994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8" y="1772816"/>
            <a:ext cx="542544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7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283450" cy="481012"/>
          </a:xfrm>
        </p:spPr>
        <p:txBody>
          <a:bodyPr/>
          <a:lstStyle/>
          <a:p>
            <a:pPr algn="ctr"/>
            <a:r>
              <a:rPr lang="en-US" dirty="0" smtClean="0"/>
              <a:t>Preseries cavities and subcomponents at RI </a:t>
            </a:r>
            <a:r>
              <a:rPr lang="de-DE" dirty="0" smtClean="0"/>
              <a:t>(</a:t>
            </a:r>
            <a:r>
              <a:rPr lang="de-DE" dirty="0"/>
              <a:t>courtesy of </a:t>
            </a:r>
            <a:r>
              <a:rPr lang="de-DE" dirty="0" smtClean="0"/>
              <a:t>RI)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6146" name="Picture 2" descr="C:\Users\michelato\Desktop\TTC\companies photo\20120_10_17_photos_weise\IMG_2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209568" cy="21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helato\Desktop\TTC\companies photo\20120_10_17_photos_weise\IMG_2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3592654"/>
            <a:ext cx="493776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ichelato\Desktop\TTC\companies photo\20120_10_17_photos_weise\IMG_2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7016"/>
            <a:ext cx="493776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ichelato\Desktop\TTC\companies photo\20120_10_17_photos_weise\IMG_2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7" y="4558005"/>
            <a:ext cx="3224964" cy="21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2" name="Rettangolo 1"/>
          <p:cNvSpPr/>
          <p:nvPr/>
        </p:nvSpPr>
        <p:spPr bwMode="auto">
          <a:xfrm>
            <a:off x="443759" y="1329333"/>
            <a:ext cx="1368152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416025" y="3064314"/>
            <a:ext cx="1368152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" name="Rettangolo arrotondato 2"/>
          <p:cNvSpPr/>
          <p:nvPr/>
        </p:nvSpPr>
        <p:spPr bwMode="auto">
          <a:xfrm>
            <a:off x="3175370" y="2080878"/>
            <a:ext cx="1368152" cy="792088"/>
          </a:xfrm>
          <a:prstGeom prst="roundRect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3411" y="1396985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 err="1" smtClean="0"/>
              <a:t>EZ</a:t>
            </a:r>
            <a:endParaRPr lang="en-US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02583" y="313041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 smtClean="0"/>
              <a:t>RI</a:t>
            </a:r>
            <a:endParaRPr lang="en-US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18886" y="2153756"/>
            <a:ext cx="1281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1" dirty="0" smtClean="0"/>
              <a:t>DESY</a:t>
            </a:r>
          </a:p>
          <a:p>
            <a:pPr algn="ctr">
              <a:buNone/>
            </a:pPr>
            <a:r>
              <a:rPr lang="en-US" sz="2000" b="1" dirty="0" smtClean="0"/>
              <a:t>Cold test</a:t>
            </a:r>
            <a:endParaRPr lang="en-US" sz="2000" b="1" dirty="0"/>
          </a:p>
        </p:txBody>
      </p:sp>
      <p:sp>
        <p:nvSpPr>
          <p:cNvPr id="9" name="Rettangolo 8"/>
          <p:cNvSpPr/>
          <p:nvPr/>
        </p:nvSpPr>
        <p:spPr bwMode="auto">
          <a:xfrm>
            <a:off x="6300192" y="2074452"/>
            <a:ext cx="2160240" cy="1368152"/>
          </a:xfrm>
          <a:prstGeom prst="rect">
            <a:avLst/>
          </a:prstGeom>
          <a:solidFill>
            <a:srgbClr val="CCFF99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36196" y="2119165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 err="1" smtClean="0"/>
              <a:t>CEA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Saclay</a:t>
            </a:r>
            <a:endParaRPr lang="en-US" sz="2000" b="1" dirty="0" smtClean="0"/>
          </a:p>
          <a:p>
            <a:pPr algn="ctr">
              <a:buNone/>
            </a:pPr>
            <a:r>
              <a:rPr lang="en-US" sz="2000" dirty="0" smtClean="0"/>
              <a:t>assembly of cavities in the </a:t>
            </a:r>
            <a:r>
              <a:rPr lang="en-US" sz="2000" dirty="0" err="1" smtClean="0"/>
              <a:t>cryomodule</a:t>
            </a:r>
            <a:endParaRPr lang="en-US" sz="2000" dirty="0"/>
          </a:p>
        </p:txBody>
      </p:sp>
      <p:cxnSp>
        <p:nvCxnSpPr>
          <p:cNvPr id="13" name="Connettore 4 12"/>
          <p:cNvCxnSpPr>
            <a:stCxn id="3" idx="3"/>
            <a:endCxn id="9" idx="1"/>
          </p:cNvCxnSpPr>
          <p:nvPr/>
        </p:nvCxnSpPr>
        <p:spPr bwMode="auto">
          <a:xfrm>
            <a:off x="4543522" y="2476922"/>
            <a:ext cx="1756670" cy="281606"/>
          </a:xfrm>
          <a:prstGeom prst="bentConnector3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ttore 4 14"/>
          <p:cNvCxnSpPr>
            <a:stCxn id="2" idx="3"/>
            <a:endCxn id="3" idx="0"/>
          </p:cNvCxnSpPr>
          <p:nvPr/>
        </p:nvCxnSpPr>
        <p:spPr bwMode="auto">
          <a:xfrm>
            <a:off x="1811911" y="1689373"/>
            <a:ext cx="2047535" cy="391505"/>
          </a:xfrm>
          <a:prstGeom prst="bentConnector2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onnettore 4 16"/>
          <p:cNvCxnSpPr>
            <a:stCxn id="5" idx="3"/>
            <a:endCxn id="3" idx="2"/>
          </p:cNvCxnSpPr>
          <p:nvPr/>
        </p:nvCxnSpPr>
        <p:spPr bwMode="auto">
          <a:xfrm flipV="1">
            <a:off x="1784177" y="2872966"/>
            <a:ext cx="2075269" cy="551388"/>
          </a:xfrm>
          <a:prstGeom prst="bentConnector2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ttangolo arrotondato 17"/>
          <p:cNvSpPr/>
          <p:nvPr/>
        </p:nvSpPr>
        <p:spPr bwMode="auto">
          <a:xfrm>
            <a:off x="2955583" y="3702222"/>
            <a:ext cx="1807726" cy="1296144"/>
          </a:xfrm>
          <a:prstGeom prst="roundRect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55585" y="3733800"/>
            <a:ext cx="1846979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b="1" dirty="0" smtClean="0"/>
              <a:t>DESY</a:t>
            </a:r>
          </a:p>
          <a:p>
            <a:pPr algn="ctr">
              <a:buNone/>
            </a:pPr>
            <a:r>
              <a:rPr lang="en-US" sz="2400" dirty="0" err="1" smtClean="0"/>
              <a:t>Cryomodule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Cold test</a:t>
            </a:r>
            <a:endParaRPr lang="en-US" sz="2400" dirty="0"/>
          </a:p>
        </p:txBody>
      </p:sp>
      <p:cxnSp>
        <p:nvCxnSpPr>
          <p:cNvPr id="26" name="Connettore 4 25"/>
          <p:cNvCxnSpPr>
            <a:stCxn id="9" idx="2"/>
            <a:endCxn id="18" idx="3"/>
          </p:cNvCxnSpPr>
          <p:nvPr/>
        </p:nvCxnSpPr>
        <p:spPr bwMode="auto">
          <a:xfrm rot="5400000">
            <a:off x="5617966" y="2587948"/>
            <a:ext cx="907690" cy="2617003"/>
          </a:xfrm>
          <a:prstGeom prst="bentConnector2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ttangolo 27"/>
          <p:cNvSpPr/>
          <p:nvPr/>
        </p:nvSpPr>
        <p:spPr bwMode="auto">
          <a:xfrm>
            <a:off x="2273846" y="5301207"/>
            <a:ext cx="6186586" cy="864096"/>
          </a:xfrm>
          <a:prstGeom prst="rect">
            <a:avLst/>
          </a:prstGeom>
          <a:solidFill>
            <a:srgbClr val="FF99FF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2273846" y="5502422"/>
            <a:ext cx="603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err="1" smtClean="0"/>
              <a:t>Cryomodule</a:t>
            </a:r>
            <a:r>
              <a:rPr lang="en-US" sz="2400" dirty="0" smtClean="0"/>
              <a:t> installation in the </a:t>
            </a:r>
            <a:r>
              <a:rPr lang="en-US" sz="2400" dirty="0" err="1" smtClean="0"/>
              <a:t>XFEL</a:t>
            </a:r>
            <a:r>
              <a:rPr lang="en-US" sz="2400" dirty="0" smtClean="0"/>
              <a:t> tunnel</a:t>
            </a:r>
            <a:endParaRPr lang="en-US" sz="2400" dirty="0"/>
          </a:p>
        </p:txBody>
      </p:sp>
      <p:cxnSp>
        <p:nvCxnSpPr>
          <p:cNvPr id="31" name="Connettore 4 30"/>
          <p:cNvCxnSpPr>
            <a:stCxn id="18" idx="1"/>
            <a:endCxn id="28" idx="1"/>
          </p:cNvCxnSpPr>
          <p:nvPr/>
        </p:nvCxnSpPr>
        <p:spPr bwMode="auto">
          <a:xfrm rot="10800000" flipV="1">
            <a:off x="2273847" y="4350293"/>
            <a:ext cx="681737" cy="1382961"/>
          </a:xfrm>
          <a:prstGeom prst="bentConnector3">
            <a:avLst>
              <a:gd name="adj1" fmla="val 133532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itolo 1"/>
          <p:cNvSpPr>
            <a:spLocks noGrp="1"/>
          </p:cNvSpPr>
          <p:nvPr>
            <p:ph type="title"/>
          </p:nvPr>
        </p:nvSpPr>
        <p:spPr>
          <a:xfrm>
            <a:off x="1093788" y="541341"/>
            <a:ext cx="7283450" cy="481012"/>
          </a:xfrm>
        </p:spPr>
        <p:txBody>
          <a:bodyPr/>
          <a:lstStyle/>
          <a:p>
            <a:r>
              <a:rPr lang="de-DE" dirty="0" smtClean="0"/>
              <a:t>After </a:t>
            </a:r>
            <a:r>
              <a:rPr lang="de-DE" dirty="0" err="1" smtClean="0"/>
              <a:t>construction</a:t>
            </a:r>
            <a:r>
              <a:rPr lang="de-DE" dirty="0" smtClean="0"/>
              <a:t>,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happens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Italian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travel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DESY in </a:t>
            </a:r>
            <a:r>
              <a:rPr lang="de-DE" dirty="0" err="1" smtClean="0"/>
              <a:t>red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Picture 2" descr="http://ttfinfo.desy.de/AMTFelog/data/2013/15/2013-04-11T08:35:25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00" y="1196752"/>
            <a:ext cx="6782400" cy="50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arives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DESY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/>
              <a:t>Test </a:t>
            </a:r>
            <a:r>
              <a:rPr lang="de-DE" dirty="0" err="1"/>
              <a:t>Cryostat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AMTF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85F61-4FB8-45B3-871A-65166728818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2" descr="S:\user\groups\mdi\dnoelle\public\20130123_AMTF_VertInsertCraning_HorTestStandStatus\images\large\20130123-MK3_6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1"/>
            <a:ext cx="7632000" cy="5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6D470B9-B9C8-4B7A-B24F-1E68A63839C8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45000"/>
              </a:lnSpc>
            </a:pPr>
            <a:r>
              <a:rPr lang="en-US" smtClean="0"/>
              <a:t>TESLA Technology: SRF Cavities</a:t>
            </a:r>
          </a:p>
        </p:txBody>
      </p:sp>
      <p:graphicFrame>
        <p:nvGraphicFramePr>
          <p:cNvPr id="175107" name="Group 3"/>
          <p:cNvGraphicFramePr>
            <a:graphicFrameLocks noGrp="1"/>
          </p:cNvGraphicFramePr>
          <p:nvPr/>
        </p:nvGraphicFramePr>
        <p:xfrm>
          <a:off x="682625" y="4927600"/>
          <a:ext cx="2684463" cy="1414707"/>
        </p:xfrm>
        <a:graphic>
          <a:graphicData uri="http://schemas.openxmlformats.org/drawingml/2006/table">
            <a:tbl>
              <a:tblPr/>
              <a:tblGrid>
                <a:gridCol w="877888"/>
                <a:gridCol w="730250"/>
                <a:gridCol w="1076325"/>
              </a:tblGrid>
              <a:tr h="285622"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R/Q</a:t>
                      </a:r>
                    </a:p>
                  </a:txBody>
                  <a:tcPr marT="45699" marB="45699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1036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Symbol" pitchFamily="18" charset="2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97"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</a:t>
                      </a:r>
                      <a:r>
                        <a:rPr kumimoji="0" lang="it-IT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peak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/E</a:t>
                      </a:r>
                      <a:r>
                        <a:rPr kumimoji="0" lang="it-IT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acc</a:t>
                      </a:r>
                      <a:endParaRPr kumimoji="0" lang="en-US" sz="12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97"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it-IT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peak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/E</a:t>
                      </a:r>
                      <a:r>
                        <a:rPr kumimoji="0" lang="it-IT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acc</a:t>
                      </a:r>
                      <a:endParaRPr kumimoji="0" lang="en-US" sz="12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4.26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mT/(MV/m)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251"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D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f/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</a:rPr>
                        <a:t>D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315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kHz/mm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97"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it-IT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Lorentz</a:t>
                      </a:r>
                      <a:endParaRPr kumimoji="0" lang="en-US" sz="12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sym typeface="Symbol" pitchFamily="18" charset="2"/>
                        </a:rPr>
                        <a:t> 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-1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3525" marR="0" lvl="0" indent="-263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Hz/(MV/m)</a:t>
                      </a:r>
                      <a:r>
                        <a:rPr kumimoji="0" lang="it-IT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  <a:endParaRPr kumimoji="0" lang="en-US" sz="1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699" marB="4569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2" name="Text Box 31"/>
          <p:cNvSpPr txBox="1">
            <a:spLocks noChangeArrowheads="1"/>
          </p:cNvSpPr>
          <p:nvPr/>
        </p:nvSpPr>
        <p:spPr bwMode="auto">
          <a:xfrm>
            <a:off x="825500" y="4549775"/>
            <a:ext cx="2408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400" b="1">
                <a:solidFill>
                  <a:srgbClr val="000099"/>
                </a:solidFill>
                <a:latin typeface="Comic Sans MS" pitchFamily="66" charset="0"/>
              </a:rPr>
              <a:t>T</a:t>
            </a:r>
            <a:r>
              <a:rPr lang="it-IT" sz="1400" b="1">
                <a:solidFill>
                  <a:srgbClr val="000099"/>
                </a:solidFill>
                <a:latin typeface="Comic Sans MS" pitchFamily="66" charset="0"/>
              </a:rPr>
              <a:t>ESLA</a:t>
            </a:r>
            <a:r>
              <a:rPr lang="en-US" sz="1400" b="1">
                <a:solidFill>
                  <a:srgbClr val="000099"/>
                </a:solidFill>
                <a:latin typeface="Comic Sans MS" pitchFamily="66" charset="0"/>
              </a:rPr>
              <a:t> cavity parameters</a:t>
            </a:r>
          </a:p>
        </p:txBody>
      </p:sp>
      <p:grpSp>
        <p:nvGrpSpPr>
          <p:cNvPr id="7193" name="Group 32"/>
          <p:cNvGrpSpPr>
            <a:grpSpLocks/>
          </p:cNvGrpSpPr>
          <p:nvPr/>
        </p:nvGrpSpPr>
        <p:grpSpPr bwMode="auto">
          <a:xfrm>
            <a:off x="4079875" y="1709738"/>
            <a:ext cx="4752975" cy="4718050"/>
            <a:chOff x="2440" y="772"/>
            <a:chExt cx="3228" cy="3204"/>
          </a:xfrm>
        </p:grpSpPr>
        <p:grpSp>
          <p:nvGrpSpPr>
            <p:cNvPr id="7200" name="Group 33"/>
            <p:cNvGrpSpPr>
              <a:grpSpLocks/>
            </p:cNvGrpSpPr>
            <p:nvPr/>
          </p:nvGrpSpPr>
          <p:grpSpPr bwMode="auto">
            <a:xfrm>
              <a:off x="2440" y="772"/>
              <a:ext cx="3228" cy="3204"/>
              <a:chOff x="2440" y="772"/>
              <a:chExt cx="3228" cy="3204"/>
            </a:xfrm>
          </p:grpSpPr>
          <p:pic>
            <p:nvPicPr>
              <p:cNvPr id="7202" name="Picture 34" descr="WR_cavity_ergebnisse_pre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" r="1523"/>
              <a:stretch>
                <a:fillRect/>
              </a:stretch>
            </p:blipFill>
            <p:spPr bwMode="auto">
              <a:xfrm>
                <a:off x="2470" y="772"/>
                <a:ext cx="3198" cy="3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03" name="Rectangle 35"/>
              <p:cNvSpPr>
                <a:spLocks noChangeArrowheads="1"/>
              </p:cNvSpPr>
              <p:nvPr/>
            </p:nvSpPr>
            <p:spPr bwMode="auto">
              <a:xfrm>
                <a:off x="2440" y="2072"/>
                <a:ext cx="240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01" name="Rectangle 36"/>
            <p:cNvSpPr>
              <a:spLocks noChangeArrowheads="1"/>
            </p:cNvSpPr>
            <p:nvPr/>
          </p:nvSpPr>
          <p:spPr bwMode="auto">
            <a:xfrm>
              <a:off x="4072" y="2064"/>
              <a:ext cx="24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94" name="Group 37"/>
          <p:cNvGrpSpPr>
            <a:grpSpLocks/>
          </p:cNvGrpSpPr>
          <p:nvPr/>
        </p:nvGrpSpPr>
        <p:grpSpPr bwMode="auto">
          <a:xfrm>
            <a:off x="107950" y="1700213"/>
            <a:ext cx="3810000" cy="2530475"/>
            <a:chOff x="146" y="1053"/>
            <a:chExt cx="2400" cy="1594"/>
          </a:xfrm>
        </p:grpSpPr>
        <p:grpSp>
          <p:nvGrpSpPr>
            <p:cNvPr id="7196" name="Group 38"/>
            <p:cNvGrpSpPr>
              <a:grpSpLocks/>
            </p:cNvGrpSpPr>
            <p:nvPr/>
          </p:nvGrpSpPr>
          <p:grpSpPr bwMode="auto">
            <a:xfrm>
              <a:off x="367" y="1310"/>
              <a:ext cx="1989" cy="1337"/>
              <a:chOff x="193" y="900"/>
              <a:chExt cx="2402" cy="1596"/>
            </a:xfrm>
          </p:grpSpPr>
          <p:pic>
            <p:nvPicPr>
              <p:cNvPr id="7198" name="Picture 3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" y="900"/>
                <a:ext cx="2392" cy="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9" name="Picture 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" y="1710"/>
                <a:ext cx="2390" cy="7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197" name="Rectangle 41"/>
            <p:cNvSpPr>
              <a:spLocks noChangeArrowheads="1"/>
            </p:cNvSpPr>
            <p:nvPr/>
          </p:nvSpPr>
          <p:spPr bwMode="auto">
            <a:xfrm>
              <a:off x="146" y="1053"/>
              <a:ext cx="2400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298450" indent="-298450" algn="ctr">
                <a:lnSpc>
                  <a:spcPct val="90000"/>
                </a:lnSpc>
                <a:buClr>
                  <a:schemeClr val="accent2"/>
                </a:buClr>
                <a:buSzPct val="80000"/>
              </a:pPr>
              <a:r>
                <a:rPr lang="en-US" sz="2000" b="1">
                  <a:solidFill>
                    <a:srgbClr val="000099"/>
                  </a:solidFill>
                </a:rPr>
                <a:t>Bulk Nb, 9-cell</a:t>
              </a:r>
              <a:r>
                <a:rPr lang="it-IT" sz="2000" b="1">
                  <a:solidFill>
                    <a:srgbClr val="000099"/>
                  </a:solidFill>
                </a:rPr>
                <a:t>, 1.3 GHz</a:t>
              </a:r>
              <a:endParaRPr lang="en-US" sz="2000" b="1">
                <a:solidFill>
                  <a:srgbClr val="000099"/>
                </a:solidFill>
              </a:endParaRPr>
            </a:p>
          </p:txBody>
        </p:sp>
      </p:grpSp>
      <p:sp>
        <p:nvSpPr>
          <p:cNvPr id="7195" name="Text Box 42"/>
          <p:cNvSpPr txBox="1">
            <a:spLocks noChangeArrowheads="1"/>
          </p:cNvSpPr>
          <p:nvPr/>
        </p:nvSpPr>
        <p:spPr bwMode="auto">
          <a:xfrm>
            <a:off x="212725" y="1047750"/>
            <a:ext cx="807085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rgbClr val="000099"/>
                </a:solidFill>
              </a:rPr>
              <a:t>Major contributions from:</a:t>
            </a:r>
            <a:r>
              <a:rPr lang="en-US" sz="1800" dirty="0">
                <a:solidFill>
                  <a:srgbClr val="CC3300"/>
                </a:solidFill>
              </a:rPr>
              <a:t> </a:t>
            </a:r>
            <a:r>
              <a:rPr lang="en-US" sz="1800" dirty="0" err="1">
                <a:solidFill>
                  <a:srgbClr val="CC3300"/>
                </a:solidFill>
              </a:rPr>
              <a:t>CEA-Saclay</a:t>
            </a:r>
            <a:r>
              <a:rPr lang="en-US" sz="1800" dirty="0">
                <a:solidFill>
                  <a:srgbClr val="CC3300"/>
                </a:solidFill>
              </a:rPr>
              <a:t>, CERN, Cornell, DESY and INFN-</a:t>
            </a:r>
            <a:r>
              <a:rPr lang="en-US" sz="1800" dirty="0" err="1">
                <a:solidFill>
                  <a:srgbClr val="CC3300"/>
                </a:solidFill>
              </a:rPr>
              <a:t>LASA</a:t>
            </a:r>
            <a:endParaRPr lang="en-US" sz="1800" dirty="0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sz="1200" dirty="0">
                <a:solidFill>
                  <a:srgbClr val="000099"/>
                </a:solidFill>
              </a:rPr>
              <a:t>(Alphabetic order)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344F6EE-12DF-4320-A5F9-FC022F2546CB}" type="slidenum">
              <a:rPr lang="en-GB" sz="1000">
                <a:solidFill>
                  <a:schemeClr val="bg1"/>
                </a:solidFill>
              </a:rPr>
              <a:pPr/>
              <a:t>30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/>
              <a:t>XFEL</a:t>
            </a:r>
            <a:r>
              <a:rPr lang="it-IT" dirty="0" smtClean="0"/>
              <a:t> 3° </a:t>
            </a:r>
            <a:r>
              <a:rPr lang="it-IT" dirty="0" err="1" smtClean="0"/>
              <a:t>Harmonic</a:t>
            </a:r>
            <a:r>
              <a:rPr lang="it-IT" dirty="0" smtClean="0"/>
              <a:t> System (3.9 GHz)</a:t>
            </a:r>
            <a:endParaRPr lang="en-US" dirty="0" smtClean="0"/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3386"/>
            <a:ext cx="6096000" cy="295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93626"/>
            <a:ext cx="1676400" cy="559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78" y="3276600"/>
            <a:ext cx="3132222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1" r="14151" b="10000"/>
          <a:stretch/>
        </p:blipFill>
        <p:spPr>
          <a:xfrm>
            <a:off x="2895600" y="3540867"/>
            <a:ext cx="2667000" cy="289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344F6EE-12DF-4320-A5F9-FC022F2546CB}" type="slidenum">
              <a:rPr lang="en-GB" sz="1000">
                <a:solidFill>
                  <a:schemeClr val="bg1"/>
                </a:solidFill>
              </a:rPr>
              <a:pPr/>
              <a:t>31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XFEL 3° Harmonic System</a:t>
            </a:r>
            <a:endParaRPr lang="en-US" smtClean="0"/>
          </a:p>
        </p:txBody>
      </p:sp>
      <p:sp>
        <p:nvSpPr>
          <p:cNvPr id="33798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17475" y="3048000"/>
            <a:ext cx="8874125" cy="3352800"/>
          </a:xfrm>
        </p:spPr>
        <p:txBody>
          <a:bodyPr/>
          <a:lstStyle/>
          <a:p>
            <a:pPr eaLnBrk="1" hangingPunct="1"/>
            <a:r>
              <a:rPr lang="it-IT" dirty="0" smtClean="0"/>
              <a:t>3.9 GHz RF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right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injector</a:t>
            </a:r>
            <a:r>
              <a:rPr lang="it-IT" dirty="0" smtClean="0"/>
              <a:t> </a:t>
            </a:r>
            <a:r>
              <a:rPr lang="it-IT" dirty="0" err="1" smtClean="0"/>
              <a:t>module</a:t>
            </a:r>
            <a:r>
              <a:rPr lang="it-IT" dirty="0" smtClean="0"/>
              <a:t>, </a:t>
            </a:r>
            <a:br>
              <a:rPr lang="it-IT" dirty="0" smtClean="0"/>
            </a:br>
            <a:r>
              <a:rPr lang="it-IT" dirty="0" err="1" smtClean="0"/>
              <a:t>before</a:t>
            </a:r>
            <a:r>
              <a:rPr lang="it-IT" dirty="0" smtClean="0"/>
              <a:t> first </a:t>
            </a:r>
            <a:r>
              <a:rPr lang="it-IT" dirty="0" err="1" smtClean="0"/>
              <a:t>bunch</a:t>
            </a:r>
            <a:r>
              <a:rPr lang="it-IT" dirty="0" smtClean="0"/>
              <a:t> </a:t>
            </a:r>
            <a:r>
              <a:rPr lang="it-IT" dirty="0" err="1" smtClean="0"/>
              <a:t>compressor</a:t>
            </a:r>
            <a:endParaRPr lang="it-IT" dirty="0" smtClean="0"/>
          </a:p>
          <a:p>
            <a:pPr eaLnBrk="1" hangingPunct="1"/>
            <a:r>
              <a:rPr lang="it-IT" dirty="0" err="1" smtClean="0"/>
              <a:t>Max</a:t>
            </a:r>
            <a:r>
              <a:rPr lang="it-IT" dirty="0" smtClean="0"/>
              <a:t> </a:t>
            </a:r>
            <a:r>
              <a:rPr lang="it-IT" dirty="0" smtClean="0">
                <a:solidFill>
                  <a:schemeClr val="tx1"/>
                </a:solidFill>
              </a:rPr>
              <a:t>40 MV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 in a 8 </a:t>
            </a: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module</a:t>
            </a:r>
            <a:endParaRPr lang="it-IT" dirty="0" smtClean="0"/>
          </a:p>
          <a:p>
            <a:pPr lvl="1" eaLnBrk="1" hangingPunct="1"/>
            <a:r>
              <a:rPr lang="it-IT" dirty="0" err="1" smtClean="0"/>
              <a:t>Gradients</a:t>
            </a:r>
            <a:r>
              <a:rPr lang="it-IT" dirty="0" smtClean="0"/>
              <a:t> are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cavity</a:t>
            </a:r>
            <a:r>
              <a:rPr lang="it-IT" dirty="0" smtClean="0"/>
              <a:t>/</a:t>
            </a:r>
            <a:r>
              <a:rPr lang="it-IT" dirty="0" err="1" smtClean="0"/>
              <a:t>module</a:t>
            </a:r>
            <a:r>
              <a:rPr lang="it-IT" dirty="0" smtClean="0"/>
              <a:t> performances (15 MV/m)</a:t>
            </a:r>
          </a:p>
          <a:p>
            <a:pPr lvl="2" eaLnBrk="1" hangingPunct="1"/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</a:t>
            </a:r>
            <a:r>
              <a:rPr lang="it-IT" dirty="0" err="1" smtClean="0"/>
              <a:t>length</a:t>
            </a:r>
            <a:r>
              <a:rPr lang="it-IT" dirty="0" smtClean="0"/>
              <a:t> 0.346 m</a:t>
            </a:r>
          </a:p>
          <a:p>
            <a:pPr lvl="1" eaLnBrk="1" hangingPunct="1"/>
            <a:r>
              <a:rPr lang="it-IT" dirty="0" smtClean="0"/>
              <a:t>i.e. standard </a:t>
            </a:r>
            <a:r>
              <a:rPr lang="it-IT" dirty="0" err="1" smtClean="0"/>
              <a:t>BCP</a:t>
            </a:r>
            <a:r>
              <a:rPr lang="it-IT" dirty="0" smtClean="0"/>
              <a:t> treatment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sufficient</a:t>
            </a:r>
            <a:r>
              <a:rPr lang="it-IT" dirty="0" smtClean="0"/>
              <a:t> for performance</a:t>
            </a:r>
          </a:p>
        </p:txBody>
      </p:sp>
      <p:pic>
        <p:nvPicPr>
          <p:cNvPr id="33799" name="Picture 5" descr="XFELsketch2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97" b="-8420"/>
          <a:stretch>
            <a:fillRect/>
          </a:stretch>
        </p:blipFill>
        <p:spPr bwMode="auto">
          <a:xfrm>
            <a:off x="1295400" y="1219200"/>
            <a:ext cx="647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Oval 6"/>
          <p:cNvSpPr>
            <a:spLocks noChangeArrowheads="1"/>
          </p:cNvSpPr>
          <p:nvPr/>
        </p:nvSpPr>
        <p:spPr bwMode="auto">
          <a:xfrm>
            <a:off x="1600200" y="1524000"/>
            <a:ext cx="152400" cy="381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Line 7"/>
          <p:cNvSpPr>
            <a:spLocks noChangeShapeType="1"/>
          </p:cNvSpPr>
          <p:nvPr/>
        </p:nvSpPr>
        <p:spPr bwMode="auto">
          <a:xfrm flipH="1" flipV="1">
            <a:off x="1752600" y="1828800"/>
            <a:ext cx="60960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XFEL 3° Harmonic System</a:t>
            </a:r>
            <a:endParaRPr lang="en-US" smtClean="0"/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To preserve beam quality before compression</a:t>
            </a:r>
          </a:p>
          <a:p>
            <a:pPr lvl="1" eaLnBrk="1" hangingPunct="1"/>
            <a:r>
              <a:rPr lang="it-IT" sz="2800" smtClean="0"/>
              <a:t>Linearize RF curvature effects</a:t>
            </a:r>
          </a:p>
          <a:p>
            <a:pPr eaLnBrk="1" hangingPunct="1"/>
            <a:r>
              <a:rPr lang="it-IT" sz="2800" smtClean="0"/>
              <a:t>Design, realization, test of the main components is an In-Kind Italian contribution to XFEL</a:t>
            </a:r>
          </a:p>
          <a:p>
            <a:pPr lvl="1" eaLnBrk="1" hangingPunct="1"/>
            <a:r>
              <a:rPr lang="it-IT" sz="2800" smtClean="0"/>
              <a:t>WP46</a:t>
            </a:r>
            <a:endParaRPr lang="en-US" sz="2800" smtClean="0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76238" y="33766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50"/>
            <a:ext cx="3238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867150"/>
            <a:ext cx="2643187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17" descr="XFELsketch20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1"/>
          <a:stretch>
            <a:fillRect/>
          </a:stretch>
        </p:blipFill>
        <p:spPr bwMode="auto">
          <a:xfrm>
            <a:off x="5943600" y="4186238"/>
            <a:ext cx="30924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646238" y="5494338"/>
            <a:ext cx="207962" cy="444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defRPr/>
            </a:pPr>
            <a:endParaRPr lang="en-US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260850" y="5494338"/>
            <a:ext cx="895350" cy="446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it-IT" dirty="0">
                <a:solidFill>
                  <a:schemeClr val="bg1"/>
                </a:solidFill>
                <a:cs typeface="Arial" pitchFamily="34" charset="0"/>
              </a:rPr>
              <a:t>beam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82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94DDBE2-710A-4C08-860D-B73B1B3B7CDB}" type="slidenum">
              <a:rPr lang="en-GB" sz="1000">
                <a:solidFill>
                  <a:schemeClr val="bg1"/>
                </a:solidFill>
              </a:rPr>
              <a:pPr/>
              <a:t>32</a:t>
            </a:fld>
            <a:endParaRPr lang="en-GB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A58A921-F7F7-4276-AE1F-6DEE968F3212}" type="slidenum">
              <a:rPr lang="en-GB" sz="1000">
                <a:solidFill>
                  <a:schemeClr val="bg1"/>
                </a:solidFill>
              </a:rPr>
              <a:pPr/>
              <a:t>33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7893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Work share within WP46</a:t>
            </a:r>
            <a:endParaRPr lang="en-US" smtClean="0"/>
          </a:p>
        </p:txBody>
      </p:sp>
      <p:sp>
        <p:nvSpPr>
          <p:cNvPr id="37894" name="Rectangle 25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41288" y="1254125"/>
            <a:ext cx="8874125" cy="4900613"/>
          </a:xfrm>
        </p:spPr>
        <p:txBody>
          <a:bodyPr/>
          <a:lstStyle/>
          <a:p>
            <a:pPr eaLnBrk="1" hangingPunct="1"/>
            <a:r>
              <a:rPr lang="it-IT" smtClean="0"/>
              <a:t>Split between INFN-DESY (48%-52%) in-kind contributions</a:t>
            </a:r>
          </a:p>
          <a:p>
            <a:pPr eaLnBrk="1" hangingPunct="1"/>
            <a:r>
              <a:rPr lang="it-IT" b="1" smtClean="0"/>
              <a:t>Very rough</a:t>
            </a:r>
            <a:r>
              <a:rPr lang="it-IT" smtClean="0"/>
              <a:t> splitting of work:</a:t>
            </a:r>
          </a:p>
          <a:p>
            <a:pPr lvl="1" eaLnBrk="1" hangingPunct="1"/>
            <a:r>
              <a:rPr lang="it-IT" smtClean="0"/>
              <a:t>INFN</a:t>
            </a:r>
          </a:p>
          <a:p>
            <a:pPr lvl="2" eaLnBrk="1" hangingPunct="1"/>
            <a:r>
              <a:rPr lang="it-IT" smtClean="0"/>
              <a:t>Design/procure: </a:t>
            </a:r>
            <a:r>
              <a:rPr lang="it-IT" b="1" smtClean="0"/>
              <a:t>cavities, tuners, cryomodule</a:t>
            </a:r>
          </a:p>
          <a:p>
            <a:pPr lvl="2" eaLnBrk="1" hangingPunct="1"/>
            <a:r>
              <a:rPr lang="it-IT" b="1" smtClean="0"/>
              <a:t>Vertical testing</a:t>
            </a:r>
            <a:r>
              <a:rPr lang="it-IT" smtClean="0"/>
              <a:t> of all cavities, @ LASA</a:t>
            </a:r>
          </a:p>
          <a:p>
            <a:pPr lvl="2" eaLnBrk="1" hangingPunct="1"/>
            <a:r>
              <a:rPr lang="it-IT" smtClean="0"/>
              <a:t>Join assembly/test @ DESY (up to commissioning)</a:t>
            </a:r>
          </a:p>
          <a:p>
            <a:pPr lvl="1" eaLnBrk="1" hangingPunct="1"/>
            <a:r>
              <a:rPr lang="it-IT" smtClean="0"/>
              <a:t>DESY</a:t>
            </a:r>
          </a:p>
          <a:p>
            <a:pPr lvl="2" eaLnBrk="1" hangingPunct="1"/>
            <a:r>
              <a:rPr lang="it-IT" smtClean="0"/>
              <a:t>Procurement of </a:t>
            </a:r>
            <a:r>
              <a:rPr lang="it-IT" b="1" smtClean="0"/>
              <a:t>quad/couplers/power RF</a:t>
            </a:r>
            <a:r>
              <a:rPr lang="it-IT" smtClean="0"/>
              <a:t> and controls</a:t>
            </a:r>
          </a:p>
          <a:p>
            <a:pPr lvl="3" eaLnBrk="1" hangingPunct="1"/>
            <a:r>
              <a:rPr lang="it-IT" smtClean="0"/>
              <a:t>and </a:t>
            </a:r>
            <a:r>
              <a:rPr lang="it-IT" b="1" smtClean="0"/>
              <a:t>“standard” </a:t>
            </a:r>
            <a:r>
              <a:rPr lang="it-IT" smtClean="0"/>
              <a:t>1.3 GHz components...</a:t>
            </a:r>
          </a:p>
          <a:p>
            <a:pPr lvl="2" eaLnBrk="1" hangingPunct="1"/>
            <a:r>
              <a:rPr lang="it-IT" smtClean="0"/>
              <a:t>Power </a:t>
            </a:r>
            <a:r>
              <a:rPr lang="it-IT" b="1" smtClean="0"/>
              <a:t>RF testing</a:t>
            </a:r>
            <a:r>
              <a:rPr lang="it-IT" smtClean="0"/>
              <a:t> (horizontal/module test) @ DESY</a:t>
            </a:r>
          </a:p>
          <a:p>
            <a:pPr lvl="2" eaLnBrk="1" hangingPunct="1"/>
            <a:r>
              <a:rPr lang="it-IT" smtClean="0"/>
              <a:t>Most </a:t>
            </a:r>
            <a:r>
              <a:rPr lang="it-IT" b="1" smtClean="0"/>
              <a:t>infrastructural</a:t>
            </a:r>
            <a:r>
              <a:rPr lang="it-IT" smtClean="0"/>
              <a:t> </a:t>
            </a:r>
            <a:r>
              <a:rPr lang="it-IT" b="1" smtClean="0"/>
              <a:t>work </a:t>
            </a:r>
            <a:r>
              <a:rPr lang="it-IT" smtClean="0"/>
              <a:t>for module assembly/testing and installation (besides VT)</a:t>
            </a:r>
            <a:endParaRPr lang="en-US" smtClean="0"/>
          </a:p>
        </p:txBody>
      </p:sp>
      <p:pic>
        <p:nvPicPr>
          <p:cNvPr id="37895" name="Picture 26" descr="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8382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7" descr="}}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3802063"/>
            <a:ext cx="8382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Design and procurement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Cavity Prototypes</a:t>
            </a:r>
          </a:p>
          <a:p>
            <a:pPr lvl="1"/>
            <a:r>
              <a:rPr lang="it-IT" dirty="0" smtClean="0"/>
              <a:t>All </a:t>
            </a:r>
            <a:r>
              <a:rPr lang="it-IT" dirty="0" err="1" smtClean="0"/>
              <a:t>tested</a:t>
            </a:r>
            <a:r>
              <a:rPr lang="it-IT" dirty="0" smtClean="0"/>
              <a:t> </a:t>
            </a:r>
            <a:r>
              <a:rPr lang="it-IT" dirty="0" err="1" smtClean="0"/>
              <a:t>vertically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LASA (with </a:t>
            </a:r>
            <a:r>
              <a:rPr lang="it-IT" dirty="0" err="1" smtClean="0"/>
              <a:t>HOM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(Still) to be assembled in tanks for horizontal tests</a:t>
            </a:r>
          </a:p>
          <a:p>
            <a:r>
              <a:rPr lang="it-IT" b="1" dirty="0" smtClean="0"/>
              <a:t>All main system components designed</a:t>
            </a:r>
          </a:p>
          <a:p>
            <a:pPr lvl="1"/>
            <a:r>
              <a:rPr lang="it-IT" dirty="0" smtClean="0"/>
              <a:t>Cavity PRR in 2011</a:t>
            </a:r>
          </a:p>
          <a:p>
            <a:pPr lvl="2"/>
            <a:r>
              <a:rPr lang="it-IT" b="1" dirty="0" smtClean="0"/>
              <a:t>Tender assigned to EZ</a:t>
            </a:r>
          </a:p>
          <a:p>
            <a:pPr lvl="1"/>
            <a:r>
              <a:rPr lang="it-IT" dirty="0" smtClean="0"/>
              <a:t>Module PRR in 2013</a:t>
            </a:r>
          </a:p>
          <a:p>
            <a:pPr lvl="2"/>
            <a:r>
              <a:rPr lang="it-IT" b="1" dirty="0" smtClean="0"/>
              <a:t>CFT ongoing</a:t>
            </a:r>
          </a:p>
          <a:p>
            <a:r>
              <a:rPr lang="it-IT" b="1" dirty="0" smtClean="0"/>
              <a:t>In procurement phase for all main components</a:t>
            </a:r>
          </a:p>
          <a:p>
            <a:pPr lvl="1"/>
            <a:r>
              <a:rPr lang="it-IT" b="1" dirty="0" smtClean="0"/>
              <a:t>at INFN and DESY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7C08A-5061-4672-8519-05239652FCCD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99A403E-3321-4EC8-B6C9-CA8643C802F5}" type="slidenum">
              <a:rPr lang="en-GB" sz="1000">
                <a:solidFill>
                  <a:schemeClr val="bg1"/>
                </a:solidFill>
              </a:rPr>
              <a:pPr/>
              <a:t>35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77736"/>
            <a:ext cx="7283450" cy="444614"/>
          </a:xfrm>
        </p:spPr>
        <p:txBody>
          <a:bodyPr/>
          <a:lstStyle/>
          <a:p>
            <a:pPr eaLnBrk="1" hangingPunct="1"/>
            <a:r>
              <a:rPr lang="it-IT" dirty="0" smtClean="0"/>
              <a:t>Prototypes</a:t>
            </a:r>
            <a:endParaRPr lang="en-US" dirty="0" smtClean="0"/>
          </a:p>
        </p:txBody>
      </p:sp>
      <p:sp>
        <p:nvSpPr>
          <p:cNvPr id="17414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17475" y="1347788"/>
            <a:ext cx="7197725" cy="4900612"/>
          </a:xfrm>
        </p:spPr>
        <p:txBody>
          <a:bodyPr/>
          <a:lstStyle/>
          <a:p>
            <a:pPr eaLnBrk="1" hangingPunct="1"/>
            <a:r>
              <a:rPr lang="it-IT" b="1" dirty="0" smtClean="0"/>
              <a:t>Test of all 3.9 GHz cavities at INFN</a:t>
            </a:r>
          </a:p>
          <a:p>
            <a:pPr eaLnBrk="1" hangingPunct="1"/>
            <a:r>
              <a:rPr lang="it-IT" dirty="0" smtClean="0"/>
              <a:t>Vertical Test Facility</a:t>
            </a:r>
          </a:p>
          <a:p>
            <a:pPr lvl="1" eaLnBrk="1" hangingPunct="1"/>
            <a:r>
              <a:rPr lang="it-IT" dirty="0" smtClean="0"/>
              <a:t>18 W @ 2 K / 10 W @ 1.8 K</a:t>
            </a:r>
          </a:p>
          <a:p>
            <a:pPr lvl="1" eaLnBrk="1" hangingPunct="1"/>
            <a:r>
              <a:rPr lang="it-IT" dirty="0" smtClean="0"/>
              <a:t>less than 1 W static</a:t>
            </a:r>
          </a:p>
          <a:p>
            <a:pPr lvl="1" eaLnBrk="1" hangingPunct="1"/>
            <a:r>
              <a:rPr lang="it-IT" dirty="0" smtClean="0"/>
              <a:t>VT insert  2x3.9 GHz cavities</a:t>
            </a:r>
          </a:p>
          <a:p>
            <a:pPr lvl="1" eaLnBrk="1" hangingPunct="1"/>
            <a:r>
              <a:rPr lang="it-IT" dirty="0" smtClean="0"/>
              <a:t>200 W RF</a:t>
            </a:r>
          </a:p>
          <a:p>
            <a:pPr lvl="1" eaLnBrk="1" hangingPunct="1"/>
            <a:endParaRPr lang="it-IT" dirty="0"/>
          </a:p>
          <a:p>
            <a:pPr lvl="1" eaLnBrk="1" hangingPunct="1"/>
            <a:endParaRPr lang="it-IT" dirty="0" smtClean="0"/>
          </a:p>
          <a:p>
            <a:pPr lvl="1" eaLnBrk="1" hangingPunct="1"/>
            <a:endParaRPr lang="it-IT" dirty="0" smtClean="0"/>
          </a:p>
          <a:p>
            <a:pPr lvl="2" eaLnBrk="1" hangingPunct="1"/>
            <a:endParaRPr lang="it-IT" dirty="0" smtClean="0"/>
          </a:p>
          <a:p>
            <a:pPr eaLnBrk="1" hangingPunct="1"/>
            <a:r>
              <a:rPr lang="it-IT" dirty="0" smtClean="0"/>
              <a:t>Clean room (9m</a:t>
            </a:r>
            <a:r>
              <a:rPr lang="it-IT" baseline="30000" dirty="0" smtClean="0"/>
              <a:t>2</a:t>
            </a:r>
            <a:r>
              <a:rPr lang="it-IT" dirty="0" smtClean="0"/>
              <a:t>), UPW plant and HPR </a:t>
            </a:r>
            <a:br>
              <a:rPr lang="it-IT" dirty="0" smtClean="0"/>
            </a:br>
            <a:r>
              <a:rPr lang="it-IT" b="1" dirty="0" smtClean="0">
                <a:solidFill>
                  <a:schemeClr val="tx1"/>
                </a:solidFill>
              </a:rPr>
              <a:t>qualified for </a:t>
            </a:r>
            <a:r>
              <a:rPr lang="it-IT" b="1" dirty="0" err="1" smtClean="0">
                <a:solidFill>
                  <a:schemeClr val="tx1"/>
                </a:solidFill>
              </a:rPr>
              <a:t>operation</a:t>
            </a:r>
            <a:endParaRPr lang="it-IT" b="1" dirty="0" smtClean="0">
              <a:solidFill>
                <a:schemeClr val="tx1"/>
              </a:solidFill>
            </a:endParaRPr>
          </a:p>
        </p:txBody>
      </p:sp>
      <p:pic>
        <p:nvPicPr>
          <p:cNvPr id="17417" name="Picture 7" descr="DSC_177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62"/>
          <a:stretch/>
        </p:blipFill>
        <p:spPr bwMode="auto">
          <a:xfrm>
            <a:off x="6553200" y="4729162"/>
            <a:ext cx="2482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DSCN9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43" y="3769015"/>
            <a:ext cx="2432051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4653137" y="5357019"/>
            <a:ext cx="342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 dirty="0">
                <a:solidFill>
                  <a:schemeClr val="bg1"/>
                </a:solidFill>
              </a:rPr>
              <a:t>VT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8153400" y="4881562"/>
            <a:ext cx="882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CR with HPR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3"/>
          <a:stretch/>
        </p:blipFill>
        <p:spPr>
          <a:xfrm>
            <a:off x="6553201" y="1066799"/>
            <a:ext cx="2482850" cy="3663386"/>
          </a:xfrm>
          <a:prstGeom prst="rect">
            <a:avLst/>
          </a:prstGeom>
        </p:spPr>
      </p:pic>
      <p:pic>
        <p:nvPicPr>
          <p:cNvPr id="13" name="Picture 31" descr="DSC039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89" y="121215"/>
            <a:ext cx="2198511" cy="91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DSCN67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39" y="1781812"/>
            <a:ext cx="1158209" cy="386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5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E746BE8-CA5C-4808-B1CD-FD18DD0E7547}" type="slidenum">
              <a:rPr lang="en-GB" sz="1000">
                <a:solidFill>
                  <a:schemeClr val="bg1"/>
                </a:solidFill>
              </a:rPr>
              <a:pPr/>
              <a:t>36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Setting of fabrication/treatment procedures</a:t>
            </a:r>
            <a:endParaRPr lang="en-US" smtClean="0"/>
          </a:p>
        </p:txBody>
      </p:sp>
      <p:grpSp>
        <p:nvGrpSpPr>
          <p:cNvPr id="44038" name="Group 23"/>
          <p:cNvGrpSpPr>
            <a:grpSpLocks/>
          </p:cNvGrpSpPr>
          <p:nvPr/>
        </p:nvGrpSpPr>
        <p:grpSpPr bwMode="auto">
          <a:xfrm>
            <a:off x="3810000" y="1631950"/>
            <a:ext cx="3657600" cy="2482850"/>
            <a:chOff x="1104" y="768"/>
            <a:chExt cx="2304" cy="1564"/>
          </a:xfrm>
        </p:grpSpPr>
        <p:pic>
          <p:nvPicPr>
            <p:cNvPr id="44055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"/>
            <a:stretch>
              <a:fillRect/>
            </a:stretch>
          </p:blipFill>
          <p:spPr bwMode="auto">
            <a:xfrm>
              <a:off x="1104" y="768"/>
              <a:ext cx="2304" cy="1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56" name="Line 16"/>
            <p:cNvSpPr>
              <a:spLocks noChangeShapeType="1"/>
            </p:cNvSpPr>
            <p:nvPr/>
          </p:nvSpPr>
          <p:spPr bwMode="auto">
            <a:xfrm>
              <a:off x="2112" y="1104"/>
              <a:ext cx="148" cy="31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Line 17"/>
            <p:cNvSpPr>
              <a:spLocks noChangeShapeType="1"/>
            </p:cNvSpPr>
            <p:nvPr/>
          </p:nvSpPr>
          <p:spPr bwMode="auto">
            <a:xfrm flipH="1" flipV="1">
              <a:off x="2448" y="1488"/>
              <a:ext cx="444" cy="27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Text Box 18"/>
            <p:cNvSpPr txBox="1">
              <a:spLocks noChangeArrowheads="1"/>
            </p:cNvSpPr>
            <p:nvPr/>
          </p:nvSpPr>
          <p:spPr bwMode="auto">
            <a:xfrm>
              <a:off x="1728" y="912"/>
              <a:ext cx="68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it-IT" sz="1400"/>
                <a:t>Before etch</a:t>
              </a:r>
              <a:endParaRPr lang="en-US" sz="1400"/>
            </a:p>
          </p:txBody>
        </p:sp>
        <p:sp>
          <p:nvSpPr>
            <p:cNvPr id="44059" name="Text Box 19"/>
            <p:cNvSpPr txBox="1">
              <a:spLocks noChangeArrowheads="1"/>
            </p:cNvSpPr>
            <p:nvPr/>
          </p:nvSpPr>
          <p:spPr bwMode="auto">
            <a:xfrm>
              <a:off x="2640" y="1824"/>
              <a:ext cx="5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it-IT" sz="1400"/>
                <a:t>After etch</a:t>
              </a:r>
              <a:endParaRPr lang="en-US" sz="1400"/>
            </a:p>
          </p:txBody>
        </p:sp>
      </p:grpSp>
      <p:grpSp>
        <p:nvGrpSpPr>
          <p:cNvPr id="44039" name="Group 20"/>
          <p:cNvGrpSpPr>
            <a:grpSpLocks/>
          </p:cNvGrpSpPr>
          <p:nvPr/>
        </p:nvGrpSpPr>
        <p:grpSpPr bwMode="auto">
          <a:xfrm>
            <a:off x="3962400" y="3943350"/>
            <a:ext cx="3429000" cy="2533650"/>
            <a:chOff x="288" y="1968"/>
            <a:chExt cx="2160" cy="1596"/>
          </a:xfrm>
        </p:grpSpPr>
        <p:pic>
          <p:nvPicPr>
            <p:cNvPr id="4405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968"/>
              <a:ext cx="2160" cy="1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54" name="Oval 22"/>
            <p:cNvSpPr>
              <a:spLocks noChangeArrowheads="1"/>
            </p:cNvSpPr>
            <p:nvPr/>
          </p:nvSpPr>
          <p:spPr bwMode="auto">
            <a:xfrm rot="2105442">
              <a:off x="1637" y="2966"/>
              <a:ext cx="672" cy="192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040" name="Picture 11" descr="DSC_56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1763713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0" descr="DSCN67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1066800"/>
            <a:ext cx="1600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24" descr="DSCN568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444750"/>
            <a:ext cx="186531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25" descr="DSCN57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790950"/>
            <a:ext cx="18669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2" descr="P:\0 X-FEL\3rd-harmonic\VisualInspection\Nb1\After 5th chemistry\Orig\Nb_1_Eq2_90_20090909T105809.tif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991100"/>
            <a:ext cx="188436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 Box 27"/>
          <p:cNvSpPr txBox="1">
            <a:spLocks noChangeArrowheads="1"/>
          </p:cNvSpPr>
          <p:nvPr/>
        </p:nvSpPr>
        <p:spPr bwMode="auto">
          <a:xfrm>
            <a:off x="2057400" y="6172200"/>
            <a:ext cx="876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BCP Cabinet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4046" name="Text Box 28"/>
          <p:cNvSpPr txBox="1">
            <a:spLocks noChangeArrowheads="1"/>
          </p:cNvSpPr>
          <p:nvPr/>
        </p:nvSpPr>
        <p:spPr bwMode="auto">
          <a:xfrm>
            <a:off x="87313" y="3616325"/>
            <a:ext cx="1041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/>
              <a:t>Full Nb mockup</a:t>
            </a:r>
            <a:endParaRPr lang="en-US" b="1"/>
          </a:p>
        </p:txBody>
      </p:sp>
      <p:sp>
        <p:nvSpPr>
          <p:cNvPr id="44047" name="Text Box 29"/>
          <p:cNvSpPr txBox="1">
            <a:spLocks noChangeArrowheads="1"/>
          </p:cNvSpPr>
          <p:nvPr/>
        </p:nvSpPr>
        <p:spPr bwMode="auto">
          <a:xfrm>
            <a:off x="109538" y="4808538"/>
            <a:ext cx="819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/>
              <a:t>Inspections</a:t>
            </a:r>
            <a:endParaRPr lang="en-US" b="1"/>
          </a:p>
        </p:txBody>
      </p:sp>
      <p:sp>
        <p:nvSpPr>
          <p:cNvPr id="44048" name="Text Box 30"/>
          <p:cNvSpPr txBox="1">
            <a:spLocks noChangeArrowheads="1"/>
          </p:cNvSpPr>
          <p:nvPr/>
        </p:nvSpPr>
        <p:spPr bwMode="auto">
          <a:xfrm>
            <a:off x="76200" y="2263775"/>
            <a:ext cx="1054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/>
              <a:t>Copper mockup</a:t>
            </a:r>
            <a:endParaRPr lang="en-US" b="1"/>
          </a:p>
        </p:txBody>
      </p:sp>
      <p:pic>
        <p:nvPicPr>
          <p:cNvPr id="44049" name="Picture 31" descr="DSC025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1275"/>
            <a:ext cx="7318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32" descr="DSC025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445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Text Box 33"/>
          <p:cNvSpPr txBox="1">
            <a:spLocks noChangeArrowheads="1"/>
          </p:cNvSpPr>
          <p:nvPr/>
        </p:nvSpPr>
        <p:spPr bwMode="auto">
          <a:xfrm>
            <a:off x="152400" y="10668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/>
              <a:t>RF “parts”</a:t>
            </a:r>
            <a:endParaRPr lang="en-US" b="1"/>
          </a:p>
        </p:txBody>
      </p:sp>
      <p:sp>
        <p:nvSpPr>
          <p:cNvPr id="44052" name="Text Box 34"/>
          <p:cNvSpPr txBox="1">
            <a:spLocks noChangeArrowheads="1"/>
          </p:cNvSpPr>
          <p:nvPr/>
        </p:nvSpPr>
        <p:spPr bwMode="auto">
          <a:xfrm>
            <a:off x="3886200" y="1117600"/>
            <a:ext cx="353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sz="1200" b="1"/>
              <a:t>Analysis, derivation of sensitivity coefficients </a:t>
            </a:r>
            <a:br>
              <a:rPr lang="it-IT" sz="1200" b="1"/>
            </a:br>
            <a:r>
              <a:rPr lang="it-IT" sz="1200" b="1"/>
              <a:t>and comparison with FNAL experience</a:t>
            </a:r>
            <a:endParaRPr 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Outcome of VT on prototypes: 3HZ03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Full qualification of 3HZ03, </a:t>
            </a:r>
            <a:r>
              <a:rPr lang="it-IT" b="1" dirty="0" smtClean="0"/>
              <a:t>also with HOM antennas</a:t>
            </a:r>
          </a:p>
          <a:p>
            <a:pPr lvl="2"/>
            <a:r>
              <a:rPr lang="it-IT" dirty="0" smtClean="0"/>
              <a:t>Q&gt;2 10</a:t>
            </a:r>
            <a:r>
              <a:rPr lang="it-IT" baseline="30000" dirty="0" smtClean="0"/>
              <a:t>9</a:t>
            </a:r>
            <a:r>
              <a:rPr lang="it-IT" dirty="0" smtClean="0"/>
              <a:t>, Max E</a:t>
            </a:r>
            <a:r>
              <a:rPr lang="it-IT" baseline="-25000" dirty="0" smtClean="0"/>
              <a:t>acc</a:t>
            </a:r>
            <a:r>
              <a:rPr lang="it-IT" dirty="0" smtClean="0"/>
              <a:t> 19 MV/m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05CFD-9D99-4E54-89D4-B09BD85A6C41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15" name="Content Placeholder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33048"/>
            <a:ext cx="7162800" cy="48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Development of </a:t>
            </a:r>
            <a:r>
              <a:rPr lang="it-IT" dirty="0" err="1" smtClean="0"/>
              <a:t>Diagnostics</a:t>
            </a:r>
            <a:r>
              <a:rPr lang="it-IT" dirty="0" smtClean="0"/>
              <a:t> for SC </a:t>
            </a:r>
            <a:r>
              <a:rPr lang="it-IT" dirty="0" err="1" smtClean="0"/>
              <a:t>cavities</a:t>
            </a:r>
            <a:r>
              <a:rPr lang="it-IT" dirty="0" smtClean="0"/>
              <a:t> RF </a:t>
            </a:r>
            <a:r>
              <a:rPr lang="it-IT" dirty="0" err="1" smtClean="0"/>
              <a:t>cold</a:t>
            </a:r>
            <a:r>
              <a:rPr lang="it-IT" dirty="0" smtClean="0"/>
              <a:t>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05CFD-9D99-4E54-89D4-B09BD85A6C41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7475" y="1347788"/>
            <a:ext cx="8874125" cy="2767012"/>
          </a:xfrm>
        </p:spPr>
        <p:txBody>
          <a:bodyPr/>
          <a:lstStyle/>
          <a:p>
            <a:r>
              <a:rPr lang="en-US" dirty="0" smtClean="0"/>
              <a:t>Second sound</a:t>
            </a:r>
          </a:p>
          <a:p>
            <a:r>
              <a:rPr lang="en-US" dirty="0" smtClean="0"/>
              <a:t>Fast thermometry</a:t>
            </a:r>
          </a:p>
          <a:p>
            <a:r>
              <a:rPr lang="en-US" dirty="0" smtClean="0"/>
              <a:t>Photodiodes for X ray mapping</a:t>
            </a:r>
          </a:p>
          <a:p>
            <a:r>
              <a:rPr lang="en-US" dirty="0" smtClean="0"/>
              <a:t>X ray spectroscopy (from outside the cryostat)</a:t>
            </a:r>
          </a:p>
          <a:p>
            <a:r>
              <a:rPr lang="en-US" dirty="0" smtClean="0"/>
              <a:t>Mode analysis</a:t>
            </a:r>
          </a:p>
          <a:p>
            <a:r>
              <a:rPr lang="en-US" dirty="0" smtClean="0"/>
              <a:t>…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D77107A7-CEC3-44BD-A4C9-1E5D414A0633}" type="slidenum">
              <a:rPr lang="en-GB" sz="1000">
                <a:solidFill>
                  <a:schemeClr val="bg1"/>
                </a:solidFill>
              </a:rPr>
              <a:pPr/>
              <a:t>39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XFEL 3.9 Cryomodule design: transverse layout </a:t>
            </a:r>
            <a:endParaRPr lang="en-US" smtClean="0"/>
          </a:p>
        </p:txBody>
      </p:sp>
      <p:sp>
        <p:nvSpPr>
          <p:cNvPr id="21510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17475" y="1295400"/>
            <a:ext cx="8797925" cy="4976813"/>
          </a:xfrm>
        </p:spPr>
        <p:txBody>
          <a:bodyPr/>
          <a:lstStyle/>
          <a:p>
            <a:pPr eaLnBrk="1" hangingPunct="1"/>
            <a:r>
              <a:rPr lang="it-IT" dirty="0" smtClean="0"/>
              <a:t>Design is “</a:t>
            </a:r>
            <a:r>
              <a:rPr lang="it-IT" b="1" dirty="0" smtClean="0">
                <a:solidFill>
                  <a:schemeClr val="accent2"/>
                </a:solidFill>
              </a:rPr>
              <a:t>Plug compatible</a:t>
            </a:r>
            <a:r>
              <a:rPr lang="it-IT" dirty="0" smtClean="0"/>
              <a:t>” with Type III+/XFEL modules</a:t>
            </a:r>
          </a:p>
          <a:p>
            <a:pPr lvl="1" eaLnBrk="1" hangingPunct="1"/>
            <a:r>
              <a:rPr lang="it-IT" dirty="0" smtClean="0"/>
              <a:t>Identical transverse X-section for all cryo piping</a:t>
            </a:r>
          </a:p>
          <a:p>
            <a:pPr eaLnBrk="1" hangingPunct="1"/>
            <a:r>
              <a:rPr lang="it-IT" dirty="0" smtClean="0"/>
              <a:t>Module part of the same cryo line </a:t>
            </a:r>
            <a:br>
              <a:rPr lang="it-IT" dirty="0" smtClean="0"/>
            </a:br>
            <a:r>
              <a:rPr lang="it-IT" dirty="0" smtClean="0"/>
              <a:t>with the injector module</a:t>
            </a:r>
          </a:p>
          <a:p>
            <a:pPr lvl="1" eaLnBrk="1" hangingPunct="1"/>
            <a:r>
              <a:rPr lang="it-IT" dirty="0" smtClean="0"/>
              <a:t>Adapts at interfaces of </a:t>
            </a:r>
            <a:br>
              <a:rPr lang="it-IT" dirty="0" smtClean="0"/>
            </a:br>
            <a:r>
              <a:rPr lang="it-IT" dirty="0" smtClean="0"/>
              <a:t>standard cryo components</a:t>
            </a:r>
          </a:p>
          <a:p>
            <a:pPr eaLnBrk="1" hangingPunct="1"/>
            <a:r>
              <a:rPr lang="it-IT" dirty="0" smtClean="0"/>
              <a:t>Shorter module/string lengths</a:t>
            </a:r>
            <a:endParaRPr lang="en-US" dirty="0" smtClean="0"/>
          </a:p>
          <a:p>
            <a:pPr eaLnBrk="1" hangingPunct="1"/>
            <a:r>
              <a:rPr lang="it-IT" dirty="0" smtClean="0"/>
              <a:t>All </a:t>
            </a:r>
            <a:r>
              <a:rPr lang="it-IT" dirty="0" smtClean="0">
                <a:solidFill>
                  <a:schemeClr val="tx1"/>
                </a:solidFill>
              </a:rPr>
              <a:t>cryo piping</a:t>
            </a:r>
            <a:r>
              <a:rPr lang="it-IT" dirty="0" smtClean="0"/>
              <a:t> in the same </a:t>
            </a:r>
            <a:br>
              <a:rPr lang="it-IT" dirty="0" smtClean="0"/>
            </a:br>
            <a:r>
              <a:rPr lang="it-IT" dirty="0" smtClean="0"/>
              <a:t>relative position with  </a:t>
            </a:r>
            <a:br>
              <a:rPr lang="it-IT" dirty="0" smtClean="0"/>
            </a:br>
            <a:r>
              <a:rPr lang="it-IT" dirty="0" smtClean="0"/>
              <a:t>respect to beam axis</a:t>
            </a:r>
          </a:p>
        </p:txBody>
      </p:sp>
      <p:sp>
        <p:nvSpPr>
          <p:cNvPr id="21511" name="Rectangle 6"/>
          <p:cNvSpPr>
            <a:spLocks noChangeAspect="1" noChangeArrowheads="1"/>
          </p:cNvSpPr>
          <p:nvPr/>
        </p:nvSpPr>
        <p:spPr bwMode="auto">
          <a:xfrm>
            <a:off x="117475" y="4267200"/>
            <a:ext cx="4911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298450" indent="-298450">
              <a:buClr>
                <a:schemeClr val="accent2"/>
              </a:buClr>
              <a:buSzPct val="80000"/>
            </a:pPr>
            <a:endParaRPr lang="it-IT" sz="2400" b="1"/>
          </a:p>
        </p:txBody>
      </p:sp>
      <p:pic>
        <p:nvPicPr>
          <p:cNvPr id="21512" name="Picture 9" descr="xse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14529"/>
          <a:stretch>
            <a:fillRect/>
          </a:stretch>
        </p:blipFill>
        <p:spPr bwMode="auto">
          <a:xfrm>
            <a:off x="4876800" y="2209800"/>
            <a:ext cx="42672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8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0914EE-B0AE-A843-B521-D03B9A87EF5A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602" y="676727"/>
            <a:ext cx="7283450" cy="357188"/>
          </a:xfrm>
        </p:spPr>
        <p:txBody>
          <a:bodyPr/>
          <a:lstStyle/>
          <a:p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The European XFEL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3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107505" y="1196752"/>
            <a:ext cx="3960440" cy="517759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sz="2000" b="1" dirty="0" smtClean="0"/>
              <a:t>Some specifications</a:t>
            </a:r>
          </a:p>
          <a:p>
            <a:pPr marL="211138" indent="-211138">
              <a:defRPr/>
            </a:pPr>
            <a:r>
              <a:rPr lang="en-GB" sz="1800" dirty="0" smtClean="0"/>
              <a:t>Photon energy 0.3-24 </a:t>
            </a:r>
            <a:r>
              <a:rPr lang="en-GB" sz="1800" dirty="0" err="1" smtClean="0"/>
              <a:t>keV</a:t>
            </a:r>
            <a:endParaRPr lang="en-GB" sz="1800" dirty="0" smtClean="0"/>
          </a:p>
          <a:p>
            <a:pPr marL="211138" indent="-211138">
              <a:defRPr/>
            </a:pPr>
            <a:r>
              <a:rPr lang="en-GB" sz="1800" dirty="0" smtClean="0"/>
              <a:t>Pulse duration ~ 10-100 </a:t>
            </a:r>
            <a:r>
              <a:rPr lang="en-GB" sz="1800" dirty="0" err="1" smtClean="0"/>
              <a:t>fs</a:t>
            </a:r>
            <a:endParaRPr lang="en-GB" sz="1800" dirty="0" smtClean="0"/>
          </a:p>
          <a:p>
            <a:pPr marL="211138" indent="-211138">
              <a:defRPr/>
            </a:pPr>
            <a:r>
              <a:rPr lang="en-GB" sz="1800" dirty="0" smtClean="0"/>
              <a:t>Pulse energy few </a:t>
            </a:r>
            <a:r>
              <a:rPr lang="en-GB" sz="1800" dirty="0" err="1" smtClean="0"/>
              <a:t>mJ</a:t>
            </a:r>
            <a:endParaRPr lang="en-GB" sz="1800" dirty="0" smtClean="0"/>
          </a:p>
          <a:p>
            <a:pPr marL="211138" indent="-211138">
              <a:defRPr/>
            </a:pPr>
            <a:r>
              <a:rPr lang="en-GB" sz="1800" dirty="0" smtClean="0"/>
              <a:t>Superconducting </a:t>
            </a:r>
            <a:r>
              <a:rPr lang="en-GB" sz="1800" dirty="0" err="1" smtClean="0"/>
              <a:t>linac</a:t>
            </a:r>
            <a:r>
              <a:rPr lang="en-GB" sz="1800" dirty="0" smtClean="0"/>
              <a:t>. 17.5 </a:t>
            </a:r>
            <a:r>
              <a:rPr lang="en-GB" sz="1800" dirty="0" err="1" smtClean="0"/>
              <a:t>GeV</a:t>
            </a:r>
            <a:endParaRPr lang="en-GB" sz="1800" dirty="0" smtClean="0"/>
          </a:p>
          <a:p>
            <a:pPr marL="211138" indent="-211138">
              <a:defRPr/>
            </a:pPr>
            <a:r>
              <a:rPr lang="en-GB" sz="1800" dirty="0" smtClean="0"/>
              <a:t>10 Hz  (27 000 b/s)</a:t>
            </a:r>
          </a:p>
          <a:p>
            <a:pPr marL="211138" indent="-211138">
              <a:defRPr/>
            </a:pPr>
            <a:r>
              <a:rPr lang="en-GB" sz="1800" dirty="0" smtClean="0"/>
              <a:t>5 </a:t>
            </a:r>
            <a:r>
              <a:rPr lang="en-GB" sz="1800" dirty="0" err="1" smtClean="0"/>
              <a:t>beamlines</a:t>
            </a:r>
            <a:r>
              <a:rPr lang="en-GB" sz="1800" dirty="0" smtClean="0"/>
              <a:t> / 10 instruments</a:t>
            </a:r>
          </a:p>
          <a:p>
            <a:pPr marL="398463" lvl="1" indent="-173038">
              <a:defRPr/>
            </a:pPr>
            <a:r>
              <a:rPr lang="fr-FR" sz="1800" dirty="0" smtClean="0"/>
              <a:t>Start version </a:t>
            </a:r>
            <a:r>
              <a:rPr lang="fr-FR" sz="1800" dirty="0" err="1" smtClean="0"/>
              <a:t>with</a:t>
            </a:r>
            <a:r>
              <a:rPr lang="fr-FR" sz="1800" dirty="0" smtClean="0"/>
              <a:t> 3 </a:t>
            </a:r>
            <a:r>
              <a:rPr lang="fr-FR" sz="1800" dirty="0" err="1" smtClean="0"/>
              <a:t>beamlines</a:t>
            </a:r>
            <a:r>
              <a:rPr lang="fr-FR" sz="1800" dirty="0" smtClean="0"/>
              <a:t> and 6 instruments</a:t>
            </a:r>
            <a:endParaRPr lang="en-GB" sz="1800" dirty="0" smtClean="0"/>
          </a:p>
          <a:p>
            <a:pPr marL="217488" indent="-217488">
              <a:defRPr/>
            </a:pPr>
            <a:r>
              <a:rPr lang="en-GB" sz="1800" dirty="0" smtClean="0"/>
              <a:t>Several extensions possible:</a:t>
            </a:r>
          </a:p>
          <a:p>
            <a:pPr marL="398463" lvl="1" indent="-173038">
              <a:buSzPct val="90000"/>
              <a:defRPr/>
            </a:pPr>
            <a:r>
              <a:rPr lang="en-GB" sz="1800" dirty="0"/>
              <a:t>More </a:t>
            </a:r>
            <a:r>
              <a:rPr lang="en-GB" sz="1800" dirty="0" err="1" smtClean="0"/>
              <a:t>undulators</a:t>
            </a:r>
            <a:r>
              <a:rPr lang="en-GB" sz="1800" dirty="0" smtClean="0"/>
              <a:t>     </a:t>
            </a:r>
            <a:endParaRPr lang="en-GB" sz="1800" dirty="0"/>
          </a:p>
          <a:p>
            <a:pPr marL="398463" lvl="1" indent="-173038">
              <a:buSzPct val="90000"/>
              <a:defRPr/>
            </a:pPr>
            <a:r>
              <a:rPr lang="en-GB" sz="1800" dirty="0"/>
              <a:t>More instruments</a:t>
            </a:r>
          </a:p>
          <a:p>
            <a:pPr marL="398463" lvl="1" indent="-173038">
              <a:buSzPct val="90000"/>
              <a:defRPr/>
            </a:pPr>
            <a:r>
              <a:rPr lang="en-GB" sz="1800" dirty="0" smtClean="0"/>
              <a:t>…….</a:t>
            </a:r>
          </a:p>
          <a:p>
            <a:pPr marL="398463" lvl="1" indent="-173038">
              <a:buSzPct val="90000"/>
              <a:defRPr/>
            </a:pPr>
            <a:endParaRPr lang="fr-FR" sz="700" dirty="0" smtClean="0">
              <a:solidFill>
                <a:srgbClr val="FD930A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1800" dirty="0" smtClean="0"/>
              <a:t>First beam late 2015</a:t>
            </a:r>
          </a:p>
        </p:txBody>
      </p:sp>
      <p:pic>
        <p:nvPicPr>
          <p:cNvPr id="2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35281" r="2620" b="13934"/>
          <a:stretch>
            <a:fillRect/>
          </a:stretch>
        </p:blipFill>
        <p:spPr>
          <a:xfrm>
            <a:off x="3446463" y="4179888"/>
            <a:ext cx="5630862" cy="2174875"/>
          </a:xfr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9988" r="30022" b="10414"/>
          <a:stretch>
            <a:fillRect/>
          </a:stretch>
        </p:blipFill>
        <p:spPr>
          <a:xfrm>
            <a:off x="4070812" y="1093788"/>
            <a:ext cx="4949363" cy="3127300"/>
          </a:xfrm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4344988" y="4557713"/>
            <a:ext cx="1100137" cy="5651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/>
              <a:t>    SASE2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b="1"/>
              <a:t>(= SASE1)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4248150" y="5634038"/>
            <a:ext cx="1851025" cy="565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 </a:t>
            </a:r>
            <a:r>
              <a:rPr lang="en-US" sz="1400" b="1"/>
              <a:t>SASE1, </a:t>
            </a:r>
            <a:r>
              <a:rPr lang="en-US" sz="1400" b="1">
                <a:latin typeface="Symbol" pitchFamily="18" charset="2"/>
              </a:rPr>
              <a:t>l</a:t>
            </a:r>
            <a:r>
              <a:rPr lang="en-US" sz="1400" b="1" baseline="-25000"/>
              <a:t>u</a:t>
            </a:r>
            <a:r>
              <a:rPr lang="en-US" sz="1400" b="1"/>
              <a:t>= 40 mm</a:t>
            </a:r>
            <a:endParaRPr lang="en-US" sz="1400" b="1" baseline="-25000"/>
          </a:p>
          <a:p>
            <a:pPr eaLnBrk="1" hangingPunct="1">
              <a:buFont typeface="Wingdings" pitchFamily="2" charset="2"/>
              <a:buNone/>
            </a:pPr>
            <a:r>
              <a:rPr lang="en-US" sz="1400" b="1"/>
              <a:t>    0.2 – 0.05 nm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3305175" y="5113338"/>
            <a:ext cx="846138" cy="79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cxnSp>
        <p:nvCxnSpPr>
          <p:cNvPr id="27" name="Straight Arrow Connector 9"/>
          <p:cNvCxnSpPr>
            <a:cxnSpLocks noChangeShapeType="1"/>
            <a:stCxn id="26" idx="1"/>
            <a:endCxn id="26" idx="3"/>
          </p:cNvCxnSpPr>
          <p:nvPr/>
        </p:nvCxnSpPr>
        <p:spPr bwMode="auto">
          <a:xfrm>
            <a:off x="3305175" y="5511800"/>
            <a:ext cx="846138" cy="0"/>
          </a:xfrm>
          <a:prstGeom prst="straightConnector1">
            <a:avLst/>
          </a:prstGeom>
          <a:noFill/>
          <a:ln w="38100">
            <a:solidFill>
              <a:srgbClr val="1F123C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135313" y="5621338"/>
            <a:ext cx="1136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/>
              <a:t> </a:t>
            </a:r>
            <a:r>
              <a:rPr lang="en-US" sz="1400" b="1"/>
              <a:t>17.5 GeV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510338" y="5754688"/>
            <a:ext cx="519112" cy="14446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6292850" y="5911850"/>
            <a:ext cx="1390650" cy="458788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5926138" y="5872391"/>
            <a:ext cx="1900237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 dirty="0"/>
              <a:t>SASE3, </a:t>
            </a:r>
            <a:r>
              <a:rPr lang="en-US" sz="1400" b="1" dirty="0" err="1">
                <a:latin typeface="Symbol" pitchFamily="18" charset="2"/>
              </a:rPr>
              <a:t>l</a:t>
            </a:r>
            <a:r>
              <a:rPr lang="en-US" sz="1400" b="1" baseline="-25000" dirty="0" err="1"/>
              <a:t>u</a:t>
            </a:r>
            <a:r>
              <a:rPr lang="en-US" sz="1400" b="1" dirty="0"/>
              <a:t>= 68 mm</a:t>
            </a:r>
            <a:endParaRPr lang="en-US" sz="1400" b="1" baseline="-25000" dirty="0"/>
          </a:p>
          <a:p>
            <a:pPr eaLnBrk="1" hangingPunct="1">
              <a:buFont typeface="Wingdings" pitchFamily="2" charset="2"/>
              <a:buNone/>
            </a:pPr>
            <a:r>
              <a:rPr lang="en-US" sz="1400" b="1" dirty="0"/>
              <a:t>    1.7 – 0.4 </a:t>
            </a:r>
            <a:r>
              <a:rPr lang="en-US" sz="1400" b="1" dirty="0" smtClean="0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68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11561" r="7151" b="12170"/>
          <a:stretch/>
        </p:blipFill>
        <p:spPr bwMode="auto">
          <a:xfrm>
            <a:off x="6732934" y="4191000"/>
            <a:ext cx="237627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4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8821BAB2-12FC-49D2-A6FB-FB87679A1466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3788" y="685800"/>
            <a:ext cx="6613525" cy="304800"/>
          </a:xfrm>
        </p:spPr>
        <p:txBody>
          <a:bodyPr/>
          <a:lstStyle/>
          <a:p>
            <a:pPr eaLnBrk="1" hangingPunct="1"/>
            <a:r>
              <a:rPr lang="en-US" sz="2000" smtClean="0"/>
              <a:t>INFN: Main deliverables to WP46</a:t>
            </a:r>
            <a:endParaRPr lang="en-GB" sz="2000" smtClean="0"/>
          </a:p>
        </p:txBody>
      </p:sp>
      <p:sp>
        <p:nvSpPr>
          <p:cNvPr id="38916" name="Rectangle 15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1" y="1290638"/>
            <a:ext cx="8534399" cy="51435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it-IT" b="1" dirty="0" err="1" smtClean="0"/>
              <a:t>Qualification</a:t>
            </a:r>
            <a:r>
              <a:rPr lang="it-IT" b="1" dirty="0" smtClean="0"/>
              <a:t> and </a:t>
            </a:r>
            <a:r>
              <a:rPr lang="it-IT" b="1" dirty="0" err="1" smtClean="0"/>
              <a:t>characterization</a:t>
            </a:r>
            <a:r>
              <a:rPr lang="it-IT" b="1" dirty="0" smtClean="0"/>
              <a:t> </a:t>
            </a:r>
            <a:r>
              <a:rPr lang="it-IT" dirty="0" smtClean="0"/>
              <a:t>of component </a:t>
            </a:r>
            <a:r>
              <a:rPr lang="it-IT" b="1" dirty="0" err="1" smtClean="0">
                <a:solidFill>
                  <a:srgbClr val="FD930A"/>
                </a:solidFill>
              </a:rPr>
              <a:t>prototypes</a:t>
            </a:r>
            <a:endParaRPr lang="it-IT" b="1" dirty="0" smtClean="0">
              <a:solidFill>
                <a:srgbClr val="FD930A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it-IT" sz="2000" dirty="0" err="1" smtClean="0"/>
              <a:t>Cavity</a:t>
            </a:r>
            <a:r>
              <a:rPr lang="it-IT" sz="2000" dirty="0" smtClean="0"/>
              <a:t> design and </a:t>
            </a:r>
            <a:r>
              <a:rPr lang="it-IT" sz="2000" dirty="0" err="1" smtClean="0"/>
              <a:t>supervision</a:t>
            </a:r>
            <a:r>
              <a:rPr lang="it-IT" sz="2000" dirty="0" smtClean="0"/>
              <a:t> of DESY </a:t>
            </a:r>
            <a:r>
              <a:rPr lang="it-IT" sz="2000" dirty="0" err="1" smtClean="0"/>
              <a:t>procurement</a:t>
            </a:r>
            <a:r>
              <a:rPr lang="it-IT" sz="2000" dirty="0" smtClean="0"/>
              <a:t>: </a:t>
            </a:r>
            <a:r>
              <a:rPr lang="it-IT" sz="2000" b="1" dirty="0" err="1" smtClean="0"/>
              <a:t>DONE</a:t>
            </a:r>
            <a:endParaRPr lang="it-IT" sz="2000" b="1" dirty="0" smtClean="0"/>
          </a:p>
          <a:p>
            <a:pPr lvl="1" eaLnBrk="1" hangingPunct="1">
              <a:spcAft>
                <a:spcPts val="600"/>
              </a:spcAft>
            </a:pPr>
            <a:r>
              <a:rPr lang="it-IT" sz="2000" b="1" dirty="0" err="1" smtClean="0"/>
              <a:t>Qualification</a:t>
            </a:r>
            <a:r>
              <a:rPr lang="it-IT" sz="2000" dirty="0" smtClean="0"/>
              <a:t> of the 3 «</a:t>
            </a:r>
            <a:r>
              <a:rPr lang="it-IT" sz="2000" dirty="0" err="1" smtClean="0"/>
              <a:t>naked</a:t>
            </a:r>
            <a:r>
              <a:rPr lang="it-IT" sz="2000" dirty="0" smtClean="0"/>
              <a:t>» </a:t>
            </a:r>
            <a:r>
              <a:rPr lang="it-IT" sz="2000" dirty="0" err="1" smtClean="0"/>
              <a:t>prototypes</a:t>
            </a:r>
            <a:r>
              <a:rPr lang="it-IT" sz="2000" dirty="0" smtClean="0"/>
              <a:t> in </a:t>
            </a:r>
            <a:r>
              <a:rPr lang="it-IT" sz="2000" b="1" dirty="0" err="1" smtClean="0"/>
              <a:t>VT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at</a:t>
            </a:r>
            <a:r>
              <a:rPr lang="it-IT" sz="2000" b="1" dirty="0" smtClean="0"/>
              <a:t> LASA</a:t>
            </a:r>
          </a:p>
          <a:p>
            <a:pPr lvl="2" eaLnBrk="1" hangingPunct="1">
              <a:spcAft>
                <a:spcPts val="600"/>
              </a:spcAft>
            </a:pPr>
            <a:r>
              <a:rPr lang="it-IT" sz="2000" b="1" dirty="0" err="1" smtClean="0"/>
              <a:t>All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prototypes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tested</a:t>
            </a:r>
            <a:endParaRPr lang="it-IT" sz="2000" b="1" dirty="0" smtClean="0"/>
          </a:p>
          <a:p>
            <a:pPr lvl="2" eaLnBrk="1" hangingPunct="1">
              <a:spcAft>
                <a:spcPts val="600"/>
              </a:spcAft>
            </a:pPr>
            <a:r>
              <a:rPr lang="it-IT" sz="2000" b="1" dirty="0" err="1" smtClean="0"/>
              <a:t>Used</a:t>
            </a:r>
            <a:r>
              <a:rPr lang="it-IT" sz="2000" b="1" dirty="0" smtClean="0"/>
              <a:t> for setup of the </a:t>
            </a:r>
            <a:r>
              <a:rPr lang="it-IT" sz="2000" b="1" dirty="0" err="1" smtClean="0"/>
              <a:t>preparation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testing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infrastructure</a:t>
            </a:r>
            <a:endParaRPr lang="it-IT" sz="2000" b="1" dirty="0" smtClean="0"/>
          </a:p>
          <a:p>
            <a:pPr lvl="1" eaLnBrk="1" hangingPunct="1">
              <a:spcAft>
                <a:spcPts val="600"/>
              </a:spcAft>
            </a:pPr>
            <a:r>
              <a:rPr lang="it-IT" sz="2000" b="1" dirty="0" smtClean="0"/>
              <a:t>Design and </a:t>
            </a:r>
            <a:r>
              <a:rPr lang="it-IT" sz="2000" b="1" dirty="0" err="1" smtClean="0"/>
              <a:t>completion</a:t>
            </a:r>
            <a:r>
              <a:rPr lang="it-IT" sz="2000" b="1" dirty="0" smtClean="0"/>
              <a:t> </a:t>
            </a:r>
            <a:r>
              <a:rPr lang="it-IT" sz="2000" dirty="0" smtClean="0"/>
              <a:t>of the 3 </a:t>
            </a:r>
            <a:r>
              <a:rPr lang="it-IT" sz="2000" dirty="0" err="1" smtClean="0"/>
              <a:t>prototype</a:t>
            </a:r>
            <a:r>
              <a:rPr lang="it-IT" sz="2000" dirty="0" smtClean="0"/>
              <a:t> </a:t>
            </a:r>
            <a:r>
              <a:rPr lang="it-IT" sz="2000" dirty="0" err="1" smtClean="0"/>
              <a:t>dressed</a:t>
            </a:r>
            <a:r>
              <a:rPr lang="it-IT" sz="2000" dirty="0" smtClean="0"/>
              <a:t> </a:t>
            </a:r>
            <a:r>
              <a:rPr lang="it-IT" sz="2000" dirty="0" err="1" smtClean="0"/>
              <a:t>cavities</a:t>
            </a:r>
            <a:r>
              <a:rPr lang="it-IT" sz="2000" dirty="0" smtClean="0"/>
              <a:t> for </a:t>
            </a:r>
            <a:r>
              <a:rPr lang="it-IT" sz="2000" dirty="0" err="1" smtClean="0"/>
              <a:t>horizontal</a:t>
            </a:r>
            <a:r>
              <a:rPr lang="it-IT" sz="2000" dirty="0" smtClean="0"/>
              <a:t> </a:t>
            </a:r>
            <a:r>
              <a:rPr lang="it-IT" sz="2000" dirty="0" err="1" smtClean="0"/>
              <a:t>testing</a:t>
            </a:r>
            <a:r>
              <a:rPr lang="it-IT" sz="2000" dirty="0" smtClean="0"/>
              <a:t>: </a:t>
            </a:r>
          </a:p>
          <a:p>
            <a:pPr lvl="2" eaLnBrk="1" hangingPunct="1">
              <a:spcAft>
                <a:spcPts val="600"/>
              </a:spcAft>
            </a:pPr>
            <a:r>
              <a:rPr lang="it-IT" sz="2000" dirty="0" smtClean="0"/>
              <a:t>Tank design/</a:t>
            </a:r>
            <a:r>
              <a:rPr lang="it-IT" sz="2000" dirty="0" err="1" smtClean="0"/>
              <a:t>fabrication</a:t>
            </a:r>
            <a:r>
              <a:rPr lang="it-IT" sz="2000" dirty="0" smtClean="0"/>
              <a:t>/</a:t>
            </a:r>
            <a:r>
              <a:rPr lang="it-IT" sz="2000" dirty="0" err="1" smtClean="0"/>
              <a:t>tendering</a:t>
            </a:r>
            <a:r>
              <a:rPr lang="it-IT" sz="2000" dirty="0" smtClean="0"/>
              <a:t>: </a:t>
            </a:r>
            <a:r>
              <a:rPr lang="it-IT" sz="2000" b="1" dirty="0" err="1" smtClean="0"/>
              <a:t>DONE</a:t>
            </a:r>
            <a:endParaRPr lang="it-IT" sz="2000" b="1" dirty="0" smtClean="0"/>
          </a:p>
          <a:p>
            <a:pPr lvl="2" eaLnBrk="1" hangingPunct="1">
              <a:spcAft>
                <a:spcPts val="600"/>
              </a:spcAft>
            </a:pPr>
            <a:r>
              <a:rPr lang="it-IT" sz="2000" dirty="0" smtClean="0"/>
              <a:t> Integration to </a:t>
            </a:r>
            <a:r>
              <a:rPr lang="it-IT" sz="2000" dirty="0" err="1" smtClean="0"/>
              <a:t>cavities</a:t>
            </a:r>
            <a:r>
              <a:rPr lang="it-IT" sz="2000" dirty="0" smtClean="0"/>
              <a:t>: </a:t>
            </a:r>
            <a:r>
              <a:rPr lang="it-IT" sz="2000" b="1" dirty="0" smtClean="0"/>
              <a:t>UNDER WAY</a:t>
            </a:r>
          </a:p>
          <a:p>
            <a:pPr lvl="2" eaLnBrk="1" hangingPunct="1">
              <a:spcAft>
                <a:spcPts val="600"/>
              </a:spcAft>
            </a:pPr>
            <a:r>
              <a:rPr lang="it-IT" sz="2000" dirty="0" err="1" smtClean="0"/>
              <a:t>Tuner</a:t>
            </a:r>
            <a:r>
              <a:rPr lang="it-IT" sz="2000" dirty="0" smtClean="0"/>
              <a:t> design (</a:t>
            </a:r>
            <a:r>
              <a:rPr lang="it-IT" sz="2000" dirty="0" err="1" smtClean="0"/>
              <a:t>Evolution</a:t>
            </a:r>
            <a:r>
              <a:rPr lang="it-IT" sz="2000" dirty="0" smtClean="0"/>
              <a:t> of the «</a:t>
            </a:r>
            <a:r>
              <a:rPr lang="it-IT" sz="2000" dirty="0" err="1" smtClean="0"/>
              <a:t>slim</a:t>
            </a:r>
            <a:r>
              <a:rPr lang="it-IT" sz="2000" dirty="0" smtClean="0"/>
              <a:t>» </a:t>
            </a:r>
            <a:r>
              <a:rPr lang="it-IT" sz="2000" dirty="0" err="1" smtClean="0"/>
              <a:t>ILC</a:t>
            </a:r>
            <a:r>
              <a:rPr lang="it-IT" sz="2000" dirty="0" smtClean="0"/>
              <a:t> </a:t>
            </a:r>
            <a:r>
              <a:rPr lang="it-IT" sz="2000" dirty="0" err="1" smtClean="0"/>
              <a:t>type</a:t>
            </a:r>
            <a:r>
              <a:rPr lang="it-IT" sz="2000" dirty="0" smtClean="0"/>
              <a:t>): </a:t>
            </a:r>
            <a:r>
              <a:rPr lang="it-IT" sz="2000" b="1" dirty="0" err="1" smtClean="0"/>
              <a:t>DONE</a:t>
            </a:r>
            <a:endParaRPr lang="it-IT" sz="2000" b="1" dirty="0" smtClean="0"/>
          </a:p>
          <a:p>
            <a:pPr lvl="2" eaLnBrk="1" hangingPunct="1">
              <a:spcAft>
                <a:spcPts val="600"/>
              </a:spcAft>
            </a:pPr>
            <a:r>
              <a:rPr lang="it-IT" sz="2000" dirty="0" err="1" smtClean="0"/>
              <a:t>Participation</a:t>
            </a:r>
            <a:r>
              <a:rPr lang="it-IT" sz="2000" dirty="0" smtClean="0"/>
              <a:t> to </a:t>
            </a:r>
            <a:r>
              <a:rPr lang="it-IT" sz="2000" dirty="0" err="1" smtClean="0"/>
              <a:t>horizontal</a:t>
            </a:r>
            <a:r>
              <a:rPr lang="it-IT" sz="2000" dirty="0" smtClean="0"/>
              <a:t> </a:t>
            </a:r>
            <a:r>
              <a:rPr lang="it-IT" sz="2000" dirty="0" err="1" smtClean="0"/>
              <a:t>tests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DESY: </a:t>
            </a:r>
            <a:r>
              <a:rPr lang="it-IT" sz="2000" b="1" dirty="0" err="1" smtClean="0"/>
              <a:t>SCHEDULED</a:t>
            </a:r>
            <a:endParaRPr lang="en-US" sz="2000" b="1" dirty="0" smtClean="0"/>
          </a:p>
        </p:txBody>
      </p:sp>
      <p:sp>
        <p:nvSpPr>
          <p:cNvPr id="3892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5ACDE69-3746-40F8-BB38-356106FB8EE6}" type="slidenum">
              <a:rPr lang="en-GB" sz="1000">
                <a:solidFill>
                  <a:schemeClr val="bg1"/>
                </a:solidFill>
              </a:rPr>
              <a:pPr/>
              <a:t>40</a:t>
            </a:fld>
            <a:endParaRPr lang="en-GB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344F6EE-12DF-4320-A5F9-FC022F2546CB}" type="slidenum">
              <a:rPr lang="en-GB" sz="1000">
                <a:solidFill>
                  <a:schemeClr val="bg1"/>
                </a:solidFill>
              </a:rPr>
              <a:pPr/>
              <a:t>41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/>
              <a:t>XFEL</a:t>
            </a:r>
            <a:r>
              <a:rPr lang="it-IT" dirty="0" smtClean="0"/>
              <a:t> 3° </a:t>
            </a:r>
            <a:r>
              <a:rPr lang="it-IT" dirty="0" err="1" smtClean="0"/>
              <a:t>Harmonic</a:t>
            </a:r>
            <a:r>
              <a:rPr lang="it-IT" dirty="0" smtClean="0"/>
              <a:t> tank and </a:t>
            </a:r>
            <a:r>
              <a:rPr lang="it-IT" dirty="0" err="1" smtClean="0"/>
              <a:t>tuner</a:t>
            </a:r>
            <a:endParaRPr lang="en-US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8" y="1600200"/>
            <a:ext cx="7162800" cy="475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802063"/>
            <a:ext cx="1762125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1069975"/>
            <a:ext cx="19208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69975"/>
            <a:ext cx="2859088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7214DDE-CAEE-4D2E-9CB8-6949C6F8509B}" type="slidenum">
              <a:rPr lang="en-GB" sz="1000">
                <a:solidFill>
                  <a:schemeClr val="bg1"/>
                </a:solidFill>
              </a:rPr>
              <a:pPr/>
              <a:t>42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069975"/>
            <a:ext cx="4097337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963988"/>
            <a:ext cx="3297238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3803650"/>
            <a:ext cx="23415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976563"/>
            <a:ext cx="28590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8" name="TextBox 2"/>
          <p:cNvSpPr txBox="1">
            <a:spLocks noChangeArrowheads="1"/>
          </p:cNvSpPr>
          <p:nvPr/>
        </p:nvSpPr>
        <p:spPr bwMode="auto">
          <a:xfrm>
            <a:off x="1120775" y="3740150"/>
            <a:ext cx="1069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Weld inspection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39" name="TextBox 13"/>
          <p:cNvSpPr txBox="1">
            <a:spLocks noChangeArrowheads="1"/>
          </p:cNvSpPr>
          <p:nvPr/>
        </p:nvSpPr>
        <p:spPr bwMode="auto">
          <a:xfrm>
            <a:off x="3568700" y="4017963"/>
            <a:ext cx="863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Cavity Tests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40" name="TextBox 14"/>
          <p:cNvSpPr txBox="1">
            <a:spLocks noChangeArrowheads="1"/>
          </p:cNvSpPr>
          <p:nvPr/>
        </p:nvSpPr>
        <p:spPr bwMode="auto">
          <a:xfrm>
            <a:off x="8024813" y="1838325"/>
            <a:ext cx="88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Clean Room 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at INFN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41" name="TextBox 15"/>
          <p:cNvSpPr txBox="1">
            <a:spLocks noChangeArrowheads="1"/>
          </p:cNvSpPr>
          <p:nvPr/>
        </p:nvSpPr>
        <p:spPr bwMode="auto">
          <a:xfrm>
            <a:off x="8469313" y="4248150"/>
            <a:ext cx="588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VTA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at INFN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42" name="TextBox 16"/>
          <p:cNvSpPr txBox="1">
            <a:spLocks noChangeArrowheads="1"/>
          </p:cNvSpPr>
          <p:nvPr/>
        </p:nvSpPr>
        <p:spPr bwMode="auto">
          <a:xfrm>
            <a:off x="4967288" y="3892550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BCP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at EZ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43" name="TextBox 17"/>
          <p:cNvSpPr txBox="1">
            <a:spLocks noChangeArrowheads="1"/>
          </p:cNvSpPr>
          <p:nvPr/>
        </p:nvSpPr>
        <p:spPr bwMode="auto">
          <a:xfrm>
            <a:off x="3033713" y="3508375"/>
            <a:ext cx="56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RF 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testing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44" name="TextBox 18"/>
          <p:cNvSpPr txBox="1">
            <a:spLocks noChangeArrowheads="1"/>
          </p:cNvSpPr>
          <p:nvPr/>
        </p:nvSpPr>
        <p:spPr bwMode="auto">
          <a:xfrm>
            <a:off x="1808163" y="1149350"/>
            <a:ext cx="81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b="1">
                <a:solidFill>
                  <a:schemeClr val="bg1"/>
                </a:solidFill>
              </a:rPr>
              <a:t>VT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preparation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145" name="Rectangle 2"/>
          <p:cNvSpPr txBox="1">
            <a:spLocks noChangeArrowheads="1"/>
          </p:cNvSpPr>
          <p:nvPr/>
        </p:nvSpPr>
        <p:spPr bwMode="auto">
          <a:xfrm>
            <a:off x="1093788" y="476250"/>
            <a:ext cx="7261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2000">
                <a:solidFill>
                  <a:schemeClr val="bg1"/>
                </a:solidFill>
              </a:rPr>
              <a:t>INFN: Work on prototypes and VT preparation</a:t>
            </a:r>
            <a:br>
              <a:rPr lang="en-US" sz="2000">
                <a:solidFill>
                  <a:schemeClr val="bg1"/>
                </a:solidFill>
              </a:rPr>
            </a:b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4814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970338"/>
            <a:ext cx="1481138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275263"/>
            <a:ext cx="1487488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0F782A8-3764-4565-93F8-97B53FFAA5EE}" type="slidenum">
              <a:rPr lang="en-GB" sz="1000">
                <a:solidFill>
                  <a:schemeClr val="bg1"/>
                </a:solidFill>
              </a:rPr>
              <a:pPr/>
              <a:t>43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50181" name="Picture 16" descr="ASSY-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1" b="29105"/>
          <a:stretch>
            <a:fillRect/>
          </a:stretch>
        </p:blipFill>
        <p:spPr bwMode="auto">
          <a:xfrm>
            <a:off x="0" y="914400"/>
            <a:ext cx="9144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Longitudinal interfaces preserved as in ML</a:t>
            </a:r>
          </a:p>
        </p:txBody>
      </p:sp>
      <p:pic>
        <p:nvPicPr>
          <p:cNvPr id="50183" name="Picture 4" descr="OL-Left-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4" t="5663" r="-17572" b="10696"/>
          <a:stretch>
            <a:fillRect/>
          </a:stretch>
        </p:blipFill>
        <p:spPr bwMode="auto">
          <a:xfrm>
            <a:off x="2438400" y="3657600"/>
            <a:ext cx="18319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9" descr="OL-Right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" r="-12460" b="8427"/>
          <a:stretch>
            <a:fillRect/>
          </a:stretch>
        </p:blipFill>
        <p:spPr bwMode="auto">
          <a:xfrm>
            <a:off x="5029200" y="3657600"/>
            <a:ext cx="16764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7" descr="ASSY-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2" r="15836"/>
          <a:stretch>
            <a:fillRect/>
          </a:stretch>
        </p:blipFill>
        <p:spPr bwMode="auto">
          <a:xfrm>
            <a:off x="152400" y="3505200"/>
            <a:ext cx="21685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8" descr="ASSY-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r="23732"/>
          <a:stretch>
            <a:fillRect/>
          </a:stretch>
        </p:blipFill>
        <p:spPr bwMode="auto">
          <a:xfrm>
            <a:off x="6804025" y="3544888"/>
            <a:ext cx="1882775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3692525" y="4991100"/>
            <a:ext cx="1946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sz="1200" b="1">
                <a:solidFill>
                  <a:schemeClr val="accent2"/>
                </a:solidFill>
              </a:rPr>
              <a:t>XFEL Module @ 1.3 GHz</a:t>
            </a:r>
            <a:endParaRPr lang="en-US" sz="1200" b="1">
              <a:solidFill>
                <a:schemeClr val="accent2"/>
              </a:solidFill>
            </a:endParaRPr>
          </a:p>
        </p:txBody>
      </p:sp>
      <p:sp>
        <p:nvSpPr>
          <p:cNvPr id="50188" name="Rectangle 19"/>
          <p:cNvSpPr>
            <a:spLocks noChangeArrowheads="1"/>
          </p:cNvSpPr>
          <p:nvPr/>
        </p:nvSpPr>
        <p:spPr bwMode="auto">
          <a:xfrm>
            <a:off x="2362200" y="3657600"/>
            <a:ext cx="4267200" cy="2743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AutoShape 20"/>
          <p:cNvSpPr>
            <a:spLocks noChangeArrowheads="1"/>
          </p:cNvSpPr>
          <p:nvPr/>
        </p:nvSpPr>
        <p:spPr bwMode="auto">
          <a:xfrm>
            <a:off x="1752600" y="4114800"/>
            <a:ext cx="609600" cy="3048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folHlink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AutoShape 21"/>
          <p:cNvSpPr>
            <a:spLocks noChangeArrowheads="1"/>
          </p:cNvSpPr>
          <p:nvPr/>
        </p:nvSpPr>
        <p:spPr bwMode="auto">
          <a:xfrm>
            <a:off x="6629400" y="4114800"/>
            <a:ext cx="609600" cy="3048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folHlink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Text Box 22"/>
          <p:cNvSpPr txBox="1">
            <a:spLocks noChangeArrowheads="1"/>
          </p:cNvSpPr>
          <p:nvPr/>
        </p:nvSpPr>
        <p:spPr bwMode="auto">
          <a:xfrm>
            <a:off x="3540125" y="1600200"/>
            <a:ext cx="1941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sz="1200" b="1">
                <a:solidFill>
                  <a:schemeClr val="accent2"/>
                </a:solidFill>
              </a:rPr>
              <a:t>Shorter module length...</a:t>
            </a:r>
            <a:endParaRPr lang="en-US" sz="1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50C3D8-91E2-4B77-A0E7-AE09A4463C98}" type="slidenum">
              <a:rPr lang="en-GB" sz="1000">
                <a:solidFill>
                  <a:schemeClr val="bg1"/>
                </a:solidFill>
              </a:rPr>
              <a:pPr/>
              <a:t>44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5120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String and module assembly</a:t>
            </a:r>
            <a:endParaRPr lang="en-US" smtClean="0"/>
          </a:p>
        </p:txBody>
      </p:sp>
      <p:sp>
        <p:nvSpPr>
          <p:cNvPr id="51206" name="Rectangle 8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17475" y="4038600"/>
            <a:ext cx="8874125" cy="2209800"/>
          </a:xfrm>
        </p:spPr>
        <p:txBody>
          <a:bodyPr/>
          <a:lstStyle/>
          <a:p>
            <a:pPr eaLnBrk="1" hangingPunct="1"/>
            <a:r>
              <a:rPr lang="it-IT" smtClean="0"/>
              <a:t>DESY Hall III clean room and assembly area will be used for the 3.9 GHz string and module assembly</a:t>
            </a:r>
          </a:p>
          <a:p>
            <a:pPr lvl="1" eaLnBrk="1" hangingPunct="1"/>
            <a:r>
              <a:rPr lang="it-IT" smtClean="0"/>
              <a:t>adaptations for cavity, string and cold mass handling are required</a:t>
            </a:r>
            <a:endParaRPr lang="en-US" smtClean="0"/>
          </a:p>
        </p:txBody>
      </p:sp>
      <p:pic>
        <p:nvPicPr>
          <p:cNvPr id="51207" name="Picture 5" descr="2011_04_28 15_24_09 1363 by Elmar Vogel EOS 60D D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076325"/>
            <a:ext cx="43783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6" descr="2011_04_28 15_29_31 1369 by Elmar Vogel EOS 60D D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76325"/>
            <a:ext cx="43815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3FFB71B-65A9-44C8-A9A6-55AD3478043D}" type="slidenum">
              <a:rPr lang="en-GB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GB" sz="1000" b="1">
              <a:solidFill>
                <a:schemeClr val="bg1"/>
              </a:solidFill>
            </a:endParaRPr>
          </a:p>
        </p:txBody>
      </p:sp>
      <p:sp>
        <p:nvSpPr>
          <p:cNvPr id="1136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Anagrafica</a:t>
            </a:r>
            <a:r>
              <a:rPr lang="en-US" dirty="0" smtClean="0"/>
              <a:t> </a:t>
            </a:r>
            <a:r>
              <a:rPr lang="en-US" dirty="0" err="1" smtClean="0"/>
              <a:t>XFEL</a:t>
            </a:r>
            <a:endParaRPr lang="en-US" dirty="0" smtClean="0"/>
          </a:p>
        </p:txBody>
      </p:sp>
      <p:sp>
        <p:nvSpPr>
          <p:cNvPr id="113671" name="Rectangle 6"/>
          <p:cNvSpPr>
            <a:spLocks noChangeAspect="1" noChangeArrowheads="1"/>
          </p:cNvSpPr>
          <p:nvPr/>
        </p:nvSpPr>
        <p:spPr bwMode="auto">
          <a:xfrm>
            <a:off x="117475" y="4267200"/>
            <a:ext cx="4911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298450" indent="-298450">
              <a:buClr>
                <a:schemeClr val="accent2"/>
              </a:buClr>
              <a:buSzPct val="80000"/>
            </a:pPr>
            <a:endParaRPr lang="it-IT" sz="2400" b="1"/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580878" y="4495799"/>
            <a:ext cx="7622600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dirty="0" smtClean="0"/>
              <a:t>+ 1 </a:t>
            </a:r>
            <a:r>
              <a:rPr lang="en-US" sz="2800" dirty="0" err="1" smtClean="0"/>
              <a:t>Assegno</a:t>
            </a:r>
            <a:r>
              <a:rPr lang="en-US" sz="2800" dirty="0" smtClean="0"/>
              <a:t> di </a:t>
            </a:r>
            <a:r>
              <a:rPr lang="en-US" sz="2800" dirty="0" err="1" smtClean="0"/>
              <a:t>ricerca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+ </a:t>
            </a:r>
            <a:r>
              <a:rPr lang="en-US" sz="2800" dirty="0" err="1"/>
              <a:t>altri</a:t>
            </a:r>
            <a:r>
              <a:rPr lang="en-US" sz="2800" dirty="0"/>
              <a:t> </a:t>
            </a:r>
            <a:r>
              <a:rPr lang="en-US" sz="2800" dirty="0" err="1"/>
              <a:t>contratti</a:t>
            </a:r>
            <a:r>
              <a:rPr lang="en-US" sz="2800" dirty="0"/>
              <a:t> da </a:t>
            </a:r>
            <a:r>
              <a:rPr lang="en-US" sz="2800" dirty="0" err="1" smtClean="0"/>
              <a:t>definire</a:t>
            </a:r>
            <a:r>
              <a:rPr lang="en-US" sz="2800" dirty="0" smtClean="0"/>
              <a:t> (</a:t>
            </a:r>
            <a:r>
              <a:rPr lang="en-US" sz="2800" dirty="0" err="1" smtClean="0"/>
              <a:t>ingegnere</a:t>
            </a:r>
            <a:r>
              <a:rPr lang="en-US" sz="2800" dirty="0" smtClean="0"/>
              <a:t>, </a:t>
            </a:r>
            <a:r>
              <a:rPr lang="en-US" sz="2800" dirty="0" err="1" smtClean="0"/>
              <a:t>perito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12994"/>
              </p:ext>
            </p:extLst>
          </p:nvPr>
        </p:nvGraphicFramePr>
        <p:xfrm>
          <a:off x="1524000" y="1397000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752600"/>
                <a:gridCol w="1295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Ricercatori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Tecnologi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 </a:t>
                      </a:r>
                      <a:r>
                        <a:rPr lang="en-US" dirty="0" err="1" smtClean="0"/>
                        <a:t>Ricerca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Tecnici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Bellomo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Bosotti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Bertucci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Bonezzi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Michelato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Monaco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Maiano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Fusetti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Pagani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Paparella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Jinfang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(in </a:t>
                      </a:r>
                      <a:r>
                        <a:rPr lang="en-US" baseline="0" dirty="0" err="1" smtClean="0"/>
                        <a:t>arrivo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Pierini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Sertore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BA18FB-5A27-9540-81DF-616BBC8A3DD3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1092201" y="614359"/>
            <a:ext cx="706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</a:pPr>
            <a:r>
              <a:rPr lang="en-US" sz="2400" b="1" dirty="0">
                <a:solidFill>
                  <a:srgbClr val="FFFFFF"/>
                </a:solidFill>
              </a:rPr>
              <a:t>All 5.8 km of tunnels excavated (06 June 2012)!</a:t>
            </a:r>
          </a:p>
        </p:txBody>
      </p:sp>
      <p:pic>
        <p:nvPicPr>
          <p:cNvPr id="6" name="Picture 3" descr="european-xfel-location-in-neighbourho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0" y="1096949"/>
            <a:ext cx="8501981" cy="56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371810" y="3516818"/>
            <a:ext cx="3052742" cy="320935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07290" y="3644098"/>
            <a:ext cx="3368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http://www.xfel.eu/</a:t>
            </a:r>
          </a:p>
        </p:txBody>
      </p:sp>
      <p:sp>
        <p:nvSpPr>
          <p:cNvPr id="23" name="Rettangolo 22"/>
          <p:cNvSpPr/>
          <p:nvPr/>
        </p:nvSpPr>
        <p:spPr bwMode="auto">
          <a:xfrm>
            <a:off x="3127296" y="4372639"/>
            <a:ext cx="2674220" cy="235353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19" name="Picture 9" descr="tunn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 r="3078" b="5757"/>
          <a:stretch/>
        </p:blipFill>
        <p:spPr bwMode="auto">
          <a:xfrm>
            <a:off x="107504" y="4372639"/>
            <a:ext cx="3211130" cy="20062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/>
          <p:cNvSpPr/>
          <p:nvPr/>
        </p:nvSpPr>
        <p:spPr bwMode="auto">
          <a:xfrm>
            <a:off x="3127296" y="3872717"/>
            <a:ext cx="1084664" cy="84492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5051"/>
          <a:stretch/>
        </p:blipFill>
        <p:spPr bwMode="auto">
          <a:xfrm>
            <a:off x="3441766" y="4534156"/>
            <a:ext cx="2045279" cy="20304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ttangolo 24"/>
          <p:cNvSpPr/>
          <p:nvPr/>
        </p:nvSpPr>
        <p:spPr bwMode="auto">
          <a:xfrm>
            <a:off x="2863276" y="1124744"/>
            <a:ext cx="2284788" cy="197290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21" name="Picture 12" descr="Klammer-Techn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91" y="1293354"/>
            <a:ext cx="2051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>
            <a:stCxn id="21" idx="1"/>
          </p:cNvCxnSpPr>
          <p:nvPr/>
        </p:nvCxnSpPr>
        <p:spPr bwMode="auto">
          <a:xfrm flipH="1">
            <a:off x="1713069" y="2102979"/>
            <a:ext cx="1262722" cy="53393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ttore 2 27"/>
          <p:cNvCxnSpPr/>
          <p:nvPr/>
        </p:nvCxnSpPr>
        <p:spPr bwMode="auto">
          <a:xfrm flipV="1">
            <a:off x="3669628" y="3903657"/>
            <a:ext cx="953173" cy="63049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840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Fig.7_2012-08-23_European_XFEL-site_DESY-Bahrenfeld_DN-MK3-897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11974"/>
          <a:stretch/>
        </p:blipFill>
        <p:spPr bwMode="auto">
          <a:xfrm>
            <a:off x="34192" y="1124744"/>
            <a:ext cx="890905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Injector shaft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D5EE4D-6C6A-EC4B-A6A6-D5F2CA997EF7}" type="slidenum">
              <a:rPr lang="en-GB" sz="1000">
                <a:solidFill>
                  <a:schemeClr val="bg1"/>
                </a:solidFill>
              </a:rPr>
              <a:pPr/>
              <a:t>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30724" name="Picture 5" descr="ec84238c-d6a2-455e-84fc-0fa62ef3b1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2" b="18114"/>
          <a:stretch/>
        </p:blipFill>
        <p:spPr bwMode="auto">
          <a:xfrm>
            <a:off x="34192" y="1124744"/>
            <a:ext cx="8909050" cy="49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1" b="6794"/>
          <a:stretch/>
        </p:blipFill>
        <p:spPr bwMode="auto">
          <a:xfrm>
            <a:off x="304800" y="1124744"/>
            <a:ext cx="8195408" cy="530759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tunnel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967"/>
            <a:ext cx="9144000" cy="53561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pSp>
        <p:nvGrpSpPr>
          <p:cNvPr id="5" name="Group 13"/>
          <p:cNvGrpSpPr>
            <a:grpSpLocks noChangeAspect="1"/>
          </p:cNvGrpSpPr>
          <p:nvPr/>
        </p:nvGrpSpPr>
        <p:grpSpPr>
          <a:xfrm>
            <a:off x="0" y="750490"/>
            <a:ext cx="9785491" cy="5693641"/>
            <a:chOff x="-186491" y="4005064"/>
            <a:chExt cx="3893995" cy="2265702"/>
          </a:xfrm>
        </p:grpSpPr>
        <p:pic>
          <p:nvPicPr>
            <p:cNvPr id="6" name="Picture 2" descr="S:\user\groups\mdi\dnoelle\public\20130222_XTL_XS1_XTD2\images\large\20130222-IMG_658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79" b="12454"/>
            <a:stretch/>
          </p:blipFill>
          <p:spPr bwMode="auto">
            <a:xfrm>
              <a:off x="-186491" y="4139359"/>
              <a:ext cx="3632048" cy="2131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:\user\groups\mdi\dnoelle\public\20121217_XFEL_XTL\images\large\20121217-MK3_500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0" b="-1732"/>
            <a:stretch/>
          </p:blipFill>
          <p:spPr bwMode="auto">
            <a:xfrm>
              <a:off x="107504" y="4005064"/>
              <a:ext cx="3600000" cy="41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19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857CA9-0A67-E640-BB56-48B76D6A9937}" type="slidenum">
              <a:rPr lang="en-GB" sz="1000">
                <a:solidFill>
                  <a:schemeClr val="bg1"/>
                </a:solidFill>
              </a:rPr>
              <a:pPr/>
              <a:t>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78822" y="612095"/>
            <a:ext cx="7088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 b="1" dirty="0" err="1">
                <a:solidFill>
                  <a:srgbClr val="FFFFFF"/>
                </a:solidFill>
              </a:rPr>
              <a:t>Schenefeld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campus: experimental area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28674" name="Picture 2" descr="C:\Users\fpoppe\Desktop\2012-10-01_0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10998"/>
          <a:stretch/>
        </p:blipFill>
        <p:spPr bwMode="auto">
          <a:xfrm>
            <a:off x="125413" y="1098748"/>
            <a:ext cx="8899525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CEDFA2-42F8-CD40-897A-BD2F477160BB}" type="slidenum">
              <a:rPr lang="en-GB" sz="1000">
                <a:solidFill>
                  <a:schemeClr val="bg1"/>
                </a:solidFill>
              </a:rPr>
              <a:pPr/>
              <a:t>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1080408" y="612320"/>
            <a:ext cx="729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The Accelerator Consortium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C:\Users\fpoppe\Desktop\AR2010-Ch03-p48-Fig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2709"/>
          <a:stretch/>
        </p:blipFill>
        <p:spPr bwMode="auto">
          <a:xfrm>
            <a:off x="119062" y="1123085"/>
            <a:ext cx="8773418" cy="53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23"/>
          <p:cNvSpPr>
            <a:spLocks noGrp="1"/>
          </p:cNvSpPr>
          <p:nvPr>
            <p:ph type="ftr" sz="quarter" idx="4294967295"/>
          </p:nvPr>
        </p:nvSpPr>
        <p:spPr bwMode="auto">
          <a:xfrm>
            <a:off x="31524" y="6443436"/>
            <a:ext cx="2221139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Massimo </a:t>
            </a:r>
            <a:r>
              <a:rPr lang="en-US" dirty="0" err="1" smtClean="0"/>
              <a:t>Altarelli</a:t>
            </a:r>
            <a:r>
              <a:rPr lang="en-US" dirty="0" smtClean="0"/>
              <a:t>, European </a:t>
            </a:r>
            <a:r>
              <a:rPr lang="en-US" dirty="0" err="1" smtClean="0"/>
              <a:t>XFEL</a:t>
            </a:r>
            <a:endParaRPr lang="en-GB" dirty="0"/>
          </a:p>
        </p:txBody>
      </p:sp>
      <p:sp>
        <p:nvSpPr>
          <p:cNvPr id="8" name="Footer Placeholder 23"/>
          <p:cNvSpPr txBox="1">
            <a:spLocks/>
          </p:cNvSpPr>
          <p:nvPr/>
        </p:nvSpPr>
        <p:spPr bwMode="auto">
          <a:xfrm>
            <a:off x="107504" y="6483202"/>
            <a:ext cx="5040560" cy="374797"/>
          </a:xfrm>
          <a:prstGeom prst="rect">
            <a:avLst/>
          </a:prstGeom>
          <a:solidFill>
            <a:schemeClr val="bg1"/>
          </a:solidFill>
          <a:extLst/>
        </p:spPr>
        <p:txBody>
          <a:bodyPr/>
          <a:lstStyle>
            <a:defPPr>
              <a:defRPr lang="de-DE"/>
            </a:defPPr>
            <a:lvl1pPr marL="0" algn="l" defTabSz="913737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3737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913737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913737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913737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913737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913737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913737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913737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200" b="1" dirty="0" smtClean="0"/>
              <a:t>FROM Massimo </a:t>
            </a:r>
            <a:r>
              <a:rPr lang="en-US" sz="1200" b="1" dirty="0" err="1" smtClean="0"/>
              <a:t>Altarelli</a:t>
            </a:r>
            <a:r>
              <a:rPr lang="en-US" sz="1200" b="1" dirty="0" smtClean="0"/>
              <a:t>, European </a:t>
            </a:r>
            <a:r>
              <a:rPr lang="en-US" sz="1200" b="1" dirty="0" err="1" smtClean="0"/>
              <a:t>XFEL</a:t>
            </a:r>
            <a:r>
              <a:rPr lang="en-US" sz="1200" b="1" dirty="0" smtClean="0"/>
              <a:t> Coll. Meeting 2013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4819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FEL pp">
  <a:themeElements>
    <a:clrScheme name="XFEL pp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XFEL p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  <a:cs typeface="Arial" pitchFamily="34" charset="0"/>
          </a:defRPr>
        </a:defPPr>
      </a:lstStyle>
    </a:lnDef>
  </a:objectDefaults>
  <a:extraClrSchemeLst>
    <a:extraClrScheme>
      <a:clrScheme name="XFEL pp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 pp</Template>
  <TotalTime>2471</TotalTime>
  <Words>1544</Words>
  <Application>Microsoft Office PowerPoint</Application>
  <PresentationFormat>Presentazione su schermo (4:3)</PresentationFormat>
  <Paragraphs>342</Paragraphs>
  <Slides>45</Slides>
  <Notes>20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XFEL pp</vt:lpstr>
      <vt:lpstr>European XFEL  aggiornamenti e prossimi sviluppi           Paolo Michelato </vt:lpstr>
      <vt:lpstr>The TESLA Collaboration Mission </vt:lpstr>
      <vt:lpstr>TESLA Technology: SRF Cavities</vt:lpstr>
      <vt:lpstr>The European XFEL</vt:lpstr>
      <vt:lpstr>Presentazione standard di PowerPoint</vt:lpstr>
      <vt:lpstr>Injector shaft</vt:lpstr>
      <vt:lpstr>Linac tunnel</vt:lpstr>
      <vt:lpstr>Presentazione standard di PowerPoint</vt:lpstr>
      <vt:lpstr>Presentazione standard di PowerPoint</vt:lpstr>
      <vt:lpstr>Impegno Italiano: 33 M€ (2005) in-kind</vt:lpstr>
      <vt:lpstr>Italian Contribution (based on INFN know how)</vt:lpstr>
      <vt:lpstr>Contributi «Tecnici» di Milano nei WP</vt:lpstr>
      <vt:lpstr>TESLA Technology: the INFN Cryomodule</vt:lpstr>
      <vt:lpstr>WP3: Moduli acceleranti</vt:lpstr>
      <vt:lpstr>WP3: Moduli acceleranti</vt:lpstr>
      <vt:lpstr>The INFN Cryomodule for XFEL &amp; ILC</vt:lpstr>
      <vt:lpstr>WP4: Cavità SC di accelerazione (1.3 GHz)</vt:lpstr>
      <vt:lpstr>Cavità a 1.3 GHz: attività WP4</vt:lpstr>
      <vt:lpstr>XFEL Cavity structure</vt:lpstr>
      <vt:lpstr>First series cavity prepared at EZ</vt:lpstr>
      <vt:lpstr>Cavità a 1.3 GHz: attività WP4</vt:lpstr>
      <vt:lpstr>Vertical test of EXFEL 1.3 GHz cavities</vt:lpstr>
      <vt:lpstr>Activity at the EZ infrastructure  (courtesy of EZ)</vt:lpstr>
      <vt:lpstr>Activity at the RI infrastructure  (courtesy of RI)</vt:lpstr>
      <vt:lpstr>Preseries cavities and subcomponents at EZ (courtesy of EZ)</vt:lpstr>
      <vt:lpstr>Preseries cavities and subcomponents at RI (courtesy of RI)</vt:lpstr>
      <vt:lpstr>After construction, what happens to cavities?</vt:lpstr>
      <vt:lpstr>Italian cavities travel to DESY in red boxes</vt:lpstr>
      <vt:lpstr>When Cavities arives at DESY they are tested in the Vertical Test Cryostat at AMTF</vt:lpstr>
      <vt:lpstr>XFEL 3° Harmonic System (3.9 GHz)</vt:lpstr>
      <vt:lpstr>XFEL 3° Harmonic System</vt:lpstr>
      <vt:lpstr>XFEL 3° Harmonic System</vt:lpstr>
      <vt:lpstr>Work share within WP46</vt:lpstr>
      <vt:lpstr>Design and procurement</vt:lpstr>
      <vt:lpstr>Prototypes</vt:lpstr>
      <vt:lpstr>Setting of fabrication/treatment procedures</vt:lpstr>
      <vt:lpstr>Outcome of VT on prototypes: 3HZ03</vt:lpstr>
      <vt:lpstr>Development of Diagnostics for SC cavities RF cold test</vt:lpstr>
      <vt:lpstr>XFEL 3.9 Cryomodule design: transverse layout </vt:lpstr>
      <vt:lpstr>INFN: Main deliverables to WP46</vt:lpstr>
      <vt:lpstr>XFEL 3° Harmonic tank and tuner</vt:lpstr>
      <vt:lpstr>Presentazione standard di PowerPoint</vt:lpstr>
      <vt:lpstr>Longitudinal interfaces preserved as in ML</vt:lpstr>
      <vt:lpstr>String and module assembly</vt:lpstr>
      <vt:lpstr>Anagrafica XFEL</vt:lpstr>
    </vt:vector>
  </TitlesOfParts>
  <Company>UniMi &amp; 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XFEL</dc:title>
  <dc:creator>Carlo Pagani</dc:creator>
  <cp:lastModifiedBy>Paolo Michelato</cp:lastModifiedBy>
  <cp:revision>131</cp:revision>
  <cp:lastPrinted>1601-01-01T00:00:00Z</cp:lastPrinted>
  <dcterms:created xsi:type="dcterms:W3CDTF">2011-02-27T07:16:06Z</dcterms:created>
  <dcterms:modified xsi:type="dcterms:W3CDTF">2013-06-27T11:22:47Z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