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420" r:id="rId2"/>
    <p:sldId id="421" r:id="rId3"/>
    <p:sldId id="422" r:id="rId4"/>
    <p:sldId id="423" r:id="rId5"/>
    <p:sldId id="424" r:id="rId6"/>
    <p:sldId id="366" r:id="rId7"/>
    <p:sldId id="367"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81" r:id="rId22"/>
    <p:sldId id="416" r:id="rId23"/>
    <p:sldId id="360" r:id="rId24"/>
    <p:sldId id="353" r:id="rId25"/>
    <p:sldId id="326"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746" autoAdjust="0"/>
  </p:normalViewPr>
  <p:slideViewPr>
    <p:cSldViewPr snapToGrid="0" snapToObjects="1">
      <p:cViewPr>
        <p:scale>
          <a:sx n="100" d="100"/>
          <a:sy n="100" d="100"/>
        </p:scale>
        <p:origin x="-288"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Esperimento NTA-SL-LILIA</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3334F3-8A04-C444-A8BD-7A9ADD55C451}" type="datetime1">
              <a:rPr lang="it-IT" smtClean="0"/>
              <a:pPr/>
              <a:t>27/06/2013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D09F3D-5F1C-7F4F-8D57-C0FD273BFBBF}" type="slidenum">
              <a:rPr lang="en-US" smtClean="0"/>
              <a:pPr/>
              <a:t>‹N›</a:t>
            </a:fld>
            <a:endParaRPr lang="en-US"/>
          </a:p>
        </p:txBody>
      </p:sp>
    </p:spTree>
    <p:extLst>
      <p:ext uri="{BB962C8B-B14F-4D97-AF65-F5344CB8AC3E}">
        <p14:creationId xmlns="" xmlns:p14="http://schemas.microsoft.com/office/powerpoint/2010/main" val="328425822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Esperimento NTA-SL-LILIA</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F525C3-3F18-464E-ADA9-381DEE4115BC}" type="datetime1">
              <a:rPr lang="it-IT" smtClean="0"/>
              <a:pPr/>
              <a:t>27/06/2013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A9FE99-02C4-8148-98D7-DABB8D1AC085}" type="slidenum">
              <a:rPr lang="en-US" smtClean="0"/>
              <a:pPr/>
              <a:t>‹N›</a:t>
            </a:fld>
            <a:endParaRPr lang="en-US"/>
          </a:p>
        </p:txBody>
      </p:sp>
    </p:spTree>
    <p:extLst>
      <p:ext uri="{BB962C8B-B14F-4D97-AF65-F5344CB8AC3E}">
        <p14:creationId xmlns="" xmlns:p14="http://schemas.microsoft.com/office/powerpoint/2010/main" val="2148574450"/>
      </p:ext>
    </p:extLst>
  </p:cSld>
  <p:clrMap bg1="lt1" tx1="dk1" bg2="lt2" tx2="dk2" accent1="accent1" accent2="accent2" accent3="accent3" accent4="accent4" accent5="accent5" accent6="accent6" hlink="hlink" folHlink="folHlink"/>
  <p:hf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it-IT" smtClean="0">
              <a:latin typeface="Times New Roman" pitchFamily="18" charset="0"/>
            </a:endParaRPr>
          </a:p>
        </p:txBody>
      </p:sp>
      <p:sp>
        <p:nvSpPr>
          <p:cNvPr id="18436" name="Slide Number Placeholder 3"/>
          <p:cNvSpPr>
            <a:spLocks noGrp="1"/>
          </p:cNvSpPr>
          <p:nvPr>
            <p:ph type="sldNum" sz="quarter" idx="5"/>
          </p:nvPr>
        </p:nvSpPr>
        <p:spPr>
          <a:noFill/>
        </p:spPr>
        <p:txBody>
          <a:bodyPr/>
          <a:lstStyle/>
          <a:p>
            <a:fld id="{FB71A2C4-3EF9-44FB-AE70-6E5D9C213219}" type="slidenum">
              <a:rPr lang="it-IT" smtClean="0">
                <a:latin typeface="Times New Roman" pitchFamily="18" charset="0"/>
              </a:rPr>
              <a:pPr/>
              <a:t>4</a:t>
            </a:fld>
            <a:endParaRPr lang="it-IT"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A9FE99-02C4-8148-98D7-DABB8D1AC085}" type="slidenum">
              <a:rPr lang="en-US" smtClean="0"/>
              <a:pPr/>
              <a:t>22</a:t>
            </a:fld>
            <a:endParaRPr lang="en-US"/>
          </a:p>
        </p:txBody>
      </p:sp>
      <p:sp>
        <p:nvSpPr>
          <p:cNvPr id="5" name="Header Placeholder 4"/>
          <p:cNvSpPr>
            <a:spLocks noGrp="1"/>
          </p:cNvSpPr>
          <p:nvPr>
            <p:ph type="hdr" sz="quarter" idx="11"/>
          </p:nvPr>
        </p:nvSpPr>
        <p:spPr/>
        <p:txBody>
          <a:bodyPr/>
          <a:lstStyle/>
          <a:p>
            <a:r>
              <a:rPr lang="en-US" smtClean="0"/>
              <a:t>Esperimento NTA-SL-LILIA</a:t>
            </a:r>
            <a:endParaRPr lang="en-US"/>
          </a:p>
        </p:txBody>
      </p:sp>
    </p:spTree>
    <p:extLst>
      <p:ext uri="{BB962C8B-B14F-4D97-AF65-F5344CB8AC3E}">
        <p14:creationId xmlns="" xmlns:p14="http://schemas.microsoft.com/office/powerpoint/2010/main" val="916907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A9FE99-02C4-8148-98D7-DABB8D1AC085}" type="slidenum">
              <a:rPr lang="en-US" smtClean="0"/>
              <a:pPr/>
              <a:t>23</a:t>
            </a:fld>
            <a:endParaRPr lang="en-US"/>
          </a:p>
        </p:txBody>
      </p:sp>
      <p:sp>
        <p:nvSpPr>
          <p:cNvPr id="5" name="Header Placeholder 4"/>
          <p:cNvSpPr>
            <a:spLocks noGrp="1"/>
          </p:cNvSpPr>
          <p:nvPr>
            <p:ph type="hdr" sz="quarter" idx="11"/>
          </p:nvPr>
        </p:nvSpPr>
        <p:spPr/>
        <p:txBody>
          <a:bodyPr/>
          <a:lstStyle/>
          <a:p>
            <a:r>
              <a:rPr lang="en-US" smtClean="0"/>
              <a:t>Esperimento NTA-SL-LILIA</a:t>
            </a:r>
            <a:endParaRPr lang="en-US"/>
          </a:p>
        </p:txBody>
      </p:sp>
    </p:spTree>
    <p:extLst>
      <p:ext uri="{BB962C8B-B14F-4D97-AF65-F5344CB8AC3E}">
        <p14:creationId xmlns="" xmlns:p14="http://schemas.microsoft.com/office/powerpoint/2010/main" val="916907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A9FE99-02C4-8148-98D7-DABB8D1AC085}" type="slidenum">
              <a:rPr lang="en-US" smtClean="0"/>
              <a:pPr/>
              <a:t>24</a:t>
            </a:fld>
            <a:endParaRPr lang="en-US"/>
          </a:p>
        </p:txBody>
      </p:sp>
      <p:sp>
        <p:nvSpPr>
          <p:cNvPr id="5" name="Header Placeholder 4"/>
          <p:cNvSpPr>
            <a:spLocks noGrp="1"/>
          </p:cNvSpPr>
          <p:nvPr>
            <p:ph type="hdr" sz="quarter" idx="11"/>
          </p:nvPr>
        </p:nvSpPr>
        <p:spPr/>
        <p:txBody>
          <a:bodyPr/>
          <a:lstStyle/>
          <a:p>
            <a:r>
              <a:rPr lang="en-US" smtClean="0"/>
              <a:t>Esperimento NTA-SL-LILIA</a:t>
            </a:r>
            <a:endParaRPr lang="en-US"/>
          </a:p>
        </p:txBody>
      </p:sp>
    </p:spTree>
    <p:extLst>
      <p:ext uri="{BB962C8B-B14F-4D97-AF65-F5344CB8AC3E}">
        <p14:creationId xmlns="" xmlns:p14="http://schemas.microsoft.com/office/powerpoint/2010/main" val="916907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48BAACB-BE38-534F-87DC-FA654368B621}" type="slidenum">
              <a:rPr lang="it-IT"/>
              <a:pPr/>
              <a:t>6</a:t>
            </a:fld>
            <a:endParaRPr lang="it-IT"/>
          </a:p>
        </p:txBody>
      </p:sp>
      <p:sp>
        <p:nvSpPr>
          <p:cNvPr id="9219" name="Rectangle 2"/>
          <p:cNvSpPr>
            <a:spLocks noGrp="1" noRot="1" noChangeAspect="1" noChangeArrowheads="1" noTextEdit="1"/>
          </p:cNvSpPr>
          <p:nvPr>
            <p:ph type="sldImg"/>
          </p:nvPr>
        </p:nvSpPr>
        <p:spPr>
          <a:xfrm>
            <a:off x="1144588" y="685800"/>
            <a:ext cx="4559300" cy="3419475"/>
          </a:xfrm>
          <a:ln/>
        </p:spPr>
      </p:sp>
      <p:sp>
        <p:nvSpPr>
          <p:cNvPr id="9220" name="Rectangle 3"/>
          <p:cNvSpPr>
            <a:spLocks noGrp="1" noChangeArrowheads="1"/>
          </p:cNvSpPr>
          <p:nvPr>
            <p:ph type="body" idx="1"/>
          </p:nvPr>
        </p:nvSpPr>
        <p:spPr>
          <a:xfrm>
            <a:off x="685494" y="4342940"/>
            <a:ext cx="5477812" cy="4106077"/>
          </a:xfrm>
          <a:noFill/>
          <a:ln/>
        </p:spPr>
        <p:txBody>
          <a:bodyPr/>
          <a:lstStyle/>
          <a:p>
            <a:pPr eaLnBrk="1" hangingPunct="1"/>
            <a:endParaRPr lang="en-US">
              <a:latin typeface="Arial" charset="0"/>
            </a:endParaRPr>
          </a:p>
        </p:txBody>
      </p:sp>
    </p:spTree>
    <p:extLst>
      <p:ext uri="{BB962C8B-B14F-4D97-AF65-F5344CB8AC3E}">
        <p14:creationId xmlns="" xmlns:p14="http://schemas.microsoft.com/office/powerpoint/2010/main" val="2816746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48BAACB-BE38-534F-87DC-FA654368B621}" type="slidenum">
              <a:rPr lang="it-IT"/>
              <a:pPr/>
              <a:t>7</a:t>
            </a:fld>
            <a:endParaRPr lang="it-IT"/>
          </a:p>
        </p:txBody>
      </p:sp>
      <p:sp>
        <p:nvSpPr>
          <p:cNvPr id="9219" name="Rectangle 2"/>
          <p:cNvSpPr>
            <a:spLocks noGrp="1" noRot="1" noChangeAspect="1" noChangeArrowheads="1" noTextEdit="1"/>
          </p:cNvSpPr>
          <p:nvPr>
            <p:ph type="sldImg"/>
          </p:nvPr>
        </p:nvSpPr>
        <p:spPr>
          <a:xfrm>
            <a:off x="1144588" y="685800"/>
            <a:ext cx="4559300" cy="3419475"/>
          </a:xfrm>
          <a:ln/>
        </p:spPr>
      </p:sp>
      <p:sp>
        <p:nvSpPr>
          <p:cNvPr id="9220" name="Rectangle 3"/>
          <p:cNvSpPr>
            <a:spLocks noGrp="1" noChangeArrowheads="1"/>
          </p:cNvSpPr>
          <p:nvPr>
            <p:ph type="body" idx="1"/>
          </p:nvPr>
        </p:nvSpPr>
        <p:spPr>
          <a:xfrm>
            <a:off x="685494" y="4342940"/>
            <a:ext cx="5477812" cy="4106077"/>
          </a:xfrm>
          <a:noFill/>
          <a:ln/>
        </p:spPr>
        <p:txBody>
          <a:bodyPr/>
          <a:lstStyle/>
          <a:p>
            <a:pPr eaLnBrk="1" hangingPunct="1"/>
            <a:endParaRPr lang="en-US">
              <a:latin typeface="Arial" charset="0"/>
            </a:endParaRPr>
          </a:p>
        </p:txBody>
      </p:sp>
    </p:spTree>
    <p:extLst>
      <p:ext uri="{BB962C8B-B14F-4D97-AF65-F5344CB8AC3E}">
        <p14:creationId xmlns="" xmlns:p14="http://schemas.microsoft.com/office/powerpoint/2010/main" val="2452462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48BAACB-BE38-534F-87DC-FA654368B621}" type="slidenum">
              <a:rPr lang="it-IT"/>
              <a:pPr/>
              <a:t>8</a:t>
            </a:fld>
            <a:endParaRPr lang="it-IT"/>
          </a:p>
        </p:txBody>
      </p:sp>
      <p:sp>
        <p:nvSpPr>
          <p:cNvPr id="9219" name="Rectangle 2"/>
          <p:cNvSpPr>
            <a:spLocks noGrp="1" noRot="1" noChangeAspect="1" noChangeArrowheads="1" noTextEdit="1"/>
          </p:cNvSpPr>
          <p:nvPr>
            <p:ph type="sldImg"/>
          </p:nvPr>
        </p:nvSpPr>
        <p:spPr>
          <a:xfrm>
            <a:off x="1144588" y="685800"/>
            <a:ext cx="4559300" cy="3419475"/>
          </a:xfrm>
          <a:ln/>
        </p:spPr>
      </p:sp>
      <p:sp>
        <p:nvSpPr>
          <p:cNvPr id="9220" name="Rectangle 3"/>
          <p:cNvSpPr>
            <a:spLocks noGrp="1" noChangeArrowheads="1"/>
          </p:cNvSpPr>
          <p:nvPr>
            <p:ph type="body" idx="1"/>
          </p:nvPr>
        </p:nvSpPr>
        <p:spPr>
          <a:xfrm>
            <a:off x="685494" y="4342940"/>
            <a:ext cx="5477812" cy="4106077"/>
          </a:xfrm>
          <a:noFill/>
          <a:ln/>
        </p:spPr>
        <p:txBody>
          <a:bodyPr/>
          <a:lstStyle/>
          <a:p>
            <a:pPr eaLnBrk="1" hangingPunct="1"/>
            <a:endParaRPr lang="en-US">
              <a:latin typeface="Arial" charset="0"/>
            </a:endParaRPr>
          </a:p>
        </p:txBody>
      </p:sp>
    </p:spTree>
    <p:extLst>
      <p:ext uri="{BB962C8B-B14F-4D97-AF65-F5344CB8AC3E}">
        <p14:creationId xmlns="" xmlns:p14="http://schemas.microsoft.com/office/powerpoint/2010/main" val="2906409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48BAACB-BE38-534F-87DC-FA654368B621}" type="slidenum">
              <a:rPr lang="it-IT"/>
              <a:pPr/>
              <a:t>10</a:t>
            </a:fld>
            <a:endParaRPr lang="it-IT"/>
          </a:p>
        </p:txBody>
      </p:sp>
      <p:sp>
        <p:nvSpPr>
          <p:cNvPr id="9219" name="Rectangle 2"/>
          <p:cNvSpPr>
            <a:spLocks noGrp="1" noRot="1" noChangeAspect="1" noChangeArrowheads="1" noTextEdit="1"/>
          </p:cNvSpPr>
          <p:nvPr>
            <p:ph type="sldImg"/>
          </p:nvPr>
        </p:nvSpPr>
        <p:spPr>
          <a:xfrm>
            <a:off x="1144588" y="685800"/>
            <a:ext cx="4559300" cy="3419475"/>
          </a:xfrm>
          <a:ln/>
        </p:spPr>
      </p:sp>
      <p:sp>
        <p:nvSpPr>
          <p:cNvPr id="9220" name="Rectangle 3"/>
          <p:cNvSpPr>
            <a:spLocks noGrp="1" noChangeArrowheads="1"/>
          </p:cNvSpPr>
          <p:nvPr>
            <p:ph type="body" idx="1"/>
          </p:nvPr>
        </p:nvSpPr>
        <p:spPr>
          <a:xfrm>
            <a:off x="685494" y="4342940"/>
            <a:ext cx="5477812" cy="4106077"/>
          </a:xfrm>
          <a:noFill/>
          <a:ln/>
        </p:spPr>
        <p:txBody>
          <a:bodyPr/>
          <a:lstStyle/>
          <a:p>
            <a:pPr eaLnBrk="1" hangingPunct="1"/>
            <a:endParaRPr lang="en-US">
              <a:latin typeface="Arial" charset="0"/>
            </a:endParaRPr>
          </a:p>
        </p:txBody>
      </p:sp>
    </p:spTree>
    <p:extLst>
      <p:ext uri="{BB962C8B-B14F-4D97-AF65-F5344CB8AC3E}">
        <p14:creationId xmlns="" xmlns:p14="http://schemas.microsoft.com/office/powerpoint/2010/main" val="3476482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48BAACB-BE38-534F-87DC-FA654368B621}" type="slidenum">
              <a:rPr lang="it-IT"/>
              <a:pPr/>
              <a:t>12</a:t>
            </a:fld>
            <a:endParaRPr lang="it-IT"/>
          </a:p>
        </p:txBody>
      </p:sp>
      <p:sp>
        <p:nvSpPr>
          <p:cNvPr id="9219" name="Rectangle 2"/>
          <p:cNvSpPr>
            <a:spLocks noGrp="1" noRot="1" noChangeAspect="1" noChangeArrowheads="1" noTextEdit="1"/>
          </p:cNvSpPr>
          <p:nvPr>
            <p:ph type="sldImg"/>
          </p:nvPr>
        </p:nvSpPr>
        <p:spPr>
          <a:xfrm>
            <a:off x="1144588" y="685800"/>
            <a:ext cx="4559300" cy="3419475"/>
          </a:xfrm>
          <a:ln/>
        </p:spPr>
      </p:sp>
      <p:sp>
        <p:nvSpPr>
          <p:cNvPr id="9220" name="Rectangle 3"/>
          <p:cNvSpPr>
            <a:spLocks noGrp="1" noChangeArrowheads="1"/>
          </p:cNvSpPr>
          <p:nvPr>
            <p:ph type="body" idx="1"/>
          </p:nvPr>
        </p:nvSpPr>
        <p:spPr>
          <a:xfrm>
            <a:off x="685494" y="4342940"/>
            <a:ext cx="5477812" cy="4106077"/>
          </a:xfrm>
          <a:noFill/>
          <a:ln/>
        </p:spPr>
        <p:txBody>
          <a:bodyPr/>
          <a:lstStyle/>
          <a:p>
            <a:pPr eaLnBrk="1" hangingPunct="1"/>
            <a:endParaRPr lang="en-US">
              <a:latin typeface="Arial" charset="0"/>
            </a:endParaRPr>
          </a:p>
        </p:txBody>
      </p:sp>
    </p:spTree>
    <p:extLst>
      <p:ext uri="{BB962C8B-B14F-4D97-AF65-F5344CB8AC3E}">
        <p14:creationId xmlns="" xmlns:p14="http://schemas.microsoft.com/office/powerpoint/2010/main" val="104179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48BAACB-BE38-534F-87DC-FA654368B621}" type="slidenum">
              <a:rPr lang="it-IT"/>
              <a:pPr/>
              <a:t>13</a:t>
            </a:fld>
            <a:endParaRPr lang="it-IT"/>
          </a:p>
        </p:txBody>
      </p:sp>
      <p:sp>
        <p:nvSpPr>
          <p:cNvPr id="9219" name="Rectangle 2"/>
          <p:cNvSpPr>
            <a:spLocks noGrp="1" noRot="1" noChangeAspect="1" noChangeArrowheads="1" noTextEdit="1"/>
          </p:cNvSpPr>
          <p:nvPr>
            <p:ph type="sldImg"/>
          </p:nvPr>
        </p:nvSpPr>
        <p:spPr>
          <a:xfrm>
            <a:off x="1144588" y="685800"/>
            <a:ext cx="4559300" cy="3419475"/>
          </a:xfrm>
          <a:ln/>
        </p:spPr>
      </p:sp>
      <p:sp>
        <p:nvSpPr>
          <p:cNvPr id="9220" name="Rectangle 3"/>
          <p:cNvSpPr>
            <a:spLocks noGrp="1" noChangeArrowheads="1"/>
          </p:cNvSpPr>
          <p:nvPr>
            <p:ph type="body" idx="1"/>
          </p:nvPr>
        </p:nvSpPr>
        <p:spPr>
          <a:xfrm>
            <a:off x="685494" y="4342940"/>
            <a:ext cx="5477812" cy="4106077"/>
          </a:xfrm>
          <a:noFill/>
          <a:ln/>
        </p:spPr>
        <p:txBody>
          <a:bodyPr/>
          <a:lstStyle/>
          <a:p>
            <a:pPr eaLnBrk="1" hangingPunct="1"/>
            <a:endParaRPr lang="en-US">
              <a:latin typeface="Arial" charset="0"/>
            </a:endParaRPr>
          </a:p>
        </p:txBody>
      </p:sp>
    </p:spTree>
    <p:extLst>
      <p:ext uri="{BB962C8B-B14F-4D97-AF65-F5344CB8AC3E}">
        <p14:creationId xmlns="" xmlns:p14="http://schemas.microsoft.com/office/powerpoint/2010/main" val="2731699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004F61A5-438F-E348-8F21-3AC61C4EB15F}" type="slidenum">
              <a:rPr lang="it-IT" smtClean="0"/>
              <a:pPr/>
              <a:t>14</a:t>
            </a:fld>
            <a:endParaRPr lang="it-IT"/>
          </a:p>
        </p:txBody>
      </p:sp>
    </p:spTree>
    <p:extLst>
      <p:ext uri="{BB962C8B-B14F-4D97-AF65-F5344CB8AC3E}">
        <p14:creationId xmlns="" xmlns:p14="http://schemas.microsoft.com/office/powerpoint/2010/main" val="2059909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848BAACB-BE38-534F-87DC-FA654368B621}" type="slidenum">
              <a:rPr lang="it-IT"/>
              <a:pPr/>
              <a:t>15</a:t>
            </a:fld>
            <a:endParaRPr lang="it-IT"/>
          </a:p>
        </p:txBody>
      </p:sp>
      <p:sp>
        <p:nvSpPr>
          <p:cNvPr id="9219" name="Rectangle 2"/>
          <p:cNvSpPr>
            <a:spLocks noGrp="1" noRot="1" noChangeAspect="1" noChangeArrowheads="1" noTextEdit="1"/>
          </p:cNvSpPr>
          <p:nvPr>
            <p:ph type="sldImg"/>
          </p:nvPr>
        </p:nvSpPr>
        <p:spPr>
          <a:xfrm>
            <a:off x="1144588" y="685800"/>
            <a:ext cx="4559300" cy="3419475"/>
          </a:xfrm>
          <a:ln/>
        </p:spPr>
      </p:sp>
      <p:sp>
        <p:nvSpPr>
          <p:cNvPr id="9220" name="Rectangle 3"/>
          <p:cNvSpPr>
            <a:spLocks noGrp="1" noChangeArrowheads="1"/>
          </p:cNvSpPr>
          <p:nvPr>
            <p:ph type="body" idx="1"/>
          </p:nvPr>
        </p:nvSpPr>
        <p:spPr>
          <a:xfrm>
            <a:off x="685494" y="4342940"/>
            <a:ext cx="5477812" cy="4106077"/>
          </a:xfrm>
          <a:noFill/>
          <a:ln/>
        </p:spPr>
        <p:txBody>
          <a:bodyPr/>
          <a:lstStyle/>
          <a:p>
            <a:pPr eaLnBrk="1" hangingPunct="1"/>
            <a:endParaRPr lang="en-US">
              <a:latin typeface="Arial" charset="0"/>
            </a:endParaRPr>
          </a:p>
        </p:txBody>
      </p:sp>
    </p:spTree>
    <p:extLst>
      <p:ext uri="{BB962C8B-B14F-4D97-AF65-F5344CB8AC3E}">
        <p14:creationId xmlns="" xmlns:p14="http://schemas.microsoft.com/office/powerpoint/2010/main" val="147612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p:txBody>
          <a:bodyPr/>
          <a:lstStyle/>
          <a:p>
            <a:fld id="{6E19F0E4-81F8-8A41-94DF-5B4F1AC1CCC8}" type="datetime1">
              <a:rPr lang="it-IT" smtClean="0"/>
              <a:pPr/>
              <a:t>27/06/2013</a:t>
            </a:fld>
            <a:endParaRPr lang="en-US"/>
          </a:p>
        </p:txBody>
      </p:sp>
      <p:sp>
        <p:nvSpPr>
          <p:cNvPr id="5" name="Footer Placeholder 4"/>
          <p:cNvSpPr>
            <a:spLocks noGrp="1"/>
          </p:cNvSpPr>
          <p:nvPr>
            <p:ph type="ftr" sz="quarter" idx="11"/>
          </p:nvPr>
        </p:nvSpPr>
        <p:spPr/>
        <p:txBody>
          <a:bodyPr/>
          <a:lstStyle/>
          <a:p>
            <a:r>
              <a:rPr lang="en-US" smtClean="0"/>
              <a:t>Commissione 5 - Riunione Roma 24 settembre 2012</a:t>
            </a:r>
            <a:endParaRPr lang="en-US"/>
          </a:p>
        </p:txBody>
      </p:sp>
      <p:sp>
        <p:nvSpPr>
          <p:cNvPr id="6" name="Slide Number Placeholder 5"/>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1107251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7C67B622-5227-004C-BFBD-7261E3B6FC6C}" type="datetime1">
              <a:rPr lang="it-IT" smtClean="0"/>
              <a:pPr/>
              <a:t>27/06/2013</a:t>
            </a:fld>
            <a:endParaRPr lang="en-US"/>
          </a:p>
        </p:txBody>
      </p:sp>
      <p:sp>
        <p:nvSpPr>
          <p:cNvPr id="5" name="Footer Placeholder 4"/>
          <p:cNvSpPr>
            <a:spLocks noGrp="1"/>
          </p:cNvSpPr>
          <p:nvPr>
            <p:ph type="ftr" sz="quarter" idx="11"/>
          </p:nvPr>
        </p:nvSpPr>
        <p:spPr/>
        <p:txBody>
          <a:bodyPr/>
          <a:lstStyle/>
          <a:p>
            <a:r>
              <a:rPr lang="en-US" smtClean="0"/>
              <a:t>Commissione 5 - Riunione Roma 24 settembre 2012</a:t>
            </a:r>
            <a:endParaRPr lang="en-US"/>
          </a:p>
        </p:txBody>
      </p:sp>
      <p:sp>
        <p:nvSpPr>
          <p:cNvPr id="6" name="Slide Number Placeholder 5"/>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660347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688E8CCD-B206-1148-8688-6EAA356F1E6B}" type="datetime1">
              <a:rPr lang="it-IT" smtClean="0"/>
              <a:pPr/>
              <a:t>27/06/2013</a:t>
            </a:fld>
            <a:endParaRPr lang="en-US"/>
          </a:p>
        </p:txBody>
      </p:sp>
      <p:sp>
        <p:nvSpPr>
          <p:cNvPr id="5" name="Footer Placeholder 4"/>
          <p:cNvSpPr>
            <a:spLocks noGrp="1"/>
          </p:cNvSpPr>
          <p:nvPr>
            <p:ph type="ftr" sz="quarter" idx="11"/>
          </p:nvPr>
        </p:nvSpPr>
        <p:spPr/>
        <p:txBody>
          <a:bodyPr/>
          <a:lstStyle/>
          <a:p>
            <a:r>
              <a:rPr lang="en-US" smtClean="0"/>
              <a:t>Commissione 5 - Riunione Roma 24 settembre 2012</a:t>
            </a:r>
            <a:endParaRPr lang="en-US"/>
          </a:p>
        </p:txBody>
      </p:sp>
      <p:sp>
        <p:nvSpPr>
          <p:cNvPr id="6" name="Slide Number Placeholder 5"/>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4034106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p>
            <a:fld id="{03A55F5E-129B-3543-9C3E-33FD75B8EFE0}" type="datetime1">
              <a:rPr lang="it-IT" smtClean="0"/>
              <a:pPr/>
              <a:t>27/06/2013</a:t>
            </a:fld>
            <a:endParaRPr lang="en-US"/>
          </a:p>
        </p:txBody>
      </p:sp>
      <p:sp>
        <p:nvSpPr>
          <p:cNvPr id="5" name="Footer Placeholder 4"/>
          <p:cNvSpPr>
            <a:spLocks noGrp="1"/>
          </p:cNvSpPr>
          <p:nvPr>
            <p:ph type="ftr" sz="quarter" idx="11"/>
          </p:nvPr>
        </p:nvSpPr>
        <p:spPr/>
        <p:txBody>
          <a:bodyPr/>
          <a:lstStyle/>
          <a:p>
            <a:r>
              <a:rPr lang="en-US" smtClean="0"/>
              <a:t>Commissione 5 - Riunione Roma 24 settembre 2012</a:t>
            </a:r>
            <a:endParaRPr lang="en-US"/>
          </a:p>
        </p:txBody>
      </p:sp>
      <p:sp>
        <p:nvSpPr>
          <p:cNvPr id="6" name="Slide Number Placeholder 5"/>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1324075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p>
            <a:fld id="{1BCA5734-F740-ED45-AE4E-C98DA291DABB}" type="datetime1">
              <a:rPr lang="it-IT" smtClean="0"/>
              <a:pPr/>
              <a:t>27/06/2013</a:t>
            </a:fld>
            <a:endParaRPr lang="en-US"/>
          </a:p>
        </p:txBody>
      </p:sp>
      <p:sp>
        <p:nvSpPr>
          <p:cNvPr id="5" name="Footer Placeholder 4"/>
          <p:cNvSpPr>
            <a:spLocks noGrp="1"/>
          </p:cNvSpPr>
          <p:nvPr>
            <p:ph type="ftr" sz="quarter" idx="11"/>
          </p:nvPr>
        </p:nvSpPr>
        <p:spPr/>
        <p:txBody>
          <a:bodyPr/>
          <a:lstStyle/>
          <a:p>
            <a:r>
              <a:rPr lang="en-US" smtClean="0"/>
              <a:t>Commissione 5 - Riunione Roma 24 settembre 2012</a:t>
            </a:r>
            <a:endParaRPr lang="en-US"/>
          </a:p>
        </p:txBody>
      </p:sp>
      <p:sp>
        <p:nvSpPr>
          <p:cNvPr id="6" name="Slide Number Placeholder 5"/>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603246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4"/>
          <p:cNvSpPr>
            <a:spLocks noGrp="1"/>
          </p:cNvSpPr>
          <p:nvPr>
            <p:ph type="dt" sz="half" idx="10"/>
          </p:nvPr>
        </p:nvSpPr>
        <p:spPr/>
        <p:txBody>
          <a:bodyPr/>
          <a:lstStyle/>
          <a:p>
            <a:fld id="{2AE61736-8D50-3A42-84FB-4375F6BE8C73}" type="datetime1">
              <a:rPr lang="it-IT" smtClean="0"/>
              <a:pPr/>
              <a:t>27/06/2013</a:t>
            </a:fld>
            <a:endParaRPr lang="en-US"/>
          </a:p>
        </p:txBody>
      </p:sp>
      <p:sp>
        <p:nvSpPr>
          <p:cNvPr id="6" name="Footer Placeholder 5"/>
          <p:cNvSpPr>
            <a:spLocks noGrp="1"/>
          </p:cNvSpPr>
          <p:nvPr>
            <p:ph type="ftr" sz="quarter" idx="11"/>
          </p:nvPr>
        </p:nvSpPr>
        <p:spPr/>
        <p:txBody>
          <a:bodyPr/>
          <a:lstStyle/>
          <a:p>
            <a:r>
              <a:rPr lang="en-US" smtClean="0"/>
              <a:t>Commissione 5 - Riunione Roma 24 settembre 2012</a:t>
            </a:r>
            <a:endParaRPr lang="en-US"/>
          </a:p>
        </p:txBody>
      </p:sp>
      <p:sp>
        <p:nvSpPr>
          <p:cNvPr id="7" name="Slide Number Placeholder 6"/>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137768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6"/>
          <p:cNvSpPr>
            <a:spLocks noGrp="1"/>
          </p:cNvSpPr>
          <p:nvPr>
            <p:ph type="dt" sz="half" idx="10"/>
          </p:nvPr>
        </p:nvSpPr>
        <p:spPr/>
        <p:txBody>
          <a:bodyPr/>
          <a:lstStyle/>
          <a:p>
            <a:fld id="{AB13AAE1-D067-F041-8114-A60F0F9CAB97}" type="datetime1">
              <a:rPr lang="it-IT" smtClean="0"/>
              <a:pPr/>
              <a:t>27/06/2013</a:t>
            </a:fld>
            <a:endParaRPr lang="en-US"/>
          </a:p>
        </p:txBody>
      </p:sp>
      <p:sp>
        <p:nvSpPr>
          <p:cNvPr id="8" name="Footer Placeholder 7"/>
          <p:cNvSpPr>
            <a:spLocks noGrp="1"/>
          </p:cNvSpPr>
          <p:nvPr>
            <p:ph type="ftr" sz="quarter" idx="11"/>
          </p:nvPr>
        </p:nvSpPr>
        <p:spPr/>
        <p:txBody>
          <a:bodyPr/>
          <a:lstStyle/>
          <a:p>
            <a:r>
              <a:rPr lang="en-US" smtClean="0"/>
              <a:t>Commissione 5 - Riunione Roma 24 settembre 2012</a:t>
            </a:r>
            <a:endParaRPr lang="en-US"/>
          </a:p>
        </p:txBody>
      </p:sp>
      <p:sp>
        <p:nvSpPr>
          <p:cNvPr id="9" name="Slide Number Placeholder 8"/>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278845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2"/>
          <p:cNvSpPr>
            <a:spLocks noGrp="1"/>
          </p:cNvSpPr>
          <p:nvPr>
            <p:ph type="dt" sz="half" idx="10"/>
          </p:nvPr>
        </p:nvSpPr>
        <p:spPr/>
        <p:txBody>
          <a:bodyPr/>
          <a:lstStyle/>
          <a:p>
            <a:fld id="{4338995B-96F5-F14E-A010-5A6F49C6CAC4}" type="datetime1">
              <a:rPr lang="it-IT" smtClean="0"/>
              <a:pPr/>
              <a:t>27/06/2013</a:t>
            </a:fld>
            <a:endParaRPr lang="en-US"/>
          </a:p>
        </p:txBody>
      </p:sp>
      <p:sp>
        <p:nvSpPr>
          <p:cNvPr id="4" name="Footer Placeholder 3"/>
          <p:cNvSpPr>
            <a:spLocks noGrp="1"/>
          </p:cNvSpPr>
          <p:nvPr>
            <p:ph type="ftr" sz="quarter" idx="11"/>
          </p:nvPr>
        </p:nvSpPr>
        <p:spPr/>
        <p:txBody>
          <a:bodyPr/>
          <a:lstStyle/>
          <a:p>
            <a:r>
              <a:rPr lang="en-US" smtClean="0"/>
              <a:t>Commissione 5 - Riunione Roma 24 settembre 2012</a:t>
            </a:r>
            <a:endParaRPr lang="en-US"/>
          </a:p>
        </p:txBody>
      </p:sp>
      <p:sp>
        <p:nvSpPr>
          <p:cNvPr id="5" name="Slide Number Placeholder 4"/>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207739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90024D-69F8-7848-91DD-090A26B530B4}" type="datetime1">
              <a:rPr lang="it-IT" smtClean="0"/>
              <a:pPr/>
              <a:t>27/06/2013</a:t>
            </a:fld>
            <a:endParaRPr lang="en-US"/>
          </a:p>
        </p:txBody>
      </p:sp>
      <p:sp>
        <p:nvSpPr>
          <p:cNvPr id="3" name="Footer Placeholder 2"/>
          <p:cNvSpPr>
            <a:spLocks noGrp="1"/>
          </p:cNvSpPr>
          <p:nvPr>
            <p:ph type="ftr" sz="quarter" idx="11"/>
          </p:nvPr>
        </p:nvSpPr>
        <p:spPr/>
        <p:txBody>
          <a:bodyPr/>
          <a:lstStyle/>
          <a:p>
            <a:r>
              <a:rPr lang="en-US" smtClean="0"/>
              <a:t>Commissione 5 - Riunione Roma 24 settembre 2012</a:t>
            </a:r>
            <a:endParaRPr lang="en-US"/>
          </a:p>
        </p:txBody>
      </p:sp>
      <p:sp>
        <p:nvSpPr>
          <p:cNvPr id="4" name="Slide Number Placeholder 3"/>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2811510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7857A04A-90D9-E74C-B078-8E8B2C0261E3}" type="datetime1">
              <a:rPr lang="it-IT" smtClean="0"/>
              <a:pPr/>
              <a:t>27/06/2013</a:t>
            </a:fld>
            <a:endParaRPr lang="en-US"/>
          </a:p>
        </p:txBody>
      </p:sp>
      <p:sp>
        <p:nvSpPr>
          <p:cNvPr id="6" name="Footer Placeholder 5"/>
          <p:cNvSpPr>
            <a:spLocks noGrp="1"/>
          </p:cNvSpPr>
          <p:nvPr>
            <p:ph type="ftr" sz="quarter" idx="11"/>
          </p:nvPr>
        </p:nvSpPr>
        <p:spPr/>
        <p:txBody>
          <a:bodyPr/>
          <a:lstStyle/>
          <a:p>
            <a:r>
              <a:rPr lang="en-US" smtClean="0"/>
              <a:t>Commissione 5 - Riunione Roma 24 settembre 2012</a:t>
            </a:r>
            <a:endParaRPr lang="en-US"/>
          </a:p>
        </p:txBody>
      </p:sp>
      <p:sp>
        <p:nvSpPr>
          <p:cNvPr id="7" name="Slide Number Placeholder 6"/>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154795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4"/>
          <p:cNvSpPr>
            <a:spLocks noGrp="1"/>
          </p:cNvSpPr>
          <p:nvPr>
            <p:ph type="dt" sz="half" idx="10"/>
          </p:nvPr>
        </p:nvSpPr>
        <p:spPr/>
        <p:txBody>
          <a:bodyPr/>
          <a:lstStyle/>
          <a:p>
            <a:fld id="{DBA7A8F4-3128-9841-8704-AF5280FB85BF}" type="datetime1">
              <a:rPr lang="it-IT" smtClean="0"/>
              <a:pPr/>
              <a:t>27/06/2013</a:t>
            </a:fld>
            <a:endParaRPr lang="en-US"/>
          </a:p>
        </p:txBody>
      </p:sp>
      <p:sp>
        <p:nvSpPr>
          <p:cNvPr id="6" name="Footer Placeholder 5"/>
          <p:cNvSpPr>
            <a:spLocks noGrp="1"/>
          </p:cNvSpPr>
          <p:nvPr>
            <p:ph type="ftr" sz="quarter" idx="11"/>
          </p:nvPr>
        </p:nvSpPr>
        <p:spPr/>
        <p:txBody>
          <a:bodyPr/>
          <a:lstStyle/>
          <a:p>
            <a:r>
              <a:rPr lang="en-US" smtClean="0"/>
              <a:t>Commissione 5 - Riunione Roma 24 settembre 2012</a:t>
            </a:r>
            <a:endParaRPr lang="en-US"/>
          </a:p>
        </p:txBody>
      </p:sp>
      <p:sp>
        <p:nvSpPr>
          <p:cNvPr id="7" name="Slide Number Placeholder 6"/>
          <p:cNvSpPr>
            <a:spLocks noGrp="1"/>
          </p:cNvSpPr>
          <p:nvPr>
            <p:ph type="sldNum" sz="quarter" idx="12"/>
          </p:nvPr>
        </p:nvSpPr>
        <p:spPr/>
        <p:txBody>
          <a:body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1511998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dirty="0" smtClean="0"/>
              <a:t>08/05/2013</a:t>
            </a:r>
            <a:endParaRPr lang="en-US" dirty="0"/>
          </a:p>
        </p:txBody>
      </p:sp>
      <p:sp>
        <p:nvSpPr>
          <p:cNvPr id="5" name="Footer Placeholder 4"/>
          <p:cNvSpPr>
            <a:spLocks noGrp="1"/>
          </p:cNvSpPr>
          <p:nvPr>
            <p:ph type="ftr" sz="quarter" idx="3"/>
          </p:nvPr>
        </p:nvSpPr>
        <p:spPr>
          <a:xfrm>
            <a:off x="3115732" y="6356350"/>
            <a:ext cx="338666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b="1" dirty="0" smtClean="0"/>
              <a:t>SPARC_LAB Program Advisory Committee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BDE89D-9B8E-3242-91C9-4883DDF8B15A}" type="slidenum">
              <a:rPr lang="en-US" smtClean="0"/>
              <a:pPr/>
              <a:t>‹N›</a:t>
            </a:fld>
            <a:endParaRPr lang="en-US"/>
          </a:p>
        </p:txBody>
      </p:sp>
    </p:spTree>
    <p:extLst>
      <p:ext uri="{BB962C8B-B14F-4D97-AF65-F5344CB8AC3E}">
        <p14:creationId xmlns="" xmlns:p14="http://schemas.microsoft.com/office/powerpoint/2010/main" val="1975316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14.tiff"/><Relationship Id="rId4" Type="http://schemas.openxmlformats.org/officeDocument/2006/relationships/image" Target="../media/image13.tif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4.emf"/><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8.emf"/><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11188" y="188913"/>
            <a:ext cx="7845425" cy="719137"/>
          </a:xfrm>
        </p:spPr>
        <p:txBody>
          <a:bodyPr>
            <a:normAutofit fontScale="90000"/>
          </a:bodyPr>
          <a:lstStyle/>
          <a:p>
            <a:pPr eaLnBrk="1" hangingPunct="1"/>
            <a:r>
              <a:rPr lang="it-IT" dirty="0" smtClean="0"/>
              <a:t>MC-INFN (4° anno)</a:t>
            </a:r>
          </a:p>
        </p:txBody>
      </p:sp>
      <p:sp>
        <p:nvSpPr>
          <p:cNvPr id="13315" name="Rectangle 3"/>
          <p:cNvSpPr>
            <a:spLocks noGrp="1" noChangeArrowheads="1"/>
          </p:cNvSpPr>
          <p:nvPr>
            <p:ph type="body" idx="1"/>
          </p:nvPr>
        </p:nvSpPr>
        <p:spPr>
          <a:xfrm>
            <a:off x="323850" y="1023938"/>
            <a:ext cx="8424863" cy="1684337"/>
          </a:xfrm>
        </p:spPr>
        <p:txBody>
          <a:bodyPr/>
          <a:lstStyle/>
          <a:p>
            <a:pPr marL="0" indent="14288" algn="just" eaLnBrk="1" hangingPunct="1">
              <a:lnSpc>
                <a:spcPct val="80000"/>
              </a:lnSpc>
              <a:buFontTx/>
              <a:buNone/>
            </a:pPr>
            <a:r>
              <a:rPr lang="it-IT" sz="2400" b="1" smtClean="0"/>
              <a:t>Sigla che raggruppa le attività di sviluppo e mantenimento dei codici MC in cui c’è forte partecipazione INFN (cioè FLUKA e GEANT4) e inquadra la loro partecipazione alle rispettive collaborazioni internazionali e agli annessi progetti europei.</a:t>
            </a:r>
          </a:p>
        </p:txBody>
      </p:sp>
      <p:sp>
        <p:nvSpPr>
          <p:cNvPr id="13316" name="Rectangle 4"/>
          <p:cNvSpPr>
            <a:spLocks noChangeArrowheads="1"/>
          </p:cNvSpPr>
          <p:nvPr/>
        </p:nvSpPr>
        <p:spPr bwMode="auto">
          <a:xfrm>
            <a:off x="611188" y="3429000"/>
            <a:ext cx="8134350" cy="719138"/>
          </a:xfrm>
          <a:prstGeom prst="rect">
            <a:avLst/>
          </a:prstGeom>
          <a:noFill/>
          <a:ln w="9525">
            <a:noFill/>
            <a:miter lim="800000"/>
            <a:headEnd/>
            <a:tailEnd/>
          </a:ln>
        </p:spPr>
        <p:txBody>
          <a:bodyPr anchor="ctr"/>
          <a:lstStyle/>
          <a:p>
            <a:r>
              <a:rPr lang="it-IT" b="1" dirty="0">
                <a:solidFill>
                  <a:srgbClr val="0000FF"/>
                </a:solidFill>
              </a:rPr>
              <a:t>Milano </a:t>
            </a:r>
            <a:r>
              <a:rPr lang="it-IT" b="1" dirty="0">
                <a:solidFill>
                  <a:srgbClr val="0000FF"/>
                </a:solidFill>
                <a:latin typeface="Calibri" pitchFamily="34" charset="0"/>
              </a:rPr>
              <a:t>→ </a:t>
            </a:r>
            <a:r>
              <a:rPr lang="it-IT" b="1" dirty="0">
                <a:solidFill>
                  <a:srgbClr val="0000FF"/>
                </a:solidFill>
              </a:rPr>
              <a:t>FLUKA</a:t>
            </a:r>
          </a:p>
          <a:p>
            <a:r>
              <a:rPr lang="it-IT" b="1" dirty="0">
                <a:solidFill>
                  <a:srgbClr val="0000FF"/>
                </a:solidFill>
              </a:rPr>
              <a:t>in collaborazione con LNF, Bologna, LNL, Roma 2, CERN, </a:t>
            </a:r>
            <a:r>
              <a:rPr lang="it-IT" b="1" dirty="0" smtClean="0">
                <a:solidFill>
                  <a:srgbClr val="0000FF"/>
                </a:solidFill>
              </a:rPr>
              <a:t>Dresden, HIT</a:t>
            </a:r>
            <a:r>
              <a:rPr lang="it-IT" b="1" dirty="0">
                <a:solidFill>
                  <a:srgbClr val="0000FF"/>
                </a:solidFill>
              </a:rPr>
              <a:t>, Siegen, </a:t>
            </a:r>
            <a:r>
              <a:rPr lang="it-IT" b="1" dirty="0" smtClean="0">
                <a:solidFill>
                  <a:srgbClr val="0000FF"/>
                </a:solidFill>
              </a:rPr>
              <a:t>SLAC</a:t>
            </a:r>
            <a:endParaRPr lang="en-US" b="1" dirty="0">
              <a:solidFill>
                <a:srgbClr val="0000FF"/>
              </a:solidFill>
            </a:endParaRPr>
          </a:p>
        </p:txBody>
      </p:sp>
      <p:sp>
        <p:nvSpPr>
          <p:cNvPr id="13317" name="TextBox 1"/>
          <p:cNvSpPr txBox="1">
            <a:spLocks noChangeArrowheads="1"/>
          </p:cNvSpPr>
          <p:nvPr/>
        </p:nvSpPr>
        <p:spPr bwMode="auto">
          <a:xfrm>
            <a:off x="1979613" y="4581525"/>
            <a:ext cx="5260975" cy="1200150"/>
          </a:xfrm>
          <a:prstGeom prst="rect">
            <a:avLst/>
          </a:prstGeom>
          <a:noFill/>
          <a:ln w="9525">
            <a:noFill/>
            <a:miter lim="800000"/>
            <a:headEnd/>
            <a:tailEnd/>
          </a:ln>
        </p:spPr>
        <p:txBody>
          <a:bodyPr wrap="none">
            <a:spAutoFit/>
          </a:bodyPr>
          <a:lstStyle/>
          <a:p>
            <a:r>
              <a:rPr lang="en-US"/>
              <a:t>Perche’ mantenere questa attivita’: </a:t>
            </a:r>
          </a:p>
          <a:p>
            <a:r>
              <a:rPr lang="en-US"/>
              <a:t>“core business” dell’INFN</a:t>
            </a:r>
          </a:p>
          <a:p>
            <a:r>
              <a:rPr lang="en-US"/>
              <a:t>oltre che applicazioni</a:t>
            </a:r>
            <a:endParaRPr lang="it-IT"/>
          </a:p>
        </p:txBody>
      </p:sp>
      <p:sp>
        <p:nvSpPr>
          <p:cNvPr id="3" name="Date Placeholder 2"/>
          <p:cNvSpPr>
            <a:spLocks noGrp="1"/>
          </p:cNvSpPr>
          <p:nvPr>
            <p:ph type="dt" sz="quarter" idx="10"/>
          </p:nvPr>
        </p:nvSpPr>
        <p:spPr>
          <a:xfrm>
            <a:off x="-36513" y="6400800"/>
            <a:ext cx="1905001" cy="457200"/>
          </a:xfrm>
        </p:spPr>
        <p:txBody>
          <a:bodyPr/>
          <a:lstStyle/>
          <a:p>
            <a:pPr>
              <a:defRPr/>
            </a:pPr>
            <a:r>
              <a:rPr lang="it-IT" dirty="0" smtClean="0"/>
              <a:t>27  Giugno 2013</a:t>
            </a:r>
          </a:p>
          <a:p>
            <a:pPr>
              <a:defRPr/>
            </a:pPr>
            <a:endParaRPr lang="it-IT" dirty="0"/>
          </a:p>
        </p:txBody>
      </p:sp>
      <p:sp>
        <p:nvSpPr>
          <p:cNvPr id="13319" name="Footer Placeholder 3"/>
          <p:cNvSpPr>
            <a:spLocks noGrp="1"/>
          </p:cNvSpPr>
          <p:nvPr>
            <p:ph type="ftr" sz="quarter" idx="12"/>
          </p:nvPr>
        </p:nvSpPr>
        <p:spPr>
          <a:xfrm>
            <a:off x="3132138" y="6400800"/>
            <a:ext cx="2895600" cy="457200"/>
          </a:xfrm>
          <a:noFill/>
        </p:spPr>
        <p:txBody>
          <a:bodyPr/>
          <a:lstStyle/>
          <a:p>
            <a:r>
              <a:rPr lang="it-IT" smtClean="0">
                <a:latin typeface="Comic Sans MS" pitchFamily="66" charset="0"/>
              </a:rPr>
              <a:t>CdS  Milano Gr.V</a:t>
            </a:r>
          </a:p>
        </p:txBody>
      </p:sp>
      <p:sp>
        <p:nvSpPr>
          <p:cNvPr id="5" name="Slide Number Placeholder 4"/>
          <p:cNvSpPr>
            <a:spLocks noGrp="1"/>
          </p:cNvSpPr>
          <p:nvPr>
            <p:ph type="sldNum" sz="quarter" idx="11"/>
          </p:nvPr>
        </p:nvSpPr>
        <p:spPr>
          <a:xfrm>
            <a:off x="7239000" y="6400800"/>
            <a:ext cx="1905000" cy="457200"/>
          </a:xfrm>
        </p:spPr>
        <p:txBody>
          <a:bodyPr/>
          <a:lstStyle/>
          <a:p>
            <a:pPr>
              <a:defRPr/>
            </a:pPr>
            <a:fld id="{949FDFCA-B7EF-4243-A069-C6AB86184CDB}" type="slidenum">
              <a:rPr lang="it-IT" smtClean="0"/>
              <a:pPr>
                <a:defRPr/>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chemeClr val="bg1"/>
                </a:solidFill>
              </a:rPr>
              <a:t>Lavoro di Milano: WP2 (radiobiologia)</a:t>
            </a:r>
            <a:endParaRPr lang="it-IT" dirty="0"/>
          </a:p>
        </p:txBody>
      </p:sp>
      <p:sp>
        <p:nvSpPr>
          <p:cNvPr id="3" name="Date Placeholder 2"/>
          <p:cNvSpPr>
            <a:spLocks noGrp="1"/>
          </p:cNvSpPr>
          <p:nvPr>
            <p:ph type="dt" sz="half" idx="10"/>
          </p:nvPr>
        </p:nvSpPr>
        <p:spPr/>
        <p:txBody>
          <a:bodyPr/>
          <a:lstStyle/>
          <a:p>
            <a:pPr>
              <a:defRPr/>
            </a:pPr>
            <a:r>
              <a:rPr lang="it-IT" smtClean="0"/>
              <a:t>27 Giugno 2013</a:t>
            </a:r>
            <a:endParaRPr lang="it-IT"/>
          </a:p>
        </p:txBody>
      </p:sp>
      <p:sp>
        <p:nvSpPr>
          <p:cNvPr id="5" name="Footer Placeholder 4"/>
          <p:cNvSpPr>
            <a:spLocks noGrp="1"/>
          </p:cNvSpPr>
          <p:nvPr>
            <p:ph type="ftr" sz="quarter" idx="11"/>
          </p:nvPr>
        </p:nvSpPr>
        <p:spPr/>
        <p:txBody>
          <a:bodyPr/>
          <a:lstStyle/>
          <a:p>
            <a:pPr>
              <a:defRPr/>
            </a:pPr>
            <a:r>
              <a:rPr lang="it-IT" smtClean="0"/>
              <a:t>G.Battistoni - CdS Milano</a:t>
            </a:r>
            <a:endParaRPr lang="it-IT" dirty="0"/>
          </a:p>
        </p:txBody>
      </p:sp>
      <p:sp>
        <p:nvSpPr>
          <p:cNvPr id="6" name="Slide Number Placeholder 5"/>
          <p:cNvSpPr>
            <a:spLocks noGrp="1"/>
          </p:cNvSpPr>
          <p:nvPr>
            <p:ph type="sldNum" sz="quarter" idx="12"/>
          </p:nvPr>
        </p:nvSpPr>
        <p:spPr/>
        <p:txBody>
          <a:bodyPr/>
          <a:lstStyle/>
          <a:p>
            <a:fld id="{A91C3A72-8522-3848-BF40-0BE6BE1F682F}" type="slidenum">
              <a:rPr lang="it-IT" smtClean="0"/>
              <a:pPr/>
              <a:t>10</a:t>
            </a:fld>
            <a:endParaRPr lang="it-IT"/>
          </a:p>
        </p:txBody>
      </p:sp>
      <p:sp>
        <p:nvSpPr>
          <p:cNvPr id="13" name="Rectangle 5"/>
          <p:cNvSpPr>
            <a:spLocks noChangeArrowheads="1"/>
          </p:cNvSpPr>
          <p:nvPr/>
        </p:nvSpPr>
        <p:spPr bwMode="auto">
          <a:xfrm>
            <a:off x="395536" y="897397"/>
            <a:ext cx="8568952" cy="30469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Unicode MS" panose="020B0604020202020204" pitchFamily="34" charset="-128"/>
              </a:rPr>
              <a:t>a completamento degli esperimenti TPS radiosensibilizzanti, abbiamo fatto quest'anno due irraggiamenti a LNL - Tandem Alpi con ioni C ( 95 keV/ um ) e linee cellulari di glioblastoma con e senza Temozolomide ( 26 febbraio e 12 marzo 2013) .</a:t>
            </a:r>
          </a:p>
          <a:p>
            <a:pPr marR="0" lvl="0" algn="just" defTabSz="914400" rtl="0" eaLnBrk="0" fontAlgn="base" latinLnBrk="0" hangingPunct="0">
              <a:spcBef>
                <a:spcPct val="0"/>
              </a:spcBef>
              <a:spcAft>
                <a:spcPct val="0"/>
              </a:spcAft>
              <a:buClrTx/>
              <a:buSzTx/>
              <a:buFontTx/>
              <a:buNone/>
              <a:tabLst/>
            </a:pPr>
            <a:endParaRPr kumimoji="0" lang="it-IT" sz="2400" b="0" i="0" u="none" strike="noStrike" cap="none" normalizeH="0" baseline="0" smtClean="0">
              <a:ln>
                <a:noFill/>
              </a:ln>
              <a:solidFill>
                <a:schemeClr val="tx1"/>
              </a:solidFill>
              <a:effectLst/>
              <a:latin typeface="Arial Unicode MS" panose="020B0604020202020204" pitchFamily="34" charset="-128"/>
            </a:endParaRPr>
          </a:p>
          <a:p>
            <a:pPr algn="just" eaLnBrk="0" hangingPunct="0"/>
            <a:r>
              <a:rPr kumimoji="0" lang="it-IT" sz="2400" b="0" i="0" u="none" strike="noStrike" cap="none" normalizeH="0" baseline="0" smtClean="0">
                <a:ln>
                  <a:noFill/>
                </a:ln>
                <a:solidFill>
                  <a:schemeClr val="tx1"/>
                </a:solidFill>
                <a:effectLst/>
                <a:latin typeface="Arial Unicode MS" panose="020B0604020202020204" pitchFamily="34" charset="-128"/>
              </a:rPr>
              <a:t>Per le missioni utilizzato altri fondi:</a:t>
            </a:r>
          </a:p>
          <a:p>
            <a:pPr algn="just" eaLnBrk="0" hangingPunct="0"/>
            <a:r>
              <a:rPr kumimoji="0" lang="it-IT" sz="2400" b="0" i="0" u="none" strike="noStrike" cap="none" normalizeH="0" baseline="0" smtClean="0">
                <a:ln>
                  <a:noFill/>
                </a:ln>
                <a:solidFill>
                  <a:schemeClr val="tx1"/>
                </a:solidFill>
                <a:effectLst/>
                <a:latin typeface="+mj-lt"/>
              </a:rPr>
              <a:t>perche’ inizialmente WP2</a:t>
            </a:r>
            <a:r>
              <a:rPr kumimoji="0" lang="it-IT" sz="2400" b="0" i="0" u="none" strike="noStrike" cap="none" normalizeH="0" smtClean="0">
                <a:ln>
                  <a:noFill/>
                </a:ln>
                <a:solidFill>
                  <a:schemeClr val="tx1"/>
                </a:solidFill>
                <a:effectLst/>
                <a:latin typeface="+mj-lt"/>
              </a:rPr>
              <a:t> </a:t>
            </a:r>
            <a:r>
              <a:rPr kumimoji="0" lang="it-IT" sz="2400" b="0" i="0" u="none" strike="noStrike" cap="none" normalizeH="0" baseline="0" smtClean="0">
                <a:ln>
                  <a:noFill/>
                </a:ln>
                <a:solidFill>
                  <a:schemeClr val="tx1"/>
                </a:solidFill>
                <a:effectLst/>
                <a:latin typeface="+mj-lt"/>
              </a:rPr>
              <a:t>non era</a:t>
            </a:r>
            <a:r>
              <a:rPr kumimoji="0" lang="it-IT" sz="2400" b="0" i="0" u="none" strike="noStrike" cap="none" normalizeH="0" smtClean="0">
                <a:ln>
                  <a:noFill/>
                </a:ln>
                <a:solidFill>
                  <a:schemeClr val="tx1"/>
                </a:solidFill>
                <a:effectLst/>
                <a:latin typeface="+mj-lt"/>
              </a:rPr>
              <a:t> </a:t>
            </a:r>
            <a:r>
              <a:rPr kumimoji="0" lang="it-IT" sz="2400" b="0" i="0" u="none" strike="noStrike" cap="none" normalizeH="0" baseline="0" smtClean="0">
                <a:ln>
                  <a:noFill/>
                </a:ln>
                <a:solidFill>
                  <a:schemeClr val="tx1"/>
                </a:solidFill>
                <a:effectLst/>
                <a:latin typeface="+mj-lt"/>
              </a:rPr>
              <a:t>approvato.</a:t>
            </a:r>
            <a:r>
              <a:rPr kumimoji="0" lang="it-IT" b="0" i="0" u="none" strike="noStrike" cap="none" normalizeH="0" baseline="0" smtClean="0">
                <a:ln>
                  <a:noFill/>
                </a:ln>
                <a:solidFill>
                  <a:schemeClr val="tx1"/>
                </a:solidFill>
                <a:effectLst/>
                <a:latin typeface="+mj-lt"/>
              </a:rPr>
              <a:t> </a:t>
            </a:r>
            <a:endParaRPr kumimoji="0" lang="it-IT" sz="4800" b="0" i="0" u="none" strike="noStrike" cap="none" normalizeH="0" baseline="0" smtClean="0">
              <a:ln>
                <a:noFill/>
              </a:ln>
              <a:solidFill>
                <a:schemeClr val="tx1"/>
              </a:solidFill>
              <a:effectLst/>
              <a:latin typeface="+mj-lt"/>
            </a:endParaRPr>
          </a:p>
        </p:txBody>
      </p:sp>
    </p:spTree>
    <p:extLst>
      <p:ext uri="{BB962C8B-B14F-4D97-AF65-F5344CB8AC3E}">
        <p14:creationId xmlns="" xmlns:p14="http://schemas.microsoft.com/office/powerpoint/2010/main" val="84099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p:cNvPicPr>
            <a:picLocks noGrp="1" noChangeAspect="1" noChangeArrowheads="1"/>
          </p:cNvPicPr>
          <p:nvPr>
            <p:ph sz="half" idx="1"/>
          </p:nvPr>
        </p:nvPicPr>
        <p:blipFill>
          <a:blip r:embed="rId2" cstate="print">
            <a:extLst>
              <a:ext uri="{28A0092B-C50C-407E-A947-70E740481C1C}">
                <a14:useLocalDpi xmlns="" xmlns:a14="http://schemas.microsoft.com/office/drawing/2010/main" val="0"/>
              </a:ext>
            </a:extLst>
          </a:blip>
          <a:srcRect/>
          <a:stretch>
            <a:fillRect/>
          </a:stretch>
        </p:blipFill>
        <p:spPr>
          <a:xfrm>
            <a:off x="4500563" y="1844675"/>
            <a:ext cx="3467100" cy="45370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2056" name="Picture 8"/>
          <p:cNvPicPr>
            <a:picLocks noGrp="1" noChangeAspect="1" noChangeArrowheads="1"/>
          </p:cNvPicPr>
          <p:nvPr>
            <p:ph sz="half" idx="2"/>
          </p:nvPr>
        </p:nvPicPr>
        <p:blipFill>
          <a:blip r:embed="rId3" cstate="print">
            <a:extLst>
              <a:ext uri="{28A0092B-C50C-407E-A947-70E740481C1C}">
                <a14:useLocalDpi xmlns="" xmlns:a14="http://schemas.microsoft.com/office/drawing/2010/main" val="0"/>
              </a:ext>
            </a:extLst>
          </a:blip>
          <a:srcRect/>
          <a:stretch>
            <a:fillRect/>
          </a:stretch>
        </p:blipFill>
        <p:spPr>
          <a:xfrm>
            <a:off x="827088" y="1989138"/>
            <a:ext cx="3313112" cy="432117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2058" name="Text Box 10"/>
          <p:cNvSpPr txBox="1">
            <a:spLocks noChangeArrowheads="1"/>
          </p:cNvSpPr>
          <p:nvPr/>
        </p:nvSpPr>
        <p:spPr bwMode="auto">
          <a:xfrm>
            <a:off x="611188" y="260350"/>
            <a:ext cx="7921625" cy="1341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sz="2000" b="1">
                <a:solidFill>
                  <a:schemeClr val="tx2"/>
                </a:solidFill>
              </a:rPr>
              <a:t>LET and  radiosensitizer TMZ  effects in human glioma cells </a:t>
            </a:r>
          </a:p>
          <a:p>
            <a:pPr>
              <a:spcBef>
                <a:spcPct val="50000"/>
              </a:spcBef>
              <a:buFont typeface="Wingdings" panose="05000000000000000000" pitchFamily="2" charset="2"/>
              <a:buChar char="Ø"/>
            </a:pPr>
            <a:r>
              <a:rPr lang="it-IT" sz="1400" b="1">
                <a:solidFill>
                  <a:schemeClr val="tx2"/>
                </a:solidFill>
              </a:rPr>
              <a:t>Surviving fraction of human glioblastoma cells after irradiation with C-ions at various LET and, for comparison, with photons.</a:t>
            </a:r>
          </a:p>
          <a:p>
            <a:pPr>
              <a:spcBef>
                <a:spcPct val="50000"/>
              </a:spcBef>
              <a:buFont typeface="Wingdings" panose="05000000000000000000" pitchFamily="2" charset="2"/>
              <a:buChar char="Ø"/>
            </a:pPr>
            <a:r>
              <a:rPr lang="it-IT" sz="1400" b="1">
                <a:solidFill>
                  <a:schemeClr val="tx2"/>
                </a:solidFill>
              </a:rPr>
              <a:t> Additive effect of the concomitant action of  95 keV/ um  C-ions and temozolomide (TMZ) .</a:t>
            </a:r>
            <a:r>
              <a:rPr lang="it-IT">
                <a:solidFill>
                  <a:schemeClr val="tx2"/>
                </a:solidFill>
              </a:rPr>
              <a:t> </a:t>
            </a:r>
          </a:p>
        </p:txBody>
      </p:sp>
    </p:spTree>
    <p:extLst>
      <p:ext uri="{BB962C8B-B14F-4D97-AF65-F5344CB8AC3E}">
        <p14:creationId xmlns="" xmlns:p14="http://schemas.microsoft.com/office/powerpoint/2010/main" val="3084362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836712"/>
            <a:ext cx="8928992" cy="1477328"/>
          </a:xfrm>
          <a:prstGeom prst="rect">
            <a:avLst/>
          </a:prstGeom>
          <a:noFill/>
        </p:spPr>
        <p:txBody>
          <a:bodyPr wrap="square" rtlCol="0">
            <a:spAutoFit/>
          </a:bodyPr>
          <a:lstStyle/>
          <a:p>
            <a:pPr marL="285750" indent="-285750" algn="just">
              <a:spcBef>
                <a:spcPts val="600"/>
              </a:spcBef>
              <a:buFont typeface="Wingdings" pitchFamily="2" charset="2"/>
              <a:buChar char="Ø"/>
            </a:pPr>
            <a:r>
              <a:rPr lang="en-US" b="1" smtClean="0">
                <a:solidFill>
                  <a:srgbClr val="000099"/>
                </a:solidFill>
              </a:rPr>
              <a:t>Desideriamo integrare in WP5 il PRIN </a:t>
            </a:r>
            <a:r>
              <a:rPr lang="en-US" b="1">
                <a:solidFill>
                  <a:srgbClr val="000099"/>
                </a:solidFill>
              </a:rPr>
              <a:t>2011: INSIDE </a:t>
            </a:r>
            <a:r>
              <a:rPr lang="en-US" b="1"/>
              <a:t>(</a:t>
            </a:r>
            <a:r>
              <a:rPr lang="en-US" b="1">
                <a:solidFill>
                  <a:srgbClr val="000099"/>
                </a:solidFill>
              </a:rPr>
              <a:t>IN</a:t>
            </a:r>
            <a:r>
              <a:rPr lang="en-US" b="1"/>
              <a:t>novative </a:t>
            </a:r>
            <a:r>
              <a:rPr lang="en-US" b="1">
                <a:solidFill>
                  <a:srgbClr val="000099"/>
                </a:solidFill>
              </a:rPr>
              <a:t>S</a:t>
            </a:r>
            <a:r>
              <a:rPr lang="en-US" b="1"/>
              <a:t>olutions for </a:t>
            </a:r>
            <a:r>
              <a:rPr lang="en-US" b="1">
                <a:solidFill>
                  <a:srgbClr val="000099"/>
                </a:solidFill>
              </a:rPr>
              <a:t>I</a:t>
            </a:r>
            <a:r>
              <a:rPr lang="en-US" b="1"/>
              <a:t>n-beam </a:t>
            </a:r>
            <a:r>
              <a:rPr lang="en-US" b="1">
                <a:solidFill>
                  <a:srgbClr val="000099"/>
                </a:solidFill>
              </a:rPr>
              <a:t>D</a:t>
            </a:r>
            <a:r>
              <a:rPr lang="en-US" b="1"/>
              <a:t>osim</a:t>
            </a:r>
            <a:r>
              <a:rPr lang="en-US" b="1">
                <a:solidFill>
                  <a:srgbClr val="000099"/>
                </a:solidFill>
              </a:rPr>
              <a:t>E</a:t>
            </a:r>
            <a:r>
              <a:rPr lang="en-US" b="1"/>
              <a:t>try in Hadrontherapy) </a:t>
            </a:r>
            <a:r>
              <a:rPr lang="en-US"/>
              <a:t>Capofila A. Del Guerra (Pisa) con Torino, Bari, Roma e INFN (Aree citate + Milano, LNS</a:t>
            </a:r>
            <a:r>
              <a:rPr lang="en-US" b="1">
                <a:solidFill>
                  <a:schemeClr val="tx2"/>
                </a:solidFill>
              </a:rPr>
              <a:t>)</a:t>
            </a:r>
            <a:r>
              <a:rPr lang="en-US" b="1">
                <a:solidFill>
                  <a:srgbClr val="FF0000"/>
                </a:solidFill>
              </a:rPr>
              <a:t>. </a:t>
            </a:r>
            <a:r>
              <a:rPr lang="en-US" b="1" i="1" u="sng" smtClean="0"/>
              <a:t>Funding a partire da Febbraio 2013</a:t>
            </a:r>
            <a:endParaRPr lang="en-US" b="1" i="1" u="sng"/>
          </a:p>
          <a:p>
            <a:pPr marL="285750" indent="-285750" algn="just">
              <a:buFont typeface="Wingdings" pitchFamily="2" charset="2"/>
              <a:buChar char="Ø"/>
            </a:pPr>
            <a:endParaRPr lang="en-US" b="1" dirty="0" smtClean="0"/>
          </a:p>
        </p:txBody>
      </p:sp>
      <p:sp>
        <p:nvSpPr>
          <p:cNvPr id="3" name="Title 2"/>
          <p:cNvSpPr>
            <a:spLocks noGrp="1"/>
          </p:cNvSpPr>
          <p:nvPr>
            <p:ph type="title"/>
          </p:nvPr>
        </p:nvSpPr>
        <p:spPr/>
        <p:txBody>
          <a:bodyPr/>
          <a:lstStyle/>
          <a:p>
            <a:r>
              <a:rPr lang="en-US" sz="3200" b="1" smtClean="0">
                <a:solidFill>
                  <a:schemeClr val="bg1"/>
                </a:solidFill>
              </a:rPr>
              <a:t>Lavoro di Milano: WP5 (monitoring terapia)</a:t>
            </a:r>
            <a:endParaRPr lang="it-IT" sz="3200" dirty="0"/>
          </a:p>
        </p:txBody>
      </p:sp>
      <p:sp>
        <p:nvSpPr>
          <p:cNvPr id="4" name="Date Placeholder 3"/>
          <p:cNvSpPr>
            <a:spLocks noGrp="1"/>
          </p:cNvSpPr>
          <p:nvPr>
            <p:ph type="dt" sz="half" idx="10"/>
          </p:nvPr>
        </p:nvSpPr>
        <p:spPr/>
        <p:txBody>
          <a:bodyPr/>
          <a:lstStyle/>
          <a:p>
            <a:pPr>
              <a:defRPr/>
            </a:pPr>
            <a:r>
              <a:rPr lang="it-IT" smtClean="0"/>
              <a:t>27 Giugno 2013</a:t>
            </a:r>
            <a:endParaRPr lang="it-IT"/>
          </a:p>
        </p:txBody>
      </p:sp>
      <p:sp>
        <p:nvSpPr>
          <p:cNvPr id="5" name="Footer Placeholder 4"/>
          <p:cNvSpPr>
            <a:spLocks noGrp="1"/>
          </p:cNvSpPr>
          <p:nvPr>
            <p:ph type="ftr" sz="quarter" idx="11"/>
          </p:nvPr>
        </p:nvSpPr>
        <p:spPr/>
        <p:txBody>
          <a:bodyPr/>
          <a:lstStyle/>
          <a:p>
            <a:pPr>
              <a:defRPr/>
            </a:pPr>
            <a:r>
              <a:rPr lang="it-IT" smtClean="0"/>
              <a:t>G.Battistoni - CdS Milano</a:t>
            </a:r>
            <a:endParaRPr lang="it-IT" dirty="0"/>
          </a:p>
        </p:txBody>
      </p:sp>
      <p:sp>
        <p:nvSpPr>
          <p:cNvPr id="6" name="Slide Number Placeholder 5"/>
          <p:cNvSpPr>
            <a:spLocks noGrp="1"/>
          </p:cNvSpPr>
          <p:nvPr>
            <p:ph type="sldNum" sz="quarter" idx="12"/>
          </p:nvPr>
        </p:nvSpPr>
        <p:spPr/>
        <p:txBody>
          <a:bodyPr/>
          <a:lstStyle/>
          <a:p>
            <a:fld id="{A91C3A72-8522-3848-BF40-0BE6BE1F682F}" type="slidenum">
              <a:rPr lang="it-IT" smtClean="0"/>
              <a:pPr/>
              <a:t>12</a:t>
            </a:fld>
            <a:endParaRPr lang="it-IT"/>
          </a:p>
        </p:txBody>
      </p:sp>
      <p:pic>
        <p:nvPicPr>
          <p:cNvPr id="7" name="Picture 6"/>
          <p:cNvPicPr>
            <a:picLocks noChangeAspect="1"/>
          </p:cNvPicPr>
          <p:nvPr/>
        </p:nvPicPr>
        <p:blipFill>
          <a:blip r:embed="rId3"/>
          <a:stretch>
            <a:fillRect/>
          </a:stretch>
        </p:blipFill>
        <p:spPr>
          <a:xfrm>
            <a:off x="66886" y="1749880"/>
            <a:ext cx="4348436" cy="5051350"/>
          </a:xfrm>
          <a:prstGeom prst="rect">
            <a:avLst/>
          </a:prstGeom>
        </p:spPr>
      </p:pic>
      <p:sp>
        <p:nvSpPr>
          <p:cNvPr id="8" name="TextBox 7"/>
          <p:cNvSpPr txBox="1"/>
          <p:nvPr/>
        </p:nvSpPr>
        <p:spPr>
          <a:xfrm>
            <a:off x="4464496" y="2565900"/>
            <a:ext cx="4176464" cy="923330"/>
          </a:xfrm>
          <a:prstGeom prst="rect">
            <a:avLst/>
          </a:prstGeom>
          <a:noFill/>
        </p:spPr>
        <p:txBody>
          <a:bodyPr wrap="square" rtlCol="0">
            <a:spAutoFit/>
          </a:bodyPr>
          <a:lstStyle/>
          <a:p>
            <a:r>
              <a:rPr lang="en-US" b="1" smtClean="0">
                <a:solidFill>
                  <a:srgbClr val="FF0000"/>
                </a:solidFill>
              </a:rPr>
              <a:t>Accordo con il CNAO per realizzare dispositivo da inserire nel workflow del paziente</a:t>
            </a:r>
            <a:endParaRPr lang="it-IT" b="1">
              <a:solidFill>
                <a:srgbClr val="FF0000"/>
              </a:solidFill>
            </a:endParaRPr>
          </a:p>
        </p:txBody>
      </p:sp>
      <p:pic>
        <p:nvPicPr>
          <p:cNvPr id="9" name="Picture 8"/>
          <p:cNvPicPr/>
          <p:nvPr/>
        </p:nvPicPr>
        <p:blipFill>
          <a:blip r:embed="rId4" cstate="print">
            <a:extLst>
              <a:ext uri="{28A0092B-C50C-407E-A947-70E740481C1C}">
                <a14:useLocalDpi xmlns="" xmlns:a14="http://schemas.microsoft.com/office/drawing/2010/main" val="0"/>
              </a:ext>
            </a:extLst>
          </a:blip>
          <a:stretch>
            <a:fillRect/>
          </a:stretch>
        </p:blipFill>
        <p:spPr>
          <a:xfrm>
            <a:off x="3634010" y="3600195"/>
            <a:ext cx="2628900" cy="1839595"/>
          </a:xfrm>
          <a:prstGeom prst="rect">
            <a:avLst/>
          </a:prstGeom>
        </p:spPr>
      </p:pic>
      <p:pic>
        <p:nvPicPr>
          <p:cNvPr id="10" name="Picture 9"/>
          <p:cNvPicPr/>
          <p:nvPr/>
        </p:nvPicPr>
        <p:blipFill>
          <a:blip r:embed="rId5" cstate="print">
            <a:extLst>
              <a:ext uri="{28A0092B-C50C-407E-A947-70E740481C1C}">
                <a14:useLocalDpi xmlns="" xmlns:a14="http://schemas.microsoft.com/office/drawing/2010/main" val="0"/>
              </a:ext>
            </a:extLst>
          </a:blip>
          <a:stretch>
            <a:fillRect/>
          </a:stretch>
        </p:blipFill>
        <p:spPr>
          <a:xfrm>
            <a:off x="6306922" y="3253561"/>
            <a:ext cx="2705735" cy="1915795"/>
          </a:xfrm>
          <a:prstGeom prst="rect">
            <a:avLst/>
          </a:prstGeom>
        </p:spPr>
      </p:pic>
      <p:sp>
        <p:nvSpPr>
          <p:cNvPr id="11" name="Rectangle 10"/>
          <p:cNvSpPr/>
          <p:nvPr/>
        </p:nvSpPr>
        <p:spPr>
          <a:xfrm>
            <a:off x="4464496" y="5603291"/>
            <a:ext cx="4572000" cy="646331"/>
          </a:xfrm>
          <a:prstGeom prst="rect">
            <a:avLst/>
          </a:prstGeom>
        </p:spPr>
        <p:txBody>
          <a:bodyPr>
            <a:spAutoFit/>
          </a:bodyPr>
          <a:lstStyle/>
          <a:p>
            <a:pPr>
              <a:spcAft>
                <a:spcPts val="1000"/>
              </a:spcAft>
            </a:pPr>
            <a:r>
              <a:rPr lang="en-US" b="1">
                <a:solidFill>
                  <a:srgbClr val="4F81BD"/>
                </a:solidFill>
                <a:latin typeface="Cambria" panose="02040503050406030204" pitchFamily="18" charset="0"/>
                <a:ea typeface="MS Mincho" panose="02020609040205080304" pitchFamily="49" charset="-128"/>
                <a:cs typeface="Times New Roman" panose="02020603050405020304" pitchFamily="18" charset="0"/>
              </a:rPr>
              <a:t>Detection of secondary proton and Compton interaction in </a:t>
            </a:r>
            <a:r>
              <a:rPr lang="en-US" b="1" smtClean="0">
                <a:solidFill>
                  <a:srgbClr val="4F81BD"/>
                </a:solidFill>
                <a:latin typeface="Cambria" panose="02040503050406030204" pitchFamily="18" charset="0"/>
                <a:ea typeface="MS Mincho" panose="02020609040205080304" pitchFamily="49" charset="-128"/>
                <a:cs typeface="Times New Roman" panose="02020603050405020304" pitchFamily="18" charset="0"/>
              </a:rPr>
              <a:t>fiber tracker</a:t>
            </a:r>
            <a:endParaRPr lang="it-IT" sz="1600" b="1">
              <a:solidFill>
                <a:srgbClr val="4F81BD"/>
              </a:solidFill>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12" name="TextBox 11"/>
          <p:cNvSpPr txBox="1"/>
          <p:nvPr/>
        </p:nvSpPr>
        <p:spPr>
          <a:xfrm>
            <a:off x="5620731" y="6300028"/>
            <a:ext cx="3248915" cy="369332"/>
          </a:xfrm>
          <a:prstGeom prst="rect">
            <a:avLst/>
          </a:prstGeom>
          <a:noFill/>
        </p:spPr>
        <p:txBody>
          <a:bodyPr wrap="square" rtlCol="0">
            <a:spAutoFit/>
          </a:bodyPr>
          <a:lstStyle/>
          <a:p>
            <a:r>
              <a:rPr lang="en-US" b="1" smtClean="0">
                <a:solidFill>
                  <a:srgbClr val="FF0000"/>
                </a:solidFill>
              </a:rPr>
              <a:t>In collab. con Centro Fermi</a:t>
            </a:r>
            <a:endParaRPr lang="it-IT" b="1">
              <a:solidFill>
                <a:srgbClr val="FF0000"/>
              </a:solidFill>
            </a:endParaRPr>
          </a:p>
        </p:txBody>
      </p:sp>
      <p:sp>
        <p:nvSpPr>
          <p:cNvPr id="13" name="TextBox 12"/>
          <p:cNvSpPr txBox="1"/>
          <p:nvPr/>
        </p:nvSpPr>
        <p:spPr>
          <a:xfrm>
            <a:off x="3584836" y="1862059"/>
            <a:ext cx="5585280" cy="646331"/>
          </a:xfrm>
          <a:prstGeom prst="rect">
            <a:avLst/>
          </a:prstGeom>
          <a:noFill/>
        </p:spPr>
        <p:txBody>
          <a:bodyPr wrap="square" rtlCol="0">
            <a:spAutoFit/>
          </a:bodyPr>
          <a:lstStyle/>
          <a:p>
            <a:r>
              <a:rPr lang="en-US" b="1" smtClean="0">
                <a:solidFill>
                  <a:srgbClr val="FF0000"/>
                </a:solidFill>
              </a:rPr>
              <a:t>Finaz. INFN</a:t>
            </a:r>
            <a:r>
              <a:rPr lang="en-US" b="1" u="sng" smtClean="0">
                <a:solidFill>
                  <a:srgbClr val="002060"/>
                </a:solidFill>
              </a:rPr>
              <a:t>: 50 kEuro Miss+Cons+Inv. + 50 kEuro personale</a:t>
            </a:r>
            <a:endParaRPr lang="it-IT" b="1" u="sng">
              <a:solidFill>
                <a:srgbClr val="002060"/>
              </a:solidFill>
            </a:endParaRPr>
          </a:p>
        </p:txBody>
      </p:sp>
    </p:spTree>
    <p:extLst>
      <p:ext uri="{BB962C8B-B14F-4D97-AF65-F5344CB8AC3E}">
        <p14:creationId xmlns="" xmlns:p14="http://schemas.microsoft.com/office/powerpoint/2010/main" val="3079092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chemeClr val="bg1"/>
                </a:solidFill>
              </a:rPr>
              <a:t>Sezione</a:t>
            </a:r>
            <a:r>
              <a:rPr lang="en-US" b="1" dirty="0" smtClean="0">
                <a:solidFill>
                  <a:schemeClr val="bg1"/>
                </a:solidFill>
              </a:rPr>
              <a:t> di Milano</a:t>
            </a:r>
            <a:endParaRPr lang="it-IT" dirty="0"/>
          </a:p>
        </p:txBody>
      </p:sp>
      <p:sp>
        <p:nvSpPr>
          <p:cNvPr id="4" name="TextBox 3"/>
          <p:cNvSpPr txBox="1"/>
          <p:nvPr/>
        </p:nvSpPr>
        <p:spPr>
          <a:xfrm>
            <a:off x="395536" y="1002268"/>
            <a:ext cx="8153400" cy="369332"/>
          </a:xfrm>
          <a:prstGeom prst="rect">
            <a:avLst/>
          </a:prstGeom>
          <a:noFill/>
        </p:spPr>
        <p:txBody>
          <a:bodyPr wrap="square" rtlCol="0">
            <a:spAutoFit/>
          </a:bodyPr>
          <a:lstStyle/>
          <a:p>
            <a:pPr algn="ctr"/>
            <a:r>
              <a:rPr lang="it-IT" b="1" dirty="0" smtClean="0"/>
              <a:t>Milano esprime il Resp</a:t>
            </a:r>
            <a:r>
              <a:rPr lang="it-IT" b="1" dirty="0"/>
              <a:t>. </a:t>
            </a:r>
            <a:r>
              <a:rPr lang="it-IT" b="1" dirty="0" smtClean="0"/>
              <a:t>Nazionale</a:t>
            </a:r>
            <a:r>
              <a:rPr lang="it-IT" b="1" dirty="0"/>
              <a:t> </a:t>
            </a:r>
            <a:r>
              <a:rPr lang="it-IT" b="1" dirty="0" smtClean="0"/>
              <a:t>(G</a:t>
            </a:r>
            <a:r>
              <a:rPr lang="it-IT" b="1" dirty="0"/>
              <a:t>. </a:t>
            </a:r>
            <a:r>
              <a:rPr lang="it-IT" b="1" dirty="0" smtClean="0"/>
              <a:t>Battistoni)</a:t>
            </a:r>
            <a:endParaRPr lang="it-IT" b="1" dirty="0"/>
          </a:p>
        </p:txBody>
      </p:sp>
      <p:sp>
        <p:nvSpPr>
          <p:cNvPr id="6" name="Date Placeholder 5"/>
          <p:cNvSpPr>
            <a:spLocks noGrp="1"/>
          </p:cNvSpPr>
          <p:nvPr>
            <p:ph type="dt" sz="half" idx="10"/>
          </p:nvPr>
        </p:nvSpPr>
        <p:spPr>
          <a:xfrm>
            <a:off x="0" y="6525344"/>
            <a:ext cx="2133600" cy="332656"/>
          </a:xfrm>
        </p:spPr>
        <p:txBody>
          <a:bodyPr/>
          <a:lstStyle/>
          <a:p>
            <a:pPr>
              <a:defRPr/>
            </a:pPr>
            <a:r>
              <a:rPr lang="it-IT" smtClean="0"/>
              <a:t>27 Giugno 2013</a:t>
            </a:r>
            <a:endParaRPr lang="it-IT" dirty="0"/>
          </a:p>
        </p:txBody>
      </p:sp>
      <p:sp>
        <p:nvSpPr>
          <p:cNvPr id="7" name="Footer Placeholder 6"/>
          <p:cNvSpPr>
            <a:spLocks noGrp="1"/>
          </p:cNvSpPr>
          <p:nvPr>
            <p:ph type="ftr" sz="quarter" idx="11"/>
          </p:nvPr>
        </p:nvSpPr>
        <p:spPr/>
        <p:txBody>
          <a:bodyPr/>
          <a:lstStyle/>
          <a:p>
            <a:pPr>
              <a:defRPr/>
            </a:pPr>
            <a:r>
              <a:rPr lang="it-IT" smtClean="0"/>
              <a:t>G.Battistoni - CdS Milano</a:t>
            </a:r>
            <a:endParaRPr lang="it-IT" dirty="0"/>
          </a:p>
        </p:txBody>
      </p:sp>
      <p:sp>
        <p:nvSpPr>
          <p:cNvPr id="8" name="Slide Number Placeholder 7"/>
          <p:cNvSpPr>
            <a:spLocks noGrp="1"/>
          </p:cNvSpPr>
          <p:nvPr>
            <p:ph type="sldNum" sz="quarter" idx="12"/>
          </p:nvPr>
        </p:nvSpPr>
        <p:spPr>
          <a:xfrm>
            <a:off x="7010400" y="6525344"/>
            <a:ext cx="2133600" cy="332656"/>
          </a:xfrm>
        </p:spPr>
        <p:txBody>
          <a:bodyPr/>
          <a:lstStyle/>
          <a:p>
            <a:fld id="{A91C3A72-8522-3848-BF40-0BE6BE1F682F}" type="slidenum">
              <a:rPr lang="it-IT" smtClean="0"/>
              <a:pPr/>
              <a:t>13</a:t>
            </a:fld>
            <a:endParaRPr lang="it-IT"/>
          </a:p>
        </p:txBody>
      </p:sp>
      <p:sp>
        <p:nvSpPr>
          <p:cNvPr id="9" name="TextBox 8"/>
          <p:cNvSpPr txBox="1"/>
          <p:nvPr/>
        </p:nvSpPr>
        <p:spPr>
          <a:xfrm>
            <a:off x="27496" y="1355759"/>
            <a:ext cx="8928992" cy="3477875"/>
          </a:xfrm>
          <a:prstGeom prst="rect">
            <a:avLst/>
          </a:prstGeom>
          <a:noFill/>
        </p:spPr>
        <p:txBody>
          <a:bodyPr wrap="square" rtlCol="0">
            <a:spAutoFit/>
          </a:bodyPr>
          <a:lstStyle/>
          <a:p>
            <a:pPr algn="just"/>
            <a:r>
              <a:rPr lang="en-US" sz="2000" b="1" dirty="0" smtClean="0"/>
              <a:t>Il </a:t>
            </a:r>
            <a:r>
              <a:rPr lang="en-US" sz="2000" b="1" dirty="0" err="1" smtClean="0"/>
              <a:t>Gruppo</a:t>
            </a:r>
            <a:r>
              <a:rPr lang="en-US" sz="2000" b="1" dirty="0" smtClean="0"/>
              <a:t> di Milano </a:t>
            </a:r>
            <a:r>
              <a:rPr lang="en-US" sz="2000" b="1" dirty="0" err="1" smtClean="0"/>
              <a:t>si</a:t>
            </a:r>
            <a:r>
              <a:rPr lang="en-US" sz="2000" b="1" dirty="0" smtClean="0"/>
              <a:t> </a:t>
            </a:r>
            <a:r>
              <a:rPr lang="en-US" sz="2000" b="1" dirty="0" err="1" smtClean="0"/>
              <a:t>occupa</a:t>
            </a:r>
            <a:r>
              <a:rPr lang="en-US" sz="2000" b="1" dirty="0" smtClean="0"/>
              <a:t> di 2 items:</a:t>
            </a:r>
          </a:p>
          <a:p>
            <a:pPr marL="342900" indent="-342900" algn="just">
              <a:buAutoNum type="arabicParenR"/>
            </a:pPr>
            <a:r>
              <a:rPr lang="en-US" sz="2000" b="1" dirty="0" err="1" smtClean="0">
                <a:solidFill>
                  <a:srgbClr val="000099"/>
                </a:solidFill>
              </a:rPr>
              <a:t>Simulazioni</a:t>
            </a:r>
            <a:r>
              <a:rPr lang="en-US" sz="2000" b="1" dirty="0" smtClean="0">
                <a:solidFill>
                  <a:srgbClr val="000099"/>
                </a:solidFill>
              </a:rPr>
              <a:t> MC </a:t>
            </a:r>
            <a:r>
              <a:rPr lang="en-US" sz="2000" b="1" dirty="0" err="1" smtClean="0">
                <a:solidFill>
                  <a:srgbClr val="000099"/>
                </a:solidFill>
              </a:rPr>
              <a:t>inell’ambito</a:t>
            </a:r>
            <a:r>
              <a:rPr lang="en-US" sz="2000" b="1" dirty="0" smtClean="0">
                <a:solidFill>
                  <a:srgbClr val="000099"/>
                </a:solidFill>
              </a:rPr>
              <a:t> di WP1 (</a:t>
            </a:r>
            <a:r>
              <a:rPr lang="en-US" sz="2000" b="1" dirty="0" err="1" smtClean="0">
                <a:solidFill>
                  <a:srgbClr val="000099"/>
                </a:solidFill>
              </a:rPr>
              <a:t>sviluppo</a:t>
            </a:r>
            <a:r>
              <a:rPr lang="en-US" sz="2000" b="1" dirty="0" smtClean="0">
                <a:solidFill>
                  <a:srgbClr val="000099"/>
                </a:solidFill>
              </a:rPr>
              <a:t> TPS), WP5 (dose monitoring) e WP6 (studio </a:t>
            </a:r>
            <a:r>
              <a:rPr lang="en-US" sz="2000" b="1" dirty="0" err="1" smtClean="0">
                <a:solidFill>
                  <a:srgbClr val="000099"/>
                </a:solidFill>
              </a:rPr>
              <a:t>processi</a:t>
            </a:r>
            <a:r>
              <a:rPr lang="en-US" sz="2000" b="1" dirty="0" smtClean="0">
                <a:solidFill>
                  <a:srgbClr val="000099"/>
                </a:solidFill>
              </a:rPr>
              <a:t> </a:t>
            </a:r>
            <a:r>
              <a:rPr lang="en-US" sz="2000" b="1" dirty="0" err="1" smtClean="0">
                <a:solidFill>
                  <a:srgbClr val="000099"/>
                </a:solidFill>
              </a:rPr>
              <a:t>nucleari</a:t>
            </a:r>
            <a:r>
              <a:rPr lang="en-US" sz="2000" b="1" dirty="0" smtClean="0">
                <a:solidFill>
                  <a:srgbClr val="000099"/>
                </a:solidFill>
              </a:rPr>
              <a:t>)</a:t>
            </a:r>
            <a:endParaRPr lang="it-IT" sz="2000" b="1" dirty="0">
              <a:solidFill>
                <a:srgbClr val="000099"/>
              </a:solidFill>
            </a:endParaRPr>
          </a:p>
          <a:p>
            <a:pPr marL="342900" indent="-342900" algn="just">
              <a:buAutoNum type="arabicParenR"/>
            </a:pPr>
            <a:r>
              <a:rPr lang="it-IT" sz="2000" b="1" dirty="0" smtClean="0">
                <a:solidFill>
                  <a:srgbClr val="000099"/>
                </a:solidFill>
              </a:rPr>
              <a:t>Radiobiologia (WP2)</a:t>
            </a:r>
          </a:p>
          <a:p>
            <a:pPr algn="just"/>
            <a:endParaRPr lang="it-IT" sz="2000" b="1" dirty="0"/>
          </a:p>
          <a:p>
            <a:pPr algn="just"/>
            <a:r>
              <a:rPr lang="it-IT" sz="2000" b="1" smtClean="0"/>
              <a:t>	</a:t>
            </a:r>
            <a:endParaRPr lang="it-IT" sz="2000" b="1" dirty="0"/>
          </a:p>
          <a:p>
            <a:pPr algn="just"/>
            <a:r>
              <a:rPr lang="it-IT" sz="2000" b="1" i="1" dirty="0" smtClean="0">
                <a:solidFill>
                  <a:srgbClr val="990033"/>
                </a:solidFill>
              </a:rPr>
              <a:t>La parte di simulazione (con MC FLUKA) si </a:t>
            </a:r>
            <a:r>
              <a:rPr lang="it-IT" sz="2000" b="1" i="1" smtClean="0">
                <a:solidFill>
                  <a:srgbClr val="990033"/>
                </a:solidFill>
              </a:rPr>
              <a:t>avvale della sinergie </a:t>
            </a:r>
            <a:r>
              <a:rPr lang="it-IT" sz="2000" b="1" i="1" dirty="0" smtClean="0">
                <a:solidFill>
                  <a:srgbClr val="990033"/>
                </a:solidFill>
              </a:rPr>
              <a:t>con la sigla MC-INFN </a:t>
            </a:r>
            <a:r>
              <a:rPr lang="it-IT" sz="2000" b="1" i="1" smtClean="0">
                <a:solidFill>
                  <a:srgbClr val="990033"/>
                </a:solidFill>
              </a:rPr>
              <a:t>e del progetto </a:t>
            </a:r>
            <a:r>
              <a:rPr lang="it-IT" sz="2000" b="1" i="1" dirty="0" smtClean="0">
                <a:solidFill>
                  <a:srgbClr val="990033"/>
                </a:solidFill>
              </a:rPr>
              <a:t>Europei </a:t>
            </a:r>
            <a:r>
              <a:rPr lang="it-IT" sz="2000" b="1" i="1" smtClean="0">
                <a:solidFill>
                  <a:srgbClr val="990033"/>
                </a:solidFill>
              </a:rPr>
              <a:t>FP7 ENTERVISION (finanzia personale). Invece il progetto Europero FP7 ENVISION, su stessi temi, finisce il 31 gennaio 2014</a:t>
            </a:r>
            <a:endParaRPr lang="it-IT" sz="2000" b="1" i="1" dirty="0" smtClean="0">
              <a:solidFill>
                <a:srgbClr val="990033"/>
              </a:solidFill>
            </a:endParaRPr>
          </a:p>
          <a:p>
            <a:pPr algn="just"/>
            <a:endParaRPr lang="it-IT" sz="2000" b="1" dirty="0"/>
          </a:p>
        </p:txBody>
      </p:sp>
      <p:sp>
        <p:nvSpPr>
          <p:cNvPr id="3" name="TextBox 2"/>
          <p:cNvSpPr txBox="1"/>
          <p:nvPr/>
        </p:nvSpPr>
        <p:spPr>
          <a:xfrm>
            <a:off x="179512" y="5013176"/>
            <a:ext cx="8776976" cy="1323439"/>
          </a:xfrm>
          <a:prstGeom prst="rect">
            <a:avLst/>
          </a:prstGeom>
          <a:noFill/>
          <a:ln w="38100">
            <a:solidFill>
              <a:srgbClr val="000099"/>
            </a:solidFill>
          </a:ln>
        </p:spPr>
        <p:txBody>
          <a:bodyPr wrap="square" rtlCol="0">
            <a:spAutoFit/>
          </a:bodyPr>
          <a:lstStyle/>
          <a:p>
            <a:r>
              <a:rPr lang="en-US" sz="2000" b="1" smtClean="0">
                <a:solidFill>
                  <a:srgbClr val="FF0000"/>
                </a:solidFill>
              </a:rPr>
              <a:t>Attendiamo esisto della Proposta di Progetto Premiale connessa a RDH  (IRPT: Innovation in Radio and Particle Therapy):</a:t>
            </a:r>
          </a:p>
          <a:p>
            <a:r>
              <a:rPr lang="en-US" sz="2000" b="1" i="1" smtClean="0">
                <a:solidFill>
                  <a:srgbClr val="000099"/>
                </a:solidFill>
              </a:rPr>
              <a:t>6 MEuro (overhead per INFN compreso) il primo anno, </a:t>
            </a:r>
          </a:p>
          <a:p>
            <a:r>
              <a:rPr lang="en-US" sz="2000" b="1" i="1" smtClean="0">
                <a:solidFill>
                  <a:srgbClr val="000099"/>
                </a:solidFill>
              </a:rPr>
              <a:t>10 MEuro in 3 anni.</a:t>
            </a:r>
            <a:endParaRPr lang="it-IT" sz="2000" b="1" i="1">
              <a:solidFill>
                <a:srgbClr val="000099"/>
              </a:solidFill>
            </a:endParaRPr>
          </a:p>
        </p:txBody>
      </p:sp>
    </p:spTree>
    <p:extLst>
      <p:ext uri="{BB962C8B-B14F-4D97-AF65-F5344CB8AC3E}">
        <p14:creationId xmlns="" xmlns:p14="http://schemas.microsoft.com/office/powerpoint/2010/main" val="1086700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Altri links: progetto EIBURS di UniMi</a:t>
            </a:r>
            <a:endParaRPr lang="it-IT"/>
          </a:p>
        </p:txBody>
      </p:sp>
      <p:sp>
        <p:nvSpPr>
          <p:cNvPr id="3" name="Date Placeholder 2"/>
          <p:cNvSpPr>
            <a:spLocks noGrp="1"/>
          </p:cNvSpPr>
          <p:nvPr>
            <p:ph type="dt" sz="half" idx="10"/>
          </p:nvPr>
        </p:nvSpPr>
        <p:spPr/>
        <p:txBody>
          <a:bodyPr/>
          <a:lstStyle/>
          <a:p>
            <a:pPr>
              <a:defRPr/>
            </a:pPr>
            <a:r>
              <a:rPr lang="it-IT" smtClean="0"/>
              <a:t>27 Giugno 2013</a:t>
            </a:r>
            <a:endParaRPr lang="it-IT" dirty="0"/>
          </a:p>
        </p:txBody>
      </p:sp>
      <p:sp>
        <p:nvSpPr>
          <p:cNvPr id="4" name="Footer Placeholder 3"/>
          <p:cNvSpPr>
            <a:spLocks noGrp="1"/>
          </p:cNvSpPr>
          <p:nvPr>
            <p:ph type="ftr" sz="quarter" idx="11"/>
          </p:nvPr>
        </p:nvSpPr>
        <p:spPr/>
        <p:txBody>
          <a:bodyPr/>
          <a:lstStyle/>
          <a:p>
            <a:pPr>
              <a:defRPr/>
            </a:pPr>
            <a:r>
              <a:rPr lang="it-IT" smtClean="0"/>
              <a:t>G.Battistoni - CdS Milano</a:t>
            </a:r>
            <a:endParaRPr lang="it-IT" dirty="0"/>
          </a:p>
        </p:txBody>
      </p:sp>
      <p:sp>
        <p:nvSpPr>
          <p:cNvPr id="5" name="Slide Number Placeholder 4"/>
          <p:cNvSpPr>
            <a:spLocks noGrp="1"/>
          </p:cNvSpPr>
          <p:nvPr>
            <p:ph type="sldNum" sz="quarter" idx="12"/>
          </p:nvPr>
        </p:nvSpPr>
        <p:spPr/>
        <p:txBody>
          <a:bodyPr/>
          <a:lstStyle/>
          <a:p>
            <a:fld id="{A91C3A72-8522-3848-BF40-0BE6BE1F682F}" type="slidenum">
              <a:rPr lang="it-IT" smtClean="0"/>
              <a:pPr/>
              <a:t>14</a:t>
            </a:fld>
            <a:endParaRPr lang="it-IT"/>
          </a:p>
        </p:txBody>
      </p:sp>
      <p:pic>
        <p:nvPicPr>
          <p:cNvPr id="6" name="Picture 5"/>
          <p:cNvPicPr>
            <a:picLocks noChangeAspect="1"/>
          </p:cNvPicPr>
          <p:nvPr/>
        </p:nvPicPr>
        <p:blipFill>
          <a:blip r:embed="rId3"/>
          <a:stretch>
            <a:fillRect/>
          </a:stretch>
        </p:blipFill>
        <p:spPr>
          <a:xfrm>
            <a:off x="536619" y="1114487"/>
            <a:ext cx="8096878" cy="5410857"/>
          </a:xfrm>
          <a:prstGeom prst="rect">
            <a:avLst/>
          </a:prstGeom>
        </p:spPr>
      </p:pic>
      <p:sp>
        <p:nvSpPr>
          <p:cNvPr id="8" name="TextBox 7"/>
          <p:cNvSpPr txBox="1"/>
          <p:nvPr/>
        </p:nvSpPr>
        <p:spPr>
          <a:xfrm>
            <a:off x="226173" y="5151347"/>
            <a:ext cx="8611653" cy="1323439"/>
          </a:xfrm>
          <a:prstGeom prst="rect">
            <a:avLst/>
          </a:prstGeom>
          <a:solidFill>
            <a:schemeClr val="bg1"/>
          </a:solidFill>
        </p:spPr>
        <p:txBody>
          <a:bodyPr wrap="none" rtlCol="0">
            <a:spAutoFit/>
          </a:bodyPr>
          <a:lstStyle/>
          <a:p>
            <a:pPr algn="ctr"/>
            <a:r>
              <a:rPr lang="en-US" sz="2400" b="1" smtClean="0">
                <a:solidFill>
                  <a:srgbClr val="FF0000"/>
                </a:solidFill>
              </a:rPr>
              <a:t>finanziato dalla BEI</a:t>
            </a:r>
          </a:p>
          <a:p>
            <a:r>
              <a:rPr lang="en-US" sz="2400" b="1" smtClean="0">
                <a:solidFill>
                  <a:srgbClr val="FF0000"/>
                </a:solidFill>
              </a:rPr>
              <a:t>2 casi sotto studio: LHC e </a:t>
            </a:r>
            <a:r>
              <a:rPr lang="en-US" sz="3200" b="1" u="sng" smtClean="0">
                <a:solidFill>
                  <a:srgbClr val="FF0000"/>
                </a:solidFill>
              </a:rPr>
              <a:t>l’adroterapia (CNAO)*</a:t>
            </a:r>
          </a:p>
          <a:p>
            <a:r>
              <a:rPr lang="en-US" sz="2400" b="1" smtClean="0">
                <a:solidFill>
                  <a:srgbClr val="FF0000"/>
                </a:solidFill>
              </a:rPr>
              <a:t>*</a:t>
            </a:r>
            <a:r>
              <a:rPr lang="en-US" sz="2400" b="1" i="1" smtClean="0">
                <a:solidFill>
                  <a:srgbClr val="FF0000"/>
                </a:solidFill>
              </a:rPr>
              <a:t>N.B.:</a:t>
            </a:r>
            <a:r>
              <a:rPr lang="en-US" sz="2400" b="1" smtClean="0">
                <a:solidFill>
                  <a:srgbClr val="FF0000"/>
                </a:solidFill>
              </a:rPr>
              <a:t> </a:t>
            </a:r>
            <a:r>
              <a:rPr lang="en-US" sz="2400" i="1" smtClean="0">
                <a:solidFill>
                  <a:srgbClr val="FF0000"/>
                </a:solidFill>
              </a:rPr>
              <a:t>dal punto di vista della ricerca e non quello della clinica</a:t>
            </a:r>
            <a:endParaRPr lang="it-IT" sz="3200" i="1">
              <a:solidFill>
                <a:srgbClr val="FF0000"/>
              </a:solidFill>
            </a:endParaRPr>
          </a:p>
        </p:txBody>
      </p:sp>
      <p:sp>
        <p:nvSpPr>
          <p:cNvPr id="9" name="TextBox 8"/>
          <p:cNvSpPr txBox="1"/>
          <p:nvPr/>
        </p:nvSpPr>
        <p:spPr>
          <a:xfrm>
            <a:off x="5891389" y="2601249"/>
            <a:ext cx="2997359" cy="369332"/>
          </a:xfrm>
          <a:prstGeom prst="rect">
            <a:avLst/>
          </a:prstGeom>
          <a:noFill/>
        </p:spPr>
        <p:txBody>
          <a:bodyPr wrap="none" rtlCol="0">
            <a:spAutoFit/>
          </a:bodyPr>
          <a:lstStyle/>
          <a:p>
            <a:r>
              <a:rPr lang="en-US" b="1" smtClean="0">
                <a:solidFill>
                  <a:srgbClr val="FF0000"/>
                </a:solidFill>
              </a:rPr>
              <a:t>http://www.eiburs.unimi.it</a:t>
            </a:r>
            <a:endParaRPr lang="it-IT" b="1">
              <a:solidFill>
                <a:srgbClr val="FF0000"/>
              </a:solidFill>
            </a:endParaRPr>
          </a:p>
        </p:txBody>
      </p:sp>
    </p:spTree>
    <p:extLst>
      <p:ext uri="{BB962C8B-B14F-4D97-AF65-F5344CB8AC3E}">
        <p14:creationId xmlns="" xmlns:p14="http://schemas.microsoft.com/office/powerpoint/2010/main" val="29040634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bg1"/>
                </a:solidFill>
              </a:rPr>
              <a:t>Milano: </a:t>
            </a:r>
            <a:r>
              <a:rPr lang="en-US" sz="3200" b="1" dirty="0" err="1" smtClean="0">
                <a:solidFill>
                  <a:schemeClr val="bg1"/>
                </a:solidFill>
              </a:rPr>
              <a:t>Anagrafica</a:t>
            </a:r>
            <a:r>
              <a:rPr lang="en-US" sz="3200" b="1" dirty="0" smtClean="0">
                <a:solidFill>
                  <a:schemeClr val="bg1"/>
                </a:solidFill>
              </a:rPr>
              <a:t> e </a:t>
            </a:r>
            <a:r>
              <a:rPr lang="en-US" sz="3200" b="1" dirty="0" err="1" smtClean="0">
                <a:solidFill>
                  <a:schemeClr val="bg1"/>
                </a:solidFill>
              </a:rPr>
              <a:t>Preventivi</a:t>
            </a:r>
            <a:r>
              <a:rPr lang="en-US" sz="3200" b="1" dirty="0" smtClean="0">
                <a:solidFill>
                  <a:schemeClr val="bg1"/>
                </a:solidFill>
              </a:rPr>
              <a:t> </a:t>
            </a:r>
            <a:r>
              <a:rPr lang="en-US" sz="3200" b="1" dirty="0" err="1" smtClean="0">
                <a:solidFill>
                  <a:schemeClr val="bg1"/>
                </a:solidFill>
              </a:rPr>
              <a:t>Provvisori</a:t>
            </a:r>
            <a:endParaRPr lang="it-IT" sz="3200" dirty="0"/>
          </a:p>
        </p:txBody>
      </p:sp>
      <p:sp>
        <p:nvSpPr>
          <p:cNvPr id="5" name="Date Placeholder 4"/>
          <p:cNvSpPr>
            <a:spLocks noGrp="1"/>
          </p:cNvSpPr>
          <p:nvPr>
            <p:ph type="dt" sz="half" idx="10"/>
          </p:nvPr>
        </p:nvSpPr>
        <p:spPr/>
        <p:txBody>
          <a:bodyPr/>
          <a:lstStyle/>
          <a:p>
            <a:pPr>
              <a:defRPr/>
            </a:pPr>
            <a:r>
              <a:rPr lang="it-IT" smtClean="0"/>
              <a:t>27 Giugno 2013</a:t>
            </a:r>
            <a:endParaRPr lang="it-IT" dirty="0"/>
          </a:p>
        </p:txBody>
      </p:sp>
      <p:sp>
        <p:nvSpPr>
          <p:cNvPr id="6" name="Footer Placeholder 5"/>
          <p:cNvSpPr>
            <a:spLocks noGrp="1"/>
          </p:cNvSpPr>
          <p:nvPr>
            <p:ph type="ftr" sz="quarter" idx="11"/>
          </p:nvPr>
        </p:nvSpPr>
        <p:spPr/>
        <p:txBody>
          <a:bodyPr/>
          <a:lstStyle/>
          <a:p>
            <a:pPr>
              <a:defRPr/>
            </a:pPr>
            <a:r>
              <a:rPr lang="it-IT" smtClean="0"/>
              <a:t>G.Battistoni - CdS Milano</a:t>
            </a:r>
            <a:endParaRPr lang="it-IT" dirty="0"/>
          </a:p>
        </p:txBody>
      </p:sp>
      <p:sp>
        <p:nvSpPr>
          <p:cNvPr id="7" name="Slide Number Placeholder 6"/>
          <p:cNvSpPr>
            <a:spLocks noGrp="1"/>
          </p:cNvSpPr>
          <p:nvPr>
            <p:ph type="sldNum" sz="quarter" idx="12"/>
          </p:nvPr>
        </p:nvSpPr>
        <p:spPr/>
        <p:txBody>
          <a:bodyPr/>
          <a:lstStyle/>
          <a:p>
            <a:fld id="{A91C3A72-8522-3848-BF40-0BE6BE1F682F}" type="slidenum">
              <a:rPr lang="it-IT" smtClean="0"/>
              <a:pPr/>
              <a:t>15</a:t>
            </a:fld>
            <a:endParaRPr lang="it-IT"/>
          </a:p>
        </p:txBody>
      </p:sp>
      <p:sp>
        <p:nvSpPr>
          <p:cNvPr id="9" name="TextBox 2"/>
          <p:cNvSpPr txBox="1">
            <a:spLocks noChangeArrowheads="1"/>
          </p:cNvSpPr>
          <p:nvPr/>
        </p:nvSpPr>
        <p:spPr bwMode="auto">
          <a:xfrm>
            <a:off x="0" y="836712"/>
            <a:ext cx="9166808" cy="22467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r>
              <a:rPr lang="en-US" sz="2000" b="1" dirty="0"/>
              <a:t>G. </a:t>
            </a:r>
            <a:r>
              <a:rPr lang="en-US" sz="2000" b="1" dirty="0" err="1"/>
              <a:t>Battistoni</a:t>
            </a:r>
            <a:r>
              <a:rPr lang="en-US" sz="2000" b="1" dirty="0"/>
              <a:t>		  </a:t>
            </a:r>
            <a:r>
              <a:rPr lang="en-US" sz="2000" b="1" dirty="0" smtClean="0"/>
              <a:t>65% </a:t>
            </a:r>
            <a:r>
              <a:rPr lang="en-US" sz="2000" b="1" smtClean="0"/>
              <a:t>+ </a:t>
            </a:r>
            <a:r>
              <a:rPr lang="en-US" sz="2000" b="1" dirty="0"/>
              <a:t>2</a:t>
            </a:r>
            <a:r>
              <a:rPr lang="en-US" sz="2000" b="1" smtClean="0"/>
              <a:t>% </a:t>
            </a:r>
            <a:r>
              <a:rPr lang="en-US" sz="2000" b="1" dirty="0" err="1" smtClean="0"/>
              <a:t>Prog</a:t>
            </a:r>
            <a:r>
              <a:rPr lang="en-US" sz="2000" b="1" dirty="0" smtClean="0"/>
              <a:t>. Eur</a:t>
            </a:r>
            <a:r>
              <a:rPr lang="en-US" sz="2000" b="1"/>
              <a:t>.</a:t>
            </a:r>
            <a:r>
              <a:rPr lang="en-US" sz="2000" b="1" smtClean="0"/>
              <a:t> ENTERVISION</a:t>
            </a:r>
            <a:endParaRPr lang="en-US" sz="2000" b="1" dirty="0"/>
          </a:p>
          <a:p>
            <a:r>
              <a:rPr lang="en-US" sz="2000" b="1" dirty="0"/>
              <a:t>P. </a:t>
            </a:r>
            <a:r>
              <a:rPr lang="en-US" sz="2000" b="1" dirty="0" err="1"/>
              <a:t>Sala</a:t>
            </a:r>
            <a:r>
              <a:rPr lang="en-US" sz="2000" b="1" dirty="0"/>
              <a:t>			</a:t>
            </a:r>
            <a:r>
              <a:rPr lang="en-US" sz="2000" b="1"/>
              <a:t>  </a:t>
            </a:r>
            <a:r>
              <a:rPr lang="en-US" sz="2000" b="1" smtClean="0"/>
              <a:t>Da confermare</a:t>
            </a:r>
            <a:endParaRPr lang="en-US" sz="2000" b="1" dirty="0"/>
          </a:p>
          <a:p>
            <a:r>
              <a:rPr lang="en-US" sz="2000" b="1" dirty="0" smtClean="0"/>
              <a:t>D</a:t>
            </a:r>
            <a:r>
              <a:rPr lang="en-US" sz="2000" b="1" dirty="0"/>
              <a:t>. </a:t>
            </a:r>
            <a:r>
              <a:rPr lang="en-US" sz="2000" b="1" dirty="0" err="1"/>
              <a:t>Bettega</a:t>
            </a:r>
            <a:r>
              <a:rPr lang="en-US" sz="2000" b="1" dirty="0"/>
              <a:t>	</a:t>
            </a:r>
            <a:r>
              <a:rPr lang="en-US" sz="2000" b="1"/>
              <a:t>	</a:t>
            </a:r>
            <a:r>
              <a:rPr lang="en-US" sz="2000" b="1" smtClean="0"/>
              <a:t>  50 % + nuova sigla che potrebbe rientrare in RDH</a:t>
            </a:r>
            <a:endParaRPr lang="en-US" sz="2000" b="1" dirty="0"/>
          </a:p>
          <a:p>
            <a:r>
              <a:rPr lang="en-US" sz="2000" b="1" dirty="0"/>
              <a:t>P. </a:t>
            </a:r>
            <a:r>
              <a:rPr lang="en-US" sz="2000" b="1" dirty="0" err="1"/>
              <a:t>Calzolari</a:t>
            </a:r>
            <a:r>
              <a:rPr lang="en-US" sz="2000" b="1" dirty="0"/>
              <a:t>	</a:t>
            </a:r>
            <a:r>
              <a:rPr lang="en-US" sz="2000" b="1"/>
              <a:t>	</a:t>
            </a:r>
            <a:r>
              <a:rPr lang="en-US" sz="2000" b="1" smtClean="0"/>
              <a:t>  50 % + nuova sigla che potrebbe rientrare in RDH</a:t>
            </a:r>
          </a:p>
          <a:p>
            <a:endParaRPr lang="en-US" sz="2000" b="1"/>
          </a:p>
          <a:p>
            <a:r>
              <a:rPr lang="en-US" sz="2000" b="1" smtClean="0"/>
              <a:t>R. Nicolini finisce A.R. a febb. 2014. Ci sara’ un assegnista o contrattista per 2 anni su fondi prin INSIDE</a:t>
            </a:r>
            <a:endParaRPr lang="en-US" sz="2000" b="1" dirty="0" smtClean="0"/>
          </a:p>
        </p:txBody>
      </p:sp>
      <p:graphicFrame>
        <p:nvGraphicFramePr>
          <p:cNvPr id="8" name="Table 7"/>
          <p:cNvGraphicFramePr>
            <a:graphicFrameLocks noGrp="1"/>
          </p:cNvGraphicFramePr>
          <p:nvPr>
            <p:extLst>
              <p:ext uri="{D42A27DB-BD31-4B8C-83A1-F6EECF244321}">
                <p14:modId xmlns="" xmlns:p14="http://schemas.microsoft.com/office/powerpoint/2010/main" val="1556082135"/>
              </p:ext>
            </p:extLst>
          </p:nvPr>
        </p:nvGraphicFramePr>
        <p:xfrm>
          <a:off x="755576" y="3083481"/>
          <a:ext cx="6984776" cy="2219961"/>
        </p:xfrm>
        <a:graphic>
          <a:graphicData uri="http://schemas.openxmlformats.org/drawingml/2006/table">
            <a:tbl>
              <a:tblPr firstRow="1" bandRow="1">
                <a:tableStyleId>{5C22544A-7EE6-4342-B048-85BDC9FD1C3A}</a:tableStyleId>
              </a:tblPr>
              <a:tblGrid>
                <a:gridCol w="1746194"/>
                <a:gridCol w="1746194"/>
                <a:gridCol w="1746194"/>
                <a:gridCol w="1746194"/>
              </a:tblGrid>
              <a:tr h="365761">
                <a:tc>
                  <a:txBody>
                    <a:bodyPr/>
                    <a:lstStyle/>
                    <a:p>
                      <a:pPr algn="l"/>
                      <a:endParaRPr lang="it-IT" dirty="0"/>
                    </a:p>
                  </a:txBody>
                  <a:tcPr/>
                </a:tc>
                <a:tc>
                  <a:txBody>
                    <a:bodyPr/>
                    <a:lstStyle/>
                    <a:p>
                      <a:pPr algn="ctr"/>
                      <a:r>
                        <a:rPr lang="it-IT" dirty="0" smtClean="0">
                          <a:solidFill>
                            <a:srgbClr val="FF0000"/>
                          </a:solidFill>
                        </a:rPr>
                        <a:t>Radiobiologi</a:t>
                      </a:r>
                      <a:endParaRPr lang="it-IT" dirty="0">
                        <a:solidFill>
                          <a:srgbClr val="FF0000"/>
                        </a:solidFill>
                      </a:endParaRPr>
                    </a:p>
                  </a:txBody>
                  <a:tcPr/>
                </a:tc>
                <a:tc>
                  <a:txBody>
                    <a:bodyPr/>
                    <a:lstStyle/>
                    <a:p>
                      <a:pPr algn="ctr"/>
                      <a:r>
                        <a:rPr lang="it-IT" dirty="0" smtClean="0">
                          <a:solidFill>
                            <a:srgbClr val="FF0000"/>
                          </a:solidFill>
                        </a:rPr>
                        <a:t>Simualzioni</a:t>
                      </a:r>
                      <a:endParaRPr lang="it-IT" dirty="0">
                        <a:solidFill>
                          <a:srgbClr val="FF0000"/>
                        </a:solidFill>
                      </a:endParaRPr>
                    </a:p>
                  </a:txBody>
                  <a:tcPr/>
                </a:tc>
                <a:tc>
                  <a:txBody>
                    <a:bodyPr/>
                    <a:lstStyle/>
                    <a:p>
                      <a:pPr algn="ctr"/>
                      <a:r>
                        <a:rPr lang="it-IT" dirty="0" smtClean="0">
                          <a:solidFill>
                            <a:srgbClr val="FF0000"/>
                          </a:solidFill>
                        </a:rPr>
                        <a:t>Totale</a:t>
                      </a:r>
                      <a:endParaRPr lang="it-IT" dirty="0">
                        <a:solidFill>
                          <a:srgbClr val="FF0000"/>
                        </a:solidFill>
                      </a:endParaRPr>
                    </a:p>
                  </a:txBody>
                  <a:tcPr/>
                </a:tc>
              </a:tr>
              <a:tr h="370840">
                <a:tc>
                  <a:txBody>
                    <a:bodyPr/>
                    <a:lstStyle/>
                    <a:p>
                      <a:pPr algn="l"/>
                      <a:r>
                        <a:rPr lang="it-IT" b="1" dirty="0" smtClean="0"/>
                        <a:t>M.I.</a:t>
                      </a:r>
                      <a:endParaRPr lang="it-IT" b="1" dirty="0"/>
                    </a:p>
                  </a:txBody>
                  <a:tcPr/>
                </a:tc>
                <a:tc>
                  <a:txBody>
                    <a:bodyPr/>
                    <a:lstStyle/>
                    <a:p>
                      <a:pPr algn="r"/>
                      <a:r>
                        <a:rPr lang="it-IT" smtClean="0"/>
                        <a:t>4.0</a:t>
                      </a:r>
                      <a:endParaRPr lang="it-IT" dirty="0"/>
                    </a:p>
                  </a:txBody>
                  <a:tcPr/>
                </a:tc>
                <a:tc>
                  <a:txBody>
                    <a:bodyPr/>
                    <a:lstStyle/>
                    <a:p>
                      <a:pPr algn="r"/>
                      <a:r>
                        <a:rPr lang="it-IT" smtClean="0"/>
                        <a:t>6.0</a:t>
                      </a:r>
                      <a:endParaRPr lang="it-IT" dirty="0"/>
                    </a:p>
                  </a:txBody>
                  <a:tcPr/>
                </a:tc>
                <a:tc>
                  <a:txBody>
                    <a:bodyPr/>
                    <a:lstStyle/>
                    <a:p>
                      <a:pPr algn="r"/>
                      <a:r>
                        <a:rPr lang="it-IT" b="1" smtClean="0">
                          <a:solidFill>
                            <a:srgbClr val="000099"/>
                          </a:solidFill>
                        </a:rPr>
                        <a:t>10.0</a:t>
                      </a:r>
                      <a:endParaRPr lang="it-IT" b="1" dirty="0">
                        <a:solidFill>
                          <a:srgbClr val="000099"/>
                        </a:solidFill>
                      </a:endParaRPr>
                    </a:p>
                  </a:txBody>
                  <a:tcPr/>
                </a:tc>
              </a:tr>
              <a:tr h="370840">
                <a:tc>
                  <a:txBody>
                    <a:bodyPr/>
                    <a:lstStyle/>
                    <a:p>
                      <a:pPr algn="l"/>
                      <a:r>
                        <a:rPr lang="it-IT" b="1" dirty="0" smtClean="0"/>
                        <a:t>Cons.</a:t>
                      </a:r>
                      <a:endParaRPr lang="it-IT" b="1" dirty="0"/>
                    </a:p>
                  </a:txBody>
                  <a:tcPr/>
                </a:tc>
                <a:tc>
                  <a:txBody>
                    <a:bodyPr/>
                    <a:lstStyle/>
                    <a:p>
                      <a:pPr algn="r"/>
                      <a:r>
                        <a:rPr lang="it-IT" smtClean="0"/>
                        <a:t>7.0</a:t>
                      </a:r>
                      <a:endParaRPr lang="it-IT" dirty="0"/>
                    </a:p>
                  </a:txBody>
                  <a:tcPr/>
                </a:tc>
                <a:tc>
                  <a:txBody>
                    <a:bodyPr/>
                    <a:lstStyle/>
                    <a:p>
                      <a:pPr algn="r"/>
                      <a:r>
                        <a:rPr lang="it-IT" dirty="0" smtClean="0"/>
                        <a:t>1.5</a:t>
                      </a:r>
                      <a:endParaRPr lang="it-IT" dirty="0"/>
                    </a:p>
                  </a:txBody>
                  <a:tcPr/>
                </a:tc>
                <a:tc>
                  <a:txBody>
                    <a:bodyPr/>
                    <a:lstStyle/>
                    <a:p>
                      <a:pPr algn="r"/>
                      <a:r>
                        <a:rPr lang="it-IT" b="1" smtClean="0">
                          <a:solidFill>
                            <a:srgbClr val="000099"/>
                          </a:solidFill>
                        </a:rPr>
                        <a:t>8.5</a:t>
                      </a:r>
                      <a:endParaRPr lang="it-IT" b="1" dirty="0">
                        <a:solidFill>
                          <a:srgbClr val="000099"/>
                        </a:solidFill>
                      </a:endParaRPr>
                    </a:p>
                  </a:txBody>
                  <a:tcPr/>
                </a:tc>
              </a:tr>
              <a:tr h="370840">
                <a:tc>
                  <a:txBody>
                    <a:bodyPr/>
                    <a:lstStyle/>
                    <a:p>
                      <a:pPr algn="l"/>
                      <a:r>
                        <a:rPr lang="it-IT" b="1" dirty="0" smtClean="0"/>
                        <a:t>Man.</a:t>
                      </a:r>
                      <a:endParaRPr lang="it-IT" b="1" dirty="0"/>
                    </a:p>
                  </a:txBody>
                  <a:tcPr/>
                </a:tc>
                <a:tc>
                  <a:txBody>
                    <a:bodyPr/>
                    <a:lstStyle/>
                    <a:p>
                      <a:pPr algn="r"/>
                      <a:r>
                        <a:rPr lang="it-IT" dirty="0" smtClean="0"/>
                        <a:t>3.0</a:t>
                      </a:r>
                      <a:endParaRPr lang="it-IT" dirty="0"/>
                    </a:p>
                  </a:txBody>
                  <a:tcPr/>
                </a:tc>
                <a:tc>
                  <a:txBody>
                    <a:bodyPr/>
                    <a:lstStyle/>
                    <a:p>
                      <a:pPr algn="r"/>
                      <a:endParaRPr lang="it-IT" dirty="0"/>
                    </a:p>
                  </a:txBody>
                  <a:tcPr/>
                </a:tc>
                <a:tc>
                  <a:txBody>
                    <a:bodyPr/>
                    <a:lstStyle/>
                    <a:p>
                      <a:pPr algn="r"/>
                      <a:r>
                        <a:rPr lang="it-IT" b="1" dirty="0" smtClean="0">
                          <a:solidFill>
                            <a:srgbClr val="000099"/>
                          </a:solidFill>
                        </a:rPr>
                        <a:t>3.0</a:t>
                      </a:r>
                      <a:endParaRPr lang="it-IT" b="1" dirty="0">
                        <a:solidFill>
                          <a:srgbClr val="000099"/>
                        </a:solidFill>
                      </a:endParaRPr>
                    </a:p>
                  </a:txBody>
                  <a:tcPr/>
                </a:tc>
              </a:tr>
              <a:tr h="370840">
                <a:tc>
                  <a:txBody>
                    <a:bodyPr/>
                    <a:lstStyle/>
                    <a:p>
                      <a:pPr algn="l"/>
                      <a:r>
                        <a:rPr lang="it-IT" b="1" dirty="0" smtClean="0"/>
                        <a:t>Inv.</a:t>
                      </a:r>
                      <a:endParaRPr lang="it-IT" b="1" dirty="0"/>
                    </a:p>
                  </a:txBody>
                  <a:tcPr/>
                </a:tc>
                <a:tc>
                  <a:txBody>
                    <a:bodyPr/>
                    <a:lstStyle/>
                    <a:p>
                      <a:pPr algn="r"/>
                      <a:r>
                        <a:rPr lang="en-US" smtClean="0"/>
                        <a:t>0</a:t>
                      </a:r>
                      <a:endParaRPr lang="it-IT" dirty="0"/>
                    </a:p>
                  </a:txBody>
                  <a:tcPr/>
                </a:tc>
                <a:tc>
                  <a:txBody>
                    <a:bodyPr/>
                    <a:lstStyle/>
                    <a:p>
                      <a:pPr algn="r"/>
                      <a:r>
                        <a:rPr lang="en-US" smtClean="0"/>
                        <a:t>2.0</a:t>
                      </a:r>
                      <a:endParaRPr lang="it-IT" dirty="0"/>
                    </a:p>
                  </a:txBody>
                  <a:tcPr/>
                </a:tc>
                <a:tc>
                  <a:txBody>
                    <a:bodyPr/>
                    <a:lstStyle/>
                    <a:p>
                      <a:pPr algn="r"/>
                      <a:r>
                        <a:rPr lang="en-US" b="1" smtClean="0">
                          <a:solidFill>
                            <a:srgbClr val="000099"/>
                          </a:solidFill>
                        </a:rPr>
                        <a:t>2.0</a:t>
                      </a:r>
                      <a:endParaRPr lang="it-IT" b="1" dirty="0">
                        <a:solidFill>
                          <a:srgbClr val="000099"/>
                        </a:solidFill>
                      </a:endParaRPr>
                    </a:p>
                  </a:txBody>
                  <a:tcPr/>
                </a:tc>
              </a:tr>
              <a:tr h="370840">
                <a:tc>
                  <a:txBody>
                    <a:bodyPr/>
                    <a:lstStyle/>
                    <a:p>
                      <a:pPr algn="r"/>
                      <a:endParaRPr lang="it-IT" dirty="0"/>
                    </a:p>
                  </a:txBody>
                  <a:tcPr/>
                </a:tc>
                <a:tc>
                  <a:txBody>
                    <a:bodyPr/>
                    <a:lstStyle/>
                    <a:p>
                      <a:pPr algn="r"/>
                      <a:r>
                        <a:rPr lang="it-IT" b="1" smtClean="0">
                          <a:solidFill>
                            <a:srgbClr val="FF0000"/>
                          </a:solidFill>
                        </a:rPr>
                        <a:t>14.0</a:t>
                      </a:r>
                      <a:endParaRPr lang="it-IT" b="1" dirty="0">
                        <a:solidFill>
                          <a:srgbClr val="FF0000"/>
                        </a:solidFill>
                      </a:endParaRPr>
                    </a:p>
                  </a:txBody>
                  <a:tcPr/>
                </a:tc>
                <a:tc>
                  <a:txBody>
                    <a:bodyPr/>
                    <a:lstStyle/>
                    <a:p>
                      <a:pPr algn="r"/>
                      <a:r>
                        <a:rPr lang="it-IT" b="1" smtClean="0">
                          <a:solidFill>
                            <a:srgbClr val="FF0000"/>
                          </a:solidFill>
                        </a:rPr>
                        <a:t>7.5</a:t>
                      </a:r>
                      <a:endParaRPr lang="it-IT" b="1" dirty="0">
                        <a:solidFill>
                          <a:srgbClr val="FF0000"/>
                        </a:solidFill>
                      </a:endParaRPr>
                    </a:p>
                  </a:txBody>
                  <a:tcPr/>
                </a:tc>
                <a:tc>
                  <a:txBody>
                    <a:bodyPr/>
                    <a:lstStyle/>
                    <a:p>
                      <a:pPr algn="r"/>
                      <a:r>
                        <a:rPr lang="it-IT" b="1" smtClean="0">
                          <a:solidFill>
                            <a:srgbClr val="FF0000"/>
                          </a:solidFill>
                        </a:rPr>
                        <a:t>23.5</a:t>
                      </a:r>
                      <a:endParaRPr lang="it-IT" b="1" dirty="0">
                        <a:solidFill>
                          <a:srgbClr val="FF0000"/>
                        </a:solidFill>
                      </a:endParaRPr>
                    </a:p>
                  </a:txBody>
                  <a:tcPr/>
                </a:tc>
              </a:tr>
            </a:tbl>
          </a:graphicData>
        </a:graphic>
      </p:graphicFrame>
      <p:sp>
        <p:nvSpPr>
          <p:cNvPr id="10" name="TextBox 9"/>
          <p:cNvSpPr txBox="1"/>
          <p:nvPr/>
        </p:nvSpPr>
        <p:spPr>
          <a:xfrm>
            <a:off x="192199" y="5229200"/>
            <a:ext cx="8695703" cy="646331"/>
          </a:xfrm>
          <a:prstGeom prst="rect">
            <a:avLst/>
          </a:prstGeom>
          <a:noFill/>
        </p:spPr>
        <p:txBody>
          <a:bodyPr wrap="square" rtlCol="0">
            <a:spAutoFit/>
          </a:bodyPr>
          <a:lstStyle/>
          <a:p>
            <a:pPr algn="ctr"/>
            <a:r>
              <a:rPr lang="it-IT" b="1" dirty="0" smtClean="0">
                <a:solidFill>
                  <a:srgbClr val="FF0000"/>
                </a:solidFill>
              </a:rPr>
              <a:t>INOLTRE Mi </a:t>
            </a:r>
            <a:r>
              <a:rPr lang="it-IT" b="1" smtClean="0">
                <a:solidFill>
                  <a:srgbClr val="FF0000"/>
                </a:solidFill>
              </a:rPr>
              <a:t>RICHIEDE CONTRIBUTO FONDI </a:t>
            </a:r>
            <a:r>
              <a:rPr lang="it-IT" b="1" dirty="0" smtClean="0">
                <a:solidFill>
                  <a:srgbClr val="FF0000"/>
                </a:solidFill>
              </a:rPr>
              <a:t>PER </a:t>
            </a:r>
            <a:r>
              <a:rPr lang="it-IT" b="1" smtClean="0">
                <a:solidFill>
                  <a:srgbClr val="FF0000"/>
                </a:solidFill>
              </a:rPr>
              <a:t>MEETING PER </a:t>
            </a:r>
            <a:r>
              <a:rPr lang="it-IT" b="1" dirty="0" smtClean="0">
                <a:solidFill>
                  <a:srgbClr val="FF0000"/>
                </a:solidFill>
              </a:rPr>
              <a:t>TUTTE </a:t>
            </a:r>
            <a:r>
              <a:rPr lang="it-IT" b="1" smtClean="0">
                <a:solidFill>
                  <a:srgbClr val="FF0000"/>
                </a:solidFill>
              </a:rPr>
              <a:t>LE SEZIONI </a:t>
            </a:r>
            <a:r>
              <a:rPr lang="en-US" b="1" smtClean="0">
                <a:solidFill>
                  <a:srgbClr val="FF0000"/>
                </a:solidFill>
              </a:rPr>
              <a:t>COINVOLTE</a:t>
            </a:r>
            <a:endParaRPr lang="it-IT" b="1" dirty="0" smtClean="0">
              <a:solidFill>
                <a:srgbClr val="FF0000"/>
              </a:solidFill>
            </a:endParaRPr>
          </a:p>
        </p:txBody>
      </p:sp>
      <p:sp>
        <p:nvSpPr>
          <p:cNvPr id="3" name="TextBox 2"/>
          <p:cNvSpPr txBox="1"/>
          <p:nvPr/>
        </p:nvSpPr>
        <p:spPr>
          <a:xfrm>
            <a:off x="0" y="5875531"/>
            <a:ext cx="9166808" cy="646331"/>
          </a:xfrm>
          <a:prstGeom prst="rect">
            <a:avLst/>
          </a:prstGeom>
          <a:noFill/>
        </p:spPr>
        <p:txBody>
          <a:bodyPr wrap="square" rtlCol="0">
            <a:spAutoFit/>
          </a:bodyPr>
          <a:lstStyle/>
          <a:p>
            <a:r>
              <a:rPr lang="en-US" b="1" smtClean="0"/>
              <a:t>Richiesta Servizi di Sezione: </a:t>
            </a:r>
          </a:p>
          <a:p>
            <a:r>
              <a:rPr lang="en-US" b="1" smtClean="0">
                <a:solidFill>
                  <a:srgbClr val="000099"/>
                </a:solidFill>
              </a:rPr>
              <a:t>assistenza Servizio Elettronica per il device di monitoring dell’adroterapia</a:t>
            </a:r>
            <a:endParaRPr lang="it-IT" b="1">
              <a:solidFill>
                <a:srgbClr val="000099"/>
              </a:solidFill>
            </a:endParaRPr>
          </a:p>
        </p:txBody>
      </p:sp>
    </p:spTree>
    <p:extLst>
      <p:ext uri="{BB962C8B-B14F-4D97-AF65-F5344CB8AC3E}">
        <p14:creationId xmlns="" xmlns:p14="http://schemas.microsoft.com/office/powerpoint/2010/main" val="2865549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smtClean="0"/>
              <a:t>Giustificativi</a:t>
            </a:r>
            <a:endParaRPr lang="it-IT" dirty="0"/>
          </a:p>
        </p:txBody>
      </p:sp>
      <p:sp>
        <p:nvSpPr>
          <p:cNvPr id="3" name="Date Placeholder 2"/>
          <p:cNvSpPr>
            <a:spLocks noGrp="1"/>
          </p:cNvSpPr>
          <p:nvPr>
            <p:ph type="dt" sz="half" idx="10"/>
          </p:nvPr>
        </p:nvSpPr>
        <p:spPr/>
        <p:txBody>
          <a:bodyPr/>
          <a:lstStyle/>
          <a:p>
            <a:pPr>
              <a:defRPr/>
            </a:pPr>
            <a:r>
              <a:rPr lang="it-IT" smtClean="0"/>
              <a:t>27 Giugno 2013</a:t>
            </a:r>
            <a:endParaRPr lang="it-IT" dirty="0"/>
          </a:p>
        </p:txBody>
      </p:sp>
      <p:sp>
        <p:nvSpPr>
          <p:cNvPr id="4" name="Footer Placeholder 3"/>
          <p:cNvSpPr>
            <a:spLocks noGrp="1"/>
          </p:cNvSpPr>
          <p:nvPr>
            <p:ph type="ftr" sz="quarter" idx="11"/>
          </p:nvPr>
        </p:nvSpPr>
        <p:spPr/>
        <p:txBody>
          <a:bodyPr/>
          <a:lstStyle/>
          <a:p>
            <a:pPr>
              <a:defRPr/>
            </a:pPr>
            <a:r>
              <a:rPr lang="it-IT" smtClean="0"/>
              <a:t>G.Battistoni - CdS Milano</a:t>
            </a:r>
            <a:endParaRPr lang="it-IT" dirty="0"/>
          </a:p>
        </p:txBody>
      </p:sp>
      <p:sp>
        <p:nvSpPr>
          <p:cNvPr id="5" name="Slide Number Placeholder 4"/>
          <p:cNvSpPr>
            <a:spLocks noGrp="1"/>
          </p:cNvSpPr>
          <p:nvPr>
            <p:ph type="sldNum" sz="quarter" idx="12"/>
          </p:nvPr>
        </p:nvSpPr>
        <p:spPr/>
        <p:txBody>
          <a:bodyPr/>
          <a:lstStyle/>
          <a:p>
            <a:fld id="{A91C3A72-8522-3848-BF40-0BE6BE1F682F}" type="slidenum">
              <a:rPr lang="it-IT" smtClean="0"/>
              <a:pPr/>
              <a:t>16</a:t>
            </a:fld>
            <a:endParaRPr lang="it-IT"/>
          </a:p>
        </p:txBody>
      </p:sp>
      <p:sp>
        <p:nvSpPr>
          <p:cNvPr id="8" name="TextBox 7"/>
          <p:cNvSpPr txBox="1"/>
          <p:nvPr/>
        </p:nvSpPr>
        <p:spPr>
          <a:xfrm>
            <a:off x="228574" y="1772816"/>
            <a:ext cx="8712968" cy="1200329"/>
          </a:xfrm>
          <a:prstGeom prst="rect">
            <a:avLst/>
          </a:prstGeom>
          <a:noFill/>
        </p:spPr>
        <p:txBody>
          <a:bodyPr wrap="square" rtlCol="0">
            <a:spAutoFit/>
          </a:bodyPr>
          <a:lstStyle/>
          <a:p>
            <a:r>
              <a:rPr lang="it-IT" b="1" smtClean="0">
                <a:solidFill>
                  <a:srgbClr val="FF0000"/>
                </a:solidFill>
              </a:rPr>
              <a:t>Inventario e consumo:</a:t>
            </a:r>
            <a:endParaRPr lang="it-IT" b="1" dirty="0" smtClean="0">
              <a:solidFill>
                <a:srgbClr val="FF0000"/>
              </a:solidFill>
            </a:endParaRPr>
          </a:p>
          <a:p>
            <a:pPr algn="just"/>
            <a:r>
              <a:rPr lang="it-IT" b="1" smtClean="0"/>
              <a:t>Milano lavora alle simulazioni per WP1, WP5 e WP6. L’hardware a disposizione nel 2013 avra’ oltre 3 anni di eta’. Chiediamo la possibilita’ di poter fare upgrade e manutenzione.</a:t>
            </a:r>
            <a:endParaRPr lang="it-IT" b="1" dirty="0"/>
          </a:p>
        </p:txBody>
      </p:sp>
      <p:sp>
        <p:nvSpPr>
          <p:cNvPr id="6" name="TextBox 5"/>
          <p:cNvSpPr txBox="1"/>
          <p:nvPr/>
        </p:nvSpPr>
        <p:spPr>
          <a:xfrm>
            <a:off x="677578" y="4058628"/>
            <a:ext cx="5750292" cy="1200329"/>
          </a:xfrm>
          <a:prstGeom prst="rect">
            <a:avLst/>
          </a:prstGeom>
          <a:noFill/>
        </p:spPr>
        <p:txBody>
          <a:bodyPr wrap="none" rtlCol="0">
            <a:spAutoFit/>
          </a:bodyPr>
          <a:lstStyle/>
          <a:p>
            <a:r>
              <a:rPr lang="en-US" b="1" smtClean="0">
                <a:solidFill>
                  <a:srgbClr val="FF0000"/>
                </a:solidFill>
              </a:rPr>
              <a:t>Nuova idea connessa a RDH:</a:t>
            </a:r>
          </a:p>
          <a:p>
            <a:endParaRPr lang="en-US" b="1" smtClean="0">
              <a:solidFill>
                <a:srgbClr val="FF0000"/>
              </a:solidFill>
            </a:endParaRPr>
          </a:p>
          <a:p>
            <a:r>
              <a:rPr lang="en-US" b="1" smtClean="0">
                <a:solidFill>
                  <a:srgbClr val="FF0000"/>
                </a:solidFill>
              </a:rPr>
              <a:t>NaT  “Nanoparticle enhanced radio/hadron theray”</a:t>
            </a:r>
          </a:p>
          <a:p>
            <a:r>
              <a:rPr lang="en-US" b="1" i="1" smtClean="0">
                <a:solidFill>
                  <a:srgbClr val="000099"/>
                </a:solidFill>
              </a:rPr>
              <a:t>     Per ora presentata come sigla distinta</a:t>
            </a:r>
            <a:endParaRPr lang="it-IT" b="1" i="1">
              <a:solidFill>
                <a:srgbClr val="000099"/>
              </a:solidFill>
            </a:endParaRPr>
          </a:p>
        </p:txBody>
      </p:sp>
    </p:spTree>
    <p:extLst>
      <p:ext uri="{BB962C8B-B14F-4D97-AF65-F5344CB8AC3E}">
        <p14:creationId xmlns="" xmlns:p14="http://schemas.microsoft.com/office/powerpoint/2010/main" val="1057907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60350"/>
            <a:ext cx="7772400" cy="720725"/>
          </a:xfrm>
        </p:spPr>
        <p:txBody>
          <a:bodyPr/>
          <a:lstStyle/>
          <a:p>
            <a:r>
              <a:rPr lang="it-IT" sz="2800" b="1">
                <a:solidFill>
                  <a:srgbClr val="FF9900"/>
                </a:solidFill>
              </a:rPr>
              <a:t>N</a:t>
            </a:r>
            <a:r>
              <a:rPr lang="it-IT" sz="2800"/>
              <a:t>ano  </a:t>
            </a:r>
            <a:r>
              <a:rPr lang="it-IT" sz="2800" b="1">
                <a:solidFill>
                  <a:srgbClr val="FF9900"/>
                </a:solidFill>
              </a:rPr>
              <a:t>A</a:t>
            </a:r>
            <a:r>
              <a:rPr lang="it-IT" sz="2800"/>
              <a:t>mplified  </a:t>
            </a:r>
            <a:r>
              <a:rPr lang="it-IT" sz="2800" b="1">
                <a:solidFill>
                  <a:srgbClr val="FF9900"/>
                </a:solidFill>
              </a:rPr>
              <a:t>T</a:t>
            </a:r>
            <a:r>
              <a:rPr lang="it-IT" sz="2800"/>
              <a:t>herapy</a:t>
            </a:r>
          </a:p>
        </p:txBody>
      </p:sp>
      <p:sp>
        <p:nvSpPr>
          <p:cNvPr id="2051" name="Rectangle 3"/>
          <p:cNvSpPr>
            <a:spLocks noGrp="1" noChangeArrowheads="1"/>
          </p:cNvSpPr>
          <p:nvPr>
            <p:ph type="subTitle" idx="1"/>
          </p:nvPr>
        </p:nvSpPr>
        <p:spPr>
          <a:xfrm>
            <a:off x="539750" y="1052513"/>
            <a:ext cx="7920038" cy="5329237"/>
          </a:xfrm>
        </p:spPr>
        <p:txBody>
          <a:bodyPr/>
          <a:lstStyle/>
          <a:p>
            <a:pPr algn="l">
              <a:lnSpc>
                <a:spcPct val="80000"/>
              </a:lnSpc>
            </a:pPr>
            <a:r>
              <a:rPr lang="en-US" sz="1600" b="1">
                <a:latin typeface="Verdana" charset="0"/>
              </a:rPr>
              <a:t>A fundamental challenge  in radiotherapy is the delivery of a lethal dose to the tumor volume whilst sparing the surrounding healthy tissues. </a:t>
            </a:r>
          </a:p>
          <a:p>
            <a:pPr algn="l">
              <a:lnSpc>
                <a:spcPct val="80000"/>
              </a:lnSpc>
            </a:pPr>
            <a:r>
              <a:rPr lang="en-US" sz="1600" b="1">
                <a:latin typeface="Verdana" charset="0"/>
              </a:rPr>
              <a:t>    </a:t>
            </a:r>
          </a:p>
          <a:p>
            <a:pPr algn="l">
              <a:lnSpc>
                <a:spcPct val="80000"/>
              </a:lnSpc>
            </a:pPr>
            <a:r>
              <a:rPr lang="en-US" sz="1600">
                <a:latin typeface="Verdana" charset="0"/>
              </a:rPr>
              <a:t>Much of the recent effort has been concentrated in </a:t>
            </a:r>
            <a:r>
              <a:rPr lang="en-US" sz="1600" b="1">
                <a:solidFill>
                  <a:srgbClr val="006600"/>
                </a:solidFill>
                <a:latin typeface="Verdana" charset="0"/>
              </a:rPr>
              <a:t>conforming radiation dose to the tumor volume</a:t>
            </a:r>
            <a:r>
              <a:rPr lang="en-US" sz="1600">
                <a:latin typeface="Verdana" charset="0"/>
              </a:rPr>
              <a:t> (with  intensity modulated radiotherapy and therapy with  charged particles ( protons and C-ions ) and </a:t>
            </a:r>
            <a:r>
              <a:rPr lang="en-US" sz="1600" b="1">
                <a:solidFill>
                  <a:srgbClr val="006600"/>
                </a:solidFill>
                <a:latin typeface="Verdana" charset="0"/>
              </a:rPr>
              <a:t>enhancing the sensitivity of the tumor to radiation</a:t>
            </a:r>
            <a:r>
              <a:rPr lang="en-US" sz="1600">
                <a:latin typeface="Verdana" charset="0"/>
              </a:rPr>
              <a:t>  (i.e. using C-ions, due to their high biological effectiveness, or chemical radiosensitizers together with radiation) </a:t>
            </a:r>
          </a:p>
          <a:p>
            <a:pPr algn="l">
              <a:lnSpc>
                <a:spcPct val="80000"/>
              </a:lnSpc>
            </a:pPr>
            <a:endParaRPr lang="en-US" sz="1600">
              <a:latin typeface="Verdana" charset="0"/>
            </a:endParaRPr>
          </a:p>
          <a:p>
            <a:pPr algn="l">
              <a:lnSpc>
                <a:spcPct val="80000"/>
              </a:lnSpc>
            </a:pPr>
            <a:r>
              <a:rPr lang="en-US" sz="1600">
                <a:latin typeface="Verdana" charset="0"/>
              </a:rPr>
              <a:t>Recently there has also been increasing interest in the  </a:t>
            </a:r>
            <a:r>
              <a:rPr lang="en-US" sz="1600" b="1">
                <a:solidFill>
                  <a:srgbClr val="006600"/>
                </a:solidFill>
                <a:latin typeface="Verdana" charset="0"/>
              </a:rPr>
              <a:t>use of heavy element agents,</a:t>
            </a:r>
            <a:r>
              <a:rPr lang="en-US" sz="1600">
                <a:latin typeface="Verdana" charset="0"/>
              </a:rPr>
              <a:t> i.e </a:t>
            </a:r>
            <a:r>
              <a:rPr lang="en-US" sz="1600" b="1">
                <a:solidFill>
                  <a:srgbClr val="006600"/>
                </a:solidFill>
                <a:latin typeface="Verdana" charset="0"/>
              </a:rPr>
              <a:t>metallic</a:t>
            </a:r>
            <a:r>
              <a:rPr lang="en-US" sz="1600">
                <a:latin typeface="Verdana" charset="0"/>
              </a:rPr>
              <a:t> </a:t>
            </a:r>
            <a:r>
              <a:rPr lang="en-US" sz="1600" b="1">
                <a:solidFill>
                  <a:srgbClr val="006600"/>
                </a:solidFill>
                <a:latin typeface="Verdana" charset="0"/>
              </a:rPr>
              <a:t> nano</a:t>
            </a:r>
            <a:r>
              <a:rPr lang="en-US" sz="1600">
                <a:latin typeface="Verdana" charset="0"/>
              </a:rPr>
              <a:t> </a:t>
            </a:r>
            <a:r>
              <a:rPr lang="en-US" sz="1600" b="1">
                <a:solidFill>
                  <a:srgbClr val="006600"/>
                </a:solidFill>
                <a:latin typeface="Verdana" charset="0"/>
              </a:rPr>
              <a:t>particles </a:t>
            </a:r>
            <a:r>
              <a:rPr lang="en-US" sz="1600">
                <a:latin typeface="Verdana" charset="0"/>
              </a:rPr>
              <a:t>which, due to their high Z, may  </a:t>
            </a:r>
            <a:r>
              <a:rPr lang="en-US" sz="1600" b="1">
                <a:solidFill>
                  <a:srgbClr val="006600"/>
                </a:solidFill>
                <a:latin typeface="Verdana" charset="0"/>
              </a:rPr>
              <a:t>improve the  dose/effect  difference</a:t>
            </a:r>
            <a:r>
              <a:rPr lang="en-US" sz="1600">
                <a:latin typeface="Verdana" charset="0"/>
              </a:rPr>
              <a:t> between cancerous and  healthy tissues if preferentially delivered  to the  tumor volume.</a:t>
            </a:r>
          </a:p>
          <a:p>
            <a:pPr algn="l">
              <a:lnSpc>
                <a:spcPct val="80000"/>
              </a:lnSpc>
            </a:pPr>
            <a:r>
              <a:rPr lang="en-US" sz="1600">
                <a:latin typeface="Verdana" charset="0"/>
              </a:rPr>
              <a:t>Indeed cytotoxicity increase has been reported in the literature with various cancer cell lines irradiated with photons , protons or C-ions when cells are loaded with metallic nanoparticles and a tumor regression frequency increase has been found in small animals when treatments with proton beam irradiations followed </a:t>
            </a:r>
            <a:r>
              <a:rPr lang="en-GB" sz="1600"/>
              <a:t>the intra-venous injection of metallic nanoparticles. Although experiments show that </a:t>
            </a:r>
            <a:r>
              <a:rPr lang="en-US" sz="1600"/>
              <a:t>metallic nanoparticles do act as radiosensitizers, even more than expected on the basis of the dose increase in the loaded cells,  the mechanisms are not well understood yet and many questions are still open..</a:t>
            </a:r>
            <a:r>
              <a:rPr lang="en-US" sz="1200"/>
              <a:t> </a:t>
            </a:r>
            <a:endParaRPr lang="en-US" sz="1200">
              <a:latin typeface="Verdana" charset="0"/>
            </a:endParaRPr>
          </a:p>
          <a:p>
            <a:pPr algn="l">
              <a:lnSpc>
                <a:spcPct val="80000"/>
              </a:lnSpc>
            </a:pPr>
            <a:endParaRPr lang="en-US" sz="1200" b="1">
              <a:solidFill>
                <a:srgbClr val="006600"/>
              </a:solidFill>
              <a:latin typeface="Verdana" charset="0"/>
            </a:endParaRPr>
          </a:p>
          <a:p>
            <a:pPr algn="l">
              <a:lnSpc>
                <a:spcPct val="80000"/>
              </a:lnSpc>
            </a:pPr>
            <a:r>
              <a:rPr lang="en-US" sz="700">
                <a:latin typeface="Verdana" charset="0"/>
              </a:rPr>
              <a:t>. </a:t>
            </a:r>
            <a:endParaRPr lang="it-IT" sz="700">
              <a:latin typeface="Verdana"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417512"/>
          </a:xfrm>
        </p:spPr>
        <p:txBody>
          <a:bodyPr>
            <a:normAutofit fontScale="90000"/>
          </a:bodyPr>
          <a:lstStyle/>
          <a:p>
            <a:r>
              <a:rPr lang="it-IT" sz="3200" b="1">
                <a:solidFill>
                  <a:srgbClr val="FF9900"/>
                </a:solidFill>
              </a:rPr>
              <a:t>N</a:t>
            </a:r>
            <a:r>
              <a:rPr lang="it-IT" sz="3200"/>
              <a:t>ano  </a:t>
            </a:r>
            <a:r>
              <a:rPr lang="it-IT" sz="3200" b="1">
                <a:solidFill>
                  <a:srgbClr val="FF9900"/>
                </a:solidFill>
              </a:rPr>
              <a:t>A</a:t>
            </a:r>
            <a:r>
              <a:rPr lang="it-IT" sz="3200"/>
              <a:t>mplified  </a:t>
            </a:r>
            <a:r>
              <a:rPr lang="it-IT" sz="3200" b="1">
                <a:solidFill>
                  <a:srgbClr val="FF9900"/>
                </a:solidFill>
              </a:rPr>
              <a:t>T</a:t>
            </a:r>
            <a:r>
              <a:rPr lang="it-IT" sz="3200"/>
              <a:t>herapy</a:t>
            </a:r>
          </a:p>
        </p:txBody>
      </p:sp>
      <p:sp>
        <p:nvSpPr>
          <p:cNvPr id="3075" name="Rectangle 3"/>
          <p:cNvSpPr>
            <a:spLocks noGrp="1" noChangeArrowheads="1"/>
          </p:cNvSpPr>
          <p:nvPr>
            <p:ph type="body" idx="1"/>
          </p:nvPr>
        </p:nvSpPr>
        <p:spPr>
          <a:xfrm>
            <a:off x="457200" y="1125538"/>
            <a:ext cx="8229600" cy="5000625"/>
          </a:xfrm>
        </p:spPr>
        <p:txBody>
          <a:bodyPr/>
          <a:lstStyle/>
          <a:p>
            <a:pPr>
              <a:lnSpc>
                <a:spcPct val="80000"/>
              </a:lnSpc>
              <a:buFontTx/>
              <a:buNone/>
            </a:pPr>
            <a:r>
              <a:rPr lang="en-GB" sz="1600" b="1">
                <a:solidFill>
                  <a:srgbClr val="006600"/>
                </a:solidFill>
                <a:latin typeface="Verdana" charset="0"/>
              </a:rPr>
              <a:t>The present project  proposes an approach based on Au-nanoparticle bound to FDG (fluorodeoxiglucose)</a:t>
            </a:r>
            <a:r>
              <a:rPr lang="en-GB" sz="1600">
                <a:solidFill>
                  <a:srgbClr val="006600"/>
                </a:solidFill>
                <a:latin typeface="Verdana" charset="0"/>
              </a:rPr>
              <a:t> for increasing the ratio between the dose/effect in  the tumour volume and the surrounding healthy tissues with respect to standard treatment protocols</a:t>
            </a:r>
            <a:r>
              <a:rPr lang="en-GB" sz="1600">
                <a:latin typeface="Verdana" charset="0"/>
              </a:rPr>
              <a:t>. Glucose is indeed a widely targeting molecule  as esemplified by the widely usage of FDG in clinical oncology as a PET tracer.</a:t>
            </a:r>
          </a:p>
          <a:p>
            <a:pPr>
              <a:lnSpc>
                <a:spcPct val="80000"/>
              </a:lnSpc>
              <a:buFontTx/>
              <a:buNone/>
            </a:pPr>
            <a:endParaRPr lang="en-GB" sz="1600">
              <a:latin typeface="Verdana" charset="0"/>
            </a:endParaRPr>
          </a:p>
          <a:p>
            <a:pPr>
              <a:lnSpc>
                <a:spcPct val="80000"/>
              </a:lnSpc>
              <a:buFontTx/>
              <a:buNone/>
            </a:pPr>
            <a:endParaRPr lang="en-GB" sz="1600">
              <a:latin typeface="Verdana" charset="0"/>
            </a:endParaRPr>
          </a:p>
          <a:p>
            <a:pPr>
              <a:lnSpc>
                <a:spcPct val="80000"/>
              </a:lnSpc>
              <a:buFontTx/>
              <a:buNone/>
            </a:pPr>
            <a:r>
              <a:rPr lang="en-US" sz="1600" b="1">
                <a:solidFill>
                  <a:srgbClr val="006600"/>
                </a:solidFill>
                <a:latin typeface="Verdana" charset="0"/>
              </a:rPr>
              <a:t>  The project will be developed through the following steps:</a:t>
            </a:r>
          </a:p>
          <a:p>
            <a:pPr>
              <a:lnSpc>
                <a:spcPct val="80000"/>
              </a:lnSpc>
              <a:buFontTx/>
              <a:buNone/>
            </a:pPr>
            <a:endParaRPr lang="en-US" sz="1600" b="1">
              <a:solidFill>
                <a:srgbClr val="006600"/>
              </a:solidFill>
              <a:latin typeface="Verdana" charset="0"/>
            </a:endParaRPr>
          </a:p>
          <a:p>
            <a:pPr>
              <a:lnSpc>
                <a:spcPct val="80000"/>
              </a:lnSpc>
            </a:pPr>
            <a:r>
              <a:rPr lang="en-US" sz="1600" b="1">
                <a:solidFill>
                  <a:srgbClr val="006600"/>
                </a:solidFill>
                <a:latin typeface="Verdana" charset="0"/>
              </a:rPr>
              <a:t>investigating</a:t>
            </a:r>
            <a:r>
              <a:rPr lang="en-US" sz="1600">
                <a:latin typeface="Verdana" charset="0"/>
              </a:rPr>
              <a:t> the feasibility of the proposed approach, called “Nano-Amplified” Therapy;</a:t>
            </a:r>
          </a:p>
          <a:p>
            <a:pPr>
              <a:lnSpc>
                <a:spcPct val="80000"/>
              </a:lnSpc>
            </a:pPr>
            <a:endParaRPr lang="en-US" sz="1600">
              <a:latin typeface="Verdana" charset="0"/>
            </a:endParaRPr>
          </a:p>
          <a:p>
            <a:pPr>
              <a:lnSpc>
                <a:spcPct val="80000"/>
              </a:lnSpc>
            </a:pPr>
            <a:r>
              <a:rPr lang="en-US" sz="1600" b="1">
                <a:solidFill>
                  <a:srgbClr val="006600"/>
                </a:solidFill>
                <a:latin typeface="Verdana" charset="0"/>
              </a:rPr>
              <a:t>optimizing </a:t>
            </a:r>
            <a:r>
              <a:rPr lang="en-US" sz="1600">
                <a:latin typeface="Verdana" charset="0"/>
              </a:rPr>
              <a:t> the uptake time of (Au nanoparticles-FDG) of cancer  cells with respect to FDG alone and as a function of the nanoparticle size;</a:t>
            </a:r>
          </a:p>
          <a:p>
            <a:pPr>
              <a:lnSpc>
                <a:spcPct val="80000"/>
              </a:lnSpc>
            </a:pPr>
            <a:endParaRPr lang="en-US" sz="1600">
              <a:latin typeface="Verdana" charset="0"/>
            </a:endParaRPr>
          </a:p>
          <a:p>
            <a:pPr>
              <a:lnSpc>
                <a:spcPct val="80000"/>
              </a:lnSpc>
            </a:pPr>
            <a:r>
              <a:rPr lang="en-US" sz="1600" b="1">
                <a:solidFill>
                  <a:srgbClr val="006600"/>
                </a:solidFill>
                <a:latin typeface="Verdana" charset="0"/>
              </a:rPr>
              <a:t>measuring</a:t>
            </a:r>
            <a:r>
              <a:rPr lang="en-US" sz="1600">
                <a:latin typeface="Verdana" charset="0"/>
              </a:rPr>
              <a:t> the in-vitro net effect in  cancer cells when irradiating with photon and hadron beams to obtain  </a:t>
            </a:r>
            <a:r>
              <a:rPr lang="en-US" sz="1600" b="1">
                <a:solidFill>
                  <a:srgbClr val="006600"/>
                </a:solidFill>
                <a:latin typeface="Verdana" charset="0"/>
              </a:rPr>
              <a:t>a quantitative comparison of the in-vitro effects of a Nano-Amplified Therapy protocol to a standard hadrontherapy and radiotherapy treatment.</a:t>
            </a:r>
            <a:br>
              <a:rPr lang="en-US" sz="1600" b="1">
                <a:solidFill>
                  <a:srgbClr val="006600"/>
                </a:solidFill>
                <a:latin typeface="Verdana" charset="0"/>
              </a:rPr>
            </a:br>
            <a:endParaRPr lang="it-IT" sz="1600" b="1">
              <a:solidFill>
                <a:srgbClr val="006600"/>
              </a:solidFill>
              <a:latin typeface="Verdana"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633412"/>
          </a:xfrm>
        </p:spPr>
        <p:txBody>
          <a:bodyPr/>
          <a:lstStyle/>
          <a:p>
            <a:r>
              <a:rPr lang="it-IT" sz="2800" b="1">
                <a:solidFill>
                  <a:srgbClr val="FF9900"/>
                </a:solidFill>
              </a:rPr>
              <a:t>N</a:t>
            </a:r>
            <a:r>
              <a:rPr lang="it-IT" sz="2800"/>
              <a:t>ano  </a:t>
            </a:r>
            <a:r>
              <a:rPr lang="it-IT" sz="2800" b="1">
                <a:solidFill>
                  <a:srgbClr val="FF9900"/>
                </a:solidFill>
              </a:rPr>
              <a:t>A</a:t>
            </a:r>
            <a:r>
              <a:rPr lang="it-IT" sz="2800"/>
              <a:t>mplified  </a:t>
            </a:r>
            <a:r>
              <a:rPr lang="it-IT" sz="2800" b="1">
                <a:solidFill>
                  <a:srgbClr val="FF9900"/>
                </a:solidFill>
              </a:rPr>
              <a:t>T</a:t>
            </a:r>
            <a:r>
              <a:rPr lang="it-IT" sz="2800"/>
              <a:t>herapy</a:t>
            </a:r>
          </a:p>
        </p:txBody>
      </p:sp>
      <p:sp>
        <p:nvSpPr>
          <p:cNvPr id="4099" name="Rectangle 3"/>
          <p:cNvSpPr>
            <a:spLocks noGrp="1" noChangeArrowheads="1"/>
          </p:cNvSpPr>
          <p:nvPr>
            <p:ph type="body" idx="1"/>
          </p:nvPr>
        </p:nvSpPr>
        <p:spPr>
          <a:xfrm>
            <a:off x="457200" y="981075"/>
            <a:ext cx="8229600" cy="5145088"/>
          </a:xfrm>
        </p:spPr>
        <p:txBody>
          <a:bodyPr/>
          <a:lstStyle/>
          <a:p>
            <a:pPr>
              <a:lnSpc>
                <a:spcPct val="90000"/>
              </a:lnSpc>
              <a:buFontTx/>
              <a:buNone/>
            </a:pPr>
            <a:r>
              <a:rPr lang="en-US"/>
              <a:t>  </a:t>
            </a:r>
            <a:endParaRPr lang="en-US" sz="2400"/>
          </a:p>
          <a:p>
            <a:pPr>
              <a:lnSpc>
                <a:spcPct val="90000"/>
              </a:lnSpc>
              <a:buFontTx/>
              <a:buNone/>
            </a:pPr>
            <a:r>
              <a:rPr lang="en-US" sz="2000"/>
              <a:t>    The research activity is expected to take place on a timescale of about 2 years, and will include:</a:t>
            </a:r>
          </a:p>
          <a:p>
            <a:pPr>
              <a:lnSpc>
                <a:spcPct val="90000"/>
              </a:lnSpc>
              <a:buFontTx/>
              <a:buNone/>
            </a:pPr>
            <a:endParaRPr lang="en-US" sz="2000"/>
          </a:p>
          <a:p>
            <a:pPr>
              <a:lnSpc>
                <a:spcPct val="90000"/>
              </a:lnSpc>
              <a:buFontTx/>
              <a:buNone/>
            </a:pPr>
            <a:r>
              <a:rPr lang="en-US" sz="2000"/>
              <a:t>    -production of Au nanoparticles bound to glucose and FDG (University of Torino – Biotechnology Department);</a:t>
            </a:r>
          </a:p>
          <a:p>
            <a:pPr>
              <a:lnSpc>
                <a:spcPct val="90000"/>
              </a:lnSpc>
              <a:buFontTx/>
              <a:buNone/>
            </a:pPr>
            <a:endParaRPr lang="en-US" sz="2000"/>
          </a:p>
          <a:p>
            <a:pPr>
              <a:lnSpc>
                <a:spcPct val="90000"/>
              </a:lnSpc>
              <a:buFontTx/>
              <a:buNone/>
            </a:pPr>
            <a:r>
              <a:rPr lang="en-US" sz="2000"/>
              <a:t>   - test of the distribution of Au-FDG in small animals compared to simple FDG (INFN Torino – INFN Pisa);</a:t>
            </a:r>
          </a:p>
          <a:p>
            <a:pPr>
              <a:lnSpc>
                <a:spcPct val="90000"/>
              </a:lnSpc>
              <a:buFontTx/>
              <a:buNone/>
            </a:pPr>
            <a:endParaRPr lang="en-US" sz="2000"/>
          </a:p>
          <a:p>
            <a:pPr>
              <a:lnSpc>
                <a:spcPct val="90000"/>
              </a:lnSpc>
              <a:buFontTx/>
              <a:buNone/>
            </a:pPr>
            <a:r>
              <a:rPr lang="en-US" sz="2000"/>
              <a:t>    -in-vitro beam test with Au-glucose (INFN and University of Milano, INFN Torino, INFN Pisa, University of Torino -Biotechnology Department).</a:t>
            </a:r>
          </a:p>
          <a:p>
            <a:pPr>
              <a:lnSpc>
                <a:spcPct val="90000"/>
              </a:lnSpc>
              <a:buFontTx/>
              <a:buNone/>
            </a:pPr>
            <a:r>
              <a:rPr lang="en-US" sz="2000"/>
              <a:t>    </a:t>
            </a:r>
          </a:p>
          <a:p>
            <a:pPr>
              <a:lnSpc>
                <a:spcPct val="90000"/>
              </a:lnSpc>
              <a:buFontTx/>
              <a:buNone/>
            </a:pPr>
            <a:r>
              <a:rPr lang="en-US" sz="2000"/>
              <a:t>      National Coordinator: Piergiorgio Cerello – INFN Torino </a:t>
            </a:r>
            <a:endParaRPr lang="it-IT"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20688"/>
            <a:ext cx="8820472" cy="5760640"/>
          </a:xfrm>
        </p:spPr>
        <p:txBody>
          <a:bodyPr>
            <a:normAutofit lnSpcReduction="10000"/>
          </a:bodyPr>
          <a:lstStyle/>
          <a:p>
            <a:r>
              <a:rPr lang="it-IT" sz="2000" dirty="0" smtClean="0"/>
              <a:t>Preparazione corso per utenti esperti presso il laboratorio TRIUMF (Canada), e partecipazione al corso principianti presso NEA (Parigi)</a:t>
            </a:r>
          </a:p>
          <a:p>
            <a:r>
              <a:rPr lang="it-IT" sz="2000" dirty="0" smtClean="0"/>
              <a:t>Numerosi sviluppi per i modelli nucleari alle  basse energie e alla fase di evaporazione/diseccitazione: emissione di </a:t>
            </a:r>
            <a:r>
              <a:rPr lang="it-IT" sz="2000" dirty="0" smtClean="0">
                <a:sym typeface="Symbol"/>
              </a:rPr>
              <a:t>, produzione di nuclei residui, reazioni indotte da . </a:t>
            </a:r>
            <a:endParaRPr lang="it-IT" sz="2000" dirty="0" smtClean="0"/>
          </a:p>
          <a:p>
            <a:r>
              <a:rPr lang="it-IT" sz="2000" dirty="0" smtClean="0">
                <a:solidFill>
                  <a:srgbClr val="FF0000"/>
                </a:solidFill>
              </a:rPr>
              <a:t>Tutti questi sviluppi sono di particolare interesse per  applicazioni nel campo della terapia con fasci adronici, e in particolare per l'imaging. </a:t>
            </a:r>
            <a:r>
              <a:rPr lang="it-IT" sz="2000" dirty="0" smtClean="0"/>
              <a:t> </a:t>
            </a:r>
          </a:p>
          <a:p>
            <a:r>
              <a:rPr lang="it-IT" sz="2000" dirty="0" smtClean="0"/>
              <a:t>Miglioramenti nella produzione di pioni alle energie intermedie (qualche GeV) e la produzione di pioni singoli da interazioni di </a:t>
            </a:r>
            <a:r>
              <a:rPr lang="it-IT" sz="2000" dirty="0" smtClean="0">
                <a:solidFill>
                  <a:srgbClr val="FF0000"/>
                </a:solidFill>
              </a:rPr>
              <a:t>neutrino</a:t>
            </a:r>
          </a:p>
          <a:p>
            <a:r>
              <a:rPr lang="it-IT" sz="2000" dirty="0" smtClean="0"/>
              <a:t>Applicazioni  acceleratori: </a:t>
            </a:r>
            <a:r>
              <a:rPr lang="it-IT" sz="2000" dirty="0" smtClean="0">
                <a:solidFill>
                  <a:srgbClr val="FF0000"/>
                </a:solidFill>
              </a:rPr>
              <a:t>crystal channeling e ottica  </a:t>
            </a:r>
            <a:r>
              <a:rPr lang="it-IT" sz="2000" dirty="0" smtClean="0"/>
              <a:t>(SixTrack )</a:t>
            </a:r>
          </a:p>
          <a:p>
            <a:r>
              <a:rPr lang="it-IT" sz="2000" dirty="0" smtClean="0"/>
              <a:t>Collaborazione con IEO e University of Cordoba (Argentina) on methods for internal dosimetry (Visit of prof. Valente)</a:t>
            </a:r>
          </a:p>
          <a:p>
            <a:r>
              <a:rPr lang="it-IT" sz="2000" dirty="0" smtClean="0"/>
              <a:t>Maintenance dell’interfaccia </a:t>
            </a:r>
            <a:r>
              <a:rPr lang="it-IT" sz="2000" dirty="0" smtClean="0">
                <a:solidFill>
                  <a:srgbClr val="C00000"/>
                </a:solidFill>
              </a:rPr>
              <a:t>FLUGG </a:t>
            </a:r>
            <a:r>
              <a:rPr lang="it-IT" sz="2000" dirty="0" smtClean="0"/>
              <a:t>(Geant4 geometry in FLUKA)</a:t>
            </a:r>
          </a:p>
          <a:p>
            <a:r>
              <a:rPr lang="it-IT" sz="2000" dirty="0" smtClean="0"/>
              <a:t>Maintenace del </a:t>
            </a:r>
            <a:r>
              <a:rPr lang="it-IT" sz="2000" dirty="0" smtClean="0">
                <a:solidFill>
                  <a:srgbClr val="C00000"/>
                </a:solidFill>
              </a:rPr>
              <a:t>sito web </a:t>
            </a:r>
          </a:p>
          <a:p>
            <a:r>
              <a:rPr lang="it-IT" sz="2000" dirty="0" smtClean="0"/>
              <a:t>Sostegno allo sviluppi di simulazione per esperimenti: </a:t>
            </a:r>
            <a:r>
              <a:rPr lang="it-IT" sz="2000" dirty="0" smtClean="0">
                <a:solidFill>
                  <a:srgbClr val="C00000"/>
                </a:solidFill>
              </a:rPr>
              <a:t>ICARUS,</a:t>
            </a:r>
            <a:r>
              <a:rPr lang="it-IT" sz="2000" dirty="0" smtClean="0"/>
              <a:t> adroterapia in INFN, </a:t>
            </a:r>
            <a:r>
              <a:rPr lang="it-IT" sz="2000" dirty="0" smtClean="0">
                <a:solidFill>
                  <a:srgbClr val="C00000"/>
                </a:solidFill>
              </a:rPr>
              <a:t>sinergia </a:t>
            </a:r>
            <a:r>
              <a:rPr lang="en-US" sz="2000" dirty="0" smtClean="0">
                <a:solidFill>
                  <a:srgbClr val="C00000"/>
                </a:solidFill>
              </a:rPr>
              <a:t>con </a:t>
            </a:r>
            <a:r>
              <a:rPr lang="en-US" sz="2000" dirty="0" err="1" smtClean="0">
                <a:solidFill>
                  <a:srgbClr val="C00000"/>
                </a:solidFill>
              </a:rPr>
              <a:t>progetto</a:t>
            </a:r>
            <a:r>
              <a:rPr lang="en-US" sz="2000" dirty="0" smtClean="0">
                <a:solidFill>
                  <a:srgbClr val="C00000"/>
                </a:solidFill>
              </a:rPr>
              <a:t> </a:t>
            </a:r>
            <a:r>
              <a:rPr lang="en-US" sz="2000" dirty="0" err="1" smtClean="0">
                <a:solidFill>
                  <a:srgbClr val="C00000"/>
                </a:solidFill>
              </a:rPr>
              <a:t>Europeo</a:t>
            </a:r>
            <a:r>
              <a:rPr lang="en-US" sz="2000" dirty="0" smtClean="0">
                <a:solidFill>
                  <a:srgbClr val="C00000"/>
                </a:solidFill>
              </a:rPr>
              <a:t> ENVISION  </a:t>
            </a:r>
            <a:r>
              <a:rPr lang="en-US" sz="2000" dirty="0" err="1" smtClean="0">
                <a:solidFill>
                  <a:srgbClr val="C00000"/>
                </a:solidFill>
              </a:rPr>
              <a:t>su</a:t>
            </a:r>
            <a:r>
              <a:rPr lang="en-US" sz="2000" dirty="0" smtClean="0">
                <a:solidFill>
                  <a:srgbClr val="C00000"/>
                </a:solidFill>
              </a:rPr>
              <a:t> imaging in </a:t>
            </a:r>
            <a:r>
              <a:rPr lang="en-US" sz="2000" dirty="0" err="1" smtClean="0">
                <a:solidFill>
                  <a:srgbClr val="C00000"/>
                </a:solidFill>
              </a:rPr>
              <a:t>adroterapia</a:t>
            </a:r>
            <a:r>
              <a:rPr lang="it-IT" sz="2000" dirty="0" smtClean="0"/>
              <a:t/>
            </a:r>
            <a:br>
              <a:rPr lang="it-IT" sz="2000" dirty="0" smtClean="0"/>
            </a:br>
            <a:r>
              <a:rPr lang="it-IT" sz="2000" dirty="0" smtClean="0"/>
              <a:t/>
            </a:r>
            <a:br>
              <a:rPr lang="it-IT" sz="2000" dirty="0" smtClean="0"/>
            </a:br>
            <a:endParaRPr lang="en-US" sz="2000" dirty="0"/>
          </a:p>
        </p:txBody>
      </p:sp>
      <p:sp>
        <p:nvSpPr>
          <p:cNvPr id="3" name="Date Placeholder 2"/>
          <p:cNvSpPr>
            <a:spLocks noGrp="1"/>
          </p:cNvSpPr>
          <p:nvPr>
            <p:ph type="dt" sz="half" idx="10"/>
          </p:nvPr>
        </p:nvSpPr>
        <p:spPr/>
        <p:txBody>
          <a:bodyPr/>
          <a:lstStyle/>
          <a:p>
            <a:pPr>
              <a:defRPr/>
            </a:pPr>
            <a:r>
              <a:rPr lang="it-IT" smtClean="0"/>
              <a:t>27  Giugno 2013</a:t>
            </a:r>
          </a:p>
          <a:p>
            <a:pPr>
              <a:defRPr/>
            </a:pPr>
            <a:endParaRPr lang="it-IT" dirty="0"/>
          </a:p>
        </p:txBody>
      </p:sp>
      <p:sp>
        <p:nvSpPr>
          <p:cNvPr id="4" name="Slide Number Placeholder 3"/>
          <p:cNvSpPr>
            <a:spLocks noGrp="1"/>
          </p:cNvSpPr>
          <p:nvPr>
            <p:ph type="sldNum" sz="quarter" idx="11"/>
          </p:nvPr>
        </p:nvSpPr>
        <p:spPr/>
        <p:txBody>
          <a:bodyPr/>
          <a:lstStyle/>
          <a:p>
            <a:pPr>
              <a:defRPr/>
            </a:pPr>
            <a:fld id="{127D0951-644A-4B36-8265-A52CCF8F1D1D}" type="slidenum">
              <a:rPr lang="it-IT" smtClean="0"/>
              <a:pPr>
                <a:defRPr/>
              </a:pPr>
              <a:t>2</a:t>
            </a:fld>
            <a:endParaRPr lang="it-IT" dirty="0"/>
          </a:p>
        </p:txBody>
      </p:sp>
      <p:sp>
        <p:nvSpPr>
          <p:cNvPr id="5" name="Footer Placeholder 4"/>
          <p:cNvSpPr>
            <a:spLocks noGrp="1"/>
          </p:cNvSpPr>
          <p:nvPr>
            <p:ph type="ftr" sz="quarter" idx="12"/>
          </p:nvPr>
        </p:nvSpPr>
        <p:spPr/>
        <p:txBody>
          <a:bodyPr/>
          <a:lstStyle/>
          <a:p>
            <a:pPr>
              <a:defRPr/>
            </a:pPr>
            <a:r>
              <a:rPr lang="it-IT" smtClean="0"/>
              <a:t>CdS  Milano Gr.V</a:t>
            </a:r>
            <a:endParaRPr lang="it-IT" dirty="0"/>
          </a:p>
        </p:txBody>
      </p:sp>
      <p:sp>
        <p:nvSpPr>
          <p:cNvPr id="6" name="Title 5"/>
          <p:cNvSpPr>
            <a:spLocks noGrp="1"/>
          </p:cNvSpPr>
          <p:nvPr>
            <p:ph type="title"/>
          </p:nvPr>
        </p:nvSpPr>
        <p:spPr>
          <a:xfrm>
            <a:off x="611560" y="0"/>
            <a:ext cx="8134350" cy="719137"/>
          </a:xfrm>
        </p:spPr>
        <p:txBody>
          <a:bodyPr>
            <a:normAutofit fontScale="90000"/>
          </a:bodyPr>
          <a:lstStyle/>
          <a:p>
            <a:r>
              <a:rPr lang="en-US" dirty="0" err="1" smtClean="0"/>
              <a:t>Attivita</a:t>
            </a:r>
            <a:r>
              <a:rPr lang="en-US" dirty="0" smtClean="0"/>
              <a:t>’ 2012-2013</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417512"/>
          </a:xfrm>
        </p:spPr>
        <p:txBody>
          <a:bodyPr>
            <a:normAutofit fontScale="90000"/>
          </a:bodyPr>
          <a:lstStyle/>
          <a:p>
            <a:r>
              <a:rPr lang="it-IT" sz="2800" b="1">
                <a:solidFill>
                  <a:srgbClr val="FF9900"/>
                </a:solidFill>
              </a:rPr>
              <a:t>N</a:t>
            </a:r>
            <a:r>
              <a:rPr lang="it-IT" sz="2800"/>
              <a:t>ano  </a:t>
            </a:r>
            <a:r>
              <a:rPr lang="it-IT" sz="2800" b="1">
                <a:solidFill>
                  <a:srgbClr val="FF9900"/>
                </a:solidFill>
              </a:rPr>
              <a:t>A</a:t>
            </a:r>
            <a:r>
              <a:rPr lang="it-IT" sz="2800"/>
              <a:t>mplified  </a:t>
            </a:r>
            <a:r>
              <a:rPr lang="it-IT" sz="2800" b="1">
                <a:solidFill>
                  <a:srgbClr val="FF9900"/>
                </a:solidFill>
              </a:rPr>
              <a:t>T</a:t>
            </a:r>
            <a:r>
              <a:rPr lang="it-IT" sz="2800"/>
              <a:t>herapy</a:t>
            </a:r>
          </a:p>
        </p:txBody>
      </p:sp>
      <p:sp>
        <p:nvSpPr>
          <p:cNvPr id="5123" name="Rectangle 3"/>
          <p:cNvSpPr>
            <a:spLocks noGrp="1" noChangeArrowheads="1"/>
          </p:cNvSpPr>
          <p:nvPr>
            <p:ph type="body" idx="1"/>
          </p:nvPr>
        </p:nvSpPr>
        <p:spPr>
          <a:xfrm>
            <a:off x="457200" y="908050"/>
            <a:ext cx="8229600" cy="5218113"/>
          </a:xfrm>
        </p:spPr>
        <p:txBody>
          <a:bodyPr/>
          <a:lstStyle/>
          <a:p>
            <a:pPr>
              <a:buFontTx/>
              <a:buNone/>
            </a:pPr>
            <a:r>
              <a:rPr lang="en-GB" sz="1200"/>
              <a:t>        </a:t>
            </a:r>
            <a:r>
              <a:rPr lang="en-GB" sz="1800" b="1">
                <a:solidFill>
                  <a:srgbClr val="006600"/>
                </a:solidFill>
              </a:rPr>
              <a:t>In vitro beam test :</a:t>
            </a:r>
          </a:p>
          <a:p>
            <a:pPr>
              <a:buFontTx/>
              <a:buNone/>
            </a:pPr>
            <a:r>
              <a:rPr lang="en-GB" sz="1800" b="1">
                <a:solidFill>
                  <a:srgbClr val="006600"/>
                </a:solidFill>
              </a:rPr>
              <a:t>    </a:t>
            </a:r>
            <a:r>
              <a:rPr lang="en-GB" sz="1400" b="1">
                <a:solidFill>
                  <a:srgbClr val="006600"/>
                </a:solidFill>
              </a:rPr>
              <a:t>The cells:</a:t>
            </a:r>
            <a:r>
              <a:rPr lang="en-GB" sz="1400"/>
              <a:t> </a:t>
            </a:r>
          </a:p>
          <a:p>
            <a:pPr>
              <a:buFontTx/>
              <a:buNone/>
            </a:pPr>
            <a:r>
              <a:rPr lang="en-GB" sz="1200"/>
              <a:t>        </a:t>
            </a:r>
            <a:r>
              <a:rPr lang="en-GB" sz="1400"/>
              <a:t>Cultured human tumor cells will be used. The glioblastoma U373 and LN229 cell lines and the Non Small Cell Lung Cancer A549 line are already available at INFN-University of Milano (Radiobiology Laboratory)</a:t>
            </a:r>
            <a:r>
              <a:rPr lang="it-IT" sz="1400"/>
              <a:t> . </a:t>
            </a:r>
            <a:r>
              <a:rPr lang="en-GB" sz="1400"/>
              <a:t>All these cell lines are derived from tumors that, due to their resistance to conventional therapies, are eligible for multimodal therapies and hadrontherapy. One of the proposed cell lines will be selected to perform the present experiment based on the results of preliminary tests with Au nanoparticles (bound to glucose or not) cell uptake, and cytotoxicity. These tests will be performed in close collaboration with the Department of Biotechnologies, University of Torino.</a:t>
            </a:r>
          </a:p>
          <a:p>
            <a:pPr>
              <a:buFontTx/>
              <a:buNone/>
            </a:pPr>
            <a:r>
              <a:rPr lang="en-GB" sz="1600"/>
              <a:t>      </a:t>
            </a:r>
            <a:r>
              <a:rPr lang="en-GB" sz="1400" b="1">
                <a:solidFill>
                  <a:srgbClr val="006600"/>
                </a:solidFill>
              </a:rPr>
              <a:t>The biological effect :</a:t>
            </a:r>
          </a:p>
          <a:p>
            <a:pPr>
              <a:buFontTx/>
              <a:buNone/>
            </a:pPr>
            <a:r>
              <a:rPr lang="en-GB" sz="1400"/>
              <a:t>      </a:t>
            </a:r>
            <a:r>
              <a:rPr lang="en-GB" sz="1400" b="1">
                <a:solidFill>
                  <a:srgbClr val="006600"/>
                </a:solidFill>
              </a:rPr>
              <a:t>Clonogenic Survival</a:t>
            </a:r>
            <a:r>
              <a:rPr lang="en-GB" sz="1400"/>
              <a:t>, i.e. the ability of a cell to proliferate indefinitely after irradiation, is the most important parameter for the assessment of radiation effects in the context of cancer therapy. </a:t>
            </a:r>
          </a:p>
          <a:p>
            <a:pPr>
              <a:buFontTx/>
              <a:buNone/>
            </a:pPr>
            <a:r>
              <a:rPr lang="en-GB" sz="1400"/>
              <a:t>       Dose- survival curves will be measured for cells irradiated with protons, C-ions and, for comparison, with 6 MeV photons, loaded or not with Au nano particles bound to glucose. The effect of glucose addition will be evaluated separately. </a:t>
            </a:r>
          </a:p>
          <a:p>
            <a:pPr>
              <a:buFontTx/>
              <a:buNone/>
            </a:pPr>
            <a:r>
              <a:rPr lang="en-GB" sz="1400" b="1">
                <a:solidFill>
                  <a:srgbClr val="006600"/>
                </a:solidFill>
              </a:rPr>
              <a:t>       The beams</a:t>
            </a:r>
            <a:r>
              <a:rPr lang="en-GB" sz="1400"/>
              <a:t> </a:t>
            </a:r>
          </a:p>
          <a:p>
            <a:pPr>
              <a:buFontTx/>
              <a:buNone/>
            </a:pPr>
            <a:r>
              <a:rPr lang="en-GB" sz="1400"/>
              <a:t>      Irradiations with protons (therapeutic beam) and C-ions (50 keV/um) will be performed at INFN-LNS. For each radiation type a minimum of three independent experiments is planned. The 6 MeV photon beam will be made available by Istituto Tumori, Milano.</a:t>
            </a:r>
            <a:endParaRPr lang="it-IT" sz="14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417512"/>
          </a:xfrm>
        </p:spPr>
        <p:txBody>
          <a:bodyPr>
            <a:normAutofit fontScale="90000"/>
          </a:bodyPr>
          <a:lstStyle/>
          <a:p>
            <a:r>
              <a:rPr lang="it-IT" sz="2800" b="1">
                <a:solidFill>
                  <a:srgbClr val="FF9900"/>
                </a:solidFill>
              </a:rPr>
              <a:t>N</a:t>
            </a:r>
            <a:r>
              <a:rPr lang="it-IT" sz="2800"/>
              <a:t>ano  </a:t>
            </a:r>
            <a:r>
              <a:rPr lang="it-IT" sz="2800" b="1">
                <a:solidFill>
                  <a:srgbClr val="FF9900"/>
                </a:solidFill>
              </a:rPr>
              <a:t>A</a:t>
            </a:r>
            <a:r>
              <a:rPr lang="it-IT" sz="2800"/>
              <a:t>mplified  </a:t>
            </a:r>
            <a:r>
              <a:rPr lang="it-IT" sz="2800" b="1">
                <a:solidFill>
                  <a:srgbClr val="FF9900"/>
                </a:solidFill>
              </a:rPr>
              <a:t>T</a:t>
            </a:r>
            <a:r>
              <a:rPr lang="it-IT" sz="2800"/>
              <a:t>herapy</a:t>
            </a:r>
          </a:p>
        </p:txBody>
      </p:sp>
      <p:sp>
        <p:nvSpPr>
          <p:cNvPr id="6147" name="Rectangle 3"/>
          <p:cNvSpPr>
            <a:spLocks noGrp="1" noChangeArrowheads="1"/>
          </p:cNvSpPr>
          <p:nvPr>
            <p:ph type="body" idx="1"/>
          </p:nvPr>
        </p:nvSpPr>
        <p:spPr>
          <a:xfrm>
            <a:off x="457200" y="981075"/>
            <a:ext cx="8229600" cy="5145088"/>
          </a:xfrm>
        </p:spPr>
        <p:txBody>
          <a:bodyPr/>
          <a:lstStyle/>
          <a:p>
            <a:pPr>
              <a:buFontTx/>
              <a:buNone/>
            </a:pPr>
            <a:r>
              <a:rPr lang="it-IT" sz="1400" b="1" dirty="0"/>
              <a:t>People  Milano:</a:t>
            </a:r>
          </a:p>
          <a:p>
            <a:pPr>
              <a:buFontTx/>
              <a:buNone/>
            </a:pPr>
            <a:r>
              <a:rPr lang="it-IT" sz="1200" dirty="0" smtClean="0"/>
              <a:t>Daniela </a:t>
            </a:r>
            <a:r>
              <a:rPr lang="it-IT" sz="1200" dirty="0"/>
              <a:t>Bettega</a:t>
            </a:r>
          </a:p>
          <a:p>
            <a:pPr>
              <a:buFontTx/>
              <a:buNone/>
            </a:pPr>
            <a:r>
              <a:rPr lang="it-IT" sz="1200" dirty="0"/>
              <a:t>Paola Calzolari</a:t>
            </a:r>
          </a:p>
          <a:p>
            <a:pPr>
              <a:buFontTx/>
              <a:buNone/>
            </a:pPr>
            <a:r>
              <a:rPr lang="it-IT" sz="1200" dirty="0"/>
              <a:t>Renato Marchesini (frequentatore volontario Dipartimento di Fisica )</a:t>
            </a:r>
          </a:p>
          <a:p>
            <a:pPr>
              <a:buFontTx/>
              <a:buNone/>
            </a:pPr>
            <a:r>
              <a:rPr lang="it-IT" sz="1200" dirty="0"/>
              <a:t>Emanuele Pignoli  Istituto Tumori  Milano </a:t>
            </a:r>
          </a:p>
          <a:p>
            <a:endParaRPr lang="it-IT" sz="1200" dirty="0"/>
          </a:p>
          <a:p>
            <a:pPr>
              <a:buFontTx/>
              <a:buNone/>
            </a:pPr>
            <a:r>
              <a:rPr lang="it-IT" sz="1400" b="1" dirty="0" err="1">
                <a:latin typeface="Verdana" charset="0"/>
              </a:rPr>
              <a:t>Costs</a:t>
            </a:r>
            <a:r>
              <a:rPr lang="it-IT" sz="1400" b="1" dirty="0">
                <a:latin typeface="Verdana" charset="0"/>
              </a:rPr>
              <a:t>  Milano</a:t>
            </a:r>
            <a:r>
              <a:rPr lang="it-IT" sz="1400" b="1" u="sng" dirty="0">
                <a:latin typeface="Verdana" charset="0"/>
              </a:rPr>
              <a:t> </a:t>
            </a:r>
          </a:p>
          <a:p>
            <a:pPr>
              <a:buFontTx/>
              <a:buNone/>
            </a:pPr>
            <a:r>
              <a:rPr lang="it-IT" sz="1200" b="1" u="sng" dirty="0">
                <a:latin typeface="Verdana" charset="0"/>
              </a:rPr>
              <a:t>Materiale di Consumo</a:t>
            </a:r>
            <a:endParaRPr lang="it-IT" sz="1200" b="1" dirty="0">
              <a:latin typeface="Verdana" charset="0"/>
            </a:endParaRPr>
          </a:p>
          <a:p>
            <a:pPr>
              <a:buFontTx/>
              <a:buNone/>
            </a:pPr>
            <a:r>
              <a:rPr lang="it-IT" sz="1200" b="1" dirty="0">
                <a:latin typeface="Verdana" charset="0"/>
              </a:rPr>
              <a:t>Materiale monouso per colture cellulari (bottiglie, capsule di Petri, puntali sterili, </a:t>
            </a:r>
          </a:p>
          <a:p>
            <a:pPr>
              <a:buFontTx/>
              <a:buNone/>
            </a:pPr>
            <a:r>
              <a:rPr lang="it-IT" sz="1200" b="1" dirty="0">
                <a:latin typeface="Verdana" charset="0"/>
              </a:rPr>
              <a:t>provette, pipette, filtri per produzione acqua </a:t>
            </a:r>
            <a:r>
              <a:rPr lang="it-IT" sz="1200" b="1" dirty="0" err="1">
                <a:latin typeface="Verdana" charset="0"/>
              </a:rPr>
              <a:t>ultrapura</a:t>
            </a:r>
            <a:r>
              <a:rPr lang="it-IT" sz="1200" b="1" dirty="0">
                <a:latin typeface="Verdana" charset="0"/>
              </a:rPr>
              <a:t>, filtri per sterilizzazione </a:t>
            </a:r>
          </a:p>
          <a:p>
            <a:pPr>
              <a:buFontTx/>
              <a:buNone/>
            </a:pPr>
            <a:r>
              <a:rPr lang="it-IT" sz="1200" b="1" dirty="0">
                <a:latin typeface="Verdana" charset="0"/>
              </a:rPr>
              <a:t>terreni di coltura) 			 			      4.0 k€</a:t>
            </a:r>
          </a:p>
          <a:p>
            <a:pPr>
              <a:buFontTx/>
              <a:buNone/>
            </a:pPr>
            <a:endParaRPr lang="it-IT" sz="1200" b="1" dirty="0">
              <a:latin typeface="Verdana" charset="0"/>
            </a:endParaRPr>
          </a:p>
          <a:p>
            <a:pPr>
              <a:buFontTx/>
              <a:buNone/>
            </a:pPr>
            <a:r>
              <a:rPr lang="it-IT" sz="1200" b="1" dirty="0">
                <a:latin typeface="Verdana" charset="0"/>
              </a:rPr>
              <a:t>Terreni di coltura, antibiotici, soluzioni saline, siero fetale                                  3.0 k€</a:t>
            </a:r>
          </a:p>
          <a:p>
            <a:pPr>
              <a:buFontTx/>
              <a:buNone/>
            </a:pPr>
            <a:endParaRPr lang="it-IT" sz="1200" b="1" dirty="0">
              <a:latin typeface="Verdana" charset="0"/>
            </a:endParaRPr>
          </a:p>
          <a:p>
            <a:pPr>
              <a:buFontTx/>
              <a:buNone/>
            </a:pPr>
            <a:r>
              <a:rPr lang="it-IT" sz="1200" b="1" dirty="0">
                <a:latin typeface="Verdana" charset="0"/>
              </a:rPr>
              <a:t>Reagenti e materiali per irraggiamento  (alcool etilico, </a:t>
            </a:r>
          </a:p>
          <a:p>
            <a:pPr>
              <a:buFontTx/>
              <a:buNone/>
            </a:pPr>
            <a:r>
              <a:rPr lang="it-IT" sz="1200" b="1" dirty="0">
                <a:latin typeface="Verdana" charset="0"/>
              </a:rPr>
              <a:t>colorante </a:t>
            </a:r>
            <a:r>
              <a:rPr lang="it-IT" sz="1200" b="1" dirty="0" err="1">
                <a:latin typeface="Verdana" charset="0"/>
              </a:rPr>
              <a:t>Giemsa</a:t>
            </a:r>
            <a:r>
              <a:rPr lang="it-IT" sz="1200" b="1" dirty="0">
                <a:latin typeface="Verdana" charset="0"/>
              </a:rPr>
              <a:t>, tripsina, fogli di </a:t>
            </a:r>
            <a:r>
              <a:rPr lang="it-IT" sz="1200" b="1" dirty="0" err="1">
                <a:latin typeface="Verdana" charset="0"/>
              </a:rPr>
              <a:t>mylar</a:t>
            </a:r>
            <a:r>
              <a:rPr lang="it-IT" sz="1200" b="1" dirty="0">
                <a:latin typeface="Verdana" charset="0"/>
              </a:rPr>
              <a:t> 6um(da usare</a:t>
            </a:r>
          </a:p>
          <a:p>
            <a:pPr>
              <a:buFontTx/>
              <a:buNone/>
            </a:pPr>
            <a:r>
              <a:rPr lang="it-IT" sz="1200" b="1" dirty="0">
                <a:latin typeface="Verdana" charset="0"/>
              </a:rPr>
              <a:t>come base dei contenitori per irraggiamento cellule)                                          3.0 k€</a:t>
            </a:r>
          </a:p>
          <a:p>
            <a:pPr>
              <a:buFontTx/>
              <a:buNone/>
            </a:pPr>
            <a:endParaRPr lang="it-IT" sz="1200" b="1" u="sng" dirty="0">
              <a:latin typeface="Verdana" charset="0"/>
            </a:endParaRPr>
          </a:p>
          <a:p>
            <a:pPr>
              <a:buFontTx/>
              <a:buNone/>
            </a:pPr>
            <a:r>
              <a:rPr lang="it-IT" sz="1200" b="1" u="sng" dirty="0"/>
              <a:t>Missioni Interne</a:t>
            </a:r>
            <a:r>
              <a:rPr lang="it-IT" sz="1200" b="1" dirty="0"/>
              <a:t>      </a:t>
            </a:r>
          </a:p>
          <a:p>
            <a:pPr>
              <a:buFontTx/>
              <a:buNone/>
            </a:pPr>
            <a:r>
              <a:rPr lang="it-IT" sz="1200" b="1" dirty="0"/>
              <a:t> 3</a:t>
            </a:r>
            <a:r>
              <a:rPr lang="it-IT" sz="1200" dirty="0">
                <a:latin typeface="Verdana" charset="0"/>
              </a:rPr>
              <a:t> </a:t>
            </a:r>
            <a:r>
              <a:rPr lang="it-IT" sz="1200" b="1" dirty="0">
                <a:latin typeface="Verdana" charset="0"/>
              </a:rPr>
              <a:t>missioni per anno per 2 persone per 4 giorni</a:t>
            </a:r>
            <a:r>
              <a:rPr lang="it-IT" sz="1200" b="1" dirty="0"/>
              <a:t>  a LNS (3.5 </a:t>
            </a:r>
            <a:r>
              <a:rPr lang="it-IT" sz="1200" b="1" dirty="0">
                <a:latin typeface="Verdana" charset="0"/>
              </a:rPr>
              <a:t>k€/y)</a:t>
            </a:r>
            <a:r>
              <a:rPr lang="it-IT" sz="1200" b="1" dirty="0"/>
              <a:t>                                   7.0 </a:t>
            </a:r>
            <a:r>
              <a:rPr lang="it-IT" sz="1200" b="1" dirty="0">
                <a:latin typeface="Verdana" charset="0"/>
              </a:rPr>
              <a:t>k€</a:t>
            </a:r>
          </a:p>
          <a:p>
            <a:pPr>
              <a:buFontTx/>
              <a:buNone/>
            </a:pPr>
            <a:r>
              <a:rPr lang="it-IT" sz="1200" b="1" dirty="0">
                <a:latin typeface="Verdana" charset="0"/>
              </a:rPr>
              <a:t> 4-5 missioni a Torino per 2 persone per 1 giorno per un anno                             1.0  k€</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3"/>
          <p:cNvSpPr>
            <a:spLocks noChangeShapeType="1"/>
          </p:cNvSpPr>
          <p:nvPr/>
        </p:nvSpPr>
        <p:spPr bwMode="auto">
          <a:xfrm>
            <a:off x="0" y="6326717"/>
            <a:ext cx="9144000" cy="0"/>
          </a:xfrm>
          <a:prstGeom prst="line">
            <a:avLst/>
          </a:prstGeom>
          <a:noFill/>
          <a:ln w="25400">
            <a:solidFill>
              <a:srgbClr val="00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Arial" charset="0"/>
            </a:endParaRPr>
          </a:p>
        </p:txBody>
      </p:sp>
      <p:sp>
        <p:nvSpPr>
          <p:cNvPr id="2" name="Footer Placeholder 1"/>
          <p:cNvSpPr>
            <a:spLocks noGrp="1"/>
          </p:cNvSpPr>
          <p:nvPr>
            <p:ph type="ftr" sz="quarter" idx="11"/>
          </p:nvPr>
        </p:nvSpPr>
        <p:spPr>
          <a:xfrm>
            <a:off x="2463800" y="6356350"/>
            <a:ext cx="4622800" cy="365125"/>
          </a:xfrm>
        </p:spPr>
        <p:txBody>
          <a:bodyPr/>
          <a:lstStyle/>
          <a:p>
            <a:r>
              <a:rPr lang="en-US" sz="1600" b="1" dirty="0" err="1" smtClean="0">
                <a:solidFill>
                  <a:srgbClr val="0000FF"/>
                </a:solidFill>
              </a:rPr>
              <a:t>CdS</a:t>
            </a:r>
            <a:r>
              <a:rPr lang="en-US" sz="1600" b="1" dirty="0" smtClean="0">
                <a:solidFill>
                  <a:srgbClr val="0000FF"/>
                </a:solidFill>
              </a:rPr>
              <a:t> Milano – 27 </a:t>
            </a:r>
            <a:r>
              <a:rPr lang="en-US" sz="1600" b="1" dirty="0" err="1" smtClean="0">
                <a:solidFill>
                  <a:srgbClr val="0000FF"/>
                </a:solidFill>
              </a:rPr>
              <a:t>giugno</a:t>
            </a:r>
            <a:r>
              <a:rPr lang="en-US" sz="1600" b="1" dirty="0" smtClean="0">
                <a:solidFill>
                  <a:srgbClr val="0000FF"/>
                </a:solidFill>
              </a:rPr>
              <a:t> 2013</a:t>
            </a:r>
          </a:p>
        </p:txBody>
      </p:sp>
      <p:sp>
        <p:nvSpPr>
          <p:cNvPr id="3" name="Slide Number Placeholder 2"/>
          <p:cNvSpPr>
            <a:spLocks noGrp="1"/>
          </p:cNvSpPr>
          <p:nvPr>
            <p:ph type="sldNum" sz="quarter" idx="12"/>
          </p:nvPr>
        </p:nvSpPr>
        <p:spPr>
          <a:xfrm>
            <a:off x="7993907" y="6356350"/>
            <a:ext cx="747814" cy="365125"/>
          </a:xfrm>
        </p:spPr>
        <p:txBody>
          <a:bodyPr/>
          <a:lstStyle/>
          <a:p>
            <a:fld id="{85BDE89D-9B8E-3242-91C9-4883DDF8B15A}" type="slidenum">
              <a:rPr lang="en-US" sz="1800" b="1" smtClean="0">
                <a:solidFill>
                  <a:srgbClr val="3366FF"/>
                </a:solidFill>
              </a:rPr>
              <a:pPr/>
              <a:t>22</a:t>
            </a:fld>
            <a:endParaRPr lang="en-US" sz="1800" b="1">
              <a:solidFill>
                <a:srgbClr val="3366FF"/>
              </a:solidFill>
            </a:endParaRPr>
          </a:p>
        </p:txBody>
      </p:sp>
    </p:spTree>
    <p:extLst>
      <p:ext uri="{BB962C8B-B14F-4D97-AF65-F5344CB8AC3E}">
        <p14:creationId xmlns="" xmlns:p14="http://schemas.microsoft.com/office/powerpoint/2010/main" val="2534919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3"/>
          <p:cNvSpPr>
            <a:spLocks noChangeShapeType="1"/>
          </p:cNvSpPr>
          <p:nvPr/>
        </p:nvSpPr>
        <p:spPr bwMode="auto">
          <a:xfrm>
            <a:off x="0" y="6326717"/>
            <a:ext cx="9144000" cy="0"/>
          </a:xfrm>
          <a:prstGeom prst="line">
            <a:avLst/>
          </a:prstGeom>
          <a:noFill/>
          <a:ln w="25400">
            <a:solidFill>
              <a:srgbClr val="00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Arial" charset="0"/>
            </a:endParaRPr>
          </a:p>
        </p:txBody>
      </p:sp>
      <p:sp>
        <p:nvSpPr>
          <p:cNvPr id="2" name="Footer Placeholder 1"/>
          <p:cNvSpPr>
            <a:spLocks noGrp="1"/>
          </p:cNvSpPr>
          <p:nvPr>
            <p:ph type="ftr" sz="quarter" idx="11"/>
          </p:nvPr>
        </p:nvSpPr>
        <p:spPr>
          <a:xfrm>
            <a:off x="2463800" y="6356350"/>
            <a:ext cx="4622800" cy="365125"/>
          </a:xfrm>
        </p:spPr>
        <p:txBody>
          <a:bodyPr/>
          <a:lstStyle/>
          <a:p>
            <a:r>
              <a:rPr lang="en-US" sz="1600" b="1" dirty="0" err="1" smtClean="0">
                <a:solidFill>
                  <a:srgbClr val="0000FF"/>
                </a:solidFill>
              </a:rPr>
              <a:t>CdS</a:t>
            </a:r>
            <a:r>
              <a:rPr lang="en-US" sz="1600" b="1" dirty="0" smtClean="0">
                <a:solidFill>
                  <a:srgbClr val="0000FF"/>
                </a:solidFill>
              </a:rPr>
              <a:t> Milano – 27 </a:t>
            </a:r>
            <a:r>
              <a:rPr lang="en-US" sz="1600" b="1" dirty="0" err="1" smtClean="0">
                <a:solidFill>
                  <a:srgbClr val="0000FF"/>
                </a:solidFill>
              </a:rPr>
              <a:t>giugno</a:t>
            </a:r>
            <a:r>
              <a:rPr lang="en-US" sz="1600" b="1" dirty="0" smtClean="0">
                <a:solidFill>
                  <a:srgbClr val="0000FF"/>
                </a:solidFill>
              </a:rPr>
              <a:t> 2013</a:t>
            </a:r>
          </a:p>
        </p:txBody>
      </p:sp>
      <p:sp>
        <p:nvSpPr>
          <p:cNvPr id="3" name="Slide Number Placeholder 2"/>
          <p:cNvSpPr>
            <a:spLocks noGrp="1"/>
          </p:cNvSpPr>
          <p:nvPr>
            <p:ph type="sldNum" sz="quarter" idx="12"/>
          </p:nvPr>
        </p:nvSpPr>
        <p:spPr>
          <a:xfrm>
            <a:off x="7993907" y="6356350"/>
            <a:ext cx="747814" cy="365125"/>
          </a:xfrm>
        </p:spPr>
        <p:txBody>
          <a:bodyPr/>
          <a:lstStyle/>
          <a:p>
            <a:fld id="{85BDE89D-9B8E-3242-91C9-4883DDF8B15A}" type="slidenum">
              <a:rPr lang="en-US" sz="1800" b="1" smtClean="0">
                <a:solidFill>
                  <a:srgbClr val="3366FF"/>
                </a:solidFill>
              </a:rPr>
              <a:pPr/>
              <a:t>23</a:t>
            </a:fld>
            <a:endParaRPr lang="en-US" sz="1800" b="1">
              <a:solidFill>
                <a:srgbClr val="3366FF"/>
              </a:solidFill>
            </a:endParaRPr>
          </a:p>
        </p:txBody>
      </p:sp>
    </p:spTree>
    <p:extLst>
      <p:ext uri="{BB962C8B-B14F-4D97-AF65-F5344CB8AC3E}">
        <p14:creationId xmlns="" xmlns:p14="http://schemas.microsoft.com/office/powerpoint/2010/main" val="4171818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Line 3"/>
          <p:cNvSpPr>
            <a:spLocks noChangeShapeType="1"/>
          </p:cNvSpPr>
          <p:nvPr/>
        </p:nvSpPr>
        <p:spPr bwMode="auto">
          <a:xfrm>
            <a:off x="0" y="6326717"/>
            <a:ext cx="9144000" cy="0"/>
          </a:xfrm>
          <a:prstGeom prst="line">
            <a:avLst/>
          </a:prstGeom>
          <a:noFill/>
          <a:ln w="25400">
            <a:solidFill>
              <a:srgbClr val="00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cs typeface="Arial" charset="0"/>
            </a:endParaRPr>
          </a:p>
        </p:txBody>
      </p:sp>
      <p:sp>
        <p:nvSpPr>
          <p:cNvPr id="2" name="Footer Placeholder 1"/>
          <p:cNvSpPr>
            <a:spLocks noGrp="1"/>
          </p:cNvSpPr>
          <p:nvPr>
            <p:ph type="ftr" sz="quarter" idx="11"/>
          </p:nvPr>
        </p:nvSpPr>
        <p:spPr>
          <a:xfrm>
            <a:off x="2463800" y="6356350"/>
            <a:ext cx="4622800" cy="365125"/>
          </a:xfrm>
        </p:spPr>
        <p:txBody>
          <a:bodyPr/>
          <a:lstStyle/>
          <a:p>
            <a:r>
              <a:rPr lang="en-US" sz="1600" b="1" dirty="0" err="1" smtClean="0">
                <a:solidFill>
                  <a:srgbClr val="0000FF"/>
                </a:solidFill>
              </a:rPr>
              <a:t>CdS</a:t>
            </a:r>
            <a:r>
              <a:rPr lang="en-US" sz="1600" b="1" dirty="0" smtClean="0">
                <a:solidFill>
                  <a:srgbClr val="0000FF"/>
                </a:solidFill>
              </a:rPr>
              <a:t> Milano – 27 </a:t>
            </a:r>
            <a:r>
              <a:rPr lang="en-US" sz="1600" b="1" dirty="0" err="1" smtClean="0">
                <a:solidFill>
                  <a:srgbClr val="0000FF"/>
                </a:solidFill>
              </a:rPr>
              <a:t>giugno</a:t>
            </a:r>
            <a:r>
              <a:rPr lang="en-US" sz="1600" b="1" dirty="0" smtClean="0">
                <a:solidFill>
                  <a:srgbClr val="0000FF"/>
                </a:solidFill>
              </a:rPr>
              <a:t> 2013</a:t>
            </a:r>
          </a:p>
        </p:txBody>
      </p:sp>
      <p:sp>
        <p:nvSpPr>
          <p:cNvPr id="3" name="Slide Number Placeholder 2"/>
          <p:cNvSpPr>
            <a:spLocks noGrp="1"/>
          </p:cNvSpPr>
          <p:nvPr>
            <p:ph type="sldNum" sz="quarter" idx="12"/>
          </p:nvPr>
        </p:nvSpPr>
        <p:spPr>
          <a:xfrm>
            <a:off x="7993907" y="6356350"/>
            <a:ext cx="747814" cy="365125"/>
          </a:xfrm>
        </p:spPr>
        <p:txBody>
          <a:bodyPr/>
          <a:lstStyle/>
          <a:p>
            <a:fld id="{85BDE89D-9B8E-3242-91C9-4883DDF8B15A}" type="slidenum">
              <a:rPr lang="en-US" sz="1800" b="1" smtClean="0">
                <a:solidFill>
                  <a:srgbClr val="3366FF"/>
                </a:solidFill>
              </a:rPr>
              <a:pPr/>
              <a:t>24</a:t>
            </a:fld>
            <a:endParaRPr lang="en-US" sz="1800" b="1">
              <a:solidFill>
                <a:srgbClr val="3366FF"/>
              </a:solidFill>
            </a:endParaRPr>
          </a:p>
        </p:txBody>
      </p:sp>
    </p:spTree>
    <p:extLst>
      <p:ext uri="{BB962C8B-B14F-4D97-AF65-F5344CB8AC3E}">
        <p14:creationId xmlns="" xmlns:p14="http://schemas.microsoft.com/office/powerpoint/2010/main" val="38753141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Commissione 5 - Riunione Roma 24 settembre 2012</a:t>
            </a:r>
            <a:endParaRPr lang="en-US"/>
          </a:p>
        </p:txBody>
      </p:sp>
      <p:sp>
        <p:nvSpPr>
          <p:cNvPr id="5" name="Slide Number Placeholder 4"/>
          <p:cNvSpPr>
            <a:spLocks noGrp="1"/>
          </p:cNvSpPr>
          <p:nvPr>
            <p:ph type="sldNum" sz="quarter" idx="12"/>
          </p:nvPr>
        </p:nvSpPr>
        <p:spPr/>
        <p:txBody>
          <a:bodyPr/>
          <a:lstStyle/>
          <a:p>
            <a:fld id="{85BDE89D-9B8E-3242-91C9-4883DDF8B15A}" type="slidenum">
              <a:rPr lang="en-US" smtClean="0"/>
              <a:pPr/>
              <a:t>25</a:t>
            </a:fld>
            <a:endParaRPr lang="en-US"/>
          </a:p>
        </p:txBody>
      </p:sp>
    </p:spTree>
    <p:extLst>
      <p:ext uri="{BB962C8B-B14F-4D97-AF65-F5344CB8AC3E}">
        <p14:creationId xmlns="" xmlns:p14="http://schemas.microsoft.com/office/powerpoint/2010/main" val="13997101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692696"/>
            <a:ext cx="9144000" cy="5328592"/>
          </a:xfrm>
        </p:spPr>
        <p:txBody>
          <a:bodyPr>
            <a:normAutofit fontScale="92500" lnSpcReduction="10000"/>
          </a:bodyPr>
          <a:lstStyle/>
          <a:p>
            <a:r>
              <a:rPr lang="it-IT" sz="2000" dirty="0" smtClean="0"/>
              <a:t>Presidenza del Fluka Coordination Commitee</a:t>
            </a:r>
          </a:p>
          <a:p>
            <a:r>
              <a:rPr lang="it-IT" sz="2000" dirty="0" smtClean="0"/>
              <a:t>Adozione CERN/INFN della licenza FLUKA per usi commerciali e definizione delle procedure di negoziazione </a:t>
            </a:r>
          </a:p>
          <a:p>
            <a:r>
              <a:rPr lang="it-IT" sz="2000" dirty="0" smtClean="0"/>
              <a:t>Articoli/presentazioni  con autori INFN:</a:t>
            </a:r>
          </a:p>
          <a:p>
            <a:pPr marL="268288" lvl="1" indent="-268288"/>
            <a:r>
              <a:rPr lang="it-IT" sz="1600" dirty="0" smtClean="0"/>
              <a:t>P. Sala   </a:t>
            </a:r>
            <a:r>
              <a:rPr lang="en-US" sz="1600" i="1" dirty="0" smtClean="0"/>
              <a:t>13th International Conference on </a:t>
            </a:r>
            <a:r>
              <a:rPr lang="en-US" sz="1600" i="1" dirty="0" err="1" smtClean="0"/>
              <a:t>Nu.clear</a:t>
            </a:r>
            <a:r>
              <a:rPr lang="en-US" sz="1600" i="1" dirty="0" smtClean="0"/>
              <a:t> reactions (</a:t>
            </a:r>
            <a:r>
              <a:rPr lang="en-US" sz="1600" i="1" dirty="0" err="1" smtClean="0"/>
              <a:t>Varenna</a:t>
            </a:r>
            <a:r>
              <a:rPr lang="en-US" sz="1600" i="1" dirty="0" smtClean="0"/>
              <a:t> 2012) </a:t>
            </a:r>
            <a:r>
              <a:rPr lang="en-US" sz="1600" dirty="0" smtClean="0">
                <a:solidFill>
                  <a:srgbClr val="0070C0"/>
                </a:solidFill>
              </a:rPr>
              <a:t>  New developments in FLUKA </a:t>
            </a:r>
            <a:endParaRPr lang="en-US" sz="1600" dirty="0" smtClean="0">
              <a:solidFill>
                <a:srgbClr val="002060"/>
              </a:solidFill>
            </a:endParaRPr>
          </a:p>
          <a:p>
            <a:pPr marL="268288" lvl="1" indent="-268288"/>
            <a:r>
              <a:rPr lang="en-US" sz="1600" dirty="0" smtClean="0"/>
              <a:t>C. </a:t>
            </a:r>
            <a:r>
              <a:rPr lang="en-US" sz="1600" dirty="0" err="1" smtClean="0"/>
              <a:t>Morone</a:t>
            </a:r>
            <a:r>
              <a:rPr lang="en-US" sz="1600" dirty="0" smtClean="0"/>
              <a:t>  </a:t>
            </a:r>
            <a:r>
              <a:rPr lang="en-US" sz="1600" i="1" dirty="0" smtClean="0"/>
              <a:t>2012 Nuclear Science Symposium and Medical Imaging Conference, Anaheim, USA </a:t>
            </a:r>
            <a:r>
              <a:rPr lang="en-US" sz="1600" dirty="0" smtClean="0">
                <a:solidFill>
                  <a:srgbClr val="0070C0"/>
                </a:solidFill>
              </a:rPr>
              <a:t>Applications of the FLUKA </a:t>
            </a:r>
            <a:r>
              <a:rPr lang="en-US" sz="1600" dirty="0" err="1" smtClean="0">
                <a:solidFill>
                  <a:srgbClr val="0070C0"/>
                </a:solidFill>
              </a:rPr>
              <a:t>MonteCarlo</a:t>
            </a:r>
            <a:r>
              <a:rPr lang="en-US" sz="1600" dirty="0" smtClean="0">
                <a:solidFill>
                  <a:srgbClr val="0070C0"/>
                </a:solidFill>
              </a:rPr>
              <a:t> code</a:t>
            </a:r>
            <a:r>
              <a:rPr lang="en-US" sz="1600" dirty="0" smtClean="0"/>
              <a:t> </a:t>
            </a:r>
            <a:r>
              <a:rPr lang="it-IT" sz="1600" dirty="0" smtClean="0"/>
              <a:t> </a:t>
            </a:r>
          </a:p>
          <a:p>
            <a:pPr marL="268288" lvl="1" indent="-268288"/>
            <a:r>
              <a:rPr lang="en-US" sz="1600" dirty="0" smtClean="0"/>
              <a:t>Distributions of secondary particles in proton and carbon-ion therapy: a comparison between GATE/Geant4 and FLUKA Monte Carlo codes  </a:t>
            </a:r>
            <a:r>
              <a:rPr lang="en-US" sz="1600" dirty="0" smtClean="0">
                <a:solidFill>
                  <a:srgbClr val="0070C0"/>
                </a:solidFill>
              </a:rPr>
              <a:t>Phys. in </a:t>
            </a:r>
            <a:r>
              <a:rPr lang="en-US" sz="1600" dirty="0" err="1" smtClean="0">
                <a:solidFill>
                  <a:srgbClr val="0070C0"/>
                </a:solidFill>
              </a:rPr>
              <a:t>Medi</a:t>
            </a:r>
            <a:r>
              <a:rPr lang="en-US" sz="1600" dirty="0" smtClean="0">
                <a:solidFill>
                  <a:srgbClr val="0070C0"/>
                </a:solidFill>
              </a:rPr>
              <a:t>. and Biol.,  58 (2013) </a:t>
            </a:r>
            <a:endParaRPr lang="it-IT" sz="1600" dirty="0" smtClean="0">
              <a:solidFill>
                <a:srgbClr val="0070C0"/>
              </a:solidFill>
            </a:endParaRPr>
          </a:p>
          <a:p>
            <a:pPr marL="268288" lvl="1" indent="-268288"/>
            <a:r>
              <a:rPr lang="en-US" sz="1600" dirty="0" smtClean="0"/>
              <a:t>Describing Compton scattering and two-quanta positron annihilation based on Compton profiles: two models suited for the Monte Carlo method </a:t>
            </a:r>
            <a:r>
              <a:rPr lang="en-US" sz="1600" dirty="0" smtClean="0">
                <a:solidFill>
                  <a:srgbClr val="0070C0"/>
                </a:solidFill>
              </a:rPr>
              <a:t>J INSTRUM, </a:t>
            </a:r>
            <a:r>
              <a:rPr lang="en-US" sz="1600" b="1" dirty="0" smtClean="0">
                <a:solidFill>
                  <a:srgbClr val="0070C0"/>
                </a:solidFill>
              </a:rPr>
              <a:t>7-</a:t>
            </a:r>
            <a:r>
              <a:rPr lang="en-US" sz="1600" dirty="0" smtClean="0">
                <a:solidFill>
                  <a:srgbClr val="0070C0"/>
                </a:solidFill>
              </a:rPr>
              <a:t>, P07018 (2012)</a:t>
            </a:r>
          </a:p>
          <a:p>
            <a:pPr marL="268288" lvl="1" indent="-268288"/>
            <a:r>
              <a:rPr lang="en-US" sz="1600" dirty="0" smtClean="0"/>
              <a:t>FLUKA Monte Carlo simulation for the </a:t>
            </a:r>
            <a:r>
              <a:rPr lang="en-US" sz="1600" dirty="0" err="1" smtClean="0"/>
              <a:t>Leksell</a:t>
            </a:r>
            <a:r>
              <a:rPr lang="en-US" sz="1600" dirty="0" smtClean="0"/>
              <a:t> Gamma Knife </a:t>
            </a:r>
            <a:r>
              <a:rPr lang="en-US" sz="1600" dirty="0" err="1" smtClean="0"/>
              <a:t>Perfexion</a:t>
            </a:r>
            <a:r>
              <a:rPr lang="en-US" sz="1600" dirty="0" smtClean="0"/>
              <a:t> </a:t>
            </a:r>
            <a:r>
              <a:rPr lang="en-US" sz="1600" dirty="0" err="1" smtClean="0"/>
              <a:t>radiosurgery</a:t>
            </a:r>
            <a:r>
              <a:rPr lang="en-US" sz="1600" dirty="0" smtClean="0"/>
              <a:t> system: Homogeneous media  </a:t>
            </a:r>
            <a:r>
              <a:rPr lang="en-US" sz="1600" dirty="0" err="1" smtClean="0">
                <a:solidFill>
                  <a:srgbClr val="0070C0"/>
                </a:solidFill>
              </a:rPr>
              <a:t>Physica</a:t>
            </a:r>
            <a:r>
              <a:rPr lang="en-US" sz="1600" dirty="0" smtClean="0">
                <a:solidFill>
                  <a:srgbClr val="0070C0"/>
                </a:solidFill>
              </a:rPr>
              <a:t> </a:t>
            </a:r>
            <a:r>
              <a:rPr lang="en-US" sz="1600" dirty="0" err="1" smtClean="0">
                <a:solidFill>
                  <a:srgbClr val="0070C0"/>
                </a:solidFill>
              </a:rPr>
              <a:t>Medica</a:t>
            </a:r>
            <a:r>
              <a:rPr lang="en-US" sz="1600" dirty="0" smtClean="0">
                <a:solidFill>
                  <a:srgbClr val="0070C0"/>
                </a:solidFill>
              </a:rPr>
              <a:t> (2012)  </a:t>
            </a:r>
            <a:r>
              <a:rPr lang="en-US" sz="1600" dirty="0" err="1" smtClean="0">
                <a:solidFill>
                  <a:srgbClr val="0070C0"/>
                </a:solidFill>
              </a:rPr>
              <a:t>doi</a:t>
            </a:r>
            <a:r>
              <a:rPr lang="en-US" sz="1600" dirty="0" smtClean="0">
                <a:solidFill>
                  <a:srgbClr val="0070C0"/>
                </a:solidFill>
              </a:rPr>
              <a:t> 10.1016/j.ejmp.2012.07.005.</a:t>
            </a:r>
          </a:p>
          <a:p>
            <a:pPr marL="268288" lvl="1" indent="-268288"/>
            <a:r>
              <a:rPr lang="en-US" sz="1600" dirty="0" smtClean="0"/>
              <a:t>A new PET prototype for proton therapy: comparison of data and Monte Carlo simulations</a:t>
            </a:r>
            <a:r>
              <a:rPr lang="en-US" sz="1600" dirty="0" smtClean="0">
                <a:solidFill>
                  <a:srgbClr val="0070C0"/>
                </a:solidFill>
              </a:rPr>
              <a:t> J INSTRUM, </a:t>
            </a:r>
            <a:r>
              <a:rPr lang="en-US" sz="1600" b="1" dirty="0" smtClean="0">
                <a:solidFill>
                  <a:srgbClr val="0070C0"/>
                </a:solidFill>
              </a:rPr>
              <a:t>8</a:t>
            </a:r>
            <a:r>
              <a:rPr lang="en-US" sz="1600" dirty="0" smtClean="0">
                <a:solidFill>
                  <a:srgbClr val="0070C0"/>
                </a:solidFill>
              </a:rPr>
              <a:t> C03021  (2013)</a:t>
            </a:r>
          </a:p>
          <a:p>
            <a:pPr marL="268288" lvl="1" indent="-268288"/>
            <a:r>
              <a:rPr lang="en-US" sz="1600" dirty="0" smtClean="0"/>
              <a:t>FLUKA and PENELOPE simulations of 10 </a:t>
            </a:r>
            <a:r>
              <a:rPr lang="en-US" sz="1600" dirty="0" err="1" smtClean="0"/>
              <a:t>keV</a:t>
            </a:r>
            <a:r>
              <a:rPr lang="en-US" sz="1600" dirty="0" smtClean="0"/>
              <a:t> to 10 </a:t>
            </a:r>
            <a:r>
              <a:rPr lang="en-US" sz="1600" dirty="0" err="1" smtClean="0"/>
              <a:t>MeV</a:t>
            </a:r>
            <a:r>
              <a:rPr lang="en-US" sz="1600" dirty="0" smtClean="0"/>
              <a:t> photons in LYSO and soft tissue </a:t>
            </a:r>
            <a:r>
              <a:rPr lang="en-US" sz="1600" dirty="0" smtClean="0">
                <a:solidFill>
                  <a:srgbClr val="0070C0"/>
                </a:solidFill>
              </a:rPr>
              <a:t>Radiation Physics and Chemistry  (2013) </a:t>
            </a:r>
            <a:r>
              <a:rPr lang="en-US" sz="1600" dirty="0" err="1" smtClean="0">
                <a:solidFill>
                  <a:srgbClr val="0070C0"/>
                </a:solidFill>
              </a:rPr>
              <a:t>doi</a:t>
            </a:r>
            <a:r>
              <a:rPr lang="en-US" sz="1600" dirty="0" smtClean="0">
                <a:solidFill>
                  <a:srgbClr val="0070C0"/>
                </a:solidFill>
              </a:rPr>
              <a:t>: 10.1016/j.radphyschem.2013.03.024</a:t>
            </a:r>
          </a:p>
          <a:p>
            <a:pPr lvl="1"/>
            <a:endParaRPr lang="it-IT" sz="1600" dirty="0" smtClean="0">
              <a:solidFill>
                <a:srgbClr val="0070C0"/>
              </a:solidFill>
            </a:endParaRPr>
          </a:p>
          <a:p>
            <a:pPr>
              <a:buNone/>
            </a:pPr>
            <a:r>
              <a:rPr lang="it-IT" sz="2000" dirty="0" smtClean="0"/>
              <a:t/>
            </a:r>
            <a:br>
              <a:rPr lang="it-IT" sz="2000" dirty="0" smtClean="0"/>
            </a:br>
            <a:endParaRPr lang="en-US" sz="2000" dirty="0"/>
          </a:p>
        </p:txBody>
      </p:sp>
      <p:sp>
        <p:nvSpPr>
          <p:cNvPr id="3" name="Date Placeholder 2"/>
          <p:cNvSpPr>
            <a:spLocks noGrp="1"/>
          </p:cNvSpPr>
          <p:nvPr>
            <p:ph type="dt" sz="half" idx="10"/>
          </p:nvPr>
        </p:nvSpPr>
        <p:spPr>
          <a:xfrm>
            <a:off x="0" y="6525344"/>
            <a:ext cx="1979712" cy="332656"/>
          </a:xfrm>
        </p:spPr>
        <p:txBody>
          <a:bodyPr/>
          <a:lstStyle/>
          <a:p>
            <a:pPr>
              <a:defRPr/>
            </a:pPr>
            <a:r>
              <a:rPr lang="it-IT" dirty="0" smtClean="0"/>
              <a:t>27  Giugno 2013</a:t>
            </a:r>
          </a:p>
          <a:p>
            <a:pPr>
              <a:defRPr/>
            </a:pPr>
            <a:endParaRPr lang="it-IT" dirty="0"/>
          </a:p>
        </p:txBody>
      </p:sp>
      <p:sp>
        <p:nvSpPr>
          <p:cNvPr id="4" name="Slide Number Placeholder 3"/>
          <p:cNvSpPr>
            <a:spLocks noGrp="1"/>
          </p:cNvSpPr>
          <p:nvPr>
            <p:ph type="sldNum" sz="quarter" idx="11"/>
          </p:nvPr>
        </p:nvSpPr>
        <p:spPr/>
        <p:txBody>
          <a:bodyPr/>
          <a:lstStyle/>
          <a:p>
            <a:pPr>
              <a:defRPr/>
            </a:pPr>
            <a:fld id="{127D0951-644A-4B36-8265-A52CCF8F1D1D}" type="slidenum">
              <a:rPr lang="it-IT" smtClean="0"/>
              <a:pPr>
                <a:defRPr/>
              </a:pPr>
              <a:t>3</a:t>
            </a:fld>
            <a:endParaRPr lang="it-IT" dirty="0"/>
          </a:p>
        </p:txBody>
      </p:sp>
      <p:sp>
        <p:nvSpPr>
          <p:cNvPr id="5" name="Footer Placeholder 4"/>
          <p:cNvSpPr>
            <a:spLocks noGrp="1"/>
          </p:cNvSpPr>
          <p:nvPr>
            <p:ph type="ftr" sz="quarter" idx="12"/>
          </p:nvPr>
        </p:nvSpPr>
        <p:spPr/>
        <p:txBody>
          <a:bodyPr/>
          <a:lstStyle/>
          <a:p>
            <a:pPr>
              <a:defRPr/>
            </a:pPr>
            <a:r>
              <a:rPr lang="it-IT" smtClean="0"/>
              <a:t>CdS  Milano Gr.V</a:t>
            </a:r>
            <a:endParaRPr lang="it-IT" dirty="0"/>
          </a:p>
        </p:txBody>
      </p:sp>
      <p:sp>
        <p:nvSpPr>
          <p:cNvPr id="6" name="Title 5"/>
          <p:cNvSpPr>
            <a:spLocks noGrp="1"/>
          </p:cNvSpPr>
          <p:nvPr>
            <p:ph type="title"/>
          </p:nvPr>
        </p:nvSpPr>
        <p:spPr>
          <a:xfrm>
            <a:off x="611560" y="0"/>
            <a:ext cx="8134350" cy="719137"/>
          </a:xfrm>
        </p:spPr>
        <p:txBody>
          <a:bodyPr>
            <a:normAutofit fontScale="90000"/>
          </a:bodyPr>
          <a:lstStyle/>
          <a:p>
            <a:r>
              <a:rPr lang="en-US" dirty="0" err="1" smtClean="0"/>
              <a:t>Attivita</a:t>
            </a:r>
            <a:r>
              <a:rPr lang="en-US" dirty="0" smtClean="0"/>
              <a:t>’ 2012-2013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188913"/>
            <a:ext cx="8134350" cy="719137"/>
          </a:xfrm>
        </p:spPr>
        <p:txBody>
          <a:bodyPr>
            <a:normAutofit fontScale="90000"/>
          </a:bodyPr>
          <a:lstStyle/>
          <a:p>
            <a:r>
              <a:rPr lang="it-IT" dirty="0" smtClean="0"/>
              <a:t>Attivita’ e Obiettivi per il 2014</a:t>
            </a:r>
            <a:endParaRPr lang="en-US" dirty="0" smtClean="0"/>
          </a:p>
        </p:txBody>
      </p:sp>
      <p:sp>
        <p:nvSpPr>
          <p:cNvPr id="6" name="Rectangle 3"/>
          <p:cNvSpPr txBox="1">
            <a:spLocks noChangeArrowheads="1"/>
          </p:cNvSpPr>
          <p:nvPr/>
        </p:nvSpPr>
        <p:spPr bwMode="auto">
          <a:xfrm>
            <a:off x="323528" y="764704"/>
            <a:ext cx="8568952" cy="5760640"/>
          </a:xfrm>
          <a:prstGeom prst="rect">
            <a:avLst/>
          </a:prstGeom>
          <a:noFill/>
          <a:ln w="9525">
            <a:noFill/>
            <a:miter lim="800000"/>
            <a:headEnd/>
            <a:tailEnd/>
          </a:ln>
        </p:spPr>
        <p:txBody>
          <a:bodyPr/>
          <a:lstStyle/>
          <a:p>
            <a:pPr marL="342900" lvl="1" indent="-342900" algn="just">
              <a:spcBef>
                <a:spcPct val="20000"/>
              </a:spcBef>
              <a:buFontTx/>
              <a:buChar char="•"/>
              <a:defRPr/>
            </a:pPr>
            <a:r>
              <a:rPr lang="en-US" sz="2000" kern="0" dirty="0" err="1" smtClean="0"/>
              <a:t>Continuazione</a:t>
            </a:r>
            <a:r>
              <a:rPr lang="en-US" sz="2000" kern="0" dirty="0" smtClean="0"/>
              <a:t> </a:t>
            </a:r>
            <a:r>
              <a:rPr lang="en-US" sz="2000" kern="0" dirty="0" err="1" smtClean="0"/>
              <a:t>delle</a:t>
            </a:r>
            <a:r>
              <a:rPr lang="en-US" sz="2000" kern="0" dirty="0" smtClean="0"/>
              <a:t> </a:t>
            </a:r>
            <a:r>
              <a:rPr lang="en-US" sz="2000" kern="0" dirty="0" err="1" smtClean="0"/>
              <a:t>attivita</a:t>
            </a:r>
            <a:r>
              <a:rPr lang="en-US" sz="2000" kern="0" dirty="0" smtClean="0"/>
              <a:t>’ </a:t>
            </a:r>
            <a:r>
              <a:rPr lang="en-US" sz="2000" kern="0" dirty="0" err="1" smtClean="0"/>
              <a:t>di</a:t>
            </a:r>
            <a:r>
              <a:rPr lang="en-US" sz="2000" kern="0" dirty="0" smtClean="0"/>
              <a:t> </a:t>
            </a:r>
            <a:r>
              <a:rPr lang="en-US" sz="2000" kern="0" dirty="0" err="1" smtClean="0">
                <a:solidFill>
                  <a:srgbClr val="FF0000"/>
                </a:solidFill>
              </a:rPr>
              <a:t>coordinamento</a:t>
            </a:r>
            <a:r>
              <a:rPr lang="en-US" sz="2000" kern="0" dirty="0" smtClean="0">
                <a:solidFill>
                  <a:srgbClr val="FF0000"/>
                </a:solidFill>
              </a:rPr>
              <a:t> e </a:t>
            </a:r>
            <a:r>
              <a:rPr lang="en-US" sz="2000" kern="0" dirty="0" err="1" smtClean="0">
                <a:solidFill>
                  <a:srgbClr val="FF0000"/>
                </a:solidFill>
              </a:rPr>
              <a:t>supporto</a:t>
            </a:r>
            <a:r>
              <a:rPr lang="en-US" sz="2000" kern="0" dirty="0" smtClean="0"/>
              <a:t>: </a:t>
            </a:r>
            <a:r>
              <a:rPr lang="en-US" sz="2000" kern="0" dirty="0" err="1" smtClean="0"/>
              <a:t>Presidenza</a:t>
            </a:r>
            <a:r>
              <a:rPr lang="en-US" sz="2000" kern="0" dirty="0" smtClean="0"/>
              <a:t> </a:t>
            </a:r>
            <a:r>
              <a:rPr lang="en-US" sz="2000" kern="0" dirty="0"/>
              <a:t>FLUKA </a:t>
            </a:r>
            <a:r>
              <a:rPr lang="en-US" sz="2000" kern="0" dirty="0" err="1"/>
              <a:t>Coord</a:t>
            </a:r>
            <a:r>
              <a:rPr lang="en-US" sz="2000" kern="0" dirty="0"/>
              <a:t>. </a:t>
            </a:r>
            <a:r>
              <a:rPr lang="en-US" sz="2000" kern="0" dirty="0" smtClean="0"/>
              <a:t>Committee, web </a:t>
            </a:r>
            <a:r>
              <a:rPr lang="en-US" sz="2000" kern="0" dirty="0"/>
              <a:t>server </a:t>
            </a:r>
            <a:r>
              <a:rPr lang="en-US" sz="2000" kern="0" dirty="0" smtClean="0"/>
              <a:t>FLUKA </a:t>
            </a:r>
            <a:r>
              <a:rPr lang="en-US" sz="2000" kern="0" dirty="0"/>
              <a:t>e </a:t>
            </a:r>
            <a:r>
              <a:rPr lang="en-US" sz="2000" kern="0" dirty="0" err="1" smtClean="0"/>
              <a:t>assistenza</a:t>
            </a:r>
            <a:r>
              <a:rPr lang="en-US" sz="2000" kern="0" dirty="0" smtClean="0"/>
              <a:t> </a:t>
            </a:r>
            <a:r>
              <a:rPr lang="en-US" sz="2000" kern="0" dirty="0" err="1"/>
              <a:t>agli</a:t>
            </a:r>
            <a:r>
              <a:rPr lang="en-US" sz="2000" kern="0" dirty="0"/>
              <a:t> </a:t>
            </a:r>
            <a:r>
              <a:rPr lang="en-US" sz="2000" kern="0" dirty="0" err="1" smtClean="0"/>
              <a:t>utenti</a:t>
            </a:r>
            <a:r>
              <a:rPr lang="en-US" sz="2000" kern="0" dirty="0" smtClean="0"/>
              <a:t>,, FLUGG,  </a:t>
            </a:r>
            <a:r>
              <a:rPr lang="en-US" sz="2000" kern="0" dirty="0" err="1" smtClean="0"/>
              <a:t>organizzazione</a:t>
            </a:r>
            <a:r>
              <a:rPr lang="en-US" sz="2000" kern="0" dirty="0" smtClean="0"/>
              <a:t> </a:t>
            </a:r>
            <a:r>
              <a:rPr lang="en-US" sz="2000" kern="0" dirty="0" err="1" smtClean="0"/>
              <a:t>corsi</a:t>
            </a:r>
            <a:r>
              <a:rPr lang="en-US" sz="2000" kern="0" dirty="0" smtClean="0"/>
              <a:t> </a:t>
            </a:r>
            <a:r>
              <a:rPr lang="en-US" sz="2000" kern="0" dirty="0" err="1" smtClean="0"/>
              <a:t>internazionali</a:t>
            </a:r>
            <a:r>
              <a:rPr lang="en-US" sz="2000" kern="0" dirty="0" smtClean="0"/>
              <a:t>, </a:t>
            </a:r>
            <a:r>
              <a:rPr lang="it-IT" sz="2000" kern="0" dirty="0" smtClean="0"/>
              <a:t>sviluppi di simulazione per esperimenti,  sinergia con ENTERVISION</a:t>
            </a:r>
          </a:p>
          <a:p>
            <a:pPr marL="342900" lvl="1" indent="-342900" algn="just">
              <a:spcBef>
                <a:spcPct val="20000"/>
              </a:spcBef>
              <a:buFontTx/>
              <a:buChar char="•"/>
              <a:defRPr/>
            </a:pPr>
            <a:r>
              <a:rPr lang="it-IT" sz="2000" kern="0" dirty="0" smtClean="0"/>
              <a:t>Validazione degli sviluppi ai modelli di trasporto di particelle cariche con </a:t>
            </a:r>
            <a:r>
              <a:rPr lang="it-IT" sz="2000" kern="0" dirty="0" smtClean="0">
                <a:solidFill>
                  <a:srgbClr val="FF0000"/>
                </a:solidFill>
              </a:rPr>
              <a:t>dati da fasci terapeutici (CNAO, HIT)</a:t>
            </a:r>
          </a:p>
          <a:p>
            <a:pPr marL="342900" lvl="1" indent="-342900" algn="just">
              <a:spcBef>
                <a:spcPct val="20000"/>
              </a:spcBef>
              <a:buFontTx/>
              <a:buChar char="•"/>
              <a:defRPr/>
            </a:pPr>
            <a:r>
              <a:rPr lang="it-IT" sz="2000" kern="0" dirty="0" smtClean="0"/>
              <a:t>Ottimizzazione delle tecniche di biasing per la </a:t>
            </a:r>
            <a:r>
              <a:rPr lang="it-IT" sz="2000" kern="0" dirty="0" smtClean="0">
                <a:solidFill>
                  <a:srgbClr val="FF0000"/>
                </a:solidFill>
              </a:rPr>
              <a:t>simulazione di piani di trattamento</a:t>
            </a:r>
          </a:p>
          <a:p>
            <a:pPr marL="342900" lvl="1" indent="-342900" algn="just">
              <a:spcBef>
                <a:spcPct val="20000"/>
              </a:spcBef>
              <a:buFontTx/>
              <a:buChar char="•"/>
              <a:defRPr/>
            </a:pPr>
            <a:r>
              <a:rPr lang="it-IT" sz="2000" kern="0" dirty="0" smtClean="0"/>
              <a:t>Release delle utilities per importazione automatica di files dicom e convoluzione online di effetti radiobiologici per </a:t>
            </a:r>
            <a:r>
              <a:rPr lang="it-IT" sz="2000" kern="0" dirty="0" smtClean="0">
                <a:solidFill>
                  <a:srgbClr val="FF0000"/>
                </a:solidFill>
              </a:rPr>
              <a:t>adroterapia</a:t>
            </a:r>
          </a:p>
          <a:p>
            <a:pPr marL="342900" lvl="1" indent="-342900" algn="just">
              <a:spcBef>
                <a:spcPct val="20000"/>
              </a:spcBef>
              <a:buFontTx/>
              <a:buChar char="•"/>
              <a:defRPr/>
            </a:pPr>
            <a:r>
              <a:rPr lang="it-IT" sz="2000" kern="0" dirty="0" smtClean="0"/>
              <a:t>Continuazione della collaborazione con </a:t>
            </a:r>
            <a:r>
              <a:rPr lang="it-IT" sz="2000" kern="0" dirty="0" smtClean="0">
                <a:solidFill>
                  <a:srgbClr val="FF0000"/>
                </a:solidFill>
              </a:rPr>
              <a:t>CNAO</a:t>
            </a:r>
            <a:r>
              <a:rPr lang="it-IT" sz="2000" kern="0" dirty="0" smtClean="0"/>
              <a:t> e </a:t>
            </a:r>
            <a:r>
              <a:rPr lang="it-IT" sz="2000" kern="0" dirty="0" smtClean="0">
                <a:solidFill>
                  <a:srgbClr val="FF0000"/>
                </a:solidFill>
              </a:rPr>
              <a:t>IEO</a:t>
            </a:r>
          </a:p>
          <a:p>
            <a:pPr marL="342900" lvl="1" indent="-342900" algn="just">
              <a:spcBef>
                <a:spcPct val="20000"/>
              </a:spcBef>
              <a:buFontTx/>
              <a:buChar char="•"/>
              <a:defRPr/>
            </a:pPr>
            <a:r>
              <a:rPr lang="it-IT" sz="2000" kern="0" dirty="0" smtClean="0"/>
              <a:t>Continuazione simulazione  </a:t>
            </a:r>
            <a:r>
              <a:rPr lang="it-IT" sz="2000" kern="0" dirty="0" smtClean="0">
                <a:solidFill>
                  <a:srgbClr val="FF0000"/>
                </a:solidFill>
              </a:rPr>
              <a:t>HI-LUMI LHC</a:t>
            </a:r>
          </a:p>
          <a:p>
            <a:pPr marL="342900" lvl="1" indent="-342900" algn="just">
              <a:spcBef>
                <a:spcPct val="20000"/>
              </a:spcBef>
              <a:buFontTx/>
              <a:buChar char="•"/>
              <a:defRPr/>
            </a:pPr>
            <a:r>
              <a:rPr lang="it-IT" sz="2000" kern="0" dirty="0" smtClean="0"/>
              <a:t>Progressi nel campo delle interazioni di ioni leggeri </a:t>
            </a:r>
            <a:r>
              <a:rPr lang="it-IT" sz="2000" kern="0" dirty="0" smtClean="0">
                <a:solidFill>
                  <a:srgbClr val="FF0000"/>
                </a:solidFill>
              </a:rPr>
              <a:t>(</a:t>
            </a:r>
            <a:r>
              <a:rPr lang="it-IT" sz="2000" kern="0" baseline="30000" dirty="0" smtClean="0">
                <a:solidFill>
                  <a:srgbClr val="FF0000"/>
                </a:solidFill>
              </a:rPr>
              <a:t>3</a:t>
            </a:r>
            <a:r>
              <a:rPr lang="it-IT" sz="2000" kern="0" dirty="0" smtClean="0">
                <a:solidFill>
                  <a:srgbClr val="FF0000"/>
                </a:solidFill>
              </a:rPr>
              <a:t>He, </a:t>
            </a:r>
            <a:r>
              <a:rPr lang="it-IT" sz="2000" kern="0" baseline="30000" dirty="0" smtClean="0">
                <a:solidFill>
                  <a:srgbClr val="FF0000"/>
                </a:solidFill>
              </a:rPr>
              <a:t>3</a:t>
            </a:r>
            <a:r>
              <a:rPr lang="it-IT" sz="2000" kern="0" dirty="0" smtClean="0">
                <a:solidFill>
                  <a:srgbClr val="FF0000"/>
                </a:solidFill>
              </a:rPr>
              <a:t>H, </a:t>
            </a:r>
            <a:r>
              <a:rPr lang="it-IT" sz="2000" kern="0" baseline="30000" dirty="0" smtClean="0">
                <a:solidFill>
                  <a:srgbClr val="FF0000"/>
                </a:solidFill>
              </a:rPr>
              <a:t>2</a:t>
            </a:r>
            <a:r>
              <a:rPr lang="it-IT" sz="2000" kern="0" dirty="0" smtClean="0">
                <a:solidFill>
                  <a:srgbClr val="FF0000"/>
                </a:solidFill>
              </a:rPr>
              <a:t>H)</a:t>
            </a:r>
          </a:p>
          <a:p>
            <a:pPr marL="342900" lvl="1" indent="-342900" algn="just">
              <a:spcBef>
                <a:spcPct val="20000"/>
              </a:spcBef>
              <a:buFontTx/>
              <a:buChar char="•"/>
              <a:defRPr/>
            </a:pPr>
            <a:r>
              <a:rPr lang="it-IT" sz="2000" kern="0" dirty="0" smtClean="0"/>
              <a:t>Developments/checks of very high energy models-&gt; cosmic showers</a:t>
            </a:r>
          </a:p>
          <a:p>
            <a:pPr marL="342900" lvl="1" indent="-342900" algn="just">
              <a:spcBef>
                <a:spcPct val="20000"/>
              </a:spcBef>
              <a:buFontTx/>
              <a:buChar char="•"/>
              <a:defRPr/>
            </a:pPr>
            <a:r>
              <a:rPr lang="it-IT" sz="2000" kern="0" dirty="0" smtClean="0"/>
              <a:t>Paper on prompt photon production</a:t>
            </a:r>
          </a:p>
          <a:p>
            <a:pPr marL="342900" lvl="1" indent="-342900" algn="just">
              <a:spcBef>
                <a:spcPct val="20000"/>
              </a:spcBef>
              <a:buFontTx/>
              <a:buChar char="•"/>
              <a:defRPr/>
            </a:pPr>
            <a:r>
              <a:rPr lang="it-IT" sz="2000" kern="0" dirty="0" smtClean="0"/>
              <a:t>Paper on em dissociation</a:t>
            </a:r>
          </a:p>
          <a:p>
            <a:pPr marL="342900" lvl="1" indent="-342900" algn="just">
              <a:spcBef>
                <a:spcPct val="20000"/>
              </a:spcBef>
              <a:buFontTx/>
              <a:buChar char="•"/>
              <a:defRPr/>
            </a:pPr>
            <a:endParaRPr lang="it-IT" sz="1800" kern="0" dirty="0" smtClean="0"/>
          </a:p>
          <a:p>
            <a:pPr marL="342900" lvl="1" indent="-342900" algn="just">
              <a:spcBef>
                <a:spcPct val="20000"/>
              </a:spcBef>
              <a:buFontTx/>
              <a:buChar char="•"/>
              <a:defRPr/>
            </a:pPr>
            <a:endParaRPr lang="it-IT" sz="1800" kern="0" dirty="0" smtClean="0"/>
          </a:p>
          <a:p>
            <a:pPr marL="342900" lvl="1" indent="-342900" algn="just">
              <a:spcBef>
                <a:spcPct val="20000"/>
              </a:spcBef>
              <a:buFontTx/>
              <a:buChar char="•"/>
              <a:defRPr/>
            </a:pPr>
            <a:endParaRPr lang="it-IT" sz="1800" kern="0" dirty="0" smtClean="0"/>
          </a:p>
          <a:p>
            <a:pPr marL="342900" indent="-342900" algn="just">
              <a:spcBef>
                <a:spcPct val="20000"/>
              </a:spcBef>
              <a:buFontTx/>
              <a:buChar char="•"/>
              <a:defRPr/>
            </a:pPr>
            <a:endParaRPr lang="en-US" sz="1800" kern="0" dirty="0">
              <a:latin typeface="+mn-lt"/>
              <a:cs typeface="+mn-cs"/>
            </a:endParaRPr>
          </a:p>
          <a:p>
            <a:pPr lvl="1" algn="just">
              <a:spcBef>
                <a:spcPct val="20000"/>
              </a:spcBef>
              <a:defRPr/>
            </a:pPr>
            <a:endParaRPr lang="en-US" sz="1800" kern="0" dirty="0">
              <a:latin typeface="+mn-lt"/>
              <a:cs typeface="+mn-cs"/>
            </a:endParaRPr>
          </a:p>
        </p:txBody>
      </p:sp>
      <p:sp>
        <p:nvSpPr>
          <p:cNvPr id="2" name="Date Placeholder 1"/>
          <p:cNvSpPr>
            <a:spLocks noGrp="1"/>
          </p:cNvSpPr>
          <p:nvPr>
            <p:ph type="dt" sz="quarter" idx="10"/>
          </p:nvPr>
        </p:nvSpPr>
        <p:spPr>
          <a:xfrm>
            <a:off x="-36513" y="6400800"/>
            <a:ext cx="1905001" cy="457200"/>
          </a:xfrm>
        </p:spPr>
        <p:txBody>
          <a:bodyPr/>
          <a:lstStyle/>
          <a:p>
            <a:pPr>
              <a:defRPr/>
            </a:pPr>
            <a:r>
              <a:rPr lang="it-IT" dirty="0" smtClean="0"/>
              <a:t>27  Giugno 2013</a:t>
            </a:r>
          </a:p>
          <a:p>
            <a:pPr>
              <a:defRPr/>
            </a:pPr>
            <a:endParaRPr lang="it-IT" dirty="0"/>
          </a:p>
        </p:txBody>
      </p:sp>
      <p:sp>
        <p:nvSpPr>
          <p:cNvPr id="15365" name="Footer Placeholder 2"/>
          <p:cNvSpPr>
            <a:spLocks noGrp="1"/>
          </p:cNvSpPr>
          <p:nvPr>
            <p:ph type="ftr" sz="quarter" idx="12"/>
          </p:nvPr>
        </p:nvSpPr>
        <p:spPr>
          <a:xfrm>
            <a:off x="3132138" y="6400800"/>
            <a:ext cx="2895600" cy="457200"/>
          </a:xfrm>
          <a:noFill/>
        </p:spPr>
        <p:txBody>
          <a:bodyPr/>
          <a:lstStyle/>
          <a:p>
            <a:r>
              <a:rPr lang="it-IT" smtClean="0">
                <a:latin typeface="Comic Sans MS" pitchFamily="66" charset="0"/>
              </a:rPr>
              <a:t>CdS  Milano Gr.V</a:t>
            </a:r>
          </a:p>
        </p:txBody>
      </p:sp>
      <p:sp>
        <p:nvSpPr>
          <p:cNvPr id="4" name="Slide Number Placeholder 3"/>
          <p:cNvSpPr>
            <a:spLocks noGrp="1"/>
          </p:cNvSpPr>
          <p:nvPr>
            <p:ph type="sldNum" sz="quarter" idx="11"/>
          </p:nvPr>
        </p:nvSpPr>
        <p:spPr>
          <a:xfrm>
            <a:off x="7239000" y="6400800"/>
            <a:ext cx="1905000" cy="457200"/>
          </a:xfrm>
        </p:spPr>
        <p:txBody>
          <a:bodyPr/>
          <a:lstStyle/>
          <a:p>
            <a:pPr>
              <a:defRPr/>
            </a:pPr>
            <a:fld id="{B56AB8A5-C10B-4AA0-A453-3459F401F460}" type="slidenum">
              <a:rPr lang="it-IT" smtClean="0"/>
              <a:pPr>
                <a:defRPr/>
              </a:pPr>
              <a:t>4</a:t>
            </a:fld>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188913"/>
            <a:ext cx="8134350" cy="719137"/>
          </a:xfrm>
        </p:spPr>
        <p:txBody>
          <a:bodyPr>
            <a:normAutofit fontScale="90000"/>
          </a:bodyPr>
          <a:lstStyle/>
          <a:p>
            <a:pPr eaLnBrk="1" hangingPunct="1"/>
            <a:r>
              <a:rPr lang="en-US" smtClean="0"/>
              <a:t>Anagrafica e Preventivi</a:t>
            </a:r>
          </a:p>
        </p:txBody>
      </p:sp>
      <p:sp>
        <p:nvSpPr>
          <p:cNvPr id="16387" name="Content Placeholder 2"/>
          <p:cNvSpPr>
            <a:spLocks noGrp="1"/>
          </p:cNvSpPr>
          <p:nvPr>
            <p:ph idx="1"/>
          </p:nvPr>
        </p:nvSpPr>
        <p:spPr>
          <a:xfrm>
            <a:off x="685800" y="981075"/>
            <a:ext cx="8153400" cy="5343525"/>
          </a:xfrm>
        </p:spPr>
        <p:txBody>
          <a:bodyPr/>
          <a:lstStyle/>
          <a:p>
            <a:pPr eaLnBrk="1" hangingPunct="1">
              <a:buFontTx/>
              <a:buNone/>
            </a:pPr>
            <a:r>
              <a:rPr lang="en-US" sz="1800" dirty="0" err="1" smtClean="0"/>
              <a:t>P.Sala</a:t>
            </a:r>
            <a:r>
              <a:rPr lang="en-US" sz="1800" dirty="0" smtClean="0"/>
              <a:t>(*)		 30%</a:t>
            </a:r>
          </a:p>
          <a:p>
            <a:pPr eaLnBrk="1" hangingPunct="1">
              <a:buFontTx/>
              <a:buNone/>
            </a:pPr>
            <a:r>
              <a:rPr lang="en-US" sz="1800" dirty="0" smtClean="0"/>
              <a:t>G. Battistoni		 30%</a:t>
            </a:r>
          </a:p>
          <a:p>
            <a:pPr eaLnBrk="1" hangingPunct="1">
              <a:buFontTx/>
              <a:buNone/>
            </a:pPr>
            <a:r>
              <a:rPr lang="en-US" sz="1800" dirty="0" err="1" smtClean="0"/>
              <a:t>F.Broggi</a:t>
            </a:r>
            <a:r>
              <a:rPr lang="en-US" sz="1800" dirty="0" smtClean="0"/>
              <a:t>	              	 40%</a:t>
            </a:r>
          </a:p>
          <a:p>
            <a:pPr eaLnBrk="1" hangingPunct="1">
              <a:buFontTx/>
              <a:buNone/>
            </a:pPr>
            <a:r>
              <a:rPr lang="en-US" sz="1800" dirty="0" err="1" smtClean="0"/>
              <a:t>M.Campanella</a:t>
            </a:r>
            <a:r>
              <a:rPr lang="en-US" sz="1800" dirty="0" smtClean="0"/>
              <a:t>		 20%</a:t>
            </a:r>
          </a:p>
          <a:p>
            <a:pPr eaLnBrk="1" hangingPunct="1">
              <a:buFontTx/>
              <a:buNone/>
            </a:pPr>
            <a:endParaRPr lang="en-US" sz="1800" dirty="0" smtClean="0"/>
          </a:p>
          <a:p>
            <a:pPr eaLnBrk="1" hangingPunct="1">
              <a:buFontTx/>
              <a:buNone/>
            </a:pPr>
            <a:r>
              <a:rPr lang="it-IT" sz="1800" i="1" dirty="0" smtClean="0"/>
              <a:t>(*) Co-resp. Nazionale e Resp. Locale</a:t>
            </a:r>
            <a:endParaRPr lang="it-IT" sz="1800" dirty="0" smtClean="0">
              <a:solidFill>
                <a:srgbClr val="00B050"/>
              </a:solidFill>
            </a:endParaRPr>
          </a:p>
          <a:p>
            <a:pPr eaLnBrk="1" hangingPunct="1">
              <a:buFontTx/>
              <a:buNone/>
            </a:pPr>
            <a:endParaRPr lang="it-IT" sz="1800" dirty="0" smtClean="0">
              <a:solidFill>
                <a:srgbClr val="00B050"/>
              </a:solidFill>
            </a:endParaRPr>
          </a:p>
          <a:p>
            <a:pPr eaLnBrk="1" hangingPunct="1">
              <a:buFontTx/>
              <a:buNone/>
            </a:pPr>
            <a:endParaRPr lang="en-US" sz="1800" dirty="0" smtClean="0"/>
          </a:p>
          <a:p>
            <a:pPr eaLnBrk="1" hangingPunct="1">
              <a:buFontTx/>
              <a:buNone/>
            </a:pPr>
            <a:r>
              <a:rPr lang="en-US" sz="1800" dirty="0" smtClean="0"/>
              <a:t>M.I.			  5.0   </a:t>
            </a:r>
            <a:r>
              <a:rPr lang="en-US" sz="1800" dirty="0" err="1" smtClean="0"/>
              <a:t>kEuro</a:t>
            </a:r>
            <a:endParaRPr lang="en-US" sz="1800" dirty="0" smtClean="0"/>
          </a:p>
          <a:p>
            <a:pPr eaLnBrk="1" hangingPunct="1">
              <a:buFontTx/>
              <a:buNone/>
            </a:pPr>
            <a:r>
              <a:rPr lang="en-US" sz="1800" dirty="0" smtClean="0"/>
              <a:t>M.E.			  4.0     “</a:t>
            </a:r>
          </a:p>
          <a:p>
            <a:pPr eaLnBrk="1" hangingPunct="1">
              <a:buFontTx/>
              <a:buNone/>
            </a:pPr>
            <a:r>
              <a:rPr lang="en-US" sz="1800" dirty="0" err="1" smtClean="0"/>
              <a:t>Consumo</a:t>
            </a:r>
            <a:r>
              <a:rPr lang="en-US" sz="1800" dirty="0" smtClean="0"/>
              <a:t> Lab.		  1.5     “</a:t>
            </a:r>
          </a:p>
          <a:p>
            <a:pPr eaLnBrk="1" hangingPunct="1">
              <a:buFontTx/>
              <a:buNone/>
            </a:pPr>
            <a:endParaRPr lang="en-US" sz="1800" dirty="0" smtClean="0"/>
          </a:p>
        </p:txBody>
      </p:sp>
      <p:cxnSp>
        <p:nvCxnSpPr>
          <p:cNvPr id="16388" name="Elbow Connector 5"/>
          <p:cNvCxnSpPr>
            <a:cxnSpLocks noChangeShapeType="1"/>
          </p:cNvCxnSpPr>
          <p:nvPr/>
        </p:nvCxnSpPr>
        <p:spPr bwMode="auto">
          <a:xfrm>
            <a:off x="4788024" y="3861048"/>
            <a:ext cx="1447800" cy="685800"/>
          </a:xfrm>
          <a:prstGeom prst="bentConnector3">
            <a:avLst>
              <a:gd name="adj1" fmla="val 50000"/>
            </a:avLst>
          </a:prstGeom>
          <a:noFill/>
          <a:ln w="28575">
            <a:solidFill>
              <a:srgbClr val="0000FF"/>
            </a:solidFill>
            <a:round/>
            <a:headEnd/>
            <a:tailEnd type="arrow" w="med" len="med"/>
          </a:ln>
        </p:spPr>
      </p:cxnSp>
      <p:sp>
        <p:nvSpPr>
          <p:cNvPr id="16389" name="TextBox 9"/>
          <p:cNvSpPr txBox="1">
            <a:spLocks noChangeArrowheads="1"/>
          </p:cNvSpPr>
          <p:nvPr/>
        </p:nvSpPr>
        <p:spPr bwMode="auto">
          <a:xfrm>
            <a:off x="6228184" y="3501008"/>
            <a:ext cx="2667000" cy="1754188"/>
          </a:xfrm>
          <a:prstGeom prst="rect">
            <a:avLst/>
          </a:prstGeom>
          <a:noFill/>
          <a:ln w="9525">
            <a:noFill/>
            <a:miter lim="800000"/>
            <a:headEnd/>
            <a:tailEnd/>
          </a:ln>
        </p:spPr>
        <p:txBody>
          <a:bodyPr>
            <a:spAutoFit/>
          </a:bodyPr>
          <a:lstStyle/>
          <a:p>
            <a:r>
              <a:rPr lang="en-US" sz="1800" dirty="0" smtClean="0">
                <a:solidFill>
                  <a:srgbClr val="0000FF"/>
                </a:solidFill>
              </a:rPr>
              <a:t> </a:t>
            </a:r>
            <a:r>
              <a:rPr lang="en-US" sz="1800" dirty="0" err="1" smtClean="0">
                <a:solidFill>
                  <a:srgbClr val="0000FF"/>
                </a:solidFill>
              </a:rPr>
              <a:t>Anche</a:t>
            </a:r>
            <a:r>
              <a:rPr lang="en-US" sz="1800" dirty="0" smtClean="0">
                <a:solidFill>
                  <a:srgbClr val="0000FF"/>
                </a:solidFill>
              </a:rPr>
              <a:t> </a:t>
            </a:r>
            <a:r>
              <a:rPr lang="en-US" sz="1800" dirty="0" err="1">
                <a:solidFill>
                  <a:srgbClr val="0000FF"/>
                </a:solidFill>
              </a:rPr>
              <a:t>quest’anno</a:t>
            </a:r>
            <a:r>
              <a:rPr lang="en-US" sz="1800" dirty="0">
                <a:solidFill>
                  <a:srgbClr val="0000FF"/>
                </a:solidFill>
              </a:rPr>
              <a:t> </a:t>
            </a:r>
            <a:r>
              <a:rPr lang="en-US" sz="1800" dirty="0" err="1">
                <a:solidFill>
                  <a:srgbClr val="0000FF"/>
                </a:solidFill>
              </a:rPr>
              <a:t>si</a:t>
            </a:r>
            <a:r>
              <a:rPr lang="en-US" sz="1800" dirty="0">
                <a:solidFill>
                  <a:srgbClr val="0000FF"/>
                </a:solidFill>
              </a:rPr>
              <a:t> </a:t>
            </a:r>
            <a:r>
              <a:rPr lang="en-US" sz="1800" dirty="0" err="1">
                <a:solidFill>
                  <a:srgbClr val="0000FF"/>
                </a:solidFill>
              </a:rPr>
              <a:t>proporrà</a:t>
            </a:r>
            <a:r>
              <a:rPr lang="en-US" sz="1800" dirty="0">
                <a:solidFill>
                  <a:srgbClr val="0000FF"/>
                </a:solidFill>
              </a:rPr>
              <a:t> Milano come </a:t>
            </a:r>
            <a:r>
              <a:rPr lang="en-US" sz="1800" dirty="0" err="1">
                <a:solidFill>
                  <a:srgbClr val="0000FF"/>
                </a:solidFill>
              </a:rPr>
              <a:t>unico</a:t>
            </a:r>
            <a:r>
              <a:rPr lang="en-US" sz="1800" dirty="0">
                <a:solidFill>
                  <a:srgbClr val="0000FF"/>
                </a:solidFill>
              </a:rPr>
              <a:t> centro </a:t>
            </a:r>
            <a:r>
              <a:rPr lang="en-US" sz="1800" dirty="0" err="1">
                <a:solidFill>
                  <a:srgbClr val="0000FF"/>
                </a:solidFill>
              </a:rPr>
              <a:t>di</a:t>
            </a:r>
            <a:r>
              <a:rPr lang="en-US" sz="1800" dirty="0">
                <a:solidFill>
                  <a:srgbClr val="0000FF"/>
                </a:solidFill>
              </a:rPr>
              <a:t> </a:t>
            </a:r>
            <a:r>
              <a:rPr lang="en-US" sz="1800" dirty="0" err="1">
                <a:solidFill>
                  <a:srgbClr val="0000FF"/>
                </a:solidFill>
              </a:rPr>
              <a:t>spesa</a:t>
            </a:r>
            <a:r>
              <a:rPr lang="en-US" sz="1800" dirty="0">
                <a:solidFill>
                  <a:srgbClr val="0000FF"/>
                </a:solidFill>
              </a:rPr>
              <a:t> per le </a:t>
            </a:r>
            <a:r>
              <a:rPr lang="en-US" sz="1800" dirty="0" err="1">
                <a:solidFill>
                  <a:srgbClr val="0000FF"/>
                </a:solidFill>
              </a:rPr>
              <a:t>spese</a:t>
            </a:r>
            <a:r>
              <a:rPr lang="en-US" sz="1800" dirty="0">
                <a:solidFill>
                  <a:srgbClr val="0000FF"/>
                </a:solidFill>
              </a:rPr>
              <a:t> </a:t>
            </a:r>
            <a:r>
              <a:rPr lang="en-US" sz="1800" dirty="0" err="1">
                <a:solidFill>
                  <a:srgbClr val="0000FF"/>
                </a:solidFill>
              </a:rPr>
              <a:t>di</a:t>
            </a:r>
            <a:r>
              <a:rPr lang="en-US" sz="1800" dirty="0">
                <a:solidFill>
                  <a:srgbClr val="0000FF"/>
                </a:solidFill>
              </a:rPr>
              <a:t> </a:t>
            </a:r>
            <a:r>
              <a:rPr lang="en-US" sz="1800" dirty="0" err="1">
                <a:solidFill>
                  <a:srgbClr val="0000FF"/>
                </a:solidFill>
              </a:rPr>
              <a:t>Missione</a:t>
            </a:r>
            <a:endParaRPr lang="en-US" sz="1800" dirty="0">
              <a:solidFill>
                <a:srgbClr val="0000FF"/>
              </a:solidFill>
            </a:endParaRPr>
          </a:p>
          <a:p>
            <a:r>
              <a:rPr lang="en-US" sz="1800" dirty="0">
                <a:solidFill>
                  <a:srgbClr val="0000FF"/>
                </a:solidFill>
              </a:rPr>
              <a:t> per  la parte FLUKA</a:t>
            </a:r>
            <a:endParaRPr lang="en-US" sz="1800" dirty="0"/>
          </a:p>
        </p:txBody>
      </p:sp>
      <p:sp>
        <p:nvSpPr>
          <p:cNvPr id="16390" name="Oval 6"/>
          <p:cNvSpPr>
            <a:spLocks noChangeArrowheads="1"/>
          </p:cNvSpPr>
          <p:nvPr/>
        </p:nvSpPr>
        <p:spPr bwMode="auto">
          <a:xfrm>
            <a:off x="3347864" y="3573016"/>
            <a:ext cx="1511300" cy="792162"/>
          </a:xfrm>
          <a:prstGeom prst="ellipse">
            <a:avLst/>
          </a:prstGeom>
          <a:noFill/>
          <a:ln w="28575" algn="ctr">
            <a:solidFill>
              <a:srgbClr val="002060"/>
            </a:solidFill>
            <a:round/>
            <a:headEnd/>
            <a:tailEnd/>
          </a:ln>
        </p:spPr>
        <p:txBody>
          <a:bodyPr/>
          <a:lstStyle/>
          <a:p>
            <a:endParaRPr lang="it-IT"/>
          </a:p>
        </p:txBody>
      </p:sp>
      <p:sp>
        <p:nvSpPr>
          <p:cNvPr id="2" name="Date Placeholder 1"/>
          <p:cNvSpPr>
            <a:spLocks noGrp="1"/>
          </p:cNvSpPr>
          <p:nvPr>
            <p:ph type="dt" sz="quarter" idx="10"/>
          </p:nvPr>
        </p:nvSpPr>
        <p:spPr>
          <a:xfrm>
            <a:off x="-36513" y="6400800"/>
            <a:ext cx="1905001" cy="457200"/>
          </a:xfrm>
        </p:spPr>
        <p:txBody>
          <a:bodyPr/>
          <a:lstStyle/>
          <a:p>
            <a:pPr>
              <a:defRPr/>
            </a:pPr>
            <a:r>
              <a:rPr lang="it-IT" dirty="0" smtClean="0"/>
              <a:t>27  Giugno 2013</a:t>
            </a:r>
          </a:p>
          <a:p>
            <a:pPr>
              <a:defRPr/>
            </a:pPr>
            <a:endParaRPr lang="it-IT" dirty="0"/>
          </a:p>
        </p:txBody>
      </p:sp>
      <p:sp>
        <p:nvSpPr>
          <p:cNvPr id="16392" name="Footer Placeholder 2"/>
          <p:cNvSpPr>
            <a:spLocks noGrp="1"/>
          </p:cNvSpPr>
          <p:nvPr>
            <p:ph type="ftr" sz="quarter" idx="12"/>
          </p:nvPr>
        </p:nvSpPr>
        <p:spPr>
          <a:xfrm>
            <a:off x="3132138" y="6400800"/>
            <a:ext cx="2895600" cy="457200"/>
          </a:xfrm>
          <a:noFill/>
        </p:spPr>
        <p:txBody>
          <a:bodyPr/>
          <a:lstStyle/>
          <a:p>
            <a:r>
              <a:rPr lang="it-IT" smtClean="0">
                <a:latin typeface="Comic Sans MS" pitchFamily="66" charset="0"/>
              </a:rPr>
              <a:t>CdS  Milano Gr.V</a:t>
            </a:r>
          </a:p>
        </p:txBody>
      </p:sp>
      <p:sp>
        <p:nvSpPr>
          <p:cNvPr id="4" name="Slide Number Placeholder 3"/>
          <p:cNvSpPr>
            <a:spLocks noGrp="1"/>
          </p:cNvSpPr>
          <p:nvPr>
            <p:ph type="sldNum" sz="quarter" idx="11"/>
          </p:nvPr>
        </p:nvSpPr>
        <p:spPr>
          <a:xfrm>
            <a:off x="7239000" y="6400800"/>
            <a:ext cx="1905000" cy="457200"/>
          </a:xfrm>
        </p:spPr>
        <p:txBody>
          <a:bodyPr/>
          <a:lstStyle/>
          <a:p>
            <a:pPr>
              <a:defRPr/>
            </a:pPr>
            <a:fld id="{024E696A-1022-4D4B-A089-4F1808032354}" type="slidenum">
              <a:rPr lang="it-IT" smtClean="0"/>
              <a:pPr>
                <a:defRPr/>
              </a:pPr>
              <a:t>5</a:t>
            </a:fld>
            <a:endParaRPr lang="it-IT"/>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44539"/>
          </a:xfrm>
        </p:spPr>
        <p:txBody>
          <a:bodyPr>
            <a:normAutofit fontScale="90000"/>
          </a:bodyPr>
          <a:lstStyle/>
          <a:p>
            <a:r>
              <a:rPr lang="en-US" dirty="0"/>
              <a:t>RDH</a:t>
            </a:r>
            <a:br>
              <a:rPr lang="en-US" dirty="0"/>
            </a:br>
            <a:r>
              <a:rPr lang="en-US" dirty="0"/>
              <a:t>Research and Development in </a:t>
            </a:r>
            <a:r>
              <a:rPr lang="en-US" dirty="0" err="1"/>
              <a:t>HadronTherapy</a:t>
            </a:r>
            <a:endParaRPr lang="it-IT" dirty="0"/>
          </a:p>
        </p:txBody>
      </p:sp>
      <p:sp>
        <p:nvSpPr>
          <p:cNvPr id="3" name="TextBox 2"/>
          <p:cNvSpPr txBox="1"/>
          <p:nvPr/>
        </p:nvSpPr>
        <p:spPr>
          <a:xfrm>
            <a:off x="75555" y="1544539"/>
            <a:ext cx="8928992" cy="646331"/>
          </a:xfrm>
          <a:prstGeom prst="rect">
            <a:avLst/>
          </a:prstGeom>
          <a:noFill/>
        </p:spPr>
        <p:txBody>
          <a:bodyPr wrap="square" rtlCol="0">
            <a:spAutoFit/>
          </a:bodyPr>
          <a:lstStyle/>
          <a:p>
            <a:pPr marL="285750" indent="-285750" algn="just">
              <a:spcBef>
                <a:spcPts val="600"/>
              </a:spcBef>
              <a:buFont typeface="Wingdings" pitchFamily="2" charset="2"/>
              <a:buChar char="Ø"/>
            </a:pPr>
            <a:r>
              <a:rPr lang="en-US" b="1" smtClean="0"/>
              <a:t>diversi </a:t>
            </a:r>
            <a:r>
              <a:rPr lang="en-US" b="1" dirty="0" smtClean="0"/>
              <a:t>Working Packages </a:t>
            </a:r>
            <a:r>
              <a:rPr lang="en-US" b="1" dirty="0" err="1" smtClean="0"/>
              <a:t>che</a:t>
            </a:r>
            <a:r>
              <a:rPr lang="en-US" b="1" dirty="0" smtClean="0"/>
              <a:t> non </a:t>
            </a:r>
            <a:r>
              <a:rPr lang="en-US" b="1" dirty="0" err="1" smtClean="0"/>
              <a:t>siano</a:t>
            </a:r>
            <a:r>
              <a:rPr lang="en-US" b="1" dirty="0" smtClean="0"/>
              <a:t> sotto-</a:t>
            </a:r>
            <a:r>
              <a:rPr lang="en-US" b="1" dirty="0" err="1" smtClean="0"/>
              <a:t>sigle</a:t>
            </a:r>
            <a:r>
              <a:rPr lang="en-US" b="1" dirty="0" smtClean="0"/>
              <a:t> separate, ma </a:t>
            </a:r>
            <a:r>
              <a:rPr lang="en-US" b="1" dirty="0" err="1" smtClean="0"/>
              <a:t>progetti</a:t>
            </a:r>
            <a:r>
              <a:rPr lang="en-US" b="1" dirty="0" smtClean="0"/>
              <a:t> </a:t>
            </a:r>
            <a:r>
              <a:rPr lang="en-US" b="1" dirty="0" err="1" smtClean="0"/>
              <a:t>intercomunicanti</a:t>
            </a:r>
            <a:r>
              <a:rPr lang="en-US" b="1" dirty="0" smtClean="0"/>
              <a:t> </a:t>
            </a:r>
            <a:r>
              <a:rPr lang="en-US" b="1" dirty="0" err="1" smtClean="0"/>
              <a:t>su</a:t>
            </a:r>
            <a:r>
              <a:rPr lang="en-US" b="1" dirty="0" smtClean="0"/>
              <a:t> cui </a:t>
            </a:r>
            <a:r>
              <a:rPr lang="en-US" b="1" dirty="0" err="1" smtClean="0"/>
              <a:t>possono</a:t>
            </a:r>
            <a:r>
              <a:rPr lang="en-US" b="1" dirty="0" smtClean="0"/>
              <a:t> </a:t>
            </a:r>
            <a:r>
              <a:rPr lang="en-US" b="1" dirty="0" err="1" smtClean="0"/>
              <a:t>contribuire</a:t>
            </a:r>
            <a:r>
              <a:rPr lang="en-US" b="1" dirty="0" smtClean="0"/>
              <a:t> diverse </a:t>
            </a:r>
            <a:r>
              <a:rPr lang="en-US" b="1" dirty="0" err="1" smtClean="0"/>
              <a:t>sedi</a:t>
            </a:r>
            <a:r>
              <a:rPr lang="en-US" b="1" dirty="0" smtClean="0"/>
              <a:t> </a:t>
            </a:r>
            <a:r>
              <a:rPr lang="en-US" b="1" dirty="0" err="1" smtClean="0"/>
              <a:t>interessate</a:t>
            </a:r>
            <a:endParaRPr lang="en-US" b="1" dirty="0" smtClean="0"/>
          </a:p>
        </p:txBody>
      </p:sp>
      <p:sp>
        <p:nvSpPr>
          <p:cNvPr id="5" name="TextBox 4"/>
          <p:cNvSpPr txBox="1"/>
          <p:nvPr/>
        </p:nvSpPr>
        <p:spPr>
          <a:xfrm>
            <a:off x="105881" y="2592325"/>
            <a:ext cx="9036496" cy="3498394"/>
          </a:xfrm>
          <a:prstGeom prst="rect">
            <a:avLst/>
          </a:prstGeom>
          <a:noFill/>
        </p:spPr>
        <p:txBody>
          <a:bodyPr wrap="square" rtlCol="0">
            <a:spAutoFit/>
          </a:bodyPr>
          <a:lstStyle/>
          <a:p>
            <a:pPr marL="342900" indent="-342900" algn="just">
              <a:spcBef>
                <a:spcPts val="400"/>
              </a:spcBef>
              <a:buFont typeface="+mj-lt"/>
              <a:buAutoNum type="arabicParenR"/>
            </a:pPr>
            <a:r>
              <a:rPr lang="it-IT" b="1" dirty="0" smtClean="0">
                <a:solidFill>
                  <a:srgbClr val="FF0000"/>
                </a:solidFill>
              </a:rPr>
              <a:t>Charg. Particle Treatment Planning System </a:t>
            </a:r>
            <a:r>
              <a:rPr lang="it-IT" b="1" dirty="0" smtClean="0"/>
              <a:t>(Torino</a:t>
            </a:r>
            <a:r>
              <a:rPr lang="it-IT" b="1" smtClean="0"/>
              <a:t>, </a:t>
            </a:r>
            <a:r>
              <a:rPr lang="it-IT" b="1" u="sng" smtClean="0">
                <a:solidFill>
                  <a:srgbClr val="C00000"/>
                </a:solidFill>
              </a:rPr>
              <a:t>Milano</a:t>
            </a:r>
            <a:r>
              <a:rPr lang="it-IT" b="1" smtClean="0"/>
              <a:t>, </a:t>
            </a:r>
            <a:r>
              <a:rPr lang="it-IT" b="1" dirty="0" smtClean="0"/>
              <a:t>LNS, </a:t>
            </a:r>
            <a:r>
              <a:rPr lang="it-IT" b="1" i="1" dirty="0" smtClean="0">
                <a:solidFill>
                  <a:schemeClr val="accent2"/>
                </a:solidFill>
              </a:rPr>
              <a:t>A. Attili</a:t>
            </a:r>
            <a:r>
              <a:rPr lang="it-IT" b="1" dirty="0" smtClean="0"/>
              <a:t>)</a:t>
            </a:r>
          </a:p>
          <a:p>
            <a:pPr marL="342900" indent="-342900" algn="just">
              <a:spcBef>
                <a:spcPts val="400"/>
              </a:spcBef>
              <a:buFont typeface="+mj-lt"/>
              <a:buAutoNum type="arabicParenR"/>
            </a:pPr>
            <a:r>
              <a:rPr lang="it-IT" b="1" dirty="0" smtClean="0">
                <a:solidFill>
                  <a:srgbClr val="FF0000"/>
                </a:solidFill>
              </a:rPr>
              <a:t>Radiobiology for Hadron Therapy </a:t>
            </a:r>
            <a:r>
              <a:rPr lang="it-IT" b="1" dirty="0" smtClean="0"/>
              <a:t>(LNL, </a:t>
            </a:r>
            <a:r>
              <a:rPr lang="it-IT" b="1" u="sng" dirty="0" smtClean="0">
                <a:solidFill>
                  <a:srgbClr val="C00000"/>
                </a:solidFill>
              </a:rPr>
              <a:t>Milano</a:t>
            </a:r>
            <a:r>
              <a:rPr lang="it-IT" b="1" dirty="0" smtClean="0"/>
              <a:t>, Roma 3, </a:t>
            </a:r>
            <a:r>
              <a:rPr lang="it-IT" b="1" i="1" dirty="0" smtClean="0">
                <a:solidFill>
                  <a:schemeClr val="accent2"/>
                </a:solidFill>
              </a:rPr>
              <a:t>R. Cherubini</a:t>
            </a:r>
            <a:r>
              <a:rPr lang="it-IT" b="1" dirty="0" smtClean="0"/>
              <a:t> )</a:t>
            </a:r>
          </a:p>
          <a:p>
            <a:pPr marL="342900" indent="-342900" algn="just">
              <a:spcBef>
                <a:spcPts val="400"/>
              </a:spcBef>
              <a:buFont typeface="+mj-lt"/>
              <a:buAutoNum type="arabicParenR"/>
            </a:pPr>
            <a:r>
              <a:rPr lang="it-IT" b="1" dirty="0" smtClean="0">
                <a:solidFill>
                  <a:srgbClr val="FF0000"/>
                </a:solidFill>
              </a:rPr>
              <a:t>Proton Computed Tomography </a:t>
            </a:r>
            <a:r>
              <a:rPr lang="it-IT" b="1" dirty="0" smtClean="0"/>
              <a:t>(Firenze, Catania, LNS, Cagliari, </a:t>
            </a:r>
            <a:r>
              <a:rPr lang="it-IT" b="1" i="1" dirty="0" smtClean="0">
                <a:solidFill>
                  <a:schemeClr val="accent2"/>
                </a:solidFill>
              </a:rPr>
              <a:t>M. Bruzzi</a:t>
            </a:r>
            <a:r>
              <a:rPr lang="it-IT" b="1" dirty="0" smtClean="0"/>
              <a:t>)</a:t>
            </a:r>
          </a:p>
          <a:p>
            <a:pPr marL="342900" indent="-342900" algn="just">
              <a:spcBef>
                <a:spcPts val="400"/>
              </a:spcBef>
              <a:buFont typeface="+mj-lt"/>
              <a:buAutoNum type="arabicParenR"/>
            </a:pPr>
            <a:r>
              <a:rPr lang="en-GB" b="1" dirty="0" smtClean="0">
                <a:solidFill>
                  <a:srgbClr val="FF0000"/>
                </a:solidFill>
              </a:rPr>
              <a:t>Development </a:t>
            </a:r>
            <a:r>
              <a:rPr lang="en-GB" b="1" dirty="0">
                <a:solidFill>
                  <a:srgbClr val="FF0000"/>
                </a:solidFill>
              </a:rPr>
              <a:t>of a Real Time, Large Area, Particle Residual Range system for hadron </a:t>
            </a:r>
            <a:r>
              <a:rPr lang="en-GB" b="1" dirty="0" smtClean="0">
                <a:solidFill>
                  <a:srgbClr val="FF0000"/>
                </a:solidFill>
              </a:rPr>
              <a:t>therapy </a:t>
            </a:r>
            <a:r>
              <a:rPr lang="en-GB" b="1" dirty="0" smtClean="0"/>
              <a:t>(Catania </a:t>
            </a:r>
            <a:r>
              <a:rPr lang="it-IT" b="1" i="1" dirty="0" smtClean="0">
                <a:solidFill>
                  <a:schemeClr val="accent2"/>
                </a:solidFill>
              </a:rPr>
              <a:t>D. Lo Presti</a:t>
            </a:r>
            <a:r>
              <a:rPr lang="en-GB" b="1" dirty="0" smtClean="0">
                <a:solidFill>
                  <a:schemeClr val="accent4"/>
                </a:solidFill>
              </a:rPr>
              <a:t>)</a:t>
            </a:r>
            <a:endParaRPr lang="en-GB" b="1" dirty="0">
              <a:solidFill>
                <a:schemeClr val="accent4"/>
              </a:solidFill>
            </a:endParaRPr>
          </a:p>
          <a:p>
            <a:pPr marL="342900" indent="-342900" algn="just">
              <a:spcBef>
                <a:spcPts val="400"/>
              </a:spcBef>
              <a:buFont typeface="+mj-lt"/>
              <a:buAutoNum type="arabicParenR"/>
            </a:pPr>
            <a:r>
              <a:rPr lang="it-IT" b="1" dirty="0" smtClean="0">
                <a:solidFill>
                  <a:srgbClr val="FF0000"/>
                </a:solidFill>
              </a:rPr>
              <a:t>Dose </a:t>
            </a:r>
            <a:r>
              <a:rPr lang="it-IT" b="1" dirty="0">
                <a:solidFill>
                  <a:srgbClr val="FF0000"/>
                </a:solidFill>
              </a:rPr>
              <a:t>Monitoring for Hadron </a:t>
            </a:r>
            <a:r>
              <a:rPr lang="it-IT" b="1" dirty="0" smtClean="0">
                <a:solidFill>
                  <a:srgbClr val="FF0000"/>
                </a:solidFill>
              </a:rPr>
              <a:t>Therapy </a:t>
            </a:r>
            <a:r>
              <a:rPr lang="it-IT" b="1" dirty="0" smtClean="0"/>
              <a:t>(Pisa, Roma 1, LNF, </a:t>
            </a:r>
            <a:r>
              <a:rPr lang="it-IT" b="1" u="sng" dirty="0" smtClean="0">
                <a:solidFill>
                  <a:srgbClr val="C00000"/>
                </a:solidFill>
              </a:rPr>
              <a:t>Milano</a:t>
            </a:r>
            <a:r>
              <a:rPr lang="it-IT" b="1" dirty="0" smtClean="0"/>
              <a:t>, </a:t>
            </a:r>
            <a:r>
              <a:rPr lang="it-IT" b="1" i="1" dirty="0">
                <a:solidFill>
                  <a:schemeClr val="accent2"/>
                </a:solidFill>
              </a:rPr>
              <a:t>V</a:t>
            </a:r>
            <a:r>
              <a:rPr lang="it-IT" b="1" i="1" dirty="0" smtClean="0">
                <a:solidFill>
                  <a:schemeClr val="accent2"/>
                </a:solidFill>
              </a:rPr>
              <a:t>. Rosso</a:t>
            </a:r>
            <a:r>
              <a:rPr lang="it-IT" b="1" dirty="0" smtClean="0"/>
              <a:t>)</a:t>
            </a:r>
          </a:p>
          <a:p>
            <a:pPr marL="342900" indent="-342900" algn="just">
              <a:spcBef>
                <a:spcPts val="400"/>
              </a:spcBef>
              <a:buFont typeface="+mj-lt"/>
              <a:buAutoNum type="arabicParenR"/>
            </a:pPr>
            <a:r>
              <a:rPr lang="it-IT" b="1" dirty="0" smtClean="0">
                <a:solidFill>
                  <a:srgbClr val="FF0000"/>
                </a:solidFill>
              </a:rPr>
              <a:t>Nuclear Fragmentation Studies for Hadron </a:t>
            </a:r>
            <a:r>
              <a:rPr lang="it-IT" b="1" dirty="0" smtClean="0"/>
              <a:t>Therapy (Roma1, LNF,  Roma 2, LNS, Cagliari/Sassari, Torino, </a:t>
            </a:r>
            <a:r>
              <a:rPr lang="it-IT" b="1" dirty="0" smtClean="0">
                <a:solidFill>
                  <a:srgbClr val="C00000"/>
                </a:solidFill>
              </a:rPr>
              <a:t>Milano</a:t>
            </a:r>
            <a:r>
              <a:rPr lang="it-IT" b="1" dirty="0" smtClean="0"/>
              <a:t>, </a:t>
            </a:r>
            <a:r>
              <a:rPr lang="it-IT" b="1" i="1" dirty="0">
                <a:solidFill>
                  <a:schemeClr val="accent2"/>
                </a:solidFill>
              </a:rPr>
              <a:t>A. </a:t>
            </a:r>
            <a:r>
              <a:rPr lang="it-IT" b="1" i="1" dirty="0" smtClean="0">
                <a:solidFill>
                  <a:schemeClr val="accent2"/>
                </a:solidFill>
              </a:rPr>
              <a:t>Sciubba</a:t>
            </a:r>
            <a:r>
              <a:rPr lang="it-IT" b="1" dirty="0" smtClean="0"/>
              <a:t>)</a:t>
            </a:r>
          </a:p>
          <a:p>
            <a:pPr marL="342900" indent="-342900" algn="just">
              <a:spcBef>
                <a:spcPts val="400"/>
              </a:spcBef>
              <a:buFont typeface="+mj-lt"/>
              <a:buAutoNum type="arabicParenR"/>
            </a:pPr>
            <a:r>
              <a:rPr lang="it-IT" b="1" dirty="0" smtClean="0">
                <a:solidFill>
                  <a:srgbClr val="FF0000"/>
                </a:solidFill>
              </a:rPr>
              <a:t>Detector for High Intensity Beam Monitor </a:t>
            </a:r>
            <a:r>
              <a:rPr lang="it-IT" b="1" dirty="0" smtClean="0"/>
              <a:t>(Torino, </a:t>
            </a:r>
            <a:r>
              <a:rPr lang="it-IT" b="1" i="1" dirty="0" smtClean="0">
                <a:solidFill>
                  <a:schemeClr val="accent2"/>
                </a:solidFill>
              </a:rPr>
              <a:t>R. Sacchi</a:t>
            </a:r>
            <a:r>
              <a:rPr lang="it-IT" b="1" dirty="0" smtClean="0"/>
              <a:t>)</a:t>
            </a:r>
          </a:p>
          <a:p>
            <a:pPr marL="342900" indent="-342900" algn="just">
              <a:spcBef>
                <a:spcPts val="400"/>
              </a:spcBef>
              <a:buFont typeface="+mj-lt"/>
              <a:buAutoNum type="arabicParenR"/>
            </a:pPr>
            <a:r>
              <a:rPr lang="it-IT" b="1" smtClean="0">
                <a:solidFill>
                  <a:srgbClr val="FF0000"/>
                </a:solidFill>
              </a:rPr>
              <a:t>Design of New Components of Accelerators for Hadron Therapy </a:t>
            </a:r>
            <a:r>
              <a:rPr lang="it-IT" b="1" smtClean="0"/>
              <a:t>(LNS, Catania, </a:t>
            </a:r>
            <a:r>
              <a:rPr lang="it-IT" b="1" i="1" smtClean="0">
                <a:solidFill>
                  <a:schemeClr val="accent2"/>
                </a:solidFill>
              </a:rPr>
              <a:t>L. Celona</a:t>
            </a:r>
            <a:r>
              <a:rPr lang="it-IT" b="1" smtClean="0"/>
              <a:t>)</a:t>
            </a:r>
            <a:endParaRPr lang="it-IT" b="1" dirty="0" smtClean="0"/>
          </a:p>
        </p:txBody>
      </p:sp>
      <p:sp>
        <p:nvSpPr>
          <p:cNvPr id="6" name="Date Placeholder 5"/>
          <p:cNvSpPr>
            <a:spLocks noGrp="1"/>
          </p:cNvSpPr>
          <p:nvPr>
            <p:ph type="dt" sz="half" idx="10"/>
          </p:nvPr>
        </p:nvSpPr>
        <p:spPr/>
        <p:txBody>
          <a:bodyPr/>
          <a:lstStyle/>
          <a:p>
            <a:pPr>
              <a:defRPr/>
            </a:pPr>
            <a:r>
              <a:rPr lang="it-IT" smtClean="0"/>
              <a:t>27 Giugno 2013</a:t>
            </a:r>
            <a:endParaRPr lang="it-IT"/>
          </a:p>
        </p:txBody>
      </p:sp>
      <p:sp>
        <p:nvSpPr>
          <p:cNvPr id="7" name="Footer Placeholder 6"/>
          <p:cNvSpPr>
            <a:spLocks noGrp="1"/>
          </p:cNvSpPr>
          <p:nvPr>
            <p:ph type="ftr" sz="quarter" idx="11"/>
          </p:nvPr>
        </p:nvSpPr>
        <p:spPr/>
        <p:txBody>
          <a:bodyPr/>
          <a:lstStyle/>
          <a:p>
            <a:pPr>
              <a:defRPr/>
            </a:pPr>
            <a:r>
              <a:rPr lang="it-IT" smtClean="0"/>
              <a:t>G.Battistoni - CdS Milano</a:t>
            </a:r>
            <a:endParaRPr lang="it-IT" dirty="0"/>
          </a:p>
        </p:txBody>
      </p:sp>
      <p:sp>
        <p:nvSpPr>
          <p:cNvPr id="8" name="Slide Number Placeholder 7"/>
          <p:cNvSpPr>
            <a:spLocks noGrp="1"/>
          </p:cNvSpPr>
          <p:nvPr>
            <p:ph type="sldNum" sz="quarter" idx="12"/>
          </p:nvPr>
        </p:nvSpPr>
        <p:spPr/>
        <p:txBody>
          <a:bodyPr/>
          <a:lstStyle/>
          <a:p>
            <a:fld id="{A91C3A72-8522-3848-BF40-0BE6BE1F682F}" type="slidenum">
              <a:rPr lang="it-IT" smtClean="0"/>
              <a:pPr/>
              <a:t>6</a:t>
            </a:fld>
            <a:endParaRPr lang="it-IT"/>
          </a:p>
        </p:txBody>
      </p:sp>
      <p:sp>
        <p:nvSpPr>
          <p:cNvPr id="9" name="Shape 232"/>
          <p:cNvSpPr/>
          <p:nvPr/>
        </p:nvSpPr>
        <p:spPr>
          <a:xfrm>
            <a:off x="83875" y="98090"/>
            <a:ext cx="1257300" cy="1362075"/>
          </a:xfrm>
          <a:prstGeom prst="rect">
            <a:avLst/>
          </a:prstGeom>
          <a:blipFill>
            <a:blip r:embed="rId3"/>
            <a:stretch>
              <a:fillRect/>
            </a:stretch>
          </a:blipFill>
          <a:ln>
            <a:noFill/>
          </a:ln>
        </p:spPr>
      </p:sp>
      <p:sp>
        <p:nvSpPr>
          <p:cNvPr id="4" name="Rectangle 3"/>
          <p:cNvSpPr/>
          <p:nvPr/>
        </p:nvSpPr>
        <p:spPr>
          <a:xfrm>
            <a:off x="2674258" y="5879207"/>
            <a:ext cx="4344459" cy="584775"/>
          </a:xfrm>
          <a:prstGeom prst="rect">
            <a:avLst/>
          </a:prstGeom>
          <a:ln>
            <a:solidFill>
              <a:srgbClr val="000099"/>
            </a:solidFill>
          </a:ln>
        </p:spPr>
        <p:txBody>
          <a:bodyPr wrap="none">
            <a:spAutoFit/>
          </a:bodyPr>
          <a:lstStyle/>
          <a:p>
            <a:pPr marL="38100" lvl="0">
              <a:buClr>
                <a:schemeClr val="dk1"/>
              </a:buClr>
              <a:buSzPct val="166666"/>
            </a:pPr>
            <a:r>
              <a:rPr lang="en" sz="3200" smtClean="0">
                <a:solidFill>
                  <a:srgbClr val="0000FF"/>
                </a:solidFill>
              </a:rPr>
              <a:t>http://totlxl.to.infn.it/rdh</a:t>
            </a:r>
            <a:endParaRPr lang="en" sz="3200">
              <a:solidFill>
                <a:srgbClr val="0000FF"/>
              </a:solidFill>
            </a:endParaRPr>
          </a:p>
        </p:txBody>
      </p:sp>
      <p:sp>
        <p:nvSpPr>
          <p:cNvPr id="10" name="TextBox 9"/>
          <p:cNvSpPr txBox="1"/>
          <p:nvPr/>
        </p:nvSpPr>
        <p:spPr>
          <a:xfrm>
            <a:off x="2524836" y="2253101"/>
            <a:ext cx="4455066" cy="369332"/>
          </a:xfrm>
          <a:prstGeom prst="rect">
            <a:avLst/>
          </a:prstGeom>
          <a:noFill/>
        </p:spPr>
        <p:txBody>
          <a:bodyPr wrap="none" rtlCol="0">
            <a:spAutoFit/>
          </a:bodyPr>
          <a:lstStyle/>
          <a:p>
            <a:r>
              <a:rPr lang="en-US" b="1" i="1" smtClean="0">
                <a:solidFill>
                  <a:srgbClr val="000099"/>
                </a:solidFill>
              </a:rPr>
              <a:t>G. Battistoni: Resp. Nazionale e Locale</a:t>
            </a:r>
            <a:endParaRPr lang="it-IT" b="1" i="1">
              <a:solidFill>
                <a:srgbClr val="000099"/>
              </a:solidFill>
            </a:endParaRPr>
          </a:p>
        </p:txBody>
      </p:sp>
    </p:spTree>
    <p:extLst>
      <p:ext uri="{BB962C8B-B14F-4D97-AF65-F5344CB8AC3E}">
        <p14:creationId xmlns="" xmlns:p14="http://schemas.microsoft.com/office/powerpoint/2010/main" val="1579538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chemeClr val="bg1"/>
                </a:solidFill>
              </a:rPr>
              <a:t>Interconnessioni</a:t>
            </a:r>
            <a:r>
              <a:rPr lang="en-US" b="1" dirty="0" smtClean="0">
                <a:solidFill>
                  <a:schemeClr val="bg1"/>
                </a:solidFill>
              </a:rPr>
              <a:t> </a:t>
            </a:r>
            <a:r>
              <a:rPr lang="en-US" b="1" dirty="0" err="1" smtClean="0">
                <a:solidFill>
                  <a:schemeClr val="bg1"/>
                </a:solidFill>
              </a:rPr>
              <a:t>fra</a:t>
            </a:r>
            <a:r>
              <a:rPr lang="en-US" b="1" dirty="0" smtClean="0">
                <a:solidFill>
                  <a:schemeClr val="bg1"/>
                </a:solidFill>
              </a:rPr>
              <a:t> le </a:t>
            </a:r>
            <a:r>
              <a:rPr lang="en-US" b="1" dirty="0" err="1" smtClean="0">
                <a:solidFill>
                  <a:schemeClr val="bg1"/>
                </a:solidFill>
              </a:rPr>
              <a:t>attivit</a:t>
            </a:r>
            <a:r>
              <a:rPr lang="it-IT" b="1" dirty="0" smtClean="0">
                <a:solidFill>
                  <a:schemeClr val="bg1"/>
                </a:solidFill>
              </a:rPr>
              <a:t>à</a:t>
            </a:r>
            <a:endParaRPr lang="it-IT" dirty="0"/>
          </a:p>
        </p:txBody>
      </p:sp>
      <p:sp>
        <p:nvSpPr>
          <p:cNvPr id="6" name="Date Placeholder 5"/>
          <p:cNvSpPr>
            <a:spLocks noGrp="1"/>
          </p:cNvSpPr>
          <p:nvPr>
            <p:ph type="dt" sz="half" idx="10"/>
          </p:nvPr>
        </p:nvSpPr>
        <p:spPr/>
        <p:txBody>
          <a:bodyPr/>
          <a:lstStyle/>
          <a:p>
            <a:pPr>
              <a:defRPr/>
            </a:pPr>
            <a:r>
              <a:rPr lang="it-IT" smtClean="0"/>
              <a:t>27 Giugno 2013</a:t>
            </a:r>
            <a:endParaRPr lang="it-IT"/>
          </a:p>
        </p:txBody>
      </p:sp>
      <p:sp>
        <p:nvSpPr>
          <p:cNvPr id="7" name="Footer Placeholder 6"/>
          <p:cNvSpPr>
            <a:spLocks noGrp="1"/>
          </p:cNvSpPr>
          <p:nvPr>
            <p:ph type="ftr" sz="quarter" idx="11"/>
          </p:nvPr>
        </p:nvSpPr>
        <p:spPr/>
        <p:txBody>
          <a:bodyPr/>
          <a:lstStyle/>
          <a:p>
            <a:pPr>
              <a:defRPr/>
            </a:pPr>
            <a:r>
              <a:rPr lang="it-IT" smtClean="0"/>
              <a:t>G.Battistoni - CdS Milano</a:t>
            </a:r>
            <a:endParaRPr lang="it-IT" dirty="0"/>
          </a:p>
        </p:txBody>
      </p:sp>
      <p:sp>
        <p:nvSpPr>
          <p:cNvPr id="8" name="Slide Number Placeholder 7"/>
          <p:cNvSpPr>
            <a:spLocks noGrp="1"/>
          </p:cNvSpPr>
          <p:nvPr>
            <p:ph type="sldNum" sz="quarter" idx="12"/>
          </p:nvPr>
        </p:nvSpPr>
        <p:spPr/>
        <p:txBody>
          <a:bodyPr/>
          <a:lstStyle/>
          <a:p>
            <a:fld id="{A91C3A72-8522-3848-BF40-0BE6BE1F682F}" type="slidenum">
              <a:rPr lang="it-IT" smtClean="0"/>
              <a:pPr/>
              <a:t>7</a:t>
            </a:fld>
            <a:endParaRPr lang="it-IT"/>
          </a:p>
        </p:txBody>
      </p:sp>
      <p:sp>
        <p:nvSpPr>
          <p:cNvPr id="45" name="Oval 44"/>
          <p:cNvSpPr/>
          <p:nvPr/>
        </p:nvSpPr>
        <p:spPr>
          <a:xfrm>
            <a:off x="3625822" y="3317633"/>
            <a:ext cx="1418352" cy="1418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accent4"/>
                </a:solidFill>
              </a:rPr>
              <a:t>TPS</a:t>
            </a:r>
          </a:p>
          <a:p>
            <a:pPr algn="ctr"/>
            <a:r>
              <a:rPr lang="en-US" sz="1400" b="1" dirty="0" smtClean="0">
                <a:solidFill>
                  <a:schemeClr val="accent4"/>
                </a:solidFill>
              </a:rPr>
              <a:t>KERNEL</a:t>
            </a:r>
            <a:endParaRPr lang="it-IT" sz="1400" b="1" dirty="0">
              <a:solidFill>
                <a:schemeClr val="accent4"/>
              </a:solidFill>
            </a:endParaRPr>
          </a:p>
        </p:txBody>
      </p:sp>
      <p:sp>
        <p:nvSpPr>
          <p:cNvPr id="47" name="Oval 46"/>
          <p:cNvSpPr/>
          <p:nvPr/>
        </p:nvSpPr>
        <p:spPr>
          <a:xfrm>
            <a:off x="4365832" y="4727067"/>
            <a:ext cx="1418352" cy="1418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accent4"/>
                </a:solidFill>
              </a:rPr>
              <a:t>RADIO</a:t>
            </a:r>
          </a:p>
          <a:p>
            <a:pPr algn="ctr"/>
            <a:r>
              <a:rPr lang="en-US" sz="1200" b="1" dirty="0" smtClean="0">
                <a:solidFill>
                  <a:schemeClr val="accent4"/>
                </a:solidFill>
              </a:rPr>
              <a:t>BIOLOGIA</a:t>
            </a:r>
            <a:endParaRPr lang="it-IT" sz="1200" b="1" dirty="0">
              <a:solidFill>
                <a:schemeClr val="accent4"/>
              </a:solidFill>
            </a:endParaRPr>
          </a:p>
        </p:txBody>
      </p:sp>
      <p:sp>
        <p:nvSpPr>
          <p:cNvPr id="48" name="Oval 47"/>
          <p:cNvSpPr/>
          <p:nvPr/>
        </p:nvSpPr>
        <p:spPr>
          <a:xfrm>
            <a:off x="2207470" y="4727067"/>
            <a:ext cx="1418352" cy="1418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tabLst>
                <a:tab pos="625475" algn="l"/>
              </a:tabLst>
            </a:pPr>
            <a:r>
              <a:rPr lang="en-US" sz="1400" b="1" dirty="0" smtClean="0">
                <a:solidFill>
                  <a:schemeClr val="accent4"/>
                </a:solidFill>
              </a:rPr>
              <a:t>FRAMM.</a:t>
            </a:r>
            <a:endParaRPr lang="it-IT" sz="1400" b="1" dirty="0">
              <a:solidFill>
                <a:schemeClr val="accent4"/>
              </a:solidFill>
            </a:endParaRPr>
          </a:p>
        </p:txBody>
      </p:sp>
      <p:sp>
        <p:nvSpPr>
          <p:cNvPr id="49" name="Oval 48"/>
          <p:cNvSpPr/>
          <p:nvPr/>
        </p:nvSpPr>
        <p:spPr>
          <a:xfrm>
            <a:off x="1078868" y="3075828"/>
            <a:ext cx="1418352" cy="1418352"/>
          </a:xfrm>
          <a:prstGeom prst="ellipse">
            <a:avLst/>
          </a:prstGeom>
          <a:solidFill>
            <a:schemeClr val="accent3">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4"/>
                </a:solidFill>
              </a:rPr>
              <a:t>MC</a:t>
            </a:r>
            <a:endParaRPr lang="it-IT" b="1" dirty="0">
              <a:solidFill>
                <a:schemeClr val="accent4"/>
              </a:solidFill>
            </a:endParaRPr>
          </a:p>
        </p:txBody>
      </p:sp>
      <p:sp>
        <p:nvSpPr>
          <p:cNvPr id="51" name="Oval 50"/>
          <p:cNvSpPr/>
          <p:nvPr/>
        </p:nvSpPr>
        <p:spPr>
          <a:xfrm>
            <a:off x="2497220" y="1819027"/>
            <a:ext cx="1498606" cy="14986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accent4"/>
                </a:solidFill>
              </a:rPr>
              <a:t>DOSE MONITORING</a:t>
            </a:r>
            <a:endParaRPr lang="it-IT" sz="1200" b="1" dirty="0">
              <a:solidFill>
                <a:schemeClr val="accent4"/>
              </a:solidFill>
            </a:endParaRPr>
          </a:p>
        </p:txBody>
      </p:sp>
      <p:cxnSp>
        <p:nvCxnSpPr>
          <p:cNvPr id="53" name="Straight Arrow Connector 52"/>
          <p:cNvCxnSpPr>
            <a:endCxn id="45" idx="2"/>
          </p:cNvCxnSpPr>
          <p:nvPr/>
        </p:nvCxnSpPr>
        <p:spPr>
          <a:xfrm>
            <a:off x="2497220" y="3925389"/>
            <a:ext cx="1128602" cy="101420"/>
          </a:xfrm>
          <a:prstGeom prst="straightConnector1">
            <a:avLst/>
          </a:prstGeom>
          <a:ln w="571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2125102" y="4386414"/>
            <a:ext cx="502634" cy="525655"/>
          </a:xfrm>
          <a:prstGeom prst="straightConnector1">
            <a:avLst/>
          </a:prstGeom>
          <a:ln w="571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2414013" y="4278007"/>
            <a:ext cx="1920986" cy="942400"/>
          </a:xfrm>
          <a:prstGeom prst="straightConnector1">
            <a:avLst/>
          </a:prstGeom>
          <a:ln w="571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V="1">
            <a:off x="2125102" y="2815375"/>
            <a:ext cx="502634" cy="400839"/>
          </a:xfrm>
          <a:prstGeom prst="straightConnector1">
            <a:avLst/>
          </a:prstGeom>
          <a:ln w="571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H="1" flipV="1">
            <a:off x="4674170" y="4386414"/>
            <a:ext cx="440164" cy="563212"/>
          </a:xfrm>
          <a:prstGeom prst="straightConnector1">
            <a:avLst/>
          </a:prstGeom>
          <a:ln w="571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2999854" y="3317633"/>
            <a:ext cx="194296" cy="1594436"/>
          </a:xfrm>
          <a:prstGeom prst="straightConnector1">
            <a:avLst/>
          </a:prstGeom>
          <a:ln w="571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endCxn id="47" idx="2"/>
          </p:cNvCxnSpPr>
          <p:nvPr/>
        </p:nvCxnSpPr>
        <p:spPr>
          <a:xfrm>
            <a:off x="3493193" y="5436243"/>
            <a:ext cx="872639" cy="0"/>
          </a:xfrm>
          <a:prstGeom prst="straightConnector1">
            <a:avLst/>
          </a:prstGeom>
          <a:ln w="571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3508393" y="3075828"/>
            <a:ext cx="502634" cy="479556"/>
          </a:xfrm>
          <a:prstGeom prst="straightConnector1">
            <a:avLst/>
          </a:prstGeom>
          <a:ln w="571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6" name="Oval 65"/>
          <p:cNvSpPr/>
          <p:nvPr/>
        </p:nvSpPr>
        <p:spPr>
          <a:xfrm>
            <a:off x="4405157" y="1597442"/>
            <a:ext cx="1418352" cy="1418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accent4"/>
                </a:solidFill>
              </a:rPr>
              <a:t>RESIDUAL RANGE DETECTOR</a:t>
            </a:r>
            <a:endParaRPr lang="it-IT" sz="1200" b="1" dirty="0">
              <a:solidFill>
                <a:schemeClr val="accent4"/>
              </a:solidFill>
            </a:endParaRPr>
          </a:p>
        </p:txBody>
      </p:sp>
      <p:sp>
        <p:nvSpPr>
          <p:cNvPr id="67" name="Oval 66"/>
          <p:cNvSpPr/>
          <p:nvPr/>
        </p:nvSpPr>
        <p:spPr>
          <a:xfrm>
            <a:off x="5965920" y="1591278"/>
            <a:ext cx="1418352" cy="1418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accent4"/>
                </a:solidFill>
              </a:rPr>
              <a:t>BEAM MONITOR</a:t>
            </a:r>
          </a:p>
          <a:p>
            <a:pPr algn="ctr"/>
            <a:r>
              <a:rPr lang="en-US" sz="1200" b="1" dirty="0" smtClean="0">
                <a:solidFill>
                  <a:schemeClr val="accent4"/>
                </a:solidFill>
              </a:rPr>
              <a:t>DETECTOR</a:t>
            </a:r>
            <a:endParaRPr lang="it-IT" sz="1200" b="1" dirty="0">
              <a:solidFill>
                <a:schemeClr val="accent4"/>
              </a:solidFill>
            </a:endParaRPr>
          </a:p>
        </p:txBody>
      </p:sp>
      <p:sp>
        <p:nvSpPr>
          <p:cNvPr id="69" name="Oval 68"/>
          <p:cNvSpPr/>
          <p:nvPr/>
        </p:nvSpPr>
        <p:spPr>
          <a:xfrm>
            <a:off x="6675096" y="5258622"/>
            <a:ext cx="1418352" cy="1418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accent4"/>
                </a:solidFill>
              </a:rPr>
              <a:t>PROTON</a:t>
            </a:r>
          </a:p>
          <a:p>
            <a:pPr algn="ctr"/>
            <a:r>
              <a:rPr lang="en-US" sz="1200" b="1" dirty="0" smtClean="0">
                <a:solidFill>
                  <a:schemeClr val="accent4"/>
                </a:solidFill>
              </a:rPr>
              <a:t>CT</a:t>
            </a:r>
            <a:endParaRPr lang="it-IT" sz="1200" b="1" dirty="0">
              <a:solidFill>
                <a:schemeClr val="accent4"/>
              </a:solidFill>
            </a:endParaRPr>
          </a:p>
        </p:txBody>
      </p:sp>
      <p:sp>
        <p:nvSpPr>
          <p:cNvPr id="70" name="Rectangle 69"/>
          <p:cNvSpPr/>
          <p:nvPr/>
        </p:nvSpPr>
        <p:spPr>
          <a:xfrm>
            <a:off x="6400859" y="3229591"/>
            <a:ext cx="1665022" cy="797218"/>
          </a:xfrm>
          <a:prstGeom prst="rect">
            <a:avLst/>
          </a:prstGeom>
          <a:solidFill>
            <a:srgbClr val="EFEA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rPr>
              <a:t>IBA</a:t>
            </a:r>
            <a:endParaRPr lang="it-IT" sz="2400" b="1" dirty="0">
              <a:solidFill>
                <a:srgbClr val="FF0000"/>
              </a:solidFill>
            </a:endParaRPr>
          </a:p>
        </p:txBody>
      </p:sp>
      <p:sp>
        <p:nvSpPr>
          <p:cNvPr id="72" name="Rectangle 71"/>
          <p:cNvSpPr/>
          <p:nvPr/>
        </p:nvSpPr>
        <p:spPr>
          <a:xfrm>
            <a:off x="6092522" y="4337376"/>
            <a:ext cx="1665022" cy="797218"/>
          </a:xfrm>
          <a:prstGeom prst="rect">
            <a:avLst/>
          </a:prstGeom>
          <a:solidFill>
            <a:srgbClr val="EFEA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rPr>
              <a:t>CNAO</a:t>
            </a:r>
            <a:endParaRPr lang="it-IT" sz="2400" b="1" dirty="0">
              <a:solidFill>
                <a:srgbClr val="FF0000"/>
              </a:solidFill>
            </a:endParaRPr>
          </a:p>
        </p:txBody>
      </p:sp>
      <p:cxnSp>
        <p:nvCxnSpPr>
          <p:cNvPr id="74" name="Straight Arrow Connector 73"/>
          <p:cNvCxnSpPr/>
          <p:nvPr/>
        </p:nvCxnSpPr>
        <p:spPr>
          <a:xfrm flipH="1">
            <a:off x="4910554" y="3720398"/>
            <a:ext cx="1587131" cy="226898"/>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H="1">
            <a:off x="5285173" y="4727067"/>
            <a:ext cx="930683" cy="417439"/>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H="1" flipV="1">
            <a:off x="5422292" y="2815375"/>
            <a:ext cx="978567" cy="740010"/>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flipH="1" flipV="1">
            <a:off x="7116666" y="2705823"/>
            <a:ext cx="267605" cy="740010"/>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flipH="1" flipV="1">
            <a:off x="4928276" y="4245500"/>
            <a:ext cx="1287580" cy="240473"/>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6925033" y="4944086"/>
            <a:ext cx="337690" cy="651335"/>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6" name="Oval 85"/>
          <p:cNvSpPr/>
          <p:nvPr/>
        </p:nvSpPr>
        <p:spPr>
          <a:xfrm>
            <a:off x="7454793" y="1569195"/>
            <a:ext cx="1418352" cy="14183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smtClean="0">
                <a:solidFill>
                  <a:schemeClr val="accent4"/>
                </a:solidFill>
              </a:rPr>
              <a:t>Accel</a:t>
            </a:r>
            <a:r>
              <a:rPr lang="en-US" sz="1400" b="1" dirty="0" smtClean="0">
                <a:solidFill>
                  <a:schemeClr val="accent4"/>
                </a:solidFill>
              </a:rPr>
              <a:t>.</a:t>
            </a:r>
          </a:p>
          <a:p>
            <a:pPr algn="ctr"/>
            <a:r>
              <a:rPr lang="en-US" sz="1400" b="1" dirty="0" err="1" smtClean="0">
                <a:solidFill>
                  <a:schemeClr val="accent4"/>
                </a:solidFill>
              </a:rPr>
              <a:t>Componets</a:t>
            </a:r>
            <a:endParaRPr lang="it-IT" sz="1400" b="1" dirty="0">
              <a:solidFill>
                <a:schemeClr val="accent4"/>
              </a:solidFill>
            </a:endParaRPr>
          </a:p>
        </p:txBody>
      </p:sp>
      <p:cxnSp>
        <p:nvCxnSpPr>
          <p:cNvPr id="87" name="Straight Arrow Connector 86"/>
          <p:cNvCxnSpPr>
            <a:stCxn id="72" idx="3"/>
          </p:cNvCxnSpPr>
          <p:nvPr/>
        </p:nvCxnSpPr>
        <p:spPr>
          <a:xfrm flipV="1">
            <a:off x="7757544" y="2859586"/>
            <a:ext cx="589463" cy="1876399"/>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H="1" flipV="1">
            <a:off x="2209799" y="4140258"/>
            <a:ext cx="4622732" cy="1635156"/>
          </a:xfrm>
          <a:prstGeom prst="straightConnector1">
            <a:avLst/>
          </a:prstGeom>
          <a:ln w="57150">
            <a:solidFill>
              <a:srgbClr val="00B05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V="1">
            <a:off x="7616382" y="2366652"/>
            <a:ext cx="238532" cy="1079181"/>
          </a:xfrm>
          <a:prstGeom prst="straightConnector1">
            <a:avLst/>
          </a:prstGeom>
          <a:ln w="57150">
            <a:solidFill>
              <a:srgbClr val="92D050"/>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H="1">
            <a:off x="5138408" y="3720398"/>
            <a:ext cx="1536688" cy="1083894"/>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flipH="1">
            <a:off x="2328658" y="3591398"/>
            <a:ext cx="4169027" cy="0"/>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H="1" flipV="1">
            <a:off x="2342254" y="4026809"/>
            <a:ext cx="3897050" cy="641211"/>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H="1" flipV="1">
            <a:off x="3838599" y="2713641"/>
            <a:ext cx="2400706" cy="1672772"/>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955533" y="1584540"/>
            <a:ext cx="1373125" cy="722078"/>
          </a:xfrm>
          <a:prstGeom prst="rect">
            <a:avLst/>
          </a:prstGeom>
          <a:solidFill>
            <a:srgbClr val="EFEA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rPr>
              <a:t>EU </a:t>
            </a:r>
            <a:r>
              <a:rPr lang="en-US" sz="2400" b="1" dirty="0" err="1" smtClean="0">
                <a:solidFill>
                  <a:srgbClr val="FF0000"/>
                </a:solidFill>
              </a:rPr>
              <a:t>proj</a:t>
            </a:r>
            <a:r>
              <a:rPr lang="en-US" sz="2400" b="1" dirty="0" smtClean="0">
                <a:solidFill>
                  <a:srgbClr val="FF0000"/>
                </a:solidFill>
              </a:rPr>
              <a:t>.</a:t>
            </a:r>
            <a:endParaRPr lang="it-IT" sz="2400" b="1" dirty="0">
              <a:solidFill>
                <a:srgbClr val="FF0000"/>
              </a:solidFill>
            </a:endParaRPr>
          </a:p>
        </p:txBody>
      </p:sp>
      <p:cxnSp>
        <p:nvCxnSpPr>
          <p:cNvPr id="96" name="Straight Arrow Connector 95"/>
          <p:cNvCxnSpPr/>
          <p:nvPr/>
        </p:nvCxnSpPr>
        <p:spPr>
          <a:xfrm flipH="1" flipV="1">
            <a:off x="1553573" y="2185202"/>
            <a:ext cx="88522" cy="1132431"/>
          </a:xfrm>
          <a:prstGeom prst="straightConnector1">
            <a:avLst/>
          </a:prstGeom>
          <a:ln w="57150">
            <a:solidFill>
              <a:srgbClr val="990033"/>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flipH="1" flipV="1">
            <a:off x="1932265" y="2193096"/>
            <a:ext cx="1067589" cy="227044"/>
          </a:xfrm>
          <a:prstGeom prst="straightConnector1">
            <a:avLst/>
          </a:prstGeom>
          <a:ln w="57150">
            <a:solidFill>
              <a:srgbClr val="990033"/>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p:nvPr/>
        </p:nvCxnSpPr>
        <p:spPr>
          <a:xfrm flipH="1" flipV="1">
            <a:off x="1788044" y="2278371"/>
            <a:ext cx="2844405" cy="2932377"/>
          </a:xfrm>
          <a:prstGeom prst="straightConnector1">
            <a:avLst/>
          </a:prstGeom>
          <a:ln w="57150">
            <a:solidFill>
              <a:srgbClr val="990033"/>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9" name="Rectangle 98"/>
          <p:cNvSpPr/>
          <p:nvPr/>
        </p:nvSpPr>
        <p:spPr>
          <a:xfrm>
            <a:off x="2762477" y="784807"/>
            <a:ext cx="1665022" cy="797218"/>
          </a:xfrm>
          <a:prstGeom prst="rect">
            <a:avLst/>
          </a:prstGeom>
          <a:solidFill>
            <a:srgbClr val="EFEA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rPr>
              <a:t>Centro Fermi</a:t>
            </a:r>
            <a:endParaRPr lang="it-IT" sz="2400" b="1" dirty="0">
              <a:solidFill>
                <a:srgbClr val="FF0000"/>
              </a:solidFill>
            </a:endParaRPr>
          </a:p>
        </p:txBody>
      </p:sp>
      <p:cxnSp>
        <p:nvCxnSpPr>
          <p:cNvPr id="100" name="Straight Arrow Connector 99"/>
          <p:cNvCxnSpPr/>
          <p:nvPr/>
        </p:nvCxnSpPr>
        <p:spPr>
          <a:xfrm flipV="1">
            <a:off x="3493193" y="1458690"/>
            <a:ext cx="255964" cy="616675"/>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974120" y="5903208"/>
            <a:ext cx="1665022" cy="797218"/>
          </a:xfrm>
          <a:prstGeom prst="rect">
            <a:avLst/>
          </a:prstGeom>
          <a:solidFill>
            <a:srgbClr val="EFEA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rPr>
              <a:t>GSI</a:t>
            </a:r>
            <a:endParaRPr lang="it-IT" sz="2400" b="1" dirty="0">
              <a:solidFill>
                <a:srgbClr val="FF0000"/>
              </a:solidFill>
            </a:endParaRPr>
          </a:p>
        </p:txBody>
      </p:sp>
      <p:cxnSp>
        <p:nvCxnSpPr>
          <p:cNvPr id="102" name="Straight Arrow Connector 101"/>
          <p:cNvCxnSpPr/>
          <p:nvPr/>
        </p:nvCxnSpPr>
        <p:spPr>
          <a:xfrm flipV="1">
            <a:off x="1483821" y="4026809"/>
            <a:ext cx="139504" cy="771811"/>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flipH="1">
            <a:off x="2515807" y="5870420"/>
            <a:ext cx="2158362" cy="460001"/>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4" name="Rectangle 103"/>
          <p:cNvSpPr/>
          <p:nvPr/>
        </p:nvSpPr>
        <p:spPr>
          <a:xfrm>
            <a:off x="983445" y="4735985"/>
            <a:ext cx="1119713" cy="638039"/>
          </a:xfrm>
          <a:prstGeom prst="rect">
            <a:avLst/>
          </a:prstGeom>
          <a:solidFill>
            <a:srgbClr val="EFEA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rgbClr val="FF0000"/>
                </a:solidFill>
              </a:rPr>
              <a:t>HIT</a:t>
            </a:r>
            <a:endParaRPr lang="it-IT" sz="2400" b="1" dirty="0">
              <a:solidFill>
                <a:srgbClr val="FF0000"/>
              </a:solidFill>
            </a:endParaRPr>
          </a:p>
        </p:txBody>
      </p:sp>
      <p:sp>
        <p:nvSpPr>
          <p:cNvPr id="105" name="Rectangle 104"/>
          <p:cNvSpPr/>
          <p:nvPr/>
        </p:nvSpPr>
        <p:spPr>
          <a:xfrm>
            <a:off x="5412261" y="6077949"/>
            <a:ext cx="1107316" cy="599025"/>
          </a:xfrm>
          <a:prstGeom prst="rect">
            <a:avLst/>
          </a:prstGeom>
          <a:solidFill>
            <a:srgbClr val="EFEA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FF0000"/>
                </a:solidFill>
              </a:rPr>
              <a:t>CERN</a:t>
            </a:r>
            <a:endParaRPr lang="it-IT" sz="2000" b="1" dirty="0">
              <a:solidFill>
                <a:srgbClr val="FF0000"/>
              </a:solidFill>
            </a:endParaRPr>
          </a:p>
        </p:txBody>
      </p:sp>
      <p:sp>
        <p:nvSpPr>
          <p:cNvPr id="52" name="Rectangle 51"/>
          <p:cNvSpPr/>
          <p:nvPr/>
        </p:nvSpPr>
        <p:spPr>
          <a:xfrm>
            <a:off x="4038600" y="6172200"/>
            <a:ext cx="914400" cy="446625"/>
          </a:xfrm>
          <a:prstGeom prst="rect">
            <a:avLst/>
          </a:prstGeom>
          <a:solidFill>
            <a:srgbClr val="EFEAA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err="1" smtClean="0">
                <a:solidFill>
                  <a:srgbClr val="FF0000"/>
                </a:solidFill>
              </a:rPr>
              <a:t>I.N.T</a:t>
            </a:r>
            <a:r>
              <a:rPr lang="en-US" sz="2000" b="1" dirty="0" smtClean="0">
                <a:solidFill>
                  <a:srgbClr val="FF0000"/>
                </a:solidFill>
              </a:rPr>
              <a:t>.</a:t>
            </a:r>
            <a:endParaRPr lang="it-IT" sz="2000" b="1" dirty="0">
              <a:solidFill>
                <a:srgbClr val="FF0000"/>
              </a:solidFill>
            </a:endParaRPr>
          </a:p>
        </p:txBody>
      </p:sp>
      <p:cxnSp>
        <p:nvCxnSpPr>
          <p:cNvPr id="54" name="Straight Arrow Connector 53"/>
          <p:cNvCxnSpPr/>
          <p:nvPr/>
        </p:nvCxnSpPr>
        <p:spPr>
          <a:xfrm rot="5400000">
            <a:off x="4534687" y="5980913"/>
            <a:ext cx="651335" cy="119510"/>
          </a:xfrm>
          <a:prstGeom prst="straightConnector1">
            <a:avLst/>
          </a:prstGeom>
          <a:ln w="57150">
            <a:solidFill>
              <a:srgbClr val="000099"/>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152312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b="1" smtClean="0">
                <a:solidFill>
                  <a:schemeClr val="bg1"/>
                </a:solidFill>
              </a:rPr>
              <a:t>Lavoro di Milano: WP1 </a:t>
            </a:r>
            <a:br>
              <a:rPr lang="en-US" sz="3200" b="1" smtClean="0">
                <a:solidFill>
                  <a:schemeClr val="bg1"/>
                </a:solidFill>
              </a:rPr>
            </a:br>
            <a:r>
              <a:rPr lang="en-US" sz="3200" b="1" smtClean="0">
                <a:solidFill>
                  <a:schemeClr val="bg1"/>
                </a:solidFill>
              </a:rPr>
              <a:t>(TPS Kernel and its validation)</a:t>
            </a:r>
            <a:endParaRPr lang="it-IT" sz="3200" dirty="0"/>
          </a:p>
        </p:txBody>
      </p:sp>
      <p:sp>
        <p:nvSpPr>
          <p:cNvPr id="4" name="Date Placeholder 3"/>
          <p:cNvSpPr>
            <a:spLocks noGrp="1"/>
          </p:cNvSpPr>
          <p:nvPr>
            <p:ph type="dt" sz="half" idx="10"/>
          </p:nvPr>
        </p:nvSpPr>
        <p:spPr/>
        <p:txBody>
          <a:bodyPr/>
          <a:lstStyle/>
          <a:p>
            <a:pPr>
              <a:defRPr/>
            </a:pPr>
            <a:r>
              <a:rPr lang="it-IT" smtClean="0"/>
              <a:t>27 Giugno 2013</a:t>
            </a:r>
            <a:endParaRPr lang="it-IT"/>
          </a:p>
        </p:txBody>
      </p:sp>
      <p:sp>
        <p:nvSpPr>
          <p:cNvPr id="5" name="Footer Placeholder 4"/>
          <p:cNvSpPr>
            <a:spLocks noGrp="1"/>
          </p:cNvSpPr>
          <p:nvPr>
            <p:ph type="ftr" sz="quarter" idx="11"/>
          </p:nvPr>
        </p:nvSpPr>
        <p:spPr/>
        <p:txBody>
          <a:bodyPr/>
          <a:lstStyle/>
          <a:p>
            <a:pPr>
              <a:defRPr/>
            </a:pPr>
            <a:r>
              <a:rPr lang="it-IT" smtClean="0"/>
              <a:t>G.Battistoni - CdS Milano</a:t>
            </a:r>
            <a:endParaRPr lang="it-IT" dirty="0"/>
          </a:p>
        </p:txBody>
      </p:sp>
      <p:sp>
        <p:nvSpPr>
          <p:cNvPr id="6" name="Slide Number Placeholder 5"/>
          <p:cNvSpPr>
            <a:spLocks noGrp="1"/>
          </p:cNvSpPr>
          <p:nvPr>
            <p:ph type="sldNum" sz="quarter" idx="12"/>
          </p:nvPr>
        </p:nvSpPr>
        <p:spPr/>
        <p:txBody>
          <a:bodyPr/>
          <a:lstStyle/>
          <a:p>
            <a:fld id="{A91C3A72-8522-3848-BF40-0BE6BE1F682F}" type="slidenum">
              <a:rPr lang="it-IT" smtClean="0"/>
              <a:pPr/>
              <a:t>8</a:t>
            </a:fld>
            <a:endParaRPr lang="it-IT"/>
          </a:p>
        </p:txBody>
      </p:sp>
      <p:sp>
        <p:nvSpPr>
          <p:cNvPr id="2" name="TextBox 1"/>
          <p:cNvSpPr txBox="1"/>
          <p:nvPr/>
        </p:nvSpPr>
        <p:spPr>
          <a:xfrm>
            <a:off x="179512" y="1014656"/>
            <a:ext cx="9110314" cy="923330"/>
          </a:xfrm>
          <a:prstGeom prst="rect">
            <a:avLst/>
          </a:prstGeom>
          <a:noFill/>
        </p:spPr>
        <p:txBody>
          <a:bodyPr wrap="none" rtlCol="0">
            <a:spAutoFit/>
          </a:bodyPr>
          <a:lstStyle/>
          <a:p>
            <a:r>
              <a:rPr lang="en-US" smtClean="0"/>
              <a:t>E’ iniziata una campagna di misure al CNAO per la validazione di KTPS: il kernel</a:t>
            </a:r>
          </a:p>
          <a:p>
            <a:r>
              <a:rPr lang="en-US" smtClean="0"/>
              <a:t>del piano di trattamento INFN-IBA (sviluppato gia’ nel lavoro della sigla TPS). Le misure</a:t>
            </a:r>
          </a:p>
          <a:p>
            <a:r>
              <a:rPr lang="en-US" smtClean="0"/>
              <a:t>sono poi confrontate con full simulation</a:t>
            </a:r>
            <a:endParaRPr lang="it-IT"/>
          </a:p>
        </p:txBody>
      </p:sp>
      <p:pic>
        <p:nvPicPr>
          <p:cNvPr id="7" name="Picture 6"/>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252536" y="2446214"/>
            <a:ext cx="5394176" cy="4045632"/>
          </a:xfrm>
          <a:prstGeom prst="rect">
            <a:avLst/>
          </a:prstGeom>
        </p:spPr>
      </p:pic>
      <p:sp>
        <p:nvSpPr>
          <p:cNvPr id="8" name="TextBox 7"/>
          <p:cNvSpPr txBox="1"/>
          <p:nvPr/>
        </p:nvSpPr>
        <p:spPr>
          <a:xfrm>
            <a:off x="5039544" y="1804342"/>
            <a:ext cx="4104456" cy="1477328"/>
          </a:xfrm>
          <a:prstGeom prst="rect">
            <a:avLst/>
          </a:prstGeom>
          <a:noFill/>
          <a:ln>
            <a:solidFill>
              <a:srgbClr val="000099"/>
            </a:solidFill>
          </a:ln>
        </p:spPr>
        <p:txBody>
          <a:bodyPr wrap="square" rtlCol="0">
            <a:spAutoFit/>
          </a:bodyPr>
          <a:lstStyle/>
          <a:p>
            <a:r>
              <a:rPr lang="en-US" smtClean="0"/>
              <a:t>Esedmpio</a:t>
            </a:r>
            <a:r>
              <a:rPr lang="en-US" smtClean="0">
                <a:solidFill>
                  <a:srgbClr val="FF0000"/>
                </a:solidFill>
              </a:rPr>
              <a:t>: “field size factor” </a:t>
            </a:r>
            <a:r>
              <a:rPr lang="en-US" smtClean="0"/>
              <a:t>misurato a 20 cm di profondita’ in acqua con protoni a 60 MeV:</a:t>
            </a:r>
          </a:p>
          <a:p>
            <a:r>
              <a:rPr lang="en-US" smtClean="0"/>
              <a:t>NxN pencil beams con 2 mm separazione da 2x2 cm</a:t>
            </a:r>
            <a:r>
              <a:rPr lang="en-US" baseline="30000" smtClean="0"/>
              <a:t>2</a:t>
            </a:r>
            <a:r>
              <a:rPr lang="en-US" smtClean="0"/>
              <a:t> a 10x10 cm</a:t>
            </a:r>
            <a:r>
              <a:rPr lang="en-US" baseline="30000" smtClean="0"/>
              <a:t>2</a:t>
            </a:r>
            <a:endParaRPr lang="it-IT" baseline="30000"/>
          </a:p>
        </p:txBody>
      </p:sp>
      <p:sp>
        <p:nvSpPr>
          <p:cNvPr id="9" name="TextBox 8"/>
          <p:cNvSpPr txBox="1"/>
          <p:nvPr/>
        </p:nvSpPr>
        <p:spPr>
          <a:xfrm>
            <a:off x="5023825" y="3735522"/>
            <a:ext cx="3595856" cy="646331"/>
          </a:xfrm>
          <a:prstGeom prst="rect">
            <a:avLst/>
          </a:prstGeom>
          <a:noFill/>
        </p:spPr>
        <p:txBody>
          <a:bodyPr wrap="none" rtlCol="0">
            <a:spAutoFit/>
          </a:bodyPr>
          <a:lstStyle/>
          <a:p>
            <a:r>
              <a:rPr lang="en-US" b="1" smtClean="0">
                <a:solidFill>
                  <a:srgbClr val="FF0000"/>
                </a:solidFill>
              </a:rPr>
              <a:t>2 presentazioni a PTCOG 2013</a:t>
            </a:r>
            <a:r>
              <a:rPr lang="it-IT" b="1" smtClean="0">
                <a:solidFill>
                  <a:srgbClr val="FF0000"/>
                </a:solidFill>
              </a:rPr>
              <a:t>:</a:t>
            </a:r>
          </a:p>
          <a:p>
            <a:endParaRPr lang="en-US" b="1" smtClean="0">
              <a:solidFill>
                <a:srgbClr val="FF0000"/>
              </a:solidFill>
            </a:endParaRPr>
          </a:p>
        </p:txBody>
      </p:sp>
      <p:pic>
        <p:nvPicPr>
          <p:cNvPr id="10" name="Picture 9"/>
          <p:cNvPicPr>
            <a:picLocks noChangeAspect="1"/>
          </p:cNvPicPr>
          <p:nvPr/>
        </p:nvPicPr>
        <p:blipFill>
          <a:blip r:embed="rId4"/>
          <a:stretch>
            <a:fillRect/>
          </a:stretch>
        </p:blipFill>
        <p:spPr>
          <a:xfrm>
            <a:off x="4546594" y="3422648"/>
            <a:ext cx="50811" cy="12703"/>
          </a:xfrm>
          <a:prstGeom prst="rect">
            <a:avLst/>
          </a:prstGeom>
        </p:spPr>
      </p:pic>
      <p:pic>
        <p:nvPicPr>
          <p:cNvPr id="11" name="Picture 10"/>
          <p:cNvPicPr>
            <a:picLocks noChangeAspect="1"/>
          </p:cNvPicPr>
          <p:nvPr/>
        </p:nvPicPr>
        <p:blipFill>
          <a:blip r:embed="rId4"/>
          <a:stretch>
            <a:fillRect/>
          </a:stretch>
        </p:blipFill>
        <p:spPr>
          <a:xfrm>
            <a:off x="4698994" y="3575048"/>
            <a:ext cx="50811" cy="12703"/>
          </a:xfrm>
          <a:prstGeom prst="rect">
            <a:avLst/>
          </a:prstGeom>
        </p:spPr>
      </p:pic>
      <p:sp>
        <p:nvSpPr>
          <p:cNvPr id="12" name="Rectangle 11"/>
          <p:cNvSpPr/>
          <p:nvPr/>
        </p:nvSpPr>
        <p:spPr>
          <a:xfrm>
            <a:off x="5114207" y="4069427"/>
            <a:ext cx="3792386" cy="1077218"/>
          </a:xfrm>
          <a:prstGeom prst="rect">
            <a:avLst/>
          </a:prstGeom>
          <a:solidFill>
            <a:srgbClr val="3399FF"/>
          </a:solidFill>
        </p:spPr>
        <p:txBody>
          <a:bodyPr wrap="square">
            <a:spAutoFit/>
          </a:bodyPr>
          <a:lstStyle/>
          <a:p>
            <a:r>
              <a:rPr lang="it-IT" sz="1600">
                <a:solidFill>
                  <a:schemeClr val="bg1"/>
                </a:solidFill>
              </a:rPr>
              <a:t>The physical and radiobiological modeling of ion beams in treatment planning through the Beamlet Superposition approach</a:t>
            </a:r>
          </a:p>
        </p:txBody>
      </p:sp>
      <p:sp>
        <p:nvSpPr>
          <p:cNvPr id="13" name="Down Arrow 12"/>
          <p:cNvSpPr/>
          <p:nvPr/>
        </p:nvSpPr>
        <p:spPr>
          <a:xfrm rot="2700559">
            <a:off x="4631520" y="2248331"/>
            <a:ext cx="191039" cy="7012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4" name="Picture 13"/>
          <p:cNvPicPr>
            <a:picLocks noChangeAspect="1"/>
          </p:cNvPicPr>
          <p:nvPr/>
        </p:nvPicPr>
        <p:blipFill>
          <a:blip r:embed="rId5"/>
          <a:stretch>
            <a:fillRect/>
          </a:stretch>
        </p:blipFill>
        <p:spPr>
          <a:xfrm>
            <a:off x="5179196" y="5245578"/>
            <a:ext cx="3658402" cy="123220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Pubblicazioni collegate</a:t>
            </a:r>
            <a:endParaRPr lang="it-IT"/>
          </a:p>
        </p:txBody>
      </p:sp>
      <p:sp>
        <p:nvSpPr>
          <p:cNvPr id="3" name="Date Placeholder 2"/>
          <p:cNvSpPr>
            <a:spLocks noGrp="1"/>
          </p:cNvSpPr>
          <p:nvPr>
            <p:ph type="dt" sz="half" idx="10"/>
          </p:nvPr>
        </p:nvSpPr>
        <p:spPr/>
        <p:txBody>
          <a:bodyPr/>
          <a:lstStyle/>
          <a:p>
            <a:pPr>
              <a:defRPr/>
            </a:pPr>
            <a:r>
              <a:rPr lang="it-IT" smtClean="0"/>
              <a:t>27 Giugno 2013</a:t>
            </a:r>
            <a:endParaRPr lang="it-IT" dirty="0"/>
          </a:p>
        </p:txBody>
      </p:sp>
      <p:sp>
        <p:nvSpPr>
          <p:cNvPr id="4" name="Footer Placeholder 3"/>
          <p:cNvSpPr>
            <a:spLocks noGrp="1"/>
          </p:cNvSpPr>
          <p:nvPr>
            <p:ph type="ftr" sz="quarter" idx="11"/>
          </p:nvPr>
        </p:nvSpPr>
        <p:spPr/>
        <p:txBody>
          <a:bodyPr/>
          <a:lstStyle/>
          <a:p>
            <a:pPr>
              <a:defRPr/>
            </a:pPr>
            <a:r>
              <a:rPr lang="it-IT" smtClean="0"/>
              <a:t>G.Battistoni - CdS Milano</a:t>
            </a:r>
            <a:endParaRPr lang="it-IT" dirty="0"/>
          </a:p>
        </p:txBody>
      </p:sp>
      <p:sp>
        <p:nvSpPr>
          <p:cNvPr id="5" name="Slide Number Placeholder 4"/>
          <p:cNvSpPr>
            <a:spLocks noGrp="1"/>
          </p:cNvSpPr>
          <p:nvPr>
            <p:ph type="sldNum" sz="quarter" idx="12"/>
          </p:nvPr>
        </p:nvSpPr>
        <p:spPr/>
        <p:txBody>
          <a:bodyPr/>
          <a:lstStyle/>
          <a:p>
            <a:fld id="{A91C3A72-8522-3848-BF40-0BE6BE1F682F}" type="slidenum">
              <a:rPr lang="it-IT" smtClean="0"/>
              <a:pPr/>
              <a:t>9</a:t>
            </a:fld>
            <a:endParaRPr lang="it-IT"/>
          </a:p>
        </p:txBody>
      </p:sp>
      <p:pic>
        <p:nvPicPr>
          <p:cNvPr id="6" name="Picture 5"/>
          <p:cNvPicPr>
            <a:picLocks noChangeAspect="1"/>
          </p:cNvPicPr>
          <p:nvPr/>
        </p:nvPicPr>
        <p:blipFill>
          <a:blip r:embed="rId2"/>
          <a:stretch>
            <a:fillRect/>
          </a:stretch>
        </p:blipFill>
        <p:spPr>
          <a:xfrm>
            <a:off x="323528" y="4149080"/>
            <a:ext cx="8375533" cy="1810550"/>
          </a:xfrm>
          <a:prstGeom prst="rect">
            <a:avLst/>
          </a:prstGeom>
        </p:spPr>
      </p:pic>
      <p:pic>
        <p:nvPicPr>
          <p:cNvPr id="7" name="Picture 6"/>
          <p:cNvPicPr>
            <a:picLocks noChangeAspect="1"/>
          </p:cNvPicPr>
          <p:nvPr/>
        </p:nvPicPr>
        <p:blipFill>
          <a:blip r:embed="rId3"/>
          <a:stretch>
            <a:fillRect/>
          </a:stretch>
        </p:blipFill>
        <p:spPr>
          <a:xfrm>
            <a:off x="1561762" y="5991092"/>
            <a:ext cx="5102696" cy="478390"/>
          </a:xfrm>
          <a:prstGeom prst="rect">
            <a:avLst/>
          </a:prstGeom>
          <a:ln>
            <a:solidFill>
              <a:srgbClr val="FF3300"/>
            </a:solidFill>
          </a:ln>
        </p:spPr>
      </p:pic>
      <p:pic>
        <p:nvPicPr>
          <p:cNvPr id="8" name="Picture 7"/>
          <p:cNvPicPr>
            <a:picLocks noChangeAspect="1"/>
          </p:cNvPicPr>
          <p:nvPr/>
        </p:nvPicPr>
        <p:blipFill>
          <a:blip r:embed="rId4"/>
          <a:stretch>
            <a:fillRect/>
          </a:stretch>
        </p:blipFill>
        <p:spPr>
          <a:xfrm>
            <a:off x="154760" y="818949"/>
            <a:ext cx="8713067" cy="2763548"/>
          </a:xfrm>
          <a:prstGeom prst="rect">
            <a:avLst/>
          </a:prstGeom>
        </p:spPr>
      </p:pic>
      <p:pic>
        <p:nvPicPr>
          <p:cNvPr id="9" name="Picture 8"/>
          <p:cNvPicPr>
            <a:picLocks noChangeAspect="1"/>
          </p:cNvPicPr>
          <p:nvPr/>
        </p:nvPicPr>
        <p:blipFill>
          <a:blip r:embed="rId5"/>
          <a:stretch>
            <a:fillRect/>
          </a:stretch>
        </p:blipFill>
        <p:spPr>
          <a:xfrm>
            <a:off x="2133600" y="3602578"/>
            <a:ext cx="4456179" cy="450370"/>
          </a:xfrm>
          <a:prstGeom prst="rect">
            <a:avLst/>
          </a:prstGeom>
          <a:ln>
            <a:solidFill>
              <a:srgbClr val="FF0000"/>
            </a:solidFill>
          </a:ln>
        </p:spPr>
      </p:pic>
      <p:pic>
        <p:nvPicPr>
          <p:cNvPr id="10" name="Picture 2" descr="Envision-Logo_web"/>
          <p:cNvPicPr>
            <a:picLocks noChangeAspect="1" noChangeArrowheads="1"/>
          </p:cNvPicPr>
          <p:nvPr/>
        </p:nvPicPr>
        <p:blipFill>
          <a:blip r:embed="rId6"/>
          <a:srcRect/>
          <a:stretch>
            <a:fillRect/>
          </a:stretch>
        </p:blipFill>
        <p:spPr bwMode="auto">
          <a:xfrm>
            <a:off x="154761" y="2303462"/>
            <a:ext cx="1407002" cy="661954"/>
          </a:xfrm>
          <a:prstGeom prst="rect">
            <a:avLst/>
          </a:prstGeom>
          <a:noFill/>
          <a:ln w="9525">
            <a:noFill/>
            <a:miter lim="800000"/>
            <a:headEnd/>
            <a:tailEnd/>
          </a:ln>
        </p:spPr>
      </p:pic>
      <p:sp>
        <p:nvSpPr>
          <p:cNvPr id="11" name="TextBox 10"/>
          <p:cNvSpPr txBox="1"/>
          <p:nvPr/>
        </p:nvSpPr>
        <p:spPr>
          <a:xfrm>
            <a:off x="6236295" y="2118796"/>
            <a:ext cx="2390398" cy="369332"/>
          </a:xfrm>
          <a:prstGeom prst="rect">
            <a:avLst/>
          </a:prstGeom>
          <a:noFill/>
          <a:ln>
            <a:solidFill>
              <a:srgbClr val="FF3300"/>
            </a:solidFill>
          </a:ln>
        </p:spPr>
        <p:txBody>
          <a:bodyPr wrap="none" rtlCol="0">
            <a:spAutoFit/>
          </a:bodyPr>
          <a:lstStyle/>
          <a:p>
            <a:r>
              <a:rPr lang="en-US" b="1" smtClean="0">
                <a:solidFill>
                  <a:srgbClr val="FF0000"/>
                </a:solidFill>
              </a:rPr>
              <a:t>Advertised on web!!</a:t>
            </a:r>
            <a:endParaRPr lang="it-IT" b="1">
              <a:solidFill>
                <a:srgbClr val="FF0000"/>
              </a:solidFill>
            </a:endParaRPr>
          </a:p>
        </p:txBody>
      </p:sp>
    </p:spTree>
    <p:extLst>
      <p:ext uri="{BB962C8B-B14F-4D97-AF65-F5344CB8AC3E}">
        <p14:creationId xmlns="" xmlns:p14="http://schemas.microsoft.com/office/powerpoint/2010/main" val="249948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_INF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Presentation_INFN.potx</Template>
  <TotalTime>4253</TotalTime>
  <Words>2212</Words>
  <Application>Microsoft Office PowerPoint</Application>
  <PresentationFormat>Presentazione su schermo (4:3)</PresentationFormat>
  <Paragraphs>301</Paragraphs>
  <Slides>25</Slides>
  <Notes>12</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Presentation_INFN</vt:lpstr>
      <vt:lpstr>MC-INFN (4° anno)</vt:lpstr>
      <vt:lpstr>Attivita’ 2012-2013</vt:lpstr>
      <vt:lpstr>Attivita’ 2012-2013</vt:lpstr>
      <vt:lpstr>Attivita’ e Obiettivi per il 2014</vt:lpstr>
      <vt:lpstr>Anagrafica e Preventivi</vt:lpstr>
      <vt:lpstr>RDH Research and Development in HadronTherapy</vt:lpstr>
      <vt:lpstr>Interconnessioni fra le attività</vt:lpstr>
      <vt:lpstr>Lavoro di Milano: WP1  (TPS Kernel and its validation)</vt:lpstr>
      <vt:lpstr>Pubblicazioni collegate</vt:lpstr>
      <vt:lpstr>Lavoro di Milano: WP2 (radiobiologia)</vt:lpstr>
      <vt:lpstr>Diapositiva 11</vt:lpstr>
      <vt:lpstr>Lavoro di Milano: WP5 (monitoring terapia)</vt:lpstr>
      <vt:lpstr>Sezione di Milano</vt:lpstr>
      <vt:lpstr>Altri links: progetto EIBURS di UniMi</vt:lpstr>
      <vt:lpstr>Milano: Anagrafica e Preventivi Provvisori</vt:lpstr>
      <vt:lpstr>Giustificativi</vt:lpstr>
      <vt:lpstr>Nano  Amplified  Therapy</vt:lpstr>
      <vt:lpstr>Nano  Amplified  Therapy</vt:lpstr>
      <vt:lpstr>Nano  Amplified  Therapy</vt:lpstr>
      <vt:lpstr>Nano  Amplified  Therapy</vt:lpstr>
      <vt:lpstr>Nano  Amplified  Therapy</vt:lpstr>
      <vt:lpstr>Diapositiva 22</vt:lpstr>
      <vt:lpstr>Diapositiva 23</vt:lpstr>
      <vt:lpstr>Diapositiva 24</vt:lpstr>
      <vt:lpstr>Diapositiva 25</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Dario Giove</dc:creator>
  <cp:lastModifiedBy>fisica_2</cp:lastModifiedBy>
  <cp:revision>106</cp:revision>
  <dcterms:created xsi:type="dcterms:W3CDTF">2012-06-04T13:12:54Z</dcterms:created>
  <dcterms:modified xsi:type="dcterms:W3CDTF">2013-06-27T09:45:07Z</dcterms:modified>
</cp:coreProperties>
</file>