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8"/>
  </p:notesMasterIdLst>
  <p:sldIdLst>
    <p:sldId id="256" r:id="rId3"/>
    <p:sldId id="345" r:id="rId4"/>
    <p:sldId id="343" r:id="rId5"/>
    <p:sldId id="341" r:id="rId6"/>
    <p:sldId id="344" r:id="rId7"/>
    <p:sldId id="338" r:id="rId8"/>
    <p:sldId id="336" r:id="rId9"/>
    <p:sldId id="346" r:id="rId10"/>
    <p:sldId id="348" r:id="rId11"/>
    <p:sldId id="347" r:id="rId12"/>
    <p:sldId id="349" r:id="rId13"/>
    <p:sldId id="350" r:id="rId14"/>
    <p:sldId id="352" r:id="rId15"/>
    <p:sldId id="351" r:id="rId16"/>
    <p:sldId id="353" r:id="rId1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6616"/>
    <a:srgbClr val="000000"/>
    <a:srgbClr val="797979"/>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30" autoAdjust="0"/>
    <p:restoredTop sz="81983" autoAdjust="0"/>
  </p:normalViewPr>
  <p:slideViewPr>
    <p:cSldViewPr>
      <p:cViewPr varScale="1">
        <p:scale>
          <a:sx n="78" d="100"/>
          <a:sy n="78" d="100"/>
        </p:scale>
        <p:origin x="-73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endParaRPr lang="it-IT"/>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pPr>
              <a:defRPr/>
            </a:pPr>
            <a:fld id="{9CB3C7B7-2C0E-40DF-9D2F-B76E8425D75F}" type="datetimeFigureOut">
              <a:rPr lang="it-IT"/>
              <a:pPr>
                <a:defRPr/>
              </a:pPr>
              <a:t>27/06/2013</a:t>
            </a:fld>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defRPr>
            </a:lvl1pPr>
          </a:lstStyle>
          <a:p>
            <a:pPr>
              <a:defRPr/>
            </a:pPr>
            <a:endParaRPr lang="it-IT"/>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pPr>
              <a:defRPr/>
            </a:pPr>
            <a:fld id="{437851C3-8BFE-4119-AA49-C42D47718398}" type="slidenum">
              <a:rPr lang="it-IT"/>
              <a:pPr>
                <a:defRPr/>
              </a:pPr>
              <a:t>‹N›</a:t>
            </a:fld>
            <a:endParaRPr lang="it-IT"/>
          </a:p>
        </p:txBody>
      </p:sp>
    </p:spTree>
    <p:extLst>
      <p:ext uri="{BB962C8B-B14F-4D97-AF65-F5344CB8AC3E}">
        <p14:creationId xmlns:p14="http://schemas.microsoft.com/office/powerpoint/2010/main" xmlns="" val="3301399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endParaRPr lang="it-IT"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9C8EAA62-F319-4863-975A-43485FC1F275}" type="slidenum">
              <a:rPr lang="it-IT" smtClean="0"/>
              <a:pPr>
                <a:defRPr/>
              </a:pPr>
              <a:t>10</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9C8EAA62-F319-4863-975A-43485FC1F275}" type="slidenum">
              <a:rPr lang="it-IT" smtClean="0"/>
              <a:pPr>
                <a:defRPr/>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5" name="Segnaposto numero diapositiva 5"/>
          <p:cNvSpPr>
            <a:spLocks noGrp="1"/>
          </p:cNvSpPr>
          <p:nvPr>
            <p:ph type="sldNum" sz="quarter" idx="11"/>
          </p:nvPr>
        </p:nvSpPr>
        <p:spPr/>
        <p:txBody>
          <a:bodyPr/>
          <a:lstStyle>
            <a:lvl1pPr>
              <a:defRPr/>
            </a:lvl1pPr>
          </a:lstStyle>
          <a:p>
            <a:pPr>
              <a:defRPr/>
            </a:pPr>
            <a:fld id="{4EB3281F-87AE-4968-B755-4B94E1D2AE10}" type="slidenum">
              <a:rPr lang="it-IT"/>
              <a:pPr>
                <a:defRPr/>
              </a:pPr>
              <a:t>‹N›</a:t>
            </a:fld>
            <a:endParaRPr lang="it-IT"/>
          </a:p>
        </p:txBody>
      </p:sp>
      <p:pic>
        <p:nvPicPr>
          <p:cNvPr id="6" name="Picture 14" descr="INFNnewlogo2"/>
          <p:cNvPicPr>
            <a:picLocks noChangeAspect="1" noChangeArrowheads="1"/>
          </p:cNvPicPr>
          <p:nvPr userDrawn="1"/>
        </p:nvPicPr>
        <p:blipFill>
          <a:blip r:embed="rId2" cstate="screen"/>
          <a:srcRect/>
          <a:stretch>
            <a:fillRect/>
          </a:stretch>
        </p:blipFill>
        <p:spPr bwMode="auto">
          <a:xfrm>
            <a:off x="8101013" y="0"/>
            <a:ext cx="1042987" cy="1042988"/>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5" name="Segnaposto numero diapositiva 5"/>
          <p:cNvSpPr>
            <a:spLocks noGrp="1"/>
          </p:cNvSpPr>
          <p:nvPr>
            <p:ph type="sldNum" sz="quarter" idx="11"/>
          </p:nvPr>
        </p:nvSpPr>
        <p:spPr/>
        <p:txBody>
          <a:bodyPr/>
          <a:lstStyle>
            <a:lvl1pPr>
              <a:defRPr/>
            </a:lvl1pPr>
          </a:lstStyle>
          <a:p>
            <a:pPr>
              <a:defRPr/>
            </a:pPr>
            <a:fld id="{5DDF880A-D064-47C7-8AC4-E748CC793A8A}"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5" name="Segnaposto numero diapositiva 5"/>
          <p:cNvSpPr>
            <a:spLocks noGrp="1"/>
          </p:cNvSpPr>
          <p:nvPr>
            <p:ph type="sldNum" sz="quarter" idx="11"/>
          </p:nvPr>
        </p:nvSpPr>
        <p:spPr/>
        <p:txBody>
          <a:bodyPr/>
          <a:lstStyle>
            <a:lvl1pPr>
              <a:defRPr/>
            </a:lvl1pPr>
          </a:lstStyle>
          <a:p>
            <a:pPr>
              <a:defRPr/>
            </a:pPr>
            <a:fld id="{023817BA-C145-4F19-9147-D078A8B6A597}"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Giovanni Volpini, Consiglio di Sezione, 27 giugno 2013</a:t>
            </a:r>
            <a:endParaRPr lang="it-IT"/>
          </a:p>
        </p:txBody>
      </p:sp>
      <p:sp>
        <p:nvSpPr>
          <p:cNvPr id="6" name="Segnaposto numero diapositiva 5"/>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3894834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Giovanni Volpini, Consiglio di Sezione, 27 giugno 2013</a:t>
            </a:r>
            <a:endParaRPr lang="it-IT"/>
          </a:p>
        </p:txBody>
      </p:sp>
      <p:sp>
        <p:nvSpPr>
          <p:cNvPr id="6" name="Segnaposto numero diapositiva 5"/>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3136463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Giovanni Volpini, Consiglio di Sezione, 27 giugno 2013</a:t>
            </a:r>
            <a:endParaRPr lang="it-IT"/>
          </a:p>
        </p:txBody>
      </p:sp>
      <p:sp>
        <p:nvSpPr>
          <p:cNvPr id="6" name="Segnaposto numero diapositiva 5"/>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3827829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Giovanni Volpini, Consiglio di Sezione, 27 giugno 2013</a:t>
            </a:r>
            <a:endParaRPr lang="it-IT"/>
          </a:p>
        </p:txBody>
      </p:sp>
      <p:sp>
        <p:nvSpPr>
          <p:cNvPr id="7" name="Segnaposto numero diapositiva 6"/>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973781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r>
              <a:rPr lang="it-IT" smtClean="0"/>
              <a:t>Giovanni Volpini, Consiglio di Sezione, 27 giugno 2013</a:t>
            </a:r>
            <a:endParaRPr lang="it-IT"/>
          </a:p>
        </p:txBody>
      </p:sp>
      <p:sp>
        <p:nvSpPr>
          <p:cNvPr id="9" name="Segnaposto numero diapositiva 8"/>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1570989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r>
              <a:rPr lang="it-IT" smtClean="0"/>
              <a:t>Giovanni Volpini, Consiglio di Sezione, 27 giugno 2013</a:t>
            </a:r>
            <a:endParaRPr lang="it-IT"/>
          </a:p>
        </p:txBody>
      </p:sp>
      <p:sp>
        <p:nvSpPr>
          <p:cNvPr id="5" name="Segnaposto numero diapositiva 4"/>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4211254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r>
              <a:rPr lang="it-IT" smtClean="0"/>
              <a:t>Giovanni Volpini, Consiglio di Sezione, 27 giugno 2013</a:t>
            </a:r>
            <a:endParaRPr lang="it-IT"/>
          </a:p>
        </p:txBody>
      </p:sp>
      <p:sp>
        <p:nvSpPr>
          <p:cNvPr id="4" name="Segnaposto numero diapositiva 3"/>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528856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Giovanni Volpini, Consiglio di Sezione, 27 giugno 2013</a:t>
            </a:r>
            <a:endParaRPr lang="it-IT"/>
          </a:p>
        </p:txBody>
      </p:sp>
      <p:sp>
        <p:nvSpPr>
          <p:cNvPr id="7" name="Segnaposto numero diapositiva 6"/>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212156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dirty="0"/>
          </a:p>
        </p:txBody>
      </p:sp>
      <p:sp>
        <p:nvSpPr>
          <p:cNvPr id="5" name="Segnaposto numero diapositiva 5"/>
          <p:cNvSpPr>
            <a:spLocks noGrp="1"/>
          </p:cNvSpPr>
          <p:nvPr>
            <p:ph type="sldNum" sz="quarter" idx="11"/>
          </p:nvPr>
        </p:nvSpPr>
        <p:spPr/>
        <p:txBody>
          <a:bodyPr/>
          <a:lstStyle>
            <a:lvl1pPr>
              <a:defRPr/>
            </a:lvl1pPr>
          </a:lstStyle>
          <a:p>
            <a:pPr>
              <a:defRPr/>
            </a:pPr>
            <a:fld id="{ECFA7FE5-F5CF-477A-978B-E663279E395E}"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Giovanni Volpini, Consiglio di Sezione, 27 giugno 2013</a:t>
            </a:r>
            <a:endParaRPr lang="it-IT"/>
          </a:p>
        </p:txBody>
      </p:sp>
      <p:sp>
        <p:nvSpPr>
          <p:cNvPr id="7" name="Segnaposto numero diapositiva 6"/>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155293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Giovanni Volpini, Consiglio di Sezione, 27 giugno 2013</a:t>
            </a:r>
            <a:endParaRPr lang="it-IT"/>
          </a:p>
        </p:txBody>
      </p:sp>
      <p:sp>
        <p:nvSpPr>
          <p:cNvPr id="6" name="Segnaposto numero diapositiva 5"/>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679768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Giovanni Volpini, Consiglio di Sezione, 27 giugno 2013</a:t>
            </a:r>
            <a:endParaRPr lang="it-IT"/>
          </a:p>
        </p:txBody>
      </p:sp>
      <p:sp>
        <p:nvSpPr>
          <p:cNvPr id="6" name="Segnaposto numero diapositiva 5"/>
          <p:cNvSpPr>
            <a:spLocks noGrp="1"/>
          </p:cNvSpPr>
          <p:nvPr>
            <p:ph type="sldNum" sz="quarter" idx="12"/>
          </p:nvPr>
        </p:nvSpPr>
        <p:spPr/>
        <p:txBody>
          <a:bodyPr/>
          <a:lstStyle/>
          <a:p>
            <a:fld id="{AE4133A8-6C0B-4F95-B4B6-C99BA0C744FF}" type="slidenum">
              <a:rPr lang="it-IT" smtClean="0"/>
              <a:pPr/>
              <a:t>‹N›</a:t>
            </a:fld>
            <a:endParaRPr lang="it-IT"/>
          </a:p>
        </p:txBody>
      </p:sp>
    </p:spTree>
    <p:extLst>
      <p:ext uri="{BB962C8B-B14F-4D97-AF65-F5344CB8AC3E}">
        <p14:creationId xmlns:p14="http://schemas.microsoft.com/office/powerpoint/2010/main" xmlns="" val="1987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5" name="Segnaposto numero diapositiva 5"/>
          <p:cNvSpPr>
            <a:spLocks noGrp="1"/>
          </p:cNvSpPr>
          <p:nvPr>
            <p:ph type="sldNum" sz="quarter" idx="11"/>
          </p:nvPr>
        </p:nvSpPr>
        <p:spPr/>
        <p:txBody>
          <a:bodyPr/>
          <a:lstStyle>
            <a:lvl1pPr>
              <a:defRPr/>
            </a:lvl1pPr>
          </a:lstStyle>
          <a:p>
            <a:pPr>
              <a:defRPr/>
            </a:pPr>
            <a:fld id="{22C87441-9161-4773-9F93-7A0CF3AF7EB2}"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6" name="Segnaposto numero diapositiva 5"/>
          <p:cNvSpPr>
            <a:spLocks noGrp="1"/>
          </p:cNvSpPr>
          <p:nvPr>
            <p:ph type="sldNum" sz="quarter" idx="11"/>
          </p:nvPr>
        </p:nvSpPr>
        <p:spPr/>
        <p:txBody>
          <a:bodyPr/>
          <a:lstStyle>
            <a:lvl1pPr>
              <a:defRPr/>
            </a:lvl1pPr>
          </a:lstStyle>
          <a:p>
            <a:pPr>
              <a:defRPr/>
            </a:pPr>
            <a:fld id="{DF855D4F-1DAE-44B5-A712-C91A70B02F89}"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8" name="Segnaposto numero diapositiva 5"/>
          <p:cNvSpPr>
            <a:spLocks noGrp="1"/>
          </p:cNvSpPr>
          <p:nvPr>
            <p:ph type="sldNum" sz="quarter" idx="11"/>
          </p:nvPr>
        </p:nvSpPr>
        <p:spPr/>
        <p:txBody>
          <a:bodyPr/>
          <a:lstStyle>
            <a:lvl1pPr>
              <a:defRPr/>
            </a:lvl1pPr>
          </a:lstStyle>
          <a:p>
            <a:pPr>
              <a:defRPr/>
            </a:pPr>
            <a:fld id="{FE3EDBEB-E223-409B-9551-B4AE1E4E90A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4" name="Segnaposto numero diapositiva 5"/>
          <p:cNvSpPr>
            <a:spLocks noGrp="1"/>
          </p:cNvSpPr>
          <p:nvPr>
            <p:ph type="sldNum" sz="quarter" idx="11"/>
          </p:nvPr>
        </p:nvSpPr>
        <p:spPr/>
        <p:txBody>
          <a:bodyPr/>
          <a:lstStyle>
            <a:lvl1pPr>
              <a:defRPr/>
            </a:lvl1pPr>
          </a:lstStyle>
          <a:p>
            <a:pPr>
              <a:defRPr/>
            </a:pPr>
            <a:fld id="{C32B148A-FD6E-4CAB-8911-B47FEBF1D69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dirty="0"/>
          </a:p>
        </p:txBody>
      </p:sp>
      <p:sp>
        <p:nvSpPr>
          <p:cNvPr id="3" name="Segnaposto numero diapositiva 5"/>
          <p:cNvSpPr>
            <a:spLocks noGrp="1"/>
          </p:cNvSpPr>
          <p:nvPr>
            <p:ph type="sldNum" sz="quarter" idx="11"/>
          </p:nvPr>
        </p:nvSpPr>
        <p:spPr/>
        <p:txBody>
          <a:bodyPr/>
          <a:lstStyle>
            <a:lvl1pPr>
              <a:defRPr/>
            </a:lvl1pPr>
          </a:lstStyle>
          <a:p>
            <a:pPr>
              <a:defRPr/>
            </a:pPr>
            <a:fld id="{42B54E82-BF80-48C3-9D66-8450582175D0}" type="slidenum">
              <a:rPr lang="it-IT"/>
              <a:pPr>
                <a:defRPr/>
              </a:pPr>
              <a:t>‹N›</a:t>
            </a:fld>
            <a:endParaRPr lang="it-IT"/>
          </a:p>
        </p:txBody>
      </p:sp>
      <p:sp>
        <p:nvSpPr>
          <p:cNvPr id="4" name="Titolo 3"/>
          <p:cNvSpPr>
            <a:spLocks noGrp="1"/>
          </p:cNvSpPr>
          <p:nvPr>
            <p:ph type="title"/>
          </p:nvPr>
        </p:nvSpPr>
        <p:spPr/>
        <p:txBody>
          <a:bodyPr/>
          <a:lstStyle/>
          <a:p>
            <a:r>
              <a:rPr lang="it-IT" smtClean="0"/>
              <a:t>Fare clic per modificare lo stile del titolo</a:t>
            </a:r>
            <a:endParaRPr lang="it-IT"/>
          </a:p>
        </p:txBody>
      </p:sp>
      <p:pic>
        <p:nvPicPr>
          <p:cNvPr id="5" name="Picture 14" descr="INFNnewlogo2"/>
          <p:cNvPicPr>
            <a:picLocks noChangeAspect="1" noChangeArrowheads="1"/>
          </p:cNvPicPr>
          <p:nvPr userDrawn="1"/>
        </p:nvPicPr>
        <p:blipFill>
          <a:blip r:embed="rId2" cstate="screen"/>
          <a:srcRect/>
          <a:stretch>
            <a:fillRect/>
          </a:stretch>
        </p:blipFill>
        <p:spPr bwMode="auto">
          <a:xfrm>
            <a:off x="8101013" y="0"/>
            <a:ext cx="1042987" cy="1042988"/>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6" name="Segnaposto numero diapositiva 5"/>
          <p:cNvSpPr>
            <a:spLocks noGrp="1"/>
          </p:cNvSpPr>
          <p:nvPr>
            <p:ph type="sldNum" sz="quarter" idx="11"/>
          </p:nvPr>
        </p:nvSpPr>
        <p:spPr/>
        <p:txBody>
          <a:bodyPr/>
          <a:lstStyle>
            <a:lvl1pPr>
              <a:defRPr/>
            </a:lvl1pPr>
          </a:lstStyle>
          <a:p>
            <a:pPr>
              <a:defRPr/>
            </a:pPr>
            <a:fld id="{BBD61BA0-4EB6-41C0-B30B-43FCA84C251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pPr>
              <a:defRPr/>
            </a:pPr>
            <a:r>
              <a:rPr lang="it-IT" smtClean="0"/>
              <a:t>Giovanni Volpini, Consiglio di Sezione, 27 giugno 2013</a:t>
            </a:r>
            <a:endParaRPr lang="it-IT"/>
          </a:p>
        </p:txBody>
      </p:sp>
      <p:sp>
        <p:nvSpPr>
          <p:cNvPr id="6" name="Segnaposto numero diapositiva 5"/>
          <p:cNvSpPr>
            <a:spLocks noGrp="1"/>
          </p:cNvSpPr>
          <p:nvPr>
            <p:ph type="sldNum" sz="quarter" idx="11"/>
          </p:nvPr>
        </p:nvSpPr>
        <p:spPr/>
        <p:txBody>
          <a:bodyPr/>
          <a:lstStyle>
            <a:lvl1pPr>
              <a:defRPr/>
            </a:lvl1pPr>
          </a:lstStyle>
          <a:p>
            <a:pPr>
              <a:defRPr/>
            </a:pPr>
            <a:fld id="{E2F7B594-1BF0-46E0-8A2B-3B71910ABA0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 name="Segnaposto piè di pagina 4"/>
          <p:cNvSpPr>
            <a:spLocks noGrp="1"/>
          </p:cNvSpPr>
          <p:nvPr>
            <p:ph type="ftr" sz="quarter" idx="3"/>
          </p:nvPr>
        </p:nvSpPr>
        <p:spPr>
          <a:xfrm>
            <a:off x="1979613" y="6356350"/>
            <a:ext cx="4824412" cy="365125"/>
          </a:xfrm>
          <a:prstGeom prst="rect">
            <a:avLst/>
          </a:prstGeom>
        </p:spPr>
        <p:txBody>
          <a:bodyPr vert="horz" wrap="square" lIns="91440" tIns="45720" rIns="91440" bIns="45720" numCol="1" anchor="ctr" anchorCtr="0" compatLnSpc="1">
            <a:prstTxWarp prst="textNoShape">
              <a:avLst/>
            </a:prstTxWarp>
          </a:bodyPr>
          <a:lstStyle>
            <a:lvl1pPr algn="ctr">
              <a:defRPr sz="1200">
                <a:latin typeface="Verdana" pitchFamily="34" charset="0"/>
              </a:defRPr>
            </a:lvl1pPr>
          </a:lstStyle>
          <a:p>
            <a:pPr>
              <a:defRPr/>
            </a:pPr>
            <a:r>
              <a:rPr lang="it-IT" smtClean="0"/>
              <a:t>Giovanni Volpini, Consiglio di Sezione, 27 giugno 2013</a:t>
            </a:r>
            <a:endParaRPr lang="it-IT" dirty="0"/>
          </a:p>
        </p:txBody>
      </p:sp>
      <p:sp>
        <p:nvSpPr>
          <p:cNvPr id="6" name="Segnaposto numero diapositiva 5"/>
          <p:cNvSpPr>
            <a:spLocks noGrp="1"/>
          </p:cNvSpPr>
          <p:nvPr>
            <p:ph type="sldNum" sz="quarter" idx="4"/>
          </p:nvPr>
        </p:nvSpPr>
        <p:spPr>
          <a:xfrm>
            <a:off x="7740650" y="6356350"/>
            <a:ext cx="9461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797979"/>
                </a:solidFill>
                <a:latin typeface="Verdana" pitchFamily="34" charset="0"/>
              </a:defRPr>
            </a:lvl1pPr>
          </a:lstStyle>
          <a:p>
            <a:pPr>
              <a:defRPr/>
            </a:pPr>
            <a:fld id="{73C501D7-132E-42D8-9FC7-F962F61312C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fontAlgn="base">
        <a:spcBef>
          <a:spcPct val="0"/>
        </a:spcBef>
        <a:spcAft>
          <a:spcPct val="0"/>
        </a:spcAft>
        <a:defRPr sz="4400">
          <a:solidFill>
            <a:schemeClr val="tx1"/>
          </a:solidFill>
          <a:latin typeface="Verdana" pitchFamily="34" charset="0"/>
        </a:defRPr>
      </a:lvl6pPr>
      <a:lvl7pPr marL="914400" algn="ctr" rtl="0" fontAlgn="base">
        <a:spcBef>
          <a:spcPct val="0"/>
        </a:spcBef>
        <a:spcAft>
          <a:spcPct val="0"/>
        </a:spcAft>
        <a:defRPr sz="4400">
          <a:solidFill>
            <a:schemeClr val="tx1"/>
          </a:solidFill>
          <a:latin typeface="Verdana" pitchFamily="34" charset="0"/>
        </a:defRPr>
      </a:lvl7pPr>
      <a:lvl8pPr marL="1371600" algn="ctr" rtl="0" fontAlgn="base">
        <a:spcBef>
          <a:spcPct val="0"/>
        </a:spcBef>
        <a:spcAft>
          <a:spcPct val="0"/>
        </a:spcAft>
        <a:defRPr sz="4400">
          <a:solidFill>
            <a:schemeClr val="tx1"/>
          </a:solidFill>
          <a:latin typeface="Verdana" pitchFamily="34" charset="0"/>
        </a:defRPr>
      </a:lvl8pPr>
      <a:lvl9pPr marL="1828800" algn="ctr" rtl="0" fontAlgn="base">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Giovanni Volpini, Consiglio di Sezione, 27 giugno 2013</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133A8-6C0B-4F95-B4B6-C99BA0C744FF}" type="slidenum">
              <a:rPr lang="it-IT" smtClean="0"/>
              <a:pPr/>
              <a:t>‹N›</a:t>
            </a:fld>
            <a:endParaRPr lang="it-IT"/>
          </a:p>
        </p:txBody>
      </p:sp>
      <p:pic>
        <p:nvPicPr>
          <p:cNvPr id="7" name="Picture 14" descr="INFNnewlogo2"/>
          <p:cNvPicPr>
            <a:picLocks noChangeAspect="1" noChangeArrowheads="1"/>
          </p:cNvPicPr>
          <p:nvPr userDrawn="1"/>
        </p:nvPicPr>
        <p:blipFill>
          <a:blip r:embed="rId13" cstate="screen"/>
          <a:srcRect/>
          <a:stretch>
            <a:fillRect/>
          </a:stretch>
        </p:blipFill>
        <p:spPr bwMode="auto">
          <a:xfrm>
            <a:off x="8101013" y="0"/>
            <a:ext cx="1042987" cy="1042988"/>
          </a:xfrm>
          <a:prstGeom prst="rect">
            <a:avLst/>
          </a:prstGeom>
          <a:noFill/>
          <a:ln w="9525">
            <a:noFill/>
            <a:miter lim="800000"/>
            <a:headEnd/>
            <a:tailEnd/>
          </a:ln>
        </p:spPr>
      </p:pic>
    </p:spTree>
    <p:extLst>
      <p:ext uri="{BB962C8B-B14F-4D97-AF65-F5344CB8AC3E}">
        <p14:creationId xmlns:p14="http://schemas.microsoft.com/office/powerpoint/2010/main" xmlns="" val="1678740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ctrTitle"/>
          </p:nvPr>
        </p:nvSpPr>
        <p:spPr>
          <a:xfrm>
            <a:off x="251520" y="1052736"/>
            <a:ext cx="8568952" cy="2736304"/>
          </a:xfrm>
        </p:spPr>
        <p:txBody>
          <a:bodyPr/>
          <a:lstStyle/>
          <a:p>
            <a:pPr eaLnBrk="1" hangingPunct="1"/>
            <a:r>
              <a:rPr lang="it-IT" sz="2800" b="1" i="1" dirty="0" smtClean="0"/>
              <a:t/>
            </a:r>
            <a:br>
              <a:rPr lang="it-IT" sz="2800" b="1" i="1" dirty="0" smtClean="0"/>
            </a:br>
            <a:r>
              <a:rPr lang="it-IT" sz="2800" b="1" dirty="0" smtClean="0"/>
              <a:t>CORRAL</a:t>
            </a:r>
            <a:br>
              <a:rPr lang="it-IT" sz="2800" b="1" dirty="0" smtClean="0"/>
            </a:br>
            <a:r>
              <a:rPr lang="it-IT" sz="2800" b="1" dirty="0" err="1" smtClean="0"/>
              <a:t>CORRettori</a:t>
            </a:r>
            <a:r>
              <a:rPr lang="it-IT" sz="2800" b="1" dirty="0" smtClean="0"/>
              <a:t> per l’Alta luminosità ad LHC</a:t>
            </a:r>
            <a:r>
              <a:rPr lang="it-IT" sz="2800" b="1" i="1" dirty="0" smtClean="0"/>
              <a:t/>
            </a:r>
            <a:br>
              <a:rPr lang="it-IT" sz="2800" b="1" i="1" dirty="0" smtClean="0"/>
            </a:br>
            <a:r>
              <a:rPr lang="it-IT" sz="2800" b="1" i="1" dirty="0" smtClean="0"/>
              <a:t/>
            </a:r>
            <a:br>
              <a:rPr lang="it-IT" sz="2800" b="1" i="1" dirty="0" smtClean="0"/>
            </a:br>
            <a:r>
              <a:rPr lang="it-IT" sz="2400" b="1" i="1" dirty="0" smtClean="0"/>
              <a:t>una proposta per la realizzazione dei </a:t>
            </a:r>
            <a:br>
              <a:rPr lang="it-IT" sz="2400" b="1" i="1" dirty="0" smtClean="0"/>
            </a:br>
            <a:r>
              <a:rPr lang="it-IT" sz="2400" b="1" i="1" dirty="0" smtClean="0"/>
              <a:t>prototipi di magneti correttori multipolari </a:t>
            </a:r>
            <a:br>
              <a:rPr lang="it-IT" sz="2400" b="1" i="1" dirty="0" smtClean="0"/>
            </a:br>
            <a:r>
              <a:rPr lang="it-IT" sz="2400" b="1" i="1" dirty="0" smtClean="0"/>
              <a:t>in tecnologia superferrica </a:t>
            </a:r>
            <a:br>
              <a:rPr lang="it-IT" sz="2400" b="1" i="1" dirty="0" smtClean="0"/>
            </a:br>
            <a:r>
              <a:rPr lang="it-IT" sz="2400" b="1" i="1" dirty="0" smtClean="0"/>
              <a:t>per le regioni di interazione ad alta luminosità di </a:t>
            </a:r>
            <a:br>
              <a:rPr lang="it-IT" sz="2400" b="1" i="1" dirty="0" smtClean="0"/>
            </a:br>
            <a:r>
              <a:rPr lang="it-IT" sz="2400" b="1" i="1" dirty="0" smtClean="0"/>
              <a:t>HL-LHC</a:t>
            </a:r>
          </a:p>
        </p:txBody>
      </p:sp>
      <p:sp>
        <p:nvSpPr>
          <p:cNvPr id="14338" name="Sottotitolo 2"/>
          <p:cNvSpPr>
            <a:spLocks noGrp="1"/>
          </p:cNvSpPr>
          <p:nvPr>
            <p:ph type="subTitle" idx="1"/>
          </p:nvPr>
        </p:nvSpPr>
        <p:spPr>
          <a:xfrm>
            <a:off x="755576" y="5229200"/>
            <a:ext cx="8064896" cy="1008112"/>
          </a:xfrm>
        </p:spPr>
        <p:txBody>
          <a:bodyPr/>
          <a:lstStyle/>
          <a:p>
            <a:pPr eaLnBrk="1" hangingPunct="1"/>
            <a:r>
              <a:rPr lang="it-IT" sz="2400" dirty="0" smtClean="0">
                <a:solidFill>
                  <a:srgbClr val="797979"/>
                </a:solidFill>
              </a:rPr>
              <a:t>Milano, CDS, 27 giugno 2013</a:t>
            </a:r>
            <a:endParaRPr lang="it-IT" sz="2400" dirty="0">
              <a:solidFill>
                <a:srgbClr val="797979"/>
              </a:solidFill>
            </a:endParaRPr>
          </a:p>
          <a:p>
            <a:pPr eaLnBrk="1" hangingPunct="1"/>
            <a:r>
              <a:rPr lang="it-IT" sz="2400" dirty="0" smtClean="0">
                <a:solidFill>
                  <a:srgbClr val="797979"/>
                </a:solidFill>
              </a:rPr>
              <a:t>Giovanni Volpini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a:xfrm>
            <a:off x="650631" y="0"/>
            <a:ext cx="7772400" cy="609600"/>
          </a:xfrm>
        </p:spPr>
        <p:txBody>
          <a:bodyPr/>
          <a:lstStyle/>
          <a:p>
            <a:r>
              <a:rPr lang="it-IT" sz="4000" dirty="0" smtClean="0">
                <a:solidFill>
                  <a:schemeClr val="tx1"/>
                </a:solidFill>
                <a:latin typeface="Verdana" pitchFamily="34" charset="0"/>
                <a:ea typeface="Verdana" pitchFamily="34" charset="0"/>
                <a:cs typeface="Verdana" pitchFamily="34" charset="0"/>
              </a:rPr>
              <a:t>FP7: quadro generale</a:t>
            </a:r>
          </a:p>
        </p:txBody>
      </p:sp>
      <p:sp>
        <p:nvSpPr>
          <p:cNvPr id="16389" name="CasellaDiTesto 4"/>
          <p:cNvSpPr txBox="1">
            <a:spLocks noChangeArrowheads="1"/>
          </p:cNvSpPr>
          <p:nvPr/>
        </p:nvSpPr>
        <p:spPr bwMode="auto">
          <a:xfrm>
            <a:off x="7956376" y="1916832"/>
            <a:ext cx="889020" cy="646331"/>
          </a:xfrm>
          <a:prstGeom prst="rect">
            <a:avLst/>
          </a:prstGeom>
          <a:noFill/>
          <a:ln w="9525">
            <a:noFill/>
            <a:miter lim="800000"/>
            <a:headEnd/>
            <a:tailEnd/>
          </a:ln>
        </p:spPr>
        <p:txBody>
          <a:bodyPr wrap="square">
            <a:spAutoFit/>
          </a:bodyPr>
          <a:lstStyle/>
          <a:p>
            <a:r>
              <a:rPr lang="it-IT" sz="1800" dirty="0"/>
              <a:t>cifre in </a:t>
            </a:r>
            <a:r>
              <a:rPr lang="it-IT" sz="1800" dirty="0" err="1"/>
              <a:t>M€</a:t>
            </a:r>
            <a:endParaRPr lang="it-IT" sz="1800" dirty="0"/>
          </a:p>
        </p:txBody>
      </p:sp>
      <p:pic>
        <p:nvPicPr>
          <p:cNvPr id="18434" name="Picture 2"/>
          <p:cNvPicPr>
            <a:picLocks noChangeAspect="1" noChangeArrowheads="1"/>
          </p:cNvPicPr>
          <p:nvPr/>
        </p:nvPicPr>
        <p:blipFill>
          <a:blip r:embed="rId3" cstate="print"/>
          <a:srcRect/>
          <a:stretch>
            <a:fillRect/>
          </a:stretch>
        </p:blipFill>
        <p:spPr bwMode="auto">
          <a:xfrm>
            <a:off x="0" y="4581128"/>
            <a:ext cx="7812359" cy="1317622"/>
          </a:xfrm>
          <a:prstGeom prst="rect">
            <a:avLst/>
          </a:prstGeom>
          <a:noFill/>
          <a:ln w="9525">
            <a:noFill/>
            <a:miter lim="800000"/>
            <a:headEnd/>
            <a:tailEnd/>
          </a:ln>
          <a:effectLst/>
        </p:spPr>
      </p:pic>
      <p:pic>
        <p:nvPicPr>
          <p:cNvPr id="18435" name="Picture 3"/>
          <p:cNvPicPr>
            <a:picLocks noChangeAspect="1" noChangeArrowheads="1"/>
          </p:cNvPicPr>
          <p:nvPr/>
        </p:nvPicPr>
        <p:blipFill>
          <a:blip r:embed="rId4" cstate="print"/>
          <a:srcRect/>
          <a:stretch>
            <a:fillRect/>
          </a:stretch>
        </p:blipFill>
        <p:spPr bwMode="auto">
          <a:xfrm>
            <a:off x="1" y="1340768"/>
            <a:ext cx="7740351" cy="2447541"/>
          </a:xfrm>
          <a:prstGeom prst="rect">
            <a:avLst/>
          </a:prstGeom>
          <a:noFill/>
          <a:ln w="9525">
            <a:noFill/>
            <a:miter lim="800000"/>
            <a:headEnd/>
            <a:tailEnd/>
          </a:ln>
          <a:effectLst/>
        </p:spPr>
      </p:pic>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10</a:t>
            </a:fld>
            <a:endParaRPr lang="it-IT"/>
          </a:p>
        </p:txBody>
      </p:sp>
    </p:spTree>
    <p:extLst>
      <p:ext uri="{BB962C8B-B14F-4D97-AF65-F5344CB8AC3E}">
        <p14:creationId xmlns:p14="http://schemas.microsoft.com/office/powerpoint/2010/main" xmlns="" val="3147757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3"/>
          <p:cNvSpPr>
            <a:spLocks noChangeArrowheads="1"/>
          </p:cNvSpPr>
          <p:nvPr/>
        </p:nvSpPr>
        <p:spPr bwMode="auto">
          <a:xfrm>
            <a:off x="395536" y="1196752"/>
            <a:ext cx="8280920" cy="4528710"/>
          </a:xfrm>
          <a:prstGeom prst="rect">
            <a:avLst/>
          </a:prstGeom>
          <a:noFill/>
          <a:ln w="3175" algn="ctr">
            <a:noFill/>
            <a:miter lim="800000"/>
            <a:headEnd/>
            <a:tailEnd/>
          </a:ln>
        </p:spPr>
        <p:txBody>
          <a:bodyPr wrap="square" lIns="95793" tIns="47896" rIns="95793" bIns="47896">
            <a:spAutoFit/>
          </a:bodyPr>
          <a:lstStyle/>
          <a:p>
            <a:pPr defTabSz="957263"/>
            <a:r>
              <a:rPr lang="it-IT" sz="1600" b="1" dirty="0">
                <a:latin typeface="Verdana" pitchFamily="34" charset="0"/>
              </a:rPr>
              <a:t>                </a:t>
            </a:r>
            <a:endParaRPr lang="it-IT" sz="1600" b="1" dirty="0" smtClean="0">
              <a:latin typeface="Verdana" pitchFamily="34" charset="0"/>
            </a:endParaRPr>
          </a:p>
          <a:p>
            <a:pPr defTabSz="957263"/>
            <a:r>
              <a:rPr lang="it-IT" sz="1600" dirty="0" smtClean="0">
                <a:latin typeface="Verdana" pitchFamily="34" charset="0"/>
              </a:rPr>
              <a:t>Abbiamo da diverso tempo considerato come passo successivo la progettazione</a:t>
            </a:r>
            <a:r>
              <a:rPr lang="it-IT" sz="1600" dirty="0">
                <a:latin typeface="Verdana" pitchFamily="34" charset="0"/>
              </a:rPr>
              <a:t>, costruzione e test di un secondo modello corto, con un design elettromagnetico migliorato e un cavo superconduttore più performante. Due anni, impegno economico pari a  1.2  </a:t>
            </a:r>
            <a:r>
              <a:rPr lang="it-IT" sz="1600" dirty="0" err="1">
                <a:latin typeface="Verdana" pitchFamily="34" charset="0"/>
              </a:rPr>
              <a:t>M€</a:t>
            </a:r>
            <a:endParaRPr lang="it-IT" sz="1600" dirty="0">
              <a:latin typeface="Verdana" pitchFamily="34" charset="0"/>
            </a:endParaRPr>
          </a:p>
          <a:p>
            <a:pPr defTabSz="957263"/>
            <a:endParaRPr lang="it-IT" sz="1600" dirty="0">
              <a:latin typeface="Verdana" pitchFamily="34" charset="0"/>
            </a:endParaRPr>
          </a:p>
          <a:p>
            <a:pPr defTabSz="957263"/>
            <a:r>
              <a:rPr lang="it-IT" sz="1600" dirty="0">
                <a:latin typeface="Verdana" pitchFamily="34" charset="0"/>
              </a:rPr>
              <a:t>Nonostante le ripetute espressioni di fiducia e di incoraggiamento del management di FAIR, non si è riusciti ad avere alcuna forma di finanziamento da parte tedesca.</a:t>
            </a:r>
          </a:p>
          <a:p>
            <a:pPr defTabSz="957263"/>
            <a:endParaRPr lang="it-IT" sz="1600" dirty="0">
              <a:latin typeface="Verdana" pitchFamily="34" charset="0"/>
            </a:endParaRPr>
          </a:p>
          <a:p>
            <a:pPr defTabSz="957263"/>
            <a:r>
              <a:rPr lang="it-IT" sz="1600" dirty="0">
                <a:latin typeface="Verdana" pitchFamily="34" charset="0"/>
              </a:rPr>
              <a:t>Come unico passo in avanti, abbiamo presentato con CERN e GSI alla UE (FP7) il progetto </a:t>
            </a:r>
            <a:r>
              <a:rPr lang="it-IT" sz="1600" b="1" dirty="0" smtClean="0">
                <a:solidFill>
                  <a:schemeClr val="accent6">
                    <a:lumMod val="60000"/>
                    <a:lumOff val="40000"/>
                  </a:schemeClr>
                </a:solidFill>
                <a:latin typeface="Verdana" pitchFamily="34" charset="0"/>
                <a:ea typeface="Verdana" pitchFamily="34" charset="0"/>
                <a:cs typeface="Verdana" pitchFamily="34" charset="0"/>
              </a:rPr>
              <a:t>CRISP</a:t>
            </a:r>
            <a:r>
              <a:rPr lang="it-IT" sz="1600" dirty="0" smtClean="0">
                <a:solidFill>
                  <a:schemeClr val="accent6">
                    <a:lumMod val="60000"/>
                    <a:lumOff val="40000"/>
                  </a:schemeClr>
                </a:solidFill>
                <a:latin typeface="Verdana" pitchFamily="34" charset="0"/>
                <a:ea typeface="Verdana" pitchFamily="34" charset="0"/>
                <a:cs typeface="Verdana" pitchFamily="34" charset="0"/>
              </a:rPr>
              <a:t> </a:t>
            </a:r>
            <a:r>
              <a:rPr lang="it-IT" sz="1600" b="1" dirty="0" smtClean="0">
                <a:latin typeface="Verdana" pitchFamily="34" charset="0"/>
              </a:rPr>
              <a:t>,</a:t>
            </a:r>
            <a:r>
              <a:rPr lang="it-IT" sz="1600" dirty="0" smtClean="0">
                <a:latin typeface="Verdana" pitchFamily="34" charset="0"/>
              </a:rPr>
              <a:t> </a:t>
            </a:r>
            <a:r>
              <a:rPr lang="it-IT" sz="1600" dirty="0">
                <a:latin typeface="Verdana" pitchFamily="34" charset="0"/>
              </a:rPr>
              <a:t>per la costruzione di una bobina </a:t>
            </a:r>
            <a:r>
              <a:rPr lang="it-IT" sz="1600" dirty="0" err="1">
                <a:latin typeface="Verdana" pitchFamily="34" charset="0"/>
              </a:rPr>
              <a:t>collarata</a:t>
            </a:r>
            <a:r>
              <a:rPr lang="it-IT" sz="1600" dirty="0">
                <a:latin typeface="Verdana" pitchFamily="34" charset="0"/>
              </a:rPr>
              <a:t> per il secondo magnete. Il progetto è stato approvato, con un finanziamento </a:t>
            </a:r>
            <a:r>
              <a:rPr lang="it-IT" sz="1600" dirty="0" smtClean="0">
                <a:latin typeface="Verdana" pitchFamily="34" charset="0"/>
              </a:rPr>
              <a:t>         </a:t>
            </a:r>
            <a:r>
              <a:rPr lang="it-IT" sz="1600" dirty="0" err="1" smtClean="0">
                <a:latin typeface="Verdana" pitchFamily="34" charset="0"/>
              </a:rPr>
              <a:t>all</a:t>
            </a:r>
            <a:r>
              <a:rPr lang="it-IT" sz="1600" dirty="0" smtClean="0">
                <a:latin typeface="Verdana" pitchFamily="34" charset="0"/>
              </a:rPr>
              <a:t> </a:t>
            </a:r>
            <a:r>
              <a:rPr lang="it-IT" sz="1600" dirty="0">
                <a:latin typeface="Verdana" pitchFamily="34" charset="0"/>
              </a:rPr>
              <a:t>‘INFN per le attività costruttive presso ASG di 350 </a:t>
            </a:r>
            <a:r>
              <a:rPr lang="it-IT" sz="1600" dirty="0" err="1">
                <a:latin typeface="Verdana" pitchFamily="34" charset="0"/>
              </a:rPr>
              <a:t>k</a:t>
            </a:r>
            <a:r>
              <a:rPr lang="it-IT" sz="1600" dirty="0" err="1" smtClean="0">
                <a:latin typeface="Verdana" pitchFamily="34" charset="0"/>
              </a:rPr>
              <a:t>€</a:t>
            </a:r>
            <a:r>
              <a:rPr lang="it-IT" sz="1600" dirty="0" smtClean="0">
                <a:latin typeface="Verdana" pitchFamily="34" charset="0"/>
              </a:rPr>
              <a:t>, realizzata con il cavo superconduttore già approntato nell’ambito degli sviluppi di DISCORAP.</a:t>
            </a:r>
          </a:p>
          <a:p>
            <a:pPr defTabSz="957263"/>
            <a:endParaRPr lang="it-IT" sz="1600" dirty="0" smtClean="0">
              <a:latin typeface="Verdana" pitchFamily="34" charset="0"/>
            </a:endParaRPr>
          </a:p>
          <a:p>
            <a:pPr defTabSz="957263"/>
            <a:r>
              <a:rPr lang="it-IT" sz="1600" dirty="0" smtClean="0">
                <a:latin typeface="Verdana" pitchFamily="34" charset="0"/>
              </a:rPr>
              <a:t>Conclusione prevista all’inizio del 2014. </a:t>
            </a:r>
          </a:p>
          <a:p>
            <a:pPr defTabSz="957263"/>
            <a:endParaRPr lang="it-IT" sz="1600" dirty="0">
              <a:latin typeface="Verdana" pitchFamily="34" charset="0"/>
            </a:endParaRPr>
          </a:p>
        </p:txBody>
      </p:sp>
      <p:sp>
        <p:nvSpPr>
          <p:cNvPr id="5" name="Titolo 1"/>
          <p:cNvSpPr txBox="1">
            <a:spLocks/>
          </p:cNvSpPr>
          <p:nvPr/>
        </p:nvSpPr>
        <p:spPr bwMode="auto">
          <a:xfrm>
            <a:off x="179512" y="188640"/>
            <a:ext cx="8707315"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sz="4000" b="1" i="0" u="none" strike="noStrike" kern="0" cap="none" spc="0" normalizeH="0" baseline="0" noProof="0" dirty="0" smtClean="0">
                <a:ln>
                  <a:noFill/>
                </a:ln>
                <a:solidFill>
                  <a:schemeClr val="tx2">
                    <a:lumMod val="60000"/>
                    <a:lumOff val="40000"/>
                  </a:schemeClr>
                </a:solidFill>
                <a:effectLst/>
                <a:uLnTx/>
                <a:uFillTx/>
                <a:latin typeface="Verdana" pitchFamily="34" charset="0"/>
                <a:ea typeface="Verdana" pitchFamily="34" charset="0"/>
                <a:cs typeface="Verdana" pitchFamily="34" charset="0"/>
              </a:rPr>
              <a:t>CRISP</a:t>
            </a:r>
          </a:p>
        </p:txBody>
      </p:sp>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11</a:t>
            </a:fld>
            <a:endParaRPr lang="it-IT"/>
          </a:p>
        </p:txBody>
      </p:sp>
    </p:spTree>
    <p:extLst>
      <p:ext uri="{BB962C8B-B14F-4D97-AF65-F5344CB8AC3E}">
        <p14:creationId xmlns:p14="http://schemas.microsoft.com/office/powerpoint/2010/main" xmlns="" val="1798823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251520" y="326504"/>
            <a:ext cx="8707315" cy="1374304"/>
          </a:xfrm>
        </p:spPr>
        <p:txBody>
          <a:bodyPr/>
          <a:lstStyle/>
          <a:p>
            <a:r>
              <a:rPr lang="it-IT" sz="3200" b="1" dirty="0" err="1" smtClean="0">
                <a:solidFill>
                  <a:schemeClr val="tx2">
                    <a:lumMod val="60000"/>
                    <a:lumOff val="40000"/>
                  </a:schemeClr>
                </a:solidFill>
                <a:latin typeface="Verdana" pitchFamily="34" charset="0"/>
                <a:ea typeface="Verdana" pitchFamily="34" charset="0"/>
                <a:cs typeface="Verdana" pitchFamily="34" charset="0"/>
              </a:rPr>
              <a:t>EuCARD</a:t>
            </a:r>
            <a:r>
              <a:rPr lang="it-IT" sz="3200" b="1" dirty="0" smtClean="0">
                <a:solidFill>
                  <a:schemeClr val="tx2">
                    <a:lumMod val="60000"/>
                    <a:lumOff val="40000"/>
                  </a:schemeClr>
                </a:solidFill>
                <a:latin typeface="Verdana" pitchFamily="34" charset="0"/>
                <a:ea typeface="Verdana" pitchFamily="34" charset="0"/>
                <a:cs typeface="Verdana" pitchFamily="34" charset="0"/>
              </a:rPr>
              <a:t> </a:t>
            </a:r>
            <a:br>
              <a:rPr lang="it-IT" sz="3200" b="1" dirty="0" smtClean="0">
                <a:solidFill>
                  <a:schemeClr val="tx2">
                    <a:lumMod val="60000"/>
                    <a:lumOff val="40000"/>
                  </a:schemeClr>
                </a:solidFill>
                <a:latin typeface="Verdana" pitchFamily="34" charset="0"/>
                <a:ea typeface="Verdana" pitchFamily="34" charset="0"/>
                <a:cs typeface="Verdana" pitchFamily="34" charset="0"/>
              </a:rPr>
            </a:br>
            <a:r>
              <a:rPr lang="it-IT" sz="3200" b="1" dirty="0" smtClean="0">
                <a:solidFill>
                  <a:schemeClr val="tx2">
                    <a:lumMod val="60000"/>
                    <a:lumOff val="40000"/>
                  </a:schemeClr>
                </a:solidFill>
                <a:latin typeface="Verdana" pitchFamily="34" charset="0"/>
                <a:ea typeface="Verdana" pitchFamily="34" charset="0"/>
                <a:cs typeface="Verdana" pitchFamily="34" charset="0"/>
              </a:rPr>
              <a:t>(</a:t>
            </a:r>
            <a:r>
              <a:rPr lang="it-IT" sz="3200" b="1" dirty="0" err="1" smtClean="0">
                <a:solidFill>
                  <a:schemeClr val="tx2">
                    <a:lumMod val="60000"/>
                    <a:lumOff val="40000"/>
                  </a:schemeClr>
                </a:solidFill>
                <a:latin typeface="Verdana" pitchFamily="34" charset="0"/>
                <a:ea typeface="Verdana" pitchFamily="34" charset="0"/>
                <a:cs typeface="Verdana" pitchFamily="34" charset="0"/>
              </a:rPr>
              <a:t>European</a:t>
            </a:r>
            <a:r>
              <a:rPr lang="it-IT" sz="3200" b="1" dirty="0" smtClean="0">
                <a:solidFill>
                  <a:schemeClr val="tx2">
                    <a:lumMod val="60000"/>
                    <a:lumOff val="40000"/>
                  </a:schemeClr>
                </a:solidFill>
                <a:latin typeface="Verdana" pitchFamily="34" charset="0"/>
                <a:ea typeface="Verdana" pitchFamily="34" charset="0"/>
                <a:cs typeface="Verdana" pitchFamily="34" charset="0"/>
              </a:rPr>
              <a:t> </a:t>
            </a:r>
            <a:r>
              <a:rPr lang="it-IT" sz="3200" b="1" dirty="0" err="1" smtClean="0">
                <a:solidFill>
                  <a:schemeClr val="tx2">
                    <a:lumMod val="60000"/>
                    <a:lumOff val="40000"/>
                  </a:schemeClr>
                </a:solidFill>
                <a:latin typeface="Verdana" pitchFamily="34" charset="0"/>
                <a:ea typeface="Verdana" pitchFamily="34" charset="0"/>
                <a:cs typeface="Verdana" pitchFamily="34" charset="0"/>
              </a:rPr>
              <a:t>Coordinated</a:t>
            </a:r>
            <a:r>
              <a:rPr lang="it-IT" sz="3200" b="1" dirty="0" smtClean="0">
                <a:solidFill>
                  <a:schemeClr val="tx2">
                    <a:lumMod val="60000"/>
                    <a:lumOff val="40000"/>
                  </a:schemeClr>
                </a:solidFill>
                <a:latin typeface="Verdana" pitchFamily="34" charset="0"/>
                <a:ea typeface="Verdana" pitchFamily="34" charset="0"/>
                <a:cs typeface="Verdana" pitchFamily="34" charset="0"/>
              </a:rPr>
              <a:t> </a:t>
            </a:r>
            <a:r>
              <a:rPr lang="it-IT" sz="3200" b="1" dirty="0" err="1" smtClean="0">
                <a:solidFill>
                  <a:schemeClr val="tx2">
                    <a:lumMod val="60000"/>
                    <a:lumOff val="40000"/>
                  </a:schemeClr>
                </a:solidFill>
                <a:latin typeface="Verdana" pitchFamily="34" charset="0"/>
                <a:ea typeface="Verdana" pitchFamily="34" charset="0"/>
                <a:cs typeface="Verdana" pitchFamily="34" charset="0"/>
              </a:rPr>
              <a:t>Accelerator</a:t>
            </a:r>
            <a:r>
              <a:rPr lang="it-IT" sz="3200" b="1" dirty="0" smtClean="0">
                <a:solidFill>
                  <a:schemeClr val="tx2">
                    <a:lumMod val="60000"/>
                    <a:lumOff val="40000"/>
                  </a:schemeClr>
                </a:solidFill>
                <a:latin typeface="Verdana" pitchFamily="34" charset="0"/>
                <a:ea typeface="Verdana" pitchFamily="34" charset="0"/>
                <a:cs typeface="Verdana" pitchFamily="34" charset="0"/>
              </a:rPr>
              <a:t> </a:t>
            </a:r>
            <a:r>
              <a:rPr lang="it-IT" sz="3200" b="1" dirty="0" err="1" smtClean="0">
                <a:solidFill>
                  <a:schemeClr val="tx2">
                    <a:lumMod val="60000"/>
                    <a:lumOff val="40000"/>
                  </a:schemeClr>
                </a:solidFill>
                <a:latin typeface="Verdana" pitchFamily="34" charset="0"/>
                <a:ea typeface="Verdana" pitchFamily="34" charset="0"/>
                <a:cs typeface="Verdana" pitchFamily="34" charset="0"/>
              </a:rPr>
              <a:t>Research</a:t>
            </a:r>
            <a:r>
              <a:rPr lang="it-IT" sz="3200" b="1" dirty="0" smtClean="0">
                <a:solidFill>
                  <a:schemeClr val="tx2">
                    <a:lumMod val="60000"/>
                    <a:lumOff val="40000"/>
                  </a:schemeClr>
                </a:solidFill>
                <a:latin typeface="Verdana" pitchFamily="34" charset="0"/>
                <a:ea typeface="Verdana" pitchFamily="34" charset="0"/>
                <a:cs typeface="Verdana" pitchFamily="34" charset="0"/>
              </a:rPr>
              <a:t> and </a:t>
            </a:r>
            <a:r>
              <a:rPr lang="it-IT" sz="3200" b="1" dirty="0" err="1" smtClean="0">
                <a:solidFill>
                  <a:schemeClr val="tx2">
                    <a:lumMod val="60000"/>
                    <a:lumOff val="40000"/>
                  </a:schemeClr>
                </a:solidFill>
                <a:latin typeface="Verdana" pitchFamily="34" charset="0"/>
                <a:ea typeface="Verdana" pitchFamily="34" charset="0"/>
                <a:cs typeface="Verdana" pitchFamily="34" charset="0"/>
              </a:rPr>
              <a:t>Development</a:t>
            </a:r>
            <a:r>
              <a:rPr lang="it-IT" sz="3200" b="1" dirty="0" smtClean="0">
                <a:solidFill>
                  <a:schemeClr val="tx2">
                    <a:lumMod val="60000"/>
                    <a:lumOff val="40000"/>
                  </a:schemeClr>
                </a:solidFill>
                <a:latin typeface="Verdana" pitchFamily="34" charset="0"/>
                <a:ea typeface="Verdana" pitchFamily="34" charset="0"/>
                <a:cs typeface="Verdana" pitchFamily="34" charset="0"/>
              </a:rPr>
              <a:t>)</a:t>
            </a:r>
          </a:p>
        </p:txBody>
      </p:sp>
      <p:sp>
        <p:nvSpPr>
          <p:cNvPr id="15363" name="Rettangolo 5"/>
          <p:cNvSpPr>
            <a:spLocks noChangeArrowheads="1"/>
          </p:cNvSpPr>
          <p:nvPr/>
        </p:nvSpPr>
        <p:spPr bwMode="auto">
          <a:xfrm>
            <a:off x="0" y="2060848"/>
            <a:ext cx="8820472" cy="4031873"/>
          </a:xfrm>
          <a:prstGeom prst="rect">
            <a:avLst/>
          </a:prstGeom>
          <a:noFill/>
          <a:ln w="9525">
            <a:noFill/>
            <a:miter lim="800000"/>
            <a:headEnd/>
            <a:tailEnd/>
          </a:ln>
        </p:spPr>
        <p:txBody>
          <a:bodyPr wrap="square">
            <a:spAutoFit/>
          </a:bodyPr>
          <a:lstStyle/>
          <a:p>
            <a:pPr>
              <a:defRPr/>
            </a:pPr>
            <a:r>
              <a:rPr lang="it-IT" sz="1600" b="1" dirty="0" err="1" smtClean="0">
                <a:solidFill>
                  <a:schemeClr val="tx2">
                    <a:lumMod val="60000"/>
                    <a:lumOff val="40000"/>
                  </a:schemeClr>
                </a:solidFill>
                <a:latin typeface="Verdana" pitchFamily="34" charset="0"/>
                <a:ea typeface="Verdana" pitchFamily="34" charset="0"/>
                <a:cs typeface="Verdana" pitchFamily="34" charset="0"/>
              </a:rPr>
              <a:t>EuCARD</a:t>
            </a:r>
            <a:r>
              <a:rPr lang="it-IT" sz="1600" b="1" dirty="0" smtClean="0">
                <a:solidFill>
                  <a:schemeClr val="tx2">
                    <a:lumMod val="60000"/>
                    <a:lumOff val="40000"/>
                  </a:schemeClr>
                </a:solidFill>
                <a:latin typeface="Verdana" pitchFamily="34" charset="0"/>
                <a:ea typeface="Verdana" pitchFamily="34" charset="0"/>
                <a:cs typeface="Verdana" pitchFamily="34" charset="0"/>
              </a:rPr>
              <a:t> </a:t>
            </a:r>
            <a:r>
              <a:rPr lang="it-IT" sz="1600" b="0" dirty="0" smtClean="0">
                <a:latin typeface="Verdana" pitchFamily="34" charset="0"/>
                <a:ea typeface="Verdana" pitchFamily="34" charset="0"/>
                <a:cs typeface="Verdana" pitchFamily="34" charset="0"/>
              </a:rPr>
              <a:t>integra </a:t>
            </a:r>
            <a:r>
              <a:rPr lang="it-IT" sz="1600" b="0" dirty="0">
                <a:latin typeface="Verdana" pitchFamily="34" charset="0"/>
                <a:ea typeface="Verdana" pitchFamily="34" charset="0"/>
                <a:cs typeface="Verdana" pitchFamily="34" charset="0"/>
              </a:rPr>
              <a:t>diverse attività di sviluppo tecnologico e progettuale (JRA), di network (NA), e di accesso transnazionale (TA), finalizzate al miglioramento delle prestazioni degli acceleratori di particelle europei. </a:t>
            </a:r>
            <a:endParaRPr lang="it-IT" sz="1600" b="0" dirty="0" smtClean="0">
              <a:latin typeface="Verdana" pitchFamily="34" charset="0"/>
              <a:ea typeface="Verdana" pitchFamily="34" charset="0"/>
              <a:cs typeface="Verdana" pitchFamily="34" charset="0"/>
            </a:endParaRPr>
          </a:p>
          <a:p>
            <a:pPr>
              <a:defRPr/>
            </a:pPr>
            <a:endParaRPr lang="it-IT" sz="1600" dirty="0" smtClean="0">
              <a:latin typeface="Verdana" pitchFamily="34" charset="0"/>
              <a:ea typeface="Verdana" pitchFamily="34" charset="0"/>
              <a:cs typeface="Verdana" pitchFamily="34" charset="0"/>
            </a:endParaRPr>
          </a:p>
          <a:p>
            <a:pPr>
              <a:defRPr/>
            </a:pPr>
            <a:r>
              <a:rPr lang="it-IT" sz="1600" b="0" dirty="0" smtClean="0">
                <a:latin typeface="Verdana" pitchFamily="34" charset="0"/>
                <a:ea typeface="Verdana" pitchFamily="34" charset="0"/>
                <a:cs typeface="Verdana" pitchFamily="34" charset="0"/>
              </a:rPr>
              <a:t>Iniziata nel 2009, conclusa nell’aprile 2013</a:t>
            </a:r>
            <a:endParaRPr lang="it-IT" sz="1600" b="0" dirty="0">
              <a:latin typeface="Verdana" pitchFamily="34" charset="0"/>
              <a:ea typeface="Verdana" pitchFamily="34" charset="0"/>
              <a:cs typeface="Verdana" pitchFamily="34" charset="0"/>
            </a:endParaRPr>
          </a:p>
          <a:p>
            <a:pPr>
              <a:defRPr/>
            </a:pPr>
            <a:endParaRPr lang="it-IT" sz="1600" b="0" dirty="0" smtClean="0">
              <a:latin typeface="Verdana" pitchFamily="34" charset="0"/>
              <a:ea typeface="Verdana" pitchFamily="34" charset="0"/>
              <a:cs typeface="Verdana" pitchFamily="34" charset="0"/>
            </a:endParaRPr>
          </a:p>
          <a:p>
            <a:pPr>
              <a:defRPr/>
            </a:pPr>
            <a:r>
              <a:rPr lang="it-IT" sz="1600" b="1" dirty="0" smtClean="0">
                <a:latin typeface="Verdana" pitchFamily="34" charset="0"/>
                <a:ea typeface="Verdana" pitchFamily="34" charset="0"/>
                <a:cs typeface="Verdana" pitchFamily="34" charset="0"/>
              </a:rPr>
              <a:t>Attività con coinvolgimento del LASA:</a:t>
            </a:r>
            <a:endParaRPr lang="it-IT" sz="1600" b="1" dirty="0">
              <a:latin typeface="Verdana" pitchFamily="34" charset="0"/>
              <a:ea typeface="Verdana" pitchFamily="34" charset="0"/>
              <a:cs typeface="Verdana" pitchFamily="34" charset="0"/>
            </a:endParaRPr>
          </a:p>
          <a:p>
            <a:pPr>
              <a:defRPr/>
            </a:pPr>
            <a:r>
              <a:rPr lang="it-IT" sz="1600" b="0" dirty="0">
                <a:latin typeface="Verdana" pitchFamily="34" charset="0"/>
                <a:ea typeface="Verdana" pitchFamily="34" charset="0"/>
                <a:cs typeface="Verdana" pitchFamily="34" charset="0"/>
              </a:rPr>
              <a:t>WP7, HFM (High </a:t>
            </a:r>
            <a:r>
              <a:rPr lang="it-IT" sz="1600" b="0" dirty="0" err="1">
                <a:latin typeface="Verdana" pitchFamily="34" charset="0"/>
                <a:ea typeface="Verdana" pitchFamily="34" charset="0"/>
                <a:cs typeface="Verdana" pitchFamily="34" charset="0"/>
              </a:rPr>
              <a:t>Field</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Magnet</a:t>
            </a:r>
            <a:r>
              <a:rPr lang="it-IT" sz="1600" b="0" dirty="0">
                <a:latin typeface="Verdana" pitchFamily="34" charset="0"/>
                <a:ea typeface="Verdana" pitchFamily="34" charset="0"/>
                <a:cs typeface="Verdana" pitchFamily="34" charset="0"/>
              </a:rPr>
              <a:t>) : costruzione di un dipolo superconduttore in Nb3Sn, </a:t>
            </a:r>
            <a:r>
              <a:rPr lang="it-IT" sz="1600" dirty="0">
                <a:latin typeface="Verdana" pitchFamily="34" charset="0"/>
                <a:ea typeface="Verdana" pitchFamily="34" charset="0"/>
                <a:cs typeface="Verdana" pitchFamily="34" charset="0"/>
              </a:rPr>
              <a:t>B = 13 T x dia 100 mm, </a:t>
            </a:r>
            <a:r>
              <a:rPr lang="it-IT" sz="1600" b="0" dirty="0">
                <a:latin typeface="Verdana" pitchFamily="34" charset="0"/>
                <a:ea typeface="Verdana" pitchFamily="34" charset="0"/>
                <a:cs typeface="Verdana" pitchFamily="34" charset="0"/>
              </a:rPr>
              <a:t>obiettivo di assoluto rilievo a livello mondiale.  </a:t>
            </a:r>
          </a:p>
          <a:p>
            <a:pPr>
              <a:defRPr/>
            </a:pPr>
            <a:endParaRPr lang="it-IT" sz="1600" b="0" dirty="0">
              <a:latin typeface="Verdana" pitchFamily="34" charset="0"/>
              <a:ea typeface="Verdana" pitchFamily="34" charset="0"/>
              <a:cs typeface="Verdana" pitchFamily="34" charset="0"/>
            </a:endParaRPr>
          </a:p>
          <a:p>
            <a:pPr>
              <a:defRPr/>
            </a:pPr>
            <a:r>
              <a:rPr lang="it-IT" sz="1600" b="0" dirty="0">
                <a:latin typeface="Verdana" pitchFamily="34" charset="0"/>
                <a:ea typeface="Verdana" pitchFamily="34" charset="0"/>
                <a:cs typeface="Verdana" pitchFamily="34" charset="0"/>
              </a:rPr>
              <a:t>All’interno di questo magnete verrà inserito un ulteriore avvolgimento realizzato in superconduttore ad alta temperatura critica; </a:t>
            </a:r>
            <a:r>
              <a:rPr lang="it-IT" sz="1600" dirty="0">
                <a:latin typeface="Verdana" pitchFamily="34" charset="0"/>
                <a:ea typeface="Verdana" pitchFamily="34" charset="0"/>
                <a:cs typeface="Verdana" pitchFamily="34" charset="0"/>
              </a:rPr>
              <a:t>l’insieme dei due magneti </a:t>
            </a:r>
            <a:r>
              <a:rPr lang="it-IT" sz="1600" b="0" dirty="0">
                <a:latin typeface="Verdana" pitchFamily="34" charset="0"/>
                <a:ea typeface="Verdana" pitchFamily="34" charset="0"/>
                <a:cs typeface="Verdana" pitchFamily="34" charset="0"/>
              </a:rPr>
              <a:t>permetterà di raggiungere un campo centrale di </a:t>
            </a:r>
            <a:r>
              <a:rPr lang="it-IT" sz="1600" dirty="0">
                <a:latin typeface="Verdana" pitchFamily="34" charset="0"/>
                <a:ea typeface="Verdana" pitchFamily="34" charset="0"/>
                <a:cs typeface="Verdana" pitchFamily="34" charset="0"/>
              </a:rPr>
              <a:t>19 T. </a:t>
            </a:r>
          </a:p>
          <a:p>
            <a:pPr>
              <a:defRPr/>
            </a:pPr>
            <a:endParaRPr lang="it-IT" sz="1600" b="0" dirty="0">
              <a:latin typeface="Verdana" pitchFamily="34" charset="0"/>
              <a:ea typeface="Verdana" pitchFamily="34" charset="0"/>
              <a:cs typeface="Verdana" pitchFamily="34" charset="0"/>
            </a:endParaRPr>
          </a:p>
          <a:p>
            <a:pPr>
              <a:defRPr/>
            </a:pPr>
            <a:r>
              <a:rPr lang="it-IT" sz="1600" dirty="0" err="1">
                <a:latin typeface="Verdana" pitchFamily="34" charset="0"/>
                <a:ea typeface="Verdana" pitchFamily="34" charset="0"/>
                <a:cs typeface="Verdana" pitchFamily="34" charset="0"/>
              </a:rPr>
              <a:t>MI</a:t>
            </a:r>
            <a:r>
              <a:rPr lang="it-IT" sz="1600" dirty="0">
                <a:latin typeface="Verdana" pitchFamily="34" charset="0"/>
                <a:ea typeface="Verdana" pitchFamily="34" charset="0"/>
                <a:cs typeface="Verdana" pitchFamily="34" charset="0"/>
              </a:rPr>
              <a:t> </a:t>
            </a:r>
            <a:r>
              <a:rPr lang="it-IT" sz="1600" b="0" dirty="0" smtClean="0">
                <a:latin typeface="Verdana" pitchFamily="34" charset="0"/>
                <a:ea typeface="Verdana" pitchFamily="34" charset="0"/>
                <a:cs typeface="Verdana" pitchFamily="34" charset="0"/>
              </a:rPr>
              <a:t>ha contributo allo </a:t>
            </a:r>
            <a:r>
              <a:rPr lang="it-IT" sz="1600" dirty="0">
                <a:latin typeface="Verdana" pitchFamily="34" charset="0"/>
                <a:ea typeface="Verdana" pitchFamily="34" charset="0"/>
                <a:cs typeface="Verdana" pitchFamily="34" charset="0"/>
              </a:rPr>
              <a:t>studio del </a:t>
            </a:r>
            <a:r>
              <a:rPr lang="it-IT" sz="1600" i="1" dirty="0" err="1">
                <a:latin typeface="Verdana" pitchFamily="34" charset="0"/>
                <a:ea typeface="Verdana" pitchFamily="34" charset="0"/>
                <a:cs typeface="Verdana" pitchFamily="34" charset="0"/>
              </a:rPr>
              <a:t>quench</a:t>
            </a:r>
            <a:r>
              <a:rPr lang="it-IT" sz="1600" dirty="0">
                <a:latin typeface="Verdana" pitchFamily="34" charset="0"/>
                <a:ea typeface="Verdana" pitchFamily="34" charset="0"/>
                <a:cs typeface="Verdana" pitchFamily="34" charset="0"/>
              </a:rPr>
              <a:t> combinato </a:t>
            </a:r>
            <a:r>
              <a:rPr lang="it-IT" sz="1600" b="0" dirty="0">
                <a:latin typeface="Verdana" pitchFamily="34" charset="0"/>
                <a:ea typeface="Verdana" pitchFamily="34" charset="0"/>
                <a:cs typeface="Verdana" pitchFamily="34" charset="0"/>
              </a:rPr>
              <a:t>nei due magneti e alla </a:t>
            </a:r>
            <a:r>
              <a:rPr lang="it-IT" sz="1600" dirty="0">
                <a:latin typeface="Verdana" pitchFamily="34" charset="0"/>
                <a:ea typeface="Verdana" pitchFamily="34" charset="0"/>
                <a:cs typeface="Verdana" pitchFamily="34" charset="0"/>
              </a:rPr>
              <a:t>caratterizzazione dei materiali </a:t>
            </a:r>
            <a:r>
              <a:rPr lang="it-IT" sz="1600" dirty="0" smtClean="0">
                <a:latin typeface="Verdana" pitchFamily="34" charset="0"/>
                <a:ea typeface="Verdana" pitchFamily="34" charset="0"/>
                <a:cs typeface="Verdana" pitchFamily="34" charset="0"/>
              </a:rPr>
              <a:t>superconduttori. </a:t>
            </a:r>
          </a:p>
        </p:txBody>
      </p:sp>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12</a:t>
            </a:fld>
            <a:endParaRPr lang="it-IT"/>
          </a:p>
        </p:txBody>
      </p:sp>
    </p:spTree>
    <p:extLst>
      <p:ext uri="{BB962C8B-B14F-4D97-AF65-F5344CB8AC3E}">
        <p14:creationId xmlns:p14="http://schemas.microsoft.com/office/powerpoint/2010/main" xmlns="" val="4003000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a:xfrm>
            <a:off x="118697" y="304800"/>
            <a:ext cx="8707315" cy="609600"/>
          </a:xfrm>
        </p:spPr>
        <p:txBody>
          <a:bodyPr/>
          <a:lstStyle/>
          <a:p>
            <a:r>
              <a:rPr lang="it-IT" sz="3600" b="1" dirty="0" smtClean="0">
                <a:solidFill>
                  <a:schemeClr val="tx2">
                    <a:lumMod val="60000"/>
                    <a:lumOff val="40000"/>
                  </a:schemeClr>
                </a:solidFill>
                <a:latin typeface="Verdana" pitchFamily="34" charset="0"/>
                <a:ea typeface="Verdana" pitchFamily="34" charset="0"/>
                <a:cs typeface="Verdana" pitchFamily="34" charset="0"/>
              </a:rPr>
              <a:t>EuCARD2</a:t>
            </a:r>
          </a:p>
        </p:txBody>
      </p:sp>
      <p:sp>
        <p:nvSpPr>
          <p:cNvPr id="16387" name="Rettangolo 5"/>
          <p:cNvSpPr>
            <a:spLocks noChangeArrowheads="1"/>
          </p:cNvSpPr>
          <p:nvPr/>
        </p:nvSpPr>
        <p:spPr bwMode="auto">
          <a:xfrm>
            <a:off x="0" y="1412776"/>
            <a:ext cx="9144000" cy="4524315"/>
          </a:xfrm>
          <a:prstGeom prst="rect">
            <a:avLst/>
          </a:prstGeom>
          <a:noFill/>
          <a:ln w="9525">
            <a:noFill/>
            <a:miter lim="800000"/>
            <a:headEnd/>
            <a:tailEnd/>
          </a:ln>
        </p:spPr>
        <p:txBody>
          <a:bodyPr>
            <a:spAutoFit/>
          </a:bodyPr>
          <a:lstStyle/>
          <a:p>
            <a:pPr>
              <a:defRPr/>
            </a:pPr>
            <a:r>
              <a:rPr lang="it-IT" sz="1600" b="1" dirty="0">
                <a:solidFill>
                  <a:schemeClr val="tx2">
                    <a:lumMod val="60000"/>
                    <a:lumOff val="40000"/>
                  </a:schemeClr>
                </a:solidFill>
                <a:latin typeface="Verdana" pitchFamily="34" charset="0"/>
                <a:ea typeface="Verdana" pitchFamily="34" charset="0"/>
                <a:cs typeface="Verdana" pitchFamily="34" charset="0"/>
              </a:rPr>
              <a:t>EuCARD2</a:t>
            </a:r>
            <a:r>
              <a:rPr lang="it-IT" sz="1600" dirty="0">
                <a:solidFill>
                  <a:schemeClr val="tx2">
                    <a:lumMod val="60000"/>
                    <a:lumOff val="40000"/>
                  </a:schemeClr>
                </a:solidFill>
                <a:latin typeface="Verdana" pitchFamily="34" charset="0"/>
                <a:ea typeface="Verdana" pitchFamily="34" charset="0"/>
                <a:cs typeface="Verdana" pitchFamily="34" charset="0"/>
              </a:rPr>
              <a:t> </a:t>
            </a:r>
            <a:r>
              <a:rPr lang="it-IT" sz="1600" b="0" dirty="0">
                <a:latin typeface="Verdana" pitchFamily="34" charset="0"/>
                <a:ea typeface="Verdana" pitchFamily="34" charset="0"/>
                <a:cs typeface="Verdana" pitchFamily="34" charset="0"/>
              </a:rPr>
              <a:t>prosegue gli obiettivi di </a:t>
            </a:r>
            <a:r>
              <a:rPr lang="it-IT" sz="1600" b="0" dirty="0" err="1">
                <a:latin typeface="Verdana" pitchFamily="34" charset="0"/>
                <a:ea typeface="Verdana" pitchFamily="34" charset="0"/>
                <a:cs typeface="Verdana" pitchFamily="34" charset="0"/>
              </a:rPr>
              <a:t>EuCARD</a:t>
            </a:r>
            <a:r>
              <a:rPr lang="it-IT" sz="1600" b="0" dirty="0">
                <a:latin typeface="Verdana" pitchFamily="34" charset="0"/>
                <a:ea typeface="Verdana" pitchFamily="34" charset="0"/>
                <a:cs typeface="Verdana" pitchFamily="34" charset="0"/>
              </a:rPr>
              <a:t>: Attività con personale INFN:</a:t>
            </a:r>
          </a:p>
          <a:p>
            <a:pPr>
              <a:defRPr/>
            </a:pPr>
            <a:r>
              <a:rPr lang="it-IT" sz="1600" dirty="0">
                <a:latin typeface="Verdana" pitchFamily="34" charset="0"/>
                <a:ea typeface="Verdana" pitchFamily="34" charset="0"/>
                <a:cs typeface="Verdana" pitchFamily="34" charset="0"/>
              </a:rPr>
              <a:t>tre network:  </a:t>
            </a:r>
            <a:r>
              <a:rPr lang="it-IT" sz="1600" b="0" dirty="0" err="1">
                <a:latin typeface="Verdana" pitchFamily="34" charset="0"/>
                <a:ea typeface="Verdana" pitchFamily="34" charset="0"/>
                <a:cs typeface="Verdana" pitchFamily="34" charset="0"/>
              </a:rPr>
              <a:t>LowERings</a:t>
            </a:r>
            <a:r>
              <a:rPr lang="it-IT" sz="1600" b="0" dirty="0">
                <a:latin typeface="Verdana" pitchFamily="34" charset="0"/>
                <a:ea typeface="Verdana" pitchFamily="34" charset="0"/>
                <a:cs typeface="Verdana" pitchFamily="34" charset="0"/>
              </a:rPr>
              <a:t> (Low </a:t>
            </a:r>
            <a:r>
              <a:rPr lang="it-IT" sz="1600" b="0" dirty="0" err="1">
                <a:latin typeface="Verdana" pitchFamily="34" charset="0"/>
                <a:ea typeface="Verdana" pitchFamily="34" charset="0"/>
                <a:cs typeface="Verdana" pitchFamily="34" charset="0"/>
              </a:rPr>
              <a:t>Emittance</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Rings</a:t>
            </a:r>
            <a:r>
              <a:rPr lang="it-IT" sz="1600" b="0" dirty="0">
                <a:latin typeface="Verdana" pitchFamily="34" charset="0"/>
                <a:ea typeface="Verdana" pitchFamily="34" charset="0"/>
                <a:cs typeface="Verdana" pitchFamily="34" charset="0"/>
              </a:rPr>
              <a:t>) XBEAMS (</a:t>
            </a:r>
            <a:r>
              <a:rPr lang="it-IT" sz="1600" b="0" dirty="0" err="1">
                <a:latin typeface="Verdana" pitchFamily="34" charset="0"/>
                <a:ea typeface="Verdana" pitchFamily="34" charset="0"/>
                <a:cs typeface="Verdana" pitchFamily="34" charset="0"/>
              </a:rPr>
              <a:t>Extreme</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Beams</a:t>
            </a:r>
            <a:r>
              <a:rPr lang="it-IT" sz="1600" b="0" dirty="0">
                <a:latin typeface="Verdana" pitchFamily="34" charset="0"/>
                <a:ea typeface="Verdana" pitchFamily="34" charset="0"/>
                <a:cs typeface="Verdana" pitchFamily="34" charset="0"/>
              </a:rPr>
              <a:t>) EuroNNAc2 (</a:t>
            </a:r>
            <a:r>
              <a:rPr lang="it-IT" sz="1600" b="0" dirty="0" err="1">
                <a:latin typeface="Verdana" pitchFamily="34" charset="0"/>
                <a:ea typeface="Verdana" pitchFamily="34" charset="0"/>
                <a:cs typeface="Verdana" pitchFamily="34" charset="0"/>
              </a:rPr>
              <a:t>European</a:t>
            </a:r>
            <a:r>
              <a:rPr lang="it-IT" sz="1600" b="0" dirty="0">
                <a:latin typeface="Verdana" pitchFamily="34" charset="0"/>
                <a:ea typeface="Verdana" pitchFamily="34" charset="0"/>
                <a:cs typeface="Verdana" pitchFamily="34" charset="0"/>
              </a:rPr>
              <a:t> Network </a:t>
            </a:r>
            <a:r>
              <a:rPr lang="it-IT" sz="1600" b="0" dirty="0" err="1">
                <a:latin typeface="Verdana" pitchFamily="34" charset="0"/>
                <a:ea typeface="Verdana" pitchFamily="34" charset="0"/>
                <a:cs typeface="Verdana" pitchFamily="34" charset="0"/>
              </a:rPr>
              <a:t>for</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Novel</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Accelerators</a:t>
            </a:r>
            <a:r>
              <a:rPr lang="it-IT" sz="1600" b="0" dirty="0">
                <a:latin typeface="Verdana" pitchFamily="34" charset="0"/>
                <a:ea typeface="Verdana" pitchFamily="34" charset="0"/>
                <a:cs typeface="Verdana" pitchFamily="34" charset="0"/>
              </a:rPr>
              <a:t>)</a:t>
            </a:r>
          </a:p>
          <a:p>
            <a:pPr>
              <a:defRPr/>
            </a:pPr>
            <a:r>
              <a:rPr lang="it-IT" sz="1600" dirty="0">
                <a:latin typeface="Verdana" pitchFamily="34" charset="0"/>
                <a:ea typeface="Verdana" pitchFamily="34" charset="0"/>
                <a:cs typeface="Verdana" pitchFamily="34" charset="0"/>
              </a:rPr>
              <a:t>due attività di ricerca: </a:t>
            </a:r>
            <a:r>
              <a:rPr lang="it-IT" sz="1600" b="0" dirty="0">
                <a:latin typeface="Verdana" pitchFamily="34" charset="0"/>
                <a:ea typeface="Verdana" pitchFamily="34" charset="0"/>
                <a:cs typeface="Verdana" pitchFamily="34" charset="0"/>
              </a:rPr>
              <a:t>ANAC (</a:t>
            </a:r>
            <a:r>
              <a:rPr lang="it-IT" sz="1600" b="0" dirty="0" err="1">
                <a:latin typeface="Verdana" pitchFamily="34" charset="0"/>
                <a:ea typeface="Verdana" pitchFamily="34" charset="0"/>
                <a:cs typeface="Verdana" pitchFamily="34" charset="0"/>
              </a:rPr>
              <a:t>Novel</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Acceleration</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Technique</a:t>
            </a:r>
            <a:r>
              <a:rPr lang="it-IT" sz="1600" b="0" dirty="0">
                <a:latin typeface="Verdana" pitchFamily="34" charset="0"/>
                <a:ea typeface="Verdana" pitchFamily="34" charset="0"/>
                <a:cs typeface="Verdana" pitchFamily="34" charset="0"/>
              </a:rPr>
              <a:t>) e MAG (HTS </a:t>
            </a:r>
            <a:r>
              <a:rPr lang="it-IT" sz="1600" b="0" dirty="0" err="1">
                <a:latin typeface="Verdana" pitchFamily="34" charset="0"/>
                <a:ea typeface="Verdana" pitchFamily="34" charset="0"/>
                <a:cs typeface="Verdana" pitchFamily="34" charset="0"/>
              </a:rPr>
              <a:t>Magnets</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for</a:t>
            </a:r>
            <a:r>
              <a:rPr lang="it-IT" sz="1600" b="0" dirty="0">
                <a:latin typeface="Verdana" pitchFamily="34" charset="0"/>
                <a:ea typeface="Verdana" pitchFamily="34" charset="0"/>
                <a:cs typeface="Verdana" pitchFamily="34" charset="0"/>
              </a:rPr>
              <a:t> a HEP collider). </a:t>
            </a:r>
            <a:endParaRPr lang="it-IT" sz="1600" b="0" dirty="0" smtClean="0">
              <a:latin typeface="Verdana" pitchFamily="34" charset="0"/>
              <a:ea typeface="Verdana" pitchFamily="34" charset="0"/>
              <a:cs typeface="Verdana" pitchFamily="34" charset="0"/>
            </a:endParaRPr>
          </a:p>
          <a:p>
            <a:pPr>
              <a:defRPr/>
            </a:pPr>
            <a:r>
              <a:rPr lang="it-IT" sz="1600" dirty="0" smtClean="0">
                <a:latin typeface="Verdana" pitchFamily="34" charset="0"/>
                <a:ea typeface="Verdana" pitchFamily="34" charset="0"/>
                <a:cs typeface="Verdana" pitchFamily="34" charset="0"/>
              </a:rPr>
              <a:t>Iniziata nel maggio 2013, conclusione aprile 2017</a:t>
            </a:r>
          </a:p>
          <a:p>
            <a:pPr>
              <a:defRPr/>
            </a:pPr>
            <a:endParaRPr lang="it-IT" sz="1600" dirty="0" smtClean="0">
              <a:latin typeface="Verdana" pitchFamily="34" charset="0"/>
              <a:ea typeface="Verdana" pitchFamily="34" charset="0"/>
              <a:cs typeface="Verdana" pitchFamily="34" charset="0"/>
            </a:endParaRPr>
          </a:p>
          <a:p>
            <a:pPr>
              <a:defRPr/>
            </a:pPr>
            <a:r>
              <a:rPr lang="it-IT" sz="1600" b="1" dirty="0" err="1" smtClean="0">
                <a:latin typeface="Verdana" pitchFamily="34" charset="0"/>
                <a:ea typeface="Verdana" pitchFamily="34" charset="0"/>
                <a:cs typeface="Verdana" pitchFamily="34" charset="0"/>
              </a:rPr>
              <a:t>MI</a:t>
            </a:r>
            <a:r>
              <a:rPr lang="it-IT" sz="1600" b="1" dirty="0" smtClean="0">
                <a:latin typeface="Verdana" pitchFamily="34" charset="0"/>
                <a:ea typeface="Verdana" pitchFamily="34" charset="0"/>
                <a:cs typeface="Verdana" pitchFamily="34" charset="0"/>
              </a:rPr>
              <a:t> </a:t>
            </a:r>
            <a:r>
              <a:rPr lang="it-IT" sz="1600" b="1" dirty="0">
                <a:latin typeface="Verdana" pitchFamily="34" charset="0"/>
                <a:ea typeface="Verdana" pitchFamily="34" charset="0"/>
                <a:cs typeface="Verdana" pitchFamily="34" charset="0"/>
              </a:rPr>
              <a:t>è coinvolta </a:t>
            </a:r>
            <a:r>
              <a:rPr lang="it-IT" sz="1600" b="1" dirty="0" smtClean="0">
                <a:latin typeface="Verdana" pitchFamily="34" charset="0"/>
                <a:ea typeface="Verdana" pitchFamily="34" charset="0"/>
                <a:cs typeface="Verdana" pitchFamily="34" charset="0"/>
              </a:rPr>
              <a:t>sul WP10 </a:t>
            </a:r>
            <a:r>
              <a:rPr lang="it-IT" sz="1600" b="1" dirty="0">
                <a:latin typeface="Verdana" pitchFamily="34" charset="0"/>
                <a:ea typeface="Verdana" pitchFamily="34" charset="0"/>
                <a:cs typeface="Verdana" pitchFamily="34" charset="0"/>
              </a:rPr>
              <a:t>MAG </a:t>
            </a:r>
            <a:r>
              <a:rPr lang="it-IT" sz="1600" b="1" dirty="0" smtClean="0">
                <a:latin typeface="Verdana" pitchFamily="34" charset="0"/>
                <a:ea typeface="Verdana" pitchFamily="34" charset="0"/>
                <a:cs typeface="Verdana" pitchFamily="34" charset="0"/>
              </a:rPr>
              <a:t>(HTS </a:t>
            </a:r>
            <a:r>
              <a:rPr lang="it-IT" sz="1600" b="1" dirty="0" err="1" smtClean="0">
                <a:latin typeface="Verdana" pitchFamily="34" charset="0"/>
                <a:ea typeface="Verdana" pitchFamily="34" charset="0"/>
                <a:cs typeface="Verdana" pitchFamily="34" charset="0"/>
              </a:rPr>
              <a:t>magnet</a:t>
            </a:r>
            <a:r>
              <a:rPr lang="it-IT" sz="1600" b="1" dirty="0" smtClean="0">
                <a:latin typeface="Verdana" pitchFamily="34" charset="0"/>
                <a:ea typeface="Verdana" pitchFamily="34" charset="0"/>
                <a:cs typeface="Verdana" pitchFamily="34" charset="0"/>
              </a:rPr>
              <a:t> </a:t>
            </a:r>
            <a:r>
              <a:rPr lang="it-IT" sz="1600" b="1" dirty="0" err="1" smtClean="0">
                <a:latin typeface="Verdana" pitchFamily="34" charset="0"/>
                <a:ea typeface="Verdana" pitchFamily="34" charset="0"/>
                <a:cs typeface="Verdana" pitchFamily="34" charset="0"/>
              </a:rPr>
              <a:t>for</a:t>
            </a:r>
            <a:r>
              <a:rPr lang="it-IT" sz="1600" b="1" dirty="0" smtClean="0">
                <a:latin typeface="Verdana" pitchFamily="34" charset="0"/>
                <a:ea typeface="Verdana" pitchFamily="34" charset="0"/>
                <a:cs typeface="Verdana" pitchFamily="34" charset="0"/>
              </a:rPr>
              <a:t> a HEP collider) </a:t>
            </a:r>
            <a:r>
              <a:rPr lang="it-IT" sz="1600" b="0" dirty="0" smtClean="0">
                <a:latin typeface="Verdana" pitchFamily="34" charset="0"/>
                <a:ea typeface="Verdana" pitchFamily="34" charset="0"/>
                <a:cs typeface="Verdana" pitchFamily="34" charset="0"/>
              </a:rPr>
              <a:t>che </a:t>
            </a:r>
            <a:r>
              <a:rPr lang="it-IT" sz="1600" b="0" dirty="0">
                <a:latin typeface="Verdana" pitchFamily="34" charset="0"/>
                <a:ea typeface="Verdana" pitchFamily="34" charset="0"/>
                <a:cs typeface="Verdana" pitchFamily="34" charset="0"/>
              </a:rPr>
              <a:t>ha come obiettivo lo </a:t>
            </a:r>
            <a:r>
              <a:rPr lang="it-IT" sz="1600" dirty="0">
                <a:latin typeface="Verdana" pitchFamily="34" charset="0"/>
                <a:ea typeface="Verdana" pitchFamily="34" charset="0"/>
                <a:cs typeface="Verdana" pitchFamily="34" charset="0"/>
              </a:rPr>
              <a:t>sviluppo del primo magnete superconduttore in materiale ad alta temperatura critica con caratteristiche adatte per un acceleratore per fisica della alte energie</a:t>
            </a:r>
            <a:r>
              <a:rPr lang="it-IT" sz="1600" b="0" dirty="0">
                <a:latin typeface="Verdana" pitchFamily="34" charset="0"/>
                <a:ea typeface="Verdana" pitchFamily="34" charset="0"/>
                <a:cs typeface="Verdana" pitchFamily="34" charset="0"/>
              </a:rPr>
              <a:t>, in grado cioè di generare un </a:t>
            </a:r>
            <a:r>
              <a:rPr lang="it-IT" sz="1600" dirty="0">
                <a:latin typeface="Verdana" pitchFamily="34" charset="0"/>
                <a:ea typeface="Verdana" pitchFamily="34" charset="0"/>
                <a:cs typeface="Verdana" pitchFamily="34" charset="0"/>
              </a:rPr>
              <a:t>campo dipolare di 20 T  </a:t>
            </a:r>
            <a:r>
              <a:rPr lang="it-IT" sz="1600" b="0" dirty="0">
                <a:latin typeface="Verdana" pitchFamily="34" charset="0"/>
                <a:ea typeface="Verdana" pitchFamily="34" charset="0"/>
                <a:cs typeface="Verdana" pitchFamily="34" charset="0"/>
              </a:rPr>
              <a:t>in un campo di background opportuno. Un tale magnete permetterebbe di realizzare un </a:t>
            </a:r>
            <a:r>
              <a:rPr lang="it-IT" sz="1600" b="0" dirty="0" smtClean="0">
                <a:latin typeface="Verdana" pitchFamily="34" charset="0"/>
                <a:ea typeface="Verdana" pitchFamily="34" charset="0"/>
                <a:cs typeface="Verdana" pitchFamily="34" charset="0"/>
              </a:rPr>
              <a:t>“</a:t>
            </a:r>
            <a:r>
              <a:rPr lang="it-IT" sz="1600" dirty="0" smtClean="0">
                <a:latin typeface="Verdana" pitchFamily="34" charset="0"/>
                <a:ea typeface="Verdana" pitchFamily="34" charset="0"/>
                <a:cs typeface="Verdana" pitchFamily="34" charset="0"/>
              </a:rPr>
              <a:t>High Energy </a:t>
            </a:r>
            <a:r>
              <a:rPr lang="it-IT" sz="1600" b="0" dirty="0" smtClean="0">
                <a:latin typeface="Verdana" pitchFamily="34" charset="0"/>
                <a:ea typeface="Verdana" pitchFamily="34" charset="0"/>
                <a:cs typeface="Verdana" pitchFamily="34" charset="0"/>
              </a:rPr>
              <a:t>LHC</a:t>
            </a:r>
            <a:r>
              <a:rPr lang="it-IT" sz="1600" b="0" dirty="0">
                <a:latin typeface="Verdana" pitchFamily="34" charset="0"/>
                <a:ea typeface="Verdana" pitchFamily="34" charset="0"/>
                <a:cs typeface="Verdana" pitchFamily="34" charset="0"/>
              </a:rPr>
              <a:t>” </a:t>
            </a:r>
            <a:r>
              <a:rPr lang="it-IT" sz="1600" b="0" dirty="0" smtClean="0">
                <a:latin typeface="Verdana" pitchFamily="34" charset="0"/>
                <a:ea typeface="Verdana" pitchFamily="34" charset="0"/>
                <a:cs typeface="Verdana" pitchFamily="34" charset="0"/>
              </a:rPr>
              <a:t> all’interno del tunnel esistente con </a:t>
            </a:r>
            <a:r>
              <a:rPr lang="it-IT" sz="1600" b="0" dirty="0">
                <a:latin typeface="Verdana" pitchFamily="34" charset="0"/>
                <a:ea typeface="Verdana" pitchFamily="34" charset="0"/>
                <a:cs typeface="Verdana" pitchFamily="34" charset="0"/>
              </a:rPr>
              <a:t>una energia nel centro di massa </a:t>
            </a:r>
            <a:r>
              <a:rPr lang="it-IT" sz="1600" b="0" dirty="0" smtClean="0">
                <a:latin typeface="Verdana" pitchFamily="34" charset="0"/>
                <a:ea typeface="Verdana" pitchFamily="34" charset="0"/>
                <a:cs typeface="Verdana" pitchFamily="34" charset="0"/>
              </a:rPr>
              <a:t>di         </a:t>
            </a:r>
            <a:r>
              <a:rPr lang="it-IT" sz="1600" b="0" dirty="0">
                <a:latin typeface="Verdana" pitchFamily="34" charset="0"/>
                <a:ea typeface="Verdana" pitchFamily="34" charset="0"/>
                <a:cs typeface="Verdana" pitchFamily="34" charset="0"/>
              </a:rPr>
              <a:t>16+16 </a:t>
            </a:r>
            <a:r>
              <a:rPr lang="it-IT" sz="1600" b="0" dirty="0" err="1" smtClean="0">
                <a:latin typeface="Verdana" pitchFamily="34" charset="0"/>
                <a:ea typeface="Verdana" pitchFamily="34" charset="0"/>
                <a:cs typeface="Verdana" pitchFamily="34" charset="0"/>
              </a:rPr>
              <a:t>TeV</a:t>
            </a:r>
            <a:r>
              <a:rPr lang="it-IT" sz="1600" b="0" dirty="0" smtClean="0">
                <a:latin typeface="Verdana" pitchFamily="34" charset="0"/>
                <a:ea typeface="Verdana" pitchFamily="34" charset="0"/>
                <a:cs typeface="Verdana" pitchFamily="34" charset="0"/>
              </a:rPr>
              <a:t>.</a:t>
            </a:r>
          </a:p>
          <a:p>
            <a:pPr>
              <a:defRPr/>
            </a:pPr>
            <a:endParaRPr lang="it-IT" sz="1600" b="0" dirty="0" smtClean="0">
              <a:latin typeface="Verdana" pitchFamily="34" charset="0"/>
              <a:ea typeface="Verdana" pitchFamily="34" charset="0"/>
              <a:cs typeface="Verdana" pitchFamily="34" charset="0"/>
            </a:endParaRPr>
          </a:p>
          <a:p>
            <a:pPr>
              <a:defRPr/>
            </a:pPr>
            <a:r>
              <a:rPr lang="it-IT" sz="1600" b="0" dirty="0" err="1" smtClean="0">
                <a:latin typeface="Verdana" pitchFamily="34" charset="0"/>
                <a:ea typeface="Verdana" pitchFamily="34" charset="0"/>
                <a:cs typeface="Verdana" pitchFamily="34" charset="0"/>
              </a:rPr>
              <a:t>MI</a:t>
            </a:r>
            <a:r>
              <a:rPr lang="it-IT" sz="1600" b="0" dirty="0" smtClean="0">
                <a:latin typeface="Verdana" pitchFamily="34" charset="0"/>
                <a:ea typeface="Verdana" pitchFamily="34" charset="0"/>
                <a:cs typeface="Verdana" pitchFamily="34" charset="0"/>
              </a:rPr>
              <a:t> contribuisce </a:t>
            </a:r>
            <a:r>
              <a:rPr lang="it-IT" sz="1600" b="0" dirty="0">
                <a:latin typeface="Verdana" pitchFamily="34" charset="0"/>
                <a:ea typeface="Verdana" pitchFamily="34" charset="0"/>
                <a:cs typeface="Verdana" pitchFamily="34" charset="0"/>
              </a:rPr>
              <a:t>alla caratterizzazione del materiale superconduttore, alla progettazione del magnete e </a:t>
            </a:r>
            <a:r>
              <a:rPr lang="it-IT" sz="1600" b="0" u="sng" dirty="0">
                <a:latin typeface="Verdana" pitchFamily="34" charset="0"/>
                <a:ea typeface="Verdana" pitchFamily="34" charset="0"/>
                <a:cs typeface="Verdana" pitchFamily="34" charset="0"/>
              </a:rPr>
              <a:t>avrà la responsabilità del collaudo a freddo del magnete della stazione di test verticale, già sviluppata nell’ambito del progetto DISCORAP.</a:t>
            </a:r>
          </a:p>
        </p:txBody>
      </p:sp>
      <p:sp>
        <p:nvSpPr>
          <p:cNvPr id="2" name="Segnaposto piè di pagina 1"/>
          <p:cNvSpPr>
            <a:spLocks noGrp="1"/>
          </p:cNvSpPr>
          <p:nvPr>
            <p:ph type="ftr" sz="quarter" idx="10"/>
          </p:nvPr>
        </p:nvSpPr>
        <p:spPr/>
        <p:txBody>
          <a:bodyPr/>
          <a:lstStyle/>
          <a:p>
            <a:pPr>
              <a:defRPr/>
            </a:pPr>
            <a:r>
              <a:rPr lang="it-IT" dirty="0"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13</a:t>
            </a:fld>
            <a:endParaRPr lang="it-IT"/>
          </a:p>
        </p:txBody>
      </p:sp>
    </p:spTree>
    <p:extLst>
      <p:ext uri="{BB962C8B-B14F-4D97-AF65-F5344CB8AC3E}">
        <p14:creationId xmlns:p14="http://schemas.microsoft.com/office/powerpoint/2010/main" xmlns="" val="3732791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184639" y="0"/>
            <a:ext cx="8707315" cy="609600"/>
          </a:xfrm>
        </p:spPr>
        <p:txBody>
          <a:bodyPr/>
          <a:lstStyle/>
          <a:p>
            <a:r>
              <a:rPr lang="it-IT" sz="3600" b="1" dirty="0" err="1" smtClean="0">
                <a:solidFill>
                  <a:schemeClr val="tx2">
                    <a:lumMod val="60000"/>
                    <a:lumOff val="40000"/>
                  </a:schemeClr>
                </a:solidFill>
                <a:latin typeface="Verdana" pitchFamily="34" charset="0"/>
                <a:ea typeface="Verdana" pitchFamily="34" charset="0"/>
                <a:cs typeface="Verdana" pitchFamily="34" charset="0"/>
              </a:rPr>
              <a:t>HiLumi-LHC</a:t>
            </a:r>
            <a:endParaRPr lang="it-IT" sz="3600" b="1" dirty="0" smtClean="0">
              <a:solidFill>
                <a:schemeClr val="tx2">
                  <a:lumMod val="60000"/>
                  <a:lumOff val="40000"/>
                </a:schemeClr>
              </a:solidFill>
              <a:latin typeface="Verdana" pitchFamily="34" charset="0"/>
              <a:ea typeface="Verdana" pitchFamily="34" charset="0"/>
              <a:cs typeface="Verdana" pitchFamily="34" charset="0"/>
            </a:endParaRPr>
          </a:p>
        </p:txBody>
      </p:sp>
      <p:sp>
        <p:nvSpPr>
          <p:cNvPr id="15364" name="Rettangolo 7"/>
          <p:cNvSpPr>
            <a:spLocks noChangeArrowheads="1"/>
          </p:cNvSpPr>
          <p:nvPr/>
        </p:nvSpPr>
        <p:spPr bwMode="auto">
          <a:xfrm>
            <a:off x="0" y="1412776"/>
            <a:ext cx="9144000" cy="3539430"/>
          </a:xfrm>
          <a:prstGeom prst="rect">
            <a:avLst/>
          </a:prstGeom>
          <a:noFill/>
          <a:ln w="9525">
            <a:noFill/>
            <a:miter lim="800000"/>
            <a:headEnd/>
            <a:tailEnd/>
          </a:ln>
        </p:spPr>
        <p:txBody>
          <a:bodyPr>
            <a:spAutoFit/>
          </a:bodyPr>
          <a:lstStyle/>
          <a:p>
            <a:pPr>
              <a:defRPr/>
            </a:pPr>
            <a:r>
              <a:rPr lang="it-IT" sz="1600" b="1" dirty="0" err="1">
                <a:solidFill>
                  <a:schemeClr val="tx2">
                    <a:lumMod val="60000"/>
                    <a:lumOff val="40000"/>
                  </a:schemeClr>
                </a:solidFill>
                <a:latin typeface="Verdana" pitchFamily="34" charset="0"/>
                <a:ea typeface="Verdana" pitchFamily="34" charset="0"/>
                <a:cs typeface="Verdana" pitchFamily="34" charset="0"/>
              </a:rPr>
              <a:t>HiLumi-LHC</a:t>
            </a:r>
            <a:r>
              <a:rPr lang="it-IT" sz="1600" b="1" dirty="0">
                <a:solidFill>
                  <a:schemeClr val="tx2">
                    <a:lumMod val="60000"/>
                    <a:lumOff val="40000"/>
                  </a:schemeClr>
                </a:solidFill>
                <a:latin typeface="Verdana" pitchFamily="34" charset="0"/>
                <a:ea typeface="Verdana" pitchFamily="34" charset="0"/>
                <a:cs typeface="Verdana" pitchFamily="34" charset="0"/>
              </a:rPr>
              <a:t> </a:t>
            </a:r>
            <a:r>
              <a:rPr lang="it-IT" sz="1600" b="0" dirty="0">
                <a:latin typeface="Verdana" pitchFamily="34" charset="0"/>
                <a:ea typeface="Verdana" pitchFamily="34" charset="0"/>
                <a:cs typeface="Verdana" pitchFamily="34" charset="0"/>
              </a:rPr>
              <a:t>è un design </a:t>
            </a:r>
            <a:r>
              <a:rPr lang="it-IT" sz="1600" b="0" dirty="0" err="1">
                <a:latin typeface="Verdana" pitchFamily="34" charset="0"/>
                <a:ea typeface="Verdana" pitchFamily="34" charset="0"/>
                <a:cs typeface="Verdana" pitchFamily="34" charset="0"/>
              </a:rPr>
              <a:t>study</a:t>
            </a:r>
            <a:r>
              <a:rPr lang="it-IT" sz="1600" b="0" dirty="0">
                <a:latin typeface="Verdana" pitchFamily="34" charset="0"/>
                <a:ea typeface="Verdana" pitchFamily="34" charset="0"/>
                <a:cs typeface="Verdana" pitchFamily="34" charset="0"/>
              </a:rPr>
              <a:t> che comprende tutte le attività relative a un upgrade di luminosità di LHC, con l’obiettivo di raggiungere L = 5 ·10</a:t>
            </a:r>
            <a:r>
              <a:rPr lang="it-IT" sz="1600" b="0" baseline="30000" dirty="0">
                <a:latin typeface="Verdana" pitchFamily="34" charset="0"/>
                <a:ea typeface="Verdana" pitchFamily="34" charset="0"/>
                <a:cs typeface="Verdana" pitchFamily="34" charset="0"/>
              </a:rPr>
              <a:t>34</a:t>
            </a:r>
            <a:r>
              <a:rPr lang="it-IT" sz="1600" b="0" dirty="0">
                <a:latin typeface="Verdana" pitchFamily="34" charset="0"/>
                <a:ea typeface="Verdana" pitchFamily="34" charset="0"/>
                <a:cs typeface="Verdana" pitchFamily="34" charset="0"/>
              </a:rPr>
              <a:t> cm</a:t>
            </a:r>
            <a:r>
              <a:rPr lang="it-IT" sz="1600" b="0" baseline="30000" dirty="0">
                <a:latin typeface="Verdana" pitchFamily="34" charset="0"/>
                <a:ea typeface="Verdana" pitchFamily="34" charset="0"/>
                <a:cs typeface="Verdana" pitchFamily="34" charset="0"/>
              </a:rPr>
              <a:t>-2</a:t>
            </a:r>
            <a:r>
              <a:rPr lang="it-IT" sz="1600" b="0" dirty="0">
                <a:latin typeface="Verdana" pitchFamily="34" charset="0"/>
                <a:ea typeface="Verdana" pitchFamily="34" charset="0"/>
                <a:cs typeface="Verdana" pitchFamily="34" charset="0"/>
              </a:rPr>
              <a:t> s</a:t>
            </a:r>
            <a:r>
              <a:rPr lang="it-IT" sz="1600" b="0" baseline="30000" dirty="0">
                <a:latin typeface="Verdana" pitchFamily="34" charset="0"/>
                <a:ea typeface="Verdana" pitchFamily="34" charset="0"/>
                <a:cs typeface="Verdana" pitchFamily="34" charset="0"/>
              </a:rPr>
              <a:t>-1</a:t>
            </a:r>
            <a:r>
              <a:rPr lang="it-IT" sz="1600" b="0" dirty="0">
                <a:latin typeface="Verdana" pitchFamily="34" charset="0"/>
                <a:ea typeface="Verdana" pitchFamily="34" charset="0"/>
                <a:cs typeface="Verdana" pitchFamily="34" charset="0"/>
              </a:rPr>
              <a:t> dopo il 2020. Le attività comprendono: ottica dei fasci, magneti superconduttori, </a:t>
            </a:r>
            <a:r>
              <a:rPr lang="it-IT" sz="1600" b="0" dirty="0" err="1">
                <a:latin typeface="Verdana" pitchFamily="34" charset="0"/>
                <a:ea typeface="Verdana" pitchFamily="34" charset="0"/>
                <a:cs typeface="Verdana" pitchFamily="34" charset="0"/>
              </a:rPr>
              <a:t>crab</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cavities</a:t>
            </a:r>
            <a:r>
              <a:rPr lang="it-IT" sz="1600" b="0" dirty="0">
                <a:latin typeface="Verdana" pitchFamily="34" charset="0"/>
                <a:ea typeface="Verdana" pitchFamily="34" charset="0"/>
                <a:cs typeface="Verdana" pitchFamily="34" charset="0"/>
              </a:rPr>
              <a:t>, collimatori.</a:t>
            </a:r>
          </a:p>
          <a:p>
            <a:pPr>
              <a:defRPr/>
            </a:pPr>
            <a:endParaRPr lang="it-IT" sz="1600" b="0" dirty="0" smtClean="0">
              <a:latin typeface="Verdana" pitchFamily="34" charset="0"/>
              <a:ea typeface="Verdana" pitchFamily="34" charset="0"/>
              <a:cs typeface="Verdana" pitchFamily="34" charset="0"/>
            </a:endParaRPr>
          </a:p>
          <a:p>
            <a:pPr>
              <a:defRPr/>
            </a:pPr>
            <a:r>
              <a:rPr lang="it-IT" sz="1600" dirty="0" smtClean="0">
                <a:latin typeface="Verdana" pitchFamily="34" charset="0"/>
                <a:ea typeface="Verdana" pitchFamily="34" charset="0"/>
                <a:cs typeface="Verdana" pitchFamily="34" charset="0"/>
              </a:rPr>
              <a:t>In corso dal novembre 2011, conclusione nell’ottobre 2015</a:t>
            </a:r>
          </a:p>
          <a:p>
            <a:pPr>
              <a:defRPr/>
            </a:pPr>
            <a:endParaRPr lang="it-IT" sz="1600" b="0" dirty="0">
              <a:latin typeface="Verdana" pitchFamily="34" charset="0"/>
              <a:ea typeface="Verdana" pitchFamily="34" charset="0"/>
              <a:cs typeface="Verdana" pitchFamily="34" charset="0"/>
            </a:endParaRPr>
          </a:p>
          <a:p>
            <a:pPr>
              <a:defRPr/>
            </a:pPr>
            <a:r>
              <a:rPr lang="it-IT" sz="1600" b="1" dirty="0" err="1">
                <a:latin typeface="Verdana" pitchFamily="34" charset="0"/>
                <a:ea typeface="Verdana" pitchFamily="34" charset="0"/>
                <a:cs typeface="Verdana" pitchFamily="34" charset="0"/>
              </a:rPr>
              <a:t>MI</a:t>
            </a:r>
            <a:r>
              <a:rPr lang="it-IT" sz="1600" b="1" dirty="0">
                <a:latin typeface="Verdana" pitchFamily="34" charset="0"/>
                <a:ea typeface="Verdana" pitchFamily="34" charset="0"/>
                <a:cs typeface="Verdana" pitchFamily="34" charset="0"/>
              </a:rPr>
              <a:t> è coinvolta in due </a:t>
            </a:r>
            <a:r>
              <a:rPr lang="it-IT" sz="1600" b="1" dirty="0" err="1">
                <a:latin typeface="Verdana" pitchFamily="34" charset="0"/>
                <a:ea typeface="Verdana" pitchFamily="34" charset="0"/>
                <a:cs typeface="Verdana" pitchFamily="34" charset="0"/>
              </a:rPr>
              <a:t>work-packages</a:t>
            </a:r>
            <a:r>
              <a:rPr lang="it-IT" sz="1600" b="1" dirty="0">
                <a:latin typeface="Verdana" pitchFamily="34" charset="0"/>
                <a:ea typeface="Verdana" pitchFamily="34" charset="0"/>
                <a:cs typeface="Verdana" pitchFamily="34" charset="0"/>
              </a:rPr>
              <a:t>:</a:t>
            </a:r>
          </a:p>
          <a:p>
            <a:pPr>
              <a:defRPr/>
            </a:pPr>
            <a:endParaRPr lang="it-IT" sz="1600" b="0" dirty="0">
              <a:latin typeface="Verdana" pitchFamily="34" charset="0"/>
              <a:ea typeface="Verdana" pitchFamily="34" charset="0"/>
              <a:cs typeface="Verdana" pitchFamily="34" charset="0"/>
            </a:endParaRPr>
          </a:p>
          <a:p>
            <a:pPr>
              <a:defRPr/>
            </a:pPr>
            <a:r>
              <a:rPr lang="it-IT" sz="1600" b="0" dirty="0">
                <a:latin typeface="Verdana" pitchFamily="34" charset="0"/>
                <a:ea typeface="Verdana" pitchFamily="34" charset="0"/>
                <a:cs typeface="Verdana" pitchFamily="34" charset="0"/>
              </a:rPr>
              <a:t>WP3 (</a:t>
            </a:r>
            <a:r>
              <a:rPr lang="it-IT" sz="1600" b="0" dirty="0" err="1">
                <a:latin typeface="Verdana" pitchFamily="34" charset="0"/>
                <a:ea typeface="Verdana" pitchFamily="34" charset="0"/>
                <a:cs typeface="Verdana" pitchFamily="34" charset="0"/>
              </a:rPr>
              <a:t>Magnet</a:t>
            </a:r>
            <a:r>
              <a:rPr lang="it-IT" sz="1600" b="0" dirty="0">
                <a:latin typeface="Verdana" pitchFamily="34" charset="0"/>
                <a:ea typeface="Verdana" pitchFamily="34" charset="0"/>
                <a:cs typeface="Verdana" pitchFamily="34" charset="0"/>
              </a:rPr>
              <a:t> Design): </a:t>
            </a:r>
            <a:r>
              <a:rPr lang="it-IT" sz="1600" dirty="0">
                <a:latin typeface="Verdana" pitchFamily="34" charset="0"/>
                <a:ea typeface="Verdana" pitchFamily="34" charset="0"/>
                <a:cs typeface="Verdana" pitchFamily="34" charset="0"/>
              </a:rPr>
              <a:t>studio del </a:t>
            </a:r>
            <a:r>
              <a:rPr lang="it-IT" sz="1600" i="1" dirty="0" err="1">
                <a:latin typeface="Verdana" pitchFamily="34" charset="0"/>
                <a:ea typeface="Verdana" pitchFamily="34" charset="0"/>
                <a:cs typeface="Verdana" pitchFamily="34" charset="0"/>
              </a:rPr>
              <a:t>quench</a:t>
            </a:r>
            <a:r>
              <a:rPr lang="it-IT" sz="1600" dirty="0">
                <a:latin typeface="Verdana" pitchFamily="34" charset="0"/>
                <a:ea typeface="Verdana" pitchFamily="34" charset="0"/>
                <a:cs typeface="Verdana" pitchFamily="34" charset="0"/>
              </a:rPr>
              <a:t> nei quadrupoli in Nb3Sn del </a:t>
            </a:r>
            <a:r>
              <a:rPr lang="it-IT" sz="1600" dirty="0" err="1">
                <a:latin typeface="Verdana" pitchFamily="34" charset="0"/>
                <a:ea typeface="Verdana" pitchFamily="34" charset="0"/>
                <a:cs typeface="Verdana" pitchFamily="34" charset="0"/>
              </a:rPr>
              <a:t>tripletto</a:t>
            </a:r>
            <a:r>
              <a:rPr lang="it-IT" sz="1600" dirty="0">
                <a:latin typeface="Verdana" pitchFamily="34" charset="0"/>
                <a:ea typeface="Verdana" pitchFamily="34" charset="0"/>
                <a:cs typeface="Verdana" pitchFamily="34" charset="0"/>
              </a:rPr>
              <a:t> interno e dei dipoli </a:t>
            </a:r>
            <a:r>
              <a:rPr lang="it-IT" sz="1600" b="0" dirty="0">
                <a:latin typeface="Verdana" pitchFamily="34" charset="0"/>
                <a:ea typeface="Verdana" pitchFamily="34" charset="0"/>
                <a:cs typeface="Verdana" pitchFamily="34" charset="0"/>
              </a:rPr>
              <a:t>di separazione D1 D2 nei punti di intersezione. </a:t>
            </a:r>
          </a:p>
          <a:p>
            <a:pPr>
              <a:defRPr/>
            </a:pPr>
            <a:endParaRPr lang="it-IT" sz="1600" b="0" dirty="0">
              <a:latin typeface="Verdana" pitchFamily="34" charset="0"/>
              <a:ea typeface="Verdana" pitchFamily="34" charset="0"/>
              <a:cs typeface="Verdana" pitchFamily="34" charset="0"/>
            </a:endParaRPr>
          </a:p>
          <a:p>
            <a:pPr>
              <a:defRPr/>
            </a:pPr>
            <a:r>
              <a:rPr lang="it-IT" sz="1600" b="0" dirty="0">
                <a:latin typeface="Verdana" pitchFamily="34" charset="0"/>
                <a:ea typeface="Verdana" pitchFamily="34" charset="0"/>
                <a:cs typeface="Verdana" pitchFamily="34" charset="0"/>
              </a:rPr>
              <a:t>WP6 (</a:t>
            </a:r>
            <a:r>
              <a:rPr lang="it-IT" sz="1600" b="0" dirty="0" err="1">
                <a:latin typeface="Verdana" pitchFamily="34" charset="0"/>
                <a:ea typeface="Verdana" pitchFamily="34" charset="0"/>
                <a:cs typeface="Verdana" pitchFamily="34" charset="0"/>
              </a:rPr>
              <a:t>Cold</a:t>
            </a:r>
            <a:r>
              <a:rPr lang="it-IT" sz="1600" b="0" dirty="0">
                <a:latin typeface="Verdana" pitchFamily="34" charset="0"/>
                <a:ea typeface="Verdana" pitchFamily="34" charset="0"/>
                <a:cs typeface="Verdana" pitchFamily="34" charset="0"/>
              </a:rPr>
              <a:t> </a:t>
            </a:r>
            <a:r>
              <a:rPr lang="it-IT" sz="1600" b="0" dirty="0" err="1">
                <a:latin typeface="Verdana" pitchFamily="34" charset="0"/>
                <a:ea typeface="Verdana" pitchFamily="34" charset="0"/>
                <a:cs typeface="Verdana" pitchFamily="34" charset="0"/>
              </a:rPr>
              <a:t>powering</a:t>
            </a:r>
            <a:r>
              <a:rPr lang="it-IT" sz="1600" b="0" dirty="0">
                <a:latin typeface="Verdana" pitchFamily="34" charset="0"/>
                <a:ea typeface="Verdana" pitchFamily="34" charset="0"/>
                <a:cs typeface="Verdana" pitchFamily="34" charset="0"/>
              </a:rPr>
              <a:t>) </a:t>
            </a:r>
            <a:r>
              <a:rPr lang="it-IT" sz="1600" dirty="0">
                <a:latin typeface="Verdana" pitchFamily="34" charset="0"/>
                <a:ea typeface="Verdana" pitchFamily="34" charset="0"/>
                <a:cs typeface="Verdana" pitchFamily="34" charset="0"/>
              </a:rPr>
              <a:t>linee di trasporto superconduttive </a:t>
            </a:r>
            <a:r>
              <a:rPr lang="it-IT" sz="1600" b="0" dirty="0">
                <a:latin typeface="Verdana" pitchFamily="34" charset="0"/>
                <a:ea typeface="Verdana" pitchFamily="34" charset="0"/>
                <a:cs typeface="Verdana" pitchFamily="34" charset="0"/>
              </a:rPr>
              <a:t>fra i magneti in caverna e le unità di alimentazione in superficie.</a:t>
            </a:r>
          </a:p>
        </p:txBody>
      </p:sp>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14</a:t>
            </a:fld>
            <a:endParaRPr lang="it-IT"/>
          </a:p>
        </p:txBody>
      </p:sp>
    </p:spTree>
    <p:extLst>
      <p:ext uri="{BB962C8B-B14F-4D97-AF65-F5344CB8AC3E}">
        <p14:creationId xmlns:p14="http://schemas.microsoft.com/office/powerpoint/2010/main" xmlns="" val="1167188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a:xfrm>
            <a:off x="0" y="620688"/>
            <a:ext cx="8707315" cy="609600"/>
          </a:xfrm>
        </p:spPr>
        <p:txBody>
          <a:bodyPr/>
          <a:lstStyle/>
          <a:p>
            <a:r>
              <a:rPr lang="it-IT" sz="3600" b="1" dirty="0" smtClean="0">
                <a:solidFill>
                  <a:schemeClr val="tx2">
                    <a:lumMod val="60000"/>
                    <a:lumOff val="40000"/>
                  </a:schemeClr>
                </a:solidFill>
                <a:latin typeface="Verdana" pitchFamily="34" charset="0"/>
                <a:ea typeface="Verdana" pitchFamily="34" charset="0"/>
                <a:cs typeface="Verdana" pitchFamily="34" charset="0"/>
              </a:rPr>
              <a:t>SR2S </a:t>
            </a:r>
            <a:br>
              <a:rPr lang="it-IT" sz="3600" b="1" dirty="0" smtClean="0">
                <a:solidFill>
                  <a:schemeClr val="tx2">
                    <a:lumMod val="60000"/>
                    <a:lumOff val="40000"/>
                  </a:schemeClr>
                </a:solidFill>
                <a:latin typeface="Verdana" pitchFamily="34" charset="0"/>
                <a:ea typeface="Verdana" pitchFamily="34" charset="0"/>
                <a:cs typeface="Verdana" pitchFamily="34" charset="0"/>
              </a:rPr>
            </a:br>
            <a:r>
              <a:rPr lang="it-IT" sz="3600" b="1" dirty="0" smtClean="0">
                <a:solidFill>
                  <a:schemeClr val="tx2">
                    <a:lumMod val="60000"/>
                    <a:lumOff val="40000"/>
                  </a:schemeClr>
                </a:solidFill>
                <a:latin typeface="Verdana" pitchFamily="34" charset="0"/>
                <a:ea typeface="Verdana" pitchFamily="34" charset="0"/>
                <a:cs typeface="Verdana" pitchFamily="34" charset="0"/>
              </a:rPr>
              <a:t>(</a:t>
            </a:r>
            <a:r>
              <a:rPr lang="it-IT" sz="3600" b="1" dirty="0" err="1" smtClean="0">
                <a:solidFill>
                  <a:schemeClr val="tx2">
                    <a:lumMod val="60000"/>
                    <a:lumOff val="40000"/>
                  </a:schemeClr>
                </a:solidFill>
                <a:latin typeface="Verdana" pitchFamily="34" charset="0"/>
                <a:ea typeface="Verdana" pitchFamily="34" charset="0"/>
                <a:cs typeface="Verdana" pitchFamily="34" charset="0"/>
              </a:rPr>
              <a:t>Space</a:t>
            </a:r>
            <a:r>
              <a:rPr lang="it-IT" sz="3600" b="1" dirty="0" smtClean="0">
                <a:solidFill>
                  <a:schemeClr val="tx2">
                    <a:lumMod val="60000"/>
                    <a:lumOff val="40000"/>
                  </a:schemeClr>
                </a:solidFill>
                <a:latin typeface="Verdana" pitchFamily="34" charset="0"/>
                <a:ea typeface="Verdana" pitchFamily="34" charset="0"/>
                <a:cs typeface="Verdana" pitchFamily="34" charset="0"/>
              </a:rPr>
              <a:t> </a:t>
            </a:r>
            <a:r>
              <a:rPr lang="it-IT" sz="3600" b="1" dirty="0" err="1" smtClean="0">
                <a:solidFill>
                  <a:schemeClr val="tx2">
                    <a:lumMod val="60000"/>
                    <a:lumOff val="40000"/>
                  </a:schemeClr>
                </a:solidFill>
                <a:latin typeface="Verdana" pitchFamily="34" charset="0"/>
                <a:ea typeface="Verdana" pitchFamily="34" charset="0"/>
                <a:cs typeface="Verdana" pitchFamily="34" charset="0"/>
              </a:rPr>
              <a:t>Radiation</a:t>
            </a:r>
            <a:r>
              <a:rPr lang="it-IT" sz="3600" b="1" dirty="0" smtClean="0">
                <a:solidFill>
                  <a:schemeClr val="tx2">
                    <a:lumMod val="60000"/>
                    <a:lumOff val="40000"/>
                  </a:schemeClr>
                </a:solidFill>
                <a:latin typeface="Verdana" pitchFamily="34" charset="0"/>
                <a:ea typeface="Verdana" pitchFamily="34" charset="0"/>
                <a:cs typeface="Verdana" pitchFamily="34" charset="0"/>
              </a:rPr>
              <a:t> </a:t>
            </a:r>
            <a:r>
              <a:rPr lang="it-IT" sz="3600" b="1" dirty="0" err="1" smtClean="0">
                <a:solidFill>
                  <a:schemeClr val="tx2">
                    <a:lumMod val="60000"/>
                    <a:lumOff val="40000"/>
                  </a:schemeClr>
                </a:solidFill>
                <a:latin typeface="Verdana" pitchFamily="34" charset="0"/>
                <a:ea typeface="Verdana" pitchFamily="34" charset="0"/>
                <a:cs typeface="Verdana" pitchFamily="34" charset="0"/>
              </a:rPr>
              <a:t>Superconduting</a:t>
            </a:r>
            <a:r>
              <a:rPr lang="it-IT" sz="3600" b="1" dirty="0" smtClean="0">
                <a:solidFill>
                  <a:schemeClr val="tx2">
                    <a:lumMod val="60000"/>
                    <a:lumOff val="40000"/>
                  </a:schemeClr>
                </a:solidFill>
                <a:latin typeface="Verdana" pitchFamily="34" charset="0"/>
                <a:ea typeface="Verdana" pitchFamily="34" charset="0"/>
                <a:cs typeface="Verdana" pitchFamily="34" charset="0"/>
              </a:rPr>
              <a:t> </a:t>
            </a:r>
            <a:r>
              <a:rPr lang="it-IT" sz="3600" b="1" dirty="0" err="1" smtClean="0">
                <a:solidFill>
                  <a:schemeClr val="tx2">
                    <a:lumMod val="60000"/>
                    <a:lumOff val="40000"/>
                  </a:schemeClr>
                </a:solidFill>
                <a:latin typeface="Verdana" pitchFamily="34" charset="0"/>
                <a:ea typeface="Verdana" pitchFamily="34" charset="0"/>
                <a:cs typeface="Verdana" pitchFamily="34" charset="0"/>
              </a:rPr>
              <a:t>Shield</a:t>
            </a:r>
            <a:r>
              <a:rPr lang="it-IT" sz="3600" b="1" dirty="0" smtClean="0">
                <a:solidFill>
                  <a:schemeClr val="tx2">
                    <a:lumMod val="60000"/>
                    <a:lumOff val="40000"/>
                  </a:schemeClr>
                </a:solidFill>
                <a:latin typeface="Verdana" pitchFamily="34" charset="0"/>
                <a:ea typeface="Verdana" pitchFamily="34" charset="0"/>
                <a:cs typeface="Verdana" pitchFamily="34" charset="0"/>
              </a:rPr>
              <a:t>)</a:t>
            </a:r>
          </a:p>
        </p:txBody>
      </p:sp>
      <p:sp>
        <p:nvSpPr>
          <p:cNvPr id="16388" name="Rettangolo 3"/>
          <p:cNvSpPr>
            <a:spLocks noChangeArrowheads="1"/>
          </p:cNvSpPr>
          <p:nvPr/>
        </p:nvSpPr>
        <p:spPr bwMode="auto">
          <a:xfrm>
            <a:off x="0" y="2492896"/>
            <a:ext cx="9144000" cy="3046988"/>
          </a:xfrm>
          <a:prstGeom prst="rect">
            <a:avLst/>
          </a:prstGeom>
          <a:noFill/>
          <a:ln w="9525">
            <a:noFill/>
            <a:miter lim="800000"/>
            <a:headEnd/>
            <a:tailEnd/>
          </a:ln>
        </p:spPr>
        <p:txBody>
          <a:bodyPr>
            <a:spAutoFit/>
          </a:bodyPr>
          <a:lstStyle/>
          <a:p>
            <a:pPr>
              <a:defRPr/>
            </a:pPr>
            <a:r>
              <a:rPr lang="it-IT" sz="1600" b="1" dirty="0">
                <a:solidFill>
                  <a:schemeClr val="tx2">
                    <a:lumMod val="60000"/>
                    <a:lumOff val="40000"/>
                  </a:schemeClr>
                </a:solidFill>
                <a:latin typeface="Verdana" pitchFamily="34" charset="0"/>
                <a:ea typeface="Verdana" pitchFamily="34" charset="0"/>
                <a:cs typeface="Verdana" pitchFamily="34" charset="0"/>
              </a:rPr>
              <a:t>SR2S (</a:t>
            </a:r>
            <a:r>
              <a:rPr lang="it-IT" sz="1600" b="1" dirty="0" err="1">
                <a:solidFill>
                  <a:schemeClr val="tx2">
                    <a:lumMod val="60000"/>
                    <a:lumOff val="40000"/>
                  </a:schemeClr>
                </a:solidFill>
                <a:latin typeface="Verdana" pitchFamily="34" charset="0"/>
                <a:ea typeface="Verdana" pitchFamily="34" charset="0"/>
                <a:cs typeface="Verdana" pitchFamily="34" charset="0"/>
              </a:rPr>
              <a:t>Space</a:t>
            </a:r>
            <a:r>
              <a:rPr lang="it-IT" sz="1600" b="1" dirty="0">
                <a:solidFill>
                  <a:schemeClr val="tx2">
                    <a:lumMod val="60000"/>
                    <a:lumOff val="40000"/>
                  </a:schemeClr>
                </a:solidFill>
                <a:latin typeface="Verdana" pitchFamily="34" charset="0"/>
                <a:ea typeface="Verdana" pitchFamily="34" charset="0"/>
                <a:cs typeface="Verdana" pitchFamily="34" charset="0"/>
              </a:rPr>
              <a:t> </a:t>
            </a:r>
            <a:r>
              <a:rPr lang="it-IT" sz="1600" b="1" dirty="0" err="1">
                <a:solidFill>
                  <a:schemeClr val="tx2">
                    <a:lumMod val="60000"/>
                    <a:lumOff val="40000"/>
                  </a:schemeClr>
                </a:solidFill>
                <a:latin typeface="Verdana" pitchFamily="34" charset="0"/>
                <a:ea typeface="Verdana" pitchFamily="34" charset="0"/>
                <a:cs typeface="Verdana" pitchFamily="34" charset="0"/>
              </a:rPr>
              <a:t>Radiation</a:t>
            </a:r>
            <a:r>
              <a:rPr lang="it-IT" sz="1600" b="1" dirty="0">
                <a:solidFill>
                  <a:schemeClr val="tx2">
                    <a:lumMod val="60000"/>
                    <a:lumOff val="40000"/>
                  </a:schemeClr>
                </a:solidFill>
                <a:latin typeface="Verdana" pitchFamily="34" charset="0"/>
                <a:ea typeface="Verdana" pitchFamily="34" charset="0"/>
                <a:cs typeface="Verdana" pitchFamily="34" charset="0"/>
              </a:rPr>
              <a:t> </a:t>
            </a:r>
            <a:r>
              <a:rPr lang="it-IT" sz="1600" b="1" dirty="0" err="1">
                <a:solidFill>
                  <a:schemeClr val="tx2">
                    <a:lumMod val="60000"/>
                    <a:lumOff val="40000"/>
                  </a:schemeClr>
                </a:solidFill>
                <a:latin typeface="Verdana" pitchFamily="34" charset="0"/>
                <a:ea typeface="Verdana" pitchFamily="34" charset="0"/>
                <a:cs typeface="Verdana" pitchFamily="34" charset="0"/>
              </a:rPr>
              <a:t>Superconduting</a:t>
            </a:r>
            <a:r>
              <a:rPr lang="it-IT" sz="1600" b="1" dirty="0">
                <a:solidFill>
                  <a:schemeClr val="tx2">
                    <a:lumMod val="60000"/>
                    <a:lumOff val="40000"/>
                  </a:schemeClr>
                </a:solidFill>
                <a:latin typeface="Verdana" pitchFamily="34" charset="0"/>
                <a:ea typeface="Verdana" pitchFamily="34" charset="0"/>
                <a:cs typeface="Verdana" pitchFamily="34" charset="0"/>
              </a:rPr>
              <a:t> </a:t>
            </a:r>
            <a:r>
              <a:rPr lang="it-IT" sz="1600" b="1" dirty="0" err="1">
                <a:solidFill>
                  <a:schemeClr val="tx2">
                    <a:lumMod val="60000"/>
                    <a:lumOff val="40000"/>
                  </a:schemeClr>
                </a:solidFill>
                <a:latin typeface="Verdana" pitchFamily="34" charset="0"/>
                <a:ea typeface="Verdana" pitchFamily="34" charset="0"/>
                <a:cs typeface="Verdana" pitchFamily="34" charset="0"/>
              </a:rPr>
              <a:t>Shield</a:t>
            </a:r>
            <a:r>
              <a:rPr lang="it-IT" sz="1600" b="1" dirty="0">
                <a:solidFill>
                  <a:schemeClr val="tx2">
                    <a:lumMod val="60000"/>
                    <a:lumOff val="40000"/>
                  </a:schemeClr>
                </a:solidFill>
                <a:latin typeface="Verdana" pitchFamily="34" charset="0"/>
                <a:ea typeface="Verdana" pitchFamily="34" charset="0"/>
                <a:cs typeface="Verdana" pitchFamily="34" charset="0"/>
              </a:rPr>
              <a:t>) </a:t>
            </a:r>
            <a:r>
              <a:rPr lang="it-IT" sz="1600" dirty="0">
                <a:latin typeface="Verdana" pitchFamily="34" charset="0"/>
                <a:ea typeface="Verdana" pitchFamily="34" charset="0"/>
                <a:cs typeface="Verdana" pitchFamily="34" charset="0"/>
              </a:rPr>
              <a:t>si propone lo studio della tecnologia dello schermaggio attivo dei raggi cosmici tramite campi magnetici generati da magneti superconduttori, per la protezione degli astronauti durante viaggi interplanetari. </a:t>
            </a:r>
          </a:p>
          <a:p>
            <a:pPr>
              <a:defRPr/>
            </a:pPr>
            <a:r>
              <a:rPr lang="it-IT" sz="1600" dirty="0">
                <a:latin typeface="Verdana" pitchFamily="34" charset="0"/>
                <a:ea typeface="Verdana" pitchFamily="34" charset="0"/>
                <a:cs typeface="Verdana" pitchFamily="34" charset="0"/>
              </a:rPr>
              <a:t>Uno dei punti di forza del progetto è la presenza di realtà di primissimo piano a livello  mondiale sia nel campo della superconduttività applicata che della tecnologia aerospaziale: oltre l’ INFN partecipano il CEA, il CERN, la </a:t>
            </a:r>
            <a:r>
              <a:rPr lang="it-IT" sz="1600" dirty="0" err="1">
                <a:latin typeface="Verdana" pitchFamily="34" charset="0"/>
                <a:ea typeface="Verdana" pitchFamily="34" charset="0"/>
                <a:cs typeface="Verdana" pitchFamily="34" charset="0"/>
              </a:rPr>
              <a:t>Thales-Alenia</a:t>
            </a:r>
            <a:r>
              <a:rPr lang="it-IT" sz="1600" dirty="0">
                <a:latin typeface="Verdana" pitchFamily="34" charset="0"/>
                <a:ea typeface="Verdana" pitchFamily="34" charset="0"/>
                <a:cs typeface="Verdana" pitchFamily="34" charset="0"/>
              </a:rPr>
              <a:t> </a:t>
            </a:r>
            <a:r>
              <a:rPr lang="it-IT" sz="1600" dirty="0" err="1">
                <a:latin typeface="Verdana" pitchFamily="34" charset="0"/>
                <a:ea typeface="Verdana" pitchFamily="34" charset="0"/>
                <a:cs typeface="Verdana" pitchFamily="34" charset="0"/>
              </a:rPr>
              <a:t>Space</a:t>
            </a:r>
            <a:r>
              <a:rPr lang="it-IT" sz="1600" dirty="0">
                <a:latin typeface="Verdana" pitchFamily="34" charset="0"/>
                <a:ea typeface="Verdana" pitchFamily="34" charset="0"/>
                <a:cs typeface="Verdana" pitchFamily="34" charset="0"/>
              </a:rPr>
              <a:t> Italia, la Compagnia Generale per lo Spazio (già Carlo Gavazzi </a:t>
            </a:r>
            <a:r>
              <a:rPr lang="it-IT" sz="1600" dirty="0" err="1">
                <a:latin typeface="Verdana" pitchFamily="34" charset="0"/>
                <a:ea typeface="Verdana" pitchFamily="34" charset="0"/>
                <a:cs typeface="Verdana" pitchFamily="34" charset="0"/>
              </a:rPr>
              <a:t>Space</a:t>
            </a:r>
            <a:r>
              <a:rPr lang="it-IT" sz="1600" dirty="0">
                <a:latin typeface="Verdana" pitchFamily="34" charset="0"/>
                <a:ea typeface="Verdana" pitchFamily="34" charset="0"/>
                <a:cs typeface="Verdana" pitchFamily="34" charset="0"/>
              </a:rPr>
              <a:t>) e la Columbus </a:t>
            </a:r>
            <a:r>
              <a:rPr lang="it-IT" sz="1600" dirty="0" err="1">
                <a:latin typeface="Verdana" pitchFamily="34" charset="0"/>
                <a:ea typeface="Verdana" pitchFamily="34" charset="0"/>
                <a:cs typeface="Verdana" pitchFamily="34" charset="0"/>
              </a:rPr>
              <a:t>Superconductors</a:t>
            </a:r>
            <a:r>
              <a:rPr lang="it-IT" sz="1600" dirty="0">
                <a:latin typeface="Verdana" pitchFamily="34" charset="0"/>
                <a:ea typeface="Verdana" pitchFamily="34" charset="0"/>
                <a:cs typeface="Verdana" pitchFamily="34" charset="0"/>
              </a:rPr>
              <a:t>.  </a:t>
            </a:r>
            <a:endParaRPr lang="it-IT" sz="1600" dirty="0" smtClean="0">
              <a:latin typeface="Verdana" pitchFamily="34" charset="0"/>
              <a:ea typeface="Verdana" pitchFamily="34" charset="0"/>
              <a:cs typeface="Verdana" pitchFamily="34" charset="0"/>
            </a:endParaRPr>
          </a:p>
          <a:p>
            <a:pPr>
              <a:defRPr/>
            </a:pPr>
            <a:endParaRPr lang="it-IT" sz="1600" dirty="0" smtClean="0">
              <a:latin typeface="Verdana" pitchFamily="34" charset="0"/>
              <a:ea typeface="Verdana" pitchFamily="34" charset="0"/>
              <a:cs typeface="Verdana" pitchFamily="34" charset="0"/>
            </a:endParaRPr>
          </a:p>
          <a:p>
            <a:pPr>
              <a:defRPr/>
            </a:pPr>
            <a:r>
              <a:rPr lang="it-IT" sz="1600" b="1" dirty="0" err="1" smtClean="0">
                <a:latin typeface="Verdana" pitchFamily="34" charset="0"/>
                <a:ea typeface="Verdana" pitchFamily="34" charset="0"/>
                <a:cs typeface="Verdana" pitchFamily="34" charset="0"/>
              </a:rPr>
              <a:t>MI</a:t>
            </a:r>
            <a:r>
              <a:rPr lang="it-IT" sz="1600" b="1" dirty="0" smtClean="0">
                <a:latin typeface="Verdana" pitchFamily="34" charset="0"/>
                <a:ea typeface="Verdana" pitchFamily="34" charset="0"/>
                <a:cs typeface="Verdana" pitchFamily="34" charset="0"/>
              </a:rPr>
              <a:t> </a:t>
            </a:r>
            <a:r>
              <a:rPr lang="it-IT" sz="1600" b="1" dirty="0">
                <a:latin typeface="Verdana" pitchFamily="34" charset="0"/>
                <a:ea typeface="Verdana" pitchFamily="34" charset="0"/>
                <a:cs typeface="Verdana" pitchFamily="34" charset="0"/>
              </a:rPr>
              <a:t>si occuperà principalmente dello studio </a:t>
            </a:r>
            <a:r>
              <a:rPr lang="it-IT" sz="1600" b="1" dirty="0" smtClean="0">
                <a:latin typeface="Verdana" pitchFamily="34" charset="0"/>
                <a:ea typeface="Verdana" pitchFamily="34" charset="0"/>
                <a:cs typeface="Verdana" pitchFamily="34" charset="0"/>
              </a:rPr>
              <a:t>del </a:t>
            </a:r>
            <a:r>
              <a:rPr lang="it-IT" sz="1600" b="1" dirty="0">
                <a:latin typeface="Verdana" pitchFamily="34" charset="0"/>
                <a:ea typeface="Verdana" pitchFamily="34" charset="0"/>
                <a:cs typeface="Verdana" pitchFamily="34" charset="0"/>
              </a:rPr>
              <a:t>sistema di protezione </a:t>
            </a:r>
            <a:r>
              <a:rPr lang="it-IT" sz="1600" b="1" dirty="0" smtClean="0">
                <a:latin typeface="Verdana" pitchFamily="34" charset="0"/>
                <a:ea typeface="Verdana" pitchFamily="34" charset="0"/>
                <a:cs typeface="Verdana" pitchFamily="34" charset="0"/>
              </a:rPr>
              <a:t>del sistema magnetico toroidale.</a:t>
            </a:r>
            <a:endParaRPr lang="it-IT" sz="1600" b="1" dirty="0">
              <a:latin typeface="Verdana" pitchFamily="34" charset="0"/>
              <a:ea typeface="Verdana" pitchFamily="34" charset="0"/>
              <a:cs typeface="Verdana" pitchFamily="34" charset="0"/>
            </a:endParaRPr>
          </a:p>
        </p:txBody>
      </p:sp>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Segnaposto numero diapositiva 2"/>
          <p:cNvSpPr>
            <a:spLocks noGrp="1"/>
          </p:cNvSpPr>
          <p:nvPr>
            <p:ph type="sldNum" sz="quarter" idx="11"/>
          </p:nvPr>
        </p:nvSpPr>
        <p:spPr/>
        <p:txBody>
          <a:bodyPr/>
          <a:lstStyle/>
          <a:p>
            <a:pPr>
              <a:defRPr/>
            </a:pPr>
            <a:fld id="{ECFA7FE5-F5CF-477A-978B-E663279E395E}" type="slidenum">
              <a:rPr lang="it-IT" smtClean="0"/>
              <a:pPr>
                <a:defRPr/>
              </a:pPr>
              <a:t>15</a:t>
            </a:fld>
            <a:endParaRPr lang="it-IT"/>
          </a:p>
        </p:txBody>
      </p:sp>
    </p:spTree>
    <p:extLst>
      <p:ext uri="{BB962C8B-B14F-4D97-AF65-F5344CB8AC3E}">
        <p14:creationId xmlns:p14="http://schemas.microsoft.com/office/powerpoint/2010/main" xmlns="" val="3307203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p:nvPr>
        </p:nvSpPr>
        <p:spPr>
          <a:xfrm>
            <a:off x="468313" y="0"/>
            <a:ext cx="8229600" cy="620713"/>
          </a:xfrm>
        </p:spPr>
        <p:txBody>
          <a:bodyPr/>
          <a:lstStyle/>
          <a:p>
            <a:r>
              <a:rPr lang="fr-CH" sz="3200" b="1" dirty="0" err="1" smtClean="0"/>
              <a:t>premessa</a:t>
            </a:r>
            <a:r>
              <a:rPr lang="fr-CH" sz="3200" b="1" dirty="0" smtClean="0"/>
              <a:t>: HL-LHC</a:t>
            </a:r>
            <a:endParaRPr lang="en-US" sz="3200" b="1" dirty="0" smtClean="0"/>
          </a:p>
        </p:txBody>
      </p:sp>
      <p:sp>
        <p:nvSpPr>
          <p:cNvPr id="2970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29701" name="Text Box 1"/>
          <p:cNvSpPr txBox="1">
            <a:spLocks noChangeArrowheads="1"/>
          </p:cNvSpPr>
          <p:nvPr/>
        </p:nvSpPr>
        <p:spPr bwMode="auto">
          <a:xfrm>
            <a:off x="468313" y="1268413"/>
            <a:ext cx="8280400" cy="1728787"/>
          </a:xfrm>
          <a:prstGeom prst="rect">
            <a:avLst/>
          </a:prstGeom>
          <a:noFill/>
          <a:ln w="9525">
            <a:noFill/>
            <a:miter lim="800000"/>
            <a:headEnd/>
            <a:tailEnd/>
          </a:ln>
        </p:spPr>
        <p:txBody>
          <a:bodyPr/>
          <a:lstStyle/>
          <a:p>
            <a:pPr algn="just">
              <a:tabLst>
                <a:tab pos="457200" algn="l"/>
              </a:tabLst>
            </a:pPr>
            <a:endParaRPr lang="en-GB" sz="1400">
              <a:latin typeface="Verdana" pitchFamily="34" charset="0"/>
              <a:ea typeface="Times New Roman" pitchFamily="18" charset="0"/>
              <a:cs typeface="Arial" charset="0"/>
            </a:endParaRPr>
          </a:p>
        </p:txBody>
      </p:sp>
      <p:sp>
        <p:nvSpPr>
          <p:cNvPr id="2970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pic>
        <p:nvPicPr>
          <p:cNvPr id="29703" name="Picture 28"/>
          <p:cNvPicPr>
            <a:picLocks noChangeAspect="1" noChangeArrowheads="1"/>
          </p:cNvPicPr>
          <p:nvPr/>
        </p:nvPicPr>
        <p:blipFill>
          <a:blip r:embed="rId3" cstate="print"/>
          <a:srcRect/>
          <a:stretch>
            <a:fillRect/>
          </a:stretch>
        </p:blipFill>
        <p:spPr bwMode="auto">
          <a:xfrm>
            <a:off x="0" y="3933056"/>
            <a:ext cx="3563887" cy="2226428"/>
          </a:xfrm>
          <a:prstGeom prst="rect">
            <a:avLst/>
          </a:prstGeom>
          <a:noFill/>
          <a:ln w="9525">
            <a:noFill/>
            <a:miter lim="800000"/>
            <a:headEnd/>
            <a:tailEnd/>
          </a:ln>
        </p:spPr>
      </p:pic>
      <p:sp>
        <p:nvSpPr>
          <p:cNvPr id="29706" name="Text Box 13"/>
          <p:cNvSpPr txBox="1">
            <a:spLocks noChangeArrowheads="1"/>
          </p:cNvSpPr>
          <p:nvPr/>
        </p:nvSpPr>
        <p:spPr bwMode="auto">
          <a:xfrm>
            <a:off x="0" y="620688"/>
            <a:ext cx="9144000" cy="3970318"/>
          </a:xfrm>
          <a:prstGeom prst="rect">
            <a:avLst/>
          </a:prstGeom>
          <a:noFill/>
          <a:ln w="9525">
            <a:noFill/>
            <a:miter lim="800000"/>
            <a:headEnd/>
            <a:tailEnd/>
          </a:ln>
        </p:spPr>
        <p:txBody>
          <a:bodyPr wrap="square">
            <a:spAutoFit/>
          </a:bodyPr>
          <a:lstStyle/>
          <a:p>
            <a:r>
              <a:rPr lang="en-GB" sz="1400" b="1" dirty="0" err="1" smtClean="0">
                <a:latin typeface="Verdana" pitchFamily="34" charset="0"/>
              </a:rPr>
              <a:t>L’obiettivo</a:t>
            </a:r>
            <a:r>
              <a:rPr lang="en-GB" sz="1400" b="1" dirty="0" smtClean="0">
                <a:latin typeface="Verdana" pitchFamily="34" charset="0"/>
              </a:rPr>
              <a:t> </a:t>
            </a:r>
            <a:r>
              <a:rPr lang="en-GB" sz="1400" b="1" dirty="0" err="1" smtClean="0">
                <a:latin typeface="Verdana" pitchFamily="34" charset="0"/>
              </a:rPr>
              <a:t>principale</a:t>
            </a:r>
            <a:r>
              <a:rPr lang="en-GB" sz="1400" b="1" dirty="0" smtClean="0">
                <a:latin typeface="Verdana" pitchFamily="34" charset="0"/>
              </a:rPr>
              <a:t> </a:t>
            </a:r>
            <a:r>
              <a:rPr lang="en-GB" sz="1400" b="1" dirty="0" err="1" smtClean="0">
                <a:latin typeface="Verdana" pitchFamily="34" charset="0"/>
              </a:rPr>
              <a:t>di</a:t>
            </a:r>
            <a:r>
              <a:rPr lang="en-GB" sz="1400" b="1" dirty="0" smtClean="0">
                <a:latin typeface="Verdana" pitchFamily="34" charset="0"/>
              </a:rPr>
              <a:t> HL-LHC </a:t>
            </a:r>
            <a:r>
              <a:rPr lang="en-GB" sz="1400" dirty="0" smtClean="0">
                <a:latin typeface="Verdana" pitchFamily="34" charset="0"/>
              </a:rPr>
              <a:t>(High Luminosity LHC) è </a:t>
            </a:r>
            <a:r>
              <a:rPr lang="en-GB" sz="1400" dirty="0" err="1" smtClean="0">
                <a:latin typeface="Verdana" pitchFamily="34" charset="0"/>
              </a:rPr>
              <a:t>l’implementazione</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nuove</a:t>
            </a:r>
            <a:r>
              <a:rPr lang="en-GB" sz="1400" dirty="0" smtClean="0">
                <a:latin typeface="Verdana" pitchFamily="34" charset="0"/>
              </a:rPr>
              <a:t> </a:t>
            </a:r>
            <a:r>
              <a:rPr lang="en-GB" sz="1400" dirty="0" err="1" smtClean="0">
                <a:latin typeface="Verdana" pitchFamily="34" charset="0"/>
              </a:rPr>
              <a:t>componenti</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macchina</a:t>
            </a:r>
            <a:r>
              <a:rPr lang="en-GB" sz="1400" dirty="0" smtClean="0">
                <a:latin typeface="Verdana" pitchFamily="34" charset="0"/>
              </a:rPr>
              <a:t> e lo studio </a:t>
            </a:r>
            <a:r>
              <a:rPr lang="en-GB" sz="1400" dirty="0" err="1" smtClean="0">
                <a:latin typeface="Verdana" pitchFamily="34" charset="0"/>
              </a:rPr>
              <a:t>dei</a:t>
            </a:r>
            <a:r>
              <a:rPr lang="en-GB" sz="1400" dirty="0" smtClean="0">
                <a:latin typeface="Verdana" pitchFamily="34" charset="0"/>
              </a:rPr>
              <a:t> </a:t>
            </a:r>
            <a:r>
              <a:rPr lang="en-GB" sz="1400" dirty="0" err="1" smtClean="0">
                <a:latin typeface="Verdana" pitchFamily="34" charset="0"/>
              </a:rPr>
              <a:t>nuovi</a:t>
            </a:r>
            <a:r>
              <a:rPr lang="en-GB" sz="1400" dirty="0" smtClean="0">
                <a:latin typeface="Verdana" pitchFamily="34" charset="0"/>
              </a:rPr>
              <a:t> </a:t>
            </a:r>
            <a:r>
              <a:rPr lang="en-GB" sz="1400" dirty="0" err="1" smtClean="0">
                <a:latin typeface="Verdana" pitchFamily="34" charset="0"/>
              </a:rPr>
              <a:t>parametri</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fascio</a:t>
            </a:r>
            <a:r>
              <a:rPr lang="en-GB" sz="1400" dirty="0" smtClean="0">
                <a:latin typeface="Verdana" pitchFamily="34" charset="0"/>
              </a:rPr>
              <a:t> </a:t>
            </a:r>
            <a:r>
              <a:rPr lang="en-GB" sz="1400" dirty="0" err="1" smtClean="0">
                <a:latin typeface="Verdana" pitchFamily="34" charset="0"/>
              </a:rPr>
              <a:t>che</a:t>
            </a:r>
            <a:r>
              <a:rPr lang="en-GB" sz="1400" dirty="0" smtClean="0">
                <a:latin typeface="Verdana" pitchFamily="34" charset="0"/>
              </a:rPr>
              <a:t> </a:t>
            </a:r>
            <a:r>
              <a:rPr lang="en-GB" sz="1400" dirty="0" err="1" smtClean="0">
                <a:latin typeface="Verdana" pitchFamily="34" charset="0"/>
              </a:rPr>
              <a:t>permettano</a:t>
            </a:r>
            <a:r>
              <a:rPr lang="en-GB" sz="1400" dirty="0" smtClean="0">
                <a:latin typeface="Verdana" pitchFamily="34" charset="0"/>
              </a:rPr>
              <a:t> a LHC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raggiungere</a:t>
            </a:r>
            <a:r>
              <a:rPr lang="en-GB" sz="1400" dirty="0" smtClean="0">
                <a:latin typeface="Verdana" pitchFamily="34" charset="0"/>
              </a:rPr>
              <a:t> </a:t>
            </a:r>
            <a:r>
              <a:rPr lang="en-GB" sz="1400" dirty="0" err="1" smtClean="0">
                <a:latin typeface="Verdana" pitchFamily="34" charset="0"/>
              </a:rPr>
              <a:t>i</a:t>
            </a:r>
            <a:r>
              <a:rPr lang="en-GB" sz="1400" dirty="0" smtClean="0">
                <a:latin typeface="Verdana" pitchFamily="34" charset="0"/>
              </a:rPr>
              <a:t> </a:t>
            </a:r>
            <a:r>
              <a:rPr lang="en-GB" sz="1400" dirty="0" err="1" smtClean="0">
                <a:latin typeface="Verdana" pitchFamily="34" charset="0"/>
              </a:rPr>
              <a:t>seguenti</a:t>
            </a:r>
            <a:r>
              <a:rPr lang="en-GB" sz="1400" dirty="0" smtClean="0">
                <a:latin typeface="Verdana" pitchFamily="34" charset="0"/>
              </a:rPr>
              <a:t> </a:t>
            </a:r>
            <a:r>
              <a:rPr lang="en-GB" sz="1400" dirty="0" err="1" smtClean="0">
                <a:latin typeface="Verdana" pitchFamily="34" charset="0"/>
              </a:rPr>
              <a:t>valori</a:t>
            </a:r>
            <a:r>
              <a:rPr lang="en-GB" sz="1400" dirty="0" smtClean="0">
                <a:latin typeface="Verdana" pitchFamily="34" charset="0"/>
              </a:rPr>
              <a:t>:</a:t>
            </a:r>
          </a:p>
          <a:p>
            <a:endParaRPr lang="en-GB" sz="1400" dirty="0" smtClean="0">
              <a:latin typeface="Verdana" pitchFamily="34" charset="0"/>
            </a:endParaRPr>
          </a:p>
          <a:p>
            <a:r>
              <a:rPr lang="en-GB" sz="1400" dirty="0" err="1" smtClean="0">
                <a:latin typeface="Verdana" pitchFamily="34" charset="0"/>
              </a:rPr>
              <a:t>Luminosità</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picco</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b="1" dirty="0" smtClean="0">
                <a:latin typeface="Verdana" pitchFamily="34" charset="0"/>
              </a:rPr>
              <a:t>5×10</a:t>
            </a:r>
            <a:r>
              <a:rPr lang="en-GB" sz="1400" b="1" baseline="30000" dirty="0" smtClean="0">
                <a:latin typeface="Verdana" pitchFamily="34" charset="0"/>
              </a:rPr>
              <a:t>34</a:t>
            </a:r>
            <a:r>
              <a:rPr lang="en-GB" sz="1400" b="1" dirty="0" smtClean="0">
                <a:latin typeface="Verdana" pitchFamily="34" charset="0"/>
              </a:rPr>
              <a:t> </a:t>
            </a:r>
            <a:r>
              <a:rPr lang="en-GB" sz="1400" b="1" dirty="0">
                <a:latin typeface="Verdana" pitchFamily="34" charset="0"/>
              </a:rPr>
              <a:t>cm</a:t>
            </a:r>
            <a:r>
              <a:rPr lang="en-GB" sz="1400" b="1" baseline="30000" dirty="0">
                <a:latin typeface="Verdana" pitchFamily="34" charset="0"/>
              </a:rPr>
              <a:t>-2</a:t>
            </a:r>
            <a:r>
              <a:rPr lang="en-GB" sz="1400" b="1" dirty="0">
                <a:latin typeface="Verdana" pitchFamily="34" charset="0"/>
              </a:rPr>
              <a:t>s</a:t>
            </a:r>
            <a:r>
              <a:rPr lang="en-GB" sz="1400" b="1" baseline="30000" dirty="0">
                <a:latin typeface="Verdana" pitchFamily="34" charset="0"/>
              </a:rPr>
              <a:t>-1</a:t>
            </a:r>
            <a:r>
              <a:rPr lang="en-GB" sz="1400" b="1" dirty="0">
                <a:latin typeface="Verdana" pitchFamily="34" charset="0"/>
              </a:rPr>
              <a:t> </a:t>
            </a:r>
            <a:r>
              <a:rPr lang="en-GB" sz="1400" b="1" dirty="0" smtClean="0">
                <a:latin typeface="Verdana" pitchFamily="34" charset="0"/>
              </a:rPr>
              <a:t>con levelling</a:t>
            </a:r>
            <a:r>
              <a:rPr lang="en-GB" sz="1400" dirty="0" smtClean="0">
                <a:latin typeface="Verdana" pitchFamily="34" charset="0"/>
              </a:rPr>
              <a:t>;</a:t>
            </a:r>
            <a:endParaRPr lang="en-GB" sz="1400" dirty="0">
              <a:latin typeface="Verdana" pitchFamily="34" charset="0"/>
            </a:endParaRPr>
          </a:p>
          <a:p>
            <a:r>
              <a:rPr lang="en-GB" sz="1400" dirty="0" err="1" smtClean="0">
                <a:latin typeface="Verdana" pitchFamily="34" charset="0"/>
              </a:rPr>
              <a:t>Una</a:t>
            </a:r>
            <a:r>
              <a:rPr lang="en-GB" sz="1400" dirty="0" smtClean="0">
                <a:latin typeface="Verdana" pitchFamily="34" charset="0"/>
              </a:rPr>
              <a:t> </a:t>
            </a:r>
            <a:r>
              <a:rPr lang="en-GB" sz="1400" dirty="0" err="1" smtClean="0">
                <a:latin typeface="Verdana" pitchFamily="34" charset="0"/>
              </a:rPr>
              <a:t>luminosità</a:t>
            </a:r>
            <a:r>
              <a:rPr lang="en-GB" sz="1400" dirty="0" smtClean="0">
                <a:latin typeface="Verdana" pitchFamily="34" charset="0"/>
              </a:rPr>
              <a:t> </a:t>
            </a:r>
            <a:r>
              <a:rPr lang="en-GB" sz="1400" dirty="0" err="1" smtClean="0">
                <a:latin typeface="Verdana" pitchFamily="34" charset="0"/>
              </a:rPr>
              <a:t>integrata</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b="1" dirty="0" smtClean="0">
                <a:latin typeface="Verdana" pitchFamily="34" charset="0"/>
              </a:rPr>
              <a:t>250 </a:t>
            </a:r>
            <a:r>
              <a:rPr lang="en-GB" sz="1400" b="1" dirty="0">
                <a:latin typeface="Verdana" pitchFamily="34" charset="0"/>
              </a:rPr>
              <a:t>fb</a:t>
            </a:r>
            <a:r>
              <a:rPr lang="en-GB" sz="1400" b="1" baseline="30000" dirty="0">
                <a:latin typeface="Verdana" pitchFamily="34" charset="0"/>
              </a:rPr>
              <a:t>-1</a:t>
            </a:r>
            <a:r>
              <a:rPr lang="en-GB" sz="1400" dirty="0">
                <a:latin typeface="Verdana" pitchFamily="34" charset="0"/>
              </a:rPr>
              <a:t> per </a:t>
            </a:r>
            <a:r>
              <a:rPr lang="en-GB" sz="1400" dirty="0" smtClean="0">
                <a:latin typeface="Verdana" pitchFamily="34" charset="0"/>
              </a:rPr>
              <a:t>anno, </a:t>
            </a:r>
            <a:r>
              <a:rPr lang="en-GB" sz="1400" dirty="0" err="1" smtClean="0">
                <a:latin typeface="Verdana" pitchFamily="34" charset="0"/>
              </a:rPr>
              <a:t>puntando</a:t>
            </a:r>
            <a:r>
              <a:rPr lang="en-GB" sz="1400" dirty="0" smtClean="0">
                <a:latin typeface="Verdana" pitchFamily="34" charset="0"/>
              </a:rPr>
              <a:t> a un </a:t>
            </a:r>
            <a:r>
              <a:rPr lang="en-GB" sz="1400" dirty="0" err="1" smtClean="0">
                <a:latin typeface="Verdana" pitchFamily="34" charset="0"/>
              </a:rPr>
              <a:t>totale</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b="1" dirty="0" smtClean="0">
                <a:latin typeface="Verdana" pitchFamily="34" charset="0"/>
              </a:rPr>
              <a:t>3,000 </a:t>
            </a:r>
            <a:r>
              <a:rPr lang="en-GB" sz="1400" b="1" dirty="0">
                <a:latin typeface="Verdana" pitchFamily="34" charset="0"/>
              </a:rPr>
              <a:t>fb</a:t>
            </a:r>
            <a:r>
              <a:rPr lang="en-GB" sz="1400" b="1" baseline="30000" dirty="0">
                <a:latin typeface="Verdana" pitchFamily="34" charset="0"/>
              </a:rPr>
              <a:t>-1</a:t>
            </a:r>
            <a:r>
              <a:rPr lang="en-GB" sz="1400" dirty="0">
                <a:latin typeface="Verdana" pitchFamily="34" charset="0"/>
              </a:rPr>
              <a:t> </a:t>
            </a:r>
            <a:r>
              <a:rPr lang="en-GB" sz="1400" dirty="0" err="1" smtClean="0">
                <a:latin typeface="Verdana" pitchFamily="34" charset="0"/>
              </a:rPr>
              <a:t>entro</a:t>
            </a:r>
            <a:r>
              <a:rPr lang="en-GB" sz="1400" dirty="0" smtClean="0">
                <a:latin typeface="Verdana" pitchFamily="34" charset="0"/>
              </a:rPr>
              <a:t> </a:t>
            </a:r>
            <a:r>
              <a:rPr lang="en-GB" sz="1400" dirty="0" err="1" smtClean="0">
                <a:latin typeface="Verdana" pitchFamily="34" charset="0"/>
              </a:rPr>
              <a:t>dodici</a:t>
            </a:r>
            <a:r>
              <a:rPr lang="en-GB" sz="1400" dirty="0" smtClean="0">
                <a:latin typeface="Verdana" pitchFamily="34" charset="0"/>
              </a:rPr>
              <a:t> </a:t>
            </a:r>
            <a:r>
              <a:rPr lang="en-GB" sz="1400" dirty="0" err="1" smtClean="0">
                <a:latin typeface="Verdana" pitchFamily="34" charset="0"/>
              </a:rPr>
              <a:t>anni</a:t>
            </a:r>
            <a:r>
              <a:rPr lang="en-GB" sz="1400" dirty="0" smtClean="0">
                <a:latin typeface="Verdana" pitchFamily="34" charset="0"/>
              </a:rPr>
              <a:t> </a:t>
            </a:r>
            <a:r>
              <a:rPr lang="en-GB" sz="1400" dirty="0" err="1" smtClean="0">
                <a:latin typeface="Verdana" pitchFamily="34" charset="0"/>
              </a:rPr>
              <a:t>dall’entrata</a:t>
            </a:r>
            <a:r>
              <a:rPr lang="en-GB" sz="1400" dirty="0" smtClean="0">
                <a:latin typeface="Verdana" pitchFamily="34" charset="0"/>
              </a:rPr>
              <a:t> in </a:t>
            </a:r>
            <a:r>
              <a:rPr lang="en-GB" sz="1400" dirty="0" err="1" smtClean="0">
                <a:latin typeface="Verdana" pitchFamily="34" charset="0"/>
              </a:rPr>
              <a:t>funzione</a:t>
            </a:r>
            <a:r>
              <a:rPr lang="en-GB" sz="1400" dirty="0" smtClean="0">
                <a:latin typeface="Verdana" pitchFamily="34" charset="0"/>
              </a:rPr>
              <a:t> </a:t>
            </a:r>
            <a:r>
              <a:rPr lang="en-GB" sz="1400" dirty="0" err="1" smtClean="0">
                <a:latin typeface="Verdana" pitchFamily="34" charset="0"/>
              </a:rPr>
              <a:t>della</a:t>
            </a:r>
            <a:r>
              <a:rPr lang="en-GB" sz="1400" dirty="0" smtClean="0">
                <a:latin typeface="Verdana" pitchFamily="34" charset="0"/>
              </a:rPr>
              <a:t> </a:t>
            </a:r>
            <a:r>
              <a:rPr lang="en-GB" sz="1400" dirty="0" err="1" smtClean="0">
                <a:latin typeface="Verdana" pitchFamily="34" charset="0"/>
              </a:rPr>
              <a:t>macchina</a:t>
            </a:r>
            <a:r>
              <a:rPr lang="en-GB" sz="1400" dirty="0" smtClean="0">
                <a:latin typeface="Verdana" pitchFamily="34" charset="0"/>
              </a:rPr>
              <a:t> </a:t>
            </a:r>
            <a:r>
              <a:rPr lang="en-GB" sz="1400" dirty="0" err="1" smtClean="0">
                <a:latin typeface="Verdana" pitchFamily="34" charset="0"/>
              </a:rPr>
              <a:t>aggiornata</a:t>
            </a:r>
            <a:r>
              <a:rPr lang="en-GB" sz="1400" dirty="0" smtClean="0">
                <a:latin typeface="Verdana" pitchFamily="34" charset="0"/>
              </a:rPr>
              <a:t>. Tale </a:t>
            </a:r>
            <a:r>
              <a:rPr lang="en-GB" sz="1400" dirty="0" err="1" smtClean="0">
                <a:latin typeface="Verdana" pitchFamily="34" charset="0"/>
              </a:rPr>
              <a:t>valore</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luminosità</a:t>
            </a:r>
            <a:r>
              <a:rPr lang="en-GB" sz="1400" dirty="0" smtClean="0">
                <a:latin typeface="Verdana" pitchFamily="34" charset="0"/>
              </a:rPr>
              <a:t> è circa </a:t>
            </a:r>
            <a:r>
              <a:rPr lang="en-GB" sz="1400" b="1" dirty="0" err="1" smtClean="0">
                <a:latin typeface="Verdana" pitchFamily="34" charset="0"/>
              </a:rPr>
              <a:t>dieci</a:t>
            </a:r>
            <a:r>
              <a:rPr lang="en-GB" sz="1400" b="1" dirty="0" smtClean="0">
                <a:latin typeface="Verdana" pitchFamily="34" charset="0"/>
              </a:rPr>
              <a:t> volte en </a:t>
            </a:r>
            <a:r>
              <a:rPr lang="en-GB" sz="1400" dirty="0" smtClean="0">
                <a:latin typeface="Verdana" pitchFamily="34" charset="0"/>
              </a:rPr>
              <a:t>la </a:t>
            </a:r>
            <a:r>
              <a:rPr lang="en-GB" sz="1400" dirty="0" err="1" smtClean="0">
                <a:latin typeface="Verdana" pitchFamily="34" charset="0"/>
              </a:rPr>
              <a:t>luminosità</a:t>
            </a:r>
            <a:r>
              <a:rPr lang="en-GB" sz="1400" dirty="0" smtClean="0">
                <a:latin typeface="Verdana" pitchFamily="34" charset="0"/>
              </a:rPr>
              <a:t> </a:t>
            </a:r>
            <a:r>
              <a:rPr lang="en-GB" sz="1400" dirty="0" err="1" smtClean="0">
                <a:latin typeface="Verdana" pitchFamily="34" charset="0"/>
              </a:rPr>
              <a:t>attesa</a:t>
            </a:r>
            <a:r>
              <a:rPr lang="en-GB" sz="1400" dirty="0" smtClean="0">
                <a:latin typeface="Verdana" pitchFamily="34" charset="0"/>
              </a:rPr>
              <a:t> </a:t>
            </a:r>
            <a:r>
              <a:rPr lang="en-GB" sz="1400" dirty="0" err="1" smtClean="0">
                <a:latin typeface="Verdana" pitchFamily="34" charset="0"/>
              </a:rPr>
              <a:t>nei</a:t>
            </a:r>
            <a:r>
              <a:rPr lang="en-GB" sz="1400" dirty="0" smtClean="0">
                <a:latin typeface="Verdana" pitchFamily="34" charset="0"/>
              </a:rPr>
              <a:t> </a:t>
            </a:r>
            <a:r>
              <a:rPr lang="en-GB" sz="1400" dirty="0" err="1" smtClean="0">
                <a:latin typeface="Verdana" pitchFamily="34" charset="0"/>
              </a:rPr>
              <a:t>primi</a:t>
            </a:r>
            <a:r>
              <a:rPr lang="en-GB" sz="1400" dirty="0" smtClean="0">
                <a:latin typeface="Verdana" pitchFamily="34" charset="0"/>
              </a:rPr>
              <a:t> 10 </a:t>
            </a:r>
            <a:r>
              <a:rPr lang="en-GB" sz="1400" dirty="0" err="1" smtClean="0">
                <a:latin typeface="Verdana" pitchFamily="34" charset="0"/>
              </a:rPr>
              <a:t>anni</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funzionamento</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LHC.</a:t>
            </a:r>
          </a:p>
          <a:p>
            <a:endParaRPr lang="en-GB" sz="1400" dirty="0" smtClean="0">
              <a:latin typeface="Verdana" pitchFamily="34" charset="0"/>
            </a:endParaRPr>
          </a:p>
          <a:p>
            <a:r>
              <a:rPr lang="en-GB" sz="1400" dirty="0" smtClean="0">
                <a:latin typeface="Verdana" pitchFamily="34" charset="0"/>
              </a:rPr>
              <a:t>A </a:t>
            </a:r>
            <a:r>
              <a:rPr lang="en-GB" sz="1400" dirty="0" err="1" smtClean="0">
                <a:latin typeface="Verdana" pitchFamily="34" charset="0"/>
              </a:rPr>
              <a:t>questo</a:t>
            </a:r>
            <a:r>
              <a:rPr lang="en-GB" sz="1400" dirty="0" smtClean="0">
                <a:latin typeface="Verdana" pitchFamily="34" charset="0"/>
              </a:rPr>
              <a:t> </a:t>
            </a:r>
            <a:r>
              <a:rPr lang="en-GB" sz="1400" dirty="0" err="1" smtClean="0">
                <a:latin typeface="Verdana" pitchFamily="34" charset="0"/>
              </a:rPr>
              <a:t>scopo</a:t>
            </a:r>
            <a:r>
              <a:rPr lang="en-GB" sz="1400" dirty="0" smtClean="0">
                <a:latin typeface="Verdana" pitchFamily="34" charset="0"/>
              </a:rPr>
              <a:t> </a:t>
            </a:r>
            <a:r>
              <a:rPr lang="en-GB" sz="1400" dirty="0" err="1" smtClean="0">
                <a:latin typeface="Verdana" pitchFamily="34" charset="0"/>
              </a:rPr>
              <a:t>vengono</a:t>
            </a:r>
            <a:r>
              <a:rPr lang="en-GB" sz="1400" dirty="0" smtClean="0">
                <a:latin typeface="Verdana" pitchFamily="34" charset="0"/>
              </a:rPr>
              <a:t> </a:t>
            </a:r>
            <a:r>
              <a:rPr lang="en-GB" sz="1400" dirty="0" err="1" smtClean="0">
                <a:latin typeface="Verdana" pitchFamily="34" charset="0"/>
              </a:rPr>
              <a:t>sviluppate</a:t>
            </a:r>
            <a:r>
              <a:rPr lang="en-GB" sz="1400" dirty="0" smtClean="0">
                <a:latin typeface="Verdana" pitchFamily="34" charset="0"/>
              </a:rPr>
              <a:t> diverse </a:t>
            </a:r>
            <a:r>
              <a:rPr lang="en-GB" sz="1400" dirty="0" err="1" smtClean="0">
                <a:latin typeface="Verdana" pitchFamily="34" charset="0"/>
              </a:rPr>
              <a:t>tecnologie</a:t>
            </a:r>
            <a:r>
              <a:rPr lang="en-GB" sz="1400" dirty="0" smtClean="0">
                <a:latin typeface="Verdana" pitchFamily="34" charset="0"/>
              </a:rPr>
              <a:t>, </a:t>
            </a:r>
            <a:r>
              <a:rPr lang="en-GB" sz="1400" dirty="0" err="1" smtClean="0">
                <a:latin typeface="Verdana" pitchFamily="34" charset="0"/>
              </a:rPr>
              <a:t>fra</a:t>
            </a:r>
            <a:r>
              <a:rPr lang="en-GB" sz="1400" dirty="0" smtClean="0">
                <a:latin typeface="Verdana" pitchFamily="34" charset="0"/>
              </a:rPr>
              <a:t> le </a:t>
            </a:r>
            <a:r>
              <a:rPr lang="en-GB" sz="1400" dirty="0" err="1" smtClean="0">
                <a:latin typeface="Verdana" pitchFamily="34" charset="0"/>
              </a:rPr>
              <a:t>quali</a:t>
            </a:r>
            <a:r>
              <a:rPr lang="en-GB" sz="1400" dirty="0" smtClean="0">
                <a:latin typeface="Verdana" pitchFamily="34" charset="0"/>
              </a:rPr>
              <a:t> </a:t>
            </a:r>
            <a:r>
              <a:rPr lang="en-GB" sz="1400" dirty="0" err="1" smtClean="0">
                <a:latin typeface="Verdana" pitchFamily="34" charset="0"/>
              </a:rPr>
              <a:t>quadrupoli</a:t>
            </a:r>
            <a:r>
              <a:rPr lang="en-GB" sz="1400" dirty="0" smtClean="0">
                <a:latin typeface="Verdana" pitchFamily="34" charset="0"/>
              </a:rPr>
              <a:t> ad </a:t>
            </a:r>
            <a:r>
              <a:rPr lang="en-GB" sz="1400" dirty="0" err="1" smtClean="0">
                <a:latin typeface="Verdana" pitchFamily="34" charset="0"/>
              </a:rPr>
              <a:t>altro</a:t>
            </a:r>
            <a:r>
              <a:rPr lang="en-GB" sz="1400" dirty="0" smtClean="0">
                <a:latin typeface="Verdana" pitchFamily="34" charset="0"/>
              </a:rPr>
              <a:t> </a:t>
            </a:r>
            <a:r>
              <a:rPr lang="en-GB" sz="1400" dirty="0" err="1" smtClean="0">
                <a:latin typeface="Verdana" pitchFamily="34" charset="0"/>
              </a:rPr>
              <a:t>gradiente</a:t>
            </a:r>
            <a:r>
              <a:rPr lang="en-GB" sz="1400" dirty="0" smtClean="0">
                <a:latin typeface="Verdana" pitchFamily="34" charset="0"/>
              </a:rPr>
              <a:t> in Nb3Sn per le </a:t>
            </a:r>
            <a:r>
              <a:rPr lang="en-GB" sz="1400" dirty="0" err="1" smtClean="0">
                <a:latin typeface="Verdana" pitchFamily="34" charset="0"/>
              </a:rPr>
              <a:t>rgioni</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interazione</a:t>
            </a:r>
            <a:r>
              <a:rPr lang="en-GB" sz="1400" dirty="0" smtClean="0">
                <a:latin typeface="Verdana" pitchFamily="34" charset="0"/>
              </a:rPr>
              <a:t>, crab-cavities, links </a:t>
            </a:r>
            <a:r>
              <a:rPr lang="en-GB" sz="1400" dirty="0" err="1" smtClean="0">
                <a:latin typeface="Verdana" pitchFamily="34" charset="0"/>
              </a:rPr>
              <a:t>superconduttori</a:t>
            </a:r>
            <a:r>
              <a:rPr lang="en-GB" sz="1400" dirty="0" smtClean="0">
                <a:latin typeface="Verdana" pitchFamily="34" charset="0"/>
              </a:rPr>
              <a:t> in MgB2, e </a:t>
            </a:r>
            <a:r>
              <a:rPr lang="en-GB" sz="1400" dirty="0" err="1" smtClean="0">
                <a:latin typeface="Verdana" pitchFamily="34" charset="0"/>
              </a:rPr>
              <a:t>vengono</a:t>
            </a:r>
            <a:r>
              <a:rPr lang="en-GB" sz="1400" dirty="0" smtClean="0">
                <a:latin typeface="Verdana" pitchFamily="34" charset="0"/>
              </a:rPr>
              <a:t> </a:t>
            </a:r>
            <a:r>
              <a:rPr lang="en-GB" sz="1400" dirty="0" err="1" smtClean="0">
                <a:latin typeface="Verdana" pitchFamily="34" charset="0"/>
              </a:rPr>
              <a:t>studiate</a:t>
            </a:r>
            <a:r>
              <a:rPr lang="en-GB" sz="1400" dirty="0" smtClean="0">
                <a:latin typeface="Verdana" pitchFamily="34" charset="0"/>
              </a:rPr>
              <a:t> </a:t>
            </a:r>
            <a:r>
              <a:rPr lang="en-GB" sz="1400" dirty="0" err="1" smtClean="0">
                <a:latin typeface="Verdana" pitchFamily="34" charset="0"/>
              </a:rPr>
              <a:t>nuove</a:t>
            </a:r>
            <a:r>
              <a:rPr lang="en-GB" sz="1400" dirty="0" smtClean="0">
                <a:latin typeface="Verdana" pitchFamily="34" charset="0"/>
              </a:rPr>
              <a:t> </a:t>
            </a:r>
            <a:r>
              <a:rPr lang="en-GB" sz="1400" dirty="0" err="1" smtClean="0">
                <a:latin typeface="Verdana" pitchFamily="34" charset="0"/>
              </a:rPr>
              <a:t>configurazioni</a:t>
            </a:r>
            <a:r>
              <a:rPr lang="en-GB" sz="1400" dirty="0" smtClean="0">
                <a:latin typeface="Verdana" pitchFamily="34" charset="0"/>
              </a:rPr>
              <a:t> </a:t>
            </a:r>
            <a:r>
              <a:rPr lang="en-GB" sz="1400" dirty="0" err="1" smtClean="0">
                <a:latin typeface="Verdana" pitchFamily="34" charset="0"/>
              </a:rPr>
              <a:t>di</a:t>
            </a:r>
            <a:r>
              <a:rPr lang="en-GB" sz="1400" dirty="0" smtClean="0">
                <a:latin typeface="Verdana" pitchFamily="34" charset="0"/>
              </a:rPr>
              <a:t> </a:t>
            </a:r>
            <a:r>
              <a:rPr lang="en-GB" sz="1400" dirty="0" err="1" smtClean="0">
                <a:latin typeface="Verdana" pitchFamily="34" charset="0"/>
              </a:rPr>
              <a:t>fascio</a:t>
            </a:r>
            <a:r>
              <a:rPr lang="en-GB" sz="1400" dirty="0" smtClean="0">
                <a:latin typeface="Verdana" pitchFamily="34" charset="0"/>
              </a:rPr>
              <a:t> per </a:t>
            </a:r>
            <a:r>
              <a:rPr lang="en-GB" sz="1400" dirty="0" err="1" smtClean="0">
                <a:latin typeface="Verdana" pitchFamily="34" charset="0"/>
              </a:rPr>
              <a:t>il</a:t>
            </a:r>
            <a:r>
              <a:rPr lang="en-GB" sz="1400" dirty="0" smtClean="0">
                <a:latin typeface="Verdana" pitchFamily="34" charset="0"/>
              </a:rPr>
              <a:t> </a:t>
            </a:r>
            <a:r>
              <a:rPr lang="en-GB" sz="1400" dirty="0" err="1" smtClean="0">
                <a:latin typeface="Verdana" pitchFamily="34" charset="0"/>
              </a:rPr>
              <a:t>funzionamento</a:t>
            </a:r>
            <a:r>
              <a:rPr lang="en-GB" sz="1400" dirty="0" smtClean="0">
                <a:latin typeface="Verdana" pitchFamily="34" charset="0"/>
              </a:rPr>
              <a:t> </a:t>
            </a:r>
            <a:r>
              <a:rPr lang="en-GB" sz="1400" dirty="0" err="1" smtClean="0">
                <a:latin typeface="Verdana" pitchFamily="34" charset="0"/>
              </a:rPr>
              <a:t>della</a:t>
            </a:r>
            <a:r>
              <a:rPr lang="en-GB" sz="1400" dirty="0" smtClean="0">
                <a:latin typeface="Verdana" pitchFamily="34" charset="0"/>
              </a:rPr>
              <a:t> </a:t>
            </a:r>
            <a:r>
              <a:rPr lang="en-GB" sz="1400" dirty="0" err="1" smtClean="0">
                <a:latin typeface="Verdana" pitchFamily="34" charset="0"/>
              </a:rPr>
              <a:t>macchina</a:t>
            </a:r>
            <a:r>
              <a:rPr lang="en-GB" sz="1400" dirty="0" smtClean="0">
                <a:latin typeface="Verdana" pitchFamily="34" charset="0"/>
              </a:rPr>
              <a:t>.</a:t>
            </a:r>
          </a:p>
          <a:p>
            <a:endParaRPr lang="en-GB" sz="1400" dirty="0" smtClean="0">
              <a:latin typeface="Verdana" pitchFamily="34" charset="0"/>
            </a:endParaRPr>
          </a:p>
          <a:p>
            <a:r>
              <a:rPr lang="en-GB" sz="1400" dirty="0" err="1" smtClean="0">
                <a:latin typeface="Verdana" pitchFamily="34" charset="0"/>
              </a:rPr>
              <a:t>L’istallazione</a:t>
            </a:r>
            <a:r>
              <a:rPr lang="en-GB" sz="1400" dirty="0" smtClean="0">
                <a:latin typeface="Verdana" pitchFamily="34" charset="0"/>
              </a:rPr>
              <a:t> del </a:t>
            </a:r>
            <a:r>
              <a:rPr lang="en-GB" sz="1400" dirty="0" err="1" smtClean="0">
                <a:latin typeface="Verdana" pitchFamily="34" charset="0"/>
              </a:rPr>
              <a:t>nuovo</a:t>
            </a:r>
            <a:r>
              <a:rPr lang="en-GB" sz="1400" dirty="0" smtClean="0">
                <a:latin typeface="Verdana" pitchFamily="34" charset="0"/>
              </a:rPr>
              <a:t> hardware è </a:t>
            </a:r>
            <a:r>
              <a:rPr lang="en-GB" sz="1400" dirty="0" err="1" smtClean="0">
                <a:latin typeface="Verdana" pitchFamily="34" charset="0"/>
              </a:rPr>
              <a:t>prevista</a:t>
            </a:r>
            <a:r>
              <a:rPr lang="en-GB" sz="1400" dirty="0" smtClean="0">
                <a:latin typeface="Verdana" pitchFamily="34" charset="0"/>
              </a:rPr>
              <a:t> </a:t>
            </a:r>
            <a:r>
              <a:rPr lang="en-GB" sz="1400" dirty="0" err="1" smtClean="0">
                <a:latin typeface="Verdana" pitchFamily="34" charset="0"/>
              </a:rPr>
              <a:t>attorno</a:t>
            </a:r>
            <a:r>
              <a:rPr lang="en-GB" sz="1400" dirty="0" smtClean="0">
                <a:latin typeface="Verdana" pitchFamily="34" charset="0"/>
              </a:rPr>
              <a:t> al </a:t>
            </a:r>
            <a:r>
              <a:rPr lang="en-US" sz="1600" dirty="0" smtClean="0">
                <a:latin typeface="Verdana" pitchFamily="34" charset="0"/>
              </a:rPr>
              <a:t>2022-2023.</a:t>
            </a:r>
          </a:p>
          <a:p>
            <a:endParaRPr lang="en-US" dirty="0" smtClean="0">
              <a:latin typeface="Verdana" pitchFamily="34" charset="0"/>
            </a:endParaRPr>
          </a:p>
          <a:p>
            <a:endParaRPr lang="en-US" dirty="0" smtClean="0">
              <a:latin typeface="Verdana" pitchFamily="34" charset="0"/>
            </a:endParaRPr>
          </a:p>
          <a:p>
            <a:endParaRPr lang="it-IT" dirty="0">
              <a:latin typeface="Verdana" pitchFamily="34" charset="0"/>
            </a:endParaRPr>
          </a:p>
        </p:txBody>
      </p:sp>
      <p:sp>
        <p:nvSpPr>
          <p:cNvPr id="10" name="CasellaDiTesto 9"/>
          <p:cNvSpPr txBox="1"/>
          <p:nvPr/>
        </p:nvSpPr>
        <p:spPr>
          <a:xfrm>
            <a:off x="3635896" y="3933056"/>
            <a:ext cx="5508104" cy="1384995"/>
          </a:xfrm>
          <a:prstGeom prst="rect">
            <a:avLst/>
          </a:prstGeom>
          <a:noFill/>
        </p:spPr>
        <p:txBody>
          <a:bodyPr wrap="square" rtlCol="0">
            <a:spAutoFit/>
          </a:bodyPr>
          <a:lstStyle/>
          <a:p>
            <a:r>
              <a:rPr lang="it-IT" sz="1400" dirty="0" smtClean="0">
                <a:latin typeface="+mn-lt"/>
              </a:rPr>
              <a:t>HL-LHC è finanziato in parte attraverso il </a:t>
            </a:r>
            <a:r>
              <a:rPr lang="it-IT" sz="1400" b="1" i="1" dirty="0" smtClean="0">
                <a:latin typeface="+mn-lt"/>
              </a:rPr>
              <a:t>Collaborative Project </a:t>
            </a:r>
            <a:r>
              <a:rPr lang="it-IT" sz="1400" b="1" dirty="0" err="1" smtClean="0">
                <a:latin typeface="+mn-lt"/>
              </a:rPr>
              <a:t>HiLumi</a:t>
            </a:r>
            <a:r>
              <a:rPr lang="it-IT" sz="1400" dirty="0" smtClean="0">
                <a:latin typeface="+mn-lt"/>
              </a:rPr>
              <a:t> (FP7, 2011-15), cui l’ INFN partecipa con 11 anni uomo del suo personale a LNF e  MI-LASA, e riceve un finanziamento dell’UE di 567 </a:t>
            </a:r>
            <a:r>
              <a:rPr lang="it-IT" sz="1400" dirty="0" err="1" smtClean="0">
                <a:latin typeface="+mn-lt"/>
              </a:rPr>
              <a:t>k€</a:t>
            </a:r>
            <a:r>
              <a:rPr lang="it-IT" sz="1400" dirty="0" smtClean="0">
                <a:latin typeface="+mn-lt"/>
              </a:rPr>
              <a:t>.</a:t>
            </a:r>
          </a:p>
          <a:p>
            <a:endParaRPr lang="it-IT" sz="1400" dirty="0" smtClean="0">
              <a:latin typeface="+mn-lt"/>
            </a:endParaRPr>
          </a:p>
          <a:p>
            <a:r>
              <a:rPr lang="it-IT" sz="1400" dirty="0" smtClean="0">
                <a:latin typeface="+mn-lt"/>
              </a:rPr>
              <a:t>HL-LHC è ufficialmente sostenuto dall’ ESG </a:t>
            </a:r>
          </a:p>
        </p:txBody>
      </p:sp>
      <p:sp>
        <p:nvSpPr>
          <p:cNvPr id="11" name="CasellaDiTesto 10"/>
          <p:cNvSpPr txBox="1"/>
          <p:nvPr/>
        </p:nvSpPr>
        <p:spPr>
          <a:xfrm>
            <a:off x="3635896" y="5473005"/>
            <a:ext cx="5508104" cy="830997"/>
          </a:xfrm>
          <a:prstGeom prst="rect">
            <a:avLst/>
          </a:prstGeom>
          <a:noFill/>
        </p:spPr>
        <p:txBody>
          <a:bodyPr wrap="square" rtlCol="0">
            <a:spAutoFit/>
          </a:bodyPr>
          <a:lstStyle/>
          <a:p>
            <a:r>
              <a:rPr lang="it-IT" sz="1600" b="1" dirty="0" smtClean="0">
                <a:latin typeface="+mn-lt"/>
              </a:rPr>
              <a:t>CORRAL  è una parte di HL-LHC, aggiuntiva agli impegni INFN già presenti sotto l’egida di </a:t>
            </a:r>
            <a:r>
              <a:rPr lang="it-IT" sz="1600" b="1" dirty="0" err="1" smtClean="0">
                <a:latin typeface="+mn-lt"/>
              </a:rPr>
              <a:t>HiLumi</a:t>
            </a:r>
            <a:r>
              <a:rPr lang="it-IT" sz="1600" b="1" dirty="0" smtClean="0">
                <a:latin typeface="+mn-lt"/>
              </a:rPr>
              <a:t>.</a:t>
            </a:r>
          </a:p>
        </p:txBody>
      </p:sp>
      <p:sp>
        <p:nvSpPr>
          <p:cNvPr id="3" name="Segnaposto piè di pagina 2"/>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4" name="Segnaposto numero diapositiva 3"/>
          <p:cNvSpPr>
            <a:spLocks noGrp="1"/>
          </p:cNvSpPr>
          <p:nvPr>
            <p:ph type="sldNum" sz="quarter" idx="11"/>
          </p:nvPr>
        </p:nvSpPr>
        <p:spPr/>
        <p:txBody>
          <a:bodyPr/>
          <a:lstStyle/>
          <a:p>
            <a:pPr>
              <a:defRPr/>
            </a:pPr>
            <a:fld id="{42B54E82-BF80-48C3-9D66-8450582175D0}" type="slidenum">
              <a:rPr lang="it-IT" smtClean="0"/>
              <a:pPr>
                <a:defRPr/>
              </a:pPr>
              <a:t>2</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79512" y="620688"/>
            <a:ext cx="8856984" cy="3046988"/>
          </a:xfrm>
          <a:prstGeom prst="rect">
            <a:avLst/>
          </a:prstGeom>
        </p:spPr>
        <p:txBody>
          <a:bodyPr wrap="square">
            <a:spAutoFit/>
          </a:bodyPr>
          <a:lstStyle/>
          <a:p>
            <a:pPr>
              <a:buNone/>
            </a:pPr>
            <a:r>
              <a:rPr lang="it-IT" sz="1600" b="1" dirty="0" smtClean="0">
                <a:latin typeface="+mj-lt"/>
              </a:rPr>
              <a:t>- progettazione</a:t>
            </a:r>
          </a:p>
          <a:p>
            <a:pPr>
              <a:buNone/>
            </a:pPr>
            <a:r>
              <a:rPr lang="it-IT" sz="1600" b="1" dirty="0" smtClean="0">
                <a:latin typeface="+mj-lt"/>
              </a:rPr>
              <a:t>- costruzione</a:t>
            </a:r>
          </a:p>
          <a:p>
            <a:pPr>
              <a:buNone/>
            </a:pPr>
            <a:r>
              <a:rPr lang="it-IT" sz="1600" b="1" dirty="0" smtClean="0">
                <a:latin typeface="+mj-lt"/>
              </a:rPr>
              <a:t>- collaudo criogenico</a:t>
            </a:r>
          </a:p>
          <a:p>
            <a:pPr>
              <a:buNone/>
            </a:pPr>
            <a:endParaRPr lang="it-IT" sz="1600" dirty="0" smtClean="0">
              <a:latin typeface="+mj-lt"/>
            </a:endParaRPr>
          </a:p>
          <a:p>
            <a:pPr>
              <a:buNone/>
            </a:pPr>
            <a:r>
              <a:rPr lang="it-IT" sz="1600" dirty="0" smtClean="0">
                <a:latin typeface="+mj-lt"/>
              </a:rPr>
              <a:t>nel periodo 2014-2016 di </a:t>
            </a:r>
            <a:r>
              <a:rPr lang="it-IT" sz="1600" b="1" dirty="0" smtClean="0">
                <a:latin typeface="+mj-lt"/>
              </a:rPr>
              <a:t>cinque prototipi </a:t>
            </a:r>
            <a:r>
              <a:rPr lang="it-IT" sz="1600" dirty="0" smtClean="0">
                <a:latin typeface="+mj-lt"/>
              </a:rPr>
              <a:t>dei</a:t>
            </a:r>
            <a:r>
              <a:rPr lang="it-IT" sz="1600" b="1" dirty="0" smtClean="0">
                <a:latin typeface="+mj-lt"/>
              </a:rPr>
              <a:t> magneti superconduttori superferrici in </a:t>
            </a:r>
            <a:r>
              <a:rPr lang="it-IT" sz="1600" b="1" dirty="0" err="1" smtClean="0">
                <a:latin typeface="+mj-lt"/>
              </a:rPr>
              <a:t>NbTi</a:t>
            </a:r>
            <a:r>
              <a:rPr lang="it-IT" sz="1600" b="1" dirty="0" smtClean="0">
                <a:latin typeface="+mj-lt"/>
              </a:rPr>
              <a:t> </a:t>
            </a:r>
            <a:r>
              <a:rPr lang="it-IT" sz="1600" dirty="0" smtClean="0">
                <a:latin typeface="+mj-lt"/>
              </a:rPr>
              <a:t>(4-polo per la correzione della componente </a:t>
            </a:r>
            <a:r>
              <a:rPr lang="it-IT" sz="1600" dirty="0" err="1" smtClean="0">
                <a:latin typeface="+mj-lt"/>
              </a:rPr>
              <a:t>skew</a:t>
            </a:r>
            <a:r>
              <a:rPr lang="it-IT" sz="1600" dirty="0" smtClean="0">
                <a:latin typeface="+mj-lt"/>
              </a:rPr>
              <a:t>, 6-polo, 8-polo, 10-polo e 12-polo) per le regioni di interazioni di HL-LHC . </a:t>
            </a:r>
          </a:p>
          <a:p>
            <a:pPr>
              <a:buNone/>
            </a:pPr>
            <a:endParaRPr lang="it-IT" sz="1600" dirty="0" smtClean="0">
              <a:latin typeface="+mj-lt"/>
            </a:endParaRPr>
          </a:p>
          <a:p>
            <a:pPr>
              <a:buNone/>
            </a:pPr>
            <a:r>
              <a:rPr lang="it-IT" sz="1600" dirty="0" smtClean="0">
                <a:latin typeface="+mj-lt"/>
              </a:rPr>
              <a:t>Verrà realizzato anche un prototipo che utilizzerà l’ </a:t>
            </a:r>
            <a:r>
              <a:rPr lang="it-IT" sz="1600" b="1" dirty="0" smtClean="0">
                <a:latin typeface="+mj-lt"/>
              </a:rPr>
              <a:t>MgB</a:t>
            </a:r>
            <a:r>
              <a:rPr lang="it-IT" sz="1600" b="1" baseline="-25000" dirty="0" smtClean="0">
                <a:latin typeface="+mj-lt"/>
              </a:rPr>
              <a:t>2</a:t>
            </a:r>
            <a:r>
              <a:rPr lang="it-IT" sz="1600" dirty="0" smtClean="0">
                <a:latin typeface="+mj-lt"/>
              </a:rPr>
              <a:t> anziché il </a:t>
            </a:r>
            <a:r>
              <a:rPr lang="it-IT" sz="1600" dirty="0" err="1" smtClean="0">
                <a:latin typeface="+mj-lt"/>
              </a:rPr>
              <a:t>NbTi</a:t>
            </a:r>
            <a:endParaRPr lang="it-IT" sz="1600" dirty="0" smtClean="0">
              <a:latin typeface="+mj-lt"/>
            </a:endParaRPr>
          </a:p>
          <a:p>
            <a:pPr>
              <a:buNone/>
            </a:pPr>
            <a:endParaRPr lang="it-IT" sz="1600" dirty="0" smtClean="0">
              <a:latin typeface="+mj-lt"/>
            </a:endParaRPr>
          </a:p>
          <a:p>
            <a:pPr>
              <a:buNone/>
            </a:pPr>
            <a:r>
              <a:rPr lang="it-IT" sz="1600" dirty="0" smtClean="0">
                <a:latin typeface="+mj-lt"/>
              </a:rPr>
              <a:t>Questo progetto </a:t>
            </a:r>
            <a:r>
              <a:rPr lang="it-IT" sz="1600" b="1" dirty="0" smtClean="0">
                <a:latin typeface="+mj-lt"/>
              </a:rPr>
              <a:t>non comprende</a:t>
            </a:r>
            <a:r>
              <a:rPr lang="it-IT" sz="1600" dirty="0" smtClean="0">
                <a:latin typeface="+mj-lt"/>
              </a:rPr>
              <a:t> la realizzazione della serie, composta da un totale di 48 magneti delle varie tipologie.</a:t>
            </a:r>
          </a:p>
        </p:txBody>
      </p:sp>
      <p:sp>
        <p:nvSpPr>
          <p:cNvPr id="5" name="Titolo 1"/>
          <p:cNvSpPr txBox="1">
            <a:spLocks/>
          </p:cNvSpPr>
          <p:nvPr/>
        </p:nvSpPr>
        <p:spPr>
          <a:xfrm>
            <a:off x="467544" y="0"/>
            <a:ext cx="8229600" cy="633413"/>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2800" b="1" i="0" u="none" strike="noStrike" kern="1200" cap="none" spc="0" normalizeH="0" baseline="0" noProof="0" dirty="0" smtClean="0">
                <a:ln>
                  <a:noFill/>
                </a:ln>
                <a:solidFill>
                  <a:schemeClr val="tx1"/>
                </a:solidFill>
                <a:effectLst/>
                <a:uLnTx/>
                <a:uFillTx/>
                <a:latin typeface="+mj-lt"/>
                <a:ea typeface="+mj-ea"/>
                <a:cs typeface="+mj-cs"/>
              </a:rPr>
              <a:t>Obiettivi di CORRAL</a:t>
            </a:r>
          </a:p>
        </p:txBody>
      </p:sp>
      <p:pic>
        <p:nvPicPr>
          <p:cNvPr id="1026" name="Picture 2"/>
          <p:cNvPicPr>
            <a:picLocks noChangeAspect="1" noChangeArrowheads="1"/>
          </p:cNvPicPr>
          <p:nvPr/>
        </p:nvPicPr>
        <p:blipFill>
          <a:blip r:embed="rId2" cstate="print"/>
          <a:srcRect/>
          <a:stretch>
            <a:fillRect/>
          </a:stretch>
        </p:blipFill>
        <p:spPr bwMode="auto">
          <a:xfrm>
            <a:off x="539552" y="3717032"/>
            <a:ext cx="7704856" cy="2543903"/>
          </a:xfrm>
          <a:prstGeom prst="rect">
            <a:avLst/>
          </a:prstGeom>
          <a:noFill/>
          <a:ln w="9525">
            <a:noFill/>
            <a:miter lim="800000"/>
            <a:headEnd/>
            <a:tailEnd/>
          </a:ln>
        </p:spPr>
      </p:pic>
      <p:sp>
        <p:nvSpPr>
          <p:cNvPr id="6" name="Segnaposto piè di pagina 5"/>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7" name="Segnaposto numero diapositiva 6"/>
          <p:cNvSpPr>
            <a:spLocks noGrp="1"/>
          </p:cNvSpPr>
          <p:nvPr>
            <p:ph type="sldNum" sz="quarter" idx="11"/>
          </p:nvPr>
        </p:nvSpPr>
        <p:spPr/>
        <p:txBody>
          <a:bodyPr/>
          <a:lstStyle/>
          <a:p>
            <a:pPr>
              <a:defRPr/>
            </a:pPr>
            <a:fld id="{42B54E82-BF80-48C3-9D66-8450582175D0}" type="slidenum">
              <a:rPr lang="it-IT" smtClean="0"/>
              <a:pPr>
                <a:defRPr/>
              </a:pPr>
              <a:t>3</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563888" y="2017814"/>
            <a:ext cx="5580112" cy="4415034"/>
          </a:xfrm>
          <a:prstGeom prst="rect">
            <a:avLst/>
          </a:prstGeom>
          <a:noFill/>
          <a:ln w="9525">
            <a:noFill/>
            <a:miter lim="800000"/>
            <a:headEnd/>
            <a:tailEnd/>
          </a:ln>
          <a:effectLst/>
        </p:spPr>
      </p:pic>
      <p:sp>
        <p:nvSpPr>
          <p:cNvPr id="6" name="Rettangolo 5"/>
          <p:cNvSpPr/>
          <p:nvPr/>
        </p:nvSpPr>
        <p:spPr>
          <a:xfrm>
            <a:off x="251520" y="-27384"/>
            <a:ext cx="9001000" cy="461665"/>
          </a:xfrm>
          <a:prstGeom prst="rect">
            <a:avLst/>
          </a:prstGeom>
          <a:solidFill>
            <a:schemeClr val="bg1"/>
          </a:solidFill>
        </p:spPr>
        <p:txBody>
          <a:bodyPr wrap="square">
            <a:spAutoFit/>
          </a:bodyPr>
          <a:lstStyle/>
          <a:p>
            <a:pPr>
              <a:buNone/>
            </a:pPr>
            <a:r>
              <a:rPr lang="it-IT" sz="2400" b="1" i="1" dirty="0" smtClean="0">
                <a:latin typeface="+mj-lt"/>
              </a:rPr>
              <a:t>Design preliminare del 4-polo e del 6-polo</a:t>
            </a:r>
          </a:p>
        </p:txBody>
      </p:sp>
      <p:sp>
        <p:nvSpPr>
          <p:cNvPr id="8" name="CasellaDiTesto 7"/>
          <p:cNvSpPr txBox="1"/>
          <p:nvPr/>
        </p:nvSpPr>
        <p:spPr>
          <a:xfrm>
            <a:off x="1259632" y="1412776"/>
            <a:ext cx="569387" cy="369332"/>
          </a:xfrm>
          <a:prstGeom prst="rect">
            <a:avLst/>
          </a:prstGeom>
          <a:noFill/>
        </p:spPr>
        <p:txBody>
          <a:bodyPr wrap="none" rtlCol="0">
            <a:spAutoFit/>
          </a:bodyPr>
          <a:lstStyle/>
          <a:p>
            <a:r>
              <a:rPr lang="it-IT" b="1" dirty="0" smtClean="0"/>
              <a:t>460</a:t>
            </a:r>
            <a:endParaRPr lang="it-IT" b="1" dirty="0"/>
          </a:p>
        </p:txBody>
      </p:sp>
      <p:cxnSp>
        <p:nvCxnSpPr>
          <p:cNvPr id="11" name="Connettore 2 10"/>
          <p:cNvCxnSpPr/>
          <p:nvPr/>
        </p:nvCxnSpPr>
        <p:spPr>
          <a:xfrm flipV="1">
            <a:off x="4139952" y="2060848"/>
            <a:ext cx="3240360" cy="1872208"/>
          </a:xfrm>
          <a:prstGeom prst="straightConnector1">
            <a:avLst/>
          </a:prstGeom>
          <a:ln w="25400">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4932040" y="2780928"/>
            <a:ext cx="569387" cy="369332"/>
          </a:xfrm>
          <a:prstGeom prst="rect">
            <a:avLst/>
          </a:prstGeom>
          <a:solidFill>
            <a:schemeClr val="bg1"/>
          </a:solidFill>
        </p:spPr>
        <p:txBody>
          <a:bodyPr wrap="none" rtlCol="0">
            <a:spAutoFit/>
          </a:bodyPr>
          <a:lstStyle/>
          <a:p>
            <a:r>
              <a:rPr lang="it-IT" b="1" dirty="0" smtClean="0"/>
              <a:t>800</a:t>
            </a:r>
            <a:endParaRPr lang="it-IT" b="1" dirty="0"/>
          </a:p>
        </p:txBody>
      </p:sp>
      <p:pic>
        <p:nvPicPr>
          <p:cNvPr id="12" name="Immagine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764704"/>
            <a:ext cx="3453604" cy="2376264"/>
          </a:xfrm>
          <a:prstGeom prst="rect">
            <a:avLst/>
          </a:prstGeom>
        </p:spPr>
      </p:pic>
      <p:cxnSp>
        <p:nvCxnSpPr>
          <p:cNvPr id="14" name="Connettore 2 13"/>
          <p:cNvCxnSpPr/>
          <p:nvPr/>
        </p:nvCxnSpPr>
        <p:spPr>
          <a:xfrm>
            <a:off x="1115616" y="1844824"/>
            <a:ext cx="792088" cy="576064"/>
          </a:xfrm>
          <a:prstGeom prst="straightConnector1">
            <a:avLst/>
          </a:prstGeom>
          <a:ln w="25400">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1259632" y="1844824"/>
            <a:ext cx="569387" cy="369332"/>
          </a:xfrm>
          <a:prstGeom prst="rect">
            <a:avLst/>
          </a:prstGeom>
          <a:solidFill>
            <a:schemeClr val="bg1">
              <a:lumMod val="95000"/>
            </a:schemeClr>
          </a:solidFill>
        </p:spPr>
        <p:txBody>
          <a:bodyPr wrap="none" rtlCol="0">
            <a:spAutoFit/>
          </a:bodyPr>
          <a:lstStyle/>
          <a:p>
            <a:r>
              <a:rPr lang="it-IT" b="1" dirty="0" smtClean="0"/>
              <a:t>150</a:t>
            </a:r>
            <a:endParaRPr lang="it-IT" b="1" dirty="0"/>
          </a:p>
        </p:txBody>
      </p:sp>
      <p:sp>
        <p:nvSpPr>
          <p:cNvPr id="3" name="Segnaposto piè di pagina 2"/>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4" name="Segnaposto numero diapositiva 3"/>
          <p:cNvSpPr>
            <a:spLocks noGrp="1"/>
          </p:cNvSpPr>
          <p:nvPr>
            <p:ph type="sldNum" sz="quarter" idx="11"/>
          </p:nvPr>
        </p:nvSpPr>
        <p:spPr/>
        <p:txBody>
          <a:bodyPr/>
          <a:lstStyle/>
          <a:p>
            <a:pPr>
              <a:defRPr/>
            </a:pPr>
            <a:fld id="{ECFA7FE5-F5CF-477A-978B-E663279E395E}" type="slidenum">
              <a:rPr lang="it-IT" smtClean="0"/>
              <a:pPr>
                <a:defRPr/>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p:cNvGrpSpPr/>
          <p:nvPr/>
        </p:nvGrpSpPr>
        <p:grpSpPr>
          <a:xfrm>
            <a:off x="251520" y="5229199"/>
            <a:ext cx="4185757" cy="1296145"/>
            <a:chOff x="251520" y="5517231"/>
            <a:chExt cx="4185757" cy="1296145"/>
          </a:xfrm>
        </p:grpSpPr>
        <p:pic>
          <p:nvPicPr>
            <p:cNvPr id="10" name="Picture 3"/>
            <p:cNvPicPr>
              <a:picLocks noChangeAspect="1" noChangeArrowheads="1"/>
            </p:cNvPicPr>
            <p:nvPr/>
          </p:nvPicPr>
          <p:blipFill>
            <a:blip r:embed="rId2" cstate="print"/>
            <a:srcRect t="38109" b="26793"/>
            <a:stretch>
              <a:fillRect/>
            </a:stretch>
          </p:blipFill>
          <p:spPr bwMode="auto">
            <a:xfrm>
              <a:off x="251520" y="5517232"/>
              <a:ext cx="3784196" cy="996129"/>
            </a:xfrm>
            <a:prstGeom prst="rect">
              <a:avLst/>
            </a:prstGeom>
            <a:noFill/>
            <a:ln w="9525">
              <a:noFill/>
              <a:miter lim="800000"/>
              <a:headEnd/>
              <a:tailEnd/>
            </a:ln>
            <a:effectLst/>
          </p:spPr>
        </p:pic>
        <p:cxnSp>
          <p:nvCxnSpPr>
            <p:cNvPr id="13" name="Connettore 2 12"/>
            <p:cNvCxnSpPr/>
            <p:nvPr/>
          </p:nvCxnSpPr>
          <p:spPr>
            <a:xfrm>
              <a:off x="395536" y="6453336"/>
              <a:ext cx="3600400" cy="0"/>
            </a:xfrm>
            <a:prstGeom prst="straightConnector1">
              <a:avLst/>
            </a:prstGeom>
            <a:ln w="25400">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CasellaDiTesto 22"/>
            <p:cNvSpPr txBox="1"/>
            <p:nvPr/>
          </p:nvSpPr>
          <p:spPr>
            <a:xfrm>
              <a:off x="1835696" y="6444044"/>
              <a:ext cx="954107" cy="369332"/>
            </a:xfrm>
            <a:prstGeom prst="rect">
              <a:avLst/>
            </a:prstGeom>
            <a:noFill/>
          </p:spPr>
          <p:txBody>
            <a:bodyPr wrap="none" rtlCol="0">
              <a:spAutoFit/>
            </a:bodyPr>
            <a:lstStyle/>
            <a:p>
              <a:r>
                <a:rPr lang="it-IT" dirty="0" smtClean="0"/>
                <a:t>3.0 mm</a:t>
              </a:r>
              <a:endParaRPr lang="it-IT" dirty="0"/>
            </a:p>
          </p:txBody>
        </p:sp>
        <p:sp>
          <p:nvSpPr>
            <p:cNvPr id="24" name="CasellaDiTesto 23"/>
            <p:cNvSpPr txBox="1"/>
            <p:nvPr/>
          </p:nvSpPr>
          <p:spPr>
            <a:xfrm rot="16200000">
              <a:off x="3775557" y="5809619"/>
              <a:ext cx="954107" cy="369332"/>
            </a:xfrm>
            <a:prstGeom prst="rect">
              <a:avLst/>
            </a:prstGeom>
            <a:noFill/>
          </p:spPr>
          <p:txBody>
            <a:bodyPr wrap="none" rtlCol="0">
              <a:spAutoFit/>
            </a:bodyPr>
            <a:lstStyle/>
            <a:p>
              <a:r>
                <a:rPr lang="it-IT" dirty="0" smtClean="0"/>
                <a:t>0.7 mm</a:t>
              </a:r>
              <a:endParaRPr lang="it-IT" dirty="0"/>
            </a:p>
          </p:txBody>
        </p:sp>
      </p:grpSp>
      <p:sp>
        <p:nvSpPr>
          <p:cNvPr id="4" name="Rettangolo 3"/>
          <p:cNvSpPr/>
          <p:nvPr/>
        </p:nvSpPr>
        <p:spPr>
          <a:xfrm>
            <a:off x="179512" y="658140"/>
            <a:ext cx="8712968" cy="4524315"/>
          </a:xfrm>
          <a:prstGeom prst="rect">
            <a:avLst/>
          </a:prstGeom>
        </p:spPr>
        <p:txBody>
          <a:bodyPr wrap="square">
            <a:spAutoFit/>
          </a:bodyPr>
          <a:lstStyle/>
          <a:p>
            <a:pPr>
              <a:buNone/>
            </a:pPr>
            <a:r>
              <a:rPr lang="it-IT" dirty="0" smtClean="0">
                <a:latin typeface="+mj-lt"/>
              </a:rPr>
              <a:t>Il </a:t>
            </a:r>
            <a:r>
              <a:rPr lang="it-IT" b="1" dirty="0" smtClean="0">
                <a:latin typeface="+mj-lt"/>
              </a:rPr>
              <a:t>progetto di riferimento </a:t>
            </a:r>
            <a:r>
              <a:rPr lang="it-IT" dirty="0" smtClean="0">
                <a:latin typeface="+mj-lt"/>
              </a:rPr>
              <a:t>utilizza un filo in </a:t>
            </a:r>
            <a:r>
              <a:rPr lang="it-IT" dirty="0" err="1" smtClean="0">
                <a:latin typeface="+mj-lt"/>
              </a:rPr>
              <a:t>NbTi</a:t>
            </a:r>
            <a:r>
              <a:rPr lang="it-IT" dirty="0" smtClean="0">
                <a:latin typeface="+mj-lt"/>
              </a:rPr>
              <a:t>, tecnologia pienamente matura.</a:t>
            </a:r>
          </a:p>
          <a:p>
            <a:pPr>
              <a:buNone/>
            </a:pPr>
            <a:endParaRPr lang="it-IT" dirty="0" smtClean="0">
              <a:latin typeface="+mj-lt"/>
            </a:endParaRPr>
          </a:p>
          <a:p>
            <a:pPr>
              <a:buNone/>
            </a:pPr>
            <a:r>
              <a:rPr lang="it-IT" dirty="0" smtClean="0">
                <a:latin typeface="+mj-lt"/>
              </a:rPr>
              <a:t>In </a:t>
            </a:r>
            <a:r>
              <a:rPr lang="it-IT" b="1" dirty="0" smtClean="0">
                <a:latin typeface="+mj-lt"/>
              </a:rPr>
              <a:t>alternativa, </a:t>
            </a:r>
            <a:r>
              <a:rPr lang="it-IT" dirty="0" smtClean="0">
                <a:latin typeface="+mj-lt"/>
              </a:rPr>
              <a:t>stiamo considerando la fattibilità dell’impiego di MgB</a:t>
            </a:r>
            <a:r>
              <a:rPr lang="it-IT" baseline="-25000" dirty="0" smtClean="0">
                <a:latin typeface="+mj-lt"/>
              </a:rPr>
              <a:t>2</a:t>
            </a:r>
            <a:r>
              <a:rPr lang="it-IT" dirty="0" smtClean="0">
                <a:latin typeface="+mj-lt"/>
              </a:rPr>
              <a:t>, garantendo così margini di temperatura superiori, utili in un ambiente sottoposto a un elevato carico termico generato dalla radiazione proveniente dal punto di interazione. </a:t>
            </a:r>
          </a:p>
          <a:p>
            <a:pPr>
              <a:buNone/>
            </a:pPr>
            <a:r>
              <a:rPr lang="it-IT" dirty="0" smtClean="0">
                <a:latin typeface="+mj-lt"/>
              </a:rPr>
              <a:t>(</a:t>
            </a:r>
            <a:r>
              <a:rPr lang="it-IT" dirty="0" err="1" smtClean="0">
                <a:latin typeface="+mj-lt"/>
              </a:rPr>
              <a:t>Tc</a:t>
            </a:r>
            <a:r>
              <a:rPr lang="it-IT" dirty="0" smtClean="0">
                <a:latin typeface="+mj-lt"/>
              </a:rPr>
              <a:t>: </a:t>
            </a:r>
            <a:r>
              <a:rPr lang="it-IT" dirty="0" err="1" smtClean="0">
                <a:latin typeface="+mj-lt"/>
              </a:rPr>
              <a:t>NbTi</a:t>
            </a:r>
            <a:r>
              <a:rPr lang="it-IT" dirty="0" smtClean="0">
                <a:latin typeface="+mj-lt"/>
              </a:rPr>
              <a:t> 9.2 K,    </a:t>
            </a:r>
            <a:r>
              <a:rPr lang="it-IT" dirty="0" smtClean="0"/>
              <a:t>MgB</a:t>
            </a:r>
            <a:r>
              <a:rPr lang="it-IT" baseline="-25000" dirty="0" smtClean="0"/>
              <a:t>2  </a:t>
            </a:r>
            <a:r>
              <a:rPr lang="it-IT" dirty="0" smtClean="0">
                <a:latin typeface="+mj-lt"/>
              </a:rPr>
              <a:t>39 K).</a:t>
            </a:r>
          </a:p>
          <a:p>
            <a:pPr>
              <a:buNone/>
            </a:pPr>
            <a:endParaRPr lang="it-IT" dirty="0" smtClean="0">
              <a:latin typeface="+mj-lt"/>
            </a:endParaRPr>
          </a:p>
          <a:p>
            <a:pPr>
              <a:buNone/>
            </a:pPr>
            <a:r>
              <a:rPr lang="it-IT" dirty="0" smtClean="0">
                <a:latin typeface="+mj-lt"/>
              </a:rPr>
              <a:t>L’impiego di </a:t>
            </a:r>
            <a:r>
              <a:rPr lang="it-IT" dirty="0" smtClean="0"/>
              <a:t>MgB</a:t>
            </a:r>
            <a:r>
              <a:rPr lang="it-IT" baseline="-25000" dirty="0" smtClean="0"/>
              <a:t>2</a:t>
            </a:r>
            <a:r>
              <a:rPr lang="it-IT" dirty="0" smtClean="0">
                <a:latin typeface="+mj-lt"/>
              </a:rPr>
              <a:t> costituirebbe un aspetto qualificante sia per la </a:t>
            </a:r>
            <a:r>
              <a:rPr lang="it-IT" b="1" dirty="0" smtClean="0">
                <a:latin typeface="+mj-lt"/>
              </a:rPr>
              <a:t>novità tecnologica</a:t>
            </a:r>
            <a:r>
              <a:rPr lang="it-IT" dirty="0" smtClean="0">
                <a:latin typeface="+mj-lt"/>
              </a:rPr>
              <a:t>, sia per le </a:t>
            </a:r>
            <a:r>
              <a:rPr lang="it-IT" b="1" dirty="0" smtClean="0">
                <a:latin typeface="+mj-lt"/>
              </a:rPr>
              <a:t>ricadute industriali </a:t>
            </a:r>
            <a:r>
              <a:rPr lang="it-IT" dirty="0" smtClean="0">
                <a:latin typeface="+mj-lt"/>
              </a:rPr>
              <a:t>(l’italiana Columbus </a:t>
            </a:r>
            <a:r>
              <a:rPr lang="it-IT" dirty="0" err="1" smtClean="0">
                <a:latin typeface="+mj-lt"/>
              </a:rPr>
              <a:t>Superconductors</a:t>
            </a:r>
            <a:r>
              <a:rPr lang="it-IT" dirty="0" smtClean="0">
                <a:latin typeface="+mj-lt"/>
              </a:rPr>
              <a:t> è una delle due o tre ditte in grado di realizzare un simile materiale a livello mondiale), e darebbe seguito ai risultati del </a:t>
            </a:r>
            <a:r>
              <a:rPr lang="it-IT" b="1" dirty="0" smtClean="0">
                <a:latin typeface="+mj-lt"/>
              </a:rPr>
              <a:t>progetto </a:t>
            </a:r>
            <a:r>
              <a:rPr lang="it-IT" b="1" dirty="0" err="1" smtClean="0">
                <a:latin typeface="+mj-lt"/>
              </a:rPr>
              <a:t>Marimbo</a:t>
            </a:r>
            <a:r>
              <a:rPr lang="it-IT" dirty="0" smtClean="0">
                <a:latin typeface="+mj-lt"/>
              </a:rPr>
              <a:t> (INFN, </a:t>
            </a:r>
            <a:r>
              <a:rPr lang="it-IT" dirty="0" err="1" smtClean="0">
                <a:latin typeface="+mj-lt"/>
              </a:rPr>
              <a:t>GrV</a:t>
            </a:r>
            <a:r>
              <a:rPr lang="it-IT" dirty="0" smtClean="0">
                <a:latin typeface="+mj-lt"/>
              </a:rPr>
              <a:t>, 2005-2007) che aveva permesso la costruzione e il collaudo con pieno successo di un dimostratore di dipolo superferrico in </a:t>
            </a:r>
            <a:r>
              <a:rPr lang="it-IT" dirty="0" smtClean="0"/>
              <a:t>MgB</a:t>
            </a:r>
            <a:r>
              <a:rPr lang="it-IT" baseline="-25000" dirty="0" smtClean="0"/>
              <a:t>2</a:t>
            </a:r>
            <a:r>
              <a:rPr lang="it-IT" dirty="0" smtClean="0">
                <a:latin typeface="+mj-lt"/>
              </a:rPr>
              <a:t>. </a:t>
            </a:r>
          </a:p>
        </p:txBody>
      </p:sp>
      <p:sp>
        <p:nvSpPr>
          <p:cNvPr id="5" name="Titolo 1"/>
          <p:cNvSpPr txBox="1">
            <a:spLocks/>
          </p:cNvSpPr>
          <p:nvPr/>
        </p:nvSpPr>
        <p:spPr>
          <a:xfrm>
            <a:off x="467544" y="0"/>
            <a:ext cx="8229600" cy="620688"/>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it-IT" sz="2800" b="1" dirty="0">
                <a:latin typeface="+mj-lt"/>
                <a:ea typeface="+mj-ea"/>
                <a:cs typeface="+mj-cs"/>
              </a:rPr>
              <a:t>i</a:t>
            </a:r>
            <a:r>
              <a:rPr lang="it-IT" sz="2800" b="1" dirty="0" smtClean="0">
                <a:latin typeface="+mj-lt"/>
                <a:ea typeface="+mj-ea"/>
                <a:cs typeface="+mj-cs"/>
              </a:rPr>
              <a:t>l superconduttore</a:t>
            </a:r>
            <a:endParaRPr kumimoji="0" lang="it-IT" sz="2800" b="1" i="0" u="none" strike="noStrike" kern="1200" cap="none" spc="0" normalizeH="0" baseline="0" noProof="0" dirty="0" smtClean="0">
              <a:ln>
                <a:noFill/>
              </a:ln>
              <a:solidFill>
                <a:schemeClr val="tx1"/>
              </a:solidFill>
              <a:effectLst/>
              <a:uLnTx/>
              <a:uFillTx/>
              <a:latin typeface="+mj-lt"/>
              <a:ea typeface="+mj-ea"/>
              <a:cs typeface="+mj-cs"/>
            </a:endParaRPr>
          </a:p>
        </p:txBody>
      </p:sp>
      <p:cxnSp>
        <p:nvCxnSpPr>
          <p:cNvPr id="20" name="Connettore 2 19"/>
          <p:cNvCxnSpPr/>
          <p:nvPr/>
        </p:nvCxnSpPr>
        <p:spPr>
          <a:xfrm flipV="1">
            <a:off x="3995936" y="5229200"/>
            <a:ext cx="0" cy="864096"/>
          </a:xfrm>
          <a:prstGeom prst="straightConnector1">
            <a:avLst/>
          </a:prstGeom>
          <a:ln w="25400">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7" name="Segnaposto numero diapositiva 6"/>
          <p:cNvSpPr>
            <a:spLocks noGrp="1"/>
          </p:cNvSpPr>
          <p:nvPr>
            <p:ph type="sldNum" sz="quarter" idx="11"/>
          </p:nvPr>
        </p:nvSpPr>
        <p:spPr/>
        <p:txBody>
          <a:bodyPr/>
          <a:lstStyle/>
          <a:p>
            <a:pPr>
              <a:defRPr/>
            </a:pPr>
            <a:fld id="{42B54E82-BF80-48C3-9D66-8450582175D0}" type="slidenum">
              <a:rPr lang="it-IT" smtClean="0"/>
              <a:pPr>
                <a:defRPr/>
              </a:pPr>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467544" y="0"/>
            <a:ext cx="8229600" cy="633413"/>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2800" b="1" i="0" u="none" strike="noStrike" kern="1200" cap="none" spc="0" normalizeH="0" baseline="0" noProof="0" dirty="0" smtClean="0">
                <a:ln>
                  <a:noFill/>
                </a:ln>
                <a:solidFill>
                  <a:schemeClr val="tx1"/>
                </a:solidFill>
                <a:effectLst/>
                <a:uLnTx/>
                <a:uFillTx/>
                <a:latin typeface="+mj-lt"/>
                <a:ea typeface="+mj-ea"/>
                <a:cs typeface="+mj-cs"/>
              </a:rPr>
              <a:t>Previsione dei costi &amp; persone coinvolte</a:t>
            </a:r>
          </a:p>
        </p:txBody>
      </p:sp>
      <p:sp>
        <p:nvSpPr>
          <p:cNvPr id="6" name="CasellaDiTesto 5"/>
          <p:cNvSpPr txBox="1"/>
          <p:nvPr/>
        </p:nvSpPr>
        <p:spPr>
          <a:xfrm>
            <a:off x="251520" y="5517232"/>
            <a:ext cx="8568952" cy="923330"/>
          </a:xfrm>
          <a:prstGeom prst="rect">
            <a:avLst/>
          </a:prstGeom>
          <a:noFill/>
        </p:spPr>
        <p:txBody>
          <a:bodyPr wrap="square" rtlCol="0">
            <a:spAutoFit/>
          </a:bodyPr>
          <a:lstStyle/>
          <a:p>
            <a:r>
              <a:rPr lang="it-IT" dirty="0" smtClean="0">
                <a:latin typeface="+mj-lt"/>
              </a:rPr>
              <a:t>E’ previsto il coinvolgimento di </a:t>
            </a:r>
            <a:r>
              <a:rPr lang="it-IT" b="1" dirty="0" smtClean="0">
                <a:latin typeface="+mj-lt"/>
              </a:rPr>
              <a:t>due ricercatori </a:t>
            </a:r>
            <a:r>
              <a:rPr lang="it-IT" dirty="0" smtClean="0">
                <a:latin typeface="+mj-lt"/>
              </a:rPr>
              <a:t>e di </a:t>
            </a:r>
            <a:r>
              <a:rPr lang="it-IT" b="1" dirty="0" smtClean="0">
                <a:latin typeface="+mj-lt"/>
              </a:rPr>
              <a:t>cinque tecnici progettisti ed elettronici</a:t>
            </a:r>
            <a:r>
              <a:rPr lang="it-IT" dirty="0" smtClean="0">
                <a:latin typeface="+mj-lt"/>
              </a:rPr>
              <a:t>, oltre al </a:t>
            </a:r>
            <a:r>
              <a:rPr lang="it-IT" b="1" dirty="0" smtClean="0">
                <a:latin typeface="+mj-lt"/>
              </a:rPr>
              <a:t>supporto</a:t>
            </a:r>
            <a:r>
              <a:rPr lang="it-IT" dirty="0" smtClean="0">
                <a:latin typeface="+mj-lt"/>
              </a:rPr>
              <a:t> dell’officina meccanica, servizio elettronica e della criogenia. </a:t>
            </a:r>
            <a:endParaRPr lang="it-IT" dirty="0">
              <a:latin typeface="+mj-lt"/>
            </a:endParaRPr>
          </a:p>
        </p:txBody>
      </p:sp>
      <p:pic>
        <p:nvPicPr>
          <p:cNvPr id="144386" name="Picture 2"/>
          <p:cNvPicPr>
            <a:picLocks noChangeAspect="1" noChangeArrowheads="1"/>
          </p:cNvPicPr>
          <p:nvPr/>
        </p:nvPicPr>
        <p:blipFill>
          <a:blip r:embed="rId2" cstate="print"/>
          <a:srcRect/>
          <a:stretch>
            <a:fillRect/>
          </a:stretch>
        </p:blipFill>
        <p:spPr bwMode="auto">
          <a:xfrm>
            <a:off x="1315617" y="620688"/>
            <a:ext cx="6352727" cy="4824536"/>
          </a:xfrm>
          <a:prstGeom prst="rect">
            <a:avLst/>
          </a:prstGeom>
          <a:noFill/>
          <a:ln w="9525">
            <a:noFill/>
            <a:miter lim="800000"/>
            <a:headEnd/>
            <a:tailEnd/>
          </a:ln>
          <a:effectLst/>
        </p:spPr>
      </p:pic>
      <p:sp>
        <p:nvSpPr>
          <p:cNvPr id="4" name="Segnaposto piè di pagina 3"/>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7" name="Segnaposto numero diapositiva 6"/>
          <p:cNvSpPr>
            <a:spLocks noGrp="1"/>
          </p:cNvSpPr>
          <p:nvPr>
            <p:ph type="sldNum" sz="quarter" idx="11"/>
          </p:nvPr>
        </p:nvSpPr>
        <p:spPr/>
        <p:txBody>
          <a:bodyPr/>
          <a:lstStyle/>
          <a:p>
            <a:pPr>
              <a:defRPr/>
            </a:pPr>
            <a:fld id="{42B54E82-BF80-48C3-9D66-8450582175D0}" type="slidenum">
              <a:rPr lang="it-IT" smtClean="0"/>
              <a:pPr>
                <a:defRPr/>
              </a:pPr>
              <a:t>6</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467544" y="0"/>
            <a:ext cx="8229600" cy="633413"/>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2800" b="1" i="0" u="none" strike="noStrike" kern="1200" cap="none" spc="0" normalizeH="0" baseline="0" noProof="0" dirty="0" smtClean="0">
                <a:ln>
                  <a:noFill/>
                </a:ln>
                <a:solidFill>
                  <a:schemeClr val="tx1"/>
                </a:solidFill>
                <a:effectLst/>
                <a:uLnTx/>
                <a:uFillTx/>
                <a:latin typeface="+mj-lt"/>
                <a:ea typeface="+mj-ea"/>
                <a:cs typeface="+mj-cs"/>
              </a:rPr>
              <a:t>Piano</a:t>
            </a:r>
            <a:r>
              <a:rPr kumimoji="0" lang="it-IT" sz="2800" b="1" i="0" u="none" strike="noStrike" kern="1200" cap="none" spc="0" normalizeH="0" noProof="0" dirty="0" smtClean="0">
                <a:ln>
                  <a:noFill/>
                </a:ln>
                <a:solidFill>
                  <a:schemeClr val="tx1"/>
                </a:solidFill>
                <a:effectLst/>
                <a:uLnTx/>
                <a:uFillTx/>
                <a:latin typeface="+mj-lt"/>
                <a:ea typeface="+mj-ea"/>
                <a:cs typeface="+mj-cs"/>
              </a:rPr>
              <a:t> temporale</a:t>
            </a:r>
            <a:endParaRPr kumimoji="0" lang="it-IT" sz="28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43364" name="Picture 4"/>
          <p:cNvPicPr>
            <a:picLocks noChangeAspect="1" noChangeArrowheads="1"/>
          </p:cNvPicPr>
          <p:nvPr/>
        </p:nvPicPr>
        <p:blipFill>
          <a:blip r:embed="rId2" cstate="print"/>
          <a:srcRect/>
          <a:stretch>
            <a:fillRect/>
          </a:stretch>
        </p:blipFill>
        <p:spPr bwMode="auto">
          <a:xfrm>
            <a:off x="-1" y="1124744"/>
            <a:ext cx="9095081" cy="3960440"/>
          </a:xfrm>
          <a:prstGeom prst="rect">
            <a:avLst/>
          </a:prstGeom>
          <a:noFill/>
          <a:ln w="9525">
            <a:noFill/>
            <a:miter lim="800000"/>
            <a:headEnd/>
            <a:tailEnd/>
          </a:ln>
          <a:effectLst/>
        </p:spPr>
      </p:pic>
      <p:sp>
        <p:nvSpPr>
          <p:cNvPr id="4" name="Segnaposto piè di pagina 3"/>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6" name="Segnaposto numero diapositiva 5"/>
          <p:cNvSpPr>
            <a:spLocks noGrp="1"/>
          </p:cNvSpPr>
          <p:nvPr>
            <p:ph type="sldNum" sz="quarter" idx="11"/>
          </p:nvPr>
        </p:nvSpPr>
        <p:spPr/>
        <p:txBody>
          <a:bodyPr/>
          <a:lstStyle/>
          <a:p>
            <a:pPr>
              <a:defRPr/>
            </a:pPr>
            <a:fld id="{42B54E82-BF80-48C3-9D66-8450582175D0}" type="slidenum">
              <a:rPr lang="it-IT" smtClean="0"/>
              <a:pPr>
                <a:defRPr/>
              </a:pPr>
              <a:t>7</a:t>
            </a:fld>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3" name="Titolo 2"/>
          <p:cNvSpPr>
            <a:spLocks noGrp="1"/>
          </p:cNvSpPr>
          <p:nvPr>
            <p:ph type="title"/>
          </p:nvPr>
        </p:nvSpPr>
        <p:spPr>
          <a:xfrm>
            <a:off x="457200" y="-27384"/>
            <a:ext cx="8229600" cy="706090"/>
          </a:xfrm>
        </p:spPr>
        <p:txBody>
          <a:bodyPr/>
          <a:lstStyle/>
          <a:p>
            <a:r>
              <a:rPr lang="it-IT" sz="3600" b="1" dirty="0" smtClean="0"/>
              <a:t>Call Gr V</a:t>
            </a:r>
            <a:endParaRPr lang="it-IT" sz="3600" b="1" dirty="0"/>
          </a:p>
        </p:txBody>
      </p:sp>
      <p:sp>
        <p:nvSpPr>
          <p:cNvPr id="4" name="CasellaDiTesto 3"/>
          <p:cNvSpPr txBox="1"/>
          <p:nvPr/>
        </p:nvSpPr>
        <p:spPr>
          <a:xfrm>
            <a:off x="251520" y="836712"/>
            <a:ext cx="8640960" cy="5078313"/>
          </a:xfrm>
          <a:prstGeom prst="rect">
            <a:avLst/>
          </a:prstGeom>
          <a:noFill/>
        </p:spPr>
        <p:txBody>
          <a:bodyPr wrap="square" rtlCol="0">
            <a:spAutoFit/>
          </a:bodyPr>
          <a:lstStyle/>
          <a:p>
            <a:r>
              <a:rPr lang="it-IT" dirty="0" smtClean="0"/>
              <a:t>Stiamo preparando una richiesta da presentare nell’ambito della Call in Gr V recentemente aperta.</a:t>
            </a:r>
          </a:p>
          <a:p>
            <a:endParaRPr lang="it-IT" dirty="0"/>
          </a:p>
          <a:p>
            <a:r>
              <a:rPr lang="it-IT" dirty="0" smtClean="0"/>
              <a:t>La struttura, </a:t>
            </a:r>
            <a:r>
              <a:rPr lang="it-IT" i="1" dirty="0" smtClean="0"/>
              <a:t>attualmente in fase di discussione </a:t>
            </a:r>
            <a:r>
              <a:rPr lang="it-IT" i="1" dirty="0"/>
              <a:t>preliminare </a:t>
            </a:r>
            <a:r>
              <a:rPr lang="it-IT" i="1" dirty="0" smtClean="0"/>
              <a:t>,</a:t>
            </a:r>
            <a:r>
              <a:rPr lang="it-IT" dirty="0" smtClean="0"/>
              <a:t> dovrebbe essere :</a:t>
            </a:r>
          </a:p>
          <a:p>
            <a:endParaRPr lang="it-IT" dirty="0" smtClean="0"/>
          </a:p>
          <a:p>
            <a:r>
              <a:rPr lang="it-IT" u="sng" dirty="0" smtClean="0"/>
              <a:t>Settore:</a:t>
            </a:r>
            <a:r>
              <a:rPr lang="it-IT" dirty="0" smtClean="0"/>
              <a:t>		Acceleratori</a:t>
            </a:r>
            <a:endParaRPr lang="it-IT" dirty="0"/>
          </a:p>
          <a:p>
            <a:endParaRPr lang="it-IT" dirty="0"/>
          </a:p>
          <a:p>
            <a:r>
              <a:rPr lang="it-IT" u="sng" dirty="0" smtClean="0"/>
              <a:t>Argomento:</a:t>
            </a:r>
            <a:r>
              <a:rPr lang="it-IT" dirty="0" smtClean="0"/>
              <a:t>	Magneti superconduttori per i futuri acceleratori e detector</a:t>
            </a:r>
          </a:p>
          <a:p>
            <a:endParaRPr lang="it-IT" dirty="0"/>
          </a:p>
          <a:p>
            <a:r>
              <a:rPr lang="it-IT" dirty="0" smtClean="0"/>
              <a:t>WP1:	Magneti correttori </a:t>
            </a:r>
            <a:r>
              <a:rPr lang="it-IT" dirty="0" err="1" smtClean="0"/>
              <a:t>superferrici</a:t>
            </a:r>
            <a:r>
              <a:rPr lang="it-IT" dirty="0" smtClean="0"/>
              <a:t> (MI)   </a:t>
            </a:r>
            <a:r>
              <a:rPr lang="it-IT" b="1" dirty="0" err="1" smtClean="0">
                <a:solidFill>
                  <a:srgbClr val="FF0000"/>
                </a:solidFill>
              </a:rPr>
              <a:t>HiLumi</a:t>
            </a:r>
            <a:endParaRPr lang="it-IT" b="1" dirty="0">
              <a:solidFill>
                <a:srgbClr val="FF0000"/>
              </a:solidFill>
            </a:endParaRPr>
          </a:p>
          <a:p>
            <a:r>
              <a:rPr lang="it-IT" dirty="0" smtClean="0"/>
              <a:t>WP2:	Progettazione EM e meccanica del dipolo D2 per HL-LHC (GE) </a:t>
            </a:r>
            <a:r>
              <a:rPr lang="it-IT" b="1" dirty="0" err="1" smtClean="0">
                <a:solidFill>
                  <a:srgbClr val="FF0000"/>
                </a:solidFill>
              </a:rPr>
              <a:t>HiLumi</a:t>
            </a:r>
            <a:endParaRPr lang="it-IT" dirty="0" smtClean="0"/>
          </a:p>
          <a:p>
            <a:r>
              <a:rPr lang="it-IT" dirty="0" smtClean="0"/>
              <a:t>WP3:	Sviluppi filo superconduttore basse perdite per magneti fast-</a:t>
            </a:r>
            <a:r>
              <a:rPr lang="it-IT" dirty="0" err="1" smtClean="0"/>
              <a:t>cycled</a:t>
            </a:r>
            <a:r>
              <a:rPr lang="it-IT" dirty="0" smtClean="0"/>
              <a:t> 			(NA,MI) </a:t>
            </a:r>
            <a:r>
              <a:rPr lang="it-IT" b="1" dirty="0" smtClean="0">
                <a:solidFill>
                  <a:srgbClr val="FF0000"/>
                </a:solidFill>
              </a:rPr>
              <a:t>CRISP </a:t>
            </a:r>
            <a:r>
              <a:rPr lang="it-IT" b="1" dirty="0" smtClean="0">
                <a:solidFill>
                  <a:srgbClr val="00B0F0"/>
                </a:solidFill>
              </a:rPr>
              <a:t>NTA-</a:t>
            </a:r>
            <a:r>
              <a:rPr lang="it-IT" b="1" dirty="0" err="1" smtClean="0">
                <a:solidFill>
                  <a:srgbClr val="00B0F0"/>
                </a:solidFill>
              </a:rPr>
              <a:t>DiscoRap</a:t>
            </a:r>
            <a:endParaRPr lang="it-IT" dirty="0" smtClean="0">
              <a:solidFill>
                <a:srgbClr val="00B0F0"/>
              </a:solidFill>
            </a:endParaRPr>
          </a:p>
          <a:p>
            <a:r>
              <a:rPr lang="it-IT" dirty="0" smtClean="0"/>
              <a:t>WP4:	Avvolgimenti superconduttori YBCO per futuri magneti da acceleratori e 			detector 	</a:t>
            </a:r>
            <a:r>
              <a:rPr lang="it-IT" b="1" dirty="0">
                <a:solidFill>
                  <a:srgbClr val="FF0000"/>
                </a:solidFill>
              </a:rPr>
              <a:t> </a:t>
            </a:r>
            <a:r>
              <a:rPr lang="it-IT" b="1" dirty="0" smtClean="0">
                <a:solidFill>
                  <a:srgbClr val="FF0000"/>
                </a:solidFill>
              </a:rPr>
              <a:t>EuCard2 </a:t>
            </a:r>
            <a:r>
              <a:rPr lang="it-IT" dirty="0"/>
              <a:t>(</a:t>
            </a:r>
            <a:r>
              <a:rPr lang="it-IT" dirty="0" smtClean="0"/>
              <a:t>NA) </a:t>
            </a:r>
          </a:p>
          <a:p>
            <a:endParaRPr lang="it-IT" dirty="0"/>
          </a:p>
          <a:p>
            <a:r>
              <a:rPr lang="it-IT" b="1" dirty="0" smtClean="0">
                <a:solidFill>
                  <a:srgbClr val="FF0000"/>
                </a:solidFill>
              </a:rPr>
              <a:t>rosso</a:t>
            </a:r>
            <a:r>
              <a:rPr lang="it-IT" dirty="0" smtClean="0">
                <a:solidFill>
                  <a:srgbClr val="FF0000"/>
                </a:solidFill>
              </a:rPr>
              <a:t>     </a:t>
            </a:r>
            <a:r>
              <a:rPr lang="it-IT" dirty="0" smtClean="0"/>
              <a:t>progetti europei di riferimento</a:t>
            </a:r>
          </a:p>
          <a:p>
            <a:r>
              <a:rPr lang="it-IT" b="1" dirty="0">
                <a:solidFill>
                  <a:srgbClr val="00B0F0"/>
                </a:solidFill>
              </a:rPr>
              <a:t>a</a:t>
            </a:r>
            <a:r>
              <a:rPr lang="it-IT" b="1" dirty="0" smtClean="0">
                <a:solidFill>
                  <a:srgbClr val="00B0F0"/>
                </a:solidFill>
              </a:rPr>
              <a:t>zzurro  </a:t>
            </a:r>
            <a:r>
              <a:rPr lang="it-IT" dirty="0" smtClean="0"/>
              <a:t>progetti INFN di riferimento</a:t>
            </a:r>
            <a:endParaRPr lang="it-IT" dirty="0"/>
          </a:p>
        </p:txBody>
      </p:sp>
      <p:sp>
        <p:nvSpPr>
          <p:cNvPr id="5" name="Rettangolo 4"/>
          <p:cNvSpPr/>
          <p:nvPr/>
        </p:nvSpPr>
        <p:spPr>
          <a:xfrm>
            <a:off x="3876938" y="3244334"/>
            <a:ext cx="1390124" cy="369332"/>
          </a:xfrm>
          <a:prstGeom prst="rect">
            <a:avLst/>
          </a:prstGeom>
        </p:spPr>
        <p:txBody>
          <a:bodyPr wrap="none">
            <a:spAutoFit/>
          </a:bodyPr>
          <a:lstStyle/>
          <a:p>
            <a:r>
              <a:rPr lang="it-IT" dirty="0"/>
              <a:t>preliminare </a:t>
            </a:r>
          </a:p>
        </p:txBody>
      </p:sp>
      <p:sp>
        <p:nvSpPr>
          <p:cNvPr id="6" name="Segnaposto numero diapositiva 5"/>
          <p:cNvSpPr>
            <a:spLocks noGrp="1"/>
          </p:cNvSpPr>
          <p:nvPr>
            <p:ph type="sldNum" sz="quarter" idx="11"/>
          </p:nvPr>
        </p:nvSpPr>
        <p:spPr/>
        <p:txBody>
          <a:bodyPr/>
          <a:lstStyle/>
          <a:p>
            <a:pPr>
              <a:defRPr/>
            </a:pPr>
            <a:fld id="{42B54E82-BF80-48C3-9D66-8450582175D0}" type="slidenum">
              <a:rPr lang="it-IT" smtClean="0"/>
              <a:pPr>
                <a:defRPr/>
              </a:pPr>
              <a:t>8</a:t>
            </a:fld>
            <a:endParaRPr lang="it-IT"/>
          </a:p>
        </p:txBody>
      </p:sp>
    </p:spTree>
    <p:extLst>
      <p:ext uri="{BB962C8B-B14F-4D97-AF65-F5344CB8AC3E}">
        <p14:creationId xmlns:p14="http://schemas.microsoft.com/office/powerpoint/2010/main" xmlns="" val="3719979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0"/>
          </p:nvPr>
        </p:nvSpPr>
        <p:spPr/>
        <p:txBody>
          <a:bodyPr/>
          <a:lstStyle/>
          <a:p>
            <a:pPr>
              <a:defRPr/>
            </a:pPr>
            <a:r>
              <a:rPr lang="it-IT" smtClean="0"/>
              <a:t>Giovanni Volpini, Consiglio di Sezione, 27 giugno 2013</a:t>
            </a:r>
            <a:endParaRPr lang="it-IT" dirty="0"/>
          </a:p>
        </p:txBody>
      </p:sp>
      <p:sp>
        <p:nvSpPr>
          <p:cNvPr id="4" name="Titolo 1"/>
          <p:cNvSpPr>
            <a:spLocks noGrp="1"/>
          </p:cNvSpPr>
          <p:nvPr>
            <p:ph type="title"/>
          </p:nvPr>
        </p:nvSpPr>
        <p:spPr>
          <a:xfrm>
            <a:off x="323528" y="2564904"/>
            <a:ext cx="8229600" cy="1143000"/>
          </a:xfrm>
        </p:spPr>
        <p:txBody>
          <a:bodyPr/>
          <a:lstStyle/>
          <a:p>
            <a:pPr eaLnBrk="1" hangingPunct="1"/>
            <a:r>
              <a:rPr lang="it-IT" sz="2800" b="1" i="1" dirty="0" smtClean="0"/>
              <a:t/>
            </a:r>
            <a:br>
              <a:rPr lang="it-IT" sz="2800" b="1" i="1" dirty="0" smtClean="0"/>
            </a:br>
            <a:r>
              <a:rPr lang="it-IT" sz="3200" b="1" dirty="0" smtClean="0"/>
              <a:t>quadro delle partecipazioni ai </a:t>
            </a:r>
            <a:br>
              <a:rPr lang="it-IT" sz="3200" b="1" dirty="0" smtClean="0"/>
            </a:br>
            <a:r>
              <a:rPr lang="it-IT" sz="3200" b="1" dirty="0" smtClean="0"/>
              <a:t>progetti europei</a:t>
            </a:r>
            <a:r>
              <a:rPr lang="it-IT" sz="3200" b="1" i="1" dirty="0" smtClean="0"/>
              <a:t/>
            </a:r>
            <a:br>
              <a:rPr lang="it-IT" sz="3200" b="1" i="1" dirty="0" smtClean="0"/>
            </a:br>
            <a:r>
              <a:rPr lang="it-IT" sz="2800" b="1" i="1" dirty="0" smtClean="0"/>
              <a:t/>
            </a:r>
            <a:br>
              <a:rPr lang="it-IT" sz="2800" b="1" i="1" dirty="0" smtClean="0"/>
            </a:br>
            <a:endParaRPr lang="it-IT" sz="2400" b="1" i="1" dirty="0" smtClean="0"/>
          </a:p>
        </p:txBody>
      </p:sp>
      <p:sp>
        <p:nvSpPr>
          <p:cNvPr id="5" name="Segnaposto numero diapositiva 4"/>
          <p:cNvSpPr>
            <a:spLocks noGrp="1"/>
          </p:cNvSpPr>
          <p:nvPr>
            <p:ph type="sldNum" sz="quarter" idx="11"/>
          </p:nvPr>
        </p:nvSpPr>
        <p:spPr/>
        <p:txBody>
          <a:bodyPr/>
          <a:lstStyle/>
          <a:p>
            <a:pPr>
              <a:defRPr/>
            </a:pPr>
            <a:fld id="{42B54E82-BF80-48C3-9D66-8450582175D0}" type="slidenum">
              <a:rPr lang="it-IT" smtClean="0"/>
              <a:pPr>
                <a:defRPr/>
              </a:pPr>
              <a:t>9</a:t>
            </a:fld>
            <a:endParaRPr lang="it-IT"/>
          </a:p>
        </p:txBody>
      </p:sp>
    </p:spTree>
    <p:extLst>
      <p:ext uri="{BB962C8B-B14F-4D97-AF65-F5344CB8AC3E}">
        <p14:creationId xmlns:p14="http://schemas.microsoft.com/office/powerpoint/2010/main" xmlns="" val="1317965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V">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4617</TotalTime>
  <Words>1384</Words>
  <Application>Microsoft Office PowerPoint</Application>
  <PresentationFormat>Presentazione su schermo (4:3)</PresentationFormat>
  <Paragraphs>137</Paragraphs>
  <Slides>15</Slides>
  <Notes>3</Notes>
  <HiddenSlides>0</HiddenSlides>
  <MMClips>0</MMClips>
  <ScaleCrop>false</ScaleCrop>
  <HeadingPairs>
    <vt:vector size="4" baseType="variant">
      <vt:variant>
        <vt:lpstr>Tema</vt:lpstr>
      </vt:variant>
      <vt:variant>
        <vt:i4>2</vt:i4>
      </vt:variant>
      <vt:variant>
        <vt:lpstr>Titoli diapositive</vt:lpstr>
      </vt:variant>
      <vt:variant>
        <vt:i4>15</vt:i4>
      </vt:variant>
    </vt:vector>
  </HeadingPairs>
  <TitlesOfParts>
    <vt:vector size="17" baseType="lpstr">
      <vt:lpstr>Tema di Office</vt:lpstr>
      <vt:lpstr>Personalizza struttura</vt:lpstr>
      <vt:lpstr> CORRAL CORRettori per l’Alta luminosità ad LHC  una proposta per la realizzazione dei  prototipi di magneti correttori multipolari  in tecnologia superferrica  per le regioni di interazione ad alta luminosità di  HL-LHC</vt:lpstr>
      <vt:lpstr>premessa: HL-LHC</vt:lpstr>
      <vt:lpstr>Diapositiva 3</vt:lpstr>
      <vt:lpstr>Diapositiva 4</vt:lpstr>
      <vt:lpstr>Diapositiva 5</vt:lpstr>
      <vt:lpstr>Diapositiva 6</vt:lpstr>
      <vt:lpstr>Diapositiva 7</vt:lpstr>
      <vt:lpstr>Call Gr V</vt:lpstr>
      <vt:lpstr> quadro delle partecipazioni ai  progetti europei  </vt:lpstr>
      <vt:lpstr>FP7: quadro generale</vt:lpstr>
      <vt:lpstr>Diapositiva 11</vt:lpstr>
      <vt:lpstr>EuCARD  (European Coordinated Accelerator Research and Development)</vt:lpstr>
      <vt:lpstr>EuCARD2</vt:lpstr>
      <vt:lpstr>HiLumi-LHC</vt:lpstr>
      <vt:lpstr>SR2S  (Space Radiation Superconduting Shield)</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volpini</dc:creator>
  <cp:lastModifiedBy>fisica_2</cp:lastModifiedBy>
  <cp:revision>239</cp:revision>
  <dcterms:created xsi:type="dcterms:W3CDTF">2011-07-09T09:15:13Z</dcterms:created>
  <dcterms:modified xsi:type="dcterms:W3CDTF">2013-06-27T07:39:23Z</dcterms:modified>
</cp:coreProperties>
</file>