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43" r:id="rId2"/>
    <p:sldId id="344" r:id="rId3"/>
    <p:sldId id="345" r:id="rId4"/>
    <p:sldId id="346" r:id="rId5"/>
    <p:sldId id="347" r:id="rId6"/>
    <p:sldId id="348" r:id="rId7"/>
    <p:sldId id="349" r:id="rId8"/>
    <p:sldId id="351" r:id="rId9"/>
    <p:sldId id="352" r:id="rId10"/>
    <p:sldId id="350" r:id="rId11"/>
    <p:sldId id="354" r:id="rId12"/>
    <p:sldId id="355" r:id="rId13"/>
    <p:sldId id="356" r:id="rId14"/>
    <p:sldId id="357" r:id="rId15"/>
    <p:sldId id="382" r:id="rId16"/>
    <p:sldId id="365" r:id="rId17"/>
    <p:sldId id="416" r:id="rId18"/>
    <p:sldId id="360" r:id="rId19"/>
    <p:sldId id="353" r:id="rId20"/>
    <p:sldId id="32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94747" autoAdjust="0"/>
  </p:normalViewPr>
  <p:slideViewPr>
    <p:cSldViewPr snapToGrid="0" snapToObjects="1">
      <p:cViewPr>
        <p:scale>
          <a:sx n="100" d="100"/>
          <a:sy n="100" d="100"/>
        </p:scale>
        <p:origin x="-2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Esperimento NTA-SL-LILIA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334F3-8A04-C444-A8BD-7A9ADD55C451}" type="datetime1">
              <a:rPr lang="it-IT" smtClean="0"/>
              <a:pPr/>
              <a:t>27/06/2013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09F3D-5F1C-7F4F-8D57-C0FD273BFBB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425822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Esperimento NTA-SL-LILIA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525C3-3F18-464E-ADA9-381DEE4115BC}" type="datetime1">
              <a:rPr lang="it-IT" smtClean="0"/>
              <a:pPr/>
              <a:t>27/06/2013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9FE99-02C4-8148-98D7-DABB8D1AC08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857445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97A5E1-429E-4F10-BE03-A78BA112973F}" type="slidenum">
              <a:rPr lang="it-IT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it-IT" smtClean="0"/>
              <a:t>La necessita' di utilizzare acciaio inossidabile per tutte le parti dell'apparato e' dovuta all'impiego di sostanze chimiche aggressive nelle varie fasi dei diversi processamenti. </a:t>
            </a:r>
          </a:p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89CE3-99EE-43B5-A959-E2BECB8D1581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89CE3-99EE-43B5-A959-E2BECB8D1581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89CE3-99EE-43B5-A959-E2BECB8D1581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ED621C-806A-4A30-BA99-3B51286BB0AD}" type="slidenum">
              <a:rPr lang="it-IT">
                <a:latin typeface="Arial" charset="0"/>
              </a:rPr>
              <a:pPr/>
              <a:t>10</a:t>
            </a:fld>
            <a:endParaRPr lang="it-IT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FE99-02C4-8148-98D7-DABB8D1AC08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Esperimento NTA-SL-LILIA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6907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FE99-02C4-8148-98D7-DABB8D1AC08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Esperimento NTA-SL-LILIA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6907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FE99-02C4-8148-98D7-DABB8D1AC08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Esperimento NTA-SL-LILIA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690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F0E4-81F8-8A41-94DF-5B4F1AC1CCC8}" type="datetime1">
              <a:rPr lang="it-IT" smtClean="0"/>
              <a:pPr/>
              <a:t>27/06/2013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Commissione 5 - Riunione Roma 24 settembre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E89D-9B8E-3242-91C9-4883DDF8B15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725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B622-5227-004C-BFBD-7261E3B6FC6C}" type="datetime1">
              <a:rPr lang="it-IT" smtClean="0"/>
              <a:pPr/>
              <a:t>27/06/2013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Commissione 5 - Riunione Roma 24 settembre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E89D-9B8E-3242-91C9-4883DDF8B15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034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8CCD-B206-1148-8688-6EAA356F1E6B}" type="datetime1">
              <a:rPr lang="it-IT" smtClean="0"/>
              <a:pPr/>
              <a:t>27/06/2013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Commissione 5 - Riunione Roma 24 settembre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E89D-9B8E-3242-91C9-4883DDF8B15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410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5F5E-129B-3543-9C3E-33FD75B8EFE0}" type="datetime1">
              <a:rPr lang="it-IT" smtClean="0"/>
              <a:pPr/>
              <a:t>27/06/2013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Commissione 5 - Riunione Roma 24 settembre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E89D-9B8E-3242-91C9-4883DDF8B15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407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5734-F740-ED45-AE4E-C98DA291DABB}" type="datetime1">
              <a:rPr lang="it-IT" smtClean="0"/>
              <a:pPr/>
              <a:t>27/06/2013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Commissione 5 - Riunione Roma 24 settembre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E89D-9B8E-3242-91C9-4883DDF8B15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324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1736-8D50-3A42-84FB-4375F6BE8C73}" type="datetime1">
              <a:rPr lang="it-IT" smtClean="0"/>
              <a:pPr/>
              <a:t>27/06/2013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Commissione 5 - Riunione Roma 24 settembre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E89D-9B8E-3242-91C9-4883DDF8B15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768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AAE1-D067-F041-8114-A60F0F9CAB97}" type="datetime1">
              <a:rPr lang="it-IT" smtClean="0"/>
              <a:pPr/>
              <a:t>27/06/2013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Commissione 5 - Riunione Roma 24 settembre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E89D-9B8E-3242-91C9-4883DDF8B15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845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995B-96F5-F14E-A010-5A6F49C6CAC4}" type="datetime1">
              <a:rPr lang="it-IT" smtClean="0"/>
              <a:pPr/>
              <a:t>27/06/2013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Commissione 5 - Riunione Roma 24 settembre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E89D-9B8E-3242-91C9-4883DDF8B15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739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024D-69F8-7848-91DD-090A26B530B4}" type="datetime1">
              <a:rPr lang="it-IT" smtClean="0"/>
              <a:pPr/>
              <a:t>27/06/2013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Commissione 5 - Riunione Roma 24 settembre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E89D-9B8E-3242-91C9-4883DDF8B15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51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A04A-90D9-E74C-B078-8E8B2C0261E3}" type="datetime1">
              <a:rPr lang="it-IT" smtClean="0"/>
              <a:pPr/>
              <a:t>27/06/2013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Commissione 5 - Riunione Roma 24 settembre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E89D-9B8E-3242-91C9-4883DDF8B15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795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A8F4-3128-9841-8704-AF5280FB85BF}" type="datetime1">
              <a:rPr lang="it-IT" smtClean="0"/>
              <a:pPr/>
              <a:t>27/06/2013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Commissione 5 - Riunione Roma 24 settembre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E89D-9B8E-3242-91C9-4883DDF8B15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199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08/05/2013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5732" y="6356350"/>
            <a:ext cx="3386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 smtClean="0"/>
              <a:t>SPARC_LAB Program Advisory Committee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DE89D-9B8E-3242-91C9-4883DDF8B15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531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sellaDiTesto 6"/>
          <p:cNvSpPr txBox="1">
            <a:spLocks noChangeArrowheads="1"/>
          </p:cNvSpPr>
          <p:nvPr/>
        </p:nvSpPr>
        <p:spPr bwMode="auto">
          <a:xfrm>
            <a:off x="542925" y="1003300"/>
            <a:ext cx="79898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u="sng" dirty="0">
                <a:latin typeface="Palatino Linotype" pitchFamily="18" charset="0"/>
              </a:rPr>
              <a:t>OBIETTIVO GENERALE</a:t>
            </a:r>
            <a:r>
              <a:rPr lang="it-IT" sz="2000" dirty="0">
                <a:latin typeface="Palatino Linotype" pitchFamily="18" charset="0"/>
              </a:rPr>
              <a:t>: </a:t>
            </a:r>
          </a:p>
          <a:p>
            <a:pPr algn="ctr"/>
            <a:endParaRPr lang="it-IT" sz="2000" dirty="0">
              <a:latin typeface="Palatino Linotype" pitchFamily="18" charset="0"/>
            </a:endParaRPr>
          </a:p>
          <a:p>
            <a:pPr algn="ctr"/>
            <a:endParaRPr lang="it-IT" sz="2000" dirty="0">
              <a:latin typeface="Palatino Linotype" pitchFamily="18" charset="0"/>
            </a:endParaRPr>
          </a:p>
          <a:p>
            <a:pPr algn="ctr"/>
            <a:r>
              <a:rPr lang="it-IT" sz="2000" dirty="0">
                <a:latin typeface="Palatino Linotype" pitchFamily="18" charset="0"/>
              </a:rPr>
              <a:t>Studio dell’ottimizzazione della produzione </a:t>
            </a:r>
            <a:endParaRPr lang="it-IT" sz="2000" dirty="0" smtClean="0">
              <a:latin typeface="Palatino Linotype" pitchFamily="18" charset="0"/>
            </a:endParaRPr>
          </a:p>
          <a:p>
            <a:pPr algn="ctr"/>
            <a:r>
              <a:rPr lang="it-IT" sz="2000" dirty="0" smtClean="0">
                <a:latin typeface="Palatino Linotype" pitchFamily="18" charset="0"/>
              </a:rPr>
              <a:t>in modalità no </a:t>
            </a:r>
            <a:r>
              <a:rPr lang="it-IT" sz="2000" dirty="0" err="1" smtClean="0">
                <a:latin typeface="Palatino Linotype" pitchFamily="18" charset="0"/>
              </a:rPr>
              <a:t>carrier</a:t>
            </a:r>
            <a:r>
              <a:rPr lang="it-IT" sz="2000" dirty="0" smtClean="0">
                <a:latin typeface="Palatino Linotype" pitchFamily="18" charset="0"/>
              </a:rPr>
              <a:t> </a:t>
            </a:r>
            <a:r>
              <a:rPr lang="it-IT" sz="2000" dirty="0" err="1" smtClean="0">
                <a:latin typeface="Palatino Linotype" pitchFamily="18" charset="0"/>
              </a:rPr>
              <a:t>added</a:t>
            </a:r>
            <a:r>
              <a:rPr lang="it-IT" sz="2000" dirty="0" smtClean="0">
                <a:latin typeface="Palatino Linotype" pitchFamily="18" charset="0"/>
              </a:rPr>
              <a:t> mediante fasci di </a:t>
            </a:r>
            <a:r>
              <a:rPr lang="it-IT" sz="2000" b="1" dirty="0" smtClean="0">
                <a:latin typeface="Palatino Linotype" pitchFamily="18" charset="0"/>
              </a:rPr>
              <a:t>deutoni</a:t>
            </a:r>
          </a:p>
          <a:p>
            <a:pPr algn="ctr"/>
            <a:r>
              <a:rPr lang="it-IT" sz="2000" dirty="0" smtClean="0">
                <a:latin typeface="Palatino Linotype" pitchFamily="18" charset="0"/>
              </a:rPr>
              <a:t>di radionuclidi </a:t>
            </a:r>
            <a:r>
              <a:rPr lang="it-IT" sz="2000" i="1" dirty="0" err="1" smtClean="0">
                <a:latin typeface="Palatino Linotype" pitchFamily="18" charset="0"/>
              </a:rPr>
              <a:t>neutron-rich</a:t>
            </a:r>
            <a:r>
              <a:rPr lang="it-IT" sz="2000" i="1" dirty="0" smtClean="0">
                <a:latin typeface="Palatino Linotype" pitchFamily="18" charset="0"/>
              </a:rPr>
              <a:t> </a:t>
            </a:r>
            <a:r>
              <a:rPr lang="it-IT" sz="2000" i="1" dirty="0">
                <a:latin typeface="Palatino Linotype" pitchFamily="18" charset="0"/>
              </a:rPr>
              <a:t>(e altri)</a:t>
            </a:r>
            <a:r>
              <a:rPr lang="it-IT" sz="2000" dirty="0">
                <a:latin typeface="Palatino Linotype" pitchFamily="18" charset="0"/>
              </a:rPr>
              <a:t> ad elevata attività specifica</a:t>
            </a:r>
          </a:p>
          <a:p>
            <a:pPr algn="ctr"/>
            <a:r>
              <a:rPr lang="it-IT" sz="2000" b="1" dirty="0" smtClean="0">
                <a:latin typeface="Palatino Linotype" pitchFamily="18" charset="0"/>
              </a:rPr>
              <a:t>per  applicazioni </a:t>
            </a:r>
            <a:r>
              <a:rPr lang="it-IT" sz="2000" b="1" dirty="0">
                <a:latin typeface="Palatino Linotype" pitchFamily="18" charset="0"/>
              </a:rPr>
              <a:t>mediche: diagnostica e radioterapia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42925" y="188913"/>
            <a:ext cx="7993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DEUTERONS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172" name="AutoShape 9"/>
          <p:cNvSpPr>
            <a:spLocks noChangeArrowheads="1"/>
          </p:cNvSpPr>
          <p:nvPr/>
        </p:nvSpPr>
        <p:spPr bwMode="auto">
          <a:xfrm>
            <a:off x="4211638" y="3429000"/>
            <a:ext cx="576262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173" name="CasellaDiTesto 6"/>
          <p:cNvSpPr txBox="1">
            <a:spLocks noChangeArrowheads="1"/>
          </p:cNvSpPr>
          <p:nvPr/>
        </p:nvSpPr>
        <p:spPr bwMode="auto">
          <a:xfrm>
            <a:off x="468313" y="4191000"/>
            <a:ext cx="84963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u="sng" dirty="0">
                <a:latin typeface="Palatino Linotype" pitchFamily="18" charset="0"/>
              </a:rPr>
              <a:t>TERAGNOSTICA</a:t>
            </a:r>
          </a:p>
          <a:p>
            <a:pPr algn="ctr"/>
            <a:endParaRPr lang="it-IT" b="1" dirty="0">
              <a:latin typeface="Palatino Linotype" pitchFamily="18" charset="0"/>
            </a:endParaRPr>
          </a:p>
          <a:p>
            <a:pPr algn="ctr"/>
            <a:r>
              <a:rPr lang="it-IT" b="1" dirty="0">
                <a:latin typeface="Palatino Linotype" pitchFamily="18" charset="0"/>
              </a:rPr>
              <a:t>termine coniato per una nuova serie di tecniche che sfruttano le proprietà di alcuni particolari </a:t>
            </a:r>
            <a:r>
              <a:rPr lang="it-IT" b="1" dirty="0" err="1">
                <a:latin typeface="Palatino Linotype" pitchFamily="18" charset="0"/>
              </a:rPr>
              <a:t>radiofarmaci</a:t>
            </a:r>
            <a:r>
              <a:rPr lang="it-IT" b="1" dirty="0">
                <a:latin typeface="Palatino Linotype" pitchFamily="18" charset="0"/>
              </a:rPr>
              <a:t> marcati con radionuclidi che presentano  caratteristiche molto peculiari</a:t>
            </a:r>
          </a:p>
          <a:p>
            <a:pPr algn="ctr"/>
            <a:r>
              <a:rPr lang="it-IT" b="1" dirty="0">
                <a:latin typeface="Palatino Linotype" pitchFamily="18" charset="0"/>
              </a:rPr>
              <a:t>al fine di  effettuare </a:t>
            </a:r>
            <a:r>
              <a:rPr lang="it-IT" b="1" dirty="0">
                <a:solidFill>
                  <a:srgbClr val="0000FF"/>
                </a:solidFill>
                <a:latin typeface="Palatino Linotype" pitchFamily="18" charset="0"/>
              </a:rPr>
              <a:t>contemporaneamente diagnosi e radioterapia </a:t>
            </a:r>
            <a:endParaRPr lang="it-IT" b="1" dirty="0" smtClean="0">
              <a:solidFill>
                <a:srgbClr val="0000FF"/>
              </a:solidFill>
              <a:latin typeface="Palatino Linotype" pitchFamily="18" charset="0"/>
            </a:endParaRPr>
          </a:p>
          <a:p>
            <a:pPr algn="ctr"/>
            <a:r>
              <a:rPr lang="it-IT" b="1" dirty="0" smtClean="0">
                <a:latin typeface="Palatino Linotype" pitchFamily="18" charset="0"/>
              </a:rPr>
              <a:t>ad </a:t>
            </a:r>
            <a:r>
              <a:rPr lang="it-IT" b="1" dirty="0">
                <a:latin typeface="Palatino Linotype" pitchFamily="18" charset="0"/>
              </a:rPr>
              <a:t>uno stadio di precocità del tumore mai raggiunto prima.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478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8884587"/>
              </p:ext>
            </p:extLst>
          </p:nvPr>
        </p:nvGraphicFramePr>
        <p:xfrm>
          <a:off x="119403" y="133168"/>
          <a:ext cx="8859838" cy="1601788"/>
        </p:xfrm>
        <a:graphic>
          <a:graphicData uri="http://schemas.openxmlformats.org/drawingml/2006/table">
            <a:tbl>
              <a:tblPr/>
              <a:tblGrid>
                <a:gridCol w="794997"/>
                <a:gridCol w="935182"/>
                <a:gridCol w="678339"/>
                <a:gridCol w="1216563"/>
                <a:gridCol w="740423"/>
                <a:gridCol w="843260"/>
                <a:gridCol w="1131202"/>
                <a:gridCol w="822693"/>
                <a:gridCol w="699288"/>
                <a:gridCol w="997891"/>
              </a:tblGrid>
              <a:tr h="592138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Piano finanziario di spesa (in </a:t>
                      </a: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KEuro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 – Unità di Milano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56" marB="4575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Anno</a:t>
                      </a:r>
                    </a:p>
                  </a:txBody>
                  <a:tcPr marT="45756" marB="4575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interno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56" marB="4575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estero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56" marB="4575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consumo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56" marB="4575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Tras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porti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56" marB="4575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colo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56" marB="4575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manutenzione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56" marB="4575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inventario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56" marB="4575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apparati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56" marB="4575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Totale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56" marB="4575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2014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T="45756" marB="4575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3.00 </a:t>
                      </a:r>
                    </a:p>
                  </a:txBody>
                  <a:tcPr marT="45756" marB="4575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5.00 </a:t>
                      </a:r>
                    </a:p>
                  </a:txBody>
                  <a:tcPr marT="45756" marB="4575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5.00 </a:t>
                      </a:r>
                    </a:p>
                  </a:txBody>
                  <a:tcPr marT="45756" marB="4575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 </a:t>
                      </a:r>
                    </a:p>
                  </a:txBody>
                  <a:tcPr marT="45756" marB="4575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 </a:t>
                      </a:r>
                    </a:p>
                  </a:txBody>
                  <a:tcPr marT="45756" marB="4575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 </a:t>
                      </a:r>
                    </a:p>
                  </a:txBody>
                  <a:tcPr marT="45756" marB="4575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T="45756" marB="4575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 </a:t>
                      </a:r>
                    </a:p>
                  </a:txBody>
                  <a:tcPr marT="45756" marB="4575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13.00 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56" marB="4575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99" name="Text Box 135"/>
          <p:cNvSpPr txBox="1">
            <a:spLocks noChangeArrowheads="1"/>
          </p:cNvSpPr>
          <p:nvPr/>
        </p:nvSpPr>
        <p:spPr bwMode="auto">
          <a:xfrm>
            <a:off x="119403" y="1938648"/>
            <a:ext cx="8859838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it-IT" sz="2000" u="sng" dirty="0">
                <a:latin typeface="Arial" charset="0"/>
              </a:rPr>
              <a:t>Missioni </a:t>
            </a:r>
            <a:r>
              <a:rPr lang="it-IT" sz="2000" u="sng" dirty="0" smtClean="0">
                <a:latin typeface="Arial" charset="0"/>
              </a:rPr>
              <a:t>interno</a:t>
            </a:r>
            <a:r>
              <a:rPr lang="it-IT" sz="2000" dirty="0" smtClean="0">
                <a:latin typeface="Arial" charset="0"/>
              </a:rPr>
              <a:t>:</a:t>
            </a:r>
            <a:endParaRPr lang="it-IT" sz="2000" dirty="0">
              <a:latin typeface="Arial" charset="0"/>
            </a:endParaRPr>
          </a:p>
          <a:p>
            <a:pPr marL="342900" indent="-342900" algn="l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sz="2000" dirty="0" smtClean="0">
                <a:latin typeface="Arial" charset="0"/>
              </a:rPr>
              <a:t>3.000 euro per irraggiamenti </a:t>
            </a:r>
            <a:r>
              <a:rPr lang="it-IT" sz="2000" dirty="0">
                <a:latin typeface="Arial" charset="0"/>
              </a:rPr>
              <a:t>presso </a:t>
            </a:r>
            <a:r>
              <a:rPr lang="it-IT" sz="2000" dirty="0" smtClean="0">
                <a:latin typeface="Arial" charset="0"/>
              </a:rPr>
              <a:t>altre sedi, con fotoni, neutroni o protoni.</a:t>
            </a:r>
            <a:endParaRPr lang="it-IT" sz="2000" dirty="0">
              <a:latin typeface="Arial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1800"/>
              </a:spcBef>
              <a:spcAft>
                <a:spcPct val="30000"/>
              </a:spcAft>
              <a:buFontTx/>
              <a:buNone/>
            </a:pPr>
            <a:r>
              <a:rPr lang="it-IT" sz="2000" u="sng" dirty="0" smtClean="0">
                <a:latin typeface="Arial" charset="0"/>
              </a:rPr>
              <a:t>Missioni </a:t>
            </a:r>
            <a:r>
              <a:rPr lang="it-IT" sz="2000" u="sng" dirty="0">
                <a:latin typeface="Arial" charset="0"/>
              </a:rPr>
              <a:t>estero:</a:t>
            </a:r>
            <a:endParaRPr lang="it-IT" sz="2000" dirty="0">
              <a:latin typeface="Arial" charset="0"/>
            </a:endParaRPr>
          </a:p>
          <a:p>
            <a:pPr marL="342900" indent="-342900" algn="l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sz="2000" dirty="0" smtClean="0">
                <a:latin typeface="Arial" charset="0"/>
              </a:rPr>
              <a:t>5000 euro </a:t>
            </a:r>
            <a:r>
              <a:rPr lang="it-IT" sz="2000" dirty="0">
                <a:latin typeface="Arial" charset="0"/>
              </a:rPr>
              <a:t>	per missioni </a:t>
            </a:r>
            <a:r>
              <a:rPr lang="it-IT" sz="2000" dirty="0" smtClean="0">
                <a:latin typeface="Arial" charset="0"/>
              </a:rPr>
              <a:t>al reattore </a:t>
            </a:r>
            <a:r>
              <a:rPr lang="it-IT" sz="2000" dirty="0">
                <a:latin typeface="Arial" charset="0"/>
              </a:rPr>
              <a:t>nucleare LVR-15 di </a:t>
            </a:r>
            <a:r>
              <a:rPr lang="it-IT" sz="2000" dirty="0" err="1">
                <a:latin typeface="Arial" charset="0"/>
              </a:rPr>
              <a:t>Rez</a:t>
            </a:r>
            <a:r>
              <a:rPr lang="it-IT" sz="2000" dirty="0">
                <a:latin typeface="Arial" charset="0"/>
              </a:rPr>
              <a:t> (Praga</a:t>
            </a:r>
            <a:r>
              <a:rPr lang="it-IT" sz="2000" dirty="0" smtClean="0">
                <a:latin typeface="Arial" charset="0"/>
              </a:rPr>
              <a:t>) </a:t>
            </a:r>
            <a:endParaRPr lang="it-IT" sz="2000" dirty="0">
              <a:latin typeface="Arial" charset="0"/>
            </a:endParaRPr>
          </a:p>
          <a:p>
            <a:pPr marL="342900" indent="-342900" algn="l">
              <a:lnSpc>
                <a:spcPct val="120000"/>
              </a:lnSpc>
              <a:spcBef>
                <a:spcPct val="70000"/>
              </a:spcBef>
              <a:spcAft>
                <a:spcPct val="30000"/>
              </a:spcAft>
              <a:buFontTx/>
              <a:buNone/>
            </a:pPr>
            <a:r>
              <a:rPr lang="it-IT" sz="2000" u="sng" dirty="0" smtClean="0">
                <a:latin typeface="Arial" charset="0"/>
              </a:rPr>
              <a:t>Consumo </a:t>
            </a:r>
            <a:r>
              <a:rPr lang="it-IT" sz="2000" u="sng" dirty="0">
                <a:latin typeface="Arial" charset="0"/>
              </a:rPr>
              <a:t>per</a:t>
            </a:r>
            <a:r>
              <a:rPr lang="it-IT" sz="2000" dirty="0">
                <a:latin typeface="Arial" charset="0"/>
              </a:rPr>
              <a:t>:</a:t>
            </a:r>
          </a:p>
          <a:p>
            <a:pPr marL="342900" indent="-342900" algn="l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sz="2000" dirty="0">
                <a:latin typeface="Arial" charset="0"/>
              </a:rPr>
              <a:t>Composti chimici puri per realizzare dosimetri a gel</a:t>
            </a:r>
          </a:p>
          <a:p>
            <a:pPr marL="342900" indent="-342900" algn="l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sz="2000" dirty="0">
                <a:latin typeface="Arial" charset="0"/>
              </a:rPr>
              <a:t>Materiali puri per supporti e schermature per irraggiamenti </a:t>
            </a:r>
            <a:r>
              <a:rPr lang="it-IT" sz="2000" dirty="0" smtClean="0">
                <a:latin typeface="Arial" charset="0"/>
              </a:rPr>
              <a:t>con neutroni </a:t>
            </a:r>
            <a:endParaRPr lang="it-IT" sz="2000" dirty="0">
              <a:latin typeface="Arial" charset="0"/>
            </a:endParaRPr>
          </a:p>
          <a:p>
            <a:pPr marL="342900" indent="-342900" algn="l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sz="2000" dirty="0" smtClean="0">
                <a:latin typeface="Arial" charset="0"/>
              </a:rPr>
              <a:t>Pellicole </a:t>
            </a:r>
            <a:r>
              <a:rPr lang="it-IT" sz="2000" dirty="0" err="1">
                <a:latin typeface="Arial" charset="0"/>
              </a:rPr>
              <a:t>gafchromic</a:t>
            </a:r>
            <a:r>
              <a:rPr lang="it-IT" sz="2000" dirty="0">
                <a:latin typeface="Arial" charset="0"/>
              </a:rPr>
              <a:t> </a:t>
            </a:r>
            <a:r>
              <a:rPr lang="it-IT" sz="2000" dirty="0" smtClean="0">
                <a:latin typeface="Arial" charset="0"/>
              </a:rPr>
              <a:t>EBT3</a:t>
            </a:r>
            <a:endParaRPr lang="it-IT" sz="2000" dirty="0">
              <a:latin typeface="Arial" charset="0"/>
            </a:endParaRPr>
          </a:p>
          <a:p>
            <a:pPr marL="342900" indent="-342900" algn="l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sz="2000" dirty="0">
                <a:latin typeface="Arial" charset="0"/>
              </a:rPr>
              <a:t>Dosimetri a termoluminescenza</a:t>
            </a:r>
          </a:p>
          <a:p>
            <a:pPr marL="342900" indent="-342900" algn="l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sz="2000" dirty="0">
                <a:latin typeface="Arial" charset="0"/>
              </a:rPr>
              <a:t>Materiale generico da laboratorio (</a:t>
            </a:r>
            <a:r>
              <a:rPr lang="it-IT" sz="2000" dirty="0" err="1">
                <a:latin typeface="Arial" charset="0"/>
              </a:rPr>
              <a:t>becker</a:t>
            </a:r>
            <a:r>
              <a:rPr lang="it-IT" sz="2000" dirty="0">
                <a:latin typeface="Arial" charset="0"/>
              </a:rPr>
              <a:t>, termometri, guanti </a:t>
            </a:r>
            <a:r>
              <a:rPr lang="it-IT" sz="2000" dirty="0" smtClean="0">
                <a:latin typeface="Arial" charset="0"/>
              </a:rPr>
              <a:t>ecc.).</a:t>
            </a:r>
            <a:endParaRPr lang="it-IT" sz="2000" dirty="0">
              <a:latin typeface="Arial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635" y="6430827"/>
            <a:ext cx="9085599" cy="40011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INFN  Gr. 5°						    Giugno 2013				        		     </a:t>
            </a:r>
            <a:r>
              <a:rPr lang="it-IT" sz="2000" dirty="0" smtClean="0"/>
              <a:t>DANTE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1385678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61"/>
          <a:stretch>
            <a:fillRect/>
          </a:stretch>
        </p:blipFill>
        <p:spPr bwMode="auto">
          <a:xfrm>
            <a:off x="1187450" y="0"/>
            <a:ext cx="678973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50825" y="2349500"/>
            <a:ext cx="87852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b="1">
                <a:solidFill>
                  <a:srgbClr val="FF0000"/>
                </a:solidFill>
              </a:rPr>
              <a:t>Obiettivo</a:t>
            </a:r>
          </a:p>
          <a:p>
            <a:r>
              <a:rPr lang="it-IT">
                <a:solidFill>
                  <a:schemeClr val="accent2"/>
                </a:solidFill>
              </a:rPr>
              <a:t>Migliorare sensibilità, tracciabilità e applicabilità di metodologie analitiche nucleari per la caratterizzazione composizionale completa di campioni di aerosol atmosferico di massa ridotta (nanoparticelle, particelle campionate con ad alta risoluzione temporale e/o con separazione dimensionale, campioni da aree remote come ad es. Artide e Antartide)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8" b="21037"/>
          <a:stretch>
            <a:fillRect/>
          </a:stretch>
        </p:blipFill>
        <p:spPr bwMode="auto">
          <a:xfrm>
            <a:off x="0" y="4797425"/>
            <a:ext cx="5113338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23850" y="4508500"/>
            <a:ext cx="1655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b="1">
                <a:solidFill>
                  <a:srgbClr val="FF0000"/>
                </a:solidFill>
              </a:rPr>
              <a:t>Partecipanti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868988" y="4294188"/>
            <a:ext cx="2555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</a:rPr>
              <a:t>Anagrafica MILANO</a:t>
            </a:r>
            <a:endParaRPr lang="it-IT" sz="2000" b="1">
              <a:solidFill>
                <a:srgbClr val="FF0000"/>
              </a:solidFill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653088" y="4732338"/>
            <a:ext cx="3095625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</a:pPr>
            <a:r>
              <a:rPr lang="it-IT" b="1">
                <a:solidFill>
                  <a:srgbClr val="0066FF"/>
                </a:solidFill>
              </a:rPr>
              <a:t>Roberta Vecchi 100%</a:t>
            </a:r>
            <a:endParaRPr lang="it-IT">
              <a:solidFill>
                <a:srgbClr val="0066FF"/>
              </a:solidFill>
            </a:endParaRPr>
          </a:p>
          <a:p>
            <a:r>
              <a:rPr lang="it-IT" sz="1600">
                <a:solidFill>
                  <a:srgbClr val="0066FF"/>
                </a:solidFill>
              </a:rPr>
              <a:t>Ricercatore UniMI</a:t>
            </a:r>
          </a:p>
          <a:p>
            <a:r>
              <a:rPr lang="it-IT" b="1">
                <a:solidFill>
                  <a:srgbClr val="0066FF"/>
                </a:solidFill>
              </a:rPr>
              <a:t>2.</a:t>
            </a:r>
            <a:r>
              <a:rPr lang="it-IT">
                <a:solidFill>
                  <a:srgbClr val="0066FF"/>
                </a:solidFill>
              </a:rPr>
              <a:t> </a:t>
            </a:r>
            <a:r>
              <a:rPr lang="it-IT" b="1">
                <a:solidFill>
                  <a:srgbClr val="0066FF"/>
                </a:solidFill>
              </a:rPr>
              <a:t>Gianluigi Valli   100%</a:t>
            </a:r>
            <a:endParaRPr lang="it-IT">
              <a:solidFill>
                <a:srgbClr val="0066FF"/>
              </a:solidFill>
            </a:endParaRPr>
          </a:p>
          <a:p>
            <a:r>
              <a:rPr lang="it-IT" sz="1600">
                <a:solidFill>
                  <a:srgbClr val="0066FF"/>
                </a:solidFill>
              </a:rPr>
              <a:t>Tecnico Laureato UniMI</a:t>
            </a:r>
          </a:p>
          <a:p>
            <a:r>
              <a:rPr lang="it-IT" b="1">
                <a:solidFill>
                  <a:srgbClr val="0066FF"/>
                </a:solidFill>
              </a:rPr>
              <a:t>3. Vera Bernardoni   100%</a:t>
            </a:r>
          </a:p>
          <a:p>
            <a:r>
              <a:rPr lang="it-IT" sz="1600">
                <a:solidFill>
                  <a:srgbClr val="0066FF"/>
                </a:solidFill>
              </a:rPr>
              <a:t>Assegnista UniMI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5580063" y="4221163"/>
            <a:ext cx="3168650" cy="23764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53"/>
          <a:stretch>
            <a:fillRect/>
          </a:stretch>
        </p:blipFill>
        <p:spPr bwMode="auto">
          <a:xfrm>
            <a:off x="755650" y="549275"/>
            <a:ext cx="7488238" cy="525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419475" y="44450"/>
            <a:ext cx="18811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FF0000"/>
                </a:solidFill>
              </a:rPr>
              <a:t>Milestones </a:t>
            </a:r>
          </a:p>
          <a:p>
            <a:r>
              <a:rPr lang="it-IT" sz="2400" b="1">
                <a:solidFill>
                  <a:srgbClr val="FF0000"/>
                </a:solidFill>
              </a:rPr>
              <a:t>2012 e 2013</a:t>
            </a:r>
          </a:p>
        </p:txBody>
      </p:sp>
      <p:grpSp>
        <p:nvGrpSpPr>
          <p:cNvPr id="21516" name="Group 12"/>
          <p:cNvGrpSpPr>
            <a:grpSpLocks/>
          </p:cNvGrpSpPr>
          <p:nvPr/>
        </p:nvGrpSpPr>
        <p:grpSpPr bwMode="auto">
          <a:xfrm>
            <a:off x="250825" y="687388"/>
            <a:ext cx="8645525" cy="1733550"/>
            <a:chOff x="158" y="346"/>
            <a:chExt cx="5446" cy="1092"/>
          </a:xfrm>
        </p:grpSpPr>
        <p:sp>
          <p:nvSpPr>
            <p:cNvPr id="21507" name="Rectangle 3"/>
            <p:cNvSpPr>
              <a:spLocks noChangeArrowheads="1"/>
            </p:cNvSpPr>
            <p:nvPr/>
          </p:nvSpPr>
          <p:spPr bwMode="auto">
            <a:xfrm>
              <a:off x="158" y="482"/>
              <a:ext cx="4558" cy="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it-IT" b="1">
                  <a:solidFill>
                    <a:srgbClr val="009900"/>
                  </a:solidFill>
                </a:rPr>
                <a:t>– Messa a punto di metodologie ottiche per la determinazione del carbonio proveniente da combustione di biomasse e da combustibili fossili</a:t>
              </a:r>
            </a:p>
          </p:txBody>
        </p:sp>
        <p:pic>
          <p:nvPicPr>
            <p:cNvPr id="21508" name="Picture 4" descr="MC9004413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346"/>
              <a:ext cx="864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158" y="1207"/>
              <a:ext cx="47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/>
                <a:t>Primi risultati pubblicati in Massabò et al., 2013, J. Aerosol Sci. 60: 34–46</a:t>
              </a:r>
            </a:p>
          </p:txBody>
        </p:sp>
      </p:grp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79388" y="2616200"/>
            <a:ext cx="7235825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b="1">
                <a:solidFill>
                  <a:srgbClr val="009900"/>
                </a:solidFill>
              </a:rPr>
              <a:t>– Misure di composizione elementare con ottimizzazione di un sistema ED-XRF per analisi su campioni di aerosol selezionati in più classi dimensionali</a:t>
            </a:r>
          </a:p>
        </p:txBody>
      </p:sp>
      <p:pic>
        <p:nvPicPr>
          <p:cNvPr id="21511" name="Picture 7" descr="MC900441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5654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79400" y="3724275"/>
            <a:ext cx="681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Presentazione orale alla European Aerosol Conference EAC2012</a:t>
            </a:r>
          </a:p>
          <a:p>
            <a:r>
              <a:rPr lang="it-IT"/>
              <a:t>Articolo in preparazione</a:t>
            </a:r>
          </a:p>
        </p:txBody>
      </p:sp>
      <p:grpSp>
        <p:nvGrpSpPr>
          <p:cNvPr id="21519" name="Group 15"/>
          <p:cNvGrpSpPr>
            <a:grpSpLocks/>
          </p:cNvGrpSpPr>
          <p:nvPr/>
        </p:nvGrpSpPr>
        <p:grpSpPr bwMode="auto">
          <a:xfrm>
            <a:off x="176213" y="4365625"/>
            <a:ext cx="8788400" cy="2216150"/>
            <a:chOff x="111" y="2842"/>
            <a:chExt cx="5536" cy="1396"/>
          </a:xfrm>
        </p:grpSpPr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111" y="2965"/>
              <a:ext cx="4558" cy="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it-IT" b="1">
                  <a:solidFill>
                    <a:srgbClr val="009900"/>
                  </a:solidFill>
                </a:rPr>
                <a:t>– Misure di composizione elementare con Ion Beam Analysis c/o LABEC-INFN su campioni di aerosol con alta risoluzione temporale e sviluppi metodologici correlati</a:t>
              </a:r>
            </a:p>
          </p:txBody>
        </p:sp>
        <p:pic>
          <p:nvPicPr>
            <p:cNvPr id="21514" name="Picture 10" descr="MC9004413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" y="2842"/>
              <a:ext cx="864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113" y="3661"/>
              <a:ext cx="539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/>
                <a:t>Presentazione orale alla European Aerosol Conference EAC2013 (a Settembre 2013)</a:t>
              </a:r>
            </a:p>
            <a:p>
              <a:r>
                <a:rPr lang="it-IT"/>
                <a:t>Articolo in preparazione in collaborazione col gruppo dell</a:t>
              </a:r>
              <a:r>
                <a:rPr lang="ja-JP" altLang="it-IT">
                  <a:latin typeface="Arial"/>
                </a:rPr>
                <a:t>’</a:t>
              </a:r>
              <a:r>
                <a:rPr lang="it-IT"/>
                <a:t>Università di Birmingham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843213" y="44450"/>
            <a:ext cx="3201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FF0000"/>
                </a:solidFill>
              </a:rPr>
              <a:t>Programma per 2014</a:t>
            </a: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34925" y="620713"/>
            <a:ext cx="89646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it-IT" sz="2000" b="1">
                <a:solidFill>
                  <a:srgbClr val="0066FF"/>
                </a:solidFill>
              </a:rPr>
              <a:t>Calibrazione e validazione attraverso misure di </a:t>
            </a:r>
            <a:r>
              <a:rPr lang="it-IT" sz="2000" b="1" baseline="30000">
                <a:solidFill>
                  <a:srgbClr val="0066FF"/>
                </a:solidFill>
              </a:rPr>
              <a:t>14</a:t>
            </a:r>
            <a:r>
              <a:rPr lang="it-IT" sz="2000" b="1">
                <a:solidFill>
                  <a:srgbClr val="0066FF"/>
                </a:solidFill>
              </a:rPr>
              <a:t>C di metodologie ottiche</a:t>
            </a:r>
            <a:r>
              <a:rPr lang="it-IT"/>
              <a:t> per la determinazione del C proveniente da combustione di biomasse (brown carbon) e da combustibili fossili (black carbon) mediante misure di assorbimento ottico a diverse lunghezze d'onda.</a:t>
            </a:r>
          </a:p>
        </p:txBody>
      </p:sp>
      <p:pic>
        <p:nvPicPr>
          <p:cNvPr id="18473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60575"/>
            <a:ext cx="7489825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179388" y="5084763"/>
            <a:ext cx="8856662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it-IT"/>
              <a:t>Attualmente le giovani ricercatrici delle UR di FI e MI sono proponenti di un FIRB dal titolo </a:t>
            </a:r>
            <a:r>
              <a:rPr lang="ja-JP" altLang="it-IT">
                <a:latin typeface="Arial"/>
              </a:rPr>
              <a:t>“</a:t>
            </a:r>
            <a:r>
              <a:rPr lang="it-IT" b="1"/>
              <a:t>Sviluppi metodologici per l</a:t>
            </a:r>
            <a:r>
              <a:rPr lang="ja-JP" altLang="it-IT" b="1">
                <a:latin typeface="Arial"/>
              </a:rPr>
              <a:t>’</a:t>
            </a:r>
            <a:r>
              <a:rPr lang="it-IT" b="1"/>
              <a:t>identificazione delle sorgenti dell</a:t>
            </a:r>
            <a:r>
              <a:rPr lang="ja-JP" altLang="it-IT" b="1">
                <a:latin typeface="Arial"/>
              </a:rPr>
              <a:t>’</a:t>
            </a:r>
            <a:r>
              <a:rPr lang="it-IT" b="1"/>
              <a:t>aerosol atmosferico tramite misure di radiocarbonio</a:t>
            </a:r>
            <a:r>
              <a:rPr lang="ja-JP" altLang="it-IT" b="1">
                <a:latin typeface="Arial"/>
              </a:rPr>
              <a:t>”</a:t>
            </a:r>
            <a:r>
              <a:rPr lang="it-IT" b="1"/>
              <a:t> </a:t>
            </a:r>
            <a:r>
              <a:rPr lang="it-IT"/>
              <a:t>che ha superato positivamente la prima fase di valutazione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411413" y="0"/>
            <a:ext cx="3894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FF0000"/>
                </a:solidFill>
              </a:rPr>
              <a:t>Richieste finanziarie 2014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42875" y="692150"/>
            <a:ext cx="8893175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it-IT" b="1">
                <a:solidFill>
                  <a:schemeClr val="accent2"/>
                </a:solidFill>
              </a:rPr>
              <a:t>Missioni interno:  3keuro </a:t>
            </a:r>
          </a:p>
          <a:p>
            <a:pPr>
              <a:lnSpc>
                <a:spcPct val="130000"/>
              </a:lnSpc>
            </a:pPr>
            <a:r>
              <a:rPr lang="it-IT"/>
              <a:t>(per turni di misura al LABEC per misure IBA e AMS)</a:t>
            </a:r>
          </a:p>
          <a:p>
            <a:pPr>
              <a:lnSpc>
                <a:spcPct val="130000"/>
              </a:lnSpc>
            </a:pPr>
            <a:endParaRPr lang="it-IT"/>
          </a:p>
          <a:p>
            <a:pPr>
              <a:lnSpc>
                <a:spcPct val="130000"/>
              </a:lnSpc>
            </a:pPr>
            <a:r>
              <a:rPr lang="it-IT" b="1">
                <a:solidFill>
                  <a:schemeClr val="accent2"/>
                </a:solidFill>
              </a:rPr>
              <a:t>Consumo: 4 keuro</a:t>
            </a:r>
          </a:p>
          <a:p>
            <a:pPr>
              <a:lnSpc>
                <a:spcPct val="130000"/>
              </a:lnSpc>
            </a:pPr>
            <a:r>
              <a:rPr lang="it-IT"/>
              <a:t>(per standard, filtri per campionamenti, accessori sistema ottico)</a:t>
            </a:r>
          </a:p>
          <a:p>
            <a:pPr>
              <a:lnSpc>
                <a:spcPct val="130000"/>
              </a:lnSpc>
            </a:pPr>
            <a:endParaRPr lang="it-IT"/>
          </a:p>
          <a:p>
            <a:pPr>
              <a:lnSpc>
                <a:spcPct val="130000"/>
              </a:lnSpc>
            </a:pPr>
            <a:r>
              <a:rPr lang="it-IT" b="1">
                <a:solidFill>
                  <a:schemeClr val="accent2"/>
                </a:solidFill>
              </a:rPr>
              <a:t>Manutenzione: 2 keuro</a:t>
            </a:r>
          </a:p>
          <a:p>
            <a:pPr>
              <a:lnSpc>
                <a:spcPct val="130000"/>
              </a:lnSpc>
            </a:pPr>
            <a:r>
              <a:rPr lang="it-IT"/>
              <a:t>(manutenzione campionatore particolato)</a:t>
            </a:r>
          </a:p>
        </p:txBody>
      </p:sp>
    </p:spTree>
    <p:extLst>
      <p:ext uri="{BB962C8B-B14F-4D97-AF65-F5344CB8AC3E}">
        <p14:creationId xmlns:p14="http://schemas.microsoft.com/office/powerpoint/2010/main" xmlns="" val="20943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8134350" cy="7191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Anagrafica e Preventivi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981075"/>
            <a:ext cx="8153400" cy="5343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dirty="0" err="1" smtClean="0"/>
              <a:t>P.Sala</a:t>
            </a:r>
            <a:r>
              <a:rPr lang="en-US" sz="1800" dirty="0" smtClean="0"/>
              <a:t>(*)		 30%</a:t>
            </a:r>
          </a:p>
          <a:p>
            <a:pPr eaLnBrk="1" hangingPunct="1">
              <a:buFontTx/>
              <a:buNone/>
            </a:pPr>
            <a:r>
              <a:rPr lang="en-US" sz="1800" dirty="0" smtClean="0"/>
              <a:t>G. Battistoni		 30%</a:t>
            </a:r>
          </a:p>
          <a:p>
            <a:pPr eaLnBrk="1" hangingPunct="1">
              <a:buFontTx/>
              <a:buNone/>
            </a:pPr>
            <a:r>
              <a:rPr lang="en-US" sz="1800" dirty="0" err="1" smtClean="0"/>
              <a:t>F.Broggi</a:t>
            </a:r>
            <a:r>
              <a:rPr lang="en-US" sz="1800" dirty="0" smtClean="0"/>
              <a:t>	              	 40%</a:t>
            </a:r>
          </a:p>
          <a:p>
            <a:pPr eaLnBrk="1" hangingPunct="1">
              <a:buFontTx/>
              <a:buNone/>
            </a:pPr>
            <a:r>
              <a:rPr lang="en-US" sz="1800" dirty="0" err="1" smtClean="0"/>
              <a:t>M.Campanella</a:t>
            </a:r>
            <a:r>
              <a:rPr lang="en-US" sz="1800" dirty="0" smtClean="0"/>
              <a:t>		 20%</a:t>
            </a:r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r>
              <a:rPr lang="it-IT" sz="1800" i="1" dirty="0" smtClean="0"/>
              <a:t>(*) Co-resp. Nazionale e Resp. Locale</a:t>
            </a:r>
            <a:endParaRPr lang="it-IT" sz="1800" dirty="0" smtClean="0">
              <a:solidFill>
                <a:srgbClr val="00B050"/>
              </a:solidFill>
            </a:endParaRPr>
          </a:p>
          <a:p>
            <a:pPr eaLnBrk="1" hangingPunct="1">
              <a:buFontTx/>
              <a:buNone/>
            </a:pPr>
            <a:endParaRPr lang="it-IT" sz="1800" dirty="0" smtClean="0">
              <a:solidFill>
                <a:srgbClr val="00B050"/>
              </a:solidFill>
            </a:endParaRPr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sz="1800" dirty="0" smtClean="0"/>
              <a:t>M.I.			  5.0   </a:t>
            </a:r>
            <a:r>
              <a:rPr lang="en-US" sz="1800" dirty="0" err="1" smtClean="0"/>
              <a:t>kEuro</a:t>
            </a: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sz="1800" dirty="0" smtClean="0"/>
              <a:t>M.E.			  4.0     “</a:t>
            </a:r>
          </a:p>
          <a:p>
            <a:pPr eaLnBrk="1" hangingPunct="1">
              <a:buFontTx/>
              <a:buNone/>
            </a:pPr>
            <a:r>
              <a:rPr lang="en-US" sz="1800" dirty="0" err="1" smtClean="0"/>
              <a:t>Consumo</a:t>
            </a:r>
            <a:r>
              <a:rPr lang="en-US" sz="1800" dirty="0" smtClean="0"/>
              <a:t> Lab.		  1.5     “</a:t>
            </a:r>
          </a:p>
          <a:p>
            <a:pPr eaLnBrk="1" hangingPunct="1">
              <a:buFontTx/>
              <a:buNone/>
            </a:pPr>
            <a:endParaRPr lang="en-US" sz="1800" dirty="0" smtClean="0"/>
          </a:p>
        </p:txBody>
      </p:sp>
      <p:cxnSp>
        <p:nvCxnSpPr>
          <p:cNvPr id="16388" name="Elbow Connector 5"/>
          <p:cNvCxnSpPr>
            <a:cxnSpLocks noChangeShapeType="1"/>
          </p:cNvCxnSpPr>
          <p:nvPr/>
        </p:nvCxnSpPr>
        <p:spPr bwMode="auto">
          <a:xfrm>
            <a:off x="4788024" y="3861048"/>
            <a:ext cx="1447800" cy="6858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</p:cxnSp>
      <p:sp>
        <p:nvSpPr>
          <p:cNvPr id="16389" name="TextBox 9"/>
          <p:cNvSpPr txBox="1">
            <a:spLocks noChangeArrowheads="1"/>
          </p:cNvSpPr>
          <p:nvPr/>
        </p:nvSpPr>
        <p:spPr bwMode="auto">
          <a:xfrm>
            <a:off x="6228184" y="3501008"/>
            <a:ext cx="2667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Anche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quest’anno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si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proporrà</a:t>
            </a:r>
            <a:r>
              <a:rPr lang="en-US" sz="1800" dirty="0">
                <a:solidFill>
                  <a:srgbClr val="0000FF"/>
                </a:solidFill>
              </a:rPr>
              <a:t> Milano come </a:t>
            </a:r>
            <a:r>
              <a:rPr lang="en-US" sz="1800" dirty="0" err="1">
                <a:solidFill>
                  <a:srgbClr val="0000FF"/>
                </a:solidFill>
              </a:rPr>
              <a:t>unico</a:t>
            </a:r>
            <a:r>
              <a:rPr lang="en-US" sz="1800" dirty="0">
                <a:solidFill>
                  <a:srgbClr val="0000FF"/>
                </a:solidFill>
              </a:rPr>
              <a:t> centro </a:t>
            </a:r>
            <a:r>
              <a:rPr lang="en-US" sz="1800" dirty="0" err="1">
                <a:solidFill>
                  <a:srgbClr val="0000FF"/>
                </a:solidFill>
              </a:rPr>
              <a:t>di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spesa</a:t>
            </a:r>
            <a:r>
              <a:rPr lang="en-US" sz="1800" dirty="0">
                <a:solidFill>
                  <a:srgbClr val="0000FF"/>
                </a:solidFill>
              </a:rPr>
              <a:t> per le </a:t>
            </a:r>
            <a:r>
              <a:rPr lang="en-US" sz="1800" dirty="0" err="1">
                <a:solidFill>
                  <a:srgbClr val="0000FF"/>
                </a:solidFill>
              </a:rPr>
              <a:t>spese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di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Missione</a:t>
            </a:r>
            <a:endParaRPr lang="en-US" sz="1800" dirty="0">
              <a:solidFill>
                <a:srgbClr val="0000FF"/>
              </a:solidFill>
            </a:endParaRPr>
          </a:p>
          <a:p>
            <a:r>
              <a:rPr lang="en-US" sz="1800" dirty="0">
                <a:solidFill>
                  <a:srgbClr val="0000FF"/>
                </a:solidFill>
              </a:rPr>
              <a:t> per  la parte FLUKA</a:t>
            </a:r>
            <a:endParaRPr lang="en-US" sz="1800" dirty="0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3347864" y="3573016"/>
            <a:ext cx="1511300" cy="792162"/>
          </a:xfrm>
          <a:prstGeom prst="ellips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-36513" y="6400800"/>
            <a:ext cx="1905001" cy="4572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27  Giugno 2013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16392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32138" y="6400800"/>
            <a:ext cx="2895600" cy="457200"/>
          </a:xfrm>
          <a:noFill/>
        </p:spPr>
        <p:txBody>
          <a:bodyPr/>
          <a:lstStyle/>
          <a:p>
            <a:r>
              <a:rPr lang="it-IT" smtClean="0">
                <a:latin typeface="Comic Sans MS" pitchFamily="66" charset="0"/>
              </a:rPr>
              <a:t>CdS  Milano Gr.V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024E696A-1022-4D4B-A089-4F1808032354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6326717"/>
            <a:ext cx="9144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4622800" cy="365125"/>
          </a:xfrm>
        </p:spPr>
        <p:txBody>
          <a:bodyPr/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CdS</a:t>
            </a:r>
            <a:r>
              <a:rPr lang="en-US" sz="1600" b="1" dirty="0" smtClean="0">
                <a:solidFill>
                  <a:srgbClr val="0000FF"/>
                </a:solidFill>
              </a:rPr>
              <a:t> Milano – 27 </a:t>
            </a:r>
            <a:r>
              <a:rPr lang="en-US" sz="1600" b="1" dirty="0" err="1" smtClean="0">
                <a:solidFill>
                  <a:srgbClr val="0000FF"/>
                </a:solidFill>
              </a:rPr>
              <a:t>giugno</a:t>
            </a:r>
            <a:r>
              <a:rPr lang="en-US" sz="1600" b="1" dirty="0" smtClean="0">
                <a:solidFill>
                  <a:srgbClr val="0000FF"/>
                </a:solidFill>
              </a:rPr>
              <a:t> 2013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93907" y="6356350"/>
            <a:ext cx="747814" cy="365125"/>
          </a:xfrm>
        </p:spPr>
        <p:txBody>
          <a:bodyPr/>
          <a:lstStyle/>
          <a:p>
            <a:fld id="{85BDE89D-9B8E-3242-91C9-4883DDF8B15A}" type="slidenum">
              <a:rPr lang="en-US" sz="1800" b="1" smtClean="0">
                <a:solidFill>
                  <a:srgbClr val="3366FF"/>
                </a:solidFill>
              </a:rPr>
              <a:pPr/>
              <a:t>17</a:t>
            </a:fld>
            <a:endParaRPr lang="en-US" sz="1800" b="1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9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6326717"/>
            <a:ext cx="9144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4622800" cy="365125"/>
          </a:xfrm>
        </p:spPr>
        <p:txBody>
          <a:bodyPr/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CdS</a:t>
            </a:r>
            <a:r>
              <a:rPr lang="en-US" sz="1600" b="1" dirty="0" smtClean="0">
                <a:solidFill>
                  <a:srgbClr val="0000FF"/>
                </a:solidFill>
              </a:rPr>
              <a:t> Milano – 27 </a:t>
            </a:r>
            <a:r>
              <a:rPr lang="en-US" sz="1600" b="1" dirty="0" err="1" smtClean="0">
                <a:solidFill>
                  <a:srgbClr val="0000FF"/>
                </a:solidFill>
              </a:rPr>
              <a:t>giugno</a:t>
            </a:r>
            <a:r>
              <a:rPr lang="en-US" sz="1600" b="1" dirty="0" smtClean="0">
                <a:solidFill>
                  <a:srgbClr val="0000FF"/>
                </a:solidFill>
              </a:rPr>
              <a:t> 2013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93907" y="6356350"/>
            <a:ext cx="747814" cy="365125"/>
          </a:xfrm>
        </p:spPr>
        <p:txBody>
          <a:bodyPr/>
          <a:lstStyle/>
          <a:p>
            <a:fld id="{85BDE89D-9B8E-3242-91C9-4883DDF8B15A}" type="slidenum">
              <a:rPr lang="en-US" sz="1800" b="1" smtClean="0">
                <a:solidFill>
                  <a:srgbClr val="3366FF"/>
                </a:solidFill>
              </a:rPr>
              <a:pPr/>
              <a:t>18</a:t>
            </a:fld>
            <a:endParaRPr lang="en-US" sz="1800" b="1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8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6326717"/>
            <a:ext cx="9144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4622800" cy="365125"/>
          </a:xfrm>
        </p:spPr>
        <p:txBody>
          <a:bodyPr/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CdS</a:t>
            </a:r>
            <a:r>
              <a:rPr lang="en-US" sz="1600" b="1" dirty="0" smtClean="0">
                <a:solidFill>
                  <a:srgbClr val="0000FF"/>
                </a:solidFill>
              </a:rPr>
              <a:t> Milano – 27 </a:t>
            </a:r>
            <a:r>
              <a:rPr lang="en-US" sz="1600" b="1" dirty="0" err="1" smtClean="0">
                <a:solidFill>
                  <a:srgbClr val="0000FF"/>
                </a:solidFill>
              </a:rPr>
              <a:t>giugno</a:t>
            </a:r>
            <a:r>
              <a:rPr lang="en-US" sz="1600" b="1" dirty="0" smtClean="0">
                <a:solidFill>
                  <a:srgbClr val="0000FF"/>
                </a:solidFill>
              </a:rPr>
              <a:t> 2013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93907" y="6356350"/>
            <a:ext cx="747814" cy="365125"/>
          </a:xfrm>
        </p:spPr>
        <p:txBody>
          <a:bodyPr/>
          <a:lstStyle/>
          <a:p>
            <a:fld id="{85BDE89D-9B8E-3242-91C9-4883DDF8B15A}" type="slidenum">
              <a:rPr lang="en-US" sz="1800" b="1" smtClean="0">
                <a:solidFill>
                  <a:srgbClr val="3366FF"/>
                </a:solidFill>
              </a:rPr>
              <a:pPr/>
              <a:t>19</a:t>
            </a:fld>
            <a:endParaRPr lang="en-US" sz="1800" b="1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3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542925" y="188913"/>
            <a:ext cx="7993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DEUTERONS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8195" name="Group 5"/>
          <p:cNvGrpSpPr>
            <a:grpSpLocks/>
          </p:cNvGrpSpPr>
          <p:nvPr/>
        </p:nvGrpSpPr>
        <p:grpSpPr bwMode="auto">
          <a:xfrm>
            <a:off x="971550" y="1484313"/>
            <a:ext cx="7056438" cy="1600200"/>
            <a:chOff x="103" y="2368"/>
            <a:chExt cx="4445" cy="1008"/>
          </a:xfrm>
        </p:grpSpPr>
        <p:sp>
          <p:nvSpPr>
            <p:cNvPr id="2" name="Text Box 6"/>
            <p:cNvSpPr txBox="1">
              <a:spLocks noChangeArrowheads="1"/>
            </p:cNvSpPr>
            <p:nvPr/>
          </p:nvSpPr>
          <p:spPr bwMode="auto">
            <a:xfrm>
              <a:off x="103" y="2694"/>
              <a:ext cx="122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it-IT" sz="2200" dirty="0">
                  <a:latin typeface="+mj-lt"/>
                </a:rPr>
                <a:t>FASCIO DEUTONI</a:t>
              </a:r>
            </a:p>
          </p:txBody>
        </p:sp>
        <p:sp>
          <p:nvSpPr>
            <p:cNvPr id="3" name="Text Box 7"/>
            <p:cNvSpPr txBox="1">
              <a:spLocks noChangeArrowheads="1"/>
            </p:cNvSpPr>
            <p:nvPr/>
          </p:nvSpPr>
          <p:spPr bwMode="auto">
            <a:xfrm>
              <a:off x="1728" y="2368"/>
              <a:ext cx="2820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it-IT" sz="2200" dirty="0" smtClean="0">
                  <a:latin typeface="+mj-lt"/>
                </a:rPr>
                <a:t>Ciclotrone </a:t>
              </a:r>
              <a:r>
                <a:rPr lang="it-IT" sz="2200" dirty="0">
                  <a:latin typeface="+mj-lt"/>
                </a:rPr>
                <a:t>JRC-ISPRA (Varese</a:t>
              </a:r>
              <a:r>
                <a:rPr lang="it-IT" sz="2200" dirty="0" smtClean="0">
                  <a:latin typeface="+mj-lt"/>
                </a:rPr>
                <a:t>)</a:t>
              </a:r>
              <a:br>
                <a:rPr lang="it-IT" sz="2200" dirty="0" smtClean="0">
                  <a:latin typeface="+mj-lt"/>
                </a:rPr>
              </a:br>
              <a:r>
                <a:rPr lang="it-IT" sz="2200" dirty="0" smtClean="0">
                  <a:latin typeface="+mj-lt"/>
                </a:rPr>
                <a:t>Energia </a:t>
              </a:r>
              <a:r>
                <a:rPr lang="it-IT" sz="2200" dirty="0">
                  <a:latin typeface="+mj-lt"/>
                </a:rPr>
                <a:t>variabile fino a </a:t>
              </a:r>
              <a:r>
                <a:rPr lang="it-IT" sz="2200" dirty="0">
                  <a:solidFill>
                    <a:srgbClr val="0000FF"/>
                  </a:solidFill>
                  <a:latin typeface="+mj-lt"/>
                </a:rPr>
                <a:t>19 </a:t>
              </a:r>
              <a:r>
                <a:rPr lang="it-IT" sz="2200" dirty="0" err="1">
                  <a:solidFill>
                    <a:srgbClr val="0000FF"/>
                  </a:solidFill>
                  <a:latin typeface="+mj-lt"/>
                </a:rPr>
                <a:t>MeV</a:t>
              </a:r>
              <a:endParaRPr lang="it-IT" sz="2200" dirty="0">
                <a:solidFill>
                  <a:srgbClr val="0000FF"/>
                </a:solidFill>
                <a:latin typeface="+mj-lt"/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it-IT" sz="2200" dirty="0" smtClean="0">
                  <a:latin typeface="+mj-lt"/>
                </a:rPr>
                <a:t>Ciclotrone </a:t>
              </a:r>
              <a:r>
                <a:rPr lang="it-IT" sz="2200" dirty="0">
                  <a:latin typeface="+mj-lt"/>
                </a:rPr>
                <a:t>ARRONAX (</a:t>
              </a:r>
              <a:r>
                <a:rPr lang="it-IT" sz="2200" dirty="0" smtClean="0">
                  <a:latin typeface="+mj-lt"/>
                </a:rPr>
                <a:t>Nantes)</a:t>
              </a:r>
              <a:br>
                <a:rPr lang="it-IT" sz="2200" dirty="0" smtClean="0">
                  <a:latin typeface="+mj-lt"/>
                </a:rPr>
              </a:br>
              <a:r>
                <a:rPr lang="it-IT" sz="2200" dirty="0" err="1" smtClean="0">
                  <a:latin typeface="+mj-lt"/>
                </a:rPr>
                <a:t>Range</a:t>
              </a:r>
              <a:r>
                <a:rPr lang="it-IT" sz="2200" dirty="0" smtClean="0">
                  <a:latin typeface="+mj-lt"/>
                </a:rPr>
                <a:t> energie  </a:t>
              </a:r>
              <a:r>
                <a:rPr lang="it-IT" sz="2200" dirty="0" smtClean="0">
                  <a:solidFill>
                    <a:srgbClr val="0000FF"/>
                  </a:solidFill>
                  <a:latin typeface="+mj-lt"/>
                </a:rPr>
                <a:t>15-35 </a:t>
              </a:r>
              <a:r>
                <a:rPr lang="it-IT" sz="2200" dirty="0" err="1">
                  <a:solidFill>
                    <a:srgbClr val="0000FF"/>
                  </a:solidFill>
                  <a:latin typeface="+mj-lt"/>
                </a:rPr>
                <a:t>MeV</a:t>
              </a:r>
              <a:endParaRPr lang="it-IT" sz="220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4" name="Line 8"/>
            <p:cNvSpPr>
              <a:spLocks noChangeShapeType="1"/>
            </p:cNvSpPr>
            <p:nvPr/>
          </p:nvSpPr>
          <p:spPr bwMode="auto">
            <a:xfrm flipV="1">
              <a:off x="1194" y="2630"/>
              <a:ext cx="489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it-IT">
                <a:latin typeface="+mj-lt"/>
              </a:endParaRPr>
            </a:p>
          </p:txBody>
        </p:sp>
        <p:sp>
          <p:nvSpPr>
            <p:cNvPr id="5" name="Line 9"/>
            <p:cNvSpPr>
              <a:spLocks noChangeShapeType="1"/>
            </p:cNvSpPr>
            <p:nvPr/>
          </p:nvSpPr>
          <p:spPr bwMode="auto">
            <a:xfrm rot="3480000" flipV="1">
              <a:off x="1224" y="2869"/>
              <a:ext cx="438" cy="3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it-IT">
                <a:latin typeface="+mj-lt"/>
              </a:endParaRPr>
            </a:p>
          </p:txBody>
        </p:sp>
      </p:grpSp>
      <p:sp>
        <p:nvSpPr>
          <p:cNvPr id="8196" name="CasellaDiTesto 6"/>
          <p:cNvSpPr txBox="1">
            <a:spLocks noChangeArrowheads="1"/>
          </p:cNvSpPr>
          <p:nvPr/>
        </p:nvSpPr>
        <p:spPr bwMode="auto">
          <a:xfrm>
            <a:off x="539750" y="3357563"/>
            <a:ext cx="8280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u="sng">
                <a:latin typeface="Palatino Linotype" pitchFamily="18" charset="0"/>
              </a:rPr>
              <a:t>Misure di Yields di targhetta sottile e spessa</a:t>
            </a:r>
          </a:p>
          <a:p>
            <a:pPr algn="ctr"/>
            <a:r>
              <a:rPr lang="it-IT" sz="2400" b="1" u="sng">
                <a:latin typeface="Palatino Linotype" pitchFamily="18" charset="0"/>
              </a:rPr>
              <a:t>Separazioni Radiochimiche</a:t>
            </a:r>
          </a:p>
          <a:p>
            <a:pPr algn="ctr"/>
            <a:r>
              <a:rPr lang="it-IT" sz="2400" b="1" u="sng">
                <a:latin typeface="Palatino Linotype" pitchFamily="18" charset="0"/>
              </a:rPr>
              <a:t>Controlli di Qualità</a:t>
            </a:r>
            <a:endParaRPr lang="it-IT" b="1">
              <a:latin typeface="Palatino Linotype" pitchFamily="18" charset="0"/>
            </a:endParaRPr>
          </a:p>
        </p:txBody>
      </p:sp>
      <p:sp>
        <p:nvSpPr>
          <p:cNvPr id="8197" name="CasellaDiTesto 6"/>
          <p:cNvSpPr txBox="1">
            <a:spLocks noChangeArrowheads="1"/>
          </p:cNvSpPr>
          <p:nvPr/>
        </p:nvSpPr>
        <p:spPr bwMode="auto">
          <a:xfrm>
            <a:off x="539750" y="884238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u="sng">
                <a:latin typeface="Palatino Linotype" pitchFamily="18" charset="0"/>
              </a:rPr>
              <a:t>Irraggiamenti</a:t>
            </a:r>
            <a:endParaRPr lang="it-IT" b="1">
              <a:latin typeface="Palatino Linotype" pitchFamily="18" charset="0"/>
            </a:endParaRPr>
          </a:p>
        </p:txBody>
      </p:sp>
      <p:grpSp>
        <p:nvGrpSpPr>
          <p:cNvPr id="8198" name="Group 23"/>
          <p:cNvGrpSpPr>
            <a:grpSpLocks/>
          </p:cNvGrpSpPr>
          <p:nvPr/>
        </p:nvGrpSpPr>
        <p:grpSpPr bwMode="auto">
          <a:xfrm>
            <a:off x="34925" y="4852988"/>
            <a:ext cx="7056438" cy="1539875"/>
            <a:chOff x="612" y="3057"/>
            <a:chExt cx="4445" cy="970"/>
          </a:xfrm>
        </p:grpSpPr>
        <p:sp>
          <p:nvSpPr>
            <p:cNvPr id="8201" name="Text Box 6"/>
            <p:cNvSpPr txBox="1">
              <a:spLocks noChangeArrowheads="1"/>
            </p:cNvSpPr>
            <p:nvPr/>
          </p:nvSpPr>
          <p:spPr bwMode="auto">
            <a:xfrm>
              <a:off x="612" y="3383"/>
              <a:ext cx="122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200">
                  <a:latin typeface="Palatino Linotype" pitchFamily="18" charset="0"/>
                </a:rPr>
                <a:t>LASA</a:t>
              </a:r>
            </a:p>
          </p:txBody>
        </p:sp>
        <p:sp>
          <p:nvSpPr>
            <p:cNvPr id="8202" name="Text Box 7"/>
            <p:cNvSpPr txBox="1">
              <a:spLocks noChangeArrowheads="1"/>
            </p:cNvSpPr>
            <p:nvPr/>
          </p:nvSpPr>
          <p:spPr bwMode="auto">
            <a:xfrm>
              <a:off x="2237" y="3057"/>
              <a:ext cx="2820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200">
                  <a:latin typeface="Palatino Linotype" pitchFamily="18" charset="0"/>
                </a:rPr>
                <a:t>Laboratorio di Radiochimica</a:t>
              </a:r>
              <a:endParaRPr lang="it-IT" sz="2200">
                <a:solidFill>
                  <a:srgbClr val="FFFF00"/>
                </a:solidFill>
                <a:latin typeface="Palatino Linotype" pitchFamily="18" charset="0"/>
              </a:endParaRPr>
            </a:p>
            <a:p>
              <a:pPr>
                <a:spcBef>
                  <a:spcPct val="50000"/>
                </a:spcBef>
              </a:pPr>
              <a:endParaRPr lang="it-IT" sz="1200">
                <a:latin typeface="Palatino Linotype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it-IT" sz="2200">
                  <a:latin typeface="Palatino Linotype" pitchFamily="18" charset="0"/>
                </a:rPr>
                <a:t>Laboratorio Misure Fisiche e Chimiche</a:t>
              </a:r>
              <a:endParaRPr lang="it-IT" sz="2200">
                <a:solidFill>
                  <a:srgbClr val="FFFF00"/>
                </a:solidFill>
                <a:latin typeface="Palatino Linotype" pitchFamily="18" charset="0"/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1703" y="3249"/>
              <a:ext cx="489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it-IT">
                <a:latin typeface="+mj-lt"/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rot="3480000" flipV="1">
              <a:off x="1733" y="3488"/>
              <a:ext cx="438" cy="3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it-IT">
                <a:latin typeface="+mj-lt"/>
              </a:endParaRPr>
            </a:p>
          </p:txBody>
        </p:sp>
      </p:grpSp>
      <p:pic>
        <p:nvPicPr>
          <p:cNvPr id="8199" name="Picture 5" descr="V:\DATI\FLAVIA\laboratorio-1\Mvc-02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4076700"/>
            <a:ext cx="20526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067" name="Picture 4" descr="misure fisich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5429250"/>
            <a:ext cx="30241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Commissione 5 - Riunione Roma 24 settembre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E89D-9B8E-3242-91C9-4883DDF8B15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97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ttangolo 6"/>
          <p:cNvSpPr>
            <a:spLocks noChangeArrowheads="1"/>
          </p:cNvSpPr>
          <p:nvPr/>
        </p:nvSpPr>
        <p:spPr bwMode="auto">
          <a:xfrm>
            <a:off x="149225" y="620713"/>
            <a:ext cx="8886825" cy="626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AutoNum type="alphaLcParenR"/>
            </a:pPr>
            <a:r>
              <a:rPr lang="it-IT" sz="2000" dirty="0">
                <a:latin typeface="Palatino Linotype" pitchFamily="18" charset="0"/>
              </a:rPr>
              <a:t> Misurato cross </a:t>
            </a:r>
            <a:r>
              <a:rPr lang="it-IT" sz="2000" dirty="0" err="1">
                <a:latin typeface="Palatino Linotype" pitchFamily="18" charset="0"/>
              </a:rPr>
              <a:t>sections</a:t>
            </a:r>
            <a:r>
              <a:rPr lang="it-IT" sz="2000" dirty="0">
                <a:latin typeface="Palatino Linotype" pitchFamily="18" charset="0"/>
              </a:rPr>
              <a:t> e messa a punto delle separazioni radiochimiche </a:t>
            </a:r>
            <a:r>
              <a:rPr lang="pt-BR" sz="2000" dirty="0" err="1">
                <a:latin typeface="Palatino Linotype" pitchFamily="18" charset="0"/>
              </a:rPr>
              <a:t>nel</a:t>
            </a:r>
            <a:r>
              <a:rPr lang="pt-BR" sz="2000" dirty="0">
                <a:latin typeface="Palatino Linotype" pitchFamily="18" charset="0"/>
              </a:rPr>
              <a:t> range sino a 19 </a:t>
            </a:r>
            <a:r>
              <a:rPr lang="pt-BR" sz="2000" dirty="0" err="1">
                <a:latin typeface="Palatino Linotype" pitchFamily="18" charset="0"/>
              </a:rPr>
              <a:t>MeV</a:t>
            </a:r>
            <a:r>
              <a:rPr lang="pt-BR" sz="2000" dirty="0">
                <a:latin typeface="Palatino Linotype" pitchFamily="18" charset="0"/>
              </a:rPr>
              <a:t> </a:t>
            </a:r>
            <a:r>
              <a:rPr lang="it-IT" sz="2000" dirty="0">
                <a:latin typeface="Palatino Linotype" pitchFamily="18" charset="0"/>
              </a:rPr>
              <a:t>per:      </a:t>
            </a:r>
          </a:p>
          <a:p>
            <a:pPr>
              <a:buFontTx/>
              <a:buAutoNum type="alphaLcParenR"/>
            </a:pPr>
            <a:endParaRPr lang="pt-BR" sz="2000" baseline="30000" dirty="0">
              <a:latin typeface="Palatino Linotype" pitchFamily="18" charset="0"/>
            </a:endParaRPr>
          </a:p>
          <a:p>
            <a:pPr algn="ctr"/>
            <a:r>
              <a:rPr lang="pt-BR" sz="2400" b="1" u="sng" baseline="30000" dirty="0">
                <a:solidFill>
                  <a:srgbClr val="0000FF"/>
                </a:solidFill>
                <a:latin typeface="Palatino Linotype" pitchFamily="18" charset="0"/>
              </a:rPr>
              <a:t>186</a:t>
            </a:r>
            <a:r>
              <a:rPr lang="pt-BR" sz="2400" b="1" u="sng" dirty="0">
                <a:solidFill>
                  <a:srgbClr val="0000FF"/>
                </a:solidFill>
                <a:latin typeface="Palatino Linotype" pitchFamily="18" charset="0"/>
              </a:rPr>
              <a:t>W(d,2n)</a:t>
            </a:r>
            <a:r>
              <a:rPr lang="pt-BR" sz="2400" b="1" u="sng" baseline="30000" dirty="0">
                <a:solidFill>
                  <a:srgbClr val="0000FF"/>
                </a:solidFill>
                <a:latin typeface="Palatino Linotype" pitchFamily="18" charset="0"/>
              </a:rPr>
              <a:t>186g</a:t>
            </a:r>
            <a:r>
              <a:rPr lang="pt-BR" sz="2400" b="1" u="sng" dirty="0">
                <a:solidFill>
                  <a:srgbClr val="0000FF"/>
                </a:solidFill>
                <a:latin typeface="Palatino Linotype" pitchFamily="18" charset="0"/>
              </a:rPr>
              <a:t>Re</a:t>
            </a:r>
            <a:r>
              <a:rPr lang="pt-BR" sz="2400" b="1" dirty="0">
                <a:solidFill>
                  <a:srgbClr val="0000FF"/>
                </a:solidFill>
                <a:latin typeface="Palatino Linotype" pitchFamily="18" charset="0"/>
              </a:rPr>
              <a:t>, </a:t>
            </a:r>
            <a:r>
              <a:rPr lang="pt-BR" sz="2400" b="1" u="sng" baseline="30000" dirty="0">
                <a:solidFill>
                  <a:srgbClr val="0000FF"/>
                </a:solidFill>
                <a:latin typeface="Palatino Linotype" pitchFamily="18" charset="0"/>
              </a:rPr>
              <a:t>176</a:t>
            </a:r>
            <a:r>
              <a:rPr lang="pt-BR" sz="2400" b="1" u="sng" dirty="0">
                <a:solidFill>
                  <a:srgbClr val="0000FF"/>
                </a:solidFill>
                <a:latin typeface="Palatino Linotype" pitchFamily="18" charset="0"/>
              </a:rPr>
              <a:t>Yb(</a:t>
            </a:r>
            <a:r>
              <a:rPr lang="pt-BR" sz="2400" b="1" u="sng" dirty="0" err="1">
                <a:solidFill>
                  <a:srgbClr val="0000FF"/>
                </a:solidFill>
                <a:latin typeface="Palatino Linotype" pitchFamily="18" charset="0"/>
              </a:rPr>
              <a:t>d,n</a:t>
            </a:r>
            <a:r>
              <a:rPr lang="pt-BR" sz="2400" b="1" u="sng" dirty="0">
                <a:solidFill>
                  <a:srgbClr val="0000FF"/>
                </a:solidFill>
                <a:latin typeface="Palatino Linotype" pitchFamily="18" charset="0"/>
              </a:rPr>
              <a:t>)</a:t>
            </a:r>
            <a:r>
              <a:rPr lang="pt-BR" sz="2400" b="1" u="sng" baseline="30000" dirty="0">
                <a:solidFill>
                  <a:srgbClr val="0000FF"/>
                </a:solidFill>
                <a:latin typeface="Palatino Linotype" pitchFamily="18" charset="0"/>
              </a:rPr>
              <a:t>177m,g</a:t>
            </a:r>
            <a:r>
              <a:rPr lang="pt-BR" sz="2400" b="1" u="sng" dirty="0">
                <a:solidFill>
                  <a:srgbClr val="0000FF"/>
                </a:solidFill>
                <a:latin typeface="Palatino Linotype" pitchFamily="18" charset="0"/>
              </a:rPr>
              <a:t>Lu e </a:t>
            </a:r>
            <a:r>
              <a:rPr lang="pt-BR" sz="2400" b="1" u="sng" baseline="30000" dirty="0">
                <a:solidFill>
                  <a:srgbClr val="0000FF"/>
                </a:solidFill>
                <a:latin typeface="Palatino Linotype" pitchFamily="18" charset="0"/>
              </a:rPr>
              <a:t>176</a:t>
            </a:r>
            <a:r>
              <a:rPr lang="pt-BR" sz="2400" b="1" u="sng" dirty="0">
                <a:solidFill>
                  <a:srgbClr val="0000FF"/>
                </a:solidFill>
                <a:latin typeface="Palatino Linotype" pitchFamily="18" charset="0"/>
              </a:rPr>
              <a:t>Yb(</a:t>
            </a:r>
            <a:r>
              <a:rPr lang="pt-BR" sz="2400" b="1" u="sng" dirty="0" err="1">
                <a:solidFill>
                  <a:srgbClr val="0000FF"/>
                </a:solidFill>
                <a:latin typeface="Palatino Linotype" pitchFamily="18" charset="0"/>
              </a:rPr>
              <a:t>d,p</a:t>
            </a:r>
            <a:r>
              <a:rPr lang="pt-BR" sz="2400" b="1" u="sng" dirty="0">
                <a:solidFill>
                  <a:srgbClr val="0000FF"/>
                </a:solidFill>
                <a:latin typeface="Palatino Linotype" pitchFamily="18" charset="0"/>
              </a:rPr>
              <a:t>)</a:t>
            </a:r>
            <a:r>
              <a:rPr lang="pt-BR" sz="2400" b="1" u="sng" baseline="30000" dirty="0">
                <a:solidFill>
                  <a:srgbClr val="0000FF"/>
                </a:solidFill>
                <a:latin typeface="Palatino Linotype" pitchFamily="18" charset="0"/>
              </a:rPr>
              <a:t>177</a:t>
            </a:r>
            <a:r>
              <a:rPr lang="pt-BR" sz="2400" b="1" u="sng" dirty="0">
                <a:solidFill>
                  <a:srgbClr val="0000FF"/>
                </a:solidFill>
                <a:latin typeface="Palatino Linotype" pitchFamily="18" charset="0"/>
              </a:rPr>
              <a:t>Yb-›</a:t>
            </a:r>
            <a:r>
              <a:rPr lang="pt-BR" sz="2400" b="1" u="sng" baseline="30000" dirty="0">
                <a:solidFill>
                  <a:srgbClr val="0000FF"/>
                </a:solidFill>
                <a:latin typeface="Palatino Linotype" pitchFamily="18" charset="0"/>
              </a:rPr>
              <a:t>177g</a:t>
            </a:r>
            <a:r>
              <a:rPr lang="pt-BR" sz="2400" b="1" u="sng" dirty="0">
                <a:solidFill>
                  <a:srgbClr val="0000FF"/>
                </a:solidFill>
                <a:latin typeface="Palatino Linotype" pitchFamily="18" charset="0"/>
              </a:rPr>
              <a:t>Lu</a:t>
            </a:r>
          </a:p>
          <a:p>
            <a:endParaRPr lang="pt-BR" sz="1000" dirty="0">
              <a:latin typeface="Palatino Linotype" pitchFamily="18" charset="0"/>
            </a:endParaRPr>
          </a:p>
          <a:p>
            <a:r>
              <a:rPr lang="pt-BR" sz="2000" dirty="0">
                <a:latin typeface="Palatino Linotype" pitchFamily="18" charset="0"/>
              </a:rPr>
              <a:t>da </a:t>
            </a:r>
            <a:r>
              <a:rPr lang="pt-BR" sz="2000" dirty="0" err="1">
                <a:latin typeface="Palatino Linotype" pitchFamily="18" charset="0"/>
              </a:rPr>
              <a:t>utilizzarsi</a:t>
            </a:r>
            <a:r>
              <a:rPr lang="pt-BR" sz="2000" dirty="0">
                <a:latin typeface="Palatino Linotype" pitchFamily="18" charset="0"/>
              </a:rPr>
              <a:t> </a:t>
            </a:r>
            <a:r>
              <a:rPr lang="pt-BR" sz="2000" dirty="0" err="1">
                <a:latin typeface="Palatino Linotype" pitchFamily="18" charset="0"/>
              </a:rPr>
              <a:t>nella</a:t>
            </a:r>
            <a:r>
              <a:rPr lang="pt-BR" sz="2000" dirty="0">
                <a:latin typeface="Palatino Linotype" pitchFamily="18" charset="0"/>
              </a:rPr>
              <a:t> radioterapia </a:t>
            </a:r>
            <a:r>
              <a:rPr lang="pt-BR" sz="2000" dirty="0" err="1">
                <a:latin typeface="Palatino Linotype" pitchFamily="18" charset="0"/>
              </a:rPr>
              <a:t>metabolica</a:t>
            </a:r>
            <a:r>
              <a:rPr lang="pt-BR" sz="2000" dirty="0">
                <a:latin typeface="Palatino Linotype" pitchFamily="18" charset="0"/>
              </a:rPr>
              <a:t> e </a:t>
            </a:r>
            <a:r>
              <a:rPr lang="pt-BR" sz="2000" dirty="0" err="1">
                <a:latin typeface="Palatino Linotype" pitchFamily="18" charset="0"/>
              </a:rPr>
              <a:t>nella</a:t>
            </a:r>
            <a:r>
              <a:rPr lang="pt-BR" sz="2000" dirty="0">
                <a:latin typeface="Palatino Linotype" pitchFamily="18" charset="0"/>
              </a:rPr>
              <a:t> cura </a:t>
            </a:r>
            <a:r>
              <a:rPr lang="pt-BR" sz="2000" dirty="0" err="1">
                <a:latin typeface="Palatino Linotype" pitchFamily="18" charset="0"/>
              </a:rPr>
              <a:t>palliativa</a:t>
            </a:r>
            <a:r>
              <a:rPr lang="pt-BR" sz="2000" dirty="0">
                <a:latin typeface="Palatino Linotype" pitchFamily="18" charset="0"/>
              </a:rPr>
              <a:t> </a:t>
            </a:r>
            <a:r>
              <a:rPr lang="pt-BR" sz="2000" dirty="0" err="1">
                <a:latin typeface="Palatino Linotype" pitchFamily="18" charset="0"/>
              </a:rPr>
              <a:t>del</a:t>
            </a:r>
            <a:r>
              <a:rPr lang="pt-BR" sz="2000" dirty="0">
                <a:latin typeface="Palatino Linotype" pitchFamily="18" charset="0"/>
              </a:rPr>
              <a:t> </a:t>
            </a:r>
            <a:r>
              <a:rPr lang="pt-BR" sz="2000" dirty="0" err="1">
                <a:latin typeface="Palatino Linotype" pitchFamily="18" charset="0"/>
              </a:rPr>
              <a:t>dolore</a:t>
            </a:r>
            <a:r>
              <a:rPr lang="pt-BR" sz="2000" dirty="0">
                <a:latin typeface="Palatino Linotype" pitchFamily="18" charset="0"/>
              </a:rPr>
              <a:t> da </a:t>
            </a:r>
            <a:r>
              <a:rPr lang="pt-BR" sz="2000" dirty="0" err="1">
                <a:latin typeface="Palatino Linotype" pitchFamily="18" charset="0"/>
              </a:rPr>
              <a:t>metastasi</a:t>
            </a:r>
            <a:r>
              <a:rPr lang="pt-BR" sz="2000" dirty="0">
                <a:latin typeface="Palatino Linotype" pitchFamily="18" charset="0"/>
              </a:rPr>
              <a:t> </a:t>
            </a:r>
            <a:r>
              <a:rPr lang="pt-BR" sz="2000" dirty="0" err="1">
                <a:latin typeface="Palatino Linotype" pitchFamily="18" charset="0"/>
              </a:rPr>
              <a:t>ossee</a:t>
            </a:r>
            <a:r>
              <a:rPr lang="pt-BR" sz="2000" dirty="0">
                <a:latin typeface="Palatino Linotype" pitchFamily="18" charset="0"/>
              </a:rPr>
              <a:t>.</a:t>
            </a:r>
          </a:p>
          <a:p>
            <a:endParaRPr lang="pt-BR" sz="2000" dirty="0">
              <a:latin typeface="Palatino Linotype" pitchFamily="18" charset="0"/>
            </a:endParaRPr>
          </a:p>
          <a:p>
            <a:pPr algn="ctr">
              <a:buFontTx/>
              <a:buAutoNum type="alphaLcParenR"/>
            </a:pPr>
            <a:endParaRPr lang="pt-BR" sz="2000" dirty="0">
              <a:latin typeface="Palatino Linotype" pitchFamily="18" charset="0"/>
            </a:endParaRPr>
          </a:p>
          <a:p>
            <a:pPr algn="ctr">
              <a:buFontTx/>
              <a:buAutoNum type="alphaLcParenR"/>
            </a:pPr>
            <a:endParaRPr lang="pt-BR" sz="2000" dirty="0">
              <a:latin typeface="Palatino Linotype" pitchFamily="18" charset="0"/>
            </a:endParaRPr>
          </a:p>
          <a:p>
            <a:pPr algn="ctr">
              <a:buFontTx/>
              <a:buAutoNum type="alphaLcParenR"/>
            </a:pPr>
            <a:endParaRPr lang="pt-BR" sz="2000" dirty="0">
              <a:latin typeface="Palatino Linotype" pitchFamily="18" charset="0"/>
            </a:endParaRPr>
          </a:p>
          <a:p>
            <a:pPr algn="ctr">
              <a:buFontTx/>
              <a:buAutoNum type="alphaLcParenR"/>
            </a:pPr>
            <a:endParaRPr lang="pt-BR" sz="2000" dirty="0">
              <a:latin typeface="Palatino Linotype" pitchFamily="18" charset="0"/>
            </a:endParaRPr>
          </a:p>
          <a:p>
            <a:pPr algn="ctr">
              <a:buFontTx/>
              <a:buAutoNum type="alphaLcParenR"/>
            </a:pPr>
            <a:endParaRPr lang="pt-BR" sz="2000" dirty="0">
              <a:latin typeface="Palatino Linotype" pitchFamily="18" charset="0"/>
            </a:endParaRPr>
          </a:p>
          <a:p>
            <a:pPr algn="ctr">
              <a:buFontTx/>
              <a:buAutoNum type="alphaLcParenR"/>
            </a:pPr>
            <a:endParaRPr lang="pt-BR" sz="2000" dirty="0">
              <a:latin typeface="Palatino Linotype" pitchFamily="18" charset="0"/>
            </a:endParaRPr>
          </a:p>
          <a:p>
            <a:pPr algn="ctr">
              <a:buFontTx/>
              <a:buAutoNum type="alphaLcParenR"/>
            </a:pPr>
            <a:endParaRPr lang="pt-BR" sz="2000" dirty="0">
              <a:latin typeface="Palatino Linotype" pitchFamily="18" charset="0"/>
            </a:endParaRPr>
          </a:p>
          <a:p>
            <a:pPr algn="ctr">
              <a:buFontTx/>
              <a:buAutoNum type="alphaLcParenR"/>
            </a:pPr>
            <a:endParaRPr lang="pt-BR" sz="1000" dirty="0">
              <a:latin typeface="Palatino Linotype" pitchFamily="18" charset="0"/>
            </a:endParaRPr>
          </a:p>
          <a:p>
            <a:pPr algn="just">
              <a:buFontTx/>
              <a:buAutoNum type="alphaLcParenR" startAt="2"/>
            </a:pPr>
            <a:r>
              <a:rPr lang="pt-BR" sz="2000" dirty="0">
                <a:latin typeface="Palatino Linotype" pitchFamily="18" charset="0"/>
              </a:rPr>
              <a:t> </a:t>
            </a:r>
            <a:r>
              <a:rPr lang="pt-BR" sz="2000" dirty="0" err="1">
                <a:latin typeface="Palatino Linotype" pitchFamily="18" charset="0"/>
              </a:rPr>
              <a:t>Misura</a:t>
            </a:r>
            <a:r>
              <a:rPr lang="pt-BR" sz="2000" dirty="0">
                <a:latin typeface="Palatino Linotype" pitchFamily="18" charset="0"/>
              </a:rPr>
              <a:t> </a:t>
            </a:r>
            <a:r>
              <a:rPr lang="pt-BR" sz="2000" dirty="0" err="1">
                <a:latin typeface="Palatino Linotype" pitchFamily="18" charset="0"/>
              </a:rPr>
              <a:t>sperimentale</a:t>
            </a:r>
            <a:r>
              <a:rPr lang="pt-BR" sz="2000" dirty="0">
                <a:latin typeface="Palatino Linotype" pitchFamily="18" charset="0"/>
              </a:rPr>
              <a:t> </a:t>
            </a:r>
            <a:r>
              <a:rPr lang="pt-BR" sz="2000" dirty="0" err="1">
                <a:latin typeface="Palatino Linotype" pitchFamily="18" charset="0"/>
              </a:rPr>
              <a:t>delle</a:t>
            </a:r>
            <a:r>
              <a:rPr lang="pt-BR" sz="2000" dirty="0">
                <a:latin typeface="Palatino Linotype" pitchFamily="18" charset="0"/>
              </a:rPr>
              <a:t> </a:t>
            </a:r>
            <a:r>
              <a:rPr lang="pt-BR" sz="2000" dirty="0" err="1">
                <a:latin typeface="Palatino Linotype" pitchFamily="18" charset="0"/>
              </a:rPr>
              <a:t>cross</a:t>
            </a:r>
            <a:r>
              <a:rPr lang="pt-BR" sz="2000" dirty="0">
                <a:latin typeface="Palatino Linotype" pitchFamily="18" charset="0"/>
              </a:rPr>
              <a:t> </a:t>
            </a:r>
            <a:r>
              <a:rPr lang="pt-BR" sz="2000" dirty="0" err="1">
                <a:latin typeface="Palatino Linotype" pitchFamily="18" charset="0"/>
              </a:rPr>
              <a:t>sections</a:t>
            </a:r>
            <a:r>
              <a:rPr lang="pt-BR" sz="2000" dirty="0">
                <a:latin typeface="Palatino Linotype" pitchFamily="18" charset="0"/>
              </a:rPr>
              <a:t> </a:t>
            </a:r>
            <a:r>
              <a:rPr lang="pt-BR" sz="2000" dirty="0" err="1">
                <a:latin typeface="Palatino Linotype" pitchFamily="18" charset="0"/>
              </a:rPr>
              <a:t>nel</a:t>
            </a:r>
            <a:r>
              <a:rPr lang="pt-BR" sz="2000" dirty="0">
                <a:latin typeface="Palatino Linotype" pitchFamily="18" charset="0"/>
              </a:rPr>
              <a:t> range sino a 35 </a:t>
            </a:r>
            <a:r>
              <a:rPr lang="pt-BR" sz="2000" dirty="0" err="1">
                <a:latin typeface="Palatino Linotype" pitchFamily="18" charset="0"/>
              </a:rPr>
              <a:t>MeVper</a:t>
            </a:r>
            <a:r>
              <a:rPr lang="pt-BR" sz="2000" dirty="0">
                <a:latin typeface="Palatino Linotype" pitchFamily="18" charset="0"/>
              </a:rPr>
              <a:t> :</a:t>
            </a:r>
          </a:p>
          <a:p>
            <a:pPr algn="just">
              <a:buFontTx/>
              <a:buAutoNum type="alphaLcParenR" startAt="2"/>
            </a:pPr>
            <a:endParaRPr lang="it-IT" sz="1000" dirty="0">
              <a:latin typeface="Palatino Linotype" pitchFamily="18" charset="0"/>
            </a:endParaRPr>
          </a:p>
          <a:p>
            <a:pPr algn="ctr"/>
            <a:r>
              <a:rPr lang="it-IT" sz="2400" b="1" baseline="30000" dirty="0">
                <a:solidFill>
                  <a:srgbClr val="0000FF"/>
                </a:solidFill>
                <a:latin typeface="Palatino Linotype" pitchFamily="18" charset="0"/>
              </a:rPr>
              <a:t>103</a:t>
            </a:r>
            <a:r>
              <a:rPr lang="it-IT" sz="2400" b="1" dirty="0">
                <a:solidFill>
                  <a:srgbClr val="0000FF"/>
                </a:solidFill>
                <a:latin typeface="Palatino Linotype" pitchFamily="18" charset="0"/>
              </a:rPr>
              <a:t>Rh(d,2n)</a:t>
            </a:r>
            <a:r>
              <a:rPr lang="it-IT" sz="2400" b="1" baseline="30000" dirty="0">
                <a:solidFill>
                  <a:srgbClr val="0000FF"/>
                </a:solidFill>
                <a:latin typeface="Palatino Linotype" pitchFamily="18" charset="0"/>
              </a:rPr>
              <a:t>103</a:t>
            </a:r>
            <a:r>
              <a:rPr lang="it-IT" sz="2400" b="1" dirty="0">
                <a:solidFill>
                  <a:srgbClr val="0000FF"/>
                </a:solidFill>
                <a:latin typeface="Palatino Linotype" pitchFamily="18" charset="0"/>
              </a:rPr>
              <a:t>Pd</a:t>
            </a:r>
          </a:p>
          <a:p>
            <a:endParaRPr lang="pt-BR" sz="1000" dirty="0">
              <a:latin typeface="Palatino Linotype" pitchFamily="18" charset="0"/>
            </a:endParaRPr>
          </a:p>
          <a:p>
            <a:r>
              <a:rPr lang="pt-BR" sz="2000" dirty="0">
                <a:latin typeface="Palatino Linotype" pitchFamily="18" charset="0"/>
              </a:rPr>
              <a:t>da </a:t>
            </a:r>
            <a:r>
              <a:rPr lang="pt-BR" sz="2000" dirty="0" err="1">
                <a:latin typeface="Palatino Linotype" pitchFamily="18" charset="0"/>
              </a:rPr>
              <a:t>utilizzarsi</a:t>
            </a:r>
            <a:r>
              <a:rPr lang="pt-BR" sz="2000" dirty="0">
                <a:latin typeface="Palatino Linotype" pitchFamily="18" charset="0"/>
              </a:rPr>
              <a:t> </a:t>
            </a:r>
            <a:r>
              <a:rPr lang="pt-BR" sz="2000" dirty="0" err="1">
                <a:latin typeface="Palatino Linotype" pitchFamily="18" charset="0"/>
              </a:rPr>
              <a:t>nella</a:t>
            </a:r>
            <a:r>
              <a:rPr lang="pt-BR" sz="2000" dirty="0">
                <a:latin typeface="Palatino Linotype" pitchFamily="18" charset="0"/>
              </a:rPr>
              <a:t> </a:t>
            </a:r>
            <a:r>
              <a:rPr lang="pt-BR" sz="2000" dirty="0" err="1">
                <a:latin typeface="Palatino Linotype" pitchFamily="18" charset="0"/>
              </a:rPr>
              <a:t>brachiterapia</a:t>
            </a:r>
            <a:r>
              <a:rPr lang="pt-BR" sz="2000" dirty="0">
                <a:latin typeface="Palatino Linotype" pitchFamily="18" charset="0"/>
              </a:rPr>
              <a:t> dei </a:t>
            </a:r>
            <a:r>
              <a:rPr lang="pt-BR" sz="2000" dirty="0" err="1">
                <a:latin typeface="Palatino Linotype" pitchFamily="18" charset="0"/>
              </a:rPr>
              <a:t>tumori</a:t>
            </a:r>
            <a:r>
              <a:rPr lang="pt-BR" sz="2000" dirty="0">
                <a:latin typeface="Palatino Linotype" pitchFamily="18" charset="0"/>
              </a:rPr>
              <a:t> </a:t>
            </a:r>
            <a:r>
              <a:rPr lang="pt-BR" sz="2000" dirty="0" err="1">
                <a:latin typeface="Palatino Linotype" pitchFamily="18" charset="0"/>
              </a:rPr>
              <a:t>della</a:t>
            </a:r>
            <a:r>
              <a:rPr lang="pt-BR" sz="2000" dirty="0">
                <a:latin typeface="Palatino Linotype" pitchFamily="18" charset="0"/>
              </a:rPr>
              <a:t> </a:t>
            </a:r>
            <a:r>
              <a:rPr lang="pt-BR" sz="2000" dirty="0" err="1">
                <a:latin typeface="Palatino Linotype" pitchFamily="18" charset="0"/>
              </a:rPr>
              <a:t>prostata</a:t>
            </a:r>
            <a:r>
              <a:rPr lang="pt-BR" sz="2000" dirty="0">
                <a:latin typeface="Palatino Linotype" pitchFamily="18" charset="0"/>
              </a:rPr>
              <a:t> mediante </a:t>
            </a:r>
            <a:r>
              <a:rPr lang="pt-BR" sz="2000" dirty="0" err="1">
                <a:latin typeface="Palatino Linotype" pitchFamily="18" charset="0"/>
              </a:rPr>
              <a:t>impianto</a:t>
            </a:r>
            <a:r>
              <a:rPr lang="pt-BR" sz="2000" dirty="0">
                <a:latin typeface="Palatino Linotype" pitchFamily="18" charset="0"/>
              </a:rPr>
              <a:t> </a:t>
            </a:r>
            <a:r>
              <a:rPr lang="pt-BR" sz="2000" dirty="0" err="1">
                <a:latin typeface="Palatino Linotype" pitchFamily="18" charset="0"/>
              </a:rPr>
              <a:t>di</a:t>
            </a:r>
            <a:r>
              <a:rPr lang="pt-BR" sz="2000" dirty="0">
                <a:latin typeface="Palatino Linotype" pitchFamily="18" charset="0"/>
              </a:rPr>
              <a:t> </a:t>
            </a:r>
            <a:r>
              <a:rPr lang="pt-BR" sz="2000" dirty="0" err="1">
                <a:latin typeface="Palatino Linotype" pitchFamily="18" charset="0"/>
              </a:rPr>
              <a:t>semi</a:t>
            </a:r>
            <a:r>
              <a:rPr lang="pt-BR" sz="2000" dirty="0">
                <a:latin typeface="Palatino Linotype" pitchFamily="18" charset="0"/>
              </a:rPr>
              <a:t> </a:t>
            </a:r>
            <a:r>
              <a:rPr lang="pt-BR" sz="2000" dirty="0" err="1">
                <a:latin typeface="Palatino Linotype" pitchFamily="18" charset="0"/>
              </a:rPr>
              <a:t>di</a:t>
            </a:r>
            <a:r>
              <a:rPr lang="pt-BR" sz="2000" dirty="0">
                <a:latin typeface="Palatino Linotype" pitchFamily="18" charset="0"/>
              </a:rPr>
              <a:t> Ti e SS. </a:t>
            </a:r>
            <a:endParaRPr lang="it-IT" sz="2000" dirty="0">
              <a:latin typeface="Palatino Linotype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42925" y="44450"/>
            <a:ext cx="7993063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DEUTERONS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9220" name="Object 5"/>
          <p:cNvGraphicFramePr>
            <a:graphicFrameLocks noChangeAspect="1"/>
          </p:cNvGraphicFramePr>
          <p:nvPr/>
        </p:nvGraphicFramePr>
        <p:xfrm>
          <a:off x="4787900" y="2630488"/>
          <a:ext cx="3382963" cy="2527300"/>
        </p:xfrm>
        <a:graphic>
          <a:graphicData uri="http://schemas.openxmlformats.org/presentationml/2006/ole">
            <p:oleObj spid="_x0000_s4155" name="Graph" r:id="rId3" imgW="3870960" imgH="2956560" progId="">
              <p:embed/>
            </p:oleObj>
          </a:graphicData>
        </a:graphic>
      </p:graphicFrame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9222" name="Oggetto 2"/>
          <p:cNvGraphicFramePr>
            <a:graphicFrameLocks noChangeAspect="1"/>
          </p:cNvGraphicFramePr>
          <p:nvPr/>
        </p:nvGraphicFramePr>
        <p:xfrm>
          <a:off x="827088" y="2625725"/>
          <a:ext cx="3316287" cy="2532063"/>
        </p:xfrm>
        <a:graphic>
          <a:graphicData uri="http://schemas.openxmlformats.org/presentationml/2006/ole">
            <p:oleObj spid="_x0000_s4156" name="Graph" r:id="rId4" imgW="3868615" imgH="293663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tangolo 6"/>
          <p:cNvSpPr>
            <a:spLocks noChangeArrowheads="1"/>
          </p:cNvSpPr>
          <p:nvPr/>
        </p:nvSpPr>
        <p:spPr bwMode="auto">
          <a:xfrm>
            <a:off x="179388" y="115888"/>
            <a:ext cx="8856662" cy="676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000">
                <a:latin typeface="Palatino Linotype" pitchFamily="18" charset="0"/>
              </a:rPr>
              <a:t>Installazione tubi aspiranti e basculanti di acciaio inossidabile AISI 304 per eliminazione nanoparticelle radioattive di uno dei Laboratori di Radiochimica (tiepida) e delle contaminazioni radioattive a seguito delle separazioni radiochimiche nel Laboratorio di Radiochimica Calda del LASA. </a:t>
            </a:r>
          </a:p>
          <a:p>
            <a:pPr algn="just"/>
            <a:endParaRPr lang="it-IT" sz="2000">
              <a:latin typeface="Palatino Linotype" pitchFamily="18" charset="0"/>
            </a:endParaRPr>
          </a:p>
          <a:p>
            <a:pPr algn="just"/>
            <a:endParaRPr lang="it-IT" sz="2000">
              <a:latin typeface="Palatino Linotype" pitchFamily="18" charset="0"/>
            </a:endParaRPr>
          </a:p>
          <a:p>
            <a:pPr algn="just"/>
            <a:endParaRPr lang="it-IT" sz="2000">
              <a:latin typeface="Palatino Linotype" pitchFamily="18" charset="0"/>
            </a:endParaRPr>
          </a:p>
          <a:p>
            <a:pPr algn="just"/>
            <a:endParaRPr lang="it-IT" sz="2000">
              <a:latin typeface="Palatino Linotype" pitchFamily="18" charset="0"/>
            </a:endParaRPr>
          </a:p>
          <a:p>
            <a:pPr algn="just"/>
            <a:endParaRPr lang="it-IT" sz="2000">
              <a:latin typeface="Palatino Linotype" pitchFamily="18" charset="0"/>
            </a:endParaRPr>
          </a:p>
          <a:p>
            <a:pPr algn="just"/>
            <a:endParaRPr lang="it-IT" sz="2000">
              <a:latin typeface="Palatino Linotype" pitchFamily="18" charset="0"/>
            </a:endParaRPr>
          </a:p>
          <a:p>
            <a:pPr algn="just"/>
            <a:endParaRPr lang="it-IT" sz="2000">
              <a:latin typeface="Palatino Linotype" pitchFamily="18" charset="0"/>
            </a:endParaRPr>
          </a:p>
          <a:p>
            <a:pPr algn="just"/>
            <a:r>
              <a:rPr lang="it-IT" sz="2000">
                <a:latin typeface="Palatino Linotype" pitchFamily="18" charset="0"/>
              </a:rPr>
              <a:t>Irraggiamenti già programmati delle targhette di </a:t>
            </a:r>
            <a:r>
              <a:rPr lang="it-IT" sz="2000" baseline="30000">
                <a:latin typeface="Palatino Linotype" pitchFamily="18" charset="0"/>
              </a:rPr>
              <a:t>103</a:t>
            </a:r>
            <a:r>
              <a:rPr lang="it-IT" sz="2000">
                <a:latin typeface="Palatino Linotype" pitchFamily="18" charset="0"/>
              </a:rPr>
              <a:t>Rh presso </a:t>
            </a:r>
          </a:p>
          <a:p>
            <a:pPr algn="just">
              <a:buFontTx/>
              <a:buAutoNum type="alphaLcParenR"/>
            </a:pPr>
            <a:r>
              <a:rPr lang="it-IT" sz="2000">
                <a:latin typeface="Palatino Linotype" pitchFamily="18" charset="0"/>
              </a:rPr>
              <a:t> ciclotrone del JRC di Ispra (VA)</a:t>
            </a:r>
          </a:p>
          <a:p>
            <a:pPr algn="just">
              <a:buFontTx/>
              <a:buAutoNum type="alphaLcParenR"/>
            </a:pPr>
            <a:r>
              <a:rPr lang="it-IT" sz="2000">
                <a:latin typeface="Palatino Linotype" pitchFamily="18" charset="0"/>
              </a:rPr>
              <a:t> ciclotrone ad ARRONAX – tra settembre e dicembre per disponibilità del fascio solo in questi mesi</a:t>
            </a:r>
          </a:p>
          <a:p>
            <a:pPr algn="ctr"/>
            <a:r>
              <a:rPr lang="it-IT" sz="2000" b="1" u="sng">
                <a:latin typeface="Palatino Linotype" pitchFamily="18" charset="0"/>
              </a:rPr>
              <a:t>but</a:t>
            </a:r>
          </a:p>
          <a:p>
            <a:pPr algn="just"/>
            <a:endParaRPr lang="it-IT" sz="800" b="1" u="sng">
              <a:latin typeface="Palatino Linotype" pitchFamily="18" charset="0"/>
            </a:endParaRPr>
          </a:p>
          <a:p>
            <a:pPr algn="just"/>
            <a:r>
              <a:rPr lang="it-IT" sz="2000">
                <a:latin typeface="Palatino Linotype" pitchFamily="18" charset="0"/>
              </a:rPr>
              <a:t>ARRONAX: benché </a:t>
            </a:r>
            <a:r>
              <a:rPr lang="it-IT" sz="2000" b="1">
                <a:latin typeface="Palatino Linotype" pitchFamily="18" charset="0"/>
              </a:rPr>
              <a:t>sia disponibile</a:t>
            </a:r>
            <a:r>
              <a:rPr lang="it-IT" sz="2000">
                <a:latin typeface="Palatino Linotype" pitchFamily="18" charset="0"/>
              </a:rPr>
              <a:t> il fascio di deuteroni e nonostante le nostre indicazioni, esso a tutt’oggi NON è ancora ben caratterizzato</a:t>
            </a:r>
          </a:p>
          <a:p>
            <a:pPr algn="just"/>
            <a:endParaRPr lang="it-IT" sz="2000">
              <a:latin typeface="Palatino Linotype" pitchFamily="18" charset="0"/>
            </a:endParaRPr>
          </a:p>
          <a:p>
            <a:pPr algn="just"/>
            <a:endParaRPr lang="it-IT" sz="2000">
              <a:latin typeface="Palatino Linotype" pitchFamily="18" charset="0"/>
            </a:endParaRPr>
          </a:p>
          <a:p>
            <a:pPr algn="just"/>
            <a:r>
              <a:rPr lang="it-IT" sz="2000">
                <a:latin typeface="Palatino Linotype" pitchFamily="18" charset="0"/>
              </a:rPr>
              <a:t>Supporto e trasferimento di competenze al personale di ARRONAX</a:t>
            </a:r>
          </a:p>
        </p:txBody>
      </p:sp>
      <p:sp>
        <p:nvSpPr>
          <p:cNvPr id="10243" name="AutoShape 5"/>
          <p:cNvSpPr>
            <a:spLocks noChangeArrowheads="1"/>
          </p:cNvSpPr>
          <p:nvPr/>
        </p:nvSpPr>
        <p:spPr bwMode="auto">
          <a:xfrm>
            <a:off x="4427538" y="5876925"/>
            <a:ext cx="431800" cy="504825"/>
          </a:xfrm>
          <a:prstGeom prst="downArrow">
            <a:avLst>
              <a:gd name="adj1" fmla="val 50000"/>
              <a:gd name="adj2" fmla="val 292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412875"/>
            <a:ext cx="2160588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412875"/>
            <a:ext cx="2738438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23850" y="115888"/>
            <a:ext cx="8496300" cy="6553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>
              <a:defRPr/>
            </a:pPr>
            <a:r>
              <a:rPr lang="it-IT" sz="2000" b="1" u="sng" dirty="0" smtClean="0"/>
              <a:t>2012 -2013: SUPPORTO ESTERNO AD APOTEMA</a:t>
            </a:r>
            <a:r>
              <a:rPr lang="it-IT" sz="2000" u="sng" dirty="0" smtClean="0"/>
              <a:t> – </a:t>
            </a:r>
            <a:r>
              <a:rPr lang="it-IT" sz="2000" b="1" u="sng" dirty="0" smtClean="0"/>
              <a:t>LNL, FE e PV</a:t>
            </a:r>
          </a:p>
          <a:p>
            <a:pPr algn="ctr">
              <a:defRPr/>
            </a:pPr>
            <a:endParaRPr lang="it-IT" sz="2000" b="1" u="sng" dirty="0" smtClean="0"/>
          </a:p>
          <a:p>
            <a:pPr>
              <a:defRPr/>
            </a:pPr>
            <a:r>
              <a:rPr lang="it-IT" sz="2000" dirty="0" smtClean="0"/>
              <a:t>6 irraggiamenti di target sottili di molibdeno altamente arricchito in </a:t>
            </a:r>
            <a:r>
              <a:rPr lang="it-IT" sz="2000" baseline="30000" dirty="0" smtClean="0"/>
              <a:t>100</a:t>
            </a:r>
            <a:r>
              <a:rPr lang="it-IT" sz="2000" dirty="0" smtClean="0"/>
              <a:t>Mo con fasci di protoni presso il ciclotrone del JRC di Ispra (VA) e misura per mezzo di spettrometria gamma ad alta risoluzione (</a:t>
            </a:r>
            <a:r>
              <a:rPr lang="it-IT" sz="2000" dirty="0" err="1" smtClean="0"/>
              <a:t>HPGe</a:t>
            </a:r>
            <a:r>
              <a:rPr lang="it-IT" sz="2000" dirty="0" smtClean="0"/>
              <a:t>) presso il LASA – INFN sez. Milano e UNIMI di Segrate (MI).</a:t>
            </a:r>
          </a:p>
          <a:p>
            <a:pPr>
              <a:defRPr/>
            </a:pPr>
            <a:endParaRPr lang="it-IT" sz="2000" dirty="0" smtClean="0"/>
          </a:p>
          <a:p>
            <a:pPr>
              <a:defRPr/>
            </a:pPr>
            <a:endParaRPr lang="it-IT" sz="2000" dirty="0" smtClean="0"/>
          </a:p>
          <a:p>
            <a:pPr>
              <a:defRPr/>
            </a:pPr>
            <a:r>
              <a:rPr lang="it-IT" sz="2000" dirty="0" smtClean="0"/>
              <a:t>Misura delle sezioni d’urto e degli </a:t>
            </a:r>
            <a:r>
              <a:rPr lang="it-IT" sz="2000" dirty="0" err="1" smtClean="0"/>
              <a:t>yield</a:t>
            </a:r>
            <a:r>
              <a:rPr lang="it-IT" sz="2000" dirty="0" smtClean="0"/>
              <a:t> di targhetta sottile e valutazione degli </a:t>
            </a:r>
            <a:r>
              <a:rPr lang="it-IT" sz="2000" dirty="0" err="1" smtClean="0"/>
              <a:t>yield</a:t>
            </a:r>
            <a:r>
              <a:rPr lang="it-IT" sz="2000" dirty="0" smtClean="0"/>
              <a:t> di targhetta spessa a totale e parziale assorbimento di energia fino a 18 </a:t>
            </a:r>
            <a:r>
              <a:rPr lang="it-IT" sz="2000" dirty="0" err="1" smtClean="0"/>
              <a:t>MeV</a:t>
            </a:r>
            <a:r>
              <a:rPr lang="it-IT" sz="2000" dirty="0" smtClean="0"/>
              <a:t> delle reazioni:</a:t>
            </a:r>
          </a:p>
          <a:p>
            <a:pPr>
              <a:defRPr/>
            </a:pPr>
            <a:endParaRPr lang="it-IT" sz="2000" dirty="0" smtClean="0"/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it-IT" sz="2000" baseline="30000" dirty="0" smtClean="0"/>
              <a:t>100</a:t>
            </a:r>
            <a:r>
              <a:rPr lang="it-IT" sz="2000" dirty="0" smtClean="0"/>
              <a:t>Mo(</a:t>
            </a:r>
            <a:r>
              <a:rPr lang="it-IT" sz="2000" dirty="0" err="1" smtClean="0"/>
              <a:t>p,X</a:t>
            </a:r>
            <a:r>
              <a:rPr lang="it-IT" sz="2000" dirty="0" smtClean="0"/>
              <a:t>)</a:t>
            </a:r>
            <a:r>
              <a:rPr lang="it-IT" sz="2000" baseline="30000" dirty="0" smtClean="0"/>
              <a:t>99</a:t>
            </a:r>
            <a:r>
              <a:rPr lang="it-IT" sz="2000" dirty="0" smtClean="0"/>
              <a:t>Mo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it-IT" sz="2000" baseline="30000" dirty="0" smtClean="0"/>
              <a:t>100</a:t>
            </a:r>
            <a:r>
              <a:rPr lang="it-IT" sz="2000" dirty="0" smtClean="0"/>
              <a:t>Mo(p,2n)</a:t>
            </a:r>
            <a:r>
              <a:rPr lang="it-IT" sz="2000" baseline="30000" dirty="0" smtClean="0"/>
              <a:t>99m</a:t>
            </a:r>
            <a:r>
              <a:rPr lang="it-IT" sz="2000" dirty="0" smtClean="0"/>
              <a:t>Tc</a:t>
            </a:r>
          </a:p>
          <a:p>
            <a:pPr>
              <a:defRPr/>
            </a:pPr>
            <a:endParaRPr lang="it-IT" sz="2000" dirty="0" smtClean="0"/>
          </a:p>
          <a:p>
            <a:pPr>
              <a:defRPr/>
            </a:pPr>
            <a:r>
              <a:rPr lang="it-IT" sz="2000" dirty="0" smtClean="0"/>
              <a:t>Misura delle sezioni d’urto delle reazioni:</a:t>
            </a:r>
          </a:p>
          <a:p>
            <a:pPr>
              <a:defRPr/>
            </a:pPr>
            <a:endParaRPr lang="it-IT" sz="2000" dirty="0" smtClean="0"/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it-IT" sz="2000" baseline="30000" dirty="0" smtClean="0"/>
              <a:t>100</a:t>
            </a:r>
            <a:r>
              <a:rPr lang="it-IT" sz="2000" dirty="0" smtClean="0"/>
              <a:t>Mo(p,</a:t>
            </a:r>
            <a:r>
              <a:rPr lang="el-GR" sz="2000" dirty="0" smtClean="0"/>
              <a:t>α</a:t>
            </a:r>
            <a:r>
              <a:rPr lang="it-IT" sz="2000" dirty="0" smtClean="0"/>
              <a:t>n)</a:t>
            </a:r>
            <a:r>
              <a:rPr lang="it-IT" sz="2000" baseline="30000" dirty="0" smtClean="0"/>
              <a:t>96</a:t>
            </a:r>
            <a:r>
              <a:rPr lang="it-IT" sz="2000" dirty="0" smtClean="0"/>
              <a:t>Nb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it-IT" sz="2000" baseline="30000" dirty="0" smtClean="0"/>
              <a:t>100</a:t>
            </a:r>
            <a:r>
              <a:rPr lang="it-IT" sz="2000" dirty="0" smtClean="0"/>
              <a:t>Mo(p,</a:t>
            </a:r>
            <a:r>
              <a:rPr lang="el-GR" sz="2000" dirty="0" smtClean="0"/>
              <a:t>α</a:t>
            </a:r>
            <a:r>
              <a:rPr lang="it-IT" sz="2000" dirty="0" smtClean="0"/>
              <a:t>)</a:t>
            </a:r>
            <a:r>
              <a:rPr lang="it-IT" sz="2000" baseline="30000" dirty="0" smtClean="0"/>
              <a:t>97,cum</a:t>
            </a:r>
            <a:r>
              <a:rPr lang="it-IT" sz="2000" dirty="0" smtClean="0"/>
              <a:t>Nb</a:t>
            </a:r>
          </a:p>
          <a:p>
            <a:pPr>
              <a:defRPr/>
            </a:pPr>
            <a:endParaRPr lang="it-IT" sz="2000" dirty="0" smtClean="0"/>
          </a:p>
          <a:p>
            <a:pPr algn="just">
              <a:defRPr/>
            </a:pPr>
            <a:r>
              <a:rPr lang="it-IT" sz="1200" dirty="0" smtClean="0"/>
              <a:t>Per il periodo marzo 2012 - febbraio 2013, il ricercatore che ha svolto tali attività beneficiava di un assegno di ricerca finanziato dal Dipartimento di Fisica dell’Università di Ferrara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sellaDiTesto 6"/>
          <p:cNvSpPr txBox="1">
            <a:spLocks noChangeArrowheads="1"/>
          </p:cNvSpPr>
          <p:nvPr/>
        </p:nvSpPr>
        <p:spPr bwMode="auto">
          <a:xfrm>
            <a:off x="251520" y="116632"/>
            <a:ext cx="8496300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it-IT" sz="2000" b="1" u="sng" dirty="0">
                <a:latin typeface="Palatino Linotype" pitchFamily="18" charset="0"/>
              </a:rPr>
              <a:t>2014: Confluenza nel progetto APOTEMA</a:t>
            </a:r>
          </a:p>
          <a:p>
            <a:pPr marL="342900" indent="-342900" algn="ctr"/>
            <a:endParaRPr lang="it-IT" sz="2000" b="1" u="sng" dirty="0">
              <a:latin typeface="Palatino Linotype" pitchFamily="18" charset="0"/>
            </a:endParaRPr>
          </a:p>
          <a:p>
            <a:pPr marL="342900" indent="-342900" algn="just">
              <a:buFontTx/>
              <a:buAutoNum type="alphaLcParenR"/>
            </a:pPr>
            <a:r>
              <a:rPr lang="it-IT" sz="2000" dirty="0" smtClean="0">
                <a:latin typeface="Palatino Linotype" pitchFamily="18" charset="0"/>
              </a:rPr>
              <a:t>estensione </a:t>
            </a:r>
            <a:r>
              <a:rPr lang="it-IT" sz="2000" dirty="0">
                <a:latin typeface="Palatino Linotype" pitchFamily="18" charset="0"/>
              </a:rPr>
              <a:t>delle misure sperimentali delle funzioni di eccitazione per i vari canali di reazione per la reazione </a:t>
            </a:r>
            <a:r>
              <a:rPr lang="it-IT" sz="2000" baseline="30000" dirty="0">
                <a:latin typeface="Palatino Linotype" pitchFamily="18" charset="0"/>
              </a:rPr>
              <a:t>100</a:t>
            </a:r>
            <a:r>
              <a:rPr lang="it-IT" sz="2000" dirty="0">
                <a:latin typeface="Palatino Linotype" pitchFamily="18" charset="0"/>
              </a:rPr>
              <a:t>Mo(p,</a:t>
            </a:r>
            <a:r>
              <a:rPr lang="it-IT" sz="2000" dirty="0" err="1">
                <a:latin typeface="Palatino Linotype" pitchFamily="18" charset="0"/>
              </a:rPr>
              <a:t>xn</a:t>
            </a:r>
            <a:r>
              <a:rPr lang="it-IT" sz="2000" dirty="0">
                <a:latin typeface="Palatino Linotype" pitchFamily="18" charset="0"/>
              </a:rPr>
              <a:t>);</a:t>
            </a:r>
          </a:p>
          <a:p>
            <a:pPr marL="342900" indent="-342900" algn="just">
              <a:buFontTx/>
              <a:buAutoNum type="alphaLcParenR"/>
            </a:pPr>
            <a:endParaRPr lang="it-IT" sz="900" dirty="0">
              <a:latin typeface="Palatino Linotype" pitchFamily="18" charset="0"/>
            </a:endParaRPr>
          </a:p>
          <a:p>
            <a:pPr marL="342900" indent="-342900" algn="just">
              <a:buFontTx/>
              <a:buAutoNum type="alphaLcParenR"/>
            </a:pPr>
            <a:r>
              <a:rPr lang="it-IT" sz="2000" dirty="0">
                <a:latin typeface="Palatino Linotype" pitchFamily="18" charset="0"/>
              </a:rPr>
              <a:t>estensione delle misure sperimentali delle funzioni d’eccitazione per le reazioni </a:t>
            </a:r>
            <a:r>
              <a:rPr lang="it-IT" sz="2000" baseline="30000" dirty="0">
                <a:latin typeface="Palatino Linotype" pitchFamily="18" charset="0"/>
              </a:rPr>
              <a:t>103</a:t>
            </a:r>
            <a:r>
              <a:rPr lang="it-IT" sz="2000" dirty="0">
                <a:latin typeface="Palatino Linotype" pitchFamily="18" charset="0"/>
              </a:rPr>
              <a:t>Rh(d,2n)</a:t>
            </a:r>
            <a:r>
              <a:rPr lang="it-IT" sz="2000" baseline="30000" dirty="0">
                <a:latin typeface="Palatino Linotype" pitchFamily="18" charset="0"/>
              </a:rPr>
              <a:t>103</a:t>
            </a:r>
            <a:r>
              <a:rPr lang="it-IT" sz="2000" dirty="0">
                <a:latin typeface="Palatino Linotype" pitchFamily="18" charset="0"/>
              </a:rPr>
              <a:t>Pd;</a:t>
            </a:r>
          </a:p>
          <a:p>
            <a:pPr marL="342900" indent="-342900" algn="just">
              <a:buFontTx/>
              <a:buAutoNum type="alphaLcParenR"/>
            </a:pPr>
            <a:endParaRPr lang="it-IT" sz="900" dirty="0">
              <a:latin typeface="Palatino Linotype" pitchFamily="18" charset="0"/>
            </a:endParaRPr>
          </a:p>
          <a:p>
            <a:pPr marL="342900" indent="-342900" algn="just">
              <a:buFontTx/>
              <a:buAutoNum type="alphaLcParenR"/>
            </a:pPr>
            <a:r>
              <a:rPr lang="it-IT" sz="2000" dirty="0">
                <a:latin typeface="Palatino Linotype" pitchFamily="18" charset="0"/>
              </a:rPr>
              <a:t>valutazione </a:t>
            </a:r>
            <a:r>
              <a:rPr lang="it-IT" sz="2000" dirty="0" smtClean="0">
                <a:latin typeface="Palatino Linotype" pitchFamily="18" charset="0"/>
              </a:rPr>
              <a:t>e/o misura degli </a:t>
            </a:r>
            <a:r>
              <a:rPr lang="it-IT" sz="2000" dirty="0" err="1">
                <a:latin typeface="Palatino Linotype" pitchFamily="18" charset="0"/>
              </a:rPr>
              <a:t>yield</a:t>
            </a:r>
            <a:r>
              <a:rPr lang="it-IT" sz="2000" dirty="0">
                <a:latin typeface="Palatino Linotype" pitchFamily="18" charset="0"/>
              </a:rPr>
              <a:t> di targhetta spessa a totale e parziale assorbimento di energia per le reazioni coinvolte;</a:t>
            </a:r>
          </a:p>
          <a:p>
            <a:pPr marL="342900" indent="-342900" algn="just">
              <a:buFontTx/>
              <a:buAutoNum type="alphaLcParenR"/>
            </a:pPr>
            <a:endParaRPr lang="it-IT" sz="900" dirty="0">
              <a:latin typeface="Palatino Linotype" pitchFamily="18" charset="0"/>
            </a:endParaRPr>
          </a:p>
          <a:p>
            <a:pPr marL="342900" indent="-342900" algn="just">
              <a:buFontTx/>
              <a:buAutoNum type="alphaLcParenR"/>
            </a:pPr>
            <a:r>
              <a:rPr lang="it-IT" sz="2000" dirty="0">
                <a:latin typeface="Palatino Linotype" pitchFamily="18" charset="0"/>
              </a:rPr>
              <a:t>valutazione dei parametri ottimali di irraggiamento e dei tempi di attesa per effettuare le separazioni radiochimiche in funzione dei radionuclidi interferenti al fine di ottenere delle purezze </a:t>
            </a:r>
            <a:r>
              <a:rPr lang="it-IT" sz="2000" dirty="0" err="1">
                <a:latin typeface="Palatino Linotype" pitchFamily="18" charset="0"/>
              </a:rPr>
              <a:t>radionuclidiche</a:t>
            </a:r>
            <a:r>
              <a:rPr lang="it-IT" sz="2000" dirty="0">
                <a:latin typeface="Palatino Linotype" pitchFamily="18" charset="0"/>
              </a:rPr>
              <a:t> sufficientemente elevate</a:t>
            </a:r>
            <a:r>
              <a:rPr lang="it-IT" sz="2000" dirty="0" smtClean="0">
                <a:latin typeface="Palatino Linotype" pitchFamily="18" charset="0"/>
              </a:rPr>
              <a:t>.</a:t>
            </a:r>
            <a:endParaRPr lang="it-IT" sz="2000" dirty="0">
              <a:latin typeface="Palatino Linotype" pitchFamily="18" charset="0"/>
            </a:endParaRPr>
          </a:p>
        </p:txBody>
      </p:sp>
      <p:sp>
        <p:nvSpPr>
          <p:cNvPr id="4" name="CasellaDiTesto 6"/>
          <p:cNvSpPr txBox="1">
            <a:spLocks noChangeArrowheads="1"/>
          </p:cNvSpPr>
          <p:nvPr/>
        </p:nvSpPr>
        <p:spPr bwMode="auto">
          <a:xfrm>
            <a:off x="251520" y="4293096"/>
            <a:ext cx="8496300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it-IT" sz="2000" b="1" u="sng" dirty="0" err="1" smtClean="0">
                <a:latin typeface="Palatino Linotype" pitchFamily="18" charset="0"/>
              </a:rPr>
              <a:t>Peronale</a:t>
            </a:r>
            <a:r>
              <a:rPr lang="it-IT" sz="2000" b="1" u="sng" dirty="0" smtClean="0">
                <a:latin typeface="Palatino Linotype" pitchFamily="18" charset="0"/>
              </a:rPr>
              <a:t> coinvolto</a:t>
            </a:r>
            <a:endParaRPr lang="it-IT" sz="2000" b="1" u="sng" dirty="0">
              <a:latin typeface="Palatino Linotype" pitchFamily="18" charset="0"/>
            </a:endParaRPr>
          </a:p>
          <a:p>
            <a:pPr marL="342900" indent="-342900" algn="ctr"/>
            <a:endParaRPr lang="it-IT" sz="900" b="1" u="sng" dirty="0" smtClean="0">
              <a:latin typeface="Palatino Linotype" pitchFamily="18" charset="0"/>
            </a:endParaRPr>
          </a:p>
          <a:p>
            <a:pPr marL="342900" indent="-342900" algn="just"/>
            <a:r>
              <a:rPr lang="it-IT" sz="2000" dirty="0" smtClean="0">
                <a:latin typeface="Palatino Linotype" pitchFamily="18" charset="0"/>
              </a:rPr>
              <a:t>Flavia Groppi (RL) – 100;  Mauro </a:t>
            </a:r>
            <a:r>
              <a:rPr lang="it-IT" sz="2000" dirty="0" err="1" smtClean="0">
                <a:latin typeface="Palatino Linotype" pitchFamily="18" charset="0"/>
              </a:rPr>
              <a:t>Bonardi</a:t>
            </a:r>
            <a:r>
              <a:rPr lang="it-IT" sz="2000" dirty="0" smtClean="0">
                <a:latin typeface="Palatino Linotype" pitchFamily="18" charset="0"/>
              </a:rPr>
              <a:t> – 100;    Simone </a:t>
            </a:r>
            <a:r>
              <a:rPr lang="it-IT" sz="2000" dirty="0" err="1" smtClean="0">
                <a:latin typeface="Palatino Linotype" pitchFamily="18" charset="0"/>
              </a:rPr>
              <a:t>Manenti</a:t>
            </a:r>
            <a:r>
              <a:rPr lang="it-IT" sz="2000" dirty="0" smtClean="0">
                <a:latin typeface="Palatino Linotype" pitchFamily="18" charset="0"/>
              </a:rPr>
              <a:t> – 100</a:t>
            </a:r>
          </a:p>
          <a:p>
            <a:pPr marL="342900" indent="-342900" algn="just"/>
            <a:r>
              <a:rPr lang="it-IT" sz="2000" dirty="0" smtClean="0">
                <a:latin typeface="Palatino Linotype" pitchFamily="18" charset="0"/>
              </a:rPr>
              <a:t>Luigi </a:t>
            </a:r>
            <a:r>
              <a:rPr lang="it-IT" sz="2000" dirty="0" err="1" smtClean="0">
                <a:latin typeface="Palatino Linotype" pitchFamily="18" charset="0"/>
              </a:rPr>
              <a:t>Gini</a:t>
            </a:r>
            <a:r>
              <a:rPr lang="it-IT" sz="2000" dirty="0" smtClean="0">
                <a:latin typeface="Palatino Linotype" pitchFamily="18" charset="0"/>
              </a:rPr>
              <a:t> – 50;                   Anna </a:t>
            </a:r>
            <a:r>
              <a:rPr lang="it-IT" sz="2000" dirty="0" err="1" smtClean="0">
                <a:latin typeface="Palatino Linotype" pitchFamily="18" charset="0"/>
              </a:rPr>
              <a:t>Bazzocchi</a:t>
            </a:r>
            <a:r>
              <a:rPr lang="it-IT" sz="2000" dirty="0" smtClean="0">
                <a:latin typeface="Palatino Linotype" pitchFamily="18" charset="0"/>
              </a:rPr>
              <a:t> – 100; </a:t>
            </a:r>
          </a:p>
          <a:p>
            <a:pPr marL="342900" indent="-342900" algn="just"/>
            <a:r>
              <a:rPr lang="it-IT" sz="2000" dirty="0" smtClean="0">
                <a:latin typeface="Palatino Linotype" pitchFamily="18" charset="0"/>
              </a:rPr>
              <a:t>Enrico </a:t>
            </a:r>
            <a:r>
              <a:rPr lang="it-IT" sz="2000" dirty="0">
                <a:latin typeface="Palatino Linotype" pitchFamily="18" charset="0"/>
              </a:rPr>
              <a:t>S</a:t>
            </a:r>
            <a:r>
              <a:rPr lang="it-IT" sz="2000" dirty="0" smtClean="0">
                <a:latin typeface="Palatino Linotype" pitchFamily="18" charset="0"/>
              </a:rPr>
              <a:t>abbioni – 100;       Renato </a:t>
            </a:r>
            <a:r>
              <a:rPr lang="it-IT" sz="2000" dirty="0" err="1" smtClean="0">
                <a:latin typeface="Palatino Linotype" pitchFamily="18" charset="0"/>
              </a:rPr>
              <a:t>Bellobono</a:t>
            </a:r>
            <a:r>
              <a:rPr lang="it-IT" sz="2000" dirty="0" smtClean="0">
                <a:latin typeface="Palatino Linotype" pitchFamily="18" charset="0"/>
              </a:rPr>
              <a:t> - 100</a:t>
            </a:r>
            <a:endParaRPr lang="it-IT" sz="2000" dirty="0">
              <a:latin typeface="Palatino Linotype" pitchFamily="18" charset="0"/>
            </a:endParaRPr>
          </a:p>
        </p:txBody>
      </p:sp>
      <p:sp>
        <p:nvSpPr>
          <p:cNvPr id="5" name="CasellaDiTesto 6"/>
          <p:cNvSpPr txBox="1">
            <a:spLocks noChangeArrowheads="1"/>
          </p:cNvSpPr>
          <p:nvPr/>
        </p:nvSpPr>
        <p:spPr bwMode="auto">
          <a:xfrm>
            <a:off x="251520" y="5805264"/>
            <a:ext cx="84963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it-IT" sz="2000" b="1" u="sng" dirty="0" smtClean="0">
                <a:latin typeface="Palatino Linotype" pitchFamily="18" charset="0"/>
              </a:rPr>
              <a:t>Richieste finanziarie</a:t>
            </a:r>
          </a:p>
          <a:p>
            <a:pPr marL="342900" indent="-342900" algn="just"/>
            <a:r>
              <a:rPr lang="it-IT" sz="2000" dirty="0" smtClean="0">
                <a:latin typeface="Palatino Linotype" pitchFamily="18" charset="0"/>
              </a:rPr>
              <a:t>Consumo:  10 </a:t>
            </a:r>
            <a:r>
              <a:rPr lang="it-IT" sz="2000" dirty="0" err="1" smtClean="0">
                <a:latin typeface="Palatino Linotype" pitchFamily="18" charset="0"/>
              </a:rPr>
              <a:t>keuro</a:t>
            </a:r>
            <a:r>
              <a:rPr lang="it-IT" sz="2000" dirty="0" smtClean="0">
                <a:latin typeface="Palatino Linotype" pitchFamily="18" charset="0"/>
              </a:rPr>
              <a:t>;                             Missioni (</a:t>
            </a:r>
            <a:r>
              <a:rPr lang="it-IT" sz="2000" dirty="0" err="1" smtClean="0">
                <a:latin typeface="Palatino Linotype" pitchFamily="18" charset="0"/>
              </a:rPr>
              <a:t>Ispra</a:t>
            </a:r>
            <a:r>
              <a:rPr lang="it-IT" sz="2000" dirty="0" smtClean="0">
                <a:latin typeface="Palatino Linotype" pitchFamily="18" charset="0"/>
              </a:rPr>
              <a:t> + Nantes):  6 </a:t>
            </a:r>
            <a:r>
              <a:rPr lang="it-IT" sz="2000" dirty="0" err="1" smtClean="0">
                <a:latin typeface="Palatino Linotype" pitchFamily="18" charset="0"/>
              </a:rPr>
              <a:t>keuro</a:t>
            </a:r>
            <a:r>
              <a:rPr lang="it-IT" sz="2000" dirty="0" smtClean="0">
                <a:latin typeface="Palatino Linotype" pitchFamily="18" charset="0"/>
              </a:rPr>
              <a:t>; </a:t>
            </a:r>
          </a:p>
          <a:p>
            <a:pPr marL="342900" indent="-342900" algn="just"/>
            <a:r>
              <a:rPr lang="it-IT" sz="2000" dirty="0" err="1" smtClean="0">
                <a:latin typeface="Palatino Linotype" pitchFamily="18" charset="0"/>
              </a:rPr>
              <a:t>Trsporti</a:t>
            </a:r>
            <a:r>
              <a:rPr lang="it-IT" sz="2000" dirty="0" smtClean="0">
                <a:latin typeface="Palatino Linotype" pitchFamily="18" charset="0"/>
              </a:rPr>
              <a:t> materiale radioattivo: 5 </a:t>
            </a:r>
            <a:r>
              <a:rPr lang="it-IT" sz="2000" dirty="0" err="1" smtClean="0">
                <a:latin typeface="Palatino Linotype" pitchFamily="18" charset="0"/>
              </a:rPr>
              <a:t>keuro</a:t>
            </a:r>
            <a:r>
              <a:rPr lang="it-IT" sz="2000" dirty="0" smtClean="0">
                <a:latin typeface="Palatino Linotype" pitchFamily="18" charset="0"/>
              </a:rPr>
              <a:t>;;                Inventariabile: 7 </a:t>
            </a:r>
            <a:r>
              <a:rPr lang="it-IT" sz="2000" dirty="0" err="1" smtClean="0">
                <a:latin typeface="Palatino Linotype" pitchFamily="18" charset="0"/>
              </a:rPr>
              <a:t>keuro</a:t>
            </a:r>
            <a:endParaRPr lang="it-IT" sz="20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9388" y="39593"/>
            <a:ext cx="8785225" cy="139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sz="2800" b="1" dirty="0" smtClean="0">
                <a:solidFill>
                  <a:srgbClr val="004646"/>
                </a:solidFill>
                <a:latin typeface="Arial" pitchFamily="34" charset="0"/>
              </a:rPr>
              <a:t> Gruppo </a:t>
            </a:r>
            <a:r>
              <a:rPr lang="it-IT" sz="2800" b="1" dirty="0">
                <a:solidFill>
                  <a:srgbClr val="004646"/>
                </a:solidFill>
                <a:latin typeface="Arial" pitchFamily="34" charset="0"/>
              </a:rPr>
              <a:t>V  -</a:t>
            </a:r>
            <a:r>
              <a:rPr lang="it-IT" sz="2800" b="1" dirty="0">
                <a:solidFill>
                  <a:srgbClr val="005654"/>
                </a:solidFill>
                <a:latin typeface="Arial" pitchFamily="34" charset="0"/>
              </a:rPr>
              <a:t>  </a:t>
            </a:r>
            <a:r>
              <a:rPr lang="it-IT" sz="2800" b="1" dirty="0">
                <a:solidFill>
                  <a:srgbClr val="FF0000"/>
                </a:solidFill>
                <a:latin typeface="Arial" pitchFamily="34" charset="0"/>
              </a:rPr>
              <a:t>DANTE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sz="24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it-IT" sz="2800" dirty="0" smtClean="0">
                <a:solidFill>
                  <a:srgbClr val="004646"/>
                </a:solidFill>
                <a:latin typeface="Arial" pitchFamily="34" charset="0"/>
              </a:rPr>
              <a:t>osimetria </a:t>
            </a:r>
            <a:r>
              <a:rPr lang="it-IT" sz="2800" b="1" dirty="0">
                <a:solidFill>
                  <a:srgbClr val="FF0000"/>
                </a:solidFill>
                <a:latin typeface="Arial" pitchFamily="34" charset="0"/>
              </a:rPr>
              <a:t>A</a:t>
            </a:r>
            <a:r>
              <a:rPr lang="it-IT" sz="2800" dirty="0">
                <a:solidFill>
                  <a:srgbClr val="004646"/>
                </a:solidFill>
                <a:latin typeface="Arial" pitchFamily="34" charset="0"/>
              </a:rPr>
              <a:t>pplicata a </a:t>
            </a:r>
            <a:r>
              <a:rPr lang="it-IT" sz="2800" b="1" dirty="0">
                <a:solidFill>
                  <a:srgbClr val="FF0000"/>
                </a:solidFill>
                <a:latin typeface="Arial" pitchFamily="34" charset="0"/>
              </a:rPr>
              <a:t>N</a:t>
            </a:r>
            <a:r>
              <a:rPr lang="it-IT" sz="2800" dirty="0">
                <a:solidFill>
                  <a:srgbClr val="004646"/>
                </a:solidFill>
                <a:latin typeface="Arial" pitchFamily="34" charset="0"/>
              </a:rPr>
              <a:t>eutroni e </a:t>
            </a:r>
            <a:r>
              <a:rPr lang="it-IT" sz="2800" dirty="0" err="1">
                <a:solidFill>
                  <a:srgbClr val="004646"/>
                </a:solidFill>
                <a:latin typeface="Arial" pitchFamily="34" charset="0"/>
              </a:rPr>
              <a:t>Radio</a:t>
            </a:r>
            <a:r>
              <a:rPr lang="it-IT" sz="2800" b="1" dirty="0" err="1">
                <a:solidFill>
                  <a:srgbClr val="FF0000"/>
                </a:solidFill>
                <a:latin typeface="Arial" pitchFamily="34" charset="0"/>
              </a:rPr>
              <a:t>TE</a:t>
            </a:r>
            <a:r>
              <a:rPr lang="it-IT" sz="2800" dirty="0" err="1">
                <a:solidFill>
                  <a:srgbClr val="004646"/>
                </a:solidFill>
                <a:latin typeface="Arial" pitchFamily="34" charset="0"/>
              </a:rPr>
              <a:t>rapia</a:t>
            </a:r>
            <a:endParaRPr lang="it-IT" sz="2800" dirty="0">
              <a:solidFill>
                <a:srgbClr val="004646"/>
              </a:solidFill>
              <a:latin typeface="Arial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sz="2100" dirty="0" smtClean="0">
                <a:solidFill>
                  <a:srgbClr val="004646"/>
                </a:solidFill>
                <a:latin typeface="Arial" pitchFamily="34" charset="0"/>
              </a:rPr>
              <a:t> Responsabile </a:t>
            </a:r>
            <a:r>
              <a:rPr lang="it-IT" sz="2100" dirty="0">
                <a:solidFill>
                  <a:srgbClr val="004646"/>
                </a:solidFill>
                <a:latin typeface="Arial" pitchFamily="34" charset="0"/>
              </a:rPr>
              <a:t>Nazionale: </a:t>
            </a:r>
            <a:r>
              <a:rPr lang="it-IT" sz="2100" dirty="0" smtClean="0">
                <a:solidFill>
                  <a:srgbClr val="004646"/>
                </a:solidFill>
                <a:latin typeface="Arial" pitchFamily="34" charset="0"/>
              </a:rPr>
              <a:t>Stefano </a:t>
            </a:r>
            <a:r>
              <a:rPr lang="it-IT" sz="2100" dirty="0" err="1" smtClean="0">
                <a:solidFill>
                  <a:srgbClr val="004646"/>
                </a:solidFill>
                <a:latin typeface="Arial" pitchFamily="34" charset="0"/>
              </a:rPr>
              <a:t>Giulini</a:t>
            </a:r>
            <a:r>
              <a:rPr lang="it-IT" sz="2100" dirty="0" smtClean="0">
                <a:solidFill>
                  <a:srgbClr val="004646"/>
                </a:solidFill>
                <a:latin typeface="Arial" pitchFamily="34" charset="0"/>
              </a:rPr>
              <a:t> </a:t>
            </a:r>
            <a:r>
              <a:rPr lang="it-IT" sz="2100" dirty="0" err="1" smtClean="0">
                <a:solidFill>
                  <a:srgbClr val="004646"/>
                </a:solidFill>
                <a:latin typeface="Arial" pitchFamily="34" charset="0"/>
              </a:rPr>
              <a:t>Castiglioni</a:t>
            </a:r>
            <a:r>
              <a:rPr lang="it-IT" sz="2100" dirty="0" smtClean="0">
                <a:solidFill>
                  <a:srgbClr val="004646"/>
                </a:solidFill>
                <a:latin typeface="Arial" pitchFamily="34" charset="0"/>
              </a:rPr>
              <a:t> </a:t>
            </a:r>
            <a:r>
              <a:rPr lang="it-IT" sz="2100" dirty="0" err="1" smtClean="0">
                <a:solidFill>
                  <a:srgbClr val="004646"/>
                </a:solidFill>
                <a:latin typeface="Arial" pitchFamily="34" charset="0"/>
              </a:rPr>
              <a:t>Agosteo</a:t>
            </a:r>
            <a:r>
              <a:rPr lang="it-IT" sz="2100" b="1" dirty="0">
                <a:solidFill>
                  <a:srgbClr val="004646"/>
                </a:solidFill>
                <a:latin typeface="Arial" pitchFamily="34" charset="0"/>
              </a:rPr>
              <a:t>	</a:t>
            </a:r>
            <a:r>
              <a:rPr lang="it-IT" sz="2000" b="1" dirty="0">
                <a:solidFill>
                  <a:srgbClr val="004646"/>
                </a:solidFill>
                <a:latin typeface="Arial" pitchFamily="34" charset="0"/>
              </a:rPr>
              <a:t>		      </a:t>
            </a:r>
          </a:p>
        </p:txBody>
      </p:sp>
      <p:graphicFrame>
        <p:nvGraphicFramePr>
          <p:cNvPr id="2139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9695838"/>
              </p:ext>
            </p:extLst>
          </p:nvPr>
        </p:nvGraphicFramePr>
        <p:xfrm>
          <a:off x="325438" y="1838029"/>
          <a:ext cx="8426450" cy="1928574"/>
        </p:xfrm>
        <a:graphic>
          <a:graphicData uri="http://schemas.openxmlformats.org/drawingml/2006/table">
            <a:tbl>
              <a:tblPr/>
              <a:tblGrid>
                <a:gridCol w="4554537"/>
                <a:gridCol w="2873375"/>
                <a:gridCol w="998538"/>
              </a:tblGrid>
              <a:tr h="405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Grazia Gambarini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(PA)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100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05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Stefano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A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Giulini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A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Castiglioni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A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Agosteo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(PO)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40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A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Lorenzoli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Michele	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(Dottorando)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50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0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A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Pola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Andrea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EA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(Ricercatore)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30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0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A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Augusto Bassi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Tecnico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339848" y="1406852"/>
            <a:ext cx="842645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it-IT" sz="2400" b="1" dirty="0" smtClean="0">
                <a:solidFill>
                  <a:srgbClr val="00CC00"/>
                </a:solidFill>
                <a:latin typeface="Agency FB" charset="0"/>
              </a:rPr>
              <a:t>ANAGRAFICA  2014   Milano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4635" y="6430827"/>
            <a:ext cx="9085599" cy="40011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INFN  Gr. 5°						    Giugno 2013				        		     </a:t>
            </a:r>
            <a:r>
              <a:rPr lang="it-IT" sz="2000" dirty="0" smtClean="0"/>
              <a:t>DANTE</a:t>
            </a:r>
            <a:endParaRPr lang="it-IT" sz="2000" dirty="0"/>
          </a:p>
        </p:txBody>
      </p:sp>
      <p:sp>
        <p:nvSpPr>
          <p:cNvPr id="12" name="Text Box 92"/>
          <p:cNvSpPr txBox="1">
            <a:spLocks noChangeArrowheads="1"/>
          </p:cNvSpPr>
          <p:nvPr/>
        </p:nvSpPr>
        <p:spPr bwMode="auto">
          <a:xfrm>
            <a:off x="179387" y="3855432"/>
            <a:ext cx="8785225" cy="246221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</a:pPr>
            <a:r>
              <a:rPr lang="it-IT" sz="2200" dirty="0" smtClean="0">
                <a:latin typeface="Arial" pitchFamily="34" charset="0"/>
                <a:cs typeface="Arial" pitchFamily="34" charset="0"/>
              </a:rPr>
              <a:t>Sviluppo e applicazione di metodi per misure dosimetriche: </a:t>
            </a:r>
          </a:p>
          <a:p>
            <a:pPr marL="342900" indent="-342900" algn="just">
              <a:spcBef>
                <a:spcPct val="0"/>
              </a:spcBef>
              <a:buFont typeface="Wingdings" charset="2"/>
              <a:buChar char="Ø"/>
            </a:pPr>
            <a:r>
              <a:rPr lang="it-IT" sz="2200" dirty="0" smtClean="0">
                <a:latin typeface="Arial" pitchFamily="34" charset="0"/>
                <a:cs typeface="Arial" pitchFamily="34" charset="0"/>
              </a:rPr>
              <a:t>con dosimetri a gel e a termoluminescenza, in campi di neutroni 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epitermici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 per BNCT (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boron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neutron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capture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therapy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 algn="just">
              <a:spcBef>
                <a:spcPct val="0"/>
              </a:spcBef>
              <a:buFont typeface="Wingdings" charset="2"/>
              <a:buChar char="Ø"/>
            </a:pPr>
            <a:r>
              <a:rPr lang="it-IT" sz="2200" dirty="0" smtClean="0">
                <a:latin typeface="Arial" pitchFamily="34" charset="0"/>
                <a:cs typeface="Arial" pitchFamily="34" charset="0"/>
              </a:rPr>
              <a:t>con dosimetri a gel e pellicole 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radiocromiche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, in campi di fotoni e di protoni per radioterapia</a:t>
            </a:r>
          </a:p>
          <a:p>
            <a:pPr marL="342900" indent="-342900" algn="just">
              <a:spcBef>
                <a:spcPct val="0"/>
              </a:spcBef>
              <a:buFont typeface="Wingdings" charset="2"/>
              <a:buChar char="Ø"/>
            </a:pPr>
            <a:r>
              <a:rPr lang="it-IT" sz="2200" dirty="0" smtClean="0">
                <a:latin typeface="Arial" pitchFamily="34" charset="0"/>
                <a:cs typeface="Arial" pitchFamily="34" charset="0"/>
              </a:rPr>
              <a:t>con rivelatori 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MOSkin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(a tecnologia MOSFET) per misure in vivo in tempo reale durante trattamenti di radioterapia.</a:t>
            </a:r>
          </a:p>
        </p:txBody>
      </p:sp>
    </p:spTree>
    <p:extLst>
      <p:ext uri="{BB962C8B-B14F-4D97-AF65-F5344CB8AC3E}">
        <p14:creationId xmlns:p14="http://schemas.microsoft.com/office/powerpoint/2010/main" xmlns="" val="3286059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4635" y="6350"/>
            <a:ext cx="9067803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6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Attivita</a:t>
            </a:r>
            <a:r>
              <a:rPr lang="en-US" altLang="it-IT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’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svolta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e in </a:t>
            </a:r>
            <a:r>
              <a:rPr lang="en-US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svolgimento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nel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2013</a:t>
            </a:r>
            <a:endParaRPr lang="it-IT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sz="28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51660" y="3269813"/>
            <a:ext cx="8671561" cy="1311128"/>
          </a:xfrm>
          <a:prstGeom prst="rect">
            <a:avLst/>
          </a:prstGeom>
          <a:noFill/>
          <a:ln>
            <a:solidFill>
              <a:srgbClr val="0AFFB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Sviluppo di metodi per </a:t>
            </a:r>
            <a:r>
              <a:rPr lang="it-IT" sz="2200" b="1" u="sng" dirty="0">
                <a:solidFill>
                  <a:srgbClr val="ED0000"/>
                </a:solidFill>
                <a:latin typeface="Arial" pitchFamily="34" charset="0"/>
                <a:cs typeface="Arial" pitchFamily="34" charset="0"/>
              </a:rPr>
              <a:t>dosimetria </a:t>
            </a:r>
            <a:r>
              <a:rPr lang="it-IT" sz="2200" b="1" u="sng" dirty="0" smtClean="0">
                <a:solidFill>
                  <a:srgbClr val="ED0000"/>
                </a:solidFill>
                <a:latin typeface="Arial" pitchFamily="34" charset="0"/>
                <a:cs typeface="Arial" pitchFamily="34" charset="0"/>
              </a:rPr>
              <a:t>in vivo in </a:t>
            </a:r>
            <a:r>
              <a:rPr lang="it-IT" sz="2200" b="1" u="sng" dirty="0" err="1" smtClean="0">
                <a:solidFill>
                  <a:srgbClr val="ED0000"/>
                </a:solidFill>
                <a:latin typeface="Arial" pitchFamily="34" charset="0"/>
                <a:cs typeface="Arial" pitchFamily="34" charset="0"/>
              </a:rPr>
              <a:t>real</a:t>
            </a:r>
            <a:r>
              <a:rPr lang="it-IT" sz="2200" b="1" u="sng" dirty="0" smtClean="0">
                <a:solidFill>
                  <a:srgbClr val="ED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200" b="1" u="sng" dirty="0" err="1" smtClean="0">
                <a:solidFill>
                  <a:srgbClr val="ED0000"/>
                </a:solidFill>
                <a:latin typeface="Arial" pitchFamily="34" charset="0"/>
                <a:cs typeface="Arial" pitchFamily="34" charset="0"/>
              </a:rPr>
              <a:t>time</a:t>
            </a:r>
            <a:r>
              <a:rPr lang="it-IT" sz="2200" b="1" u="sng" dirty="0" smtClean="0">
                <a:solidFill>
                  <a:srgbClr val="ED0000"/>
                </a:solidFill>
                <a:latin typeface="Arial" pitchFamily="34" charset="0"/>
                <a:cs typeface="Arial" pitchFamily="34" charset="0"/>
              </a:rPr>
              <a:t> all</a:t>
            </a:r>
            <a:r>
              <a:rPr lang="it-IT" altLang="it-IT" sz="2200" b="1" u="sng" dirty="0" smtClean="0">
                <a:solidFill>
                  <a:srgbClr val="ED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it-IT" sz="2200" b="1" u="sng" dirty="0" smtClean="0">
                <a:solidFill>
                  <a:srgbClr val="ED0000"/>
                </a:solidFill>
                <a:latin typeface="Arial" pitchFamily="34" charset="0"/>
                <a:cs typeface="Arial" pitchFamily="34" charset="0"/>
              </a:rPr>
              <a:t>interno </a:t>
            </a:r>
            <a:r>
              <a:rPr lang="it-IT" sz="2200" b="1" u="sng" dirty="0">
                <a:solidFill>
                  <a:srgbClr val="ED0000"/>
                </a:solidFill>
                <a:latin typeface="Arial" pitchFamily="34" charset="0"/>
                <a:cs typeface="Arial" pitchFamily="34" charset="0"/>
              </a:rPr>
              <a:t>del paziente</a:t>
            </a:r>
            <a:r>
              <a:rPr lang="it-IT" sz="2200" dirty="0">
                <a:solidFill>
                  <a:srgbClr val="ED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durante trattamenti di radioterapia, in particolare Brachiterapia ad alto rateo di dose (HDR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it-IT" sz="22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0" y="849195"/>
            <a:ext cx="55038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Arial" pitchFamily="34" charset="0"/>
                <a:cs typeface="Arial" pitchFamily="34" charset="0"/>
              </a:rPr>
              <a:t>1</a:t>
            </a:r>
            <a:endParaRPr lang="it-IT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30878" y="766067"/>
            <a:ext cx="8671561" cy="2419124"/>
          </a:xfrm>
          <a:prstGeom prst="rect">
            <a:avLst/>
          </a:prstGeom>
          <a:noFill/>
          <a:ln>
            <a:solidFill>
              <a:srgbClr val="0AFFB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Campagne di </a:t>
            </a:r>
            <a:r>
              <a:rPr lang="it-IT" sz="2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misure dosimetriche per </a:t>
            </a:r>
            <a:r>
              <a:rPr lang="it-IT" sz="22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cattarizzazione</a:t>
            </a:r>
            <a:r>
              <a:rPr lang="it-IT" sz="2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della colonna epitermica per BNCT (in nuova configurazione)</a:t>
            </a:r>
            <a:r>
              <a:rPr lang="it-IT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del reattore da ricerca LVR-15 di Řež (Praga, Rep. Ceca).</a:t>
            </a:r>
          </a:p>
          <a:p>
            <a:pPr>
              <a:lnSpc>
                <a:spcPct val="120000"/>
              </a:lnSpc>
            </a:pPr>
            <a:r>
              <a:rPr lang="it-IT" sz="2000" dirty="0" smtClean="0">
                <a:solidFill>
                  <a:srgbClr val="009BD2"/>
                </a:solidFill>
                <a:latin typeface="Arial" pitchFamily="34" charset="0"/>
                <a:cs typeface="Arial" pitchFamily="34" charset="0"/>
              </a:rPr>
              <a:t>Nella prima settimana di luglio, Grazia </a:t>
            </a:r>
            <a:r>
              <a:rPr lang="it-IT" sz="2000" dirty="0" err="1" smtClean="0">
                <a:solidFill>
                  <a:srgbClr val="009BD2"/>
                </a:solidFill>
                <a:latin typeface="Arial" pitchFamily="34" charset="0"/>
                <a:cs typeface="Arial" pitchFamily="34" charset="0"/>
              </a:rPr>
              <a:t>Gambarini</a:t>
            </a:r>
            <a:r>
              <a:rPr lang="it-IT" sz="2000" dirty="0" smtClean="0">
                <a:solidFill>
                  <a:srgbClr val="009BD2"/>
                </a:solidFill>
                <a:latin typeface="Arial" pitchFamily="34" charset="0"/>
                <a:cs typeface="Arial" pitchFamily="34" charset="0"/>
              </a:rPr>
              <a:t> parteciperà, con nomina da parte del Ministero degli Esteri, allo  </a:t>
            </a:r>
            <a:r>
              <a:rPr lang="en-US" sz="2000" dirty="0" smtClean="0">
                <a:solidFill>
                  <a:srgbClr val="009BD2"/>
                </a:solidFill>
                <a:latin typeface="Arial" pitchFamily="34" charset="0"/>
                <a:cs typeface="Arial" pitchFamily="34" charset="0"/>
              </a:rPr>
              <a:t>IAEA Technical Meeting on Research Reactor Users' Networks (RRUNs): advances in neutron therapy </a:t>
            </a:r>
            <a:endParaRPr lang="it-IT" sz="2000" dirty="0" smtClean="0">
              <a:solidFill>
                <a:srgbClr val="009BD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0" y="3352941"/>
            <a:ext cx="55038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Arial" pitchFamily="34" charset="0"/>
                <a:cs typeface="Arial" pitchFamily="34" charset="0"/>
              </a:rPr>
              <a:t>2</a:t>
            </a:r>
            <a:endParaRPr lang="it-I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28637" y="4716937"/>
            <a:ext cx="8473802" cy="1717393"/>
          </a:xfrm>
          <a:prstGeom prst="rect">
            <a:avLst/>
          </a:prstGeom>
          <a:noFill/>
          <a:ln>
            <a:solidFill>
              <a:srgbClr val="0AFFB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Inizio dello studio sulla dipendenza dall’energia della risposta di pellicole 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radiocromiche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Irraggiamenti con protoni di varia energia presso il sincrotrone del CNAO (Centro Nazionale di 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Adroterapia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Oncologica).</a:t>
            </a:r>
            <a:endParaRPr lang="it-IT" sz="22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4635" y="4800065"/>
            <a:ext cx="55038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Arial" pitchFamily="34" charset="0"/>
                <a:cs typeface="Arial" pitchFamily="34" charset="0"/>
              </a:rPr>
              <a:t>3</a:t>
            </a:r>
            <a:endParaRPr lang="it-I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4635" y="6430827"/>
            <a:ext cx="9085599" cy="40011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INFN  Gr. 5°						    Giugno 2013				        		     </a:t>
            </a:r>
            <a:r>
              <a:rPr lang="it-IT" sz="2000" dirty="0" smtClean="0"/>
              <a:t>DANTE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186226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4635" y="6350"/>
            <a:ext cx="9067803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6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Attivita</a:t>
            </a:r>
            <a:r>
              <a:rPr lang="en-US" altLang="it-IT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’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da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svolgere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nel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2014</a:t>
            </a:r>
            <a:endParaRPr lang="it-IT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sz="28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30877" y="2260955"/>
            <a:ext cx="8671561" cy="1717393"/>
          </a:xfrm>
          <a:prstGeom prst="rect">
            <a:avLst/>
          </a:prstGeom>
          <a:noFill/>
          <a:ln>
            <a:solidFill>
              <a:srgbClr val="0AFFB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Proseguimento dello sviluppo </a:t>
            </a:r>
            <a:r>
              <a:rPr lang="it-IT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 metodi per </a:t>
            </a:r>
            <a:r>
              <a:rPr lang="it-IT" sz="2200" b="1" u="sng" dirty="0">
                <a:solidFill>
                  <a:srgbClr val="ED0000"/>
                </a:solidFill>
                <a:latin typeface="Arial" pitchFamily="34" charset="0"/>
                <a:cs typeface="Arial" pitchFamily="34" charset="0"/>
              </a:rPr>
              <a:t>dosimetria </a:t>
            </a:r>
            <a:r>
              <a:rPr lang="it-IT" sz="2200" b="1" u="sng" dirty="0" smtClean="0">
                <a:solidFill>
                  <a:srgbClr val="ED0000"/>
                </a:solidFill>
                <a:latin typeface="Arial" pitchFamily="34" charset="0"/>
                <a:cs typeface="Arial" pitchFamily="34" charset="0"/>
              </a:rPr>
              <a:t>in vivo in </a:t>
            </a:r>
            <a:r>
              <a:rPr lang="it-IT" sz="2200" b="1" u="sng" dirty="0" err="1" smtClean="0">
                <a:solidFill>
                  <a:srgbClr val="ED0000"/>
                </a:solidFill>
                <a:latin typeface="Arial" pitchFamily="34" charset="0"/>
                <a:cs typeface="Arial" pitchFamily="34" charset="0"/>
              </a:rPr>
              <a:t>real</a:t>
            </a:r>
            <a:r>
              <a:rPr lang="it-IT" sz="2200" b="1" u="sng" dirty="0" smtClean="0">
                <a:solidFill>
                  <a:srgbClr val="ED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200" b="1" u="sng" dirty="0" err="1" smtClean="0">
                <a:solidFill>
                  <a:srgbClr val="ED0000"/>
                </a:solidFill>
                <a:latin typeface="Arial" pitchFamily="34" charset="0"/>
                <a:cs typeface="Arial" pitchFamily="34" charset="0"/>
              </a:rPr>
              <a:t>ttime</a:t>
            </a:r>
            <a:r>
              <a:rPr lang="it-IT" sz="2200" b="1" u="sng" dirty="0" smtClean="0">
                <a:solidFill>
                  <a:srgbClr val="ED0000"/>
                </a:solidFill>
                <a:latin typeface="Arial" pitchFamily="34" charset="0"/>
                <a:cs typeface="Arial" pitchFamily="34" charset="0"/>
              </a:rPr>
              <a:t> all</a:t>
            </a:r>
            <a:r>
              <a:rPr lang="it-IT" altLang="it-IT" sz="2200" b="1" u="sng" dirty="0" smtClean="0">
                <a:solidFill>
                  <a:srgbClr val="ED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it-IT" sz="2200" b="1" u="sng" dirty="0" smtClean="0">
                <a:solidFill>
                  <a:srgbClr val="ED0000"/>
                </a:solidFill>
                <a:latin typeface="Arial" pitchFamily="34" charset="0"/>
                <a:cs typeface="Arial" pitchFamily="34" charset="0"/>
              </a:rPr>
              <a:t>interno </a:t>
            </a:r>
            <a:r>
              <a:rPr lang="it-IT" sz="2200" b="1" u="sng" dirty="0">
                <a:solidFill>
                  <a:srgbClr val="ED0000"/>
                </a:solidFill>
                <a:latin typeface="Arial" pitchFamily="34" charset="0"/>
                <a:cs typeface="Arial" pitchFamily="34" charset="0"/>
              </a:rPr>
              <a:t>del paziente</a:t>
            </a:r>
            <a:r>
              <a:rPr lang="it-IT" sz="2200" dirty="0">
                <a:solidFill>
                  <a:srgbClr val="ED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durante trattamenti di radioterapia, 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mediante rivelatori 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MOSkin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che sono basati su tecnologia MOSFET e non sono ancora in commercio.</a:t>
            </a:r>
            <a:endParaRPr lang="it-IT" sz="22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0" y="849195"/>
            <a:ext cx="55038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Arial" pitchFamily="34" charset="0"/>
                <a:cs typeface="Arial" pitchFamily="34" charset="0"/>
              </a:rPr>
              <a:t>1</a:t>
            </a:r>
            <a:endParaRPr lang="it-IT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30878" y="766067"/>
            <a:ext cx="8671561" cy="1311128"/>
          </a:xfrm>
          <a:prstGeom prst="rect">
            <a:avLst/>
          </a:prstGeom>
          <a:noFill/>
          <a:ln>
            <a:solidFill>
              <a:srgbClr val="0AFFB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Campagne di </a:t>
            </a:r>
            <a:r>
              <a:rPr lang="it-IT" sz="2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misure in fantoccio presso la colonna epitermica per BNCT (in nuova configurazione)</a:t>
            </a:r>
            <a:r>
              <a:rPr lang="it-IT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del reattore da ricerca LVR-15 di Řež (Praga, Rep. Ceca).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0" y="2376187"/>
            <a:ext cx="55038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Arial" pitchFamily="34" charset="0"/>
                <a:cs typeface="Arial" pitchFamily="34" charset="0"/>
              </a:rPr>
              <a:t>2</a:t>
            </a:r>
            <a:endParaRPr lang="it-I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0386" y="4244823"/>
            <a:ext cx="8473802" cy="2123658"/>
          </a:xfrm>
          <a:prstGeom prst="rect">
            <a:avLst/>
          </a:prstGeom>
          <a:noFill/>
          <a:ln>
            <a:solidFill>
              <a:srgbClr val="0AFFB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Studio della risposta di dosimetri a gel a protoni di varia energia e di un metodo di correzione delle immagini acquisite al fine di ottenere distribuzioni di dose assorbita con buona precisione. Gli irraggiamenti saranno effettuati presso il sincrotrone del CNAO (Centro Nazionale di 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Adroterapia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Oncologica).</a:t>
            </a:r>
            <a:endParaRPr lang="it-IT" sz="22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4635" y="4467553"/>
            <a:ext cx="55038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Arial" pitchFamily="34" charset="0"/>
                <a:cs typeface="Arial" pitchFamily="34" charset="0"/>
              </a:rPr>
              <a:t>3</a:t>
            </a:r>
            <a:endParaRPr lang="it-I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4635" y="6430827"/>
            <a:ext cx="9085599" cy="40011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INFN  Gr. 5°						    Giugno 2013				        		     </a:t>
            </a:r>
            <a:r>
              <a:rPr lang="it-IT" sz="2000" dirty="0" smtClean="0"/>
              <a:t>DANTE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186226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INF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Presentation_INFN.potx</Template>
  <TotalTime>4255</TotalTime>
  <Words>1477</Words>
  <Application>Microsoft Office PowerPoint</Application>
  <PresentationFormat>Presentazione su schermo (4:3)</PresentationFormat>
  <Paragraphs>241</Paragraphs>
  <Slides>20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2" baseType="lpstr">
      <vt:lpstr>Presentation_INFN</vt:lpstr>
      <vt:lpstr>Graph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Anagrafica e Preventivi</vt:lpstr>
      <vt:lpstr>Diapositiva 17</vt:lpstr>
      <vt:lpstr>Diapositiva 18</vt:lpstr>
      <vt:lpstr>Diapositiva 19</vt:lpstr>
      <vt:lpstr>Diapositiva 20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Dario Giove</dc:creator>
  <cp:keywords>nte</cp:keywords>
  <cp:lastModifiedBy>fisica_2</cp:lastModifiedBy>
  <cp:revision>106</cp:revision>
  <dcterms:created xsi:type="dcterms:W3CDTF">2012-06-04T13:12:54Z</dcterms:created>
  <dcterms:modified xsi:type="dcterms:W3CDTF">2013-06-27T09:45:41Z</dcterms:modified>
</cp:coreProperties>
</file>