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27/06/2013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APOLLO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Sezione</a:t>
            </a:r>
            <a:r>
              <a:rPr lang="en-US" dirty="0" smtClean="0"/>
              <a:t> di Milano: Mauro Citterio, Stefano </a:t>
            </a:r>
            <a:r>
              <a:rPr lang="en-US" dirty="0" err="1" smtClean="0"/>
              <a:t>Latorre</a:t>
            </a:r>
            <a:r>
              <a:rPr lang="en-US" dirty="0" smtClean="0"/>
              <a:t>, </a:t>
            </a:r>
            <a:r>
              <a:rPr lang="en-US" dirty="0"/>
              <a:t>Massimo Lazzaroni</a:t>
            </a:r>
          </a:p>
        </p:txBody>
      </p:sp>
    </p:spTree>
    <p:extLst>
      <p:ext uri="{BB962C8B-B14F-4D97-AF65-F5344CB8AC3E}">
        <p14:creationId xmlns:p14="http://schemas.microsoft.com/office/powerpoint/2010/main" xmlns="" val="13889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Obiettivi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Nell'anno </a:t>
            </a:r>
            <a:r>
              <a:rPr lang="it-IT" dirty="0" smtClean="0"/>
              <a:t>2012 il </a:t>
            </a:r>
            <a:r>
              <a:rPr lang="it-IT" dirty="0"/>
              <a:t>lavoro svolto si </a:t>
            </a:r>
            <a:r>
              <a:rPr lang="it-IT" dirty="0" smtClean="0"/>
              <a:t>è </a:t>
            </a:r>
            <a:r>
              <a:rPr lang="it-IT" dirty="0"/>
              <a:t>focalizzato sull'analisi delle </a:t>
            </a:r>
            <a:r>
              <a:rPr lang="it-IT" dirty="0" smtClean="0"/>
              <a:t>prestazioni </a:t>
            </a:r>
            <a:r>
              <a:rPr lang="it-IT" dirty="0"/>
              <a:t>del primo modulo di convertitore </a:t>
            </a:r>
            <a:r>
              <a:rPr lang="it-IT" dirty="0" smtClean="0"/>
              <a:t>realizzato.</a:t>
            </a:r>
          </a:p>
          <a:p>
            <a:r>
              <a:rPr lang="it-IT" dirty="0" smtClean="0"/>
              <a:t>Sono stati individuati i miglioramenti </a:t>
            </a:r>
            <a:r>
              <a:rPr lang="it-IT" dirty="0"/>
              <a:t>da apportare al circuito di start up, al circuito di controllo, al trasformatore planare. </a:t>
            </a:r>
            <a:endParaRPr lang="it-IT" dirty="0" smtClean="0"/>
          </a:p>
          <a:p>
            <a:r>
              <a:rPr lang="it-IT" dirty="0" smtClean="0"/>
              <a:t>Per </a:t>
            </a:r>
            <a:r>
              <a:rPr lang="it-IT" dirty="0"/>
              <a:t>il 2013 il lavoro si </a:t>
            </a:r>
            <a:r>
              <a:rPr lang="it-IT" dirty="0" smtClean="0"/>
              <a:t>concentrerà e si è già concentrato </a:t>
            </a:r>
            <a:r>
              <a:rPr lang="it-IT" dirty="0"/>
              <a:t>nel raffinamento delle misure sia sul nuovo modulo singolo sia sul convertitore a </a:t>
            </a:r>
            <a:r>
              <a:rPr lang="it-IT" dirty="0" err="1"/>
              <a:t>piu'</a:t>
            </a:r>
            <a:r>
              <a:rPr lang="it-IT" dirty="0"/>
              <a:t> moduli</a:t>
            </a:r>
            <a:r>
              <a:rPr lang="it-IT" dirty="0" smtClean="0"/>
              <a:t>. </a:t>
            </a:r>
          </a:p>
          <a:p>
            <a:r>
              <a:rPr lang="it-IT" dirty="0" smtClean="0"/>
              <a:t>Per </a:t>
            </a:r>
            <a:r>
              <a:rPr lang="it-IT" dirty="0"/>
              <a:t>questo </a:t>
            </a:r>
            <a:r>
              <a:rPr lang="it-IT" dirty="0" smtClean="0"/>
              <a:t>sarà </a:t>
            </a:r>
            <a:r>
              <a:rPr lang="it-IT" dirty="0"/>
              <a:t>necessario approntare una serie di set up:</a:t>
            </a:r>
          </a:p>
          <a:p>
            <a:pPr lvl="1"/>
            <a:r>
              <a:rPr lang="it-IT" dirty="0" smtClean="0"/>
              <a:t>Elettrici</a:t>
            </a:r>
            <a:r>
              <a:rPr lang="it-IT" dirty="0"/>
              <a:t>: per il </a:t>
            </a:r>
            <a:r>
              <a:rPr lang="it-IT" dirty="0" err="1"/>
              <a:t>monitoring</a:t>
            </a:r>
            <a:r>
              <a:rPr lang="it-IT" dirty="0"/>
              <a:t> e controllo delle </a:t>
            </a:r>
            <a:r>
              <a:rPr lang="it-IT" dirty="0" smtClean="0"/>
              <a:t>prestazioni, </a:t>
            </a:r>
            <a:r>
              <a:rPr lang="it-IT" dirty="0"/>
              <a:t>ma anche aggiungere alimentatori e carichi di potenza al test set-up esistente per gestire la </a:t>
            </a:r>
            <a:r>
              <a:rPr lang="it-IT" dirty="0" smtClean="0"/>
              <a:t>potenza totale </a:t>
            </a:r>
            <a:r>
              <a:rPr lang="it-IT" dirty="0"/>
              <a:t>del sistema a </a:t>
            </a:r>
            <a:r>
              <a:rPr lang="it-IT" dirty="0" smtClean="0"/>
              <a:t>più </a:t>
            </a:r>
            <a:r>
              <a:rPr lang="it-IT" dirty="0"/>
              <a:t>moduli;</a:t>
            </a:r>
          </a:p>
          <a:p>
            <a:pPr lvl="1"/>
            <a:r>
              <a:rPr lang="it-IT" dirty="0" smtClean="0"/>
              <a:t>Meccanici</a:t>
            </a:r>
            <a:r>
              <a:rPr lang="it-IT" dirty="0"/>
              <a:t>: chassis per l'alloggiamento dei moduli in configurazione simile a quelle necessarie nei rivelatori </a:t>
            </a:r>
            <a:r>
              <a:rPr lang="it-IT" dirty="0" err="1"/>
              <a:t>LAr</a:t>
            </a:r>
            <a:r>
              <a:rPr lang="it-IT" dirty="0"/>
              <a:t> e </a:t>
            </a:r>
            <a:r>
              <a:rPr lang="it-IT" dirty="0" err="1"/>
              <a:t>Muon</a:t>
            </a:r>
            <a:r>
              <a:rPr lang="it-IT" dirty="0"/>
              <a:t> di ATLAS;</a:t>
            </a:r>
          </a:p>
          <a:p>
            <a:pPr lvl="1"/>
            <a:r>
              <a:rPr lang="it-IT" dirty="0" smtClean="0"/>
              <a:t>Termici</a:t>
            </a:r>
            <a:r>
              <a:rPr lang="it-IT" dirty="0"/>
              <a:t>: completamento del sistema di raffreddamento del convertitore e miglioramento delle misure di temperatura.</a:t>
            </a:r>
          </a:p>
          <a:p>
            <a:r>
              <a:rPr lang="it-IT" dirty="0" smtClean="0"/>
              <a:t>Infine, </a:t>
            </a:r>
            <a:r>
              <a:rPr lang="it-IT" dirty="0"/>
              <a:t>si vorrebbero </a:t>
            </a:r>
            <a:r>
              <a:rPr lang="it-IT" dirty="0" err="1"/>
              <a:t>misurarare</a:t>
            </a:r>
            <a:r>
              <a:rPr lang="it-IT" dirty="0"/>
              <a:t> le caratteristiche EMI del </a:t>
            </a:r>
            <a:r>
              <a:rPr lang="it-IT" dirty="0" smtClean="0"/>
              <a:t>convertitore </a:t>
            </a:r>
            <a:r>
              <a:rPr lang="it-IT" dirty="0"/>
              <a:t>a </a:t>
            </a:r>
            <a:r>
              <a:rPr lang="it-IT" dirty="0" smtClean="0"/>
              <a:t>più </a:t>
            </a:r>
            <a:r>
              <a:rPr lang="it-IT" dirty="0"/>
              <a:t>moduli in configurazioni "</a:t>
            </a:r>
            <a:r>
              <a:rPr lang="it-IT" dirty="0" err="1" smtClean="0"/>
              <a:t>pressochè</a:t>
            </a:r>
            <a:r>
              <a:rPr lang="it-IT" dirty="0" smtClean="0"/>
              <a:t> </a:t>
            </a:r>
            <a:r>
              <a:rPr lang="it-IT" dirty="0"/>
              <a:t>finali".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417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Attività</a:t>
            </a:r>
            <a:r>
              <a:rPr lang="en-US" dirty="0" smtClean="0"/>
              <a:t> </a:t>
            </a:r>
            <a:r>
              <a:rPr lang="en-US" dirty="0" err="1" smtClean="0"/>
              <a:t>svolta</a:t>
            </a:r>
            <a:r>
              <a:rPr lang="en-US" dirty="0" smtClean="0"/>
              <a:t> da </a:t>
            </a:r>
            <a:r>
              <a:rPr lang="en-US" dirty="0" err="1" smtClean="0"/>
              <a:t>gennaio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MC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Sono stati approntati i miglioramenti al </a:t>
            </a:r>
            <a:r>
              <a:rPr lang="it-IT" dirty="0"/>
              <a:t>circuito di start up, al circuito di </a:t>
            </a:r>
            <a:r>
              <a:rPr lang="it-IT" dirty="0" smtClean="0"/>
              <a:t>controllo.</a:t>
            </a:r>
          </a:p>
          <a:p>
            <a:r>
              <a:rPr lang="it-IT" dirty="0" smtClean="0"/>
              <a:t>Per quanto riguarda il trasformatore planare si è anche realizzato con mezzi artigianali un secondo prototipo con tecnologia differente che ha dato interessanti risultati. È in via di realizzazione un secondo esemplare.</a:t>
            </a:r>
          </a:p>
          <a:p>
            <a:r>
              <a:rPr lang="it-IT" dirty="0" smtClean="0"/>
              <a:t>Il </a:t>
            </a:r>
            <a:r>
              <a:rPr lang="it-IT" dirty="0"/>
              <a:t>lavoro si </a:t>
            </a:r>
            <a:r>
              <a:rPr lang="it-IT" dirty="0" smtClean="0"/>
              <a:t>concentrerà sino ad ora sul </a:t>
            </a:r>
            <a:r>
              <a:rPr lang="it-IT" dirty="0"/>
              <a:t>raffinamento delle misure </a:t>
            </a:r>
            <a:r>
              <a:rPr lang="it-IT" dirty="0" smtClean="0"/>
              <a:t>in laboratorio per poter trarne informazioni utili alla realizzazione del prototipo in forma definitiva.</a:t>
            </a:r>
          </a:p>
          <a:p>
            <a:r>
              <a:rPr lang="it-IT" dirty="0" smtClean="0"/>
              <a:t>È stata completata la realizzazione del set up sperimentale necessario al fine di verificare le prestazioni del singolo modulo.</a:t>
            </a:r>
          </a:p>
          <a:p>
            <a:r>
              <a:rPr lang="it-IT" dirty="0" smtClean="0"/>
              <a:t>A tal scopo i set-up specifici risultano:</a:t>
            </a:r>
          </a:p>
          <a:p>
            <a:pPr lvl="1"/>
            <a:r>
              <a:rPr lang="it-IT" dirty="0" smtClean="0"/>
              <a:t>Elettrici</a:t>
            </a:r>
            <a:r>
              <a:rPr lang="it-IT" dirty="0"/>
              <a:t>: per il </a:t>
            </a:r>
            <a:r>
              <a:rPr lang="it-IT" dirty="0" smtClean="0"/>
              <a:t>monitoraggio e il </a:t>
            </a:r>
            <a:r>
              <a:rPr lang="it-IT" dirty="0"/>
              <a:t>controllo delle </a:t>
            </a:r>
            <a:r>
              <a:rPr lang="it-IT" dirty="0" smtClean="0"/>
              <a:t>prestazioni del singolo modulo. Non si è ancora </a:t>
            </a:r>
            <a:r>
              <a:rPr lang="it-IT" dirty="0" err="1" smtClean="0"/>
              <a:t>aultimato</a:t>
            </a:r>
            <a:r>
              <a:rPr lang="it-IT" dirty="0" smtClean="0"/>
              <a:t> il set-up necessario per la verifica dell’intero alimentatore composta da 3 moduli.</a:t>
            </a:r>
            <a:endParaRPr lang="it-IT" dirty="0"/>
          </a:p>
          <a:p>
            <a:pPr lvl="1"/>
            <a:r>
              <a:rPr lang="it-IT" dirty="0" smtClean="0"/>
              <a:t>Meccanici</a:t>
            </a:r>
            <a:r>
              <a:rPr lang="it-IT" dirty="0"/>
              <a:t>: </a:t>
            </a:r>
            <a:r>
              <a:rPr lang="it-IT" dirty="0" smtClean="0"/>
              <a:t>realizzazione dello chassis </a:t>
            </a:r>
            <a:r>
              <a:rPr lang="it-IT" dirty="0"/>
              <a:t>per l'alloggiamento dei moduli in configurazione simile a quelle necessarie nei rivelatori </a:t>
            </a:r>
            <a:r>
              <a:rPr lang="it-IT" dirty="0" err="1"/>
              <a:t>LAr</a:t>
            </a:r>
            <a:r>
              <a:rPr lang="it-IT" dirty="0"/>
              <a:t> e </a:t>
            </a:r>
            <a:r>
              <a:rPr lang="it-IT" dirty="0" err="1"/>
              <a:t>Muon</a:t>
            </a:r>
            <a:r>
              <a:rPr lang="it-IT" dirty="0"/>
              <a:t> di ATLAS;</a:t>
            </a:r>
          </a:p>
          <a:p>
            <a:pPr lvl="1"/>
            <a:r>
              <a:rPr lang="it-IT" dirty="0" smtClean="0"/>
              <a:t>Termici</a:t>
            </a:r>
            <a:r>
              <a:rPr lang="it-IT" dirty="0"/>
              <a:t>: completamento del sistema di raffreddamento del convertitore e miglioramento delle misure di temperatura</a:t>
            </a:r>
            <a:r>
              <a:rPr lang="it-IT" dirty="0" smtClean="0"/>
              <a:t>. Ciò è stato ottenuto anche in virtù del completamento e </a:t>
            </a:r>
            <a:r>
              <a:rPr lang="it-IT" dirty="0" err="1" smtClean="0"/>
              <a:t>quidni</a:t>
            </a:r>
            <a:r>
              <a:rPr lang="it-IT" dirty="0" smtClean="0"/>
              <a:t> della disponibilità del nuovo sistema di </a:t>
            </a:r>
            <a:r>
              <a:rPr lang="it-IT" dirty="0" err="1" smtClean="0"/>
              <a:t>reaffreddamento</a:t>
            </a:r>
            <a:r>
              <a:rPr lang="it-IT" dirty="0" smtClean="0"/>
              <a:t> molto più efficiente del precedente.</a:t>
            </a:r>
            <a:endParaRPr lang="it-IT" dirty="0"/>
          </a:p>
          <a:p>
            <a:r>
              <a:rPr lang="it-IT" dirty="0" smtClean="0"/>
              <a:t>Non si è ancora arrivati alla a valutare sperimentalmente le </a:t>
            </a:r>
            <a:r>
              <a:rPr lang="it-IT" dirty="0"/>
              <a:t>caratteristiche EMI del </a:t>
            </a:r>
            <a:r>
              <a:rPr lang="it-IT" dirty="0" smtClean="0"/>
              <a:t>convertitore </a:t>
            </a:r>
            <a:r>
              <a:rPr lang="it-IT" dirty="0"/>
              <a:t>a </a:t>
            </a:r>
            <a:r>
              <a:rPr lang="it-IT" dirty="0" smtClean="0"/>
              <a:t>più </a:t>
            </a:r>
            <a:r>
              <a:rPr lang="it-IT" dirty="0"/>
              <a:t>moduli in configurazioni "</a:t>
            </a:r>
            <a:r>
              <a:rPr lang="it-IT" dirty="0" err="1" smtClean="0"/>
              <a:t>pressochè</a:t>
            </a:r>
            <a:r>
              <a:rPr lang="it-IT" dirty="0" smtClean="0"/>
              <a:t> </a:t>
            </a:r>
            <a:r>
              <a:rPr lang="it-IT" dirty="0"/>
              <a:t>finali".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73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set-up </a:t>
            </a:r>
            <a:r>
              <a:rPr lang="en-US" dirty="0" err="1" smtClean="0"/>
              <a:t>sperimentale</a:t>
            </a:r>
            <a:endParaRPr lang="en-US" dirty="0"/>
          </a:p>
        </p:txBody>
      </p:sp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2418014" y="2051978"/>
            <a:ext cx="4211960" cy="4020504"/>
            <a:chOff x="-8254" y="1119679"/>
            <a:chExt cx="6017085" cy="5743577"/>
          </a:xfrm>
        </p:grpSpPr>
        <p:grpSp>
          <p:nvGrpSpPr>
            <p:cNvPr id="5" name="Gruppo 38"/>
            <p:cNvGrpSpPr/>
            <p:nvPr/>
          </p:nvGrpSpPr>
          <p:grpSpPr>
            <a:xfrm>
              <a:off x="-8254" y="1119679"/>
              <a:ext cx="5445886" cy="5743577"/>
              <a:chOff x="-8254" y="1119679"/>
              <a:chExt cx="5445886" cy="5743577"/>
            </a:xfrm>
          </p:grpSpPr>
          <p:pic>
            <p:nvPicPr>
              <p:cNvPr id="18" name="Picture 2" descr="G:\Misure Apollo (Milano 27_6_2012)\Foto\CAM_0646.JP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/>
            </p:blipFill>
            <p:spPr bwMode="auto">
              <a:xfrm>
                <a:off x="209694" y="1119679"/>
                <a:ext cx="5227938" cy="28172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9" name="Gruppo 77"/>
              <p:cNvGrpSpPr/>
              <p:nvPr/>
            </p:nvGrpSpPr>
            <p:grpSpPr>
              <a:xfrm>
                <a:off x="-8254" y="2719741"/>
                <a:ext cx="3651108" cy="4143515"/>
                <a:chOff x="-8254" y="2719741"/>
                <a:chExt cx="3651108" cy="4143515"/>
              </a:xfrm>
            </p:grpSpPr>
            <p:sp>
              <p:nvSpPr>
                <p:cNvPr id="20" name="CasellaDiTesto 19"/>
                <p:cNvSpPr txBox="1"/>
                <p:nvPr/>
              </p:nvSpPr>
              <p:spPr>
                <a:xfrm>
                  <a:off x="-8254" y="5939926"/>
                  <a:ext cx="3651108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dirty="0" smtClean="0"/>
                    <a:t>Prototipo del convertitore principale</a:t>
                  </a:r>
                </a:p>
              </p:txBody>
            </p:sp>
            <p:sp>
              <p:nvSpPr>
                <p:cNvPr id="21" name="Rettangolo 20"/>
                <p:cNvSpPr/>
                <p:nvPr/>
              </p:nvSpPr>
              <p:spPr>
                <a:xfrm>
                  <a:off x="2220020" y="2719741"/>
                  <a:ext cx="715888" cy="330951"/>
                </a:xfrm>
                <a:prstGeom prst="rect">
                  <a:avLst/>
                </a:prstGeom>
                <a:noFill/>
                <a:ln w="158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pic>
              <p:nvPicPr>
                <p:cNvPr id="22" name="Picture 5" descr="G:\Misure Apollo (Milano 27_6_2012)\Foto\CAM_0632.JPG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/>
              </p:blipFill>
              <p:spPr bwMode="auto">
                <a:xfrm>
                  <a:off x="511260" y="4553959"/>
                  <a:ext cx="2934791" cy="1297646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cxnSp>
              <p:nvCxnSpPr>
                <p:cNvPr id="23" name="Connettore 1 22"/>
                <p:cNvCxnSpPr/>
                <p:nvPr/>
              </p:nvCxnSpPr>
              <p:spPr>
                <a:xfrm>
                  <a:off x="2935908" y="3050692"/>
                  <a:ext cx="510143" cy="1503267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ttore 1 23"/>
                <p:cNvCxnSpPr/>
                <p:nvPr/>
              </p:nvCxnSpPr>
              <p:spPr>
                <a:xfrm flipH="1">
                  <a:off x="511260" y="3050692"/>
                  <a:ext cx="1708760" cy="1503267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" name="Gruppo 81"/>
            <p:cNvGrpSpPr/>
            <p:nvPr/>
          </p:nvGrpSpPr>
          <p:grpSpPr>
            <a:xfrm>
              <a:off x="2774818" y="1119679"/>
              <a:ext cx="3234013" cy="637717"/>
              <a:chOff x="2774818" y="1119679"/>
              <a:chExt cx="3234013" cy="637717"/>
            </a:xfrm>
          </p:grpSpPr>
          <p:sp>
            <p:nvSpPr>
              <p:cNvPr id="15" name="CasellaDiTesto 3"/>
              <p:cNvSpPr txBox="1"/>
              <p:nvPr/>
            </p:nvSpPr>
            <p:spPr>
              <a:xfrm>
                <a:off x="3848591" y="1229779"/>
                <a:ext cx="2160240" cy="527617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dirty="0" smtClean="0"/>
                  <a:t>Termocamera</a:t>
                </a:r>
                <a:endParaRPr lang="it-IT" dirty="0"/>
              </a:p>
            </p:txBody>
          </p:sp>
          <p:sp>
            <p:nvSpPr>
              <p:cNvPr id="16" name="Rettangolo 15"/>
              <p:cNvSpPr/>
              <p:nvPr/>
            </p:nvSpPr>
            <p:spPr>
              <a:xfrm>
                <a:off x="2774818" y="1119679"/>
                <a:ext cx="600083" cy="581444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17" name="Connettore 2 16"/>
              <p:cNvCxnSpPr/>
              <p:nvPr/>
            </p:nvCxnSpPr>
            <p:spPr>
              <a:xfrm flipH="1">
                <a:off x="3374901" y="1391681"/>
                <a:ext cx="275194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uppo 80"/>
            <p:cNvGrpSpPr/>
            <p:nvPr/>
          </p:nvGrpSpPr>
          <p:grpSpPr>
            <a:xfrm>
              <a:off x="712754" y="1362254"/>
              <a:ext cx="1391857" cy="1379999"/>
              <a:chOff x="712754" y="1362254"/>
              <a:chExt cx="1391857" cy="1379999"/>
            </a:xfrm>
          </p:grpSpPr>
          <p:sp>
            <p:nvSpPr>
              <p:cNvPr id="12" name="CasellaDiTesto 11"/>
              <p:cNvSpPr txBox="1"/>
              <p:nvPr/>
            </p:nvSpPr>
            <p:spPr>
              <a:xfrm>
                <a:off x="712754" y="1362254"/>
                <a:ext cx="1391857" cy="369332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dirty="0" smtClean="0"/>
                  <a:t>Carico</a:t>
                </a:r>
                <a:endParaRPr lang="it-IT" dirty="0"/>
              </a:p>
            </p:txBody>
          </p:sp>
          <p:sp>
            <p:nvSpPr>
              <p:cNvPr id="13" name="Rettangolo 12"/>
              <p:cNvSpPr/>
              <p:nvPr/>
            </p:nvSpPr>
            <p:spPr>
              <a:xfrm>
                <a:off x="772770" y="2160809"/>
                <a:ext cx="1221219" cy="581444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14" name="Connettore 2 13"/>
              <p:cNvCxnSpPr/>
              <p:nvPr/>
            </p:nvCxnSpPr>
            <p:spPr>
              <a:xfrm flipH="1">
                <a:off x="1436501" y="1731586"/>
                <a:ext cx="1" cy="42922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o 79"/>
            <p:cNvGrpSpPr/>
            <p:nvPr/>
          </p:nvGrpSpPr>
          <p:grpSpPr>
            <a:xfrm>
              <a:off x="19249" y="2785177"/>
              <a:ext cx="2183444" cy="1085885"/>
              <a:chOff x="19249" y="2785177"/>
              <a:chExt cx="2183444" cy="1085885"/>
            </a:xfrm>
          </p:grpSpPr>
          <p:sp>
            <p:nvSpPr>
              <p:cNvPr id="9" name="CasellaDiTesto 8"/>
              <p:cNvSpPr txBox="1"/>
              <p:nvPr/>
            </p:nvSpPr>
            <p:spPr>
              <a:xfrm>
                <a:off x="19249" y="3343445"/>
                <a:ext cx="2183444" cy="527617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dirty="0" smtClean="0"/>
                  <a:t>Alimentatore</a:t>
                </a:r>
                <a:endParaRPr lang="it-IT" dirty="0"/>
              </a:p>
            </p:txBody>
          </p:sp>
          <p:sp>
            <p:nvSpPr>
              <p:cNvPr id="10" name="Rettangolo 9"/>
              <p:cNvSpPr/>
              <p:nvPr/>
            </p:nvSpPr>
            <p:spPr>
              <a:xfrm>
                <a:off x="913597" y="2785177"/>
                <a:ext cx="1065059" cy="290721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11" name="Connettore 2 10"/>
              <p:cNvCxnSpPr>
                <a:stCxn id="9" idx="0"/>
              </p:cNvCxnSpPr>
              <p:nvPr/>
            </p:nvCxnSpPr>
            <p:spPr>
              <a:xfrm flipH="1" flipV="1">
                <a:off x="913597" y="3075900"/>
                <a:ext cx="197374" cy="26754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94251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Attività</a:t>
            </a:r>
            <a:r>
              <a:rPr lang="en-US" dirty="0" smtClean="0"/>
              <a:t> </a:t>
            </a:r>
            <a:r>
              <a:rPr lang="en-US" dirty="0" err="1" smtClean="0"/>
              <a:t>svolta</a:t>
            </a:r>
            <a:r>
              <a:rPr lang="en-US" dirty="0" smtClean="0"/>
              <a:t> da </a:t>
            </a:r>
            <a:r>
              <a:rPr lang="en-US" dirty="0" err="1" smtClean="0"/>
              <a:t>gennaio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PoL</a:t>
            </a:r>
            <a:r>
              <a:rPr lang="en-US" dirty="0" smtClean="0"/>
              <a:t> e LDO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Individuati alcuni </a:t>
            </a:r>
            <a:r>
              <a:rPr lang="it-IT" dirty="0"/>
              <a:t>dispositivi che sono normalmente disponibili in </a:t>
            </a:r>
            <a:r>
              <a:rPr lang="it-IT" dirty="0" smtClean="0"/>
              <a:t>commercio con caratteristiche </a:t>
            </a:r>
            <a:r>
              <a:rPr lang="it-IT" dirty="0"/>
              <a:t>che appaiono </a:t>
            </a:r>
            <a:r>
              <a:rPr lang="it-IT" dirty="0" smtClean="0"/>
              <a:t>interessanti per APOLLO.</a:t>
            </a:r>
          </a:p>
          <a:p>
            <a:r>
              <a:rPr lang="it-IT" dirty="0" smtClean="0"/>
              <a:t>Studio delle alternative soprattutto per quanto riguarda le specifiche elettriche (per </a:t>
            </a:r>
            <a:r>
              <a:rPr lang="it-IT" dirty="0"/>
              <a:t>e</a:t>
            </a:r>
            <a:r>
              <a:rPr lang="it-IT" dirty="0" smtClean="0"/>
              <a:t>s. tensioni compatibili con gli esperimenti di interesse) e il comportamento sotto irraggiamento.</a:t>
            </a:r>
          </a:p>
          <a:p>
            <a:r>
              <a:rPr lang="it-IT" dirty="0" smtClean="0"/>
              <a:t>Studio di un particolare dispositivo (LTM4619) che presenta caratteristiche elettriche compatibili con gli esperimenti e che dovrebbe arrivare sino a 300kRad di radiazioni ionizzanti, e lavorare in un campo magnetico sino a circa 2000 Gauss (test effettuati da altri gruppi).</a:t>
            </a:r>
          </a:p>
          <a:p>
            <a:r>
              <a:rPr lang="it-IT" dirty="0" smtClean="0"/>
              <a:t>È in programma la verifica sperimentale di questo dispositivo nelle condizioni sopra citate oltre che EMI e misure di rumore.</a:t>
            </a:r>
          </a:p>
        </p:txBody>
      </p:sp>
    </p:spTree>
    <p:extLst>
      <p:ext uri="{BB962C8B-B14F-4D97-AF65-F5344CB8AC3E}">
        <p14:creationId xmlns:p14="http://schemas.microsoft.com/office/powerpoint/2010/main" xmlns="" val="370083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Pubblicazioni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-355600">
              <a:buFont typeface="Arial" pitchFamily="34" charset="0"/>
              <a:buChar char="•"/>
            </a:pPr>
            <a:r>
              <a:rPr lang="en-US" sz="1800" dirty="0"/>
              <a:t>ESREF 2012 - Cagliari, Italy: Reliability oriented design of power supplies for high energy physics applications. Microelectronics Reliability 52-9-10 (2012</a:t>
            </a:r>
            <a:r>
              <a:rPr lang="en-US" sz="1800" dirty="0" smtClean="0"/>
              <a:t>).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en-US" sz="1800" dirty="0" smtClean="0"/>
              <a:t>IMEKO TC 10 – Firenze, Italy</a:t>
            </a:r>
            <a:r>
              <a:rPr lang="en-US" sz="1800" dirty="0"/>
              <a:t>: Thermal modeling and characterization of power </a:t>
            </a:r>
            <a:r>
              <a:rPr lang="en-US" sz="1800" dirty="0" smtClean="0"/>
              <a:t>converters </a:t>
            </a:r>
            <a:r>
              <a:rPr lang="en-US" sz="1800" dirty="0"/>
              <a:t>for </a:t>
            </a:r>
            <a:r>
              <a:rPr lang="en-US" sz="1800" dirty="0" smtClean="0"/>
              <a:t>LHC </a:t>
            </a:r>
            <a:r>
              <a:rPr lang="en-US" sz="1800" dirty="0"/>
              <a:t>power supplies, 12th IMEKO TC10 Workshop on Technical </a:t>
            </a:r>
            <a:r>
              <a:rPr lang="en-US" sz="1800" dirty="0" smtClean="0"/>
              <a:t>Diagnostics, pp. 202 – 207, June 2013</a:t>
            </a:r>
            <a:r>
              <a:rPr lang="en-US" sz="1800" dirty="0"/>
              <a:t>, ISBN </a:t>
            </a:r>
            <a:r>
              <a:rPr lang="en-US" sz="1800" dirty="0" smtClean="0"/>
              <a:t>978-88-903149-8-8.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en-US" sz="1800" dirty="0" smtClean="0"/>
              <a:t>ESREF 2013 </a:t>
            </a:r>
            <a:r>
              <a:rPr lang="en-US" sz="1800" dirty="0"/>
              <a:t>(Accepted for): Thermal optimization of water heat sink for power converters with tight thermal </a:t>
            </a:r>
            <a:r>
              <a:rPr lang="en-US" sz="1800" dirty="0" smtClean="0"/>
              <a:t>constraints.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en-US" sz="1800" dirty="0"/>
              <a:t>TWEPP 2013 </a:t>
            </a:r>
            <a:r>
              <a:rPr lang="en-US" sz="1800" dirty="0" smtClean="0"/>
              <a:t>(</a:t>
            </a:r>
            <a:r>
              <a:rPr lang="en-US" sz="1800" dirty="0" err="1" smtClean="0"/>
              <a:t>Accpeted</a:t>
            </a:r>
            <a:r>
              <a:rPr lang="en-US" sz="1800" dirty="0"/>
              <a:t> for): Developments on DC/DC converters for the LHC experiment </a:t>
            </a:r>
            <a:r>
              <a:rPr lang="en-US" sz="1800" dirty="0" smtClean="0"/>
              <a:t>upgrades.</a:t>
            </a:r>
          </a:p>
          <a:p>
            <a:pPr marL="355600" lvl="1" indent="-355600">
              <a:buFont typeface="Arial" pitchFamily="34" charset="0"/>
              <a:buChar char="•"/>
            </a:pPr>
            <a:endParaRPr lang="en-US" sz="1800" dirty="0" smtClean="0"/>
          </a:p>
          <a:p>
            <a:pPr marL="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975335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643</Words>
  <Application>Microsoft Office PowerPoint</Application>
  <PresentationFormat>Presentazione su schermo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APOLLO</vt:lpstr>
      <vt:lpstr>Obiettivi</vt:lpstr>
      <vt:lpstr>Attività svolta da gennaio sul MC</vt:lpstr>
      <vt:lpstr>Il set-up sperimentale</vt:lpstr>
      <vt:lpstr>Attività svolta da gennaio su PoL e LDO</vt:lpstr>
      <vt:lpstr>Pubblicazioni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APOLLO</dc:title>
  <dc:creator>Massimo</dc:creator>
  <cp:lastModifiedBy>fisica_2</cp:lastModifiedBy>
  <cp:revision>6</cp:revision>
  <dcterms:created xsi:type="dcterms:W3CDTF">2013-06-24T11:04:25Z</dcterms:created>
  <dcterms:modified xsi:type="dcterms:W3CDTF">2013-06-27T08:09:56Z</dcterms:modified>
</cp:coreProperties>
</file>