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71" r:id="rId4"/>
    <p:sldId id="273" r:id="rId5"/>
    <p:sldId id="27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-18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63C96-2F87-4686-84B7-1017943B9880}" type="datetimeFigureOut">
              <a:rPr lang="it-IT" smtClean="0"/>
              <a:pPr/>
              <a:t>26/06/2013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DA5F9-81E4-4C94-BE0A-D2C498BEAB11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115" y="0"/>
            <a:ext cx="1284885" cy="8433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0" y="149128"/>
            <a:ext cx="9143999" cy="711480"/>
          </a:xfrm>
        </p:spPr>
        <p:txBody>
          <a:bodyPr>
            <a:normAutofit fontScale="90000"/>
          </a:bodyPr>
          <a:lstStyle/>
          <a:p>
            <a:r>
              <a:rPr lang="it-IT" sz="3600" dirty="0" err="1" smtClean="0"/>
              <a:t>ReDSoX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800" dirty="0" err="1"/>
              <a:t>Research</a:t>
            </a:r>
            <a:r>
              <a:rPr lang="it-IT" sz="2800" dirty="0"/>
              <a:t> </a:t>
            </a:r>
            <a:r>
              <a:rPr lang="it-IT" sz="2800" dirty="0" err="1"/>
              <a:t>Drift</a:t>
            </a:r>
            <a:r>
              <a:rPr lang="it-IT" sz="2800" dirty="0"/>
              <a:t> for Soft X-</a:t>
            </a:r>
            <a:r>
              <a:rPr lang="it-IT" sz="2800" dirty="0" err="1"/>
              <a:t>ray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4800" y="1067797"/>
            <a:ext cx="8534400" cy="57822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487488" indent="-1487488">
              <a:spcBef>
                <a:spcPts val="1200"/>
              </a:spcBef>
            </a:pPr>
            <a:r>
              <a:rPr lang="it-IT" b="1" dirty="0"/>
              <a:t>Sezioni partecipanti</a:t>
            </a:r>
            <a:r>
              <a:rPr lang="it-IT" dirty="0"/>
              <a:t>: TS, BO (IASF-BO</a:t>
            </a:r>
            <a:r>
              <a:rPr lang="it-IT" dirty="0" smtClean="0"/>
              <a:t>), MI, PV, </a:t>
            </a:r>
            <a:r>
              <a:rPr lang="it-IT" dirty="0"/>
              <a:t>ROMA2 (IAPS-ROMA)</a:t>
            </a:r>
          </a:p>
          <a:p>
            <a:pPr marL="1487488" indent="-1487488">
              <a:spcBef>
                <a:spcPts val="1200"/>
              </a:spcBef>
            </a:pPr>
            <a:r>
              <a:rPr lang="it-IT" b="1" dirty="0" smtClean="0"/>
              <a:t>Responsabile </a:t>
            </a:r>
            <a:r>
              <a:rPr lang="it-IT" b="1" dirty="0"/>
              <a:t>nazionale</a:t>
            </a:r>
            <a:r>
              <a:rPr lang="it-IT" dirty="0"/>
              <a:t>: A. Vacchi</a:t>
            </a:r>
          </a:p>
          <a:p>
            <a:pPr marL="1487488" indent="-1487488">
              <a:spcBef>
                <a:spcPts val="1200"/>
              </a:spcBef>
            </a:pPr>
            <a:r>
              <a:rPr lang="it-IT" b="1" dirty="0" smtClean="0"/>
              <a:t>Responsabile </a:t>
            </a:r>
            <a:r>
              <a:rPr lang="it-IT" b="1" dirty="0"/>
              <a:t>locale</a:t>
            </a:r>
            <a:r>
              <a:rPr lang="it-IT" dirty="0"/>
              <a:t>: G. </a:t>
            </a:r>
            <a:r>
              <a:rPr lang="it-IT" dirty="0" err="1" smtClean="0"/>
              <a:t>Bertuccio</a:t>
            </a:r>
            <a:endParaRPr lang="it-IT" dirty="0" smtClean="0"/>
          </a:p>
          <a:p>
            <a:pPr marL="1487488" indent="-1487488">
              <a:spcBef>
                <a:spcPts val="1200"/>
              </a:spcBef>
            </a:pPr>
            <a:r>
              <a:rPr lang="it-IT" b="1" dirty="0" smtClean="0"/>
              <a:t>Gruppo INFN-MI:  </a:t>
            </a:r>
            <a:r>
              <a:rPr lang="it-IT" dirty="0" smtClean="0"/>
              <a:t>G</a:t>
            </a:r>
            <a:r>
              <a:rPr lang="it-IT" dirty="0"/>
              <a:t>. </a:t>
            </a:r>
            <a:r>
              <a:rPr lang="it-IT" dirty="0" err="1" smtClean="0"/>
              <a:t>Bertuccio</a:t>
            </a:r>
            <a:r>
              <a:rPr lang="it-IT" dirty="0" smtClean="0"/>
              <a:t>, A. </a:t>
            </a:r>
            <a:r>
              <a:rPr lang="it-IT" dirty="0" err="1" smtClean="0"/>
              <a:t>Castoldi</a:t>
            </a:r>
            <a:r>
              <a:rPr lang="it-IT" dirty="0" smtClean="0"/>
              <a:t>, C. </a:t>
            </a:r>
            <a:r>
              <a:rPr lang="it-IT" dirty="0" err="1" smtClean="0"/>
              <a:t>Guazzoni</a:t>
            </a:r>
            <a:r>
              <a:rPr lang="it-IT" dirty="0" smtClean="0"/>
              <a:t>, D. Giove, M. Ahangarianabhari, D. Macera, </a:t>
            </a:r>
            <a:r>
              <a:rPr lang="it-IT" dirty="0" smtClean="0"/>
              <a:t>G</a:t>
            </a:r>
            <a:r>
              <a:rPr lang="it-IT" dirty="0"/>
              <a:t>. Montemurro, Y. </a:t>
            </a:r>
            <a:r>
              <a:rPr lang="it-IT" dirty="0" err="1"/>
              <a:t>Shi</a:t>
            </a:r>
            <a:r>
              <a:rPr lang="it-IT" dirty="0"/>
              <a:t>, + 2 </a:t>
            </a:r>
            <a:r>
              <a:rPr lang="it-IT" dirty="0" err="1"/>
              <a:t>PhD</a:t>
            </a:r>
            <a:r>
              <a:rPr lang="it-IT" dirty="0"/>
              <a:t>  INFN</a:t>
            </a:r>
            <a:endParaRPr lang="it-IT" b="1" dirty="0"/>
          </a:p>
          <a:p>
            <a:pPr marL="1487488" indent="-1487488">
              <a:spcBef>
                <a:spcPts val="1200"/>
              </a:spcBef>
            </a:pPr>
            <a:r>
              <a:rPr lang="it-IT" b="1" dirty="0" smtClean="0"/>
              <a:t>Durata</a:t>
            </a:r>
            <a:r>
              <a:rPr lang="it-IT" dirty="0" smtClean="0"/>
              <a:t>: 2013-2015</a:t>
            </a:r>
          </a:p>
          <a:p>
            <a:pPr marL="1487488" indent="-1487488">
              <a:spcBef>
                <a:spcPts val="1200"/>
              </a:spcBef>
            </a:pPr>
            <a:r>
              <a:rPr lang="it-IT" b="1" dirty="0"/>
              <a:t>Collaborazione</a:t>
            </a:r>
            <a:r>
              <a:rPr lang="it-IT" dirty="0"/>
              <a:t>: FBK (Trento), Sincrotrone Trieste</a:t>
            </a:r>
          </a:p>
          <a:p>
            <a:pPr>
              <a:spcAft>
                <a:spcPts val="400"/>
              </a:spcAft>
            </a:pPr>
            <a:endParaRPr lang="it-IT" sz="1600" b="1" dirty="0"/>
          </a:p>
          <a:p>
            <a:pPr>
              <a:spcAft>
                <a:spcPts val="400"/>
              </a:spcAft>
            </a:pPr>
            <a:r>
              <a:rPr lang="it-IT" b="1" dirty="0" smtClean="0"/>
              <a:t>Linea di ricerca</a:t>
            </a:r>
            <a:r>
              <a:rPr lang="it-IT" dirty="0"/>
              <a:t>: </a:t>
            </a:r>
            <a:r>
              <a:rPr lang="it-IT" dirty="0" smtClean="0"/>
              <a:t>Spettroscopia </a:t>
            </a:r>
            <a:r>
              <a:rPr lang="it-IT" dirty="0"/>
              <a:t>ed </a:t>
            </a:r>
            <a:r>
              <a:rPr lang="it-IT" dirty="0" err="1"/>
              <a:t>imaging</a:t>
            </a:r>
            <a:r>
              <a:rPr lang="it-IT" dirty="0"/>
              <a:t> di X-</a:t>
            </a:r>
            <a:r>
              <a:rPr lang="it-IT" dirty="0" err="1"/>
              <a:t>ray</a:t>
            </a:r>
            <a:r>
              <a:rPr lang="it-IT" dirty="0"/>
              <a:t>. </a:t>
            </a:r>
          </a:p>
          <a:p>
            <a:pPr marL="285750" indent="-285750">
              <a:spcAft>
                <a:spcPts val="400"/>
              </a:spcAft>
              <a:buFont typeface="Wingdings" pitchFamily="2" charset="2"/>
              <a:buChar char="Ø"/>
            </a:pPr>
            <a:r>
              <a:rPr lang="it-IT" dirty="0" smtClean="0"/>
              <a:t> Sviluppo di </a:t>
            </a:r>
            <a:r>
              <a:rPr lang="it-IT" i="1" dirty="0" smtClean="0"/>
              <a:t>Rivelatori a Deriva in Silicio </a:t>
            </a:r>
            <a:r>
              <a:rPr lang="it-IT" dirty="0" smtClean="0"/>
              <a:t>di grande superficie </a:t>
            </a:r>
          </a:p>
          <a:p>
            <a:pPr marL="285750" indent="-285750">
              <a:spcAft>
                <a:spcPts val="400"/>
              </a:spcAft>
              <a:buFont typeface="Wingdings" pitchFamily="2" charset="2"/>
              <a:buChar char="Ø"/>
            </a:pPr>
            <a:r>
              <a:rPr lang="it-IT" i="1" dirty="0" smtClean="0"/>
              <a:t>Elettronica a minimo rumore</a:t>
            </a:r>
          </a:p>
          <a:p>
            <a:pPr marL="285750" indent="-285750">
              <a:spcAft>
                <a:spcPts val="400"/>
              </a:spcAft>
              <a:buFont typeface="Wingdings" pitchFamily="2" charset="2"/>
              <a:buChar char="Ø"/>
            </a:pPr>
            <a:endParaRPr lang="it-IT" dirty="0"/>
          </a:p>
          <a:p>
            <a:pPr marL="1252538" indent="-1252538">
              <a:spcAft>
                <a:spcPts val="400"/>
              </a:spcAft>
            </a:pPr>
            <a:r>
              <a:rPr lang="it-IT" b="1" dirty="0" smtClean="0"/>
              <a:t>Applicazioni:</a:t>
            </a:r>
            <a:r>
              <a:rPr lang="it-IT" dirty="0" smtClean="0"/>
              <a:t> Astrofisica X e </a:t>
            </a:r>
            <a:r>
              <a:rPr lang="it-IT" dirty="0" smtClean="0">
                <a:sym typeface="Symbol"/>
              </a:rPr>
              <a:t></a:t>
            </a:r>
            <a:r>
              <a:rPr lang="it-IT" dirty="0" smtClean="0"/>
              <a:t>, Diagnostica medica, </a:t>
            </a:r>
            <a:br>
              <a:rPr lang="it-IT" dirty="0" smtClean="0"/>
            </a:br>
            <a:r>
              <a:rPr lang="it-IT" dirty="0" smtClean="0"/>
              <a:t>Advanced Light </a:t>
            </a:r>
            <a:r>
              <a:rPr lang="it-IT" dirty="0" err="1" smtClean="0"/>
              <a:t>Sources</a:t>
            </a:r>
            <a:r>
              <a:rPr lang="it-IT" dirty="0" smtClean="0"/>
              <a:t> (Sincrotrone e FEL)</a:t>
            </a:r>
          </a:p>
          <a:p>
            <a:pPr>
              <a:spcAft>
                <a:spcPts val="400"/>
              </a:spcAft>
            </a:pPr>
            <a:endParaRPr 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53902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0" y="149128"/>
            <a:ext cx="9143999" cy="711480"/>
          </a:xfrm>
        </p:spPr>
        <p:txBody>
          <a:bodyPr>
            <a:normAutofit/>
          </a:bodyPr>
          <a:lstStyle/>
          <a:p>
            <a:r>
              <a:rPr lang="it-IT" sz="4000" dirty="0" err="1" smtClean="0"/>
              <a:t>ReDSoX</a:t>
            </a:r>
            <a:r>
              <a:rPr lang="it-IT" sz="4000" dirty="0" smtClean="0"/>
              <a:t> - motivazioni</a:t>
            </a:r>
            <a:endParaRPr lang="it-IT" sz="4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1053188"/>
            <a:ext cx="9144000" cy="54492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800100" lvl="1" indent="-342900">
              <a:spcAft>
                <a:spcPts val="1800"/>
              </a:spcAft>
              <a:buFont typeface="Wingdings" pitchFamily="2" charset="2"/>
              <a:buChar char="Ø"/>
            </a:pPr>
            <a:r>
              <a:rPr lang="it-IT" sz="2400" dirty="0" smtClean="0"/>
              <a:t>Proposta </a:t>
            </a:r>
            <a:r>
              <a:rPr lang="it-IT" sz="2400" b="1" dirty="0" smtClean="0"/>
              <a:t>LOFT</a:t>
            </a:r>
            <a:r>
              <a:rPr lang="it-IT" sz="2400" dirty="0" smtClean="0"/>
              <a:t> per la </a:t>
            </a:r>
            <a:r>
              <a:rPr lang="it-IT" sz="2400" b="1" dirty="0" err="1" smtClean="0"/>
              <a:t>mission</a:t>
            </a:r>
            <a:r>
              <a:rPr lang="it-IT" sz="2400" b="1" dirty="0" smtClean="0"/>
              <a:t> call M3 dell’ESA</a:t>
            </a:r>
            <a:r>
              <a:rPr lang="it-IT" sz="2400" dirty="0" smtClean="0"/>
              <a:t>, conseguenza diretta di XDXL: </a:t>
            </a:r>
            <a:r>
              <a:rPr lang="it-IT" sz="2400" dirty="0" smtClean="0">
                <a:solidFill>
                  <a:srgbClr val="002060"/>
                </a:solidFill>
              </a:rPr>
              <a:t>il progetto promuove il consolidamento, l’affidabilità e la robustezza della tecnologia delle SDD lineari per l’applicazione nello spazio durante le fasi di ASSESSMENT e DEFINITION di LOFT;</a:t>
            </a:r>
          </a:p>
          <a:p>
            <a:pPr marL="800100" lvl="1" indent="-342900">
              <a:spcAft>
                <a:spcPts val="1800"/>
              </a:spcAft>
              <a:buFont typeface="Wingdings" pitchFamily="2" charset="2"/>
              <a:buChar char="Ø"/>
            </a:pPr>
            <a:r>
              <a:rPr lang="it-IT" sz="2400" dirty="0" smtClean="0">
                <a:solidFill>
                  <a:srgbClr val="002060"/>
                </a:solidFill>
              </a:rPr>
              <a:t>Forte richiesta </a:t>
            </a:r>
            <a:r>
              <a:rPr lang="it-IT" sz="2400" dirty="0" smtClean="0"/>
              <a:t>da parte della comunità </a:t>
            </a:r>
            <a:r>
              <a:rPr lang="it-IT" sz="2400" dirty="0" err="1" smtClean="0"/>
              <a:t>Advanced</a:t>
            </a:r>
            <a:r>
              <a:rPr lang="it-IT" sz="2400" dirty="0" smtClean="0"/>
              <a:t> Light </a:t>
            </a:r>
            <a:r>
              <a:rPr lang="it-IT" sz="2400" dirty="0" err="1" smtClean="0"/>
              <a:t>Sources</a:t>
            </a:r>
            <a:r>
              <a:rPr lang="it-IT" sz="2400" dirty="0" smtClean="0"/>
              <a:t> (ASL), i.e. </a:t>
            </a:r>
            <a:r>
              <a:rPr lang="it-IT" sz="2400" dirty="0" err="1" smtClean="0">
                <a:solidFill>
                  <a:srgbClr val="002060"/>
                </a:solidFill>
              </a:rPr>
              <a:t>EuroFEL</a:t>
            </a:r>
            <a:r>
              <a:rPr lang="it-IT" sz="2400" dirty="0" smtClean="0"/>
              <a:t>, di </a:t>
            </a:r>
            <a:r>
              <a:rPr lang="it-IT" sz="2400" dirty="0" smtClean="0">
                <a:solidFill>
                  <a:srgbClr val="002060"/>
                </a:solidFill>
              </a:rPr>
              <a:t>rivelatori a deriva aventi prestazioni estreme di efficienza, risoluzione energetica, velocità</a:t>
            </a:r>
            <a:r>
              <a:rPr lang="it-IT" sz="2400" dirty="0" smtClean="0"/>
              <a:t>. Questa richiesta viene anche da </a:t>
            </a:r>
            <a:r>
              <a:rPr lang="it-IT" sz="2400" b="1" dirty="0" smtClean="0"/>
              <a:t>Sincrotrone Trieste,</a:t>
            </a:r>
            <a:r>
              <a:rPr lang="it-IT" sz="2400" dirty="0" smtClean="0"/>
              <a:t> con il quale si vuole consolidare la collaborazione iniziata a fine 2011;</a:t>
            </a:r>
          </a:p>
          <a:p>
            <a:pPr marL="800100" lvl="1" indent="-342900">
              <a:spcAft>
                <a:spcPts val="1800"/>
              </a:spcAft>
              <a:buFont typeface="Wingdings" pitchFamily="2" charset="2"/>
              <a:buChar char="Ø"/>
            </a:pPr>
            <a:r>
              <a:rPr lang="it-IT" sz="2400" dirty="0" smtClean="0"/>
              <a:t>La tecnologia INFN-TS delle SDD lineari di grande area è la più avanzata al mondo, c’è l’interesse a svilupparla ulteriormente soprattutto dal punto di vista dell’efficienza quantica</a:t>
            </a:r>
          </a:p>
          <a:p>
            <a:pPr marL="1487488" indent="-1487488">
              <a:spcAft>
                <a:spcPts val="1800"/>
              </a:spcAft>
            </a:pPr>
            <a:endParaRPr lang="it-IT" sz="2000" dirty="0" smtClean="0"/>
          </a:p>
          <a:p>
            <a:pPr marL="1487488" indent="-1487488"/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0" y="149128"/>
            <a:ext cx="8495413" cy="711480"/>
          </a:xfrm>
        </p:spPr>
        <p:txBody>
          <a:bodyPr>
            <a:normAutofit/>
          </a:bodyPr>
          <a:lstStyle/>
          <a:p>
            <a:r>
              <a:rPr lang="it-IT" sz="4000" dirty="0" err="1" smtClean="0"/>
              <a:t>ReDSoX</a:t>
            </a:r>
            <a:r>
              <a:rPr lang="it-IT" sz="4000" dirty="0" smtClean="0"/>
              <a:t> – Milano linea ASIC</a:t>
            </a:r>
            <a:endParaRPr lang="it-IT" sz="4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914959"/>
            <a:ext cx="8898467" cy="54492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1">
              <a:spcAft>
                <a:spcPts val="1800"/>
              </a:spcAft>
            </a:pPr>
            <a:r>
              <a:rPr lang="it-IT" sz="2000" b="1" dirty="0" err="1" smtClean="0"/>
              <a:t>Attivita’</a:t>
            </a:r>
            <a:r>
              <a:rPr lang="it-IT" sz="2000" b="1" dirty="0" smtClean="0"/>
              <a:t> svolta (giugno 2013)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b="1" dirty="0"/>
              <a:t>Test di  VEGA-1 </a:t>
            </a:r>
            <a:r>
              <a:rPr lang="it-IT" sz="2000" b="1" dirty="0" smtClean="0"/>
              <a:t>ASIC </a:t>
            </a:r>
            <a:r>
              <a:rPr lang="it-IT" sz="2000" dirty="0" smtClean="0"/>
              <a:t>completato </a:t>
            </a:r>
            <a:r>
              <a:rPr lang="it-IT" sz="2000" dirty="0"/>
              <a:t>con successo: piena funzionalità (febbraio </a:t>
            </a:r>
            <a:r>
              <a:rPr lang="it-IT" sz="2000" dirty="0" smtClean="0"/>
              <a:t>2013) ENC</a:t>
            </a:r>
            <a:r>
              <a:rPr lang="it-IT" sz="2000" dirty="0"/>
              <a:t>: 12 e- </a:t>
            </a:r>
            <a:r>
              <a:rPr lang="it-IT" sz="2000" dirty="0" err="1"/>
              <a:t>r.m.s</a:t>
            </a:r>
            <a:r>
              <a:rPr lang="it-IT" sz="2000" dirty="0"/>
              <a:t>. (intrinseco) ; 16 e- </a:t>
            </a:r>
            <a:r>
              <a:rPr lang="it-IT" sz="2000" dirty="0" err="1"/>
              <a:t>r.m.s</a:t>
            </a:r>
            <a:r>
              <a:rPr lang="it-IT" sz="2000" dirty="0"/>
              <a:t>.  (con SDD </a:t>
            </a:r>
            <a:r>
              <a:rPr lang="it-IT" sz="2000" dirty="0" smtClean="0"/>
              <a:t>10mm</a:t>
            </a:r>
            <a:r>
              <a:rPr lang="it-IT" sz="2000" baseline="30000" dirty="0" smtClean="0"/>
              <a:t>2</a:t>
            </a:r>
            <a:r>
              <a:rPr lang="it-IT" sz="2000" dirty="0" smtClean="0"/>
              <a:t>); consumo </a:t>
            </a:r>
            <a:r>
              <a:rPr lang="it-IT" sz="2000" dirty="0"/>
              <a:t>di potenza: 480 </a:t>
            </a:r>
            <a:r>
              <a:rPr lang="it-IT" sz="2000" dirty="0" err="1">
                <a:latin typeface="Symbol" pitchFamily="18" charset="2"/>
              </a:rPr>
              <a:t>m</a:t>
            </a:r>
            <a:r>
              <a:rPr lang="it-IT" sz="2000" dirty="0" err="1"/>
              <a:t>W</a:t>
            </a:r>
            <a:endParaRPr lang="it-IT" sz="2000" dirty="0"/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b="1" dirty="0"/>
              <a:t>ULN-CMOS </a:t>
            </a:r>
            <a:r>
              <a:rPr lang="it-IT" sz="2000" b="1" dirty="0" err="1" smtClean="0"/>
              <a:t>Preamplifier</a:t>
            </a:r>
            <a:r>
              <a:rPr lang="it-IT" sz="2000" b="1" dirty="0" smtClean="0"/>
              <a:t>: </a:t>
            </a:r>
            <a:r>
              <a:rPr lang="it-IT" sz="2000" dirty="0" smtClean="0"/>
              <a:t>completamento </a:t>
            </a:r>
            <a:r>
              <a:rPr lang="it-IT" sz="2000" dirty="0"/>
              <a:t>e sottomissione </a:t>
            </a:r>
            <a:r>
              <a:rPr lang="it-IT" sz="2000" dirty="0" smtClean="0"/>
              <a:t>design prototipo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000" b="1" dirty="0"/>
              <a:t>Test ULN-CMOS </a:t>
            </a:r>
            <a:r>
              <a:rPr lang="it-IT" sz="2000" b="1" dirty="0" err="1"/>
              <a:t>Preamp</a:t>
            </a:r>
            <a:r>
              <a:rPr lang="it-IT" sz="2000" b="1" dirty="0"/>
              <a:t>. con TS-FBK 10mm</a:t>
            </a:r>
            <a:r>
              <a:rPr lang="it-IT" sz="2000" b="1" baseline="30000" dirty="0"/>
              <a:t>2</a:t>
            </a:r>
            <a:r>
              <a:rPr lang="it-IT" sz="2000" b="1" dirty="0"/>
              <a:t> </a:t>
            </a:r>
            <a:r>
              <a:rPr lang="it-IT" sz="2000" b="1" dirty="0" smtClean="0"/>
              <a:t>SDD: </a:t>
            </a:r>
            <a:r>
              <a:rPr lang="it-IT" sz="2000" dirty="0" smtClean="0"/>
              <a:t>primi </a:t>
            </a:r>
            <a:r>
              <a:rPr lang="it-IT" sz="2000" dirty="0"/>
              <a:t>test  </a:t>
            </a:r>
            <a:r>
              <a:rPr lang="it-IT" sz="2000" dirty="0" smtClean="0"/>
              <a:t>ENC</a:t>
            </a:r>
            <a:r>
              <a:rPr lang="it-IT" sz="2000" dirty="0"/>
              <a:t>: 1.8 e- </a:t>
            </a:r>
            <a:r>
              <a:rPr lang="it-IT" sz="2000" dirty="0" err="1"/>
              <a:t>r.m.s</a:t>
            </a:r>
            <a:r>
              <a:rPr lang="it-IT" sz="2000" dirty="0"/>
              <a:t>. (intrinseco);  3.8 e- </a:t>
            </a:r>
            <a:r>
              <a:rPr lang="it-IT" sz="2000" dirty="0" err="1"/>
              <a:t>r.m.s</a:t>
            </a:r>
            <a:r>
              <a:rPr lang="it-IT" sz="2000" dirty="0"/>
              <a:t>.  (con SDD a -40°C)</a:t>
            </a:r>
            <a:br>
              <a:rPr lang="it-IT" sz="2000" dirty="0"/>
            </a:br>
            <a:r>
              <a:rPr lang="it-IT" sz="2000" dirty="0"/>
              <a:t>33 </a:t>
            </a:r>
            <a:r>
              <a:rPr lang="it-IT" sz="2000" dirty="0" err="1"/>
              <a:t>eV</a:t>
            </a:r>
            <a:r>
              <a:rPr lang="it-IT" sz="2000" dirty="0"/>
              <a:t> FWHM @ </a:t>
            </a:r>
            <a:r>
              <a:rPr lang="it-IT" sz="2000" dirty="0" err="1"/>
              <a:t>Pulser</a:t>
            </a:r>
            <a:r>
              <a:rPr lang="it-IT" sz="2000" dirty="0"/>
              <a:t> line; 125 </a:t>
            </a:r>
            <a:r>
              <a:rPr lang="it-IT" sz="2000" dirty="0" err="1"/>
              <a:t>eV</a:t>
            </a:r>
            <a:r>
              <a:rPr lang="it-IT" sz="2000" dirty="0"/>
              <a:t> FWHM @ 5.9 </a:t>
            </a:r>
            <a:r>
              <a:rPr lang="it-IT" sz="2000" dirty="0" err="1"/>
              <a:t>keV</a:t>
            </a:r>
            <a:r>
              <a:rPr lang="it-IT" sz="2000" dirty="0"/>
              <a:t> </a:t>
            </a:r>
            <a:r>
              <a:rPr lang="it-IT" sz="2000" baseline="30000" dirty="0"/>
              <a:t>55</a:t>
            </a:r>
            <a:r>
              <a:rPr lang="it-IT" sz="2000" dirty="0"/>
              <a:t>Fe ,</a:t>
            </a:r>
            <a:r>
              <a:rPr lang="it-IT" sz="2000" b="1" dirty="0" smtClean="0"/>
              <a:t> </a:t>
            </a:r>
            <a:r>
              <a:rPr lang="it-IT" sz="2000" b="1" dirty="0"/>
              <a:t/>
            </a:r>
            <a:br>
              <a:rPr lang="it-IT" sz="2000" b="1" dirty="0"/>
            </a:br>
            <a:endParaRPr lang="it-IT" sz="2000" dirty="0"/>
          </a:p>
          <a:p>
            <a:pPr lvl="1">
              <a:spcAft>
                <a:spcPts val="1800"/>
              </a:spcAft>
            </a:pPr>
            <a:r>
              <a:rPr lang="it-IT" sz="2000" b="1" dirty="0" err="1" smtClean="0"/>
              <a:t>Attivita’</a:t>
            </a:r>
            <a:r>
              <a:rPr lang="it-IT" sz="2000" b="1" dirty="0" smtClean="0"/>
              <a:t> proposta nel 2014:</a:t>
            </a:r>
            <a:endParaRPr lang="it-IT" sz="2000" b="1" dirty="0"/>
          </a:p>
          <a:p>
            <a:pPr marL="800100" lvl="1" indent="-342900">
              <a:spcAft>
                <a:spcPts val="1800"/>
              </a:spcAft>
              <a:buFont typeface="Wingdings" pitchFamily="2" charset="2"/>
              <a:buChar char="Ø"/>
            </a:pPr>
            <a:r>
              <a:rPr lang="it-IT" sz="2000" b="1" dirty="0" smtClean="0"/>
              <a:t>Ottimizzazione design di ultra </a:t>
            </a:r>
            <a:r>
              <a:rPr lang="it-IT" sz="2000" b="1" dirty="0" err="1" smtClean="0"/>
              <a:t>low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noise</a:t>
            </a:r>
            <a:r>
              <a:rPr lang="it-IT" sz="2000" b="1" dirty="0" smtClean="0"/>
              <a:t> ASIC </a:t>
            </a:r>
            <a:r>
              <a:rPr lang="it-IT" sz="2000" dirty="0" smtClean="0"/>
              <a:t>basato sui nuovi rivelatori SDD disponibili da settembre 2013. </a:t>
            </a:r>
            <a:endParaRPr lang="it-IT" sz="2000" dirty="0"/>
          </a:p>
          <a:p>
            <a:pPr marL="800100" lvl="1" indent="-342900">
              <a:spcAft>
                <a:spcPts val="1800"/>
              </a:spcAft>
              <a:buFont typeface="Wingdings" pitchFamily="2" charset="2"/>
              <a:buChar char="Ø"/>
            </a:pPr>
            <a:r>
              <a:rPr lang="it-IT" sz="2000" dirty="0" smtClean="0"/>
              <a:t>Partecipazione alla </a:t>
            </a:r>
            <a:r>
              <a:rPr lang="it-IT" sz="2000" b="1" dirty="0" smtClean="0"/>
              <a:t>realizzazione del sistema rivelatore-ASIC, caratterizzazione </a:t>
            </a:r>
            <a:r>
              <a:rPr lang="it-IT" sz="2000" dirty="0" smtClean="0"/>
              <a:t>in laboratorio e test a Sincrotrone Trieste.</a:t>
            </a:r>
          </a:p>
        </p:txBody>
      </p:sp>
    </p:spTree>
    <p:extLst>
      <p:ext uri="{BB962C8B-B14F-4D97-AF65-F5344CB8AC3E}">
        <p14:creationId xmlns:p14="http://schemas.microsoft.com/office/powerpoint/2010/main" val="160131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0" y="149128"/>
            <a:ext cx="8495413" cy="711480"/>
          </a:xfrm>
        </p:spPr>
        <p:txBody>
          <a:bodyPr>
            <a:normAutofit/>
          </a:bodyPr>
          <a:lstStyle/>
          <a:p>
            <a:r>
              <a:rPr lang="it-IT" sz="4000" dirty="0" err="1" smtClean="0"/>
              <a:t>ReDSoX</a:t>
            </a:r>
            <a:r>
              <a:rPr lang="it-IT" sz="4000" dirty="0" smtClean="0"/>
              <a:t> – Milano linea Rivelatori</a:t>
            </a:r>
            <a:endParaRPr lang="it-IT" sz="4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1053188"/>
            <a:ext cx="8898467" cy="54492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1">
              <a:spcAft>
                <a:spcPts val="1800"/>
              </a:spcAft>
            </a:pPr>
            <a:r>
              <a:rPr lang="it-IT" sz="2000" b="1" dirty="0" err="1" smtClean="0"/>
              <a:t>Attivita’</a:t>
            </a:r>
            <a:r>
              <a:rPr lang="it-IT" sz="2000" b="1" dirty="0" smtClean="0"/>
              <a:t> svolta (giugno 2013)</a:t>
            </a:r>
          </a:p>
          <a:p>
            <a:pPr marL="800100" lvl="1" indent="-342900">
              <a:spcAft>
                <a:spcPts val="1800"/>
              </a:spcAft>
              <a:buFont typeface="Wingdings" pitchFamily="2" charset="2"/>
              <a:buChar char="Ø"/>
            </a:pPr>
            <a:r>
              <a:rPr lang="it-IT" sz="2000" dirty="0" smtClean="0"/>
              <a:t>Definizione caratteristiche </a:t>
            </a:r>
            <a:r>
              <a:rPr lang="it-IT" sz="2000" dirty="0"/>
              <a:t>dei sistemi di rivelazione compatibili con gli esperimenti di interesse con luce di sincrotrone e FEL di raggi X e individuazione </a:t>
            </a:r>
            <a:r>
              <a:rPr lang="it-IT" sz="2000" dirty="0" smtClean="0"/>
              <a:t>topologie/tecnologie </a:t>
            </a:r>
            <a:endParaRPr lang="it-IT" sz="2000" dirty="0"/>
          </a:p>
          <a:p>
            <a:pPr marL="800100" lvl="1" indent="-342900">
              <a:spcAft>
                <a:spcPts val="1800"/>
              </a:spcAft>
              <a:buFont typeface="Wingdings" pitchFamily="2" charset="2"/>
              <a:buChar char="Ø"/>
            </a:pPr>
            <a:r>
              <a:rPr lang="it-IT" sz="2000" dirty="0" smtClean="0"/>
              <a:t>Sviluppo </a:t>
            </a:r>
            <a:r>
              <a:rPr lang="it-IT" sz="2000" dirty="0"/>
              <a:t>setup e caratterizzazione sperimentale di prototipi non ottimizzati di rivelatori a deriva multi-lineari per valutazione ottimizzazione delle prestazioni ottenibili </a:t>
            </a:r>
            <a:r>
              <a:rPr lang="it-IT" sz="2000" dirty="0" smtClean="0"/>
              <a:t>in </a:t>
            </a:r>
            <a:r>
              <a:rPr lang="it-IT" sz="2000" dirty="0"/>
              <a:t>esperimenti di spettroscopia e di </a:t>
            </a:r>
            <a:r>
              <a:rPr lang="it-IT" sz="2000" dirty="0" err="1"/>
              <a:t>imaging</a:t>
            </a:r>
            <a:r>
              <a:rPr lang="it-IT" sz="2000" dirty="0"/>
              <a:t> con raggi </a:t>
            </a:r>
            <a:r>
              <a:rPr lang="it-IT" sz="2000" dirty="0" smtClean="0"/>
              <a:t>X</a:t>
            </a:r>
          </a:p>
          <a:p>
            <a:pPr lvl="1">
              <a:spcAft>
                <a:spcPts val="1800"/>
              </a:spcAft>
            </a:pPr>
            <a:r>
              <a:rPr lang="it-IT" sz="2000" b="1" dirty="0" err="1" smtClean="0"/>
              <a:t>Attivita’</a:t>
            </a:r>
            <a:r>
              <a:rPr lang="it-IT" sz="2000" b="1" dirty="0" smtClean="0"/>
              <a:t> proposta nel 2014:</a:t>
            </a:r>
            <a:endParaRPr lang="it-IT" sz="2000" b="1" dirty="0"/>
          </a:p>
          <a:p>
            <a:pPr marL="800100" lvl="1" indent="-342900">
              <a:spcAft>
                <a:spcPts val="1800"/>
              </a:spcAft>
              <a:buFont typeface="Wingdings" pitchFamily="2" charset="2"/>
              <a:buChar char="Ø"/>
            </a:pPr>
            <a:r>
              <a:rPr lang="it-IT" sz="2000" b="1" dirty="0" smtClean="0"/>
              <a:t>Progettazione e test di </a:t>
            </a:r>
            <a:r>
              <a:rPr lang="it-IT" sz="2000" b="1" dirty="0"/>
              <a:t>nuove strutture di rivelatori </a:t>
            </a:r>
            <a:r>
              <a:rPr lang="it-IT" sz="2000" dirty="0" smtClean="0"/>
              <a:t>che </a:t>
            </a:r>
            <a:r>
              <a:rPr lang="it-IT" sz="2000" dirty="0"/>
              <a:t>soddisfino i requisiti degli esperimenti pilota con raggi X a bassa energia presso sorgenti di luce avanzate (sincrotrone e FEL). </a:t>
            </a:r>
          </a:p>
          <a:p>
            <a:pPr marL="800100" lvl="1" indent="-342900">
              <a:spcAft>
                <a:spcPts val="1800"/>
              </a:spcAft>
              <a:buFont typeface="Wingdings" pitchFamily="2" charset="2"/>
              <a:buChar char="Ø"/>
            </a:pPr>
            <a:r>
              <a:rPr lang="it-IT" sz="2000" dirty="0" smtClean="0"/>
              <a:t>Partecipazione con ST e INFN-</a:t>
            </a:r>
            <a:r>
              <a:rPr lang="it-IT" sz="2000" dirty="0" err="1" smtClean="0"/>
              <a:t>Ts</a:t>
            </a:r>
            <a:r>
              <a:rPr lang="it-IT" sz="2000" dirty="0" smtClean="0"/>
              <a:t> allo </a:t>
            </a:r>
            <a:r>
              <a:rPr lang="it-IT" sz="2000" b="1" dirty="0"/>
              <a:t>sviluppo degli apparati sperimentali per l’installazione </a:t>
            </a:r>
            <a:r>
              <a:rPr lang="it-IT" sz="2000" b="1" dirty="0" smtClean="0"/>
              <a:t>e test </a:t>
            </a:r>
            <a:r>
              <a:rPr lang="it-IT" sz="2000" b="1" dirty="0"/>
              <a:t>con luce di </a:t>
            </a:r>
            <a:r>
              <a:rPr lang="it-IT" sz="2000" b="1" dirty="0" smtClean="0"/>
              <a:t>sincrotrone/FEL </a:t>
            </a:r>
            <a:r>
              <a:rPr lang="it-IT" sz="2000" dirty="0"/>
              <a:t>dei rivelatori sviluppati. </a:t>
            </a: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1581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>
          <a:xfrm>
            <a:off x="0" y="65450"/>
            <a:ext cx="9144000" cy="102255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3600" dirty="0" err="1" smtClean="0"/>
              <a:t>ReDSoX</a:t>
            </a:r>
            <a:r>
              <a:rPr lang="it-IT" sz="3600" dirty="0" smtClean="0"/>
              <a:t> 2014 </a:t>
            </a:r>
            <a:br>
              <a:rPr lang="it-IT" sz="3600" dirty="0" smtClean="0"/>
            </a:br>
            <a:r>
              <a:rPr lang="it-IT" sz="2800" dirty="0" smtClean="0"/>
              <a:t>Ricercatori – Richieste</a:t>
            </a:r>
            <a:endParaRPr lang="en-US" sz="2800" dirty="0"/>
          </a:p>
        </p:txBody>
      </p:sp>
      <p:sp>
        <p:nvSpPr>
          <p:cNvPr id="9" name="Rectangle 2"/>
          <p:cNvSpPr/>
          <p:nvPr/>
        </p:nvSpPr>
        <p:spPr>
          <a:xfrm>
            <a:off x="124177" y="1236866"/>
            <a:ext cx="8895644" cy="14003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it-IT" sz="2000" b="1" dirty="0" smtClean="0">
                <a:latin typeface="Arial" charset="0"/>
              </a:rPr>
              <a:t>Ricercatori e </a:t>
            </a:r>
            <a:r>
              <a:rPr lang="it-IT" sz="2000" b="1" dirty="0" smtClean="0">
                <a:latin typeface="Arial" charset="0"/>
              </a:rPr>
              <a:t>Tecnologi (</a:t>
            </a:r>
            <a:r>
              <a:rPr lang="it-IT" sz="2000" b="1" dirty="0" err="1" smtClean="0">
                <a:latin typeface="Arial" charset="0"/>
              </a:rPr>
              <a:t>tbd</a:t>
            </a:r>
            <a:r>
              <a:rPr lang="it-IT" sz="2000" b="1" dirty="0" smtClean="0">
                <a:latin typeface="Arial" charset="0"/>
              </a:rPr>
              <a:t>)</a:t>
            </a:r>
            <a:endParaRPr lang="it-IT" sz="2000" b="1" dirty="0" smtClean="0">
              <a:latin typeface="Arial" charset="0"/>
            </a:endParaRPr>
          </a:p>
          <a:p>
            <a:pPr>
              <a:spcBef>
                <a:spcPts val="600"/>
              </a:spcBef>
              <a:defRPr/>
            </a:pPr>
            <a:r>
              <a:rPr lang="it-IT" sz="2000" dirty="0" smtClean="0">
                <a:latin typeface="+mj-lt"/>
              </a:rPr>
              <a:t>G</a:t>
            </a:r>
            <a:r>
              <a:rPr lang="it-IT" sz="2000" dirty="0">
                <a:latin typeface="+mj-lt"/>
              </a:rPr>
              <a:t>. </a:t>
            </a:r>
            <a:r>
              <a:rPr lang="it-IT" sz="2000" dirty="0" err="1">
                <a:latin typeface="+mj-lt"/>
              </a:rPr>
              <a:t>Bertuccio</a:t>
            </a:r>
            <a:r>
              <a:rPr lang="it-IT" sz="2000" dirty="0">
                <a:latin typeface="+mj-lt"/>
              </a:rPr>
              <a:t> (80%), A. </a:t>
            </a:r>
            <a:r>
              <a:rPr lang="it-IT" sz="2000" dirty="0" err="1">
                <a:latin typeface="+mj-lt"/>
              </a:rPr>
              <a:t>Castoldi</a:t>
            </a:r>
            <a:r>
              <a:rPr lang="it-IT" sz="2000" dirty="0">
                <a:latin typeface="+mj-lt"/>
              </a:rPr>
              <a:t> (40%), A. Giove (20%), C. </a:t>
            </a:r>
            <a:r>
              <a:rPr lang="it-IT" sz="2000" dirty="0" err="1">
                <a:latin typeface="+mj-lt"/>
              </a:rPr>
              <a:t>Guazzoni</a:t>
            </a:r>
            <a:r>
              <a:rPr lang="it-IT" sz="2000" dirty="0">
                <a:latin typeface="+mj-lt"/>
              </a:rPr>
              <a:t> (20%), </a:t>
            </a:r>
            <a:r>
              <a:rPr lang="it-IT" sz="2000" dirty="0" smtClean="0">
                <a:latin typeface="+mj-lt"/>
              </a:rPr>
              <a:t/>
            </a:r>
            <a:br>
              <a:rPr lang="it-IT" sz="2000" dirty="0" smtClean="0">
                <a:latin typeface="+mj-lt"/>
              </a:rPr>
            </a:br>
            <a:r>
              <a:rPr lang="it-IT" sz="2000" dirty="0" smtClean="0">
                <a:latin typeface="+mj-lt"/>
              </a:rPr>
              <a:t>M. </a:t>
            </a:r>
            <a:r>
              <a:rPr lang="it-IT" sz="2000" dirty="0" err="1" smtClean="0">
                <a:latin typeface="+mj-lt"/>
              </a:rPr>
              <a:t>Ahanrianabdari</a:t>
            </a:r>
            <a:r>
              <a:rPr lang="it-IT" sz="2000" dirty="0" smtClean="0">
                <a:latin typeface="+mj-lt"/>
              </a:rPr>
              <a:t>(100</a:t>
            </a:r>
            <a:r>
              <a:rPr lang="it-IT" sz="2000" dirty="0">
                <a:latin typeface="+mj-lt"/>
              </a:rPr>
              <a:t>%), </a:t>
            </a:r>
            <a:r>
              <a:rPr lang="it-IT" sz="2000" dirty="0" smtClean="0">
                <a:latin typeface="+mj-lt"/>
              </a:rPr>
              <a:t>D. Macera </a:t>
            </a:r>
            <a:r>
              <a:rPr lang="it-IT" sz="2000" dirty="0">
                <a:latin typeface="+mj-lt"/>
              </a:rPr>
              <a:t>(60</a:t>
            </a:r>
            <a:r>
              <a:rPr lang="it-IT" sz="2000" dirty="0" smtClean="0">
                <a:latin typeface="+mj-lt"/>
              </a:rPr>
              <a:t>%), G</a:t>
            </a:r>
            <a:r>
              <a:rPr lang="it-IT" sz="2000" dirty="0" smtClean="0">
                <a:latin typeface="+mj-lt"/>
              </a:rPr>
              <a:t>. Montemurro </a:t>
            </a:r>
            <a:r>
              <a:rPr lang="it-IT" sz="2000" dirty="0">
                <a:latin typeface="+mj-lt"/>
              </a:rPr>
              <a:t>(100%), Y. </a:t>
            </a:r>
            <a:r>
              <a:rPr lang="it-IT" sz="2000" dirty="0" err="1">
                <a:latin typeface="+mj-lt"/>
              </a:rPr>
              <a:t>Shi</a:t>
            </a:r>
            <a:r>
              <a:rPr lang="it-IT" sz="2000" dirty="0">
                <a:latin typeface="+mj-lt"/>
              </a:rPr>
              <a:t> (30%), PhD-1 INFN (100%), PhD-2 INFN (100%).         </a:t>
            </a:r>
            <a:r>
              <a:rPr lang="it-IT" sz="2000" b="1" dirty="0" smtClean="0">
                <a:latin typeface="+mj-lt"/>
              </a:rPr>
              <a:t>TOTALE 6.5 FTE </a:t>
            </a:r>
            <a:endParaRPr lang="it-IT" sz="2000" b="1" dirty="0" smtClean="0">
              <a:latin typeface="+mj-lt"/>
            </a:endParaRPr>
          </a:p>
        </p:txBody>
      </p:sp>
      <p:sp>
        <p:nvSpPr>
          <p:cNvPr id="6" name="Rectangle 6"/>
          <p:cNvSpPr/>
          <p:nvPr/>
        </p:nvSpPr>
        <p:spPr>
          <a:xfrm>
            <a:off x="124177" y="3213066"/>
            <a:ext cx="8895643" cy="34624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 algn="ctr">
              <a:spcAft>
                <a:spcPts val="1800"/>
              </a:spcAft>
            </a:pPr>
            <a:r>
              <a:rPr lang="it-IT" sz="2000" b="1" dirty="0" smtClean="0"/>
              <a:t>Richieste 2014 </a:t>
            </a:r>
            <a:r>
              <a:rPr lang="it-IT" sz="2000" b="1" dirty="0" err="1" smtClean="0"/>
              <a:t>ReDSoX</a:t>
            </a:r>
            <a:r>
              <a:rPr lang="it-IT" sz="2000" b="1" dirty="0" smtClean="0"/>
              <a:t>-Milano (</a:t>
            </a:r>
            <a:r>
              <a:rPr lang="it-IT" sz="2000" b="1" dirty="0" err="1" smtClean="0"/>
              <a:t>tbd</a:t>
            </a:r>
            <a:r>
              <a:rPr lang="it-IT" sz="2000" b="1" dirty="0" smtClean="0"/>
              <a:t>)</a:t>
            </a:r>
            <a:endParaRPr lang="it-IT" sz="2000" b="1" dirty="0" smtClean="0"/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000" b="1" dirty="0" smtClean="0"/>
              <a:t>Missioni Interno (10.5keuro) </a:t>
            </a:r>
            <a:r>
              <a:rPr lang="it-IT" sz="2000" dirty="0" smtClean="0"/>
              <a:t>(Trasferte/turni presso ST-FERMI, INFN Trieste, INAF-Roma, INAF- Bologna, LABEC Firenze)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000" b="1" dirty="0" smtClean="0"/>
              <a:t>Missione estero (7 </a:t>
            </a:r>
            <a:r>
              <a:rPr lang="it-IT" sz="2000" b="1" dirty="0" err="1" smtClean="0"/>
              <a:t>keuro</a:t>
            </a:r>
            <a:r>
              <a:rPr lang="it-IT" sz="2000" b="1" dirty="0" smtClean="0"/>
              <a:t>): </a:t>
            </a:r>
            <a:r>
              <a:rPr lang="it-IT" sz="2000" dirty="0" smtClean="0"/>
              <a:t>2 </a:t>
            </a:r>
            <a:r>
              <a:rPr lang="it-IT" sz="2000" dirty="0" err="1" smtClean="0"/>
              <a:t>conf</a:t>
            </a:r>
            <a:r>
              <a:rPr lang="it-IT" sz="2000" dirty="0" smtClean="0"/>
              <a:t>. </a:t>
            </a:r>
            <a:r>
              <a:rPr lang="it-IT" sz="2000" dirty="0" err="1" smtClean="0"/>
              <a:t>Int</a:t>
            </a:r>
            <a:r>
              <a:rPr lang="it-IT" sz="2000" dirty="0" smtClean="0"/>
              <a:t>.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000" b="1" dirty="0" smtClean="0"/>
              <a:t>Consumo (21 </a:t>
            </a:r>
            <a:r>
              <a:rPr lang="it-IT" sz="2000" b="1" dirty="0" err="1" smtClean="0"/>
              <a:t>keuro</a:t>
            </a:r>
            <a:r>
              <a:rPr lang="it-IT" sz="2000" b="1" dirty="0" smtClean="0"/>
              <a:t>): </a:t>
            </a:r>
            <a:r>
              <a:rPr lang="it-IT" sz="2000" dirty="0" err="1" smtClean="0"/>
              <a:t>Run</a:t>
            </a:r>
            <a:r>
              <a:rPr lang="it-IT" sz="2000" dirty="0" smtClean="0"/>
              <a:t> </a:t>
            </a:r>
            <a:r>
              <a:rPr lang="it-IT" sz="2000" dirty="0" err="1" smtClean="0"/>
              <a:t>ASICs</a:t>
            </a:r>
            <a:r>
              <a:rPr lang="it-IT" sz="2000" dirty="0" smtClean="0"/>
              <a:t>,  </a:t>
            </a:r>
            <a:r>
              <a:rPr lang="it-IT" sz="2000" dirty="0" err="1" smtClean="0"/>
              <a:t>Comp</a:t>
            </a:r>
            <a:r>
              <a:rPr lang="it-IT" sz="2000" dirty="0" smtClean="0"/>
              <a:t>. elettronici, meccanica, vuoto,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000" b="1" dirty="0" smtClean="0"/>
              <a:t>Inventario (7 </a:t>
            </a:r>
            <a:r>
              <a:rPr lang="it-IT" sz="2000" b="1" dirty="0" err="1" smtClean="0"/>
              <a:t>keuro</a:t>
            </a:r>
            <a:r>
              <a:rPr lang="it-IT" sz="2000" b="1" dirty="0"/>
              <a:t>): </a:t>
            </a:r>
            <a:r>
              <a:rPr lang="it-IT" sz="2000" dirty="0" smtClean="0"/>
              <a:t>2 Probe head per test su chip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000" b="1" dirty="0" smtClean="0"/>
              <a:t>Costruzione Apparati (15keuro): </a:t>
            </a:r>
            <a:r>
              <a:rPr lang="it-IT" sz="2000" dirty="0" smtClean="0"/>
              <a:t>Cavi alta </a:t>
            </a:r>
            <a:r>
              <a:rPr lang="it-IT" sz="2000" dirty="0" err="1" smtClean="0"/>
              <a:t>densita’</a:t>
            </a:r>
            <a:r>
              <a:rPr lang="it-IT" sz="2000" dirty="0" smtClean="0"/>
              <a:t> e bassa </a:t>
            </a:r>
            <a:r>
              <a:rPr lang="it-IT" sz="2000" dirty="0" err="1" smtClean="0"/>
              <a:t>capacita’</a:t>
            </a:r>
            <a:r>
              <a:rPr lang="it-IT" sz="2000" dirty="0" smtClean="0"/>
              <a:t>, </a:t>
            </a:r>
            <a:r>
              <a:rPr lang="it-IT" sz="2000" dirty="0" err="1" smtClean="0"/>
              <a:t>carrier</a:t>
            </a:r>
            <a:r>
              <a:rPr lang="it-IT" sz="2000" dirty="0" smtClean="0"/>
              <a:t> ceramici, PCB fine-</a:t>
            </a:r>
            <a:r>
              <a:rPr lang="it-IT" sz="2000" dirty="0" err="1" smtClean="0"/>
              <a:t>pitch</a:t>
            </a:r>
            <a:r>
              <a:rPr lang="it-IT" sz="2000" dirty="0" smtClean="0"/>
              <a:t>, montaggi, sistema di </a:t>
            </a:r>
            <a:r>
              <a:rPr lang="it-IT" sz="2000" dirty="0" err="1" smtClean="0"/>
              <a:t>cooling</a:t>
            </a:r>
            <a:r>
              <a:rPr lang="it-IT" sz="2000" dirty="0" smtClean="0"/>
              <a:t>, produzione rivelatori</a:t>
            </a:r>
          </a:p>
          <a:p>
            <a:pPr lvl="1"/>
            <a:endParaRPr lang="it-IT" sz="2000" b="1" dirty="0" smtClean="0"/>
          </a:p>
          <a:p>
            <a:pPr lvl="1"/>
            <a:r>
              <a:rPr lang="it-IT" sz="2000" b="1" dirty="0" smtClean="0"/>
              <a:t>TOTALE Richieste</a:t>
            </a:r>
            <a:r>
              <a:rPr lang="it-IT" sz="2000" dirty="0" smtClean="0"/>
              <a:t>: </a:t>
            </a:r>
            <a:r>
              <a:rPr lang="it-IT" sz="2000" b="1" dirty="0" smtClean="0"/>
              <a:t>60.5 </a:t>
            </a:r>
            <a:r>
              <a:rPr lang="it-IT" sz="2000" b="1" dirty="0" err="1" smtClean="0"/>
              <a:t>keuro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46471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586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di Office</vt:lpstr>
      <vt:lpstr>ReDSoX Research Drift for Soft X-ray</vt:lpstr>
      <vt:lpstr>ReDSoX - motivazioni</vt:lpstr>
      <vt:lpstr>ReDSoX – Milano linea ASIC</vt:lpstr>
      <vt:lpstr>ReDSoX – Milano linea Rivelatori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Gianluigi Zampa</dc:creator>
  <cp:lastModifiedBy>castoldi</cp:lastModifiedBy>
  <cp:revision>240</cp:revision>
  <dcterms:created xsi:type="dcterms:W3CDTF">2012-06-28T07:25:11Z</dcterms:created>
  <dcterms:modified xsi:type="dcterms:W3CDTF">2013-06-26T22:05:23Z</dcterms:modified>
</cp:coreProperties>
</file>