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5"/>
  </p:notesMasterIdLst>
  <p:handoutMasterIdLst>
    <p:handoutMasterId r:id="rId36"/>
  </p:handoutMasterIdLst>
  <p:sldIdLst>
    <p:sldId id="267" r:id="rId5"/>
    <p:sldId id="284" r:id="rId6"/>
    <p:sldId id="286" r:id="rId7"/>
    <p:sldId id="269" r:id="rId8"/>
    <p:sldId id="270" r:id="rId9"/>
    <p:sldId id="271" r:id="rId10"/>
    <p:sldId id="272" r:id="rId11"/>
    <p:sldId id="273" r:id="rId12"/>
    <p:sldId id="274" r:id="rId13"/>
    <p:sldId id="256" r:id="rId14"/>
    <p:sldId id="280" r:id="rId15"/>
    <p:sldId id="258" r:id="rId16"/>
    <p:sldId id="275" r:id="rId17"/>
    <p:sldId id="276" r:id="rId18"/>
    <p:sldId id="277" r:id="rId19"/>
    <p:sldId id="281" r:id="rId20"/>
    <p:sldId id="278" r:id="rId21"/>
    <p:sldId id="260" r:id="rId22"/>
    <p:sldId id="293" r:id="rId23"/>
    <p:sldId id="279" r:id="rId24"/>
    <p:sldId id="259" r:id="rId25"/>
    <p:sldId id="261" r:id="rId26"/>
    <p:sldId id="287" r:id="rId27"/>
    <p:sldId id="288" r:id="rId28"/>
    <p:sldId id="289" r:id="rId29"/>
    <p:sldId id="290" r:id="rId30"/>
    <p:sldId id="291" r:id="rId31"/>
    <p:sldId id="283" r:id="rId32"/>
    <p:sldId id="282" r:id="rId33"/>
    <p:sldId id="292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2654" autoAdjust="0"/>
  </p:normalViewPr>
  <p:slideViewPr>
    <p:cSldViewPr snapToGrid="0" snapToObjects="1">
      <p:cViewPr varScale="1">
        <p:scale>
          <a:sx n="94" d="100"/>
          <a:sy n="94" d="100"/>
        </p:scale>
        <p:origin x="-1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34AE-47C2-2A4A-85D6-CB3C02DF9D58}" type="datetimeFigureOut">
              <a:rPr lang="en-US" smtClean="0"/>
              <a:t>23/06/13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8B83-B4B5-1B49-ADCD-D7334ACEC7C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11A2-9D4B-204C-92F7-7FDF9A44C4B9}" type="datetimeFigureOut">
              <a:rPr lang="en-US" smtClean="0"/>
              <a:t>23/06/13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32017-1075-854D-A7E2-17EFC4A1280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49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21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5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9713" y="142875"/>
            <a:ext cx="7361237" cy="4667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25" y="2590800"/>
            <a:ext cx="6334125" cy="1752600"/>
          </a:xfrm>
        </p:spPr>
        <p:txBody>
          <a:bodyPr/>
          <a:lstStyle>
            <a:lvl1pPr marL="0" indent="0" algn="ctr">
              <a:buFontTx/>
              <a:buNone/>
              <a:defRPr sz="2800"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248400"/>
            <a:ext cx="7848600" cy="457200"/>
          </a:xfrm>
        </p:spPr>
        <p:txBody>
          <a:bodyPr/>
          <a:lstStyle>
            <a:lvl1pPr algn="ctr">
              <a:defRPr sz="1400" b="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L. Bosisio   —   Belle II New Collaborators Meeting   —   Wien, 25-26 April 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6248400"/>
            <a:ext cx="563563" cy="381000"/>
          </a:xfrm>
        </p:spPr>
        <p:txBody>
          <a:bodyPr/>
          <a:lstStyle>
            <a:lvl1pPr>
              <a:defRPr sz="1400" b="0" smtClean="0">
                <a:solidFill>
                  <a:schemeClr val="tx1"/>
                </a:solidFill>
                <a:latin typeface="Arial Unicode MS" charset="0"/>
              </a:defRPr>
            </a:lvl1pPr>
          </a:lstStyle>
          <a:p>
            <a:pPr>
              <a:defRPr/>
            </a:pPr>
            <a:fld id="{818487E5-6BE1-0742-9615-89E6BEF9A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76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FABF-2698-C34B-BA95-2F69545F5CA5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  <p:sp>
        <p:nvSpPr>
          <p:cNvPr id="6" name="Rectangle 10"/>
          <p:cNvSpPr txBox="1">
            <a:spLocks noChangeArrowheads="1"/>
          </p:cNvSpPr>
          <p:nvPr userDrawn="1"/>
        </p:nvSpPr>
        <p:spPr bwMode="auto">
          <a:xfrm>
            <a:off x="1854522" y="6430747"/>
            <a:ext cx="6832277" cy="4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>
              <a:defRPr/>
            </a:pPr>
            <a:r>
              <a:rPr lang="en-US" dirty="0">
                <a:solidFill>
                  <a:srgbClr val="3333CC"/>
                </a:solidFill>
                <a:latin typeface="Arial"/>
              </a:rPr>
              <a:t>INFN Trieste   —   </a:t>
            </a:r>
            <a:r>
              <a:rPr lang="en-US" dirty="0" err="1">
                <a:solidFill>
                  <a:srgbClr val="3333CC"/>
                </a:solidFill>
                <a:latin typeface="Arial"/>
              </a:rPr>
              <a:t>Riunione</a:t>
            </a:r>
            <a:r>
              <a:rPr lang="en-US" dirty="0">
                <a:solidFill>
                  <a:srgbClr val="3333CC"/>
                </a:solidFill>
                <a:latin typeface="Arial"/>
              </a:rPr>
              <a:t> PI Belle II   —   Roma, 20 </a:t>
            </a:r>
            <a:r>
              <a:rPr lang="en-US" dirty="0" err="1">
                <a:solidFill>
                  <a:srgbClr val="3333CC"/>
                </a:solidFill>
                <a:latin typeface="Arial"/>
              </a:rPr>
              <a:t>giugno</a:t>
            </a:r>
            <a:r>
              <a:rPr lang="en-US" dirty="0">
                <a:solidFill>
                  <a:srgbClr val="3333CC"/>
                </a:solidFill>
                <a:latin typeface="Arial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72230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64F30-2B48-9D4F-A822-44B8403BB99D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42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38862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862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2FFA-9E7C-C748-B978-26DE84E001C9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352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652A3-A1DB-0A43-AF61-C8AFA7F55938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552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2AE8-96CE-4643-BED0-8D23F1F61792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79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7A5A9-3287-4641-8F7E-19F0FCC2F9C9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24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37E66-FB3A-5843-AF32-17D25EAF7E79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01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399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1D99E-CB59-234B-94B2-615525221665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27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17365-F314-7A46-A890-9D199F72206A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875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0025"/>
            <a:ext cx="2109788" cy="5908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200025"/>
            <a:ext cx="6181725" cy="5908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015DF-5B5F-AE42-8958-DCB09124B3E4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613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5275" y="200025"/>
            <a:ext cx="8443913" cy="590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  <a:latin typeface="Arial"/>
              </a:rPr>
              <a:t>L. Bosisio   —   Belle II New Collaborators Meeting   —   Wien, 25-26 April 2013</a:t>
            </a:r>
            <a:endParaRPr lang="en-US">
              <a:solidFill>
                <a:srgbClr val="3333CC"/>
              </a:solidFill>
              <a:latin typeface="Arial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58C6-1303-9A4B-A843-A081AE7CFA60}" type="slidenum">
              <a:rPr lang="en-US">
                <a:latin typeface="Arial"/>
              </a:rPr>
              <a:pPr>
                <a:defRPr/>
              </a:pPr>
              <a:t>‹n.›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857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</p:spTree>
    <p:extLst>
      <p:ext uri="{BB962C8B-B14F-4D97-AF65-F5344CB8AC3E}">
        <p14:creationId xmlns:p14="http://schemas.microsoft.com/office/powerpoint/2010/main" val="3846908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9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442099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0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56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9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91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46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48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21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74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48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</p:spTree>
    <p:extLst>
      <p:ext uri="{BB962C8B-B14F-4D97-AF65-F5344CB8AC3E}">
        <p14:creationId xmlns:p14="http://schemas.microsoft.com/office/powerpoint/2010/main" val="3165608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58"/>
            <a:ext cx="8229600" cy="78905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952"/>
            <a:ext cx="8229600" cy="5041212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3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218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45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Fare clic per modificare gli stili del testo dello schema</a:t>
            </a:r>
          </a:p>
          <a:p>
            <a:pPr lvl="1"/>
            <a:r>
              <a:rPr lang="en-US" dirty="0" smtClean="0"/>
              <a:t>Secondo livello</a:t>
            </a:r>
          </a:p>
          <a:p>
            <a:pPr lvl="2"/>
            <a:r>
              <a:rPr lang="en-US" dirty="0" smtClean="0"/>
              <a:t>Terzo livello</a:t>
            </a:r>
          </a:p>
          <a:p>
            <a:pPr lvl="3"/>
            <a:r>
              <a:rPr lang="en-US" dirty="0" smtClean="0"/>
              <a:t>Quarto livello</a:t>
            </a:r>
          </a:p>
          <a:p>
            <a:pPr lvl="4"/>
            <a:r>
              <a:rPr lang="en-US" dirty="0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5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021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56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54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23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84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85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72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6338461" y="637559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US" altLang="ja-JP">
                <a:ea typeface="ＭＳ Ｐゴシック"/>
              </a:rPr>
              <a:t>3/6/2013</a:t>
            </a: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1109162-90DC-B340-9238-61B25D216F05}" type="slidenum">
              <a:rPr lang="en-US"/>
              <a:pPr/>
              <a:t>‹n.›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749300" y="633749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/>
              <a:t>F.Forti: Belle-II</a:t>
            </a:r>
          </a:p>
        </p:txBody>
      </p:sp>
    </p:spTree>
    <p:extLst>
      <p:ext uri="{BB962C8B-B14F-4D97-AF65-F5344CB8AC3E}">
        <p14:creationId xmlns:p14="http://schemas.microsoft.com/office/powerpoint/2010/main" val="278523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ea typeface="ＭＳ Ｐゴシック"/>
              </a:rPr>
              <a:t>3/6/2013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ea typeface="ＭＳ Ｐゴシック"/>
              </a:rPr>
              <a:t>F.Forti: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3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06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18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224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74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96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E02D-0694-B048-BC93-8F7D40FC8EBC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09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5275" y="200025"/>
            <a:ext cx="84439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92480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2122" y="6400799"/>
            <a:ext cx="6832277" cy="35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CC"/>
                </a:solidFill>
                <a:latin typeface="Arial"/>
                <a:ea typeface="ＭＳ Ｐゴシック" charset="0"/>
              </a:rPr>
              <a:t>INFN Trieste   —   </a:t>
            </a:r>
            <a:r>
              <a:rPr lang="en-US" dirty="0" err="1">
                <a:solidFill>
                  <a:srgbClr val="3333CC"/>
                </a:solidFill>
                <a:latin typeface="Arial"/>
                <a:ea typeface="ＭＳ Ｐゴシック" charset="0"/>
              </a:rPr>
              <a:t>Riunione</a:t>
            </a:r>
            <a:r>
              <a:rPr lang="en-US" dirty="0">
                <a:solidFill>
                  <a:srgbClr val="3333CC"/>
                </a:solidFill>
                <a:latin typeface="Arial"/>
                <a:ea typeface="ＭＳ Ｐゴシック" charset="0"/>
              </a:rPr>
              <a:t> PI Belle II   —   Roma, 20 </a:t>
            </a:r>
            <a:r>
              <a:rPr lang="en-US" dirty="0" err="1">
                <a:solidFill>
                  <a:srgbClr val="3333CC"/>
                </a:solidFill>
                <a:latin typeface="Arial"/>
                <a:ea typeface="ＭＳ Ｐゴシック" charset="0"/>
              </a:rPr>
              <a:t>giugno</a:t>
            </a:r>
            <a:r>
              <a:rPr lang="en-US" dirty="0">
                <a:solidFill>
                  <a:srgbClr val="3333CC"/>
                </a:solidFill>
                <a:latin typeface="Arial"/>
                <a:ea typeface="ＭＳ Ｐゴシック" charset="0"/>
              </a:rPr>
              <a:t> 2013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400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FF0000"/>
                </a:solidFill>
                <a:latin typeface="+mn-lt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C6677A-44DD-1447-9258-6F365212678C}" type="slidenum">
              <a:rPr lang="en-US">
                <a:latin typeface="Arial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en-US">
              <a:latin typeface="Arial"/>
              <a:ea typeface="ＭＳ Ｐゴシック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838200" y="6324600"/>
            <a:ext cx="7467600" cy="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4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9342"/>
            <a:ext cx="8229600" cy="4926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652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EDD6A38-DD8B-8040-A5F2-CB416CAD0B07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44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SVD Activities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F.Forti</a:t>
            </a:r>
          </a:p>
          <a:p>
            <a:r>
              <a:rPr lang="it-IT"/>
              <a:t>Riunione Referee Belle-II</a:t>
            </a:r>
          </a:p>
          <a:p>
            <a:r>
              <a:rPr lang="it-IT"/>
              <a:t>25 giugno 2013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59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6825"/>
            <a:ext cx="7772400" cy="97785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Belle-II </a:t>
            </a:r>
            <a:r>
              <a:rPr lang="it-IT" dirty="0" err="1" smtClean="0">
                <a:solidFill>
                  <a:srgbClr val="FF0000"/>
                </a:solidFill>
              </a:rPr>
              <a:t>activities</a:t>
            </a:r>
            <a:r>
              <a:rPr lang="it-IT" dirty="0" smtClean="0">
                <a:solidFill>
                  <a:srgbClr val="FF0000"/>
                </a:solidFill>
              </a:rPr>
              <a:t> in Pisa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88094" y="5806411"/>
            <a:ext cx="6400800" cy="9975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it-IT" dirty="0" err="1" smtClean="0"/>
              <a:t>S.Bettarini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It</a:t>
            </a:r>
            <a:r>
              <a:rPr lang="it-IT" dirty="0" smtClean="0"/>
              <a:t>-PI Meeting</a:t>
            </a:r>
            <a:r>
              <a:rPr lang="it-IT" dirty="0"/>
              <a:t> </a:t>
            </a:r>
            <a:r>
              <a:rPr lang="en-US" dirty="0" smtClean="0"/>
              <a:t>–</a:t>
            </a:r>
            <a:r>
              <a:rPr lang="it-IT" smtClean="0"/>
              <a:t> Roma3,  </a:t>
            </a:r>
            <a:r>
              <a:rPr lang="it-IT" dirty="0" err="1" smtClean="0"/>
              <a:t>june</a:t>
            </a:r>
            <a:r>
              <a:rPr lang="it-IT" dirty="0" smtClean="0"/>
              <a:t> 20, 2013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139693" y="1562898"/>
            <a:ext cx="5929828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Outline: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SVD activities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Module construction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Power-Supply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SW: tracking &amp; data reduction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/>
              <a:t>Test-beam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2013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2014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95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Gruppo Pisa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/>
              <a:t>Nota: continua impegno in Babar e viene aperta una iniziativa di gruppo 5 (PixFEL)</a:t>
            </a:r>
          </a:p>
          <a:p>
            <a:r>
              <a:rPr lang="it-IT" sz="2400"/>
              <a:t>Totale 5.7 FTE, 10 persone</a:t>
            </a:r>
          </a:p>
          <a:p>
            <a:endParaRPr lang="it-IT" sz="240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7" y="3199008"/>
            <a:ext cx="4806844" cy="30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3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46" t="4655" r="7534" b="2872"/>
          <a:stretch/>
        </p:blipFill>
        <p:spPr>
          <a:xfrm>
            <a:off x="3267870" y="2053754"/>
            <a:ext cx="5838030" cy="250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96200" cy="53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BelleII</a:t>
            </a:r>
            <a:r>
              <a:rPr lang="en-US" sz="3200" dirty="0" smtClean="0">
                <a:solidFill>
                  <a:srgbClr val="FF0000"/>
                </a:solidFill>
              </a:rPr>
              <a:t> Pisa activity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152400" y="958266"/>
            <a:ext cx="8458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b="1" u="sng" dirty="0" smtClean="0">
                <a:solidFill>
                  <a:schemeClr val="tx1"/>
                </a:solidFill>
              </a:rPr>
              <a:t>The activity of Pisa will be mainly </a:t>
            </a:r>
            <a:r>
              <a:rPr lang="en-US" sz="2400" b="1" u="sng" dirty="0" err="1" smtClean="0">
                <a:solidFill>
                  <a:schemeClr val="tx1"/>
                </a:solidFill>
              </a:rPr>
              <a:t>foused</a:t>
            </a:r>
            <a:r>
              <a:rPr lang="en-US" sz="2400" b="1" u="sng" dirty="0" smtClean="0">
                <a:solidFill>
                  <a:schemeClr val="tx1"/>
                </a:solidFill>
              </a:rPr>
              <a:t> on: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Contribution to assembly of strip detector modules: Assemble FW and BW sensors of Layer 4-5-6 &amp; ship to other assembly sites (Vienna, IPMU-Tokyo, TATA at IPMU lab)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152400" y="4137896"/>
            <a:ext cx="8686800" cy="243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Participate in overall mechanical design &amp; assembly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Investigate possible replacement of the old Power-Supply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SVD software development: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Si only tracking &amp; PXD data reduction with ROI (region of interest) selection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Alignment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Participation to the PXD-VXD joint test-beam in </a:t>
            </a:r>
            <a:r>
              <a:rPr lang="en-US" sz="2000" dirty="0" err="1" smtClean="0">
                <a:solidFill>
                  <a:schemeClr val="tx1"/>
                </a:solidFill>
              </a:rPr>
              <a:t>Desy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5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6362"/>
          </a:xfrm>
        </p:spPr>
        <p:txBody>
          <a:bodyPr>
            <a:normAutofit fontScale="90000"/>
          </a:bodyPr>
          <a:lstStyle/>
          <a:p>
            <a:r>
              <a:rPr lang="it-IT"/>
              <a:t>Assembly procedures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06020"/>
            <a:ext cx="8229600" cy="1761436"/>
          </a:xfrm>
        </p:spPr>
        <p:txBody>
          <a:bodyPr>
            <a:normAutofit fontScale="77500" lnSpcReduction="20000"/>
          </a:bodyPr>
          <a:lstStyle/>
          <a:p>
            <a:r>
              <a:rPr lang="it-IT"/>
              <a:t>Produce single-sensor subassemblies of the very forward and very backward sensors</a:t>
            </a:r>
          </a:p>
          <a:p>
            <a:r>
              <a:rPr lang="it-IT"/>
              <a:t>Connect sensor to pitch adapter, pitch adapter to hybrid</a:t>
            </a:r>
          </a:p>
          <a:p>
            <a:r>
              <a:rPr lang="it-IT"/>
              <a:t>Ship the sensor subassembly to the other assembly sites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58" y="2756350"/>
            <a:ext cx="840084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e 5"/>
          <p:cNvSpPr/>
          <p:nvPr/>
        </p:nvSpPr>
        <p:spPr>
          <a:xfrm>
            <a:off x="580099" y="3318057"/>
            <a:ext cx="1860492" cy="901200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rot="1520080">
            <a:off x="5721616" y="4831856"/>
            <a:ext cx="2362384" cy="1454106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11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3308" cy="380781"/>
          </a:xfrm>
        </p:spPr>
        <p:txBody>
          <a:bodyPr>
            <a:normAutofit fontScale="90000"/>
          </a:bodyPr>
          <a:lstStyle/>
          <a:p>
            <a:r>
              <a:rPr lang="it-IT"/>
              <a:t>Assembly work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13054"/>
            <a:ext cx="5983308" cy="5049567"/>
          </a:xfrm>
        </p:spPr>
        <p:txBody>
          <a:bodyPr>
            <a:normAutofit/>
          </a:bodyPr>
          <a:lstStyle/>
          <a:p>
            <a:r>
              <a:rPr lang="it-IT"/>
              <a:t>Design and fabricate assembly jigs to do the gluing and wire bonding with proper quality</a:t>
            </a:r>
          </a:p>
          <a:p>
            <a:r>
              <a:rPr lang="it-IT"/>
              <a:t>Production work</a:t>
            </a:r>
          </a:p>
          <a:p>
            <a:r>
              <a:rPr lang="it-IT"/>
              <a:t>Test, quality control</a:t>
            </a:r>
          </a:p>
          <a:p>
            <a:r>
              <a:rPr lang="it-IT"/>
              <a:t>Extensive experience in Pisa (Aleph, Babar, CMS, Glast)</a:t>
            </a:r>
          </a:p>
          <a:p>
            <a:r>
              <a:rPr lang="it-IT"/>
              <a:t>Large existing clean laboratory</a:t>
            </a:r>
          </a:p>
          <a:p>
            <a:pPr lvl="1"/>
            <a:r>
              <a:rPr lang="it-IT"/>
              <a:t>Some update required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pic>
        <p:nvPicPr>
          <p:cNvPr id="5" name="図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40" t="15695" r="30147" b="16822"/>
          <a:stretch/>
        </p:blipFill>
        <p:spPr>
          <a:xfrm>
            <a:off x="6601676" y="3423672"/>
            <a:ext cx="2246293" cy="1268495"/>
          </a:xfrm>
          <a:prstGeom prst="rect">
            <a:avLst/>
          </a:prstGeom>
        </p:spPr>
      </p:pic>
      <p:pic>
        <p:nvPicPr>
          <p:cNvPr id="6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08" y="274638"/>
            <a:ext cx="2246292" cy="16913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1677" y="5009291"/>
            <a:ext cx="2246292" cy="1453483"/>
          </a:xfrm>
          <a:prstGeom prst="rect">
            <a:avLst/>
          </a:prstGeom>
        </p:spPr>
      </p:pic>
      <p:pic>
        <p:nvPicPr>
          <p:cNvPr id="8" name="図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08" y="1965964"/>
            <a:ext cx="2246292" cy="13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4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Attività di assemblaggio a Pisa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/>
              <a:t>Ricezione, ispezione e test componenti</a:t>
            </a:r>
          </a:p>
          <a:p>
            <a:pPr lvl="1"/>
            <a:r>
              <a:rPr lang="it-IT"/>
              <a:t>Sensori, pitch adapter (PA) – solo ispezione</a:t>
            </a:r>
          </a:p>
          <a:p>
            <a:pPr lvl="1"/>
            <a:r>
              <a:rPr lang="it-IT"/>
              <a:t>Ibridi – ispezione e test</a:t>
            </a:r>
          </a:p>
          <a:p>
            <a:r>
              <a:rPr lang="it-IT"/>
              <a:t>Incollaggi</a:t>
            </a:r>
          </a:p>
          <a:p>
            <a:pPr lvl="1"/>
            <a:r>
              <a:rPr lang="it-IT"/>
              <a:t>PA a sensore e a ibrido – procedure da definire</a:t>
            </a:r>
          </a:p>
          <a:p>
            <a:pPr lvl="1"/>
            <a:r>
              <a:rPr lang="it-IT"/>
              <a:t>Necessario studio su tecnica di incollaggio</a:t>
            </a:r>
          </a:p>
          <a:p>
            <a:r>
              <a:rPr lang="it-IT"/>
              <a:t>Microsaldatura</a:t>
            </a:r>
          </a:p>
          <a:p>
            <a:pPr lvl="1"/>
            <a:r>
              <a:rPr lang="it-IT"/>
              <a:t>Su due livelli con pitch 45um</a:t>
            </a:r>
          </a:p>
          <a:p>
            <a:pPr lvl="1"/>
            <a:r>
              <a:rPr lang="it-IT"/>
              <a:t>Da fare in due(phi) + due(z) fasi con test intermedio</a:t>
            </a:r>
          </a:p>
          <a:p>
            <a:pPr lvl="1"/>
            <a:r>
              <a:rPr lang="it-IT"/>
              <a:t>Canali con problemi da non connettere (o staccare)</a:t>
            </a:r>
          </a:p>
          <a:p>
            <a:r>
              <a:rPr lang="it-IT"/>
              <a:t>Test finale</a:t>
            </a:r>
          </a:p>
          <a:p>
            <a:pPr lvl="1"/>
            <a:r>
              <a:rPr lang="it-IT"/>
              <a:t>Teststand, laser, sorgente</a:t>
            </a:r>
          </a:p>
          <a:p>
            <a:pPr lvl="1"/>
            <a:r>
              <a:rPr lang="it-IT"/>
              <a:t>Forse da fare burn-in, ma non ancora definito </a:t>
            </a:r>
          </a:p>
          <a:p>
            <a:r>
              <a:rPr lang="it-IT"/>
              <a:t>Spedizione</a:t>
            </a:r>
          </a:p>
          <a:p>
            <a:pPr lvl="1"/>
            <a:r>
              <a:rPr lang="it-IT"/>
              <a:t>Sistema di trasporto da definire</a:t>
            </a:r>
          </a:p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15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7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Numeri di elementi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249784"/>
            <a:ext cx="8229600" cy="2876379"/>
          </a:xfrm>
        </p:spPr>
        <p:txBody>
          <a:bodyPr/>
          <a:lstStyle/>
          <a:p>
            <a:r>
              <a:rPr lang="it-IT"/>
              <a:t>I FWD/BWD sensor subassemblies da installare sono: </a:t>
            </a:r>
          </a:p>
          <a:p>
            <a:pPr marL="0" indent="0">
              <a:buNone/>
            </a:pPr>
            <a:r>
              <a:rPr lang="it-IT"/>
              <a:t>	(16+12+10) = 38 FWD e 38 BWD</a:t>
            </a:r>
          </a:p>
          <a:p>
            <a:r>
              <a:rPr lang="it-IT"/>
              <a:t>Ogni sensore è elettricamente indipendente dagli altri, con flex ed un cavo individuale</a:t>
            </a:r>
          </a:p>
          <a:p>
            <a:pPr lvl="1"/>
            <a:r>
              <a:rPr lang="it-IT"/>
              <a:t>Alimentazioni: HV, LV lato HV+, LV lato HV-  </a:t>
            </a:r>
          </a:p>
          <a:p>
            <a:pPr lvl="1"/>
            <a:r>
              <a:rPr lang="it-IT"/>
              <a:t>Le alimentazioni per l’elettronica sono flottanti alla tensione del rivelatore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5" y="1383761"/>
            <a:ext cx="7640453" cy="15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Numeri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/>
              <a:t>Da produrre in totale 50 forward + 50 backward (inclusi spare)</a:t>
            </a:r>
          </a:p>
          <a:p>
            <a:r>
              <a:rPr lang="it-IT"/>
              <a:t>Ritmo per sostenere la produzione dei ladder: </a:t>
            </a:r>
          </a:p>
          <a:p>
            <a:pPr lvl="1"/>
            <a:r>
              <a:rPr lang="it-IT"/>
              <a:t>Necessario 6 forward + 6 backward al mese.</a:t>
            </a:r>
          </a:p>
          <a:p>
            <a:pPr lvl="1"/>
            <a:r>
              <a:rPr lang="it-IT"/>
              <a:t>Vorrei che ci attrezzassimo per </a:t>
            </a:r>
            <a:br>
              <a:rPr lang="it-IT"/>
            </a:br>
            <a:r>
              <a:rPr lang="it-IT"/>
              <a:t>8 + 8 / mese = 2 + 2 / settimana.</a:t>
            </a:r>
          </a:p>
          <a:p>
            <a:r>
              <a:rPr lang="it-IT"/>
              <a:t>Dettaglio da organizzare</a:t>
            </a:r>
          </a:p>
          <a:p>
            <a:pPr lvl="1"/>
            <a:r>
              <a:rPr lang="it-IT"/>
              <a:t>Penso che per assemblare ciascun modulo ci voglia in totale circa una settimana</a:t>
            </a:r>
          </a:p>
          <a:p>
            <a:pPr lvl="2"/>
            <a:r>
              <a:rPr lang="it-IT"/>
              <a:t>Incollaggi – 2 giorni; Microsaldatura – 2 giorni; Test – 1 giorno</a:t>
            </a:r>
          </a:p>
          <a:p>
            <a:pPr lvl="1"/>
            <a:r>
              <a:rPr lang="it-IT"/>
              <a:t>Si possono tenere </a:t>
            </a:r>
            <a:r>
              <a:rPr lang="it-IT" b="1"/>
              <a:t>2+2 moduli in lavorazione</a:t>
            </a:r>
          </a:p>
          <a:p>
            <a:pPr lvl="2"/>
            <a:r>
              <a:rPr lang="it-IT"/>
              <a:t>4 stazioni di allineamento sotto la macchina di misura</a:t>
            </a:r>
          </a:p>
          <a:p>
            <a:pPr lvl="2"/>
            <a:r>
              <a:rPr lang="it-IT"/>
              <a:t>Jig sufficienti per mantenere il parallelismo</a:t>
            </a:r>
          </a:p>
          <a:p>
            <a:r>
              <a:rPr lang="it-IT"/>
              <a:t>Micro saldature</a:t>
            </a:r>
          </a:p>
          <a:p>
            <a:pPr lvl="1"/>
            <a:r>
              <a:rPr lang="it-IT"/>
              <a:t>1 modulo (fwd o bwd) = 7 chip * 128 * 2 = 1792 saldature</a:t>
            </a:r>
          </a:p>
          <a:p>
            <a:pPr lvl="1"/>
            <a:r>
              <a:rPr lang="it-IT"/>
              <a:t>A regime dovremmo fare mircrosaldare 4 moduli/settimana = meno di 1500 saldature al giorno</a:t>
            </a:r>
          </a:p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5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0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SVD </a:t>
            </a:r>
            <a:r>
              <a:rPr lang="it-IT" sz="3200" dirty="0" err="1">
                <a:solidFill>
                  <a:srgbClr val="FF0000"/>
                </a:solidFill>
              </a:rPr>
              <a:t>sensor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assembly</a:t>
            </a:r>
            <a:r>
              <a:rPr lang="it-IT" sz="3200" dirty="0">
                <a:solidFill>
                  <a:srgbClr val="FF0000"/>
                </a:solidFill>
              </a:rPr>
              <a:t>: Work in progress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1385" y="1110358"/>
            <a:ext cx="8802616" cy="5029461"/>
          </a:xfrm>
        </p:spPr>
        <p:txBody>
          <a:bodyPr>
            <a:noAutofit/>
          </a:bodyPr>
          <a:lstStyle/>
          <a:p>
            <a:r>
              <a:rPr lang="it-IT" sz="1800" dirty="0" err="1"/>
              <a:t>Started</a:t>
            </a:r>
            <a:r>
              <a:rPr lang="it-IT" sz="1800" dirty="0"/>
              <a:t> to look </a:t>
            </a:r>
            <a:r>
              <a:rPr lang="it-IT" sz="1800" dirty="0" err="1"/>
              <a:t>at</a:t>
            </a:r>
            <a:r>
              <a:rPr lang="it-IT" sz="1800" dirty="0"/>
              <a:t> the </a:t>
            </a:r>
            <a:r>
              <a:rPr lang="it-IT" sz="1800" dirty="0" err="1"/>
              <a:t>procedures</a:t>
            </a:r>
            <a:r>
              <a:rPr lang="it-IT" sz="1800" dirty="0"/>
              <a:t> to </a:t>
            </a:r>
            <a:r>
              <a:rPr lang="it-IT" sz="1800" dirty="0" err="1"/>
              <a:t>adapt</a:t>
            </a:r>
            <a:r>
              <a:rPr lang="it-IT" sz="1800" dirty="0"/>
              <a:t> </a:t>
            </a:r>
            <a:r>
              <a:rPr lang="it-IT" sz="1800" dirty="0" err="1"/>
              <a:t>them</a:t>
            </a:r>
            <a:r>
              <a:rPr lang="it-IT" sz="1800" dirty="0"/>
              <a:t> to </a:t>
            </a:r>
            <a:r>
              <a:rPr lang="it-IT" sz="1800" dirty="0" err="1"/>
              <a:t>our</a:t>
            </a:r>
            <a:r>
              <a:rPr lang="it-IT" sz="1800" dirty="0"/>
              <a:t> </a:t>
            </a:r>
            <a:r>
              <a:rPr lang="it-IT" sz="1800" dirty="0" err="1"/>
              <a:t>environment</a:t>
            </a:r>
            <a:r>
              <a:rPr lang="it-IT" sz="1800" dirty="0"/>
              <a:t> </a:t>
            </a:r>
            <a:endParaRPr lang="it-IT" sz="1800" dirty="0" smtClean="0"/>
          </a:p>
          <a:p>
            <a:r>
              <a:rPr lang="it-IT" sz="1800" dirty="0" smtClean="0"/>
              <a:t>In </a:t>
            </a:r>
            <a:r>
              <a:rPr lang="it-IT" sz="1800" dirty="0" err="1" smtClean="0"/>
              <a:t>any</a:t>
            </a:r>
            <a:r>
              <a:rPr lang="it-IT" sz="1800" dirty="0" smtClean="0"/>
              <a:t> case </a:t>
            </a:r>
            <a:r>
              <a:rPr lang="it-IT" sz="1800" dirty="0" err="1" smtClean="0"/>
              <a:t>lots</a:t>
            </a:r>
            <a:r>
              <a:rPr lang="it-IT" sz="1800" dirty="0" smtClean="0"/>
              <a:t> of </a:t>
            </a:r>
            <a:r>
              <a:rPr lang="it-IT" sz="1800" dirty="0" err="1" smtClean="0"/>
              <a:t>jigs</a:t>
            </a:r>
            <a:r>
              <a:rPr lang="it-IT" sz="1800" dirty="0" smtClean="0"/>
              <a:t> (22) are </a:t>
            </a:r>
            <a:r>
              <a:rPr lang="it-IT" sz="1800" dirty="0" err="1" smtClean="0"/>
              <a:t>needed</a:t>
            </a:r>
            <a:r>
              <a:rPr lang="it-IT" sz="1800" dirty="0" smtClean="0"/>
              <a:t>:  </a:t>
            </a:r>
            <a:r>
              <a:rPr lang="it-IT" sz="1800" dirty="0" smtClean="0">
                <a:sym typeface="Wingdings"/>
              </a:rPr>
              <a:t> Produce full list for referees</a:t>
            </a:r>
            <a:endParaRPr lang="it-IT" sz="1800" dirty="0" smtClean="0"/>
          </a:p>
          <a:p>
            <a:pPr lvl="1"/>
            <a:r>
              <a:rPr lang="it-IT" sz="1400" dirty="0" smtClean="0"/>
              <a:t>2 (Back/</a:t>
            </a:r>
            <a:r>
              <a:rPr lang="it-IT" sz="1400" dirty="0" err="1" smtClean="0"/>
              <a:t>Forw</a:t>
            </a:r>
            <a:r>
              <a:rPr lang="it-IT" sz="1400" dirty="0" smtClean="0"/>
              <a:t>) x 2 (</a:t>
            </a:r>
            <a:r>
              <a:rPr lang="it-IT" sz="1400" dirty="0" err="1" smtClean="0"/>
              <a:t>multiplicity</a:t>
            </a:r>
            <a:r>
              <a:rPr lang="it-IT" sz="1400" dirty="0" smtClean="0"/>
              <a:t>) x 2 (</a:t>
            </a:r>
            <a:r>
              <a:rPr lang="it-IT" sz="1400" dirty="0" err="1" smtClean="0"/>
              <a:t>phi</a:t>
            </a:r>
            <a:r>
              <a:rPr lang="it-IT" sz="1400" dirty="0" smtClean="0"/>
              <a:t>/</a:t>
            </a:r>
            <a:r>
              <a:rPr lang="it-IT" sz="1400" dirty="0" err="1" smtClean="0"/>
              <a:t>z</a:t>
            </a:r>
            <a:r>
              <a:rPr lang="it-IT" sz="1400" dirty="0" smtClean="0"/>
              <a:t>) for </a:t>
            </a:r>
            <a:r>
              <a:rPr lang="it-IT" sz="1400" dirty="0" err="1" smtClean="0"/>
              <a:t>sensor</a:t>
            </a:r>
            <a:r>
              <a:rPr lang="it-IT" sz="1400" dirty="0" smtClean="0"/>
              <a:t> </a:t>
            </a:r>
            <a:r>
              <a:rPr lang="it-IT" sz="1400" dirty="0" err="1" smtClean="0"/>
              <a:t>assembly</a:t>
            </a:r>
            <a:r>
              <a:rPr lang="it-IT" sz="1400" dirty="0" smtClean="0"/>
              <a:t> + 4 for </a:t>
            </a:r>
            <a:r>
              <a:rPr lang="it-IT" sz="1400" dirty="0" err="1" smtClean="0"/>
              <a:t>glueing</a:t>
            </a:r>
            <a:endParaRPr lang="it-IT" sz="1400" dirty="0" smtClean="0"/>
          </a:p>
          <a:p>
            <a:pPr lvl="1"/>
            <a:r>
              <a:rPr lang="en-US" sz="1400" dirty="0" smtClean="0"/>
              <a:t>4 micro</a:t>
            </a:r>
            <a:r>
              <a:rPr lang="it-IT" sz="1400" dirty="0" smtClean="0"/>
              <a:t>-</a:t>
            </a:r>
            <a:r>
              <a:rPr lang="it-IT" sz="1400" dirty="0" err="1" smtClean="0"/>
              <a:t>bonding</a:t>
            </a:r>
            <a:r>
              <a:rPr lang="it-IT" sz="1400" dirty="0" smtClean="0"/>
              <a:t>, 2 </a:t>
            </a:r>
            <a:r>
              <a:rPr lang="it-IT" sz="1400" dirty="0" err="1" smtClean="0"/>
              <a:t>testing</a:t>
            </a:r>
            <a:r>
              <a:rPr lang="it-IT" sz="1400" dirty="0" smtClean="0"/>
              <a:t>, 4 </a:t>
            </a:r>
            <a:r>
              <a:rPr lang="it-IT" sz="1400" dirty="0" err="1" smtClean="0"/>
              <a:t>reworking</a:t>
            </a:r>
            <a:r>
              <a:rPr lang="it-IT" sz="1400" dirty="0" smtClean="0"/>
              <a:t>, 24 u-</a:t>
            </a:r>
            <a:r>
              <a:rPr lang="it-IT" sz="1400" dirty="0" err="1" smtClean="0"/>
              <a:t>metric</a:t>
            </a:r>
            <a:r>
              <a:rPr lang="it-IT" sz="1400" dirty="0" smtClean="0"/>
              <a:t> </a:t>
            </a:r>
            <a:r>
              <a:rPr lang="it-IT" sz="1400" dirty="0" err="1" smtClean="0"/>
              <a:t>screws</a:t>
            </a:r>
            <a:endParaRPr lang="it-IT" sz="1400" dirty="0"/>
          </a:p>
          <a:p>
            <a:r>
              <a:rPr lang="it-IT" sz="1800" dirty="0"/>
              <a:t>Three </a:t>
            </a:r>
            <a:r>
              <a:rPr lang="it-IT" sz="1800" dirty="0" err="1"/>
              <a:t>possible</a:t>
            </a:r>
            <a:r>
              <a:rPr lang="it-IT" sz="1800" dirty="0"/>
              <a:t> </a:t>
            </a:r>
            <a:r>
              <a:rPr lang="it-IT" sz="1800" dirty="0" err="1"/>
              <a:t>gluing</a:t>
            </a:r>
            <a:r>
              <a:rPr lang="it-IT" sz="1800" dirty="0"/>
              <a:t> </a:t>
            </a:r>
            <a:r>
              <a:rPr lang="it-IT" sz="1800" dirty="0" err="1"/>
              <a:t>technology</a:t>
            </a:r>
            <a:r>
              <a:rPr lang="it-IT" sz="1800" dirty="0"/>
              <a:t> </a:t>
            </a:r>
            <a:r>
              <a:rPr lang="it-IT" sz="1800" dirty="0" smtClean="0"/>
              <a:t>under </a:t>
            </a:r>
            <a:r>
              <a:rPr lang="it-IT" sz="1800" dirty="0"/>
              <a:t>test</a:t>
            </a:r>
          </a:p>
          <a:p>
            <a:pPr lvl="1"/>
            <a:r>
              <a:rPr lang="it-IT" sz="1800" dirty="0"/>
              <a:t>Siringe </a:t>
            </a:r>
            <a:r>
              <a:rPr lang="it-IT" sz="1800" dirty="0" err="1"/>
              <a:t>dispensing</a:t>
            </a:r>
            <a:endParaRPr lang="it-IT" sz="1800" dirty="0"/>
          </a:p>
          <a:p>
            <a:pPr lvl="1"/>
            <a:r>
              <a:rPr lang="it-IT" sz="1800" dirty="0" err="1"/>
              <a:t>Stamping</a:t>
            </a:r>
            <a:endParaRPr lang="it-IT" sz="1800" dirty="0"/>
          </a:p>
          <a:p>
            <a:pPr lvl="1"/>
            <a:r>
              <a:rPr lang="it-IT" sz="1800" dirty="0" err="1"/>
              <a:t>Microdot</a:t>
            </a:r>
            <a:r>
              <a:rPr lang="it-IT" sz="1800" dirty="0"/>
              <a:t> </a:t>
            </a:r>
            <a:r>
              <a:rPr lang="it-IT" sz="1800" dirty="0" err="1"/>
              <a:t>printing</a:t>
            </a:r>
            <a:r>
              <a:rPr lang="it-IT" sz="1800" dirty="0"/>
              <a:t> </a:t>
            </a:r>
            <a:endParaRPr lang="it-IT" sz="2000" dirty="0"/>
          </a:p>
          <a:p>
            <a:r>
              <a:rPr lang="it-IT" sz="1800" b="1" dirty="0" smtClean="0"/>
              <a:t>The </a:t>
            </a:r>
            <a:r>
              <a:rPr lang="it-IT" sz="1800" b="1" dirty="0" err="1" smtClean="0"/>
              <a:t>plan</a:t>
            </a:r>
            <a:r>
              <a:rPr lang="it-IT" sz="1800" b="1" dirty="0" smtClean="0"/>
              <a:t> </a:t>
            </a:r>
            <a:r>
              <a:rPr lang="it-IT" sz="1800" b="1" dirty="0" err="1"/>
              <a:t>is</a:t>
            </a:r>
            <a:r>
              <a:rPr lang="it-IT" sz="1800" b="1" dirty="0"/>
              <a:t> the </a:t>
            </a:r>
            <a:r>
              <a:rPr lang="it-IT" sz="1800" b="1" dirty="0" err="1" smtClean="0"/>
              <a:t>following</a:t>
            </a:r>
            <a:r>
              <a:rPr lang="it-IT" sz="1800" b="1" dirty="0" smtClean="0"/>
              <a:t>:</a:t>
            </a:r>
            <a:endParaRPr lang="it-IT" sz="1800" b="1" dirty="0"/>
          </a:p>
          <a:p>
            <a:pPr lvl="1"/>
            <a:r>
              <a:rPr lang="it-IT" sz="1800" b="1" dirty="0"/>
              <a:t>B2GM </a:t>
            </a:r>
            <a:r>
              <a:rPr lang="it-IT" sz="1800" b="1" dirty="0" err="1"/>
              <a:t>july</a:t>
            </a:r>
            <a:r>
              <a:rPr lang="it-IT" sz="1800" b="1" dirty="0"/>
              <a:t>: </a:t>
            </a:r>
            <a:r>
              <a:rPr lang="it-IT" sz="1800" b="1" dirty="0" err="1"/>
              <a:t>present</a:t>
            </a:r>
            <a:r>
              <a:rPr lang="it-IT" sz="1800" b="1" dirty="0"/>
              <a:t> list of </a:t>
            </a:r>
            <a:r>
              <a:rPr lang="it-IT" sz="1800" b="1" dirty="0" err="1"/>
              <a:t>procedures</a:t>
            </a:r>
            <a:endParaRPr lang="it-IT" sz="1800" b="1" dirty="0"/>
          </a:p>
          <a:p>
            <a:pPr lvl="1"/>
            <a:r>
              <a:rPr lang="it-IT" sz="1800" b="1" dirty="0" err="1"/>
              <a:t>September</a:t>
            </a:r>
            <a:r>
              <a:rPr lang="it-IT" sz="1800" b="1" dirty="0"/>
              <a:t>: design </a:t>
            </a:r>
            <a:r>
              <a:rPr lang="it-IT" sz="1800" b="1" dirty="0" err="1"/>
              <a:t>jigs</a:t>
            </a:r>
            <a:r>
              <a:rPr lang="it-IT" sz="1800" b="1" dirty="0"/>
              <a:t> and </a:t>
            </a:r>
            <a:r>
              <a:rPr lang="it-IT" sz="1800" b="1" dirty="0" err="1"/>
              <a:t>review</a:t>
            </a:r>
            <a:r>
              <a:rPr lang="it-IT" sz="1800" b="1" dirty="0"/>
              <a:t> </a:t>
            </a:r>
            <a:r>
              <a:rPr lang="it-IT" sz="1800" b="1" dirty="0" err="1"/>
              <a:t>procedures (SVD Mechanics review in September at KEK)</a:t>
            </a:r>
            <a:endParaRPr lang="it-IT" sz="1800" b="1" dirty="0"/>
          </a:p>
          <a:p>
            <a:pPr lvl="1"/>
            <a:r>
              <a:rPr lang="it-IT" sz="1800" b="1" dirty="0"/>
              <a:t>B2GM </a:t>
            </a:r>
            <a:r>
              <a:rPr lang="it-IT" sz="1800" b="1" dirty="0" err="1"/>
              <a:t>november</a:t>
            </a:r>
            <a:r>
              <a:rPr lang="it-IT" sz="1800" b="1" dirty="0"/>
              <a:t>: </a:t>
            </a:r>
            <a:r>
              <a:rPr lang="it-IT" sz="1800" b="1" dirty="0" err="1"/>
              <a:t>final</a:t>
            </a:r>
            <a:r>
              <a:rPr lang="it-IT" sz="1800" b="1" dirty="0"/>
              <a:t> </a:t>
            </a:r>
            <a:r>
              <a:rPr lang="it-IT" sz="1800" b="1" dirty="0" err="1"/>
              <a:t>review</a:t>
            </a:r>
            <a:r>
              <a:rPr lang="it-IT" sz="1800" b="1" dirty="0"/>
              <a:t> of </a:t>
            </a:r>
            <a:r>
              <a:rPr lang="it-IT" sz="1800" b="1" dirty="0" err="1"/>
              <a:t>jigs</a:t>
            </a:r>
            <a:r>
              <a:rPr lang="it-IT" sz="1800" b="1" dirty="0"/>
              <a:t>, </a:t>
            </a:r>
            <a:r>
              <a:rPr lang="it-IT" sz="1800" b="1" dirty="0" err="1"/>
              <a:t>procedures</a:t>
            </a:r>
            <a:r>
              <a:rPr lang="it-IT" sz="1800" b="1" dirty="0"/>
              <a:t> and </a:t>
            </a:r>
            <a:r>
              <a:rPr lang="it-IT" sz="1800" b="1" dirty="0" err="1"/>
              <a:t>prototypes</a:t>
            </a:r>
            <a:endParaRPr lang="it-IT" sz="1800" b="1" dirty="0"/>
          </a:p>
          <a:p>
            <a:pPr lvl="1"/>
            <a:r>
              <a:rPr lang="it-IT" sz="1800" b="1" dirty="0" err="1"/>
              <a:t>Before</a:t>
            </a:r>
            <a:r>
              <a:rPr lang="it-IT" sz="1800" b="1" dirty="0"/>
              <a:t> </a:t>
            </a:r>
            <a:r>
              <a:rPr lang="it-IT" sz="1800" b="1" dirty="0" smtClean="0"/>
              <a:t>end </a:t>
            </a:r>
            <a:r>
              <a:rPr lang="it-IT" sz="1800" b="1" dirty="0"/>
              <a:t>of </a:t>
            </a:r>
            <a:r>
              <a:rPr lang="it-IT" sz="1800" b="1" dirty="0" err="1"/>
              <a:t>autumn</a:t>
            </a:r>
            <a:r>
              <a:rPr lang="it-IT" sz="1800" b="1" dirty="0"/>
              <a:t>: first production of </a:t>
            </a:r>
            <a:r>
              <a:rPr lang="it-IT" sz="1800" b="1" dirty="0" err="1"/>
              <a:t>mechanical</a:t>
            </a:r>
            <a:r>
              <a:rPr lang="it-IT" sz="1800" b="1" dirty="0"/>
              <a:t> grade </a:t>
            </a:r>
            <a:r>
              <a:rPr lang="it-IT" sz="1800" b="1" dirty="0" err="1"/>
              <a:t>sensor</a:t>
            </a:r>
            <a:r>
              <a:rPr lang="it-IT" sz="1800" b="1" dirty="0"/>
              <a:t> </a:t>
            </a:r>
            <a:r>
              <a:rPr lang="it-IT" sz="1800" b="1" dirty="0" err="1" smtClean="0"/>
              <a:t>assemblies</a:t>
            </a:r>
            <a:endParaRPr lang="it-IT" sz="2000" dirty="0"/>
          </a:p>
          <a:p>
            <a:r>
              <a:rPr lang="it-IT" sz="1800" dirty="0"/>
              <a:t>People </a:t>
            </a:r>
            <a:r>
              <a:rPr lang="it-IT" sz="1800" dirty="0" err="1"/>
              <a:t>involved</a:t>
            </a:r>
            <a:r>
              <a:rPr lang="it-IT" sz="1800" dirty="0"/>
              <a:t>: G. </a:t>
            </a:r>
            <a:r>
              <a:rPr lang="it-IT" sz="1800" dirty="0" err="1" smtClean="0"/>
              <a:t>Batignani</a:t>
            </a:r>
            <a:r>
              <a:rPr lang="it-IT" sz="1800" dirty="0" smtClean="0"/>
              <a:t>, S. Bettarini, </a:t>
            </a:r>
            <a:r>
              <a:rPr lang="it-IT" sz="1800" dirty="0" err="1"/>
              <a:t>F</a:t>
            </a:r>
            <a:r>
              <a:rPr lang="it-IT" sz="1800" dirty="0"/>
              <a:t>. Bosi, </a:t>
            </a:r>
            <a:r>
              <a:rPr lang="it-IT" sz="1800" dirty="0" err="1" smtClean="0"/>
              <a:t>F</a:t>
            </a:r>
            <a:r>
              <a:rPr lang="it-IT" sz="1800" dirty="0" smtClean="0"/>
              <a:t>. Forti, </a:t>
            </a:r>
            <a:r>
              <a:rPr lang="it-IT" sz="1800" dirty="0"/>
              <a:t>G. </a:t>
            </a:r>
            <a:r>
              <a:rPr lang="it-IT" sz="1800" dirty="0" smtClean="0"/>
              <a:t>Rizzo</a:t>
            </a:r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09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04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Full list of </a:t>
            </a:r>
            <a:r>
              <a:rPr lang="it-IT" sz="3200" dirty="0" err="1" smtClean="0">
                <a:solidFill>
                  <a:srgbClr val="FF0000"/>
                </a:solidFill>
              </a:rPr>
              <a:t>jigs</a:t>
            </a:r>
            <a:r>
              <a:rPr lang="it-IT" sz="3200" dirty="0" smtClean="0">
                <a:solidFill>
                  <a:srgbClr val="FF0000"/>
                </a:solidFill>
              </a:rPr>
              <a:t> for </a:t>
            </a:r>
            <a:r>
              <a:rPr lang="it-IT" sz="3200" dirty="0" err="1" smtClean="0">
                <a:solidFill>
                  <a:srgbClr val="FF0000"/>
                </a:solidFill>
              </a:rPr>
              <a:t>Forw</a:t>
            </a:r>
            <a:r>
              <a:rPr lang="it-IT" sz="3200" dirty="0" smtClean="0">
                <a:solidFill>
                  <a:srgbClr val="FF0000"/>
                </a:solidFill>
              </a:rPr>
              <a:t>/Back </a:t>
            </a:r>
            <a:r>
              <a:rPr lang="it-IT" sz="3200" dirty="0" err="1" smtClean="0">
                <a:solidFill>
                  <a:srgbClr val="FF0000"/>
                </a:solidFill>
              </a:rPr>
              <a:t>assembly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1385" y="1110358"/>
            <a:ext cx="8802616" cy="5029461"/>
          </a:xfrm>
        </p:spPr>
        <p:txBody>
          <a:bodyPr>
            <a:noAutofit/>
          </a:bodyPr>
          <a:lstStyle/>
          <a:p>
            <a:r>
              <a:rPr lang="it-IT" sz="1800" dirty="0" smtClean="0"/>
              <a:t>HDI test (</a:t>
            </a:r>
            <a:r>
              <a:rPr lang="it-IT" sz="1800" dirty="0" err="1" smtClean="0"/>
              <a:t>holder</a:t>
            </a:r>
            <a:r>
              <a:rPr lang="it-IT" sz="1800" dirty="0"/>
              <a:t>)</a:t>
            </a:r>
            <a:r>
              <a:rPr lang="it-IT" sz="1800" dirty="0" smtClean="0"/>
              <a:t>:  4</a:t>
            </a:r>
            <a:r>
              <a:rPr lang="it-IT" sz="1800" dirty="0" smtClean="0">
                <a:latin typeface="Symbol" charset="2"/>
                <a:cs typeface="Symbol" charset="2"/>
              </a:rPr>
              <a:t>f</a:t>
            </a:r>
            <a:r>
              <a:rPr lang="it-IT" sz="1800" dirty="0" smtClean="0"/>
              <a:t> and 4z = 8</a:t>
            </a:r>
          </a:p>
          <a:p>
            <a:endParaRPr lang="it-IT" sz="1800" dirty="0"/>
          </a:p>
          <a:p>
            <a:pPr marL="0" indent="0">
              <a:buNone/>
            </a:pPr>
            <a:r>
              <a:rPr lang="it-IT" sz="1800" dirty="0" smtClean="0"/>
              <a:t>JIGS</a:t>
            </a:r>
          </a:p>
          <a:p>
            <a:r>
              <a:rPr lang="it-IT" sz="1800" dirty="0" err="1" smtClean="0"/>
              <a:t>Det</a:t>
            </a:r>
            <a:r>
              <a:rPr lang="it-IT" sz="1800" dirty="0" smtClean="0"/>
              <a:t>-PA-HDI </a:t>
            </a:r>
            <a:r>
              <a:rPr lang="it-IT" sz="1800" dirty="0" err="1" smtClean="0"/>
              <a:t>aligning</a:t>
            </a:r>
            <a:r>
              <a:rPr lang="it-IT" sz="1800" dirty="0" smtClean="0"/>
              <a:t>/</a:t>
            </a:r>
            <a:r>
              <a:rPr lang="it-IT" sz="1800" dirty="0" err="1" smtClean="0"/>
              <a:t>Gluing</a:t>
            </a:r>
            <a:r>
              <a:rPr lang="it-IT" sz="1800" dirty="0" smtClean="0"/>
              <a:t>: </a:t>
            </a:r>
            <a:r>
              <a:rPr lang="it-IT" sz="1800" dirty="0"/>
              <a:t>2</a:t>
            </a:r>
            <a:r>
              <a:rPr lang="it-IT" sz="1800" dirty="0" smtClean="0">
                <a:latin typeface="Symbol" charset="2"/>
                <a:cs typeface="Symbol" charset="2"/>
              </a:rPr>
              <a:t>f</a:t>
            </a:r>
            <a:r>
              <a:rPr lang="it-IT" sz="1800" dirty="0" smtClean="0"/>
              <a:t> and 2z, x </a:t>
            </a:r>
            <a:r>
              <a:rPr lang="it-IT" sz="1800" dirty="0" err="1" smtClean="0"/>
              <a:t>Forw</a:t>
            </a:r>
            <a:r>
              <a:rPr lang="it-IT" sz="1800" dirty="0" smtClean="0"/>
              <a:t>/Back = 8</a:t>
            </a:r>
          </a:p>
          <a:p>
            <a:pPr lvl="1"/>
            <a:r>
              <a:rPr lang="en-US" sz="1400" dirty="0" smtClean="0"/>
              <a:t>S</a:t>
            </a:r>
            <a:r>
              <a:rPr lang="it-IT" sz="1400" dirty="0" err="1" smtClean="0"/>
              <a:t>everal</a:t>
            </a:r>
            <a:r>
              <a:rPr lang="it-IT" sz="1400" dirty="0" smtClean="0"/>
              <a:t> </a:t>
            </a:r>
            <a:r>
              <a:rPr lang="it-IT" sz="1400" dirty="0" err="1" smtClean="0"/>
              <a:t>umetric</a:t>
            </a:r>
            <a:r>
              <a:rPr lang="it-IT" sz="1400" dirty="0" smtClean="0"/>
              <a:t> </a:t>
            </a:r>
            <a:r>
              <a:rPr lang="it-IT" sz="1400" dirty="0" err="1" smtClean="0"/>
              <a:t>screws</a:t>
            </a:r>
            <a:r>
              <a:rPr lang="it-IT" sz="1400" dirty="0" smtClean="0"/>
              <a:t> </a:t>
            </a:r>
            <a:r>
              <a:rPr lang="it-IT" sz="1400" dirty="0" err="1" smtClean="0"/>
              <a:t>needed</a:t>
            </a:r>
            <a:endParaRPr lang="it-IT" sz="1400" dirty="0" smtClean="0"/>
          </a:p>
          <a:p>
            <a:r>
              <a:rPr lang="en-US" sz="1800" dirty="0"/>
              <a:t>u</a:t>
            </a:r>
            <a:r>
              <a:rPr lang="it-IT" sz="1800" dirty="0" smtClean="0"/>
              <a:t>-</a:t>
            </a:r>
            <a:r>
              <a:rPr lang="it-IT" sz="1800" dirty="0" err="1" smtClean="0"/>
              <a:t>bonding</a:t>
            </a:r>
            <a:r>
              <a:rPr lang="it-IT" sz="1800" dirty="0" smtClean="0"/>
              <a:t>: </a:t>
            </a:r>
            <a:r>
              <a:rPr lang="it-IT" sz="1800" dirty="0"/>
              <a:t>1</a:t>
            </a:r>
            <a:r>
              <a:rPr lang="it-IT" sz="1800" dirty="0" smtClean="0">
                <a:latin typeface="Symbol" charset="2"/>
                <a:cs typeface="Symbol" charset="2"/>
              </a:rPr>
              <a:t>f</a:t>
            </a:r>
            <a:r>
              <a:rPr lang="it-IT" sz="1800" dirty="0" smtClean="0"/>
              <a:t> and 1z, x </a:t>
            </a:r>
            <a:r>
              <a:rPr lang="it-IT" sz="1800" dirty="0" err="1" smtClean="0"/>
              <a:t>Forw</a:t>
            </a:r>
            <a:r>
              <a:rPr lang="it-IT" sz="1800" dirty="0" smtClean="0"/>
              <a:t>/Back = 4</a:t>
            </a:r>
          </a:p>
          <a:p>
            <a:r>
              <a:rPr lang="en-US" sz="1800" dirty="0" smtClean="0"/>
              <a:t>T</a:t>
            </a:r>
            <a:r>
              <a:rPr lang="it-IT" sz="1800" dirty="0" smtClean="0"/>
              <a:t>est by test-stand: 1, x </a:t>
            </a:r>
            <a:r>
              <a:rPr lang="it-IT" sz="1800" dirty="0" err="1" smtClean="0"/>
              <a:t>Forw</a:t>
            </a:r>
            <a:r>
              <a:rPr lang="it-IT" sz="1800" dirty="0" smtClean="0"/>
              <a:t>/Back =2 </a:t>
            </a:r>
          </a:p>
          <a:p>
            <a:r>
              <a:rPr lang="it-IT" sz="1800" dirty="0" err="1" smtClean="0"/>
              <a:t>Rework</a:t>
            </a:r>
            <a:r>
              <a:rPr lang="it-IT" sz="1800" dirty="0" smtClean="0"/>
              <a:t>: 1</a:t>
            </a:r>
            <a:r>
              <a:rPr lang="it-IT" sz="1800" dirty="0" smtClean="0">
                <a:latin typeface="Symbol" charset="2"/>
                <a:cs typeface="Symbol" charset="2"/>
              </a:rPr>
              <a:t>f</a:t>
            </a:r>
            <a:r>
              <a:rPr lang="it-IT" sz="1800" dirty="0" smtClean="0"/>
              <a:t> and 1z, x </a:t>
            </a:r>
            <a:r>
              <a:rPr lang="it-IT" sz="1800" dirty="0" err="1" smtClean="0"/>
              <a:t>Forw</a:t>
            </a:r>
            <a:r>
              <a:rPr lang="it-IT" sz="1800" dirty="0" smtClean="0"/>
              <a:t>/Back = 4</a:t>
            </a:r>
          </a:p>
          <a:p>
            <a:pPr marL="0" indent="0">
              <a:buNone/>
            </a:pPr>
            <a:endParaRPr lang="it-IT" sz="1800" dirty="0">
              <a:sym typeface="Wingdings"/>
            </a:endParaRPr>
          </a:p>
          <a:p>
            <a:r>
              <a:rPr lang="it-IT" sz="1800" dirty="0" smtClean="0"/>
              <a:t>Out of the 3 </a:t>
            </a:r>
            <a:r>
              <a:rPr lang="it-IT" sz="1800" dirty="0" err="1"/>
              <a:t>possible</a:t>
            </a:r>
            <a:r>
              <a:rPr lang="it-IT" sz="1800" dirty="0"/>
              <a:t> </a:t>
            </a:r>
            <a:r>
              <a:rPr lang="it-IT" sz="1800" dirty="0" err="1"/>
              <a:t>gluing</a:t>
            </a:r>
            <a:r>
              <a:rPr lang="it-IT" sz="1800" dirty="0"/>
              <a:t> </a:t>
            </a:r>
            <a:r>
              <a:rPr lang="it-IT" sz="1800" dirty="0" err="1" smtClean="0"/>
              <a:t>technuque</a:t>
            </a:r>
            <a:r>
              <a:rPr lang="it-IT" sz="1800" dirty="0" smtClean="0"/>
              <a:t> under test, </a:t>
            </a:r>
            <a:r>
              <a:rPr lang="it-IT" sz="1800" dirty="0" err="1" smtClean="0"/>
              <a:t>stamping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the </a:t>
            </a:r>
            <a:r>
              <a:rPr lang="it-IT" sz="1800" dirty="0" err="1" smtClean="0"/>
              <a:t>most</a:t>
            </a:r>
            <a:r>
              <a:rPr lang="it-IT" sz="1800" dirty="0" smtClean="0"/>
              <a:t> </a:t>
            </a:r>
            <a:r>
              <a:rPr lang="it-IT" sz="1800" dirty="0" err="1" smtClean="0"/>
              <a:t>promising</a:t>
            </a:r>
            <a:r>
              <a:rPr lang="it-IT" sz="1800" dirty="0" smtClean="0"/>
              <a:t>:</a:t>
            </a:r>
          </a:p>
          <a:p>
            <a:pPr lvl="1"/>
            <a:r>
              <a:rPr lang="en-US" sz="1400" dirty="0" smtClean="0"/>
              <a:t>More accurate control (deposited 200 um thick layer of glue) against diffusion/capillarity </a:t>
            </a:r>
          </a:p>
          <a:p>
            <a:pPr lvl="1"/>
            <a:r>
              <a:rPr lang="en-US" sz="1400" dirty="0" smtClean="0"/>
              <a:t> Possible to export to other phases of the module construction</a:t>
            </a:r>
          </a:p>
          <a:p>
            <a:r>
              <a:rPr lang="en-US" sz="1800" dirty="0" smtClean="0"/>
              <a:t>A stamping tool (comb-like stamp + gluing pot) is to be realized for each side (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/z) and </a:t>
            </a:r>
            <a:r>
              <a:rPr lang="en-US" sz="1800" dirty="0" err="1" smtClean="0"/>
              <a:t>Forw</a:t>
            </a:r>
            <a:r>
              <a:rPr lang="en-US" sz="1800" dirty="0" smtClean="0"/>
              <a:t>/Back = 4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64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477000"/>
            <a:ext cx="1981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309DDD54-6669-6044-8ADB-9B450C1022C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-12700" y="838200"/>
            <a:ext cx="8382000" cy="434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dirty="0" smtClean="0">
                <a:solidFill>
                  <a:srgbClr val="9C5252"/>
                </a:solidFill>
                <a:latin typeface="Calibri"/>
              </a:rPr>
              <a:t>Pixel Detector (PXD) </a:t>
            </a:r>
            <a:r>
              <a:rPr lang="en-US" sz="2000" dirty="0" smtClean="0">
                <a:solidFill>
                  <a:srgbClr val="9C5252"/>
                </a:solidFill>
                <a:latin typeface="Calibri"/>
              </a:rPr>
              <a:t>– 8M pixels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2 DEPFET layers at r = 14, 22 mm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Excellent and unambiguous </a:t>
            </a:r>
            <a:br>
              <a:rPr lang="en-US" sz="1800" dirty="0" smtClean="0">
                <a:solidFill>
                  <a:srgbClr val="9C5252"/>
                </a:solidFill>
                <a:latin typeface="Calibri"/>
              </a:rPr>
            </a:b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spatial resolution (~15 µm)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Coarse time resolution (20 µs)</a:t>
            </a:r>
          </a:p>
          <a:p>
            <a:pPr marL="457200" lvl="1" indent="0">
              <a:buFontTx/>
              <a:buNone/>
            </a:pPr>
            <a:endParaRPr lang="en-US" sz="1800" dirty="0" smtClean="0">
              <a:solidFill>
                <a:srgbClr val="9C5252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srgbClr val="9C5252"/>
                </a:solidFill>
                <a:latin typeface="Calibri"/>
              </a:rPr>
              <a:t>Silicon Vertex Detector (SVD)  </a:t>
            </a:r>
            <a:r>
              <a:rPr lang="en-US" sz="2000" dirty="0" smtClean="0">
                <a:solidFill>
                  <a:srgbClr val="9C5252"/>
                </a:solidFill>
                <a:latin typeface="Calibri"/>
              </a:rPr>
              <a:t>– 220k strips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4 DSSD layers at r = 38, 80, 104, 135 mm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Good spatial resolution (~12/25 µm) </a:t>
            </a:r>
            <a:br>
              <a:rPr lang="en-US" sz="1800" dirty="0" smtClean="0">
                <a:solidFill>
                  <a:srgbClr val="9C5252"/>
                </a:solidFill>
                <a:latin typeface="Calibri"/>
              </a:rPr>
            </a:b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but ambiguities due to ghosting</a:t>
            </a:r>
          </a:p>
          <a:p>
            <a:pPr lvl="1"/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Excellent time resolution (~3 ns)</a:t>
            </a:r>
          </a:p>
          <a:p>
            <a:pPr lvl="1"/>
            <a:endParaRPr lang="en-US" sz="700" dirty="0" smtClean="0">
              <a:solidFill>
                <a:srgbClr val="9C5252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343400"/>
            <a:ext cx="3761362" cy="2286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800" y="3539540"/>
            <a:ext cx="3505200" cy="651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Combining both parts yields a very powerful device!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26" y="1066800"/>
            <a:ext cx="3107474" cy="14195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838200"/>
            <a:ext cx="1671484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503816"/>
            <a:ext cx="3124200" cy="1733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5791200"/>
            <a:ext cx="1600200" cy="369939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457200" y="24658"/>
            <a:ext cx="8229600" cy="7890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kumimoji="1" lang="en-US" altLang="ja-JP" sz="4000">
                <a:solidFill>
                  <a:srgbClr val="2F5897"/>
                </a:solidFill>
                <a:latin typeface="Tahoma" charset="0"/>
                <a:ea typeface="MS PGothic" charset="0"/>
                <a:cs typeface="MS PGothic" charset="0"/>
              </a:rPr>
              <a:t>Vertex Detector</a:t>
            </a:r>
            <a:endParaRPr kumimoji="1" lang="ja-JP" altLang="en-US" sz="4000">
              <a:solidFill>
                <a:srgbClr val="2F5897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Scala temporale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86112"/>
            <a:ext cx="8229600" cy="4926821"/>
          </a:xfrm>
        </p:spPr>
        <p:txBody>
          <a:bodyPr>
            <a:normAutofit fontScale="92500" lnSpcReduction="20000"/>
          </a:bodyPr>
          <a:lstStyle/>
          <a:p>
            <a:r>
              <a:rPr lang="it-IT"/>
              <a:t>La scala temporale è vicina, ma umana</a:t>
            </a:r>
          </a:p>
          <a:p>
            <a:r>
              <a:rPr lang="it-IT"/>
              <a:t>Entro il 2013</a:t>
            </a:r>
          </a:p>
          <a:p>
            <a:pPr lvl="1"/>
            <a:r>
              <a:rPr lang="it-IT"/>
              <a:t>Design dei jig</a:t>
            </a:r>
          </a:p>
          <a:p>
            <a:pPr lvl="1"/>
            <a:r>
              <a:rPr lang="it-IT"/>
              <a:t>Costruzione del primo modulo completo meccanico</a:t>
            </a:r>
          </a:p>
          <a:p>
            <a:pPr lvl="1"/>
            <a:r>
              <a:rPr lang="it-IT"/>
              <a:t>Setup del teststand per il test dei sensor subassemblies</a:t>
            </a:r>
          </a:p>
          <a:p>
            <a:r>
              <a:rPr lang="it-IT"/>
              <a:t>Febbraio 2014</a:t>
            </a:r>
          </a:p>
          <a:p>
            <a:pPr lvl="1"/>
            <a:r>
              <a:rPr lang="it-IT"/>
              <a:t>Inizio assemblaggio di produzione</a:t>
            </a:r>
          </a:p>
          <a:p>
            <a:r>
              <a:rPr lang="it-IT"/>
              <a:t>Periodo di produzione</a:t>
            </a:r>
          </a:p>
          <a:p>
            <a:pPr lvl="1"/>
            <a:r>
              <a:rPr lang="it-IT"/>
              <a:t>Nell’ipotesi più ottimista (8+8): 6-7 mesi</a:t>
            </a:r>
          </a:p>
          <a:p>
            <a:pPr lvl="1"/>
            <a:r>
              <a:rPr lang="it-IT"/>
              <a:t>Più realisticamente (6+6): 8-9 mesi</a:t>
            </a:r>
          </a:p>
          <a:p>
            <a:pPr lvl="1"/>
            <a:r>
              <a:rPr lang="it-IT"/>
              <a:t>Partecipazione nell’assemblaggio dei ladder completi a Vienna e IPMU.</a:t>
            </a:r>
          </a:p>
          <a:p>
            <a:r>
              <a:rPr lang="it-IT"/>
              <a:t>Fine 2014</a:t>
            </a:r>
          </a:p>
          <a:p>
            <a:pPr lvl="1"/>
            <a:r>
              <a:rPr lang="it-IT"/>
              <a:t>Conclusione assemblaggio a Pisa</a:t>
            </a:r>
          </a:p>
          <a:p>
            <a:r>
              <a:rPr lang="it-IT"/>
              <a:t>Da metà 2015</a:t>
            </a:r>
          </a:p>
          <a:p>
            <a:pPr lvl="1"/>
            <a:r>
              <a:rPr lang="it-IT"/>
              <a:t>montaggio dei ladder sulla struttura meccanica a KEK</a:t>
            </a:r>
          </a:p>
          <a:p>
            <a:endParaRPr lang="it-IT"/>
          </a:p>
          <a:p>
            <a:pPr lvl="1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3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96200" cy="53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Power supplies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304800" y="1066799"/>
            <a:ext cx="8686800" cy="54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Power Supply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Procure new low voltage power supply system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replace the 10-year old power supply system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that was built for the Belle SVD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Improvements in granularity and monitoring features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Totals: LV = nsensor*2 = 344; HV = nsensor = 172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Started interaction with CAEN to understand possible solutions.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For LV:  96 LVunit  10V / 5A.  Floating and with sense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each unit powers 4 sensors on one side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For HV: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option 0: 8 HV 100V/5mA – marginal, same as Kenwood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option 1: 96 HV 100V/ 1mA – one per pair of sensors (half ladder)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option 2: 192 HV 100V/ 1mA (maybe 0.5mA) – one per </a:t>
            </a:r>
            <a:r>
              <a:rPr lang="en-US" sz="2000" dirty="0" smtClean="0">
                <a:solidFill>
                  <a:schemeClr val="tx1"/>
                </a:solidFill>
              </a:rPr>
              <a:t>sensor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People involved: </a:t>
            </a:r>
            <a:r>
              <a:rPr lang="en-US" sz="2000" dirty="0" err="1">
                <a:solidFill>
                  <a:schemeClr val="tx1"/>
                </a:solidFill>
              </a:rPr>
              <a:t>F.Forti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C.Avanzini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First Estimate: 150 </a:t>
            </a:r>
            <a:r>
              <a:rPr lang="en-US" sz="2000" dirty="0" err="1" smtClean="0">
                <a:solidFill>
                  <a:schemeClr val="tx1"/>
                </a:solidFill>
              </a:rPr>
              <a:t>kE</a:t>
            </a:r>
            <a:r>
              <a:rPr lang="en-US" sz="2000" dirty="0" smtClean="0">
                <a:solidFill>
                  <a:schemeClr val="tx1"/>
                </a:solidFill>
              </a:rPr>
              <a:t> with new high density boards in development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315" y="685800"/>
            <a:ext cx="25908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(</a:t>
            </a:r>
            <a:r>
              <a:rPr lang="it-IT" sz="3200" dirty="0" err="1" smtClean="0">
                <a:solidFill>
                  <a:srgbClr val="FF0000"/>
                </a:solidFill>
              </a:rPr>
              <a:t>Silicon</a:t>
            </a:r>
            <a:r>
              <a:rPr lang="it-IT" sz="3200" dirty="0" smtClean="0">
                <a:solidFill>
                  <a:srgbClr val="FF0000"/>
                </a:solidFill>
              </a:rPr>
              <a:t>) </a:t>
            </a:r>
            <a:r>
              <a:rPr lang="it-IT" sz="3200" dirty="0" err="1" smtClean="0">
                <a:solidFill>
                  <a:srgbClr val="FF0000"/>
                </a:solidFill>
              </a:rPr>
              <a:t>Tracking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>
                <a:solidFill>
                  <a:srgbClr val="FF0000"/>
                </a:solidFill>
              </a:rPr>
              <a:t>software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171" y="1600200"/>
            <a:ext cx="9004829" cy="4756150"/>
          </a:xfrm>
        </p:spPr>
        <p:txBody>
          <a:bodyPr>
            <a:normAutofit/>
          </a:bodyPr>
          <a:lstStyle/>
          <a:p>
            <a:r>
              <a:rPr lang="it-IT" sz="2400" dirty="0"/>
              <a:t>Activity </a:t>
            </a:r>
            <a:r>
              <a:rPr lang="it-IT" sz="2400" dirty="0" err="1"/>
              <a:t>started</a:t>
            </a:r>
            <a:r>
              <a:rPr lang="it-IT" sz="2400" dirty="0"/>
              <a:t> by </a:t>
            </a:r>
            <a:r>
              <a:rPr lang="it-IT" sz="2400" dirty="0" err="1"/>
              <a:t>E.Paoloni</a:t>
            </a:r>
            <a:r>
              <a:rPr lang="it-IT" sz="2400" dirty="0"/>
              <a:t>, </a:t>
            </a:r>
            <a:r>
              <a:rPr lang="it-IT" sz="2400" dirty="0" err="1" smtClean="0"/>
              <a:t>G.Casarosa</a:t>
            </a:r>
            <a:r>
              <a:rPr lang="it-IT" sz="2400" dirty="0" smtClean="0"/>
              <a:t>, </a:t>
            </a:r>
            <a:r>
              <a:rPr lang="it-IT" sz="2400" dirty="0" err="1" smtClean="0"/>
              <a:t>A.Perez</a:t>
            </a:r>
            <a:endParaRPr lang="it-IT" sz="2400" dirty="0"/>
          </a:p>
          <a:p>
            <a:r>
              <a:rPr lang="it-IT" sz="2400" dirty="0"/>
              <a:t>BASF2 </a:t>
            </a:r>
            <a:r>
              <a:rPr lang="it-IT" sz="2400" dirty="0" err="1"/>
              <a:t>installed</a:t>
            </a:r>
            <a:r>
              <a:rPr lang="it-IT" sz="2400" dirty="0"/>
              <a:t> </a:t>
            </a:r>
            <a:r>
              <a:rPr lang="it-IT" sz="2400" dirty="0" smtClean="0"/>
              <a:t>in Pisa and </a:t>
            </a:r>
            <a:r>
              <a:rPr lang="it-IT" sz="2400" dirty="0" err="1"/>
              <a:t>running</a:t>
            </a:r>
            <a:endParaRPr lang="it-IT" sz="2400" dirty="0"/>
          </a:p>
          <a:p>
            <a:r>
              <a:rPr lang="it-IT" sz="2400" dirty="0" err="1" smtClean="0"/>
              <a:t>Visited</a:t>
            </a:r>
            <a:r>
              <a:rPr lang="it-IT" sz="2400" dirty="0" smtClean="0"/>
              <a:t> </a:t>
            </a:r>
            <a:r>
              <a:rPr lang="it-IT" sz="2400" dirty="0" err="1" smtClean="0"/>
              <a:t>Wien</a:t>
            </a:r>
            <a:r>
              <a:rPr lang="it-IT" sz="2400" dirty="0" smtClean="0"/>
              <a:t> </a:t>
            </a:r>
            <a:r>
              <a:rPr lang="it-IT" sz="2400" dirty="0"/>
              <a:t>to </a:t>
            </a:r>
            <a:r>
              <a:rPr lang="it-IT" sz="2400" dirty="0" err="1"/>
              <a:t>understand</a:t>
            </a:r>
            <a:r>
              <a:rPr lang="it-IT" sz="2400" dirty="0"/>
              <a:t> </a:t>
            </a:r>
            <a:r>
              <a:rPr lang="it-IT" sz="2400" dirty="0" err="1"/>
              <a:t>tracking</a:t>
            </a:r>
            <a:r>
              <a:rPr lang="it-IT" sz="2400" dirty="0"/>
              <a:t> code</a:t>
            </a:r>
          </a:p>
          <a:p>
            <a:r>
              <a:rPr lang="it-IT" sz="2400" dirty="0"/>
              <a:t>First plots </a:t>
            </a:r>
            <a:r>
              <a:rPr lang="it-IT" sz="2400" dirty="0" err="1"/>
              <a:t>produced</a:t>
            </a:r>
            <a:endParaRPr lang="it-IT" sz="2400" dirty="0"/>
          </a:p>
          <a:p>
            <a:r>
              <a:rPr lang="it-IT" sz="2400" dirty="0" err="1"/>
              <a:t>Started</a:t>
            </a:r>
            <a:r>
              <a:rPr lang="it-IT" sz="2400" dirty="0"/>
              <a:t> to work to </a:t>
            </a:r>
            <a:r>
              <a:rPr lang="it-IT" sz="2400" dirty="0" err="1"/>
              <a:t>understand</a:t>
            </a:r>
            <a:r>
              <a:rPr lang="it-IT" sz="2400" dirty="0"/>
              <a:t> </a:t>
            </a:r>
            <a:r>
              <a:rPr lang="it-IT" sz="2400" dirty="0" err="1"/>
              <a:t>how</a:t>
            </a:r>
            <a:r>
              <a:rPr lang="it-IT" sz="2400" dirty="0"/>
              <a:t> to reduce the </a:t>
            </a:r>
            <a:r>
              <a:rPr lang="it-IT" sz="2400" dirty="0" err="1"/>
              <a:t>extrapolation</a:t>
            </a:r>
            <a:r>
              <a:rPr lang="it-IT" sz="2400" dirty="0"/>
              <a:t> </a:t>
            </a:r>
            <a:r>
              <a:rPr lang="it-IT" sz="2400" dirty="0" err="1"/>
              <a:t>error</a:t>
            </a:r>
            <a:r>
              <a:rPr lang="it-IT" sz="2400" dirty="0"/>
              <a:t> to </a:t>
            </a:r>
            <a:r>
              <a:rPr lang="it-IT" sz="2400" dirty="0" err="1" smtClean="0"/>
              <a:t>Layer</a:t>
            </a:r>
            <a:r>
              <a:rPr lang="it-IT" sz="2400" dirty="0" smtClean="0"/>
              <a:t> 2 </a:t>
            </a:r>
          </a:p>
          <a:p>
            <a:r>
              <a:rPr lang="it-IT" sz="2400" dirty="0" smtClean="0"/>
              <a:t>The test-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be the best </a:t>
            </a:r>
            <a:r>
              <a:rPr lang="it-IT" sz="2400" dirty="0" err="1" smtClean="0"/>
              <a:t>occasion</a:t>
            </a:r>
            <a:r>
              <a:rPr lang="it-IT" sz="2400" dirty="0" smtClean="0"/>
              <a:t> to </a:t>
            </a:r>
            <a:r>
              <a:rPr lang="it-IT" sz="2400" dirty="0" err="1" smtClean="0"/>
              <a:t>see</a:t>
            </a:r>
            <a:r>
              <a:rPr lang="it-IT" sz="2400" dirty="0" smtClean="0"/>
              <a:t> the </a:t>
            </a:r>
            <a:r>
              <a:rPr lang="it-IT" sz="2400" dirty="0" err="1" smtClean="0"/>
              <a:t>system</a:t>
            </a:r>
            <a:r>
              <a:rPr lang="it-IT" sz="2400" dirty="0" smtClean="0"/>
              <a:t> (PXD+SVD) </a:t>
            </a:r>
            <a:r>
              <a:rPr lang="it-IT" sz="2400" dirty="0" err="1" smtClean="0"/>
              <a:t>at</a:t>
            </a:r>
            <a:r>
              <a:rPr lang="it-IT" sz="2400" dirty="0" smtClean="0"/>
              <a:t> work and test the </a:t>
            </a:r>
            <a:r>
              <a:rPr lang="it-IT" sz="2400" dirty="0" err="1" smtClean="0"/>
              <a:t>implementation</a:t>
            </a:r>
            <a:r>
              <a:rPr lang="it-IT" sz="2400" dirty="0" smtClean="0"/>
              <a:t> on FPGA of the pixel data-</a:t>
            </a:r>
            <a:r>
              <a:rPr lang="it-IT" sz="2400" dirty="0" err="1" smtClean="0"/>
              <a:t>reduction</a:t>
            </a:r>
            <a:r>
              <a:rPr lang="it-IT" sz="2400" dirty="0" smtClean="0"/>
              <a:t> </a:t>
            </a:r>
            <a:r>
              <a:rPr lang="it-IT" sz="2400" dirty="0" err="1" smtClean="0"/>
              <a:t>alghoritms</a:t>
            </a:r>
            <a:r>
              <a:rPr lang="it-IT" sz="2400" dirty="0" smtClean="0"/>
              <a:t> </a:t>
            </a:r>
            <a:r>
              <a:rPr lang="it-IT" sz="2400" dirty="0" err="1" smtClean="0"/>
              <a:t>based</a:t>
            </a:r>
            <a:r>
              <a:rPr lang="it-IT" sz="2400" dirty="0" smtClean="0"/>
              <a:t> on ROI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366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 a </a:t>
            </a:r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spese</a:t>
            </a:r>
            <a:r>
              <a:rPr lang="en-US" dirty="0" smtClean="0"/>
              <a:t> 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13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440" y="3375715"/>
            <a:ext cx="1000677" cy="987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49"/>
            <a:ext cx="8229600" cy="7696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Sensor assembly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5114"/>
            <a:ext cx="8686800" cy="586225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Mitutoyo</a:t>
            </a:r>
            <a:r>
              <a:rPr lang="en-US" dirty="0" smtClean="0"/>
              <a:t> CMM </a:t>
            </a:r>
            <a:r>
              <a:rPr lang="en-US" dirty="0" err="1" smtClean="0"/>
              <a:t>manuale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Manutenzione</a:t>
            </a:r>
            <a:r>
              <a:rPr lang="en-US" dirty="0" smtClean="0"/>
              <a:t> “</a:t>
            </a:r>
            <a:r>
              <a:rPr lang="en-US" dirty="0" err="1" smtClean="0"/>
              <a:t>straordinaria</a:t>
            </a:r>
            <a:r>
              <a:rPr lang="en-US" dirty="0" smtClean="0"/>
              <a:t>” (10kE)con</a:t>
            </a:r>
          </a:p>
          <a:p>
            <a:pPr lvl="2"/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sostituzione</a:t>
            </a:r>
            <a:r>
              <a:rPr lang="en-US" dirty="0" smtClean="0"/>
              <a:t>/</a:t>
            </a:r>
            <a:r>
              <a:rPr lang="en-US" dirty="0" err="1" smtClean="0"/>
              <a:t>registrazione</a:t>
            </a:r>
            <a:r>
              <a:rPr lang="en-US" dirty="0" smtClean="0"/>
              <a:t> </a:t>
            </a:r>
            <a:r>
              <a:rPr lang="en-US" dirty="0" err="1" smtClean="0"/>
              <a:t>valvole</a:t>
            </a:r>
            <a:r>
              <a:rPr lang="en-US" dirty="0" smtClean="0"/>
              <a:t> </a:t>
            </a:r>
            <a:r>
              <a:rPr lang="en-US" dirty="0" err="1" smtClean="0"/>
              <a:t>pressostatiche</a:t>
            </a:r>
            <a:endParaRPr lang="en-US" dirty="0" smtClean="0"/>
          </a:p>
          <a:p>
            <a:pPr lvl="2"/>
            <a:r>
              <a:rPr lang="en-US" dirty="0" err="1" smtClean="0"/>
              <a:t>Registrazione</a:t>
            </a:r>
            <a:r>
              <a:rPr lang="en-US" dirty="0" smtClean="0"/>
              <a:t> guide e </a:t>
            </a:r>
            <a:r>
              <a:rPr lang="en-US" dirty="0" err="1"/>
              <a:t>c</a:t>
            </a:r>
            <a:r>
              <a:rPr lang="en-US" dirty="0" err="1" smtClean="0"/>
              <a:t>alibrazione</a:t>
            </a:r>
            <a:r>
              <a:rPr lang="en-US" dirty="0" smtClean="0"/>
              <a:t> </a:t>
            </a:r>
            <a:r>
              <a:rPr lang="en-US" dirty="0" err="1" smtClean="0"/>
              <a:t>assi</a:t>
            </a:r>
            <a:endParaRPr lang="en-US" dirty="0" smtClean="0"/>
          </a:p>
          <a:p>
            <a:pPr lvl="2"/>
            <a:r>
              <a:rPr lang="en-US" dirty="0" smtClean="0"/>
              <a:t>Software update</a:t>
            </a:r>
          </a:p>
          <a:p>
            <a:r>
              <a:rPr lang="en-US" dirty="0" err="1" smtClean="0"/>
              <a:t>Sostituzione</a:t>
            </a:r>
            <a:r>
              <a:rPr lang="en-US" dirty="0" smtClean="0"/>
              <a:t> PC#1 con monitor (1kE), </a:t>
            </a:r>
            <a:r>
              <a:rPr lang="en-US" dirty="0" err="1" smtClean="0"/>
              <a:t>dedicato</a:t>
            </a:r>
            <a:r>
              <a:rPr lang="en-US" dirty="0" smtClean="0"/>
              <a:t> a:</a:t>
            </a:r>
          </a:p>
          <a:p>
            <a:pPr lvl="1"/>
            <a:r>
              <a:rPr lang="en-US" dirty="0" smtClean="0"/>
              <a:t>Monitoring </a:t>
            </a:r>
          </a:p>
          <a:p>
            <a:pPr marL="457200" lvl="1" indent="0">
              <a:buNone/>
            </a:pPr>
            <a:r>
              <a:rPr lang="en-US" dirty="0"/>
              <a:t>q</a:t>
            </a:r>
            <a:r>
              <a:rPr lang="en-US" dirty="0" smtClean="0"/>
              <a:t>uote CMM via GPIB</a:t>
            </a:r>
          </a:p>
          <a:p>
            <a:pPr marL="457200" lvl="1" indent="0">
              <a:buNone/>
            </a:pPr>
            <a:r>
              <a:rPr lang="en-US" dirty="0" smtClean="0"/>
              <a:t>(NI GPIB-USB-HS:0.5kE)</a:t>
            </a:r>
          </a:p>
          <a:p>
            <a:pPr lvl="1"/>
            <a:r>
              <a:rPr lang="en-US" dirty="0" err="1" smtClean="0"/>
              <a:t>Programmi</a:t>
            </a:r>
            <a:r>
              <a:rPr lang="en-US" dirty="0" smtClean="0"/>
              <a:t> </a:t>
            </a:r>
            <a:r>
              <a:rPr lang="en-US" dirty="0" err="1" smtClean="0"/>
              <a:t>LabVIEW</a:t>
            </a:r>
            <a:r>
              <a:rPr lang="en-US" dirty="0" smtClean="0"/>
              <a:t> per </a:t>
            </a:r>
          </a:p>
          <a:p>
            <a:pPr marL="457200" lvl="1" indent="0">
              <a:buNone/>
            </a:pPr>
            <a:r>
              <a:rPr lang="en-US" dirty="0" err="1"/>
              <a:t>a</a:t>
            </a:r>
            <a:r>
              <a:rPr lang="en-US" dirty="0" err="1" smtClean="0"/>
              <a:t>llineamento</a:t>
            </a:r>
            <a:r>
              <a:rPr lang="en-US" dirty="0" smtClean="0"/>
              <a:t>/survey</a:t>
            </a:r>
          </a:p>
          <a:p>
            <a:pPr lvl="1"/>
            <a:r>
              <a:rPr lang="en-US" dirty="0" err="1" smtClean="0"/>
              <a:t>Gestione</a:t>
            </a:r>
            <a:r>
              <a:rPr lang="en-US" dirty="0" smtClean="0"/>
              <a:t> gluing robot </a:t>
            </a:r>
          </a:p>
          <a:p>
            <a:pPr marL="457200" lvl="1" indent="0">
              <a:buNone/>
            </a:pPr>
            <a:r>
              <a:rPr lang="en-US" dirty="0" smtClean="0"/>
              <a:t>(I&amp;J </a:t>
            </a:r>
            <a:r>
              <a:rPr lang="en-US" dirty="0" err="1" smtClean="0"/>
              <a:t>Fisnar</a:t>
            </a:r>
            <a:r>
              <a:rPr lang="en-US" dirty="0" smtClean="0"/>
              <a:t>)</a:t>
            </a:r>
          </a:p>
        </p:txBody>
      </p:sp>
      <p:pic>
        <p:nvPicPr>
          <p:cNvPr id="4" name="Picture 3" descr="DSCN24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953" y="3375715"/>
            <a:ext cx="4643048" cy="34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8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4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scan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92" y="1154491"/>
            <a:ext cx="8916282" cy="5592869"/>
          </a:xfrm>
        </p:spPr>
        <p:txBody>
          <a:bodyPr/>
          <a:lstStyle/>
          <a:p>
            <a:r>
              <a:rPr lang="en-US" dirty="0" err="1" smtClean="0"/>
              <a:t>Sostituzione</a:t>
            </a:r>
            <a:r>
              <a:rPr lang="en-US" dirty="0" smtClean="0"/>
              <a:t> PC#2 (con GPIB&lt;-&gt;USB) per </a:t>
            </a:r>
            <a:r>
              <a:rPr lang="en-US" dirty="0" err="1" smtClean="0"/>
              <a:t>pilotare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Waveform generator</a:t>
            </a:r>
            <a:r>
              <a:rPr lang="en-US" dirty="0"/>
              <a:t> </a:t>
            </a:r>
            <a:r>
              <a:rPr lang="en-US" dirty="0" smtClean="0"/>
              <a:t>(Agilent) per </a:t>
            </a:r>
            <a:r>
              <a:rPr lang="en-US" dirty="0" err="1" smtClean="0"/>
              <a:t>impulsare</a:t>
            </a:r>
            <a:r>
              <a:rPr lang="en-US" dirty="0" smtClean="0"/>
              <a:t> </a:t>
            </a:r>
            <a:r>
              <a:rPr lang="en-US" dirty="0" err="1" smtClean="0"/>
              <a:t>i.r</a:t>
            </a:r>
            <a:r>
              <a:rPr lang="en-US" dirty="0" smtClean="0"/>
              <a:t>. laser</a:t>
            </a:r>
          </a:p>
          <a:p>
            <a:pPr lvl="1"/>
            <a:r>
              <a:rPr lang="en-US" dirty="0" smtClean="0"/>
              <a:t>Controller </a:t>
            </a:r>
            <a:r>
              <a:rPr lang="en-US" dirty="0" err="1"/>
              <a:t>t</a:t>
            </a:r>
            <a:r>
              <a:rPr lang="en-US" dirty="0" err="1" smtClean="0"/>
              <a:t>avola</a:t>
            </a:r>
            <a:r>
              <a:rPr lang="en-US" dirty="0" smtClean="0"/>
              <a:t> x-y (Newport)</a:t>
            </a:r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0441" y="3889998"/>
            <a:ext cx="86321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Gestione</a:t>
            </a:r>
            <a:r>
              <a:rPr lang="en-US" sz="3600" dirty="0" smtClean="0">
                <a:solidFill>
                  <a:srgbClr val="FF0000"/>
                </a:solidFill>
              </a:rPr>
              <a:t> Probe-station e </a:t>
            </a:r>
            <a:r>
              <a:rPr lang="en-US" sz="3600" dirty="0" err="1" smtClean="0">
                <a:solidFill>
                  <a:srgbClr val="FF0000"/>
                </a:solidFill>
              </a:rPr>
              <a:t>strumenti</a:t>
            </a:r>
            <a:r>
              <a:rPr lang="en-US" sz="3600" dirty="0" smtClean="0">
                <a:solidFill>
                  <a:srgbClr val="FF0000"/>
                </a:solidFill>
              </a:rPr>
              <a:t> di </a:t>
            </a:r>
            <a:r>
              <a:rPr lang="en-US" sz="3600" dirty="0" err="1" smtClean="0">
                <a:solidFill>
                  <a:srgbClr val="FF0000"/>
                </a:solidFill>
              </a:rPr>
              <a:t>misura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76" y="4789186"/>
            <a:ext cx="58785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Sostituzione</a:t>
            </a:r>
            <a:r>
              <a:rPr lang="en-US" sz="2400" dirty="0" smtClean="0"/>
              <a:t> PC#3 (con GPIB&lt;-&gt;USB)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Prevedibili</a:t>
            </a:r>
            <a:r>
              <a:rPr lang="en-US" sz="2400" dirty="0" smtClean="0"/>
              <a:t> </a:t>
            </a:r>
            <a:r>
              <a:rPr lang="en-US" sz="2400" dirty="0" err="1" smtClean="0"/>
              <a:t>misure</a:t>
            </a:r>
            <a:r>
              <a:rPr lang="en-US" sz="2400" dirty="0" smtClean="0"/>
              <a:t> </a:t>
            </a:r>
            <a:r>
              <a:rPr lang="en-US" sz="2400" dirty="0" err="1" smtClean="0"/>
              <a:t>singole</a:t>
            </a:r>
            <a:r>
              <a:rPr lang="en-US" sz="2400" dirty="0" smtClean="0"/>
              <a:t> </a:t>
            </a:r>
            <a:r>
              <a:rPr lang="en-US" sz="2400" dirty="0" err="1" smtClean="0"/>
              <a:t>senza</a:t>
            </a:r>
            <a:r>
              <a:rPr lang="en-US" sz="2400" dirty="0" smtClean="0"/>
              <a:t> probe-card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 </a:t>
            </a:r>
            <a:r>
              <a:rPr lang="en-US" sz="2400" dirty="0" err="1" smtClean="0"/>
              <a:t>punte</a:t>
            </a:r>
            <a:r>
              <a:rPr lang="en-US" sz="2400" dirty="0" smtClean="0"/>
              <a:t> sotto probe-station </a:t>
            </a:r>
          </a:p>
          <a:p>
            <a:r>
              <a:rPr lang="en-US" sz="2400" dirty="0" err="1" smtClean="0"/>
              <a:t>semiautomatica</a:t>
            </a:r>
            <a:r>
              <a:rPr lang="en-US" sz="2400" dirty="0" smtClean="0"/>
              <a:t> e/o </a:t>
            </a:r>
            <a:r>
              <a:rPr lang="en-US" sz="2400" dirty="0" err="1" smtClean="0"/>
              <a:t>manuale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Long-term stability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4063132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60"/>
            <a:ext cx="8229600" cy="8124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Test-stand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7835"/>
            <a:ext cx="8229600" cy="4525963"/>
          </a:xfrm>
        </p:spPr>
        <p:txBody>
          <a:bodyPr/>
          <a:lstStyle/>
          <a:p>
            <a:r>
              <a:rPr lang="en-US" dirty="0" smtClean="0"/>
              <a:t>Duplicate the Wien test-stand: </a:t>
            </a:r>
          </a:p>
          <a:p>
            <a:pPr lvl="1"/>
            <a:r>
              <a:rPr lang="en-US" dirty="0" smtClean="0"/>
              <a:t>CPU VME </a:t>
            </a:r>
            <a:r>
              <a:rPr lang="en-US" dirty="0"/>
              <a:t>NI VME-</a:t>
            </a:r>
            <a:r>
              <a:rPr lang="en-US" dirty="0" smtClean="0"/>
              <a:t>PCI8015 = 6kE</a:t>
            </a:r>
          </a:p>
          <a:p>
            <a:pPr lvl="1"/>
            <a:r>
              <a:rPr lang="en-US" dirty="0" smtClean="0"/>
              <a:t>Bench Power Supply LV-HV = 3kE</a:t>
            </a:r>
          </a:p>
          <a:p>
            <a:pPr lvl="1"/>
            <a:r>
              <a:rPr lang="en-US" dirty="0" smtClean="0"/>
              <a:t>1 PC with mass storage = 1kE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7" y="3601418"/>
            <a:ext cx="4281990" cy="3211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269" y="4086310"/>
            <a:ext cx="2109273" cy="2771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8484" y="3715378"/>
            <a:ext cx="151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APVDAQ-VME </a:t>
            </a:r>
          </a:p>
          <a:p>
            <a:r>
              <a:rPr lang="en-US" dirty="0" smtClean="0"/>
              <a:t>(from Wien)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161" y="4867756"/>
            <a:ext cx="1758051" cy="18489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6845" y="4336913"/>
            <a:ext cx="150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Repeater card </a:t>
            </a:r>
          </a:p>
          <a:p>
            <a:r>
              <a:rPr lang="en-US" dirty="0" smtClean="0"/>
              <a:t>(from Wien)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49535" y="39578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58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Consumabili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laboratorio</a:t>
            </a:r>
            <a:r>
              <a:rPr lang="en-US" dirty="0" smtClean="0">
                <a:solidFill>
                  <a:srgbClr val="FF0000"/>
                </a:solidFill>
              </a:rPr>
              <a:t> (10kE)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508"/>
            <a:ext cx="8686800" cy="53139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Assemblaggio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Vestizione</a:t>
            </a:r>
            <a:r>
              <a:rPr lang="en-US" dirty="0" smtClean="0"/>
              <a:t> da clean-room (</a:t>
            </a:r>
            <a:r>
              <a:rPr lang="en-US" dirty="0" err="1" smtClean="0"/>
              <a:t>camici</a:t>
            </a:r>
            <a:r>
              <a:rPr lang="en-US" dirty="0" smtClean="0"/>
              <a:t>, </a:t>
            </a:r>
            <a:r>
              <a:rPr lang="en-US" dirty="0" err="1" smtClean="0"/>
              <a:t>guanti</a:t>
            </a:r>
            <a:r>
              <a:rPr lang="en-US" dirty="0" smtClean="0"/>
              <a:t>,…)</a:t>
            </a:r>
          </a:p>
          <a:p>
            <a:r>
              <a:rPr lang="en-US" dirty="0" err="1" smtClean="0"/>
              <a:t>Vari</a:t>
            </a:r>
            <a:r>
              <a:rPr lang="en-US" dirty="0" smtClean="0"/>
              <a:t> tipi di tips/</a:t>
            </a:r>
            <a:r>
              <a:rPr lang="en-US" dirty="0" err="1" smtClean="0"/>
              <a:t>pinze</a:t>
            </a:r>
            <a:r>
              <a:rPr lang="en-US" dirty="0" smtClean="0"/>
              <a:t>/cleaning tools per chucks e jigs</a:t>
            </a:r>
          </a:p>
          <a:p>
            <a:r>
              <a:rPr lang="en-US" dirty="0" err="1" smtClean="0"/>
              <a:t>Colle</a:t>
            </a:r>
            <a:r>
              <a:rPr lang="en-US" dirty="0" smtClean="0"/>
              <a:t> bi-</a:t>
            </a:r>
            <a:r>
              <a:rPr lang="en-US" dirty="0" err="1" smtClean="0"/>
              <a:t>componenti</a:t>
            </a:r>
            <a:r>
              <a:rPr lang="en-US" dirty="0" smtClean="0"/>
              <a:t>, </a:t>
            </a:r>
            <a:r>
              <a:rPr lang="en-US" dirty="0" err="1" smtClean="0"/>
              <a:t>punte</a:t>
            </a:r>
            <a:r>
              <a:rPr lang="en-US" dirty="0" smtClean="0"/>
              <a:t> </a:t>
            </a:r>
            <a:r>
              <a:rPr lang="en-US" dirty="0" err="1" smtClean="0"/>
              <a:t>miscelanti</a:t>
            </a:r>
            <a:r>
              <a:rPr lang="en-US" dirty="0" smtClean="0"/>
              <a:t>, </a:t>
            </a:r>
            <a:r>
              <a:rPr lang="en-US" dirty="0" err="1" smtClean="0"/>
              <a:t>siringhe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dispenser</a:t>
            </a:r>
            <a:endParaRPr lang="en-US" dirty="0"/>
          </a:p>
          <a:p>
            <a:r>
              <a:rPr lang="en-US" dirty="0" err="1" smtClean="0"/>
              <a:t>Isopropilico</a:t>
            </a:r>
            <a:endParaRPr lang="en-US" dirty="0" smtClean="0"/>
          </a:p>
          <a:p>
            <a:r>
              <a:rPr lang="en-US" dirty="0" err="1" smtClean="0"/>
              <a:t>Componenti</a:t>
            </a:r>
            <a:r>
              <a:rPr lang="en-US" dirty="0" smtClean="0"/>
              <a:t> per </a:t>
            </a:r>
            <a:r>
              <a:rPr lang="en-US" dirty="0" err="1" smtClean="0"/>
              <a:t>circuiti</a:t>
            </a:r>
            <a:r>
              <a:rPr lang="en-US" dirty="0"/>
              <a:t> </a:t>
            </a:r>
            <a:r>
              <a:rPr lang="en-US" dirty="0" smtClean="0"/>
              <a:t>per </a:t>
            </a:r>
            <a:r>
              <a:rPr lang="en-US" dirty="0" err="1" smtClean="0"/>
              <a:t>vuoto</a:t>
            </a:r>
            <a:r>
              <a:rPr lang="en-US" dirty="0" smtClean="0"/>
              <a:t> (</a:t>
            </a:r>
            <a:r>
              <a:rPr lang="en-US" dirty="0" err="1" smtClean="0"/>
              <a:t>tubi</a:t>
            </a:r>
            <a:r>
              <a:rPr lang="en-US" dirty="0" smtClean="0"/>
              <a:t>/</a:t>
            </a:r>
            <a:r>
              <a:rPr lang="en-US" dirty="0" err="1" smtClean="0"/>
              <a:t>raccordi</a:t>
            </a:r>
            <a:r>
              <a:rPr lang="en-US" dirty="0" smtClean="0"/>
              <a:t> fast/switches) per </a:t>
            </a:r>
            <a:r>
              <a:rPr lang="en-US" dirty="0" err="1" smtClean="0"/>
              <a:t>servire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chucks per </a:t>
            </a:r>
            <a:r>
              <a:rPr lang="en-US" dirty="0" err="1" smtClean="0"/>
              <a:t>l’assemblaggio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33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Richieste 2013 SVD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34836"/>
            <a:ext cx="8229600" cy="800391"/>
          </a:xfrm>
        </p:spPr>
        <p:txBody>
          <a:bodyPr>
            <a:normAutofit lnSpcReduction="10000"/>
          </a:bodyPr>
          <a:lstStyle/>
          <a:p>
            <a:r>
              <a:rPr lang="it-IT"/>
              <a:t>NB: le assegnazioni per Pisa coprono anche attivita’ residue di SuperB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5227"/>
            <a:ext cx="9144000" cy="15201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206"/>
            <a:ext cx="9144000" cy="27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7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Richieste 2014 SVD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9343"/>
            <a:ext cx="8229600" cy="958078"/>
          </a:xfrm>
        </p:spPr>
        <p:txBody>
          <a:bodyPr/>
          <a:lstStyle/>
          <a:p>
            <a:r>
              <a:rPr lang="it-IT"/>
              <a:t>Inseriti i Power Supplies. Flessibilit</a:t>
            </a:r>
            <a:r>
              <a:rPr lang="it-IT"/>
              <a:t>à sulla data</a:t>
            </a:r>
          </a:p>
          <a:p>
            <a:pPr lvl="1"/>
            <a:r>
              <a:rPr lang="it-IT"/>
              <a:t>Anticipabili al 2013 oppure in parte al 2015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289660"/>
            <a:ext cx="8699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friedl\Desktop\svd_mirrored_tran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867400" cy="3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477000"/>
            <a:ext cx="1981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3/6/2013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F.Forti: Belle-II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309DDD54-6669-6044-8ADB-9B450C1022C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352800"/>
            <a:ext cx="5334000" cy="3368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12700"/>
            <a:ext cx="2387600" cy="558140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6019800" y="228600"/>
            <a:ext cx="2971800" cy="1905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>
                <a:solidFill>
                  <a:srgbClr val="9C5252"/>
                </a:solidFill>
                <a:latin typeface="Calibri"/>
              </a:rPr>
              <a:t>4 layers with s</a:t>
            </a: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ilicon strips (DSSD) with APV25 </a:t>
            </a:r>
            <a:r>
              <a:rPr lang="en-US" sz="1800" dirty="0">
                <a:solidFill>
                  <a:srgbClr val="9C5252"/>
                </a:solidFill>
                <a:latin typeface="Calibri"/>
              </a:rPr>
              <a:t>read out </a:t>
            </a: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 </a:t>
            </a:r>
          </a:p>
          <a:p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Individual </a:t>
            </a:r>
            <a:r>
              <a:rPr lang="en-US" sz="1800" dirty="0">
                <a:solidFill>
                  <a:srgbClr val="9C5252"/>
                </a:solidFill>
                <a:latin typeface="Calibri"/>
              </a:rPr>
              <a:t>sensors </a:t>
            </a: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connected to APV25 </a:t>
            </a:r>
            <a:r>
              <a:rPr lang="en-US" sz="1800" dirty="0">
                <a:solidFill>
                  <a:srgbClr val="9C5252"/>
                </a:solidFill>
                <a:latin typeface="Calibri"/>
              </a:rPr>
              <a:t>chips, to reduce capacitive </a:t>
            </a:r>
            <a:r>
              <a:rPr lang="en-US" sz="1800" dirty="0" smtClean="0">
                <a:solidFill>
                  <a:srgbClr val="9C5252"/>
                </a:solidFill>
                <a:latin typeface="Calibri"/>
              </a:rPr>
              <a:t>load</a:t>
            </a:r>
            <a:endParaRPr lang="en-US" sz="1800" dirty="0">
              <a:solidFill>
                <a:srgbClr val="9C5252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449" t="60418"/>
          <a:stretch/>
        </p:blipFill>
        <p:spPr>
          <a:xfrm>
            <a:off x="4876800" y="3352800"/>
            <a:ext cx="3454400" cy="993774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2590800" y="2438400"/>
            <a:ext cx="5029200" cy="838200"/>
          </a:xfrm>
          <a:prstGeom prst="rect">
            <a:avLst/>
          </a:prstGeom>
          <a:solidFill>
            <a:srgbClr val="D2D2F4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400" dirty="0">
                <a:solidFill>
                  <a:srgbClr val="3333CC"/>
                </a:solidFill>
                <a:latin typeface="Calibri"/>
              </a:rPr>
              <a:t>Origami chip-on sensor for central sensors in L4-5-6</a:t>
            </a:r>
          </a:p>
          <a:p>
            <a:r>
              <a:rPr lang="en-US" sz="1400" dirty="0" smtClean="0">
                <a:solidFill>
                  <a:srgbClr val="3333CC"/>
                </a:solidFill>
                <a:latin typeface="Calibri"/>
              </a:rPr>
              <a:t>Layer3 and FW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/BW </a:t>
            </a:r>
            <a:r>
              <a:rPr lang="en-US" sz="1400" dirty="0" smtClean="0">
                <a:solidFill>
                  <a:srgbClr val="3333CC"/>
                </a:solidFill>
                <a:latin typeface="Calibri"/>
              </a:rPr>
              <a:t>sensors 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in L4-5-6 have more conventional structure with chips on PCB </a:t>
            </a:r>
            <a:r>
              <a:rPr lang="en-US" sz="1400" dirty="0" smtClean="0">
                <a:solidFill>
                  <a:srgbClr val="3333CC"/>
                </a:solidFill>
                <a:latin typeface="Calibri"/>
              </a:rPr>
              <a:t>hybrid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524000" y="2590800"/>
            <a:ext cx="1143000" cy="914400"/>
          </a:xfrm>
          <a:prstGeom prst="straightConnector1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2916" t="6482" r="1529" b="24630"/>
          <a:stretch/>
        </p:blipFill>
        <p:spPr>
          <a:xfrm>
            <a:off x="5826431" y="4648200"/>
            <a:ext cx="3241369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8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Totali richieste 2014 SVD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17/05/13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t>F.Forti - Belle-II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72FE-A404-854F-BD7A-6A306896CCF3}" type="slidenum">
              <a:rPr lang="it-IT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5" y="2722399"/>
            <a:ext cx="7587209" cy="17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96200" cy="533400"/>
          </a:xfrm>
          <a:solidFill>
            <a:srgbClr val="CCECFF"/>
          </a:solidFill>
        </p:spPr>
        <p:txBody>
          <a:bodyPr/>
          <a:lstStyle/>
          <a:p>
            <a:r>
              <a:rPr lang="en-US" sz="2800" dirty="0" smtClean="0"/>
              <a:t>Vertex Detector (PXD+SVD)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990600"/>
            <a:ext cx="6477000" cy="17526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200" b="1" u="sng" dirty="0" smtClean="0"/>
              <a:t>Trieste:</a:t>
            </a:r>
          </a:p>
          <a:p>
            <a:r>
              <a:rPr lang="en-US" sz="2000" dirty="0" smtClean="0"/>
              <a:t>Contribution to silicon detector testing (Micron)</a:t>
            </a:r>
          </a:p>
          <a:p>
            <a:r>
              <a:rPr lang="en-US" sz="2000" dirty="0" smtClean="0"/>
              <a:t>Environmental &amp; Radiation Monitoring</a:t>
            </a:r>
          </a:p>
          <a:p>
            <a:pPr lvl="1"/>
            <a:r>
              <a:rPr lang="en-US" sz="1600" dirty="0" smtClean="0"/>
              <a:t>Take advantage of development funded in </a:t>
            </a:r>
            <a:r>
              <a:rPr lang="en-US" sz="1600" dirty="0" err="1" smtClean="0"/>
              <a:t>SuperB</a:t>
            </a:r>
            <a:r>
              <a:rPr lang="en-US" sz="1600" dirty="0" smtClean="0"/>
              <a:t> for diamond detectors with fast remote readout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3/6/2013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F.Forti: Belle-II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/>
              <a:t>4</a:t>
            </a:fld>
            <a:endParaRPr lang="it-IT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152399" y="2895600"/>
            <a:ext cx="424464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200" b="1" u="sng" dirty="0" smtClean="0">
                <a:solidFill>
                  <a:schemeClr val="tx1"/>
                </a:solidFill>
              </a:rPr>
              <a:t>Pisa: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Contribution to assembly of strip detector modules: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O</a:t>
            </a:r>
            <a:r>
              <a:rPr lang="en-US" sz="1600" dirty="0" smtClean="0">
                <a:solidFill>
                  <a:schemeClr val="tx1"/>
                </a:solidFill>
              </a:rPr>
              <a:t>n critical path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Assemble FW and BW sensors of Layer 4-5-6 &amp; ship to other assembly sites (Vienna, IPMU-Tokyo, TATA at IPMU lab)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801695"/>
            <a:ext cx="2133600" cy="2093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6" t="4655" r="7534" b="2872"/>
          <a:stretch/>
        </p:blipFill>
        <p:spPr>
          <a:xfrm>
            <a:off x="4191000" y="2919641"/>
            <a:ext cx="4914900" cy="2109559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152400" y="5181600"/>
            <a:ext cx="868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Participate in overall mechanical design &amp; assembly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SVD software development: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Si only tracking &amp; PXD data reduction with ROI (region of interest) selection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23279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96200" cy="533400"/>
          </a:xfrm>
          <a:solidFill>
            <a:srgbClr val="CCECFF"/>
          </a:solidFill>
        </p:spPr>
        <p:txBody>
          <a:bodyPr/>
          <a:lstStyle/>
          <a:p>
            <a:r>
              <a:rPr lang="en-US" sz="2800" dirty="0" smtClean="0"/>
              <a:t>Other possible VXD contributions </a:t>
            </a:r>
            <a:endParaRPr lang="en-US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F.Forti: Belle-II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D6A38-DD8B-8040-A5F2-CB416CAD0B07}" type="slidenum">
              <a:rPr lang="it-IT"/>
              <a:t>5</a:t>
            </a:fld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11475"/>
            <a:ext cx="8280400" cy="3175000"/>
          </a:xfrm>
          <a:prstGeom prst="rect">
            <a:avLst/>
          </a:prstGeom>
        </p:spPr>
      </p:pic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304800" y="1066800"/>
            <a:ext cx="8686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 smtClean="0"/>
              <a:t>Power Supply </a:t>
            </a:r>
          </a:p>
          <a:p>
            <a:pPr lvl="1"/>
            <a:r>
              <a:rPr lang="en-US" sz="1800" dirty="0"/>
              <a:t>Procure new low voltage power supply system and replace the 10-year old power supply system that was built for the Belle SVD</a:t>
            </a:r>
          </a:p>
          <a:p>
            <a:pPr lvl="1"/>
            <a:r>
              <a:rPr lang="en-US" sz="1800" dirty="0"/>
              <a:t>Improvements in granularity and monitoring features</a:t>
            </a:r>
          </a:p>
        </p:txBody>
      </p:sp>
    </p:spTree>
    <p:extLst>
      <p:ext uri="{BB962C8B-B14F-4D97-AF65-F5344CB8AC3E}">
        <p14:creationId xmlns:p14="http://schemas.microsoft.com/office/powerpoint/2010/main" val="87379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91195"/>
          </a:xfrm>
          <a:ln/>
        </p:spPr>
        <p:txBody>
          <a:bodyPr/>
          <a:lstStyle/>
          <a:p>
            <a:r>
              <a:rPr lang="en-US" dirty="0"/>
              <a:t>INFN </a:t>
            </a:r>
            <a:r>
              <a:rPr lang="en-US" dirty="0" smtClean="0"/>
              <a:t>Trieste: </a:t>
            </a:r>
            <a:r>
              <a:rPr lang="en-US" dirty="0" err="1" smtClean="0"/>
              <a:t>gruppo</a:t>
            </a:r>
            <a:r>
              <a:rPr lang="en-US" dirty="0" smtClean="0"/>
              <a:t> e </a:t>
            </a:r>
            <a:r>
              <a:rPr lang="en-US" dirty="0" err="1" smtClean="0"/>
              <a:t>supporto</a:t>
            </a:r>
            <a:endParaRPr lang="en-US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87576"/>
            <a:ext cx="7924800" cy="4521123"/>
          </a:xfrm>
          <a:ln/>
        </p:spPr>
        <p:txBody>
          <a:bodyPr/>
          <a:lstStyle/>
          <a:p>
            <a:pPr marL="625056">
              <a:buSzPct val="50000"/>
            </a:pPr>
            <a:r>
              <a:rPr lang="en-US" dirty="0" err="1" smtClean="0"/>
              <a:t>Docenti</a:t>
            </a:r>
            <a:r>
              <a:rPr lang="en-US" dirty="0" smtClean="0"/>
              <a:t>/</a:t>
            </a:r>
            <a:r>
              <a:rPr lang="en-US" dirty="0" err="1" smtClean="0"/>
              <a:t>Ricercatori</a:t>
            </a:r>
            <a:r>
              <a:rPr lang="en-US" dirty="0" smtClean="0"/>
              <a:t> UniTS</a:t>
            </a:r>
            <a:endParaRPr lang="en-US" dirty="0"/>
          </a:p>
          <a:p>
            <a:pPr marL="937584" lvl="1">
              <a:buSzPct val="50000"/>
            </a:pPr>
            <a:r>
              <a:rPr lang="en-US" dirty="0"/>
              <a:t>Luciano </a:t>
            </a:r>
            <a:r>
              <a:rPr lang="en-US" dirty="0" err="1" smtClean="0"/>
              <a:t>Bosisio</a:t>
            </a:r>
            <a:r>
              <a:rPr lang="en-US" dirty="0"/>
              <a:t>	</a:t>
            </a:r>
            <a:r>
              <a:rPr lang="en-US" dirty="0" smtClean="0"/>
              <a:t>	60</a:t>
            </a:r>
            <a:r>
              <a:rPr lang="en-US" dirty="0"/>
              <a:t>%</a:t>
            </a:r>
          </a:p>
          <a:p>
            <a:pPr marL="937584" lvl="1">
              <a:buSzPct val="50000"/>
            </a:pPr>
            <a:r>
              <a:rPr lang="en-US" dirty="0"/>
              <a:t>Livio </a:t>
            </a:r>
            <a:r>
              <a:rPr lang="en-US" dirty="0" smtClean="0"/>
              <a:t>Lanceri		80</a:t>
            </a:r>
            <a:r>
              <a:rPr lang="en-US" dirty="0"/>
              <a:t>%</a:t>
            </a:r>
          </a:p>
          <a:p>
            <a:pPr marL="937584" lvl="1">
              <a:buSzPct val="50000"/>
            </a:pPr>
            <a:r>
              <a:rPr lang="en-US" dirty="0"/>
              <a:t>Lorenzo </a:t>
            </a:r>
            <a:r>
              <a:rPr lang="en-US" dirty="0" smtClean="0"/>
              <a:t>Vitale		80%</a:t>
            </a:r>
          </a:p>
          <a:p>
            <a:pPr marL="937584" lvl="1">
              <a:buSzPct val="50000"/>
            </a:pPr>
            <a:endParaRPr lang="en-US" dirty="0"/>
          </a:p>
          <a:p>
            <a:pPr marL="625056">
              <a:buSzPct val="50000"/>
            </a:pPr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tecnico</a:t>
            </a:r>
            <a:r>
              <a:rPr lang="en-US" dirty="0" smtClean="0"/>
              <a:t> di </a:t>
            </a:r>
            <a:r>
              <a:rPr lang="en-US" dirty="0" err="1" smtClean="0"/>
              <a:t>Sezione</a:t>
            </a:r>
            <a:endParaRPr lang="en-US" dirty="0"/>
          </a:p>
          <a:p>
            <a:pPr marL="937584" lvl="1">
              <a:buSzPct val="50000"/>
            </a:pPr>
            <a:r>
              <a:rPr lang="en-US" dirty="0" err="1" smtClean="0"/>
              <a:t>Laboratorio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 smtClean="0"/>
              <a:t> (</a:t>
            </a:r>
            <a:r>
              <a:rPr lang="en-US" dirty="0" err="1" smtClean="0"/>
              <a:t>Pietro</a:t>
            </a:r>
            <a:r>
              <a:rPr lang="en-US" dirty="0" smtClean="0"/>
              <a:t> </a:t>
            </a:r>
            <a:r>
              <a:rPr lang="en-US" dirty="0" err="1" smtClean="0"/>
              <a:t>Cristaudo</a:t>
            </a:r>
            <a:r>
              <a:rPr lang="en-US" dirty="0" smtClean="0"/>
              <a:t>)</a:t>
            </a:r>
          </a:p>
          <a:p>
            <a:pPr marL="937584" lvl="1">
              <a:buSzPct val="50000"/>
            </a:pPr>
            <a:r>
              <a:rPr lang="en-US" dirty="0" err="1" smtClean="0"/>
              <a:t>Officina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endParaRPr lang="en-US" dirty="0" smtClean="0"/>
          </a:p>
          <a:p>
            <a:pPr marL="937584" lvl="1">
              <a:buSzPct val="50000"/>
            </a:pPr>
            <a:endParaRPr lang="en-US" dirty="0" smtClean="0"/>
          </a:p>
          <a:p>
            <a:pPr marL="937584" lvl="1">
              <a:buSzPct val="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58063" cy="991195"/>
          </a:xfrm>
          <a:ln/>
        </p:spPr>
        <p:txBody>
          <a:bodyPr/>
          <a:lstStyle/>
          <a:p>
            <a:r>
              <a:rPr lang="en-US" dirty="0" err="1" smtClean="0"/>
              <a:t>Risorse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esperienza</a:t>
            </a:r>
            <a:endParaRPr lang="en-US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87576"/>
            <a:ext cx="7924800" cy="4521123"/>
          </a:xfrm>
          <a:ln/>
        </p:spPr>
        <p:txBody>
          <a:bodyPr/>
          <a:lstStyle/>
          <a:p>
            <a:pPr marL="625056">
              <a:buSzPct val="50000"/>
            </a:pPr>
            <a:r>
              <a:rPr lang="en-US" dirty="0" err="1" smtClean="0"/>
              <a:t>Laboratorio</a:t>
            </a:r>
            <a:r>
              <a:rPr lang="en-US" dirty="0" smtClean="0"/>
              <a:t> per test e </a:t>
            </a:r>
            <a:r>
              <a:rPr lang="en-US" dirty="0" err="1" smtClean="0"/>
              <a:t>caratterizzazione</a:t>
            </a:r>
            <a:r>
              <a:rPr lang="en-US" dirty="0" smtClean="0"/>
              <a:t> di </a:t>
            </a:r>
            <a:r>
              <a:rPr lang="en-US" dirty="0" err="1" smtClean="0"/>
              <a:t>rivelatori</a:t>
            </a:r>
            <a:r>
              <a:rPr lang="en-US" dirty="0" smtClean="0"/>
              <a:t> al </a:t>
            </a:r>
            <a:r>
              <a:rPr lang="en-US" dirty="0" err="1"/>
              <a:t>s</a:t>
            </a:r>
            <a:r>
              <a:rPr lang="en-US" dirty="0" err="1" smtClean="0"/>
              <a:t>ilicio</a:t>
            </a:r>
            <a:endParaRPr lang="en-US" dirty="0" smtClean="0"/>
          </a:p>
          <a:p>
            <a:pPr marL="625056">
              <a:buSzPct val="50000"/>
            </a:pPr>
            <a:endParaRPr lang="en-US" dirty="0" smtClean="0"/>
          </a:p>
          <a:p>
            <a:pPr marL="625056">
              <a:buSzPct val="50000"/>
            </a:pPr>
            <a:r>
              <a:rPr lang="en-US" dirty="0" err="1" smtClean="0"/>
              <a:t>Esperienza</a:t>
            </a:r>
            <a:r>
              <a:rPr lang="en-US" dirty="0" smtClean="0"/>
              <a:t> in </a:t>
            </a:r>
            <a:r>
              <a:rPr lang="en-US" dirty="0" err="1"/>
              <a:t>BaBar</a:t>
            </a:r>
            <a:r>
              <a:rPr lang="en-US" dirty="0"/>
              <a:t>,  Alice, </a:t>
            </a:r>
            <a:r>
              <a:rPr lang="en-US" dirty="0" err="1" smtClean="0"/>
              <a:t>SuperB</a:t>
            </a:r>
            <a:r>
              <a:rPr lang="en-US" dirty="0" smtClean="0"/>
              <a:t>,  </a:t>
            </a:r>
            <a:r>
              <a:rPr lang="en-US" dirty="0" err="1" smtClean="0"/>
              <a:t>progetti</a:t>
            </a:r>
            <a:r>
              <a:rPr lang="en-US" dirty="0" smtClean="0"/>
              <a:t> R&amp;D:</a:t>
            </a:r>
            <a:endParaRPr lang="en-US" dirty="0"/>
          </a:p>
          <a:p>
            <a:pPr marL="937584" lvl="1">
              <a:buSzPct val="50000"/>
            </a:pPr>
            <a:r>
              <a:rPr lang="en-US" dirty="0" err="1" smtClean="0"/>
              <a:t>Progettazione</a:t>
            </a:r>
            <a:r>
              <a:rPr lang="en-US" dirty="0" smtClean="0"/>
              <a:t> e </a:t>
            </a:r>
            <a:r>
              <a:rPr lang="en-US" dirty="0" err="1" smtClean="0"/>
              <a:t>caratterizzazione</a:t>
            </a:r>
            <a:r>
              <a:rPr lang="en-US" dirty="0" smtClean="0"/>
              <a:t> </a:t>
            </a:r>
            <a:r>
              <a:rPr lang="en-US" dirty="0" err="1" smtClean="0"/>
              <a:t>statica</a:t>
            </a:r>
            <a:r>
              <a:rPr lang="en-US" dirty="0" smtClean="0"/>
              <a:t> di </a:t>
            </a:r>
            <a:r>
              <a:rPr lang="en-US" dirty="0"/>
              <a:t>double-sided silicon </a:t>
            </a:r>
            <a:r>
              <a:rPr lang="en-US" dirty="0" err="1"/>
              <a:t>microstrip</a:t>
            </a:r>
            <a:r>
              <a:rPr lang="en-US" dirty="0"/>
              <a:t> detectors</a:t>
            </a:r>
          </a:p>
          <a:p>
            <a:pPr marL="937584" lvl="1">
              <a:buSzPct val="50000"/>
            </a:pPr>
            <a:r>
              <a:rPr lang="en-US" dirty="0" smtClean="0"/>
              <a:t>Test </a:t>
            </a:r>
            <a:r>
              <a:rPr lang="en-US" dirty="0" err="1" smtClean="0"/>
              <a:t>funzionali</a:t>
            </a:r>
            <a:r>
              <a:rPr lang="en-US" dirty="0" smtClean="0"/>
              <a:t> di 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/>
              <a:t>(IR laser, </a:t>
            </a:r>
            <a:r>
              <a:rPr lang="en-US" dirty="0" err="1" smtClean="0"/>
              <a:t>sorgenti</a:t>
            </a:r>
            <a:r>
              <a:rPr lang="en-US" dirty="0"/>
              <a:t> </a:t>
            </a:r>
            <a:r>
              <a:rPr lang="en-US" dirty="0" err="1" smtClean="0"/>
              <a:t>radioattive</a:t>
            </a:r>
            <a:r>
              <a:rPr lang="en-US" dirty="0" smtClean="0"/>
              <a:t>, test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fascio</a:t>
            </a:r>
            <a:r>
              <a:rPr lang="en-US" dirty="0" smtClean="0"/>
              <a:t>)</a:t>
            </a:r>
            <a:endParaRPr lang="en-US" dirty="0"/>
          </a:p>
          <a:p>
            <a:pPr marL="937584" lvl="1">
              <a:buSzPct val="50000"/>
            </a:pPr>
            <a:r>
              <a:rPr lang="en-US" dirty="0" err="1" smtClean="0"/>
              <a:t>Costruzione</a:t>
            </a:r>
            <a:r>
              <a:rPr lang="en-US" dirty="0" smtClean="0"/>
              <a:t> di un </a:t>
            </a:r>
            <a:r>
              <a:rPr lang="en-US" dirty="0" err="1" smtClean="0"/>
              <a:t>telescopio</a:t>
            </a:r>
            <a:r>
              <a:rPr lang="en-US" dirty="0" smtClean="0"/>
              <a:t> per </a:t>
            </a:r>
            <a:r>
              <a:rPr lang="en-US" dirty="0" err="1" smtClean="0"/>
              <a:t>fascio</a:t>
            </a:r>
            <a:endParaRPr lang="en-US" dirty="0"/>
          </a:p>
          <a:p>
            <a:pPr marL="937584" lvl="1">
              <a:buSzPct val="50000"/>
            </a:pPr>
            <a:r>
              <a:rPr lang="en-US" dirty="0" smtClean="0"/>
              <a:t>Read</a:t>
            </a:r>
            <a:r>
              <a:rPr lang="en-US" dirty="0"/>
              <a:t>-out </a:t>
            </a:r>
            <a:r>
              <a:rPr lang="en-US" dirty="0" smtClean="0"/>
              <a:t>con chip front-end VA e FSSR2</a:t>
            </a:r>
            <a:endParaRPr lang="en-US" dirty="0"/>
          </a:p>
          <a:p>
            <a:pPr marL="937584" lvl="1">
              <a:buSzPct val="50000"/>
            </a:pPr>
            <a:endParaRPr lang="en-US" dirty="0" smtClean="0"/>
          </a:p>
          <a:p>
            <a:pPr marL="937584" lvl="1">
              <a:buSzPct val="5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Interessi</a:t>
            </a:r>
            <a:r>
              <a:rPr lang="en-US" dirty="0"/>
              <a:t>/</a:t>
            </a:r>
            <a:r>
              <a:rPr lang="en-US" dirty="0" err="1" smtClean="0"/>
              <a:t>impegni</a:t>
            </a:r>
            <a:r>
              <a:rPr lang="en-US" dirty="0" smtClean="0"/>
              <a:t> </a:t>
            </a:r>
            <a:r>
              <a:rPr lang="en-US" dirty="0" err="1" smtClean="0"/>
              <a:t>costruttivi</a:t>
            </a:r>
            <a:r>
              <a:rPr lang="en-US" dirty="0" smtClean="0"/>
              <a:t> in Belle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Contributo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caratterizzazione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rivelatori</a:t>
            </a:r>
            <a:r>
              <a:rPr lang="en-US" dirty="0" smtClean="0"/>
              <a:t> “wedge” </a:t>
            </a:r>
            <a:r>
              <a:rPr lang="en-US" dirty="0" err="1" smtClean="0"/>
              <a:t>prodotti</a:t>
            </a:r>
            <a:r>
              <a:rPr lang="en-US" dirty="0" smtClean="0"/>
              <a:t> da Micron per SVD</a:t>
            </a:r>
          </a:p>
          <a:p>
            <a:pPr lvl="1"/>
            <a:r>
              <a:rPr lang="en-US" dirty="0" err="1" smtClean="0"/>
              <a:t>Stazione</a:t>
            </a:r>
            <a:r>
              <a:rPr lang="en-US" dirty="0" smtClean="0"/>
              <a:t> di test: </a:t>
            </a:r>
            <a:r>
              <a:rPr lang="en-US" dirty="0" err="1" smtClean="0"/>
              <a:t>esistente</a:t>
            </a:r>
            <a:r>
              <a:rPr lang="en-US" dirty="0" smtClean="0"/>
              <a:t> (</a:t>
            </a:r>
            <a:r>
              <a:rPr lang="en-US" dirty="0" err="1" smtClean="0"/>
              <a:t>vedi</a:t>
            </a:r>
            <a:r>
              <a:rPr lang="en-US" dirty="0" smtClean="0"/>
              <a:t> slide back-up)</a:t>
            </a:r>
          </a:p>
          <a:p>
            <a:pPr lvl="1"/>
            <a:r>
              <a:rPr lang="en-US" dirty="0" err="1" smtClean="0"/>
              <a:t>Richiede</a:t>
            </a:r>
            <a:r>
              <a:rPr lang="en-US" dirty="0" smtClean="0"/>
              <a:t> la </a:t>
            </a:r>
            <a:r>
              <a:rPr lang="en-US" dirty="0" err="1" smtClean="0"/>
              <a:t>preparazione</a:t>
            </a:r>
            <a:r>
              <a:rPr lang="en-US" dirty="0" smtClean="0"/>
              <a:t> di probe cards dedicate</a:t>
            </a:r>
          </a:p>
          <a:p>
            <a:pPr lvl="1"/>
            <a:endParaRPr lang="en-US" dirty="0"/>
          </a:p>
          <a:p>
            <a:r>
              <a:rPr lang="en-US" dirty="0" err="1"/>
              <a:t>P</a:t>
            </a:r>
            <a:r>
              <a:rPr lang="en-US" dirty="0" err="1" smtClean="0"/>
              <a:t>rogettazione</a:t>
            </a:r>
            <a:r>
              <a:rPr lang="en-US" dirty="0" smtClean="0"/>
              <a:t> e </a:t>
            </a:r>
            <a:r>
              <a:rPr lang="en-US" dirty="0" err="1" smtClean="0"/>
              <a:t>costruzione</a:t>
            </a:r>
            <a:r>
              <a:rPr lang="en-US" dirty="0" smtClean="0"/>
              <a:t> del </a:t>
            </a:r>
            <a:r>
              <a:rPr lang="en-US" dirty="0" err="1" smtClean="0"/>
              <a:t>sistema</a:t>
            </a:r>
            <a:r>
              <a:rPr lang="en-US" dirty="0" smtClean="0"/>
              <a:t> di monitor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radiazione</a:t>
            </a:r>
            <a:r>
              <a:rPr lang="en-US" dirty="0" smtClean="0"/>
              <a:t> e monitor </a:t>
            </a:r>
            <a:r>
              <a:rPr lang="en-US" dirty="0" err="1" smtClean="0"/>
              <a:t>ambientale</a:t>
            </a:r>
            <a:r>
              <a:rPr lang="en-US" dirty="0" smtClean="0"/>
              <a:t> di SVD</a:t>
            </a:r>
          </a:p>
          <a:p>
            <a:pPr lvl="1"/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specifiche</a:t>
            </a:r>
            <a:endParaRPr lang="en-US" dirty="0" smtClean="0"/>
          </a:p>
          <a:p>
            <a:pPr lvl="1"/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dell’interfacciamento</a:t>
            </a:r>
            <a:r>
              <a:rPr lang="en-US" dirty="0" smtClean="0"/>
              <a:t> con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di </a:t>
            </a:r>
            <a:r>
              <a:rPr lang="en-US" dirty="0" err="1" smtClean="0"/>
              <a:t>acquisizione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di Belle II</a:t>
            </a:r>
          </a:p>
          <a:p>
            <a:pPr lvl="1"/>
            <a:r>
              <a:rPr lang="en-US" dirty="0" err="1" smtClean="0"/>
              <a:t>Selezione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rivelatori</a:t>
            </a:r>
            <a:r>
              <a:rPr lang="en-US" dirty="0" smtClean="0"/>
              <a:t> a diamante per la </a:t>
            </a:r>
            <a:r>
              <a:rPr lang="en-US" dirty="0" err="1" smtClean="0"/>
              <a:t>radiazione</a:t>
            </a:r>
            <a:r>
              <a:rPr lang="en-US" dirty="0" smtClean="0"/>
              <a:t>, </a:t>
            </a:r>
            <a:r>
              <a:rPr lang="en-US" dirty="0" err="1" smtClean="0"/>
              <a:t>sensori</a:t>
            </a:r>
            <a:r>
              <a:rPr lang="en-US" dirty="0" smtClean="0"/>
              <a:t> per </a:t>
            </a:r>
            <a:r>
              <a:rPr lang="en-US" dirty="0" err="1" smtClean="0"/>
              <a:t>temperatura</a:t>
            </a:r>
            <a:r>
              <a:rPr lang="en-US" dirty="0" smtClean="0"/>
              <a:t>, </a:t>
            </a:r>
            <a:r>
              <a:rPr lang="en-US" dirty="0" err="1" smtClean="0"/>
              <a:t>umidità</a:t>
            </a:r>
            <a:r>
              <a:rPr lang="en-US" dirty="0" smtClean="0"/>
              <a:t>, </a:t>
            </a:r>
            <a:r>
              <a:rPr lang="en-US" dirty="0" err="1" smtClean="0"/>
              <a:t>posizione</a:t>
            </a:r>
            <a:r>
              <a:rPr lang="en-US" dirty="0" smtClean="0"/>
              <a:t> …)</a:t>
            </a:r>
          </a:p>
          <a:p>
            <a:pPr lvl="1"/>
            <a:r>
              <a:rPr lang="en-US" dirty="0" err="1" smtClean="0"/>
              <a:t>Progettazione</a:t>
            </a:r>
            <a:r>
              <a:rPr lang="en-US" dirty="0" smtClean="0"/>
              <a:t> </a:t>
            </a:r>
            <a:r>
              <a:rPr lang="en-US" dirty="0" err="1" smtClean="0"/>
              <a:t>dell’elettronica</a:t>
            </a:r>
            <a:r>
              <a:rPr lang="en-US" dirty="0" smtClean="0"/>
              <a:t> di </a:t>
            </a:r>
            <a:r>
              <a:rPr lang="en-US" dirty="0" err="1" smtClean="0"/>
              <a:t>lettura</a:t>
            </a:r>
            <a:r>
              <a:rPr lang="en-US" dirty="0" smtClean="0"/>
              <a:t> e di </a:t>
            </a:r>
            <a:r>
              <a:rPr lang="en-US" dirty="0" err="1" smtClean="0"/>
              <a:t>interfacciamento</a:t>
            </a:r>
            <a:endParaRPr lang="en-US" dirty="0" smtClean="0"/>
          </a:p>
          <a:p>
            <a:pPr lvl="1"/>
            <a:r>
              <a:rPr lang="en-US" dirty="0" err="1" smtClean="0"/>
              <a:t>Meccanica</a:t>
            </a:r>
            <a:r>
              <a:rPr lang="en-US" dirty="0" smtClean="0"/>
              <a:t>, </a:t>
            </a:r>
            <a:r>
              <a:rPr lang="en-US" dirty="0" err="1" smtClean="0"/>
              <a:t>cablaggi</a:t>
            </a:r>
            <a:r>
              <a:rPr lang="en-US" dirty="0" smtClean="0"/>
              <a:t>; </a:t>
            </a:r>
            <a:r>
              <a:rPr lang="en-US" dirty="0" err="1" smtClean="0"/>
              <a:t>produzione</a:t>
            </a:r>
            <a:r>
              <a:rPr lang="en-US" dirty="0" smtClean="0"/>
              <a:t>, test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4FABF-2698-C34B-BA95-2F69545F5CA5}" type="slidenum">
              <a:rPr lang="en-US" smtClean="0">
                <a:latin typeface="Arial"/>
              </a:rPr>
              <a:pPr>
                <a:defRPr/>
              </a:pPr>
              <a:t>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36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Software/</a:t>
            </a:r>
            <a:r>
              <a:rPr lang="en-US" dirty="0" err="1" smtClean="0"/>
              <a:t>analisi</a:t>
            </a:r>
            <a:r>
              <a:rPr lang="en-US" dirty="0" smtClean="0"/>
              <a:t>: 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interessi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Software:</a:t>
            </a:r>
          </a:p>
          <a:p>
            <a:pPr lvl="1"/>
            <a:r>
              <a:rPr lang="en-US" dirty="0" err="1" smtClean="0"/>
              <a:t>Monitoraggio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radiazione</a:t>
            </a:r>
            <a:r>
              <a:rPr lang="en-US" dirty="0" smtClean="0"/>
              <a:t> e </a:t>
            </a:r>
            <a:r>
              <a:rPr lang="en-US" dirty="0" err="1" smtClean="0"/>
              <a:t>ambientale</a:t>
            </a:r>
            <a:endParaRPr lang="en-US" dirty="0" smtClean="0"/>
          </a:p>
          <a:p>
            <a:pPr lvl="1"/>
            <a:r>
              <a:rPr lang="en-US" dirty="0" err="1" smtClean="0"/>
              <a:t>Allineamenti</a:t>
            </a:r>
            <a:r>
              <a:rPr lang="en-US" dirty="0" smtClean="0"/>
              <a:t> SVD? </a:t>
            </a:r>
            <a:r>
              <a:rPr lang="en-US" dirty="0" err="1" smtClean="0"/>
              <a:t>dE</a:t>
            </a:r>
            <a:r>
              <a:rPr lang="en-US" dirty="0" smtClean="0"/>
              <a:t>/dx?</a:t>
            </a:r>
          </a:p>
          <a:p>
            <a:pPr lvl="1"/>
            <a:endParaRPr lang="en-US" dirty="0"/>
          </a:p>
          <a:p>
            <a:r>
              <a:rPr lang="en-US" dirty="0" err="1" smtClean="0"/>
              <a:t>Analisi</a:t>
            </a:r>
            <a:r>
              <a:rPr lang="en-US" dirty="0" smtClean="0"/>
              <a:t>, </a:t>
            </a:r>
            <a:r>
              <a:rPr lang="en-US" dirty="0" err="1" smtClean="0"/>
              <a:t>fisica</a:t>
            </a:r>
            <a:endParaRPr lang="en-US" dirty="0" smtClean="0"/>
          </a:p>
          <a:p>
            <a:pPr lvl="1"/>
            <a:r>
              <a:rPr lang="en-US" dirty="0" smtClean="0"/>
              <a:t>Da </a:t>
            </a:r>
            <a:r>
              <a:rPr lang="en-US" dirty="0" err="1" smtClean="0"/>
              <a:t>definire</a:t>
            </a:r>
            <a:r>
              <a:rPr lang="en-US" dirty="0" smtClean="0"/>
              <a:t> in </a:t>
            </a:r>
            <a:r>
              <a:rPr lang="en-US" dirty="0" err="1" smtClean="0"/>
              <a:t>futuro</a:t>
            </a:r>
            <a:r>
              <a:rPr lang="en-US" dirty="0" smtClean="0"/>
              <a:t>, </a:t>
            </a:r>
            <a:r>
              <a:rPr lang="en-US" dirty="0" err="1" smtClean="0"/>
              <a:t>estrapolando</a:t>
            </a:r>
            <a:r>
              <a:rPr lang="en-US" dirty="0" smtClean="0"/>
              <a:t> </a:t>
            </a:r>
            <a:r>
              <a:rPr lang="en-US" dirty="0" err="1" smtClean="0"/>
              <a:t>dall’esperienza</a:t>
            </a:r>
            <a:r>
              <a:rPr lang="en-US" dirty="0" smtClean="0"/>
              <a:t> </a:t>
            </a:r>
            <a:r>
              <a:rPr lang="en-US" dirty="0" err="1" smtClean="0"/>
              <a:t>pregressa</a:t>
            </a:r>
            <a:r>
              <a:rPr lang="en-US" dirty="0" smtClean="0"/>
              <a:t> in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4FABF-2698-C34B-BA95-2F69545F5CA5}" type="slidenum">
              <a:rPr lang="en-US" smtClean="0">
                <a:latin typeface="Arial"/>
              </a:rPr>
              <a:pPr>
                <a:defRPr/>
              </a:pPr>
              <a:t>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1714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ilografica">
  <a:themeElements>
    <a:clrScheme name="Impostazioni personalizzate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406400"/>
      </a:hlink>
      <a:folHlink>
        <a:srgbClr val="B2B2B2"/>
      </a:folHlink>
    </a:clrScheme>
    <a:fontScheme name="Stilografica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tilografic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ilografica">
  <a:themeElements>
    <a:clrScheme name="Impostazioni personalizzate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4064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ilografic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1824</Words>
  <Application>Microsoft Macintosh PowerPoint</Application>
  <PresentationFormat>Presentazione su schermo (4:3)</PresentationFormat>
  <Paragraphs>300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Tema di Office</vt:lpstr>
      <vt:lpstr>Default Design</vt:lpstr>
      <vt:lpstr>1_Stilografica</vt:lpstr>
      <vt:lpstr>Stilografica</vt:lpstr>
      <vt:lpstr>SVD Activities</vt:lpstr>
      <vt:lpstr>Presentazione di PowerPoint</vt:lpstr>
      <vt:lpstr>Presentazione di PowerPoint</vt:lpstr>
      <vt:lpstr>Vertex Detector (PXD+SVD)</vt:lpstr>
      <vt:lpstr>Other possible VXD contributions </vt:lpstr>
      <vt:lpstr>INFN Trieste: gruppo e supporto</vt:lpstr>
      <vt:lpstr>Risorse ed esperienza</vt:lpstr>
      <vt:lpstr>Interessi/impegni costruttivi in Belle II</vt:lpstr>
      <vt:lpstr>Software/analisi: possibili interessi</vt:lpstr>
      <vt:lpstr>Belle-II activities in Pisa </vt:lpstr>
      <vt:lpstr>Gruppo Pisa</vt:lpstr>
      <vt:lpstr>BelleII Pisa activity</vt:lpstr>
      <vt:lpstr>Assembly procedures</vt:lpstr>
      <vt:lpstr>Assembly work</vt:lpstr>
      <vt:lpstr>Attività di assemblaggio a Pisa</vt:lpstr>
      <vt:lpstr>Numeri di elementi</vt:lpstr>
      <vt:lpstr>Numeri</vt:lpstr>
      <vt:lpstr>SVD sensor assembly: Work in progress</vt:lpstr>
      <vt:lpstr>Full list of jigs for Forw/Back assembly</vt:lpstr>
      <vt:lpstr>Scala temporale</vt:lpstr>
      <vt:lpstr>Power supplies</vt:lpstr>
      <vt:lpstr>(Silicon) Tracking software</vt:lpstr>
      <vt:lpstr>Info a supporto spese lab.</vt:lpstr>
      <vt:lpstr>Sensor assembly</vt:lpstr>
      <vt:lpstr>Laser scan</vt:lpstr>
      <vt:lpstr>Test-stand</vt:lpstr>
      <vt:lpstr>Consumabili di laboratorio (10kE)</vt:lpstr>
      <vt:lpstr>Richieste 2013 SVD</vt:lpstr>
      <vt:lpstr>Richieste 2014 SVD</vt:lpstr>
      <vt:lpstr>Totali richieste 2014 SVD</vt:lpstr>
    </vt:vector>
  </TitlesOfParts>
  <Company>INFN e Universita' di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report from Italy</dc:title>
  <dc:creator>Francesco Forti</dc:creator>
  <cp:lastModifiedBy>Francesco Forti</cp:lastModifiedBy>
  <cp:revision>59</cp:revision>
  <dcterms:created xsi:type="dcterms:W3CDTF">2013-06-17T07:29:06Z</dcterms:created>
  <dcterms:modified xsi:type="dcterms:W3CDTF">2013-06-24T14:51:45Z</dcterms:modified>
</cp:coreProperties>
</file>