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7" r:id="rId3"/>
    <p:sldId id="260" r:id="rId4"/>
    <p:sldId id="271" r:id="rId5"/>
    <p:sldId id="272" r:id="rId6"/>
    <p:sldId id="273" r:id="rId7"/>
    <p:sldId id="274" r:id="rId8"/>
    <p:sldId id="275" r:id="rId9"/>
    <p:sldId id="261" r:id="rId10"/>
    <p:sldId id="262" r:id="rId11"/>
    <p:sldId id="268" r:id="rId12"/>
    <p:sldId id="264" r:id="rId13"/>
    <p:sldId id="269" r:id="rId14"/>
    <p:sldId id="270" r:id="rId15"/>
    <p:sldId id="265" r:id="rId16"/>
    <p:sldId id="266" r:id="rId17"/>
    <p:sldId id="276" r:id="rId18"/>
    <p:sldId id="277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41DD-B140-A145-84CA-BD4E56470DB4}" type="datetimeFigureOut">
              <a:t>24/06/13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9189-6B84-3449-85F3-32F6FAFB79B7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00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2562-6E64-6D45-BCB1-630AB4183D25}" type="datetimeFigureOut">
              <a:t>24/06/13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1987-B671-244F-95C1-3B63C94CCD10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58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</p:spTree>
    <p:extLst>
      <p:ext uri="{BB962C8B-B14F-4D97-AF65-F5344CB8AC3E}">
        <p14:creationId xmlns:p14="http://schemas.microsoft.com/office/powerpoint/2010/main" val="74239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6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300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9342"/>
            <a:ext cx="8229600" cy="492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278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Introduzione</a:t>
            </a:r>
            <a:br>
              <a:rPr lang="it-IT"/>
            </a:b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702681"/>
          </a:xfrm>
        </p:spPr>
        <p:txBody>
          <a:bodyPr/>
          <a:lstStyle/>
          <a:p>
            <a:r>
              <a:rPr lang="it-IT"/>
              <a:t>Francesco Forti</a:t>
            </a:r>
          </a:p>
          <a:p>
            <a:r>
              <a:rPr lang="it-IT"/>
              <a:t>INFN e Università di Pisa</a:t>
            </a:r>
          </a:p>
          <a:p>
            <a:r>
              <a:rPr lang="it-IT"/>
              <a:t>Riunione Referee -  Belle-II, </a:t>
            </a:r>
          </a:p>
          <a:p>
            <a:r>
              <a:rPr lang="it-IT"/>
              <a:t>25 giugno 2013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3" descr="belle2-logo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830" y="4011016"/>
            <a:ext cx="1414370" cy="131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nfn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6" y="3980321"/>
            <a:ext cx="13716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Una annotazione tecnica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Google docs fornisce la funzionalità per elaborare collaborativamente le richieste.</a:t>
            </a:r>
          </a:p>
          <a:p>
            <a:endParaRPr lang="it-IT"/>
          </a:p>
          <a:p>
            <a:r>
              <a:rPr lang="it-IT"/>
              <a:t>Adotteremo il sistema di utilizzare degli spreadsheet google per le richieste</a:t>
            </a:r>
          </a:p>
          <a:p>
            <a:pPr lvl="1"/>
            <a:r>
              <a:rPr lang="it-IT"/>
              <a:t>Da condividere con i referee quando completi</a:t>
            </a:r>
          </a:p>
          <a:p>
            <a:endParaRPr lang="it-IT"/>
          </a:p>
          <a:p>
            <a:r>
              <a:rPr lang="it-IT"/>
              <a:t>L’inserimento nel DB avverra’ in modo centralizzato e, spero, uniforme e consistente.</a:t>
            </a:r>
          </a:p>
          <a:p>
            <a:pPr lvl="1"/>
            <a:r>
              <a:rPr lang="it-IT"/>
              <a:t>Benvenute indicazioni sul livello di dettaglio e granularit</a:t>
            </a:r>
            <a:r>
              <a:rPr lang="it-IT"/>
              <a:t>à da utilizzare.</a:t>
            </a:r>
          </a:p>
          <a:p>
            <a:pPr marL="457200" lvl="1" indent="0">
              <a:buNone/>
            </a:pPr>
            <a:endParaRPr lang="it-IT"/>
          </a:p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7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Richieste 2013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Criterio utilizzato per formulare le richieste:</a:t>
            </a:r>
          </a:p>
          <a:p>
            <a:pPr lvl="1"/>
            <a:r>
              <a:rPr lang="it-IT"/>
              <a:t>Fare la somma di quanto speso + quanto necessario per il resto dell’anno, comprendendo tutte le attività del gruppo. </a:t>
            </a:r>
          </a:p>
          <a:p>
            <a:pPr lvl="1"/>
            <a:r>
              <a:rPr lang="it-IT"/>
              <a:t>Sottrarre l’assegnazione ad inizio anno = richiesta per la CSN1 a luglio.</a:t>
            </a:r>
          </a:p>
          <a:p>
            <a:pPr lvl="1"/>
            <a:r>
              <a:rPr lang="it-IT"/>
              <a:t>Spreadsheet dettagliato, ma inserirei solo una richiesta complessiva per sezione nel DB. </a:t>
            </a:r>
          </a:p>
          <a:p>
            <a:r>
              <a:rPr lang="it-IT"/>
              <a:t>Spesso sono stati necessari prestiti da DOT1. </a:t>
            </a:r>
          </a:p>
          <a:p>
            <a:pPr lvl="1"/>
            <a:r>
              <a:rPr lang="it-IT"/>
              <a:t>Da gestire con i coordinatori. Unico anticipo già dato, 5K al coordinatore di Torino nella riunione del 3/6. </a:t>
            </a:r>
          </a:p>
          <a:p>
            <a:r>
              <a:rPr lang="it-IT"/>
              <a:t>Attività: dettagliate nelle presentazioni di sottosistema.</a:t>
            </a:r>
          </a:p>
          <a:p>
            <a:r>
              <a:rPr lang="it-IT"/>
              <a:t>Oltre Belle-II ci sono: </a:t>
            </a:r>
          </a:p>
          <a:p>
            <a:pPr lvl="1"/>
            <a:r>
              <a:rPr lang="it-IT"/>
              <a:t>Attività residuali SuperB (già finanziate, ma da considerare, visto l’algoritmo per sottrazione)</a:t>
            </a:r>
          </a:p>
          <a:p>
            <a:pPr lvl="1"/>
            <a:r>
              <a:rPr lang="it-IT"/>
              <a:t>Attività LHC-B (PI e PD)</a:t>
            </a:r>
          </a:p>
          <a:p>
            <a:pPr lvl="1"/>
            <a:r>
              <a:rPr lang="it-IT"/>
              <a:t>Attività BES-III (TO)</a:t>
            </a:r>
          </a:p>
          <a:p>
            <a:pPr lvl="1"/>
            <a:r>
              <a:rPr lang="it-IT"/>
              <a:t>Sommarizzo le richieste in questa presentazione </a:t>
            </a:r>
          </a:p>
          <a:p>
            <a:pPr lvl="1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Esigenze </a:t>
            </a:r>
            <a:r>
              <a:rPr lang="it-IT"/>
              <a:t>2013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Per sottosistema</a:t>
            </a:r>
          </a:p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00"/>
            <a:ext cx="9097473" cy="30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Esigenze 2013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Per sede. Richieste: 384kE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" y="1892978"/>
            <a:ext cx="8974791" cy="35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Dettaglio 2013 NON Belle-II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r="15921"/>
          <a:stretch/>
        </p:blipFill>
        <p:spPr>
          <a:xfrm>
            <a:off x="1402187" y="4686074"/>
            <a:ext cx="6332113" cy="1282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06323"/>
            <a:ext cx="7277100" cy="152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2447256"/>
            <a:ext cx="6604000" cy="8763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22" y="1540129"/>
            <a:ext cx="7874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Proposta per il 2014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9342"/>
            <a:ext cx="8229600" cy="5157008"/>
          </a:xfrm>
        </p:spPr>
        <p:txBody>
          <a:bodyPr>
            <a:normAutofit lnSpcReduction="10000"/>
          </a:bodyPr>
          <a:lstStyle/>
          <a:p>
            <a:r>
              <a:rPr lang="it-IT"/>
              <a:t>Richieste di sottosistema</a:t>
            </a:r>
          </a:p>
          <a:p>
            <a:pPr lvl="1"/>
            <a:r>
              <a:rPr lang="it-IT"/>
              <a:t>Cat A: costo core necessario per le costruzioni</a:t>
            </a:r>
          </a:p>
          <a:p>
            <a:pPr lvl="2"/>
            <a:r>
              <a:rPr lang="it-IT"/>
              <a:t>Costruzione, </a:t>
            </a:r>
          </a:p>
          <a:p>
            <a:pPr lvl="2"/>
            <a:r>
              <a:rPr lang="it-IT"/>
              <a:t>Attrezzature di laboratorio specifiche per le costruzioni</a:t>
            </a:r>
          </a:p>
          <a:p>
            <a:pPr lvl="2"/>
            <a:r>
              <a:rPr lang="it-IT"/>
              <a:t>Missioni specifiche: workshop specifici, contatti, installazione. </a:t>
            </a:r>
          </a:p>
          <a:p>
            <a:pPr lvl="1"/>
            <a:r>
              <a:rPr lang="it-IT"/>
              <a:t>Cat C: </a:t>
            </a:r>
            <a:r>
              <a:rPr lang="it-IT"/>
              <a:t>responsabilità</a:t>
            </a:r>
          </a:p>
          <a:p>
            <a:endParaRPr lang="it-IT"/>
          </a:p>
          <a:p>
            <a:r>
              <a:rPr lang="it-IT"/>
              <a:t>Cat B: Richieste di sezione </a:t>
            </a:r>
          </a:p>
          <a:p>
            <a:pPr lvl="1"/>
            <a:r>
              <a:rPr lang="it-IT"/>
              <a:t>Metabolismi: tenuti al minimo</a:t>
            </a:r>
          </a:p>
          <a:p>
            <a:pPr lvl="2"/>
            <a:r>
              <a:rPr lang="it-IT"/>
              <a:t>Proposta: 1.5kE/FTE di consumi; 2 KE/FTE di missioni (int+est).</a:t>
            </a:r>
          </a:p>
          <a:p>
            <a:pPr lvl="1"/>
            <a:r>
              <a:rPr lang="it-IT"/>
              <a:t>L</a:t>
            </a:r>
            <a:r>
              <a:rPr lang="it-IT"/>
              <a:t>e necessità per i meeting sono calcolate come npersone*nmeeting*costo/meeting</a:t>
            </a:r>
          </a:p>
          <a:p>
            <a:endParaRPr lang="it-IT"/>
          </a:p>
          <a:p>
            <a:r>
              <a:rPr lang="it-IT"/>
              <a:t>Evitiamo il double counting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Numeri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Meetings generali nel 2014</a:t>
            </a:r>
          </a:p>
          <a:p>
            <a:pPr lvl="1"/>
            <a:r>
              <a:rPr lang="it-IT"/>
              <a:t>B2GM: 3   @ 2.5K/each</a:t>
            </a:r>
          </a:p>
          <a:p>
            <a:pPr lvl="1"/>
            <a:r>
              <a:rPr lang="it-IT"/>
              <a:t>Belle-II italia: 1 @ 1K/each</a:t>
            </a:r>
          </a:p>
          <a:p>
            <a:endParaRPr lang="it-IT"/>
          </a:p>
          <a:p>
            <a:r>
              <a:rPr lang="it-IT"/>
              <a:t>Diversi meetings e workshop di sottosistema</a:t>
            </a:r>
          </a:p>
          <a:p>
            <a:pPr lvl="1"/>
            <a:r>
              <a:rPr lang="it-IT"/>
              <a:t>Tipicamente 2 workshops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6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Richieste Sezioni (tipo B)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2014 Sottosistemi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97" y="2076520"/>
            <a:ext cx="5621146" cy="14399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59" y="1120548"/>
            <a:ext cx="5699264" cy="128123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93048" y="1761163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SVD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58" y="3208483"/>
            <a:ext cx="5243464" cy="15791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29" y="4787655"/>
            <a:ext cx="2934347" cy="207034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59165" y="2746818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PID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59165" y="3834617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ECL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93048" y="5412120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COMP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066096" y="5386680"/>
            <a:ext cx="140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Grand Total </a:t>
            </a:r>
          </a:p>
          <a:p>
            <a:r>
              <a:rPr lang="it-IT"/>
              <a:t>1200</a:t>
            </a:r>
          </a:p>
        </p:txBody>
      </p:sp>
    </p:spTree>
    <p:extLst>
      <p:ext uri="{BB962C8B-B14F-4D97-AF65-F5344CB8AC3E}">
        <p14:creationId xmlns:p14="http://schemas.microsoft.com/office/powerpoint/2010/main" val="50239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Sommario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Quadro generale di attivit</a:t>
            </a:r>
            <a:r>
              <a:rPr lang="it-IT"/>
              <a:t>à presentato in commissione </a:t>
            </a:r>
            <a:r>
              <a:rPr lang="it-IT"/>
              <a:t>il 3 giugno.</a:t>
            </a:r>
          </a:p>
          <a:p>
            <a:pPr lvl="1"/>
            <a:r>
              <a:rPr lang="it-IT"/>
              <a:t>Commenti positivi. Application a Belle-II in progress.</a:t>
            </a:r>
          </a:p>
          <a:p>
            <a:pPr lvl="1"/>
            <a:endParaRPr lang="it-IT"/>
          </a:p>
          <a:p>
            <a:r>
              <a:rPr lang="it-IT"/>
              <a:t>Dimensionamento del gruppo adeguato</a:t>
            </a:r>
          </a:p>
          <a:p>
            <a:pPr lvl="1"/>
            <a:r>
              <a:rPr lang="it-IT"/>
              <a:t>Sigla nazionale Belle2 creata per il 2014</a:t>
            </a:r>
          </a:p>
          <a:p>
            <a:endParaRPr lang="it-IT"/>
          </a:p>
          <a:p>
            <a:r>
              <a:rPr lang="it-IT"/>
              <a:t>Le risorse di commissione, anche se non enormi, sembrano ragionevoli per fare il lavoro</a:t>
            </a:r>
          </a:p>
          <a:p>
            <a:endParaRPr lang="it-IT"/>
          </a:p>
          <a:p>
            <a:r>
              <a:rPr lang="it-IT"/>
              <a:t>Sostegno da parte dell’INFN chiaro</a:t>
            </a:r>
          </a:p>
          <a:p>
            <a:pPr lvl="1"/>
            <a:r>
              <a:rPr lang="it-IT"/>
              <a:t>Confermato nella riunione di Bedeschi con la giunta</a:t>
            </a:r>
          </a:p>
          <a:p>
            <a:pPr lvl="1"/>
            <a:endParaRPr lang="it-IT"/>
          </a:p>
          <a:p>
            <a:r>
              <a:rPr lang="it-IT"/>
              <a:t>Cerchiamo di attirare anche altri gruppi/persone, ora che la cosa è reale</a:t>
            </a:r>
          </a:p>
          <a:p>
            <a:pPr lvl="1"/>
            <a:r>
              <a:rPr lang="it-IT"/>
              <a:t>Importante far crescere alla comunità di analisti</a:t>
            </a:r>
          </a:p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Gruppo Italiano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0262"/>
            <a:ext cx="8229600" cy="1852944"/>
          </a:xfrm>
        </p:spPr>
        <p:txBody>
          <a:bodyPr>
            <a:normAutofit fontScale="85000" lnSpcReduction="10000"/>
          </a:bodyPr>
          <a:lstStyle/>
          <a:p>
            <a:r>
              <a:rPr lang="it-IT"/>
              <a:t>Piuttosto cospicuo. Ancora ultimi aggiustamenti.</a:t>
            </a:r>
          </a:p>
          <a:p>
            <a:r>
              <a:rPr lang="it-IT"/>
              <a:t>PD e RM1 entreranno sotto dotazioni. BA </a:t>
            </a:r>
            <a:r>
              <a:rPr lang="it-IT"/>
              <a:t>ha deciso di uscire.</a:t>
            </a:r>
            <a:endParaRPr lang="it-IT"/>
          </a:p>
          <a:p>
            <a:r>
              <a:rPr lang="it-IT"/>
              <a:t>FTE/Phys = 53%, dovuto ad altre attivit</a:t>
            </a:r>
            <a:r>
              <a:rPr lang="it-IT"/>
              <a:t>à in corso</a:t>
            </a:r>
          </a:p>
          <a:p>
            <a:pPr lvl="1"/>
            <a:r>
              <a:rPr lang="it-IT"/>
              <a:t>Babar, BES-III, CMS, GrII, GrV….</a:t>
            </a:r>
          </a:p>
          <a:p>
            <a:r>
              <a:rPr lang="it-IT"/>
              <a:t>Ci aspettiamo che migliori nel tempo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Segnaposto contenuto 6"/>
          <p:cNvPicPr>
            <a:picLocks noChangeAspect="1"/>
          </p:cNvPicPr>
          <p:nvPr/>
        </p:nvPicPr>
        <p:blipFill>
          <a:blip r:embed="rId2"/>
          <a:srcRect l="-6524" r="-6524"/>
          <a:stretch>
            <a:fillRect/>
          </a:stretch>
        </p:blipFill>
        <p:spPr>
          <a:xfrm>
            <a:off x="1546727" y="2922045"/>
            <a:ext cx="6333436" cy="34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Ipotesi Piano Finanziario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Fatto prima di andare nel dettaglio</a:t>
            </a:r>
          </a:p>
          <a:p>
            <a:r>
              <a:rPr lang="it-IT"/>
              <a:t>Richiede molti aggiustamenti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451100"/>
            <a:ext cx="8140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SVD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-24151" b="-24151"/>
          <a:stretch>
            <a:fillRect/>
          </a:stretch>
        </p:blipFill>
        <p:spPr/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PID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-73099" b="-73099"/>
          <a:stretch>
            <a:fillRect/>
          </a:stretch>
        </p:blipFill>
        <p:spPr/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9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ECL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rcRect t="-65016" b="-65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86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COMP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rcRect t="-83140" b="-83140"/>
          <a:stretch>
            <a:fillRect/>
          </a:stretch>
        </p:blipFill>
        <p:spPr/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8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Modus operandi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Simile a quello utilizzato in SuperB, anche se in dimensioni ridotte</a:t>
            </a:r>
          </a:p>
          <a:p>
            <a:endParaRPr lang="it-IT"/>
          </a:p>
          <a:p>
            <a:r>
              <a:rPr lang="it-IT"/>
              <a:t>Coordinamento italiano delle attività di sottosistema, essenziale per presentarsi in CSN1 ed armonizzare le richieste</a:t>
            </a:r>
          </a:p>
          <a:p>
            <a:pPr lvl="1"/>
            <a:r>
              <a:rPr lang="it-IT"/>
              <a:t>SVD: F.Forti </a:t>
            </a:r>
            <a:r>
              <a:rPr lang="it-IT">
                <a:sym typeface="Wingdings"/>
              </a:rPr>
              <a:t></a:t>
            </a:r>
            <a:r>
              <a:rPr lang="it-IT"/>
              <a:t> S.Bettarini</a:t>
            </a:r>
          </a:p>
          <a:p>
            <a:pPr lvl="1"/>
            <a:r>
              <a:rPr lang="it-IT"/>
              <a:t>PID: R.Mussa</a:t>
            </a:r>
          </a:p>
          <a:p>
            <a:pPr lvl="1"/>
            <a:r>
              <a:rPr lang="it-IT"/>
              <a:t>ECL: C.Cecchi</a:t>
            </a:r>
          </a:p>
          <a:p>
            <a:pPr lvl="1"/>
            <a:r>
              <a:rPr lang="it-IT"/>
              <a:t>COMP: F.Bianchi</a:t>
            </a:r>
          </a:p>
          <a:p>
            <a:endParaRPr lang="it-IT"/>
          </a:p>
          <a:p>
            <a:r>
              <a:rPr lang="it-IT"/>
              <a:t>Richieste distinte tra richieste di sottosistema e di sezione.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25/06/13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F.Forti - Introduzione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9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tilografica">
  <a:themeElements>
    <a:clrScheme name="Impostazioni personalizzate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406400"/>
      </a:hlink>
      <a:folHlink>
        <a:srgbClr val="B2B2B2"/>
      </a:folHlink>
    </a:clrScheme>
    <a:fontScheme name="Stilografica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lografic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743</Words>
  <Application>Microsoft Macintosh PowerPoint</Application>
  <PresentationFormat>Presentazione su schermo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1_Stilografica</vt:lpstr>
      <vt:lpstr>Introduzione </vt:lpstr>
      <vt:lpstr>Sommario</vt:lpstr>
      <vt:lpstr>Gruppo Italiano</vt:lpstr>
      <vt:lpstr>Ipotesi Piano Finanziario</vt:lpstr>
      <vt:lpstr>SVD</vt:lpstr>
      <vt:lpstr>PID</vt:lpstr>
      <vt:lpstr>ECL</vt:lpstr>
      <vt:lpstr>COMP</vt:lpstr>
      <vt:lpstr>Modus operandi</vt:lpstr>
      <vt:lpstr>Una annotazione tecnica</vt:lpstr>
      <vt:lpstr>Richieste 2013</vt:lpstr>
      <vt:lpstr>Esigenze 2013</vt:lpstr>
      <vt:lpstr>Esigenze 2013</vt:lpstr>
      <vt:lpstr>Dettaglio 2013 NON Belle-II</vt:lpstr>
      <vt:lpstr>Proposta per il 2014</vt:lpstr>
      <vt:lpstr>Numeri</vt:lpstr>
      <vt:lpstr>Richieste Sezioni (tipo B)</vt:lpstr>
      <vt:lpstr> 2014 Sottosistemi</vt:lpstr>
    </vt:vector>
  </TitlesOfParts>
  <Company>INFN e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Belle-II Italia - Introduzione</dc:title>
  <dc:creator>Francesco Forti</dc:creator>
  <cp:lastModifiedBy>Francesco Forti</cp:lastModifiedBy>
  <cp:revision>38</cp:revision>
  <dcterms:created xsi:type="dcterms:W3CDTF">2013-06-20T07:10:11Z</dcterms:created>
  <dcterms:modified xsi:type="dcterms:W3CDTF">2013-06-24T14:36:34Z</dcterms:modified>
</cp:coreProperties>
</file>