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3" r:id="rId2"/>
    <p:sldId id="257" r:id="rId3"/>
    <p:sldId id="258" r:id="rId4"/>
    <p:sldId id="268" r:id="rId5"/>
    <p:sldId id="256" r:id="rId6"/>
    <p:sldId id="269" r:id="rId7"/>
    <p:sldId id="270" r:id="rId8"/>
    <p:sldId id="271" r:id="rId9"/>
    <p:sldId id="259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36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CD4E32-ED8B-469D-AF6F-FBC692C69735}" type="datetimeFigureOut">
              <a:rPr lang="en-US"/>
              <a:pPr>
                <a:defRPr/>
              </a:pPr>
              <a:t>20/06/13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D07EA8-97FA-4A1C-BFE4-A8C8255EE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9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87D2DC-31FE-4DEE-8C49-010528E81836}" type="datetimeFigureOut">
              <a:rPr lang="en-US"/>
              <a:pPr>
                <a:defRPr/>
              </a:pPr>
              <a:t>20/06/13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5D8ECE-94D3-4E02-B91E-1B0F5E67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D666-B4EC-C54D-B78B-4BA4A7381CFB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2A30-A4FF-43B6-8B5D-C3608BC89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BBD3-22BF-9C46-8398-7A0473475168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A826-C9B7-49FD-8B29-D3F711828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D224-67F4-4D44-B3F5-D7B83E14EE42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5C13-7EE2-48D0-966F-6D6ECAEDB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FF5E-F2A4-4385-9B11-04E30B0E7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3A9C-2376-4149-B3D9-ACB9E42C97F8}" type="datetime1">
              <a:rPr lang="it-IT" smtClean="0"/>
              <a:t>20/06/13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DA5E-A1FA-46E7-BE08-09A448965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CD4A1-FD94-6E4A-A982-3C2D3819E0D3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9505-8061-4240-AF86-33B5962F8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C03F-2B20-A64A-B895-DA4FB56D794F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E4BF-1F40-4254-BB9B-3853741D0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6256-30B5-AD40-BF54-F7883A73E5AF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774C-ABB4-4A94-9F8E-B318103B3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212A-5647-1E4A-8A50-1C6A98391116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F851-1124-4B42-BFEF-AC3705101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C826-683C-2A46-81F4-68D57F777A7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1E58-8077-4EE6-88F6-8544211BF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FF44-71E3-4548-BFBD-1416D2381AAD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FED7-5C6C-4735-A871-A1EAF6B18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AACD34-440F-814D-8106-F99D5435CAD6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71DB3C-8E63-4930-8C58-F049245AD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42" y="3636282"/>
            <a:ext cx="8229600" cy="1600200"/>
          </a:xfrm>
        </p:spPr>
        <p:txBody>
          <a:bodyPr/>
          <a:lstStyle/>
          <a:p>
            <a:pPr algn="l"/>
            <a:r>
              <a:rPr lang="en-US" sz="4800" dirty="0"/>
              <a:t>PMT charge measurements:</a:t>
            </a:r>
            <a:br>
              <a:rPr lang="en-US" sz="4800" dirty="0"/>
            </a:br>
            <a:r>
              <a:rPr lang="en-US" sz="4800" dirty="0" smtClean="0"/>
              <a:t>- </a:t>
            </a:r>
            <a:r>
              <a:rPr lang="en-US" sz="2800" dirty="0" smtClean="0"/>
              <a:t>pedestal </a:t>
            </a:r>
            <a:r>
              <a:rPr lang="en-US" sz="2800" dirty="0"/>
              <a:t>subtraction and signal </a:t>
            </a:r>
            <a:r>
              <a:rPr lang="en-US" sz="2800" dirty="0" smtClean="0"/>
              <a:t>decompression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800" dirty="0"/>
              <a:t>- </a:t>
            </a:r>
            <a:r>
              <a:rPr lang="en-US" sz="2800" dirty="0" smtClean="0"/>
              <a:t>results </a:t>
            </a:r>
            <a:r>
              <a:rPr lang="en-US" sz="2800" dirty="0"/>
              <a:t>using decompression tables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2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80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alatino Linotype" charset="0"/>
              </a:rPr>
              <a:t>Run 499_file 0  </a:t>
            </a:r>
            <a:r>
              <a:rPr lang="en-US" dirty="0" smtClean="0">
                <a:latin typeface="Palatino Linotype" charset="0"/>
              </a:rPr>
              <a:t>(after </a:t>
            </a:r>
            <a:r>
              <a:rPr lang="en-US" dirty="0">
                <a:latin typeface="Palatino Linotype" charset="0"/>
              </a:rPr>
              <a:t>adjusting the PMTs HV searching for </a:t>
            </a:r>
            <a:r>
              <a:rPr lang="en-US" dirty="0" err="1">
                <a:latin typeface="Palatino Linotype" charset="0"/>
              </a:rPr>
              <a:t>p.h</a:t>
            </a:r>
            <a:r>
              <a:rPr lang="en-US" dirty="0">
                <a:latin typeface="Palatino Linotype" charset="0"/>
              </a:rPr>
              <a:t>. </a:t>
            </a:r>
            <a:r>
              <a:rPr lang="en-US" dirty="0" smtClean="0">
                <a:latin typeface="Palatino Linotype" charset="0"/>
              </a:rPr>
              <a:t>uniformity)</a:t>
            </a:r>
            <a:endParaRPr lang="en-US" dirty="0">
              <a:latin typeface="Palatino Linotype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764D64-AF0A-E944-9751-7850EEF67BCF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5" name="Picture 4" descr="charg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13" y="651375"/>
            <a:ext cx="5778000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80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alatino Linotype" charset="0"/>
              </a:rPr>
              <a:t>Run 499_file 0  </a:t>
            </a:r>
            <a:r>
              <a:rPr lang="en-US" dirty="0" smtClean="0">
                <a:latin typeface="Palatino Linotype" charset="0"/>
              </a:rPr>
              <a:t>(after </a:t>
            </a:r>
            <a:r>
              <a:rPr lang="en-US" dirty="0">
                <a:latin typeface="Palatino Linotype" charset="0"/>
              </a:rPr>
              <a:t>adjusting the PMTs HV searching for </a:t>
            </a:r>
            <a:r>
              <a:rPr lang="en-US" dirty="0" err="1">
                <a:latin typeface="Palatino Linotype" charset="0"/>
              </a:rPr>
              <a:t>p.h</a:t>
            </a:r>
            <a:r>
              <a:rPr lang="en-US" dirty="0">
                <a:latin typeface="Palatino Linotype" charset="0"/>
              </a:rPr>
              <a:t>. </a:t>
            </a:r>
            <a:r>
              <a:rPr lang="en-US" dirty="0" smtClean="0">
                <a:latin typeface="Palatino Linotype" charset="0"/>
              </a:rPr>
              <a:t>uniformity)</a:t>
            </a:r>
            <a:endParaRPr lang="en-US" dirty="0">
              <a:latin typeface="Palatino Linotype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541007-03AE-EF43-B40E-33E2DD0F2AB2}" type="datetime1">
              <a:rPr lang="it-IT" smtClean="0"/>
              <a:t>20/06/13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 descr="charg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76775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71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Run 499_file 0  after adjusting the PMTs HV searching for p.h. uniformity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09509E-B1AB-9E4F-9563-4268F4EE912B}" type="datetime1">
              <a:rPr lang="it-IT" smtClean="0"/>
              <a:t>20/06/13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 descr="charge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6" y="679700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71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Run 499_file 0  after adjusting the PMTs HV searching for p.h. uniformity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90170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7F2E48-C80B-0041-B8B9-AE9A5CBF5457}" type="datetime1">
              <a:rPr lang="it-IT" smtClean="0"/>
              <a:t>20/06/13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 descr="charge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6" y="676775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71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Run 499_file 0  after adjusting the PMTs HV searching for p.h. uniformity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16498B-85C7-BE4E-A216-7C01BF83B1E8}" type="datetime1">
              <a:rPr lang="it-IT" smtClean="0"/>
              <a:t>20/06/13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 descr="charg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6" y="667250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71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Run 499_file 0  after adjusting the PMTs HV searching for p.h. uniformity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E07418-AA27-7742-9008-E528B8F1FCBA}" type="datetime1">
              <a:rPr lang="it-IT" smtClean="0"/>
              <a:t>20/06/13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 descr="charge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664075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71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Run 499_file 0  after adjusting the PMTs HV searching for p.h. uniformity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77FB51-ECF7-014F-B4F4-BCA5C6419126}" type="datetime1">
              <a:rPr lang="it-IT" smtClean="0"/>
              <a:t>20/06/13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 descr="charge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46" y="664075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712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Run 499_file 0  after adjusting the PMTs HV searching for p.h. uniformity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675669-AAFD-F548-B07E-DD7AA686DDD1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536" y="6454775"/>
            <a:ext cx="40339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last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10" name="Group 9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5" name="Picture 4" descr="charge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46" y="651375"/>
            <a:ext cx="5778000" cy="577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46499"/>
              </p:ext>
            </p:extLst>
          </p:nvPr>
        </p:nvGraphicFramePr>
        <p:xfrm>
          <a:off x="531813" y="971656"/>
          <a:ext cx="7902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000"/>
                <a:gridCol w="878000"/>
                <a:gridCol w="878000"/>
                <a:gridCol w="878000"/>
                <a:gridCol w="878000"/>
                <a:gridCol w="878000"/>
                <a:gridCol w="878000"/>
                <a:gridCol w="878000"/>
                <a:gridCol w="87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&lt;charge&gt; 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rms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&lt;charge&gt;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rms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&lt;charge&gt;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rms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&lt;charge&gt; 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rms</a:t>
                      </a: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en-US" sz="1200" dirty="0" err="1" smtClean="0"/>
                        <a:t>pC</a:t>
                      </a:r>
                      <a:r>
                        <a:rPr lang="en-US" sz="1200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9.5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10.2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8.1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6.7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3.3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1400175" y="606530"/>
            <a:ext cx="1774825" cy="5211446"/>
          </a:xfrm>
          <a:prstGeom prst="frame">
            <a:avLst>
              <a:gd name="adj1" fmla="val 1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728" name="TextBox 5"/>
          <p:cNvSpPr txBox="1">
            <a:spLocks noChangeArrowheads="1"/>
          </p:cNvSpPr>
          <p:nvPr/>
        </p:nvSpPr>
        <p:spPr bwMode="auto">
          <a:xfrm>
            <a:off x="1866900" y="598593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PMT 0</a:t>
            </a:r>
          </a:p>
        </p:txBody>
      </p:sp>
      <p:sp>
        <p:nvSpPr>
          <p:cNvPr id="7" name="Frame 6"/>
          <p:cNvSpPr/>
          <p:nvPr/>
        </p:nvSpPr>
        <p:spPr>
          <a:xfrm>
            <a:off x="3175000" y="606530"/>
            <a:ext cx="1774825" cy="5211446"/>
          </a:xfrm>
          <a:prstGeom prst="frame">
            <a:avLst>
              <a:gd name="adj1" fmla="val 1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730" name="TextBox 7"/>
          <p:cNvSpPr txBox="1">
            <a:spLocks noChangeArrowheads="1"/>
          </p:cNvSpPr>
          <p:nvPr/>
        </p:nvSpPr>
        <p:spPr bwMode="auto">
          <a:xfrm>
            <a:off x="3641725" y="595418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PMT 1</a:t>
            </a:r>
          </a:p>
        </p:txBody>
      </p:sp>
      <p:sp>
        <p:nvSpPr>
          <p:cNvPr id="9" name="Frame 8"/>
          <p:cNvSpPr/>
          <p:nvPr/>
        </p:nvSpPr>
        <p:spPr>
          <a:xfrm>
            <a:off x="4940300" y="604942"/>
            <a:ext cx="1717675" cy="5213034"/>
          </a:xfrm>
          <a:prstGeom prst="frame">
            <a:avLst>
              <a:gd name="adj1" fmla="val 1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732" name="TextBox 9"/>
          <p:cNvSpPr txBox="1">
            <a:spLocks noChangeArrowheads="1"/>
          </p:cNvSpPr>
          <p:nvPr/>
        </p:nvSpPr>
        <p:spPr bwMode="auto">
          <a:xfrm>
            <a:off x="5427663" y="595418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alatino Linotype" charset="0"/>
              </a:rPr>
              <a:t>PMT 2</a:t>
            </a:r>
          </a:p>
        </p:txBody>
      </p:sp>
      <p:sp>
        <p:nvSpPr>
          <p:cNvPr id="11" name="Frame 10"/>
          <p:cNvSpPr/>
          <p:nvPr/>
        </p:nvSpPr>
        <p:spPr>
          <a:xfrm>
            <a:off x="6664325" y="604942"/>
            <a:ext cx="1773238" cy="5213033"/>
          </a:xfrm>
          <a:prstGeom prst="frame">
            <a:avLst>
              <a:gd name="adj1" fmla="val 1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734" name="TextBox 11"/>
          <p:cNvSpPr txBox="1">
            <a:spLocks noChangeArrowheads="1"/>
          </p:cNvSpPr>
          <p:nvPr/>
        </p:nvSpPr>
        <p:spPr bwMode="auto">
          <a:xfrm>
            <a:off x="7224713" y="595418"/>
            <a:ext cx="85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PMT 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236A99-F11D-9445-8BAF-F0C77F801831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8781" y="5838045"/>
            <a:ext cx="7260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 red I do report for comparison results obtained with the previous decompression tables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38100"/>
            <a:ext cx="6756400" cy="6769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14" name="TextBox 13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82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522288" y="654050"/>
            <a:ext cx="7891462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Palatino Linotype" charset="0"/>
              </a:rPr>
              <a:t>NEMO-Phase2 PMT </a:t>
            </a:r>
            <a:r>
              <a:rPr lang="en-US" dirty="0">
                <a:latin typeface="Palatino Linotype" charset="0"/>
              </a:rPr>
              <a:t>signal is sampled by using two 8 bits ADCs (ADC-A, ADC-B), with 100 MHz samplings, and sampling times “staggered” by 5 ns.</a:t>
            </a:r>
          </a:p>
          <a:p>
            <a:endParaRPr lang="en-US" dirty="0">
              <a:latin typeface="Palatino Linotype" charset="0"/>
            </a:endParaRPr>
          </a:p>
          <a:p>
            <a:r>
              <a:rPr lang="en-US" dirty="0">
                <a:latin typeface="Palatino Linotype" charset="0"/>
              </a:rPr>
              <a:t>In order to increase the ADC input “dynamics” the PMT signal is “compressed” with a quasi-logarithmic law: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Palatino Linotype" charset="0"/>
              </a:rPr>
              <a:t>low voltage signals are sampled with high accuracy (up to few </a:t>
            </a:r>
            <a:r>
              <a:rPr lang="en-US" dirty="0" err="1">
                <a:latin typeface="Palatino Linotype" charset="0"/>
              </a:rPr>
              <a:t>s.p.e</a:t>
            </a:r>
            <a:r>
              <a:rPr lang="en-US" dirty="0">
                <a:latin typeface="Palatino Linotype" charset="0"/>
              </a:rPr>
              <a:t>.)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Palatino Linotype" charset="0"/>
              </a:rPr>
              <a:t>high voltage signals are sampled with lower accuracy.</a:t>
            </a:r>
          </a:p>
          <a:p>
            <a:endParaRPr lang="en-US" dirty="0">
              <a:latin typeface="Palatino Linotype" charset="0"/>
            </a:endParaRPr>
          </a:p>
          <a:p>
            <a:r>
              <a:rPr lang="en-US" dirty="0">
                <a:latin typeface="Palatino Linotype" charset="0"/>
              </a:rPr>
              <a:t>As a consequence: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Palatino Linotype" charset="0"/>
              </a:rPr>
              <a:t>the real PMT’s pulse can be obtained only “inverting” the compression law (i.e. converting ADC-channels into Charge)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Palatino Linotype" charset="0"/>
              </a:rPr>
              <a:t>the conversion law must be known for each ADC (A and B) and for each “working Temperature”.</a:t>
            </a:r>
          </a:p>
          <a:p>
            <a:endParaRPr lang="en-US" dirty="0">
              <a:latin typeface="Palatino Linotype" charset="0"/>
            </a:endParaRPr>
          </a:p>
          <a:p>
            <a:r>
              <a:rPr lang="en-US" dirty="0">
                <a:latin typeface="Palatino Linotype" charset="0"/>
              </a:rPr>
              <a:t>This is provided by the “Electronics group” (F. </a:t>
            </a:r>
            <a:r>
              <a:rPr lang="en-US" dirty="0" err="1">
                <a:latin typeface="Palatino Linotype" charset="0"/>
              </a:rPr>
              <a:t>Ameli</a:t>
            </a:r>
            <a:r>
              <a:rPr lang="en-US" dirty="0">
                <a:latin typeface="Palatino Linotype" charset="0"/>
              </a:rPr>
              <a:t>, C.A. </a:t>
            </a:r>
            <a:r>
              <a:rPr lang="en-US" dirty="0" err="1">
                <a:latin typeface="Palatino Linotype" charset="0"/>
              </a:rPr>
              <a:t>Nicolau</a:t>
            </a:r>
            <a:r>
              <a:rPr lang="en-US" dirty="0">
                <a:latin typeface="Palatino Linotype" charset="0"/>
              </a:rPr>
              <a:t>, F. </a:t>
            </a:r>
            <a:r>
              <a:rPr lang="en-US" dirty="0" err="1">
                <a:latin typeface="Palatino Linotype" charset="0"/>
              </a:rPr>
              <a:t>Simeone</a:t>
            </a:r>
            <a:r>
              <a:rPr lang="en-US" dirty="0">
                <a:latin typeface="Palatino Linotype" charset="0"/>
              </a:rPr>
              <a:t>) as results of the FEM detailed calibration as a function of the FEM temperature.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94A8E1-6B73-3548-8375-18E84B12CD27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237288" y="587375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Palatino Linotype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5400"/>
            <a:ext cx="6731000" cy="6807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8" name="TextBox 7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Floor1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900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38100"/>
            <a:ext cx="6743700" cy="67691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8" name="TextBox 7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Floor2 – PMT1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Floor2 – PMT2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Floor2 – PMT3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Floor2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41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80313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7" name="TextBox 6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Floor3 – PMT1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Floor3 – PMT2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Floor3 – PMT3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Floor3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676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0"/>
            <a:ext cx="6724759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9" name="TextBox 8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Floor4 – PMT1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Floor4 – PMT2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Floor4 – PMT3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Floor4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75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79353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8" name="TextBox 7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Floor5 – PMT1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Floor5 – PMT2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Floor5 – PMT3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Floor5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228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79533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8" name="TextBox 7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Floor6 – PMT1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Floor6 – PMT2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Floor6 – PMT3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Floor6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052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71686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8" name="TextBox 7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Floor7 – PMT1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Floor7 – PMT2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Floor7 – PMT3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Floor7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50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3E75-ED8E-6148-89B1-0697269F7384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79172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51000" y="2292350"/>
            <a:ext cx="5229126" cy="3791982"/>
            <a:chOff x="1651000" y="2292350"/>
            <a:chExt cx="5229126" cy="3791982"/>
          </a:xfrm>
        </p:grpSpPr>
        <p:sp>
          <p:nvSpPr>
            <p:cNvPr id="8" name="TextBox 7"/>
            <p:cNvSpPr txBox="1"/>
            <p:nvPr/>
          </p:nvSpPr>
          <p:spPr>
            <a:xfrm>
              <a:off x="16510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Floor8 – PMT1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8900" y="229235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Floor8 – PMT2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510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Floor8 – PMT3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68900" y="5715000"/>
              <a:ext cx="1711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Floor8 – PMT4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421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02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01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1473200" y="207963"/>
            <a:ext cx="627697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Palatino Linotype" charset="0"/>
              </a:rPr>
              <a:t>Generation date: Fri May 10 15:11:22 2013</a:t>
            </a:r>
          </a:p>
          <a:p>
            <a:r>
              <a:rPr lang="en-US" sz="1400">
                <a:latin typeface="Palatino Linotype" charset="0"/>
              </a:rPr>
              <a:t>Fem ID: 1</a:t>
            </a:r>
          </a:p>
          <a:p>
            <a:r>
              <a:rPr lang="en-US" sz="1400">
                <a:latin typeface="Palatino Linotype" charset="0"/>
              </a:rPr>
              <a:t>Temperature: 24.400000</a:t>
            </a:r>
          </a:p>
          <a:p>
            <a:r>
              <a:rPr lang="en-US" sz="1400">
                <a:latin typeface="Palatino Linotype" charset="0"/>
              </a:rPr>
              <a:t>Pedestal Channel A = 5.001452</a:t>
            </a:r>
          </a:p>
          <a:p>
            <a:r>
              <a:rPr lang="en-US" sz="1400">
                <a:latin typeface="Palatino Linotype" charset="0"/>
              </a:rPr>
              <a:t>Pedestal Channel B = 5.000852</a:t>
            </a:r>
          </a:p>
          <a:p>
            <a:r>
              <a:rPr lang="en-US" sz="1400">
                <a:latin typeface="Palatino Linotype" charset="0"/>
              </a:rPr>
              <a:t>Number of points in source decompression table = 272</a:t>
            </a:r>
          </a:p>
          <a:p>
            <a:r>
              <a:rPr lang="en-US" sz="1400">
                <a:latin typeface="Palatino Linotype" charset="0"/>
              </a:rPr>
              <a:t>Number of points in resampled decompression table = 256</a:t>
            </a:r>
          </a:p>
          <a:p>
            <a:r>
              <a:rPr lang="en-US" sz="1400">
                <a:latin typeface="Palatino Linotype" charset="0"/>
              </a:rPr>
              <a:t>ADC Value	Channel A	Channel B</a:t>
            </a:r>
          </a:p>
          <a:p>
            <a:r>
              <a:rPr lang="en-US" sz="1400">
                <a:latin typeface="Palatino Linotype" charset="0"/>
              </a:rPr>
              <a:t>  0	 0.000128	 0.000099</a:t>
            </a:r>
          </a:p>
          <a:p>
            <a:r>
              <a:rPr lang="en-US" sz="1400">
                <a:latin typeface="Palatino Linotype" charset="0"/>
              </a:rPr>
              <a:t>  1	 0.000093	 0.000065</a:t>
            </a:r>
          </a:p>
          <a:p>
            <a:r>
              <a:rPr lang="en-US" sz="1400">
                <a:latin typeface="Palatino Linotype" charset="0"/>
              </a:rPr>
              <a:t>  2	 0.000082	 0.000055</a:t>
            </a:r>
          </a:p>
          <a:p>
            <a:r>
              <a:rPr lang="en-US" sz="1400">
                <a:latin typeface="Palatino Linotype" charset="0"/>
              </a:rPr>
              <a:t>  3	 0.000047	 0.000045</a:t>
            </a:r>
          </a:p>
          <a:p>
            <a:r>
              <a:rPr lang="en-US" sz="1400">
                <a:latin typeface="Palatino Linotype" charset="0"/>
              </a:rPr>
              <a:t>  4	 0.000035	 0.000035</a:t>
            </a:r>
          </a:p>
          <a:p>
            <a:r>
              <a:rPr lang="en-US" sz="1400">
                <a:latin typeface="Palatino Linotype" charset="0"/>
              </a:rPr>
              <a:t>  5	 0.000000	 0.000000</a:t>
            </a:r>
          </a:p>
          <a:p>
            <a:r>
              <a:rPr lang="en-US" sz="1400">
                <a:latin typeface="Palatino Linotype" charset="0"/>
              </a:rPr>
              <a:t>  6	-0.000010	-0.000010</a:t>
            </a:r>
          </a:p>
          <a:p>
            <a:r>
              <a:rPr lang="en-US" sz="1400">
                <a:latin typeface="Palatino Linotype" charset="0"/>
              </a:rPr>
              <a:t>  7	-0.000024	-0.000023</a:t>
            </a:r>
          </a:p>
          <a:p>
            <a:r>
              <a:rPr lang="en-US" sz="1400">
                <a:latin typeface="Palatino Linotype" charset="0"/>
              </a:rPr>
              <a:t>  8	-0.000058	-0.000033</a:t>
            </a:r>
          </a:p>
          <a:p>
            <a:r>
              <a:rPr lang="en-US" sz="1400">
                <a:latin typeface="Palatino Linotype" charset="0"/>
              </a:rPr>
              <a:t>  9	-0.000069	-0.000065</a:t>
            </a:r>
          </a:p>
          <a:p>
            <a:r>
              <a:rPr lang="en-US" sz="1400">
                <a:latin typeface="Palatino Linotype" charset="0"/>
              </a:rPr>
              <a:t> 10	-0.000102	-0.000075</a:t>
            </a:r>
          </a:p>
          <a:p>
            <a:r>
              <a:rPr lang="en-US" sz="1400">
                <a:latin typeface="Palatino Linotype" charset="0"/>
              </a:rPr>
              <a:t> 11	-0.000110	-0.000081</a:t>
            </a:r>
          </a:p>
          <a:p>
            <a:r>
              <a:rPr lang="en-US" sz="1400">
                <a:latin typeface="Palatino Linotype" charset="0"/>
              </a:rPr>
              <a:t> 12	-0.000142	-0.000113</a:t>
            </a:r>
          </a:p>
          <a:p>
            <a:r>
              <a:rPr lang="en-US" sz="1400">
                <a:latin typeface="Palatino Linotype" charset="0"/>
              </a:rPr>
              <a:t> 13	-0.000149	-0.000142</a:t>
            </a:r>
          </a:p>
          <a:p>
            <a:r>
              <a:rPr lang="en-US" sz="1400">
                <a:latin typeface="Palatino Linotype" charset="0"/>
              </a:rPr>
              <a:t> 14	-0.000176	-0.000145</a:t>
            </a:r>
          </a:p>
          <a:p>
            <a:r>
              <a:rPr lang="en-US" sz="1400">
                <a:latin typeface="Palatino Linotype" charset="0"/>
              </a:rPr>
              <a:t> 15	-0.000200	-0.000172</a:t>
            </a:r>
          </a:p>
          <a:p>
            <a:r>
              <a:rPr lang="en-US" sz="1400">
                <a:latin typeface="Palatino Linotype" charset="0"/>
              </a:rPr>
              <a:t> 16	-0.000198	-0.000195</a:t>
            </a:r>
          </a:p>
          <a:p>
            <a:endParaRPr lang="en-US" sz="1400">
              <a:latin typeface="Palatino Linotype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417638" y="1924050"/>
            <a:ext cx="571500" cy="3810000"/>
          </a:xfrm>
          <a:prstGeom prst="donut">
            <a:avLst>
              <a:gd name="adj" fmla="val 8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74625" y="5910263"/>
            <a:ext cx="1909763" cy="646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ADC value NO </a:t>
            </a:r>
          </a:p>
          <a:p>
            <a:r>
              <a:rPr lang="en-US">
                <a:latin typeface="Palatino Linotype" charset="0"/>
              </a:rPr>
              <a:t>PED subtraction</a:t>
            </a:r>
          </a:p>
        </p:txBody>
      </p:sp>
      <p:sp>
        <p:nvSpPr>
          <p:cNvPr id="7" name="Donut 6"/>
          <p:cNvSpPr/>
          <p:nvPr/>
        </p:nvSpPr>
        <p:spPr>
          <a:xfrm>
            <a:off x="2316163" y="1550988"/>
            <a:ext cx="1008062" cy="4529137"/>
          </a:xfrm>
          <a:prstGeom prst="donut">
            <a:avLst>
              <a:gd name="adj" fmla="val 38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603625" y="5734050"/>
            <a:ext cx="1381125" cy="923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ADC input </a:t>
            </a:r>
          </a:p>
          <a:p>
            <a:r>
              <a:rPr lang="en-US">
                <a:latin typeface="Palatino Linotype" charset="0"/>
              </a:rPr>
              <a:t>Current [A]</a:t>
            </a:r>
          </a:p>
          <a:p>
            <a:r>
              <a:rPr lang="en-US">
                <a:latin typeface="Palatino Linotype" charset="0"/>
              </a:rPr>
              <a:t>channel A </a:t>
            </a:r>
          </a:p>
        </p:txBody>
      </p:sp>
      <p:cxnSp>
        <p:nvCxnSpPr>
          <p:cNvPr id="10" name="Straight Arrow Connector 9"/>
          <p:cNvCxnSpPr>
            <a:stCxn id="16387" idx="0"/>
          </p:cNvCxnSpPr>
          <p:nvPr/>
        </p:nvCxnSpPr>
        <p:spPr>
          <a:xfrm flipV="1">
            <a:off x="1128713" y="4959350"/>
            <a:ext cx="344487" cy="950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389" idx="1"/>
          </p:cNvCxnSpPr>
          <p:nvPr/>
        </p:nvCxnSpPr>
        <p:spPr>
          <a:xfrm flipH="1" flipV="1">
            <a:off x="3044825" y="5808663"/>
            <a:ext cx="558800" cy="38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84750" y="3744913"/>
            <a:ext cx="720725" cy="1989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5705475" y="3365500"/>
            <a:ext cx="2660650" cy="12001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multiply this number (current, [A]) for  the sampling time 5*10</a:t>
            </a:r>
            <a:r>
              <a:rPr lang="en-US" baseline="30000">
                <a:latin typeface="Palatino Linotype" charset="0"/>
              </a:rPr>
              <a:t>-9</a:t>
            </a:r>
            <a:r>
              <a:rPr lang="en-US">
                <a:latin typeface="Palatino Linotype" charset="0"/>
              </a:rPr>
              <a:t> s to obtain the charge [pC]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777B00-598F-2240-BDA8-053ED6775631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13" name="TextBox 12"/>
          <p:cNvSpPr txBox="1"/>
          <p:nvPr/>
        </p:nvSpPr>
        <p:spPr>
          <a:xfrm rot="20340000">
            <a:off x="4409109" y="2248893"/>
            <a:ext cx="42388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first table delivered by C.A. </a:t>
            </a:r>
            <a:r>
              <a:rPr lang="en-US" dirty="0" err="1" smtClean="0">
                <a:solidFill>
                  <a:srgbClr val="FF0000"/>
                </a:solidFill>
              </a:rPr>
              <a:t>Nicolau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1417638" y="1924050"/>
            <a:ext cx="571500" cy="3810000"/>
          </a:xfrm>
          <a:prstGeom prst="donut">
            <a:avLst>
              <a:gd name="adj" fmla="val 8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74625" y="5910263"/>
            <a:ext cx="1909763" cy="646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ADC value NO </a:t>
            </a:r>
          </a:p>
          <a:p>
            <a:r>
              <a:rPr lang="en-US">
                <a:latin typeface="Palatino Linotype" charset="0"/>
              </a:rPr>
              <a:t>PED subtraction</a:t>
            </a:r>
          </a:p>
        </p:txBody>
      </p:sp>
      <p:sp>
        <p:nvSpPr>
          <p:cNvPr id="7" name="Donut 6"/>
          <p:cNvSpPr/>
          <p:nvPr/>
        </p:nvSpPr>
        <p:spPr>
          <a:xfrm>
            <a:off x="2316162" y="1550988"/>
            <a:ext cx="1585399" cy="4529137"/>
          </a:xfrm>
          <a:prstGeom prst="donut">
            <a:avLst>
              <a:gd name="adj" fmla="val 38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603625" y="5734050"/>
            <a:ext cx="1381125" cy="923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ADC input </a:t>
            </a:r>
          </a:p>
          <a:p>
            <a:r>
              <a:rPr lang="en-US">
                <a:latin typeface="Palatino Linotype" charset="0"/>
              </a:rPr>
              <a:t>Current [A]</a:t>
            </a:r>
          </a:p>
          <a:p>
            <a:r>
              <a:rPr lang="en-US">
                <a:latin typeface="Palatino Linotype" charset="0"/>
              </a:rPr>
              <a:t>channel A </a:t>
            </a:r>
          </a:p>
        </p:txBody>
      </p:sp>
      <p:cxnSp>
        <p:nvCxnSpPr>
          <p:cNvPr id="10" name="Straight Arrow Connector 9"/>
          <p:cNvCxnSpPr>
            <a:stCxn id="16387" idx="0"/>
          </p:cNvCxnSpPr>
          <p:nvPr/>
        </p:nvCxnSpPr>
        <p:spPr>
          <a:xfrm flipV="1">
            <a:off x="1128713" y="4959350"/>
            <a:ext cx="344487" cy="950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389" idx="1"/>
          </p:cNvCxnSpPr>
          <p:nvPr/>
        </p:nvCxnSpPr>
        <p:spPr>
          <a:xfrm flipH="1" flipV="1">
            <a:off x="3044825" y="5808663"/>
            <a:ext cx="558800" cy="38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84750" y="3744913"/>
            <a:ext cx="720725" cy="1989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5705475" y="3365500"/>
            <a:ext cx="2660650" cy="12001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multiply this number (current, [A]) for  the sampling time 5*10</a:t>
            </a:r>
            <a:r>
              <a:rPr lang="en-US" baseline="30000">
                <a:latin typeface="Palatino Linotype" charset="0"/>
              </a:rPr>
              <a:t>-9</a:t>
            </a:r>
            <a:r>
              <a:rPr lang="en-US">
                <a:latin typeface="Palatino Linotype" charset="0"/>
              </a:rPr>
              <a:t> s to obtain the charge [pC]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0F060F-DDA7-1648-B153-E53430BA6FC7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801" y="591905"/>
            <a:ext cx="4572000" cy="48705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Generation date: Tue Jun 11 18:52:09 2013</a:t>
            </a:r>
          </a:p>
          <a:p>
            <a:r>
              <a:rPr lang="en-US" sz="1200" dirty="0" smtClean="0"/>
              <a:t>Fem </a:t>
            </a:r>
            <a:r>
              <a:rPr lang="en-US" sz="1200" dirty="0"/>
              <a:t>Serial Number: 1</a:t>
            </a:r>
          </a:p>
          <a:p>
            <a:r>
              <a:rPr lang="en-US" sz="1200" dirty="0" smtClean="0"/>
              <a:t>Temperature</a:t>
            </a:r>
            <a:r>
              <a:rPr lang="en-US" sz="1200" dirty="0"/>
              <a:t>: 24.400000</a:t>
            </a:r>
          </a:p>
          <a:p>
            <a:r>
              <a:rPr lang="en-US" sz="1200" dirty="0" smtClean="0"/>
              <a:t>Pedestal </a:t>
            </a:r>
            <a:r>
              <a:rPr lang="en-US" sz="1200" dirty="0"/>
              <a:t>Channel A = 5.001452</a:t>
            </a:r>
          </a:p>
          <a:p>
            <a:r>
              <a:rPr lang="en-US" sz="1200" dirty="0" smtClean="0"/>
              <a:t>Pedestal </a:t>
            </a:r>
            <a:r>
              <a:rPr lang="en-US" sz="1200" dirty="0"/>
              <a:t>Channel B = 5.000852</a:t>
            </a:r>
          </a:p>
          <a:p>
            <a:r>
              <a:rPr lang="en-US" sz="1200" dirty="0" smtClean="0"/>
              <a:t>Number </a:t>
            </a:r>
            <a:r>
              <a:rPr lang="en-US" sz="1200" dirty="0"/>
              <a:t>of points in source decompression table = 272</a:t>
            </a:r>
          </a:p>
          <a:p>
            <a:r>
              <a:rPr lang="en-US" sz="1200" dirty="0" smtClean="0"/>
              <a:t>Number </a:t>
            </a:r>
            <a:r>
              <a:rPr lang="en-US" sz="1200" dirty="0"/>
              <a:t>of points in resampled decompression table = 256</a:t>
            </a:r>
          </a:p>
          <a:p>
            <a:r>
              <a:rPr lang="en-US" sz="1200" dirty="0" smtClean="0"/>
              <a:t>ADC </a:t>
            </a:r>
            <a:r>
              <a:rPr lang="en-US" sz="1200" dirty="0"/>
              <a:t>Value	Channel A	Channel B</a:t>
            </a:r>
          </a:p>
          <a:p>
            <a:r>
              <a:rPr lang="en-US" sz="1200" dirty="0" smtClean="0"/>
              <a:t>  </a:t>
            </a:r>
            <a:r>
              <a:rPr lang="en-US" sz="1200" dirty="0"/>
              <a:t>0	0.000093541838	</a:t>
            </a:r>
            <a:r>
              <a:rPr lang="en-US" sz="1200" dirty="0" smtClean="0"/>
              <a:t>0.000087413008</a:t>
            </a:r>
            <a:endParaRPr lang="en-US" sz="1200" dirty="0"/>
          </a:p>
          <a:p>
            <a:r>
              <a:rPr lang="en-US" sz="1200" dirty="0"/>
              <a:t>  1	0.000074838883	</a:t>
            </a:r>
            <a:r>
              <a:rPr lang="en-US" sz="1200" dirty="0" smtClean="0"/>
              <a:t>0.000069933386</a:t>
            </a:r>
            <a:endParaRPr lang="en-US" sz="1200" dirty="0"/>
          </a:p>
          <a:p>
            <a:r>
              <a:rPr lang="en-US" sz="1200" dirty="0"/>
              <a:t>  2	0.000056135951	</a:t>
            </a:r>
            <a:r>
              <a:rPr lang="en-US" sz="1200" dirty="0" smtClean="0"/>
              <a:t>0.000052453762</a:t>
            </a:r>
            <a:endParaRPr lang="en-US" sz="1200" dirty="0"/>
          </a:p>
          <a:p>
            <a:r>
              <a:rPr lang="en-US" sz="1200" dirty="0"/>
              <a:t>  3	0.000037433020	</a:t>
            </a:r>
            <a:r>
              <a:rPr lang="en-US" sz="1200" dirty="0" smtClean="0"/>
              <a:t>0.000034974139</a:t>
            </a:r>
            <a:endParaRPr lang="en-US" sz="1200" dirty="0"/>
          </a:p>
          <a:p>
            <a:r>
              <a:rPr lang="en-US" sz="1200" dirty="0"/>
              <a:t>  4	0.000018730088	</a:t>
            </a:r>
            <a:r>
              <a:rPr lang="en-US" sz="1200" dirty="0" smtClean="0"/>
              <a:t>0.000017494516</a:t>
            </a:r>
            <a:endParaRPr lang="en-US" sz="1200" dirty="0"/>
          </a:p>
          <a:p>
            <a:r>
              <a:rPr lang="en-US" sz="1200" dirty="0"/>
              <a:t>  5	0.000000000000	</a:t>
            </a:r>
            <a:r>
              <a:rPr lang="en-US" sz="1200" dirty="0" smtClean="0"/>
              <a:t>0.000000000000</a:t>
            </a:r>
            <a:endParaRPr lang="en-US" sz="1200" dirty="0"/>
          </a:p>
          <a:p>
            <a:r>
              <a:rPr lang="en-US" sz="1200" dirty="0"/>
              <a:t>  6	-0.000018605194	-</a:t>
            </a:r>
            <a:r>
              <a:rPr lang="en-US" sz="1200" dirty="0" smtClean="0"/>
              <a:t>0.000017242664</a:t>
            </a:r>
            <a:endParaRPr lang="en-US" sz="1200" dirty="0"/>
          </a:p>
          <a:p>
            <a:r>
              <a:rPr lang="en-US" sz="1200" dirty="0"/>
              <a:t>  7	-0.000037374813	-</a:t>
            </a:r>
            <a:r>
              <a:rPr lang="en-US" sz="1200" dirty="0" smtClean="0"/>
              <a:t>0.000034766861</a:t>
            </a:r>
            <a:endParaRPr lang="en-US" sz="1200" dirty="0"/>
          </a:p>
          <a:p>
            <a:r>
              <a:rPr lang="en-US" sz="1200" dirty="0"/>
              <a:t>  8	-0.000056159974	-</a:t>
            </a:r>
            <a:r>
              <a:rPr lang="en-US" sz="1200" dirty="0" smtClean="0"/>
              <a:t>0.000052304636</a:t>
            </a:r>
            <a:endParaRPr lang="en-US" sz="1200" dirty="0"/>
          </a:p>
          <a:p>
            <a:r>
              <a:rPr lang="en-US" sz="1200" dirty="0"/>
              <a:t>  9	-0.000074710234	-</a:t>
            </a:r>
            <a:r>
              <a:rPr lang="en-US" sz="1200" dirty="0" smtClean="0"/>
              <a:t>0.000069852048</a:t>
            </a:r>
            <a:endParaRPr lang="en-US" sz="1200" dirty="0"/>
          </a:p>
          <a:p>
            <a:r>
              <a:rPr lang="en-US" sz="1200" dirty="0"/>
              <a:t> 10	-0.000093762377	-</a:t>
            </a:r>
            <a:r>
              <a:rPr lang="en-US" sz="1200" dirty="0" smtClean="0"/>
              <a:t>0.000087911869</a:t>
            </a:r>
            <a:endParaRPr lang="en-US" sz="1200" dirty="0"/>
          </a:p>
          <a:p>
            <a:r>
              <a:rPr lang="en-US" sz="1200" dirty="0"/>
              <a:t> 11	-0.000112332381	-</a:t>
            </a:r>
            <a:r>
              <a:rPr lang="en-US" sz="1200" dirty="0" smtClean="0"/>
              <a:t>0.000106226423</a:t>
            </a:r>
            <a:endParaRPr lang="en-US" sz="1200" dirty="0"/>
          </a:p>
          <a:p>
            <a:r>
              <a:rPr lang="en-US" sz="1200" dirty="0"/>
              <a:t> 12	-0.000130913808	-</a:t>
            </a:r>
            <a:r>
              <a:rPr lang="en-US" sz="1200" dirty="0" smtClean="0"/>
              <a:t>0.000124301698</a:t>
            </a:r>
            <a:endParaRPr lang="en-US" sz="1200" dirty="0"/>
          </a:p>
          <a:p>
            <a:r>
              <a:rPr lang="en-US" sz="1200" dirty="0"/>
              <a:t> 13	-0.000149738933	-</a:t>
            </a:r>
            <a:r>
              <a:rPr lang="en-US" sz="1200" dirty="0" smtClean="0"/>
              <a:t>0.000142885047</a:t>
            </a:r>
            <a:endParaRPr lang="en-US" sz="1200" dirty="0"/>
          </a:p>
          <a:p>
            <a:r>
              <a:rPr lang="en-US" sz="1200" dirty="0"/>
              <a:t> 14	-0.000168560832	-</a:t>
            </a:r>
            <a:r>
              <a:rPr lang="en-US" sz="1200" dirty="0" smtClean="0"/>
              <a:t>0.000161218197</a:t>
            </a:r>
            <a:endParaRPr lang="en-US" sz="1200" dirty="0"/>
          </a:p>
          <a:p>
            <a:r>
              <a:rPr lang="en-US" sz="1200" dirty="0"/>
              <a:t> 15	-0.000186887081	-</a:t>
            </a:r>
            <a:r>
              <a:rPr lang="en-US" sz="1200" dirty="0" smtClean="0"/>
              <a:t>0.000180047099</a:t>
            </a:r>
            <a:endParaRPr lang="en-US" sz="1200" dirty="0"/>
          </a:p>
          <a:p>
            <a:r>
              <a:rPr lang="en-US" sz="1200" dirty="0"/>
              <a:t> 16	-0.000204706148	-0.000198380298</a:t>
            </a:r>
          </a:p>
          <a:p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476" y="421819"/>
            <a:ext cx="368693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 of the decompression table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 FEM n. 1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F. </a:t>
            </a:r>
            <a:r>
              <a:rPr lang="en-US" dirty="0" err="1">
                <a:solidFill>
                  <a:srgbClr val="FF0000"/>
                </a:solidFill>
              </a:rPr>
              <a:t>Ameli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C.A. </a:t>
            </a:r>
            <a:r>
              <a:rPr lang="en-US" dirty="0" err="1" smtClean="0">
                <a:solidFill>
                  <a:srgbClr val="FF0000"/>
                </a:solidFill>
              </a:rPr>
              <a:t>Nicolau</a:t>
            </a:r>
            <a:r>
              <a:rPr lang="en-US" dirty="0" smtClean="0">
                <a:solidFill>
                  <a:srgbClr val="FF0000"/>
                </a:solidFill>
              </a:rPr>
              <a:t>, F. </a:t>
            </a:r>
            <a:r>
              <a:rPr lang="en-US" dirty="0" err="1" smtClean="0">
                <a:solidFill>
                  <a:srgbClr val="FF0000"/>
                </a:solidFill>
              </a:rPr>
              <a:t>Simeone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25400"/>
            <a:ext cx="66421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178550" y="2212975"/>
            <a:ext cx="156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ADC channel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338138" y="1279525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Charge [pC]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 rot="-5400000">
            <a:off x="338138" y="4756150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Charge [pC]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178550" y="5756275"/>
            <a:ext cx="156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latino Linotype" charset="0"/>
              </a:rPr>
              <a:t>ADC channel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FBB5B3-80B8-E94B-B292-FF147E5DA610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1988" y="1645892"/>
            <a:ext cx="40466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first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5" y="126845"/>
            <a:ext cx="6571343" cy="6676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256" y="986972"/>
            <a:ext cx="2737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1 – ADC_A</a:t>
            </a:r>
          </a:p>
          <a:p>
            <a:r>
              <a:rPr lang="en-US" dirty="0" smtClean="0"/>
              <a:t>Black new conversion 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old conversion 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F1EEC-780E-9443-B069-F386F7462882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0263" y="2655126"/>
            <a:ext cx="5199037" cy="210137"/>
          </a:xfrm>
          <a:prstGeom prst="line">
            <a:avLst/>
          </a:prstGeom>
          <a:ln w="3175" cmpd="sng">
            <a:solidFill>
              <a:srgbClr val="6076B4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36063" y="2680526"/>
            <a:ext cx="4442400" cy="0"/>
          </a:xfrm>
          <a:prstGeom prst="line">
            <a:avLst/>
          </a:prstGeom>
          <a:ln w="31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V="1">
            <a:off x="4682132" y="2631658"/>
            <a:ext cx="1202400" cy="0"/>
          </a:xfrm>
          <a:prstGeom prst="line">
            <a:avLst/>
          </a:prstGeom>
          <a:ln w="31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73250" y="2682000"/>
            <a:ext cx="0" cy="15120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015" y="2542026"/>
            <a:ext cx="1277513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≈16 </a:t>
            </a:r>
            <a:r>
              <a:rPr lang="en-US" sz="1200" dirty="0" err="1" smtClean="0">
                <a:solidFill>
                  <a:srgbClr val="FF0000"/>
                </a:solidFill>
              </a:rPr>
              <a:t>pC</a:t>
            </a:r>
            <a:r>
              <a:rPr lang="en-US" sz="1200" dirty="0" smtClean="0">
                <a:solidFill>
                  <a:srgbClr val="FF0000"/>
                </a:solidFill>
              </a:rPr>
              <a:t>:  ≈ 2p.e.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8339" y="2680526"/>
            <a:ext cx="294736" cy="1474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10391" y="196334"/>
            <a:ext cx="7376722" cy="4797894"/>
            <a:chOff x="710391" y="196334"/>
            <a:chExt cx="7376722" cy="4797894"/>
          </a:xfrm>
        </p:grpSpPr>
        <p:sp>
          <p:nvSpPr>
            <p:cNvPr id="15" name="Rectangle 14"/>
            <p:cNvSpPr/>
            <p:nvPr/>
          </p:nvSpPr>
          <p:spPr>
            <a:xfrm>
              <a:off x="710391" y="196334"/>
              <a:ext cx="736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</a:t>
              </a:r>
              <a:r>
                <a:rPr lang="en-US" dirty="0" err="1" smtClean="0">
                  <a:solidFill>
                    <a:srgbClr val="000000"/>
                  </a:solidFill>
                </a:rPr>
                <a:t>pC</a:t>
              </a:r>
              <a:r>
                <a:rPr lang="en-US" dirty="0" smtClean="0">
                  <a:solidFill>
                    <a:srgbClr val="000000"/>
                  </a:solidFill>
                </a:rPr>
                <a:t> 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2700" y="3048192"/>
              <a:ext cx="1724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ADC channel]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601230" y="1047234"/>
              <a:ext cx="954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charge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6014" y="3481364"/>
              <a:ext cx="736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</a:t>
              </a:r>
              <a:r>
                <a:rPr lang="en-US" dirty="0" err="1" smtClean="0">
                  <a:solidFill>
                    <a:srgbClr val="000000"/>
                  </a:solidFill>
                </a:rPr>
                <a:t>pC</a:t>
              </a:r>
              <a:r>
                <a:rPr lang="en-US" dirty="0" smtClean="0">
                  <a:solidFill>
                    <a:srgbClr val="000000"/>
                  </a:solidFill>
                </a:rPr>
                <a:t> 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626853" y="4332264"/>
              <a:ext cx="954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charge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36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72" y="126998"/>
            <a:ext cx="6515963" cy="665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256" y="986972"/>
            <a:ext cx="2717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1 – ADC_B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new conversion table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old conversion table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BE2D7-5A48-0B43-A363-65243FC0501B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10391" y="196334"/>
            <a:ext cx="7376722" cy="4797894"/>
            <a:chOff x="710391" y="196334"/>
            <a:chExt cx="7376722" cy="4797894"/>
          </a:xfrm>
        </p:grpSpPr>
        <p:sp>
          <p:nvSpPr>
            <p:cNvPr id="8" name="Rectangle 7"/>
            <p:cNvSpPr/>
            <p:nvPr/>
          </p:nvSpPr>
          <p:spPr>
            <a:xfrm>
              <a:off x="710391" y="196334"/>
              <a:ext cx="736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</a:t>
              </a:r>
              <a:r>
                <a:rPr lang="en-US" dirty="0" err="1" smtClean="0">
                  <a:solidFill>
                    <a:srgbClr val="000000"/>
                  </a:solidFill>
                </a:rPr>
                <a:t>pC</a:t>
              </a:r>
              <a:r>
                <a:rPr lang="en-US" dirty="0" smtClean="0">
                  <a:solidFill>
                    <a:srgbClr val="000000"/>
                  </a:solidFill>
                </a:rPr>
                <a:t> 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62700" y="3048192"/>
              <a:ext cx="1724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ADC channel]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01230" y="1047234"/>
              <a:ext cx="954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charge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6014" y="3481364"/>
              <a:ext cx="736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</a:t>
              </a:r>
              <a:r>
                <a:rPr lang="en-US" dirty="0" err="1" smtClean="0">
                  <a:solidFill>
                    <a:srgbClr val="000000"/>
                  </a:solidFill>
                </a:rPr>
                <a:t>pC</a:t>
              </a:r>
              <a:r>
                <a:rPr lang="en-US" dirty="0" smtClean="0">
                  <a:solidFill>
                    <a:srgbClr val="000000"/>
                  </a:solidFill>
                </a:rPr>
                <a:t> 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26853" y="4332264"/>
              <a:ext cx="954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charge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53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9" y="181428"/>
            <a:ext cx="6426393" cy="6567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3256" y="986972"/>
            <a:ext cx="2717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3 – ADC_B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new conversion table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old conversion table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 rot="18900000">
            <a:off x="1795839" y="5008032"/>
            <a:ext cx="1426633" cy="664633"/>
          </a:xfrm>
          <a:prstGeom prst="donut">
            <a:avLst>
              <a:gd name="adj" fmla="val 12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2C57B-6A95-6A4B-A91C-960DB047239E}" type="datetime1">
              <a:rPr lang="it-IT" smtClean="0"/>
              <a:t>20/06/13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Antonio Capone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5791" y="196334"/>
            <a:ext cx="7376722" cy="4797894"/>
            <a:chOff x="710391" y="196334"/>
            <a:chExt cx="7376722" cy="4797894"/>
          </a:xfrm>
        </p:grpSpPr>
        <p:sp>
          <p:nvSpPr>
            <p:cNvPr id="8" name="Rectangle 7"/>
            <p:cNvSpPr/>
            <p:nvPr/>
          </p:nvSpPr>
          <p:spPr>
            <a:xfrm>
              <a:off x="710391" y="196334"/>
              <a:ext cx="736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</a:t>
              </a:r>
              <a:r>
                <a:rPr lang="en-US" dirty="0" err="1" smtClean="0">
                  <a:solidFill>
                    <a:srgbClr val="000000"/>
                  </a:solidFill>
                </a:rPr>
                <a:t>pC</a:t>
              </a:r>
              <a:r>
                <a:rPr lang="en-US" dirty="0" smtClean="0">
                  <a:solidFill>
                    <a:srgbClr val="000000"/>
                  </a:solidFill>
                </a:rPr>
                <a:t> 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62700" y="3048192"/>
              <a:ext cx="1724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ADC channel]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01230" y="1047234"/>
              <a:ext cx="954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charge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6014" y="3481364"/>
              <a:ext cx="736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[ </a:t>
              </a:r>
              <a:r>
                <a:rPr lang="en-US" dirty="0" err="1" smtClean="0">
                  <a:solidFill>
                    <a:srgbClr val="000000"/>
                  </a:solidFill>
                </a:rPr>
                <a:t>pC</a:t>
              </a:r>
              <a:r>
                <a:rPr lang="en-US" dirty="0" smtClean="0">
                  <a:solidFill>
                    <a:srgbClr val="000000"/>
                  </a:solidFill>
                </a:rPr>
                <a:t> ]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26853" y="4332264"/>
              <a:ext cx="954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charge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07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charge1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843088" y="690563"/>
            <a:ext cx="5764212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93750" y="88900"/>
            <a:ext cx="7808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alatino Linotype" charset="0"/>
              </a:rPr>
              <a:t>Run 499_file 0  </a:t>
            </a:r>
            <a:r>
              <a:rPr lang="en-US" dirty="0" smtClean="0">
                <a:latin typeface="Palatino Linotype" charset="0"/>
              </a:rPr>
              <a:t>(after </a:t>
            </a:r>
            <a:r>
              <a:rPr lang="en-US" dirty="0">
                <a:latin typeface="Palatino Linotype" charset="0"/>
              </a:rPr>
              <a:t>adjusting the PMTs HV searching for </a:t>
            </a:r>
            <a:r>
              <a:rPr lang="en-US" dirty="0" err="1">
                <a:latin typeface="Palatino Linotype" charset="0"/>
              </a:rPr>
              <a:t>p.h</a:t>
            </a:r>
            <a:r>
              <a:rPr lang="en-US" dirty="0">
                <a:latin typeface="Palatino Linotype" charset="0"/>
              </a:rPr>
              <a:t>. </a:t>
            </a:r>
            <a:r>
              <a:rPr lang="en-US" dirty="0" smtClean="0">
                <a:latin typeface="Palatino Linotype" charset="0"/>
              </a:rPr>
              <a:t>uniformity)</a:t>
            </a:r>
            <a:endParaRPr lang="en-US" dirty="0">
              <a:latin typeface="Palatino Linotype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192588" y="690563"/>
            <a:ext cx="896937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Palatino Linotype" charset="0"/>
              </a:rPr>
              <a:t>Floor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9A056B-7F13-B14B-978B-31E3540241DC}" type="datetime1">
              <a:rPr lang="it-IT" smtClean="0"/>
              <a:t>20/06/13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Antonio Capone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4221" y="6454775"/>
            <a:ext cx="40466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 using the first decompression table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7951" y="3365500"/>
            <a:ext cx="3195890" cy="3063875"/>
            <a:chOff x="3887951" y="3365500"/>
            <a:chExt cx="3195890" cy="3063875"/>
          </a:xfrm>
        </p:grpSpPr>
        <p:grpSp>
          <p:nvGrpSpPr>
            <p:cNvPr id="5" name="Group 4"/>
            <p:cNvGrpSpPr/>
            <p:nvPr/>
          </p:nvGrpSpPr>
          <p:grpSpPr>
            <a:xfrm>
              <a:off x="3887951" y="3365500"/>
              <a:ext cx="3195890" cy="307777"/>
              <a:chOff x="3837151" y="3365500"/>
              <a:chExt cx="3195890" cy="30777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7951" y="6121598"/>
              <a:ext cx="3195890" cy="307777"/>
              <a:chOff x="3837151" y="3365500"/>
              <a:chExt cx="3195890" cy="30777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37151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19346" y="3365500"/>
                <a:ext cx="6136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]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289</TotalTime>
  <Words>1207</Words>
  <Application>Microsoft Macintosh PowerPoint</Application>
  <PresentationFormat>On-screen Show (4:3)</PresentationFormat>
  <Paragraphs>414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PMT charge measurements: - pedestal subtraction and signal decompression - results using decompression tables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Physics Deptm. University "Sapienza" and 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Capone</dc:creator>
  <cp:lastModifiedBy>Antonio Capone</cp:lastModifiedBy>
  <cp:revision>30</cp:revision>
  <dcterms:created xsi:type="dcterms:W3CDTF">2013-05-13T15:53:43Z</dcterms:created>
  <dcterms:modified xsi:type="dcterms:W3CDTF">2013-06-20T12:42:13Z</dcterms:modified>
</cp:coreProperties>
</file>