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3"/>
  </p:notesMasterIdLst>
  <p:handoutMasterIdLst>
    <p:handoutMasterId r:id="rId24"/>
  </p:handoutMasterIdLst>
  <p:sldIdLst>
    <p:sldId id="288" r:id="rId5"/>
    <p:sldId id="256" r:id="rId6"/>
    <p:sldId id="305" r:id="rId7"/>
    <p:sldId id="304" r:id="rId8"/>
    <p:sldId id="259" r:id="rId9"/>
    <p:sldId id="260" r:id="rId10"/>
    <p:sldId id="314" r:id="rId11"/>
    <p:sldId id="307" r:id="rId12"/>
    <p:sldId id="308" r:id="rId13"/>
    <p:sldId id="298" r:id="rId14"/>
    <p:sldId id="311" r:id="rId15"/>
    <p:sldId id="310" r:id="rId16"/>
    <p:sldId id="295" r:id="rId17"/>
    <p:sldId id="292" r:id="rId18"/>
    <p:sldId id="294" r:id="rId19"/>
    <p:sldId id="296" r:id="rId20"/>
    <p:sldId id="312" r:id="rId21"/>
    <p:sldId id="283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33" autoAdjust="0"/>
  </p:normalViewPr>
  <p:slideViewPr>
    <p:cSldViewPr snapToGrid="0" snapToObjects="1">
      <p:cViewPr varScale="1">
        <p:scale>
          <a:sx n="164" d="100"/>
          <a:sy n="164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7" Type="http://schemas.openxmlformats.org/officeDocument/2006/relationships/viewProps" Target="viewProps.xml"/><Relationship Id="rId14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7.xml"/><Relationship Id="rId29" Type="http://schemas.openxmlformats.org/officeDocument/2006/relationships/tableStyles" Target="tableStyles.xml"/><Relationship Id="rId6" Type="http://schemas.openxmlformats.org/officeDocument/2006/relationships/slide" Target="slides/slide2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9CEFD-D00A-544E-8215-583A4C82206A}" type="datetimeFigureOut">
              <a:rPr lang="it-IT" smtClean="0"/>
              <a:t>6/19/13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8EA0B-88EB-C147-9E2B-3C8D7BC1C94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75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400F9-9E6A-DD40-B3F5-6E2E34E76E42}" type="datetimeFigureOut">
              <a:rPr lang="it-IT" smtClean="0"/>
              <a:t>6/17/13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B002C-E106-9C41-AA7F-17D6E1522DA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04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AEC-7C73-A444-8AFB-10179B1C9AD7}" type="datetime1">
              <a:rPr lang="en-US" smtClean="0"/>
              <a:t>6/19/13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6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040-FB47-9F49-9C5A-E5A1C1DF1A3F}" type="datetime1">
              <a:rPr lang="en-US" smtClean="0"/>
              <a:t>6/19/13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9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3899-3C96-0245-86B1-2A6C0AA9D0A1}" type="datetime1">
              <a:rPr lang="en-US" smtClean="0"/>
              <a:t>6/19/13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11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0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3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628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2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36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83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98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1094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7DE2-A498-C54E-936C-499B078D04C5}" type="datetime1">
              <a:rPr lang="en-US" smtClean="0"/>
              <a:t>6/19/13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2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6142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4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3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72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9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75006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36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4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0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78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297B-970E-C147-B2F6-749C6A8A697C}" type="datetime1">
              <a:rPr lang="en-US" smtClean="0"/>
              <a:t>6/19/13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5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1842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13670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57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27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05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82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42544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61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5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5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607-1210-D34D-8827-76E4290BE457}" type="datetime1">
              <a:rPr lang="en-US" smtClean="0"/>
              <a:t>6/19/13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30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84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66479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4434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09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5022-C712-BF49-A900-64C915B76188}" type="datetime1">
              <a:rPr lang="en-US" smtClean="0"/>
              <a:t>6/19/13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5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5A84-5766-2543-BE6A-220AF03E1A7D}" type="datetime1">
              <a:rPr lang="en-US" smtClean="0"/>
              <a:t>6/19/13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0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EC9-8B53-E94D-996B-B779897D7107}" type="datetime1">
              <a:rPr lang="en-US" smtClean="0"/>
              <a:t>6/19/13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7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1A90-CB97-1B47-9BC8-2047E28818D3}" type="datetime1">
              <a:rPr lang="en-US" smtClean="0"/>
              <a:t>6/19/13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2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BBB-D4C3-ED43-B093-61F1DDD8111E}" type="datetime1">
              <a:rPr lang="en-US" smtClean="0"/>
              <a:t>6/19/13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6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8042-9AD4-7546-B51F-FF88482E6BA5}" type="datetime1">
              <a:rPr lang="en-US" smtClean="0"/>
              <a:t>6/19/13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22656" y="6417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4B24-2D08-8F4E-BA79-C8783BC840BB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3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</a:t>
            </a:r>
            <a:r>
              <a:rPr lang="en-US"/>
              <a:t>clic</a:t>
            </a:r>
            <a:r>
              <a:rPr lang="it-IT"/>
              <a:t> per modificare lo stile del titolo dello schema</a:t>
            </a:r>
          </a:p>
        </p:txBody>
      </p:sp>
      <p:sp>
        <p:nvSpPr>
          <p:cNvPr id="5125" name="Text Box 5"/>
          <p:cNvSpPr txBox="1">
            <a:spLocks noChangeArrowheads="1"/>
          </p:cNvSpPr>
          <p:nvPr userDrawn="1"/>
        </p:nvSpPr>
        <p:spPr bwMode="auto">
          <a:xfrm>
            <a:off x="0" y="6621463"/>
            <a:ext cx="88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 i="1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C.Distefano</a:t>
            </a:r>
            <a:endParaRPr lang="en-GB" sz="1000" b="1" i="1" smtClean="0">
              <a:solidFill>
                <a:srgbClr val="FAB40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 userDrawn="1"/>
        </p:nvSpPr>
        <p:spPr bwMode="auto">
          <a:xfrm>
            <a:off x="6732588" y="6597650"/>
            <a:ext cx="2339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NEMO TB Catania, 19 MAggio 2008 </a:t>
            </a:r>
          </a:p>
        </p:txBody>
      </p:sp>
      <p:pic>
        <p:nvPicPr>
          <p:cNvPr id="5127" name="Picture 7" descr="home-infn"/>
          <p:cNvPicPr>
            <a:picLocks noChangeAspect="1" noChangeArrowheads="1"/>
          </p:cNvPicPr>
          <p:nvPr userDrawn="1"/>
        </p:nvPicPr>
        <p:blipFill>
          <a:blip r:embed="rId13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360362" cy="352425"/>
          </a:xfrm>
          <a:prstGeom prst="rect">
            <a:avLst/>
          </a:prstGeom>
          <a:solidFill>
            <a:srgbClr val="000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 userDrawn="1"/>
        </p:nvSpPr>
        <p:spPr bwMode="auto">
          <a:xfrm>
            <a:off x="8478838" y="28575"/>
            <a:ext cx="588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LNS</a:t>
            </a:r>
            <a:endParaRPr lang="en-GB" sz="1600" b="1" i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</a:t>
            </a:r>
            <a:r>
              <a:rPr lang="en-US"/>
              <a:t>clic</a:t>
            </a:r>
            <a:r>
              <a:rPr lang="it-IT"/>
              <a:t> per modificare lo stile del titolo dello schema</a:t>
            </a:r>
          </a:p>
        </p:txBody>
      </p:sp>
      <p:sp>
        <p:nvSpPr>
          <p:cNvPr id="5125" name="Text Box 5"/>
          <p:cNvSpPr txBox="1">
            <a:spLocks noChangeArrowheads="1"/>
          </p:cNvSpPr>
          <p:nvPr userDrawn="1"/>
        </p:nvSpPr>
        <p:spPr bwMode="auto">
          <a:xfrm>
            <a:off x="0" y="6621463"/>
            <a:ext cx="88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 i="1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C.Distefano</a:t>
            </a:r>
            <a:endParaRPr lang="en-GB" sz="1000" b="1" i="1" smtClean="0">
              <a:solidFill>
                <a:srgbClr val="FAB40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 userDrawn="1"/>
        </p:nvSpPr>
        <p:spPr bwMode="auto">
          <a:xfrm>
            <a:off x="6732588" y="6597650"/>
            <a:ext cx="2339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NEMO TB Catania, 19 MAggio 2008 </a:t>
            </a:r>
          </a:p>
        </p:txBody>
      </p:sp>
      <p:pic>
        <p:nvPicPr>
          <p:cNvPr id="5127" name="Picture 7" descr="home-infn"/>
          <p:cNvPicPr>
            <a:picLocks noChangeAspect="1" noChangeArrowheads="1"/>
          </p:cNvPicPr>
          <p:nvPr userDrawn="1"/>
        </p:nvPicPr>
        <p:blipFill>
          <a:blip r:embed="rId13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360362" cy="352425"/>
          </a:xfrm>
          <a:prstGeom prst="rect">
            <a:avLst/>
          </a:prstGeom>
          <a:solidFill>
            <a:srgbClr val="000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 userDrawn="1"/>
        </p:nvSpPr>
        <p:spPr bwMode="auto">
          <a:xfrm>
            <a:off x="8478838" y="28575"/>
            <a:ext cx="588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LNS</a:t>
            </a:r>
            <a:endParaRPr lang="en-GB" sz="1600" b="1" i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</a:t>
            </a:r>
            <a:r>
              <a:rPr lang="en-US"/>
              <a:t>clic</a:t>
            </a:r>
            <a:r>
              <a:rPr lang="it-IT"/>
              <a:t> per modificare lo stile del titolo dello schema</a:t>
            </a:r>
          </a:p>
        </p:txBody>
      </p:sp>
      <p:sp>
        <p:nvSpPr>
          <p:cNvPr id="5125" name="Text Box 5"/>
          <p:cNvSpPr txBox="1">
            <a:spLocks noChangeArrowheads="1"/>
          </p:cNvSpPr>
          <p:nvPr userDrawn="1"/>
        </p:nvSpPr>
        <p:spPr bwMode="auto">
          <a:xfrm>
            <a:off x="0" y="6621463"/>
            <a:ext cx="88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 i="1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C.Distefano</a:t>
            </a:r>
            <a:endParaRPr lang="en-GB" sz="1000" b="1" i="1" smtClean="0">
              <a:solidFill>
                <a:srgbClr val="FAB40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 userDrawn="1"/>
        </p:nvSpPr>
        <p:spPr bwMode="auto">
          <a:xfrm>
            <a:off x="6732588" y="6597650"/>
            <a:ext cx="2339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NEMO TB Catania, 19 MAggio 2008 </a:t>
            </a:r>
          </a:p>
        </p:txBody>
      </p:sp>
      <p:pic>
        <p:nvPicPr>
          <p:cNvPr id="5127" name="Picture 7" descr="home-infn"/>
          <p:cNvPicPr>
            <a:picLocks noChangeAspect="1" noChangeArrowheads="1"/>
          </p:cNvPicPr>
          <p:nvPr userDrawn="1"/>
        </p:nvPicPr>
        <p:blipFill>
          <a:blip r:embed="rId13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360362" cy="352425"/>
          </a:xfrm>
          <a:prstGeom prst="rect">
            <a:avLst/>
          </a:prstGeom>
          <a:solidFill>
            <a:srgbClr val="000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 userDrawn="1"/>
        </p:nvSpPr>
        <p:spPr bwMode="auto">
          <a:xfrm>
            <a:off x="8478838" y="28575"/>
            <a:ext cx="588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LNS</a:t>
            </a:r>
            <a:endParaRPr lang="en-GB" sz="1600" b="1" i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3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://root.cern.ch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trolltech.com/qt/" TargetMode="External"/><Relationship Id="rId5" Type="http://schemas.openxmlformats.org/officeDocument/2006/relationships/hyperlink" Target="http://www.nemocvs.bo.infn.it/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log.lns.infn.it:8086/NEMO+Phase+II/574" TargetMode="External"/><Relationship Id="rId3" Type="http://schemas.openxmlformats.org/officeDocument/2006/relationships/image" Target="../media/image4.gif"/><Relationship Id="rId5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://elog.lns.infn.it:8086/NEMO+Phase+II/47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infn.it/cn/csn2/km3/data" TargetMode="External"/><Relationship Id="rId3" Type="http://schemas.openxmlformats.org/officeDocument/2006/relationships/hyperlink" Target="http://wiki.infn.it/cn/csn2/km3/data/run_tabl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 dirty="0"/>
              <a:t>Update sullo stato della torre</a:t>
            </a:r>
            <a:r>
              <a:rPr lang="it-IT" sz="6600" dirty="0"/>
              <a:t> </a:t>
            </a:r>
            <a:r>
              <a:rPr lang="en-GB" sz="6700" b="1" dirty="0" smtClean="0"/>
              <a:t/>
            </a:r>
            <a:br>
              <a:rPr lang="en-GB" sz="6700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Carla </a:t>
            </a:r>
            <a:r>
              <a:rPr lang="en-GB" sz="3600" dirty="0" err="1" smtClean="0"/>
              <a:t>Distefano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Roma</a:t>
            </a:r>
            <a:r>
              <a:rPr lang="en-GB" sz="3600" dirty="0" smtClean="0"/>
              <a:t>, 20 </a:t>
            </a:r>
            <a:r>
              <a:rPr lang="en-GB" sz="3600" dirty="0" err="1" smtClean="0"/>
              <a:t>Giugno</a:t>
            </a:r>
            <a:r>
              <a:rPr lang="en-GB" sz="3600" dirty="0" smtClean="0"/>
              <a:t> </a:t>
            </a:r>
            <a:r>
              <a:rPr lang="en-GB" sz="3600" dirty="0" smtClean="0"/>
              <a:t>2013 </a:t>
            </a:r>
            <a:endParaRPr lang="en-GB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2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2746854"/>
            <a:ext cx="8229600" cy="6646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Muon tracks:</a:t>
            </a:r>
            <a:br>
              <a:rPr lang="en-US" b="1" dirty="0" smtClean="0"/>
            </a:br>
            <a:r>
              <a:rPr lang="en-US" b="1" dirty="0" smtClean="0"/>
              <a:t>analysis and simulations</a:t>
            </a:r>
            <a:endParaRPr lang="en-GB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2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77976" y="1153680"/>
            <a:ext cx="800322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Simulazioni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b="0" dirty="0" err="1" smtClean="0"/>
              <a:t>Allo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stato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attua</a:t>
            </a:r>
            <a:r>
              <a:rPr lang="en-US" sz="1600" dirty="0" err="1" smtClean="0"/>
              <a:t>le</a:t>
            </a:r>
            <a:r>
              <a:rPr lang="en-US" sz="1600" dirty="0" smtClean="0"/>
              <a:t> </a:t>
            </a:r>
            <a:r>
              <a:rPr lang="en-US" sz="1600" dirty="0" err="1" smtClean="0"/>
              <a:t>possiamo</a:t>
            </a:r>
            <a:r>
              <a:rPr lang="en-US" sz="1600" dirty="0" smtClean="0"/>
              <a:t> </a:t>
            </a:r>
            <a:r>
              <a:rPr lang="en-US" sz="1600" dirty="0" err="1" smtClean="0"/>
              <a:t>già</a:t>
            </a:r>
            <a:r>
              <a:rPr lang="en-US" sz="1600" dirty="0" smtClean="0"/>
              <a:t> </a:t>
            </a:r>
            <a:r>
              <a:rPr lang="en-US" sz="1600" dirty="0" err="1" smtClean="0"/>
              <a:t>usare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file di </a:t>
            </a:r>
            <a:r>
              <a:rPr lang="en-US" sz="1600" dirty="0" err="1" smtClean="0"/>
              <a:t>geometria</a:t>
            </a:r>
            <a:r>
              <a:rPr lang="en-US" sz="1600" dirty="0" smtClean="0"/>
              <a:t> del </a:t>
            </a:r>
            <a:r>
              <a:rPr lang="en-US" sz="1600" dirty="0" err="1" smtClean="0"/>
              <a:t>rivelatore</a:t>
            </a:r>
            <a:r>
              <a:rPr lang="en-US" sz="1600" dirty="0" smtClean="0"/>
              <a:t> </a:t>
            </a:r>
            <a:r>
              <a:rPr lang="en-US" sz="1600" dirty="0" err="1" smtClean="0"/>
              <a:t>nominale</a:t>
            </a:r>
            <a:endParaRPr lang="en-US" sz="1600" b="0" dirty="0" smtClean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008000"/>
                </a:solidFill>
              </a:rPr>
              <a:t>G</a:t>
            </a:r>
            <a:r>
              <a:rPr lang="en-US" sz="1600" dirty="0">
                <a:solidFill>
                  <a:srgbClr val="008000"/>
                </a:solidFill>
              </a:rPr>
              <a:t>. De </a:t>
            </a:r>
            <a:r>
              <a:rPr lang="en-US" sz="1600" dirty="0" err="1">
                <a:solidFill>
                  <a:srgbClr val="008000"/>
                </a:solidFill>
              </a:rPr>
              <a:t>Bonis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  <a:r>
              <a:rPr lang="en-US" sz="1600" i="1" dirty="0">
                <a:solidFill>
                  <a:srgbClr val="008000"/>
                </a:solidFill>
              </a:rPr>
              <a:t>NEMO-</a:t>
            </a:r>
            <a:r>
              <a:rPr lang="en-US" sz="1600" i="1" dirty="0" err="1">
                <a:solidFill>
                  <a:srgbClr val="008000"/>
                </a:solidFill>
              </a:rPr>
              <a:t>PhaseII</a:t>
            </a:r>
            <a:r>
              <a:rPr lang="en-US" sz="1600" i="1" dirty="0">
                <a:solidFill>
                  <a:srgbClr val="008000"/>
                </a:solidFill>
              </a:rPr>
              <a:t>: Geometry for Detector Simulation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>
                <a:solidFill>
                  <a:srgbClr val="008000"/>
                </a:solidFill>
              </a:rPr>
              <a:t>http://</a:t>
            </a:r>
            <a:r>
              <a:rPr lang="en-US" sz="1600" dirty="0" err="1">
                <a:solidFill>
                  <a:srgbClr val="008000"/>
                </a:solidFill>
              </a:rPr>
              <a:t>wiki.infn.it</a:t>
            </a:r>
            <a:r>
              <a:rPr lang="en-US" sz="1600" dirty="0">
                <a:solidFill>
                  <a:srgbClr val="008000"/>
                </a:solidFill>
              </a:rPr>
              <a:t>/</a:t>
            </a:r>
            <a:r>
              <a:rPr lang="en-US" sz="1600" dirty="0" err="1">
                <a:solidFill>
                  <a:srgbClr val="008000"/>
                </a:solidFill>
              </a:rPr>
              <a:t>cn</a:t>
            </a:r>
            <a:r>
              <a:rPr lang="en-US" sz="1600" dirty="0">
                <a:solidFill>
                  <a:srgbClr val="008000"/>
                </a:solidFill>
              </a:rPr>
              <a:t>/csn2/km3/</a:t>
            </a:r>
            <a:r>
              <a:rPr lang="en-US" sz="1600" dirty="0" err="1">
                <a:solidFill>
                  <a:srgbClr val="008000"/>
                </a:solidFill>
              </a:rPr>
              <a:t>internal_notes</a:t>
            </a:r>
            <a:endParaRPr lang="en-US" sz="1600" dirty="0">
              <a:solidFill>
                <a:srgbClr val="008000"/>
              </a:solidFill>
            </a:endParaRPr>
          </a:p>
          <a:p>
            <a:endParaRPr lang="en-US" sz="1600" b="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N.B. </a:t>
            </a:r>
            <a:r>
              <a:rPr lang="en-US" sz="1600" dirty="0" err="1" smtClean="0">
                <a:solidFill>
                  <a:srgbClr val="000000"/>
                </a:solidFill>
              </a:rPr>
              <a:t>GenDet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numera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piani</a:t>
            </a:r>
            <a:r>
              <a:rPr lang="en-US" sz="1600" dirty="0" smtClean="0">
                <a:solidFill>
                  <a:srgbClr val="000000"/>
                </a:solidFill>
              </a:rPr>
              <a:t> e PMT </a:t>
            </a:r>
            <a:r>
              <a:rPr lang="en-US" sz="1600" dirty="0" err="1" smtClean="0">
                <a:solidFill>
                  <a:srgbClr val="000000"/>
                </a:solidFill>
              </a:rPr>
              <a:t>dall’alto</a:t>
            </a:r>
            <a:r>
              <a:rPr lang="en-US" sz="1600" dirty="0" smtClean="0">
                <a:solidFill>
                  <a:srgbClr val="000000"/>
                </a:solidFill>
              </a:rPr>
              <a:t> verso </a:t>
            </a:r>
            <a:r>
              <a:rPr lang="en-US" sz="1600" dirty="0" err="1" smtClean="0">
                <a:solidFill>
                  <a:srgbClr val="000000"/>
                </a:solidFill>
              </a:rPr>
              <a:t>il</a:t>
            </a:r>
            <a:r>
              <a:rPr lang="en-US" sz="1600" dirty="0" smtClean="0">
                <a:solidFill>
                  <a:srgbClr val="000000"/>
                </a:solidFill>
              </a:rPr>
              <a:t> basso!!!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26390"/>
            <a:ext cx="8229600" cy="66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Detector Geometry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0247" y="874596"/>
            <a:ext cx="8403469" cy="2806324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380247" y="3954710"/>
            <a:ext cx="8403469" cy="2578463"/>
          </a:xfrm>
          <a:prstGeom prst="rect">
            <a:avLst/>
          </a:prstGeom>
          <a:noFill/>
          <a:ln w="3175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650807" y="4294616"/>
            <a:ext cx="80260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Analisi</a:t>
            </a:r>
            <a:r>
              <a:rPr lang="en-US" b="1" dirty="0">
                <a:solidFill>
                  <a:srgbClr val="FF0000"/>
                </a:solidFill>
              </a:rPr>
              <a:t> (e </a:t>
            </a:r>
            <a:r>
              <a:rPr lang="en-US" b="1" dirty="0" err="1">
                <a:solidFill>
                  <a:srgbClr val="FF0000"/>
                </a:solidFill>
              </a:rPr>
              <a:t>Simulazioni</a:t>
            </a:r>
            <a:r>
              <a:rPr lang="en-US" b="1" dirty="0">
                <a:solidFill>
                  <a:srgbClr val="FF0000"/>
                </a:solidFill>
              </a:rPr>
              <a:t>):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Nuova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versione</a:t>
            </a:r>
            <a:r>
              <a:rPr lang="en-US" sz="1600" dirty="0">
                <a:solidFill>
                  <a:srgbClr val="000000"/>
                </a:solidFill>
              </a:rPr>
              <a:t> del </a:t>
            </a:r>
            <a:r>
              <a:rPr lang="en-US" sz="1600" dirty="0" err="1">
                <a:solidFill>
                  <a:srgbClr val="000000"/>
                </a:solidFill>
              </a:rPr>
              <a:t>codice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  <a:sym typeface="Wingdings" charset="0"/>
              </a:rPr>
              <a:t>GeoTestSite</a:t>
            </a:r>
            <a:r>
              <a:rPr lang="en-US" sz="1600" dirty="0">
                <a:solidFill>
                  <a:srgbClr val="008000"/>
                </a:solidFill>
                <a:sym typeface="Wingdings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rgbClr val="008000"/>
                </a:solidFill>
                <a:sym typeface="Wingdings" charset="0"/>
              </a:rPr>
              <a:t>GeoPhase2	</a:t>
            </a:r>
            <a:r>
              <a:rPr lang="en-US" sz="1600" dirty="0" smtClean="0">
                <a:sym typeface="Wingdings" charset="0"/>
              </a:rPr>
              <a:t>(</a:t>
            </a:r>
            <a:r>
              <a:rPr lang="en-US" sz="1600" dirty="0" err="1" smtClean="0">
                <a:sym typeface="Wingdings" charset="0"/>
              </a:rPr>
              <a:t>analisi</a:t>
            </a:r>
            <a:r>
              <a:rPr lang="en-US" sz="1600" dirty="0" smtClean="0">
                <a:sym typeface="Wingdings" charset="0"/>
              </a:rPr>
              <a:t> di S. Viola)</a:t>
            </a:r>
            <a:endParaRPr lang="en-US" sz="1600" dirty="0">
              <a:sym typeface="Wingdings" charset="0"/>
            </a:endParaRPr>
          </a:p>
          <a:p>
            <a:endParaRPr lang="en-US" sz="1600" dirty="0">
              <a:solidFill>
                <a:srgbClr val="000000"/>
              </a:solidFill>
              <a:sym typeface="Wingdings" charset="0"/>
            </a:endParaRPr>
          </a:p>
          <a:p>
            <a:r>
              <a:rPr lang="en-US" sz="1600" dirty="0" err="1">
                <a:solidFill>
                  <a:srgbClr val="008000"/>
                </a:solidFill>
                <a:sym typeface="Wingdings" charset="0"/>
              </a:rPr>
              <a:t>GeoTestSite</a:t>
            </a:r>
            <a:r>
              <a:rPr lang="en-US" sz="1600" dirty="0">
                <a:solidFill>
                  <a:srgbClr val="008000"/>
                </a:solidFill>
                <a:sym typeface="Wingdings" charset="0"/>
              </a:rPr>
              <a:t> : Hydro Pos. (+ Compass) PMT Pos.</a:t>
            </a:r>
            <a:r>
              <a:rPr lang="en-US" sz="1600" dirty="0">
                <a:solidFill>
                  <a:srgbClr val="008000"/>
                </a:solidFill>
                <a:sym typeface="Wingdings"/>
              </a:rPr>
              <a:t> Antares .</a:t>
            </a:r>
            <a:r>
              <a:rPr lang="en-US" sz="1600" dirty="0" err="1">
                <a:solidFill>
                  <a:srgbClr val="008000"/>
                </a:solidFill>
                <a:sym typeface="Wingdings"/>
              </a:rPr>
              <a:t>det</a:t>
            </a:r>
            <a:r>
              <a:rPr lang="en-US" sz="1600" dirty="0">
                <a:solidFill>
                  <a:srgbClr val="008000"/>
                </a:solidFill>
                <a:sym typeface="Wingdings"/>
              </a:rPr>
              <a:t> file</a:t>
            </a:r>
            <a:endParaRPr lang="en-US" sz="1600" dirty="0">
              <a:solidFill>
                <a:srgbClr val="008000"/>
              </a:solidFill>
              <a:sym typeface="Wingdings" charset="0"/>
            </a:endParaRPr>
          </a:p>
          <a:p>
            <a:endParaRPr lang="en-US" sz="1600" dirty="0">
              <a:solidFill>
                <a:srgbClr val="000000"/>
              </a:solidFill>
              <a:sym typeface="Wingdings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sym typeface="Wingdings" charset="0"/>
              </a:rPr>
              <a:t>Numerazione</a:t>
            </a:r>
            <a:r>
              <a:rPr lang="en-US" sz="1600" dirty="0">
                <a:solidFill>
                  <a:srgbClr val="000000"/>
                </a:solidFill>
                <a:sym typeface="Wingdings" charset="0"/>
              </a:rPr>
              <a:t> dal basso verso </a:t>
            </a:r>
            <a:r>
              <a:rPr lang="en-US" sz="1600" dirty="0" err="1">
                <a:solidFill>
                  <a:srgbClr val="000000"/>
                </a:solidFill>
                <a:sym typeface="Wingdings" charset="0"/>
              </a:rPr>
              <a:t>l’alto</a:t>
            </a:r>
            <a:r>
              <a:rPr lang="en-US" sz="1600" dirty="0">
                <a:solidFill>
                  <a:srgbClr val="000000"/>
                </a:solidFill>
                <a:sym typeface="Wingdings" charset="0"/>
              </a:rPr>
              <a:t> per </a:t>
            </a:r>
            <a:r>
              <a:rPr lang="en-US" sz="1600" dirty="0" err="1">
                <a:solidFill>
                  <a:srgbClr val="000000"/>
                </a:solidFill>
                <a:sym typeface="Wingdings" charset="0"/>
              </a:rPr>
              <a:t>mantenere</a:t>
            </a:r>
            <a:r>
              <a:rPr lang="en-US" sz="1600" dirty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sym typeface="Wingdings" charset="0"/>
              </a:rPr>
              <a:t>conformità</a:t>
            </a:r>
            <a:r>
              <a:rPr lang="en-US" sz="1600" dirty="0">
                <a:solidFill>
                  <a:srgbClr val="000000"/>
                </a:solidFill>
                <a:sym typeface="Wingdings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sym typeface="Wingdings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 charset="0"/>
              </a:rPr>
              <a:t>dati</a:t>
            </a: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  <a:sym typeface="Wingdings" charset="0"/>
              </a:rPr>
              <a:t>cosa</a:t>
            </a: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 charset="0"/>
              </a:rPr>
              <a:t>succede</a:t>
            </a: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 charset="0"/>
              </a:rPr>
              <a:t>nei</a:t>
            </a: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 charset="0"/>
              </a:rPr>
              <a:t>codici</a:t>
            </a: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?</a:t>
            </a:r>
            <a:endParaRPr lang="en-GB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5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-26988"/>
            <a:ext cx="4572000" cy="422276"/>
          </a:xfrm>
        </p:spPr>
        <p:txBody>
          <a:bodyPr/>
          <a:lstStyle/>
          <a:p>
            <a:r>
              <a:rPr lang="en-US" sz="2000" dirty="0"/>
              <a:t>Monte Carlo Simulations</a:t>
            </a:r>
          </a:p>
        </p:txBody>
      </p:sp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179388" y="1766888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Propagator and Light Simulator</a:t>
            </a:r>
          </a:p>
        </p:txBody>
      </p:sp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179388" y="5942013"/>
            <a:ext cx="237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Track reconstructor</a:t>
            </a:r>
          </a:p>
        </p:txBody>
      </p:sp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179388" y="2486025"/>
            <a:ext cx="2681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Background Simulator</a:t>
            </a:r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179388" y="3925888"/>
            <a:ext cx="323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OnLine Trigger Simulator</a:t>
            </a:r>
          </a:p>
        </p:txBody>
      </p:sp>
      <p:sp>
        <p:nvSpPr>
          <p:cNvPr id="741383" name="Oval 7"/>
          <p:cNvSpPr>
            <a:spLocks noChangeArrowheads="1"/>
          </p:cNvSpPr>
          <p:nvPr/>
        </p:nvSpPr>
        <p:spPr bwMode="auto">
          <a:xfrm>
            <a:off x="4252913" y="1751013"/>
            <a:ext cx="1584325" cy="433387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km3</a:t>
            </a:r>
          </a:p>
        </p:txBody>
      </p:sp>
      <p:sp>
        <p:nvSpPr>
          <p:cNvPr id="741384" name="Oval 8"/>
          <p:cNvSpPr>
            <a:spLocks noChangeArrowheads="1"/>
          </p:cNvSpPr>
          <p:nvPr/>
        </p:nvSpPr>
        <p:spPr bwMode="auto">
          <a:xfrm>
            <a:off x="4252913" y="2451100"/>
            <a:ext cx="1584325" cy="433388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GenBkg</a:t>
            </a:r>
            <a:endParaRPr lang="it-IT" sz="1400" b="1" dirty="0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41385" name="Oval 9"/>
          <p:cNvSpPr>
            <a:spLocks noChangeArrowheads="1"/>
          </p:cNvSpPr>
          <p:nvPr/>
        </p:nvSpPr>
        <p:spPr bwMode="auto">
          <a:xfrm>
            <a:off x="4252913" y="3851275"/>
            <a:ext cx="1584325" cy="514350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TriggerSim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On-Line</a:t>
            </a:r>
          </a:p>
        </p:txBody>
      </p:sp>
      <p:sp>
        <p:nvSpPr>
          <p:cNvPr id="741386" name="Oval 10"/>
          <p:cNvSpPr>
            <a:spLocks noChangeArrowheads="1"/>
          </p:cNvSpPr>
          <p:nvPr/>
        </p:nvSpPr>
        <p:spPr bwMode="auto">
          <a:xfrm>
            <a:off x="5692775" y="5949950"/>
            <a:ext cx="1582738" cy="431800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reco</a:t>
            </a:r>
          </a:p>
        </p:txBody>
      </p:sp>
      <p:sp>
        <p:nvSpPr>
          <p:cNvPr id="741387" name="Text Box 11"/>
          <p:cNvSpPr txBox="1">
            <a:spLocks noChangeArrowheads="1"/>
          </p:cNvSpPr>
          <p:nvPr/>
        </p:nvSpPr>
        <p:spPr bwMode="auto">
          <a:xfrm>
            <a:off x="7566025" y="3248025"/>
            <a:ext cx="1182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PT Data</a:t>
            </a:r>
          </a:p>
        </p:txBody>
      </p:sp>
      <p:sp>
        <p:nvSpPr>
          <p:cNvPr id="741388" name="Text Box 12"/>
          <p:cNvSpPr txBox="1">
            <a:spLocks noChangeArrowheads="1"/>
          </p:cNvSpPr>
          <p:nvPr/>
        </p:nvSpPr>
        <p:spPr bwMode="auto">
          <a:xfrm>
            <a:off x="4211638" y="476250"/>
            <a:ext cx="1684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Simulations</a:t>
            </a:r>
          </a:p>
        </p:txBody>
      </p:sp>
      <p:sp>
        <p:nvSpPr>
          <p:cNvPr id="741389" name="Oval 13"/>
          <p:cNvSpPr>
            <a:spLocks noChangeArrowheads="1"/>
          </p:cNvSpPr>
          <p:nvPr/>
        </p:nvSpPr>
        <p:spPr bwMode="auto">
          <a:xfrm>
            <a:off x="4252913" y="1050925"/>
            <a:ext cx="1584325" cy="433388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MuPage</a:t>
            </a:r>
            <a:endParaRPr lang="it-IT" sz="1400" b="1" dirty="0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41390" name="Oval 14"/>
          <p:cNvSpPr>
            <a:spLocks noChangeArrowheads="1"/>
          </p:cNvSpPr>
          <p:nvPr/>
        </p:nvSpPr>
        <p:spPr bwMode="auto">
          <a:xfrm>
            <a:off x="4252913" y="3151188"/>
            <a:ext cx="1584325" cy="433387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FemSim</a:t>
            </a:r>
          </a:p>
        </p:txBody>
      </p:sp>
      <p:sp>
        <p:nvSpPr>
          <p:cNvPr id="741391" name="Oval 15"/>
          <p:cNvSpPr>
            <a:spLocks noChangeArrowheads="1"/>
          </p:cNvSpPr>
          <p:nvPr/>
        </p:nvSpPr>
        <p:spPr bwMode="auto">
          <a:xfrm>
            <a:off x="5692775" y="4437063"/>
            <a:ext cx="1582738" cy="546100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TriggerSim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Off-Line</a:t>
            </a:r>
          </a:p>
        </p:txBody>
      </p:sp>
      <p:sp>
        <p:nvSpPr>
          <p:cNvPr id="741392" name="Oval 16"/>
          <p:cNvSpPr>
            <a:spLocks noChangeArrowheads="1"/>
          </p:cNvSpPr>
          <p:nvPr/>
        </p:nvSpPr>
        <p:spPr bwMode="auto">
          <a:xfrm>
            <a:off x="5692775" y="5249863"/>
            <a:ext cx="1582738" cy="431800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SelectionPois</a:t>
            </a:r>
          </a:p>
        </p:txBody>
      </p:sp>
      <p:sp>
        <p:nvSpPr>
          <p:cNvPr id="741393" name="Oval 17"/>
          <p:cNvSpPr>
            <a:spLocks noChangeArrowheads="1"/>
          </p:cNvSpPr>
          <p:nvPr/>
        </p:nvSpPr>
        <p:spPr bwMode="auto">
          <a:xfrm>
            <a:off x="7348538" y="3860800"/>
            <a:ext cx="1584325" cy="433388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HitDeco</a:t>
            </a:r>
          </a:p>
        </p:txBody>
      </p:sp>
      <p:cxnSp>
        <p:nvCxnSpPr>
          <p:cNvPr id="741394" name="AutoShape 18"/>
          <p:cNvCxnSpPr>
            <a:cxnSpLocks noChangeShapeType="1"/>
            <a:stCxn id="741389" idx="4"/>
            <a:endCxn id="741383" idx="0"/>
          </p:cNvCxnSpPr>
          <p:nvPr/>
        </p:nvCxnSpPr>
        <p:spPr bwMode="auto">
          <a:xfrm>
            <a:off x="5045075" y="1497013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1395" name="AutoShape 19"/>
          <p:cNvCxnSpPr>
            <a:cxnSpLocks noChangeShapeType="1"/>
            <a:stCxn id="741383" idx="4"/>
            <a:endCxn id="741384" idx="0"/>
          </p:cNvCxnSpPr>
          <p:nvPr/>
        </p:nvCxnSpPr>
        <p:spPr bwMode="auto">
          <a:xfrm>
            <a:off x="5045075" y="2197100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1396" name="AutoShape 20"/>
          <p:cNvCxnSpPr>
            <a:cxnSpLocks noChangeShapeType="1"/>
            <a:stCxn id="741384" idx="4"/>
            <a:endCxn id="741390" idx="0"/>
          </p:cNvCxnSpPr>
          <p:nvPr/>
        </p:nvCxnSpPr>
        <p:spPr bwMode="auto">
          <a:xfrm>
            <a:off x="5045075" y="2897188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1397" name="AutoShape 21"/>
          <p:cNvCxnSpPr>
            <a:cxnSpLocks noChangeShapeType="1"/>
            <a:stCxn id="741390" idx="4"/>
            <a:endCxn id="741385" idx="0"/>
          </p:cNvCxnSpPr>
          <p:nvPr/>
        </p:nvCxnSpPr>
        <p:spPr bwMode="auto">
          <a:xfrm>
            <a:off x="5045075" y="3597275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1398" name="AutoShape 22"/>
          <p:cNvCxnSpPr>
            <a:cxnSpLocks noChangeShapeType="1"/>
            <a:stCxn id="741385" idx="4"/>
            <a:endCxn id="741391" idx="2"/>
          </p:cNvCxnSpPr>
          <p:nvPr/>
        </p:nvCxnSpPr>
        <p:spPr bwMode="auto">
          <a:xfrm rot="16200000" flipH="1">
            <a:off x="5196681" y="4226719"/>
            <a:ext cx="331788" cy="6350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1399" name="AutoShape 23"/>
          <p:cNvCxnSpPr>
            <a:cxnSpLocks noChangeShapeType="1"/>
            <a:stCxn id="741393" idx="4"/>
            <a:endCxn id="741391" idx="6"/>
          </p:cNvCxnSpPr>
          <p:nvPr/>
        </p:nvCxnSpPr>
        <p:spPr bwMode="auto">
          <a:xfrm rot="5400000">
            <a:off x="7512844" y="4082257"/>
            <a:ext cx="403225" cy="85248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1400" name="AutoShape 24"/>
          <p:cNvCxnSpPr>
            <a:cxnSpLocks noChangeShapeType="1"/>
            <a:stCxn id="741391" idx="4"/>
            <a:endCxn id="741392" idx="0"/>
          </p:cNvCxnSpPr>
          <p:nvPr/>
        </p:nvCxnSpPr>
        <p:spPr bwMode="auto">
          <a:xfrm>
            <a:off x="6484938" y="4995863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1401" name="AutoShape 25"/>
          <p:cNvCxnSpPr>
            <a:cxnSpLocks noChangeShapeType="1"/>
            <a:stCxn id="741392" idx="4"/>
            <a:endCxn id="741386" idx="0"/>
          </p:cNvCxnSpPr>
          <p:nvPr/>
        </p:nvCxnSpPr>
        <p:spPr bwMode="auto">
          <a:xfrm>
            <a:off x="6484938" y="5694363"/>
            <a:ext cx="0" cy="242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1402" name="Text Box 26"/>
          <p:cNvSpPr txBox="1">
            <a:spLocks noChangeArrowheads="1"/>
          </p:cNvSpPr>
          <p:nvPr/>
        </p:nvSpPr>
        <p:spPr bwMode="auto">
          <a:xfrm>
            <a:off x="179388" y="3213100"/>
            <a:ext cx="323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Electronics Simulator</a:t>
            </a:r>
          </a:p>
        </p:txBody>
      </p:sp>
      <p:sp>
        <p:nvSpPr>
          <p:cNvPr id="741403" name="Text Box 27"/>
          <p:cNvSpPr txBox="1">
            <a:spLocks noChangeArrowheads="1"/>
          </p:cNvSpPr>
          <p:nvPr/>
        </p:nvSpPr>
        <p:spPr bwMode="auto">
          <a:xfrm>
            <a:off x="179388" y="1052513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Atmoph. Muon Generator</a:t>
            </a:r>
            <a:endParaRPr lang="en-US" smtClean="0">
              <a:solidFill>
                <a:srgbClr val="CC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41404" name="Text Box 28"/>
          <p:cNvSpPr txBox="1">
            <a:spLocks noChangeArrowheads="1"/>
          </p:cNvSpPr>
          <p:nvPr/>
        </p:nvSpPr>
        <p:spPr bwMode="auto">
          <a:xfrm>
            <a:off x="179388" y="5300663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Evt Selector (OffLine Trigger Condition + Causality Filter)</a:t>
            </a:r>
          </a:p>
        </p:txBody>
      </p:sp>
      <p:sp>
        <p:nvSpPr>
          <p:cNvPr id="741405" name="Text Box 29"/>
          <p:cNvSpPr txBox="1">
            <a:spLocks noChangeArrowheads="1"/>
          </p:cNvSpPr>
          <p:nvPr/>
        </p:nvSpPr>
        <p:spPr bwMode="auto">
          <a:xfrm>
            <a:off x="179388" y="465296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OffLine Trigger Seeds</a:t>
            </a:r>
          </a:p>
        </p:txBody>
      </p:sp>
      <p:sp>
        <p:nvSpPr>
          <p:cNvPr id="741406" name="Rectangle 30"/>
          <p:cNvSpPr>
            <a:spLocks noChangeArrowheads="1"/>
          </p:cNvSpPr>
          <p:nvPr/>
        </p:nvSpPr>
        <p:spPr bwMode="auto">
          <a:xfrm>
            <a:off x="179388" y="908050"/>
            <a:ext cx="3671887" cy="3457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41407" name="Rectangle 31"/>
          <p:cNvSpPr>
            <a:spLocks noChangeArrowheads="1"/>
          </p:cNvSpPr>
          <p:nvPr/>
        </p:nvSpPr>
        <p:spPr bwMode="auto">
          <a:xfrm>
            <a:off x="179388" y="4508500"/>
            <a:ext cx="3671887" cy="1944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41408" name="Oval 32"/>
          <p:cNvSpPr>
            <a:spLocks noChangeAspect="1" noChangeArrowheads="1"/>
          </p:cNvSpPr>
          <p:nvPr/>
        </p:nvSpPr>
        <p:spPr bwMode="auto">
          <a:xfrm>
            <a:off x="8154988" y="620713"/>
            <a:ext cx="712787" cy="195262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sz="1400" b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41409" name="Text Box 33"/>
          <p:cNvSpPr txBox="1">
            <a:spLocks noChangeArrowheads="1"/>
          </p:cNvSpPr>
          <p:nvPr/>
        </p:nvSpPr>
        <p:spPr bwMode="auto">
          <a:xfrm>
            <a:off x="6588125" y="476250"/>
            <a:ext cx="201612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Codes written during this analysis</a:t>
            </a:r>
          </a:p>
        </p:txBody>
      </p:sp>
    </p:spTree>
    <p:extLst>
      <p:ext uri="{BB962C8B-B14F-4D97-AF65-F5344CB8AC3E}">
        <p14:creationId xmlns:p14="http://schemas.microsoft.com/office/powerpoint/2010/main" val="95473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ChangeArrowheads="1"/>
          </p:cNvSpPr>
          <p:nvPr/>
        </p:nvSpPr>
        <p:spPr bwMode="auto">
          <a:xfrm>
            <a:off x="2362200" y="-26988"/>
            <a:ext cx="4572000" cy="42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FFCC00"/>
                </a:solidFill>
                <a:latin typeface="Arial" charset="0"/>
                <a:ea typeface="ＭＳ Ｐゴシック" charset="0"/>
              </a:rPr>
              <a:t>The GenBkg Code</a:t>
            </a:r>
          </a:p>
        </p:txBody>
      </p:sp>
      <p:sp>
        <p:nvSpPr>
          <p:cNvPr id="745475" name="Text Box 3"/>
          <p:cNvSpPr txBox="1">
            <a:spLocks noChangeArrowheads="1"/>
          </p:cNvSpPr>
          <p:nvPr/>
        </p:nvSpPr>
        <p:spPr bwMode="auto">
          <a:xfrm>
            <a:off x="250825" y="2276475"/>
            <a:ext cx="87122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Strategy 1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: it generates s.p.e. hits according to a constant hit rate.</a:t>
            </a:r>
          </a:p>
          <a:p>
            <a:pPr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 b="1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Strategy 2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: it generates s.p.e. hits </a:t>
            </a:r>
          </a:p>
          <a:p>
            <a:pPr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 according to the rate spectrum </a:t>
            </a:r>
          </a:p>
          <a:p>
            <a:pPr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 measured for each PMT </a:t>
            </a:r>
          </a:p>
          <a:p>
            <a:pPr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 (used in these simulations)</a:t>
            </a:r>
          </a:p>
          <a:p>
            <a:pPr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Strategy 3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: it extracts background hits from data (</a:t>
            </a:r>
            <a:r>
              <a:rPr lang="ja-JP" altLang="en-US" sz="2000" b="1" smtClean="0">
                <a:solidFill>
                  <a:srgbClr val="251670"/>
                </a:solidFill>
                <a:latin typeface="Arial"/>
                <a:ea typeface="ＭＳ Ｐゴシック" charset="0"/>
              </a:rPr>
              <a:t>“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random triggers</a:t>
            </a:r>
            <a:r>
              <a:rPr lang="ja-JP" altLang="en-US" sz="2000" b="1" smtClean="0">
                <a:solidFill>
                  <a:srgbClr val="251670"/>
                </a:solidFill>
                <a:latin typeface="Arial"/>
                <a:ea typeface="ＭＳ Ｐゴシック" charset="0"/>
              </a:rPr>
              <a:t>”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745476" name="Rectangle 4"/>
          <p:cNvSpPr>
            <a:spLocks noChangeArrowheads="1"/>
          </p:cNvSpPr>
          <p:nvPr/>
        </p:nvSpPr>
        <p:spPr bwMode="auto">
          <a:xfrm>
            <a:off x="88900" y="550863"/>
            <a:ext cx="8964613" cy="150971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45479" name="Picture 7" descr="ra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995613"/>
            <a:ext cx="4535487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480" name="Rectangle 8"/>
          <p:cNvSpPr>
            <a:spLocks noChangeArrowheads="1"/>
          </p:cNvSpPr>
          <p:nvPr/>
        </p:nvSpPr>
        <p:spPr bwMode="auto">
          <a:xfrm>
            <a:off x="88900" y="2205038"/>
            <a:ext cx="8964613" cy="416401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45482" name="Rectangle 10"/>
          <p:cNvSpPr>
            <a:spLocks noChangeArrowheads="1"/>
          </p:cNvSpPr>
          <p:nvPr/>
        </p:nvSpPr>
        <p:spPr bwMode="auto">
          <a:xfrm>
            <a:off x="225425" y="579438"/>
            <a:ext cx="87169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9144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The GenBkg code adds the optical background to muon events or generates only background events. The time window is chosen by the user (e.g. 4</a:t>
            </a:r>
            <a:r>
              <a:rPr lang="en-US" sz="2000" b="1" smtClean="0">
                <a:solidFill>
                  <a:srgbClr val="CC0000"/>
                </a:solidFill>
                <a:latin typeface="Arial" charset="0"/>
                <a:ea typeface="ＭＳ Ｐゴシック" charset="0"/>
                <a:sym typeface="Symbol" charset="0"/>
              </a:rPr>
              <a:t>s or 10s</a:t>
            </a:r>
            <a:r>
              <a:rPr lang="en-US" sz="2000" b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661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2362200" y="-26988"/>
            <a:ext cx="4572000" cy="42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FFCC00"/>
                </a:solidFill>
                <a:latin typeface="Arial" charset="0"/>
                <a:ea typeface="ＭＳ Ｐゴシック" charset="0"/>
              </a:rPr>
              <a:t>The FemSim Code</a:t>
            </a:r>
          </a:p>
        </p:txBody>
      </p:sp>
      <p:sp>
        <p:nvSpPr>
          <p:cNvPr id="651270" name="Text Box 6"/>
          <p:cNvSpPr txBox="1">
            <a:spLocks noChangeArrowheads="1"/>
          </p:cNvSpPr>
          <p:nvPr/>
        </p:nvSpPr>
        <p:spPr bwMode="auto">
          <a:xfrm>
            <a:off x="195263" y="620713"/>
            <a:ext cx="8840787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This code reads the km3 output file, simulates the NEMO PMT Front End electronics and generates the </a:t>
            </a:r>
            <a:r>
              <a:rPr lang="en-US" sz="2000" b="1" i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hit_raw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. In particular: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It computes the total npe for all hits inside a given time interval (default 75 ns) and applies a gaussian smearing (used 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  <a:sym typeface="Symbol" charset="0"/>
              </a:rPr>
              <a:t>=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0.3 pC and Q</a:t>
            </a:r>
            <a:r>
              <a:rPr lang="en-US" baseline="-25000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spe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=8 pC/spe);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It applies a gaussian smearing to the hit time (used 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  <a:sym typeface="Symbol" charset="0"/>
              </a:rPr>
              <a:t>=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3.5 ns).</a:t>
            </a:r>
          </a:p>
        </p:txBody>
      </p: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107950" y="549275"/>
            <a:ext cx="8966200" cy="2159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1273" name="Rectangle 9"/>
          <p:cNvSpPr>
            <a:spLocks noChangeArrowheads="1"/>
          </p:cNvSpPr>
          <p:nvPr/>
        </p:nvSpPr>
        <p:spPr bwMode="auto">
          <a:xfrm>
            <a:off x="107950" y="2781300"/>
            <a:ext cx="8966200" cy="324008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1274" name="Text Box 10"/>
          <p:cNvSpPr txBox="1">
            <a:spLocks noChangeArrowheads="1"/>
          </p:cNvSpPr>
          <p:nvPr/>
        </p:nvSpPr>
        <p:spPr bwMode="auto">
          <a:xfrm>
            <a:off x="107950" y="2781300"/>
            <a:ext cx="8964613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Since we record also the PMT </a:t>
            </a:r>
            <a:r>
              <a:rPr lang="ja-JP" altLang="en-US" sz="2000" b="1" smtClean="0">
                <a:solidFill>
                  <a:srgbClr val="251670"/>
                </a:solidFill>
                <a:latin typeface="Arial"/>
                <a:ea typeface="ＭＳ Ｐゴシック" charset="0"/>
              </a:rPr>
              <a:t>“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waveform</a:t>
            </a:r>
            <a:r>
              <a:rPr lang="ja-JP" altLang="en-US" sz="2000" b="1" smtClean="0">
                <a:solidFill>
                  <a:srgbClr val="251670"/>
                </a:solidFill>
                <a:latin typeface="Arial"/>
                <a:ea typeface="ＭＳ Ｐゴシック" charset="0"/>
              </a:rPr>
              <a:t>”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, a new hit format has been implemented (</a:t>
            </a:r>
            <a:r>
              <a:rPr lang="en-US" sz="2000" b="1" i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hit_fem</a:t>
            </a: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) consistently with the TestSite DAQ Electronics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hit_fem: HitId PmtId </a:t>
            </a: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TimeNs TimeUs Flag5ns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mtClean="0">
                <a:solidFill>
                  <a:srgbClr val="33CC33"/>
                </a:solidFill>
                <a:latin typeface="Arial" charset="0"/>
                <a:ea typeface="ＭＳ Ｐゴシック" charset="0"/>
              </a:rPr>
              <a:t>QHit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mtClean="0">
                <a:solidFill>
                  <a:srgbClr val="644CDC"/>
                </a:solidFill>
                <a:latin typeface="Arial" charset="0"/>
                <a:ea typeface="ＭＳ Ｐゴシック" charset="0"/>
              </a:rPr>
              <a:t>NSam S1 S2 ……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where: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- </a:t>
            </a:r>
            <a:r>
              <a:rPr lang="en-US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T= TimeUs*500000+TimeNs*10+Flag5ns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is the hit time with the 5ns FEM precision;    -</a:t>
            </a:r>
            <a:r>
              <a:rPr lang="en-US" smtClean="0">
                <a:solidFill>
                  <a:srgbClr val="33CC33"/>
                </a:solidFill>
                <a:latin typeface="Arial" charset="0"/>
                <a:ea typeface="ＭＳ Ｐゴシック" charset="0"/>
              </a:rPr>
              <a:t> QHit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is the hit charge expressed in ADC channels; </a:t>
            </a: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- </a:t>
            </a:r>
            <a:r>
              <a:rPr lang="en-US" smtClean="0">
                <a:solidFill>
                  <a:srgbClr val="644CDC"/>
                </a:solidFill>
                <a:latin typeface="Arial" charset="0"/>
                <a:ea typeface="ＭＳ Ｐゴシック" charset="0"/>
              </a:rPr>
              <a:t>NSam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is the number of samples (</a:t>
            </a:r>
            <a:r>
              <a:rPr lang="en-US" smtClean="0">
                <a:solidFill>
                  <a:srgbClr val="644CDC"/>
                </a:solidFill>
                <a:latin typeface="Arial" charset="0"/>
                <a:ea typeface="ＭＳ Ｐゴシック" charset="0"/>
              </a:rPr>
              <a:t>S1 S2 …..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) forming the hit.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Complete simulation of the NEMO PMT </a:t>
            </a:r>
            <a:r>
              <a:rPr lang="ja-JP" altLang="en-US" b="1" smtClean="0">
                <a:solidFill>
                  <a:srgbClr val="251670"/>
                </a:solidFill>
                <a:latin typeface="Arial"/>
                <a:ea typeface="ＭＳ Ｐゴシック" charset="0"/>
              </a:rPr>
              <a:t>“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waveform</a:t>
            </a:r>
            <a:r>
              <a:rPr lang="ja-JP" altLang="en-US" b="1" smtClean="0">
                <a:solidFill>
                  <a:srgbClr val="251670"/>
                </a:solidFill>
                <a:latin typeface="Arial"/>
                <a:ea typeface="ＭＳ Ｐゴシック" charset="0"/>
              </a:rPr>
              <a:t>”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is still in progress.</a:t>
            </a: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651275" name="Text Box 11"/>
          <p:cNvSpPr txBox="1">
            <a:spLocks noChangeArrowheads="1"/>
          </p:cNvSpPr>
          <p:nvPr/>
        </p:nvSpPr>
        <p:spPr bwMode="auto">
          <a:xfrm>
            <a:off x="6921500" y="6113463"/>
            <a:ext cx="211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Written by F. Ameli</a:t>
            </a:r>
          </a:p>
        </p:txBody>
      </p:sp>
    </p:spTree>
    <p:extLst>
      <p:ext uri="{BB962C8B-B14F-4D97-AF65-F5344CB8AC3E}">
        <p14:creationId xmlns:p14="http://schemas.microsoft.com/office/powerpoint/2010/main" val="269511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2362200" y="-26988"/>
            <a:ext cx="4572000" cy="42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smtClean="0">
                <a:solidFill>
                  <a:srgbClr val="FFCC00"/>
                </a:solidFill>
                <a:latin typeface="Arial" charset="0"/>
                <a:ea typeface="ＭＳ Ｐゴシック" charset="0"/>
              </a:rPr>
              <a:t>The TriggerSim Code</a:t>
            </a:r>
          </a:p>
        </p:txBody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217488" y="404813"/>
            <a:ext cx="8675687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Interface between evt files in the Antares Format and the Trigger Algorithms </a:t>
            </a:r>
          </a:p>
          <a:p>
            <a:pPr defTabSz="914400" fontAlgn="base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TriggerSim L0: Simulation of the OnLine Trigger</a:t>
            </a:r>
          </a:p>
          <a:p>
            <a:pPr defTabSz="914400" fontAlgn="base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	The code works on the</a:t>
            </a:r>
            <a:r>
              <a:rPr lang="en-US" b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i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hit_fem</a:t>
            </a:r>
            <a:r>
              <a:rPr lang="en-US" b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tag (see FemSim output)</a:t>
            </a:r>
          </a:p>
          <a:p>
            <a:pPr defTabSz="914400" fontAlgn="base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TriggerSim L1: Application of the OffLine Trigger</a:t>
            </a:r>
          </a:p>
          <a:p>
            <a:pPr defTabSz="914400" fontAlgn="base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	 The code works on the</a:t>
            </a:r>
            <a:r>
              <a:rPr lang="en-US" b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i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hit_raw</a:t>
            </a:r>
            <a:r>
              <a:rPr lang="en-US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(e.g HitDeco output)</a:t>
            </a: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88900" y="476250"/>
            <a:ext cx="8964613" cy="27368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6565" name="Rectangle 5"/>
          <p:cNvSpPr>
            <a:spLocks noChangeArrowheads="1"/>
          </p:cNvSpPr>
          <p:nvPr/>
        </p:nvSpPr>
        <p:spPr bwMode="auto">
          <a:xfrm>
            <a:off x="107950" y="3287713"/>
            <a:ext cx="889317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Trigger Logics used by TriggerSim (same classes used by the on-line trigger at the Catania TestSite)</a:t>
            </a:r>
          </a:p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a)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i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ChargeShooting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: the hit charge exceeds a given threshold;</a:t>
            </a:r>
          </a:p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b) </a:t>
            </a:r>
            <a:r>
              <a:rPr lang="en-US" b="1" i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TimeCoincidences:</a:t>
            </a:r>
            <a:r>
              <a:rPr lang="en-US" b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b="1" i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SimpleTimeCoincidence</a:t>
            </a:r>
            <a:r>
              <a:rPr lang="en-US" b="1" i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: 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2 hits in coincidence in the same storey end</a:t>
            </a:r>
          </a:p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b="1" i="1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CrossFloorTimeCoincidence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: 2 hits in coincidence</a:t>
            </a:r>
            <a:r>
              <a:rPr lang="en-US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in different storey ends</a:t>
            </a:r>
          </a:p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251670"/>
              </a:solidFill>
              <a:latin typeface="Arial" charset="0"/>
              <a:ea typeface="ＭＳ Ｐゴシック" charset="0"/>
            </a:endParaRPr>
          </a:p>
          <a:p>
            <a:pPr algn="just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and adds to the event some tags reporting trigger seeds parameters.</a:t>
            </a:r>
          </a:p>
        </p:txBody>
      </p:sp>
    </p:spTree>
    <p:extLst>
      <p:ext uri="{BB962C8B-B14F-4D97-AF65-F5344CB8AC3E}">
        <p14:creationId xmlns:p14="http://schemas.microsoft.com/office/powerpoint/2010/main" val="282863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SelectionPois</a:t>
            </a:r>
            <a:r>
              <a:rPr lang="it-IT" dirty="0"/>
              <a:t> code</a:t>
            </a:r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217488" y="768350"/>
            <a:ext cx="8926512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251670"/>
                </a:solidFill>
              </a:rPr>
              <a:t>The </a:t>
            </a:r>
            <a:r>
              <a:rPr lang="en-US" b="1" dirty="0" err="1" smtClean="0">
                <a:solidFill>
                  <a:srgbClr val="251670"/>
                </a:solidFill>
              </a:rPr>
              <a:t>SelectionPois</a:t>
            </a:r>
            <a:r>
              <a:rPr lang="en-US" b="1" dirty="0" smtClean="0">
                <a:solidFill>
                  <a:srgbClr val="251670"/>
                </a:solidFill>
              </a:rPr>
              <a:t> code: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b="1" dirty="0" smtClean="0">
                <a:solidFill>
                  <a:srgbClr val="251670"/>
                </a:solidFill>
              </a:rPr>
              <a:t>selects the events that satisfy the </a:t>
            </a:r>
            <a:r>
              <a:rPr lang="en-US" b="1" dirty="0" err="1" smtClean="0">
                <a:solidFill>
                  <a:srgbClr val="251670"/>
                </a:solidFill>
              </a:rPr>
              <a:t>OffLine</a:t>
            </a:r>
            <a:r>
              <a:rPr lang="en-US" b="1" dirty="0" smtClean="0">
                <a:solidFill>
                  <a:srgbClr val="251670"/>
                </a:solidFill>
              </a:rPr>
              <a:t> Trigger Condition (</a:t>
            </a:r>
            <a:r>
              <a:rPr lang="en-US" b="1" dirty="0" err="1" smtClean="0">
                <a:solidFill>
                  <a:srgbClr val="251670"/>
                </a:solidFill>
              </a:rPr>
              <a:t>NCausMin</a:t>
            </a:r>
            <a:r>
              <a:rPr lang="en-US" b="1" dirty="0" smtClean="0">
                <a:solidFill>
                  <a:srgbClr val="251670"/>
                </a:solidFill>
              </a:rPr>
              <a:t> =4) 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b="1" dirty="0" smtClean="0">
                <a:solidFill>
                  <a:srgbClr val="251670"/>
                </a:solidFill>
              </a:rPr>
              <a:t>rejects all hits having a charge lower </a:t>
            </a:r>
            <a:r>
              <a:rPr lang="en-US" b="1" dirty="0" err="1" smtClean="0">
                <a:solidFill>
                  <a:srgbClr val="251670"/>
                </a:solidFill>
              </a:rPr>
              <a:t>tha</a:t>
            </a:r>
            <a:r>
              <a:rPr lang="en-US" b="1" dirty="0" smtClean="0">
                <a:solidFill>
                  <a:srgbClr val="251670"/>
                </a:solidFill>
              </a:rPr>
              <a:t> </a:t>
            </a:r>
            <a:r>
              <a:rPr lang="en-US" b="1" dirty="0" err="1" smtClean="0">
                <a:solidFill>
                  <a:srgbClr val="251670"/>
                </a:solidFill>
              </a:rPr>
              <a:t>Qmin</a:t>
            </a:r>
            <a:r>
              <a:rPr lang="en-US" b="1" dirty="0" smtClean="0">
                <a:solidFill>
                  <a:srgbClr val="251670"/>
                </a:solidFill>
              </a:rPr>
              <a:t> (</a:t>
            </a:r>
            <a:r>
              <a:rPr lang="en-US" b="1" dirty="0" err="1" smtClean="0">
                <a:solidFill>
                  <a:srgbClr val="251670"/>
                </a:solidFill>
              </a:rPr>
              <a:t>Qmin</a:t>
            </a:r>
            <a:r>
              <a:rPr lang="en-US" b="1" dirty="0" smtClean="0">
                <a:solidFill>
                  <a:srgbClr val="251670"/>
                </a:solidFill>
              </a:rPr>
              <a:t>=0.5 </a:t>
            </a:r>
            <a:r>
              <a:rPr lang="en-US" b="1" dirty="0" err="1" smtClean="0">
                <a:solidFill>
                  <a:srgbClr val="251670"/>
                </a:solidFill>
              </a:rPr>
              <a:t>p.e.</a:t>
            </a:r>
            <a:r>
              <a:rPr lang="en-US" b="1" dirty="0" smtClean="0">
                <a:solidFill>
                  <a:srgbClr val="251670"/>
                </a:solidFill>
              </a:rPr>
              <a:t>)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b="1" dirty="0" smtClean="0">
                <a:solidFill>
                  <a:srgbClr val="251670"/>
                </a:solidFill>
              </a:rPr>
              <a:t>applies a causality filter to reject the background hits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b="1" dirty="0" smtClean="0">
                <a:solidFill>
                  <a:srgbClr val="251670"/>
                </a:solidFill>
              </a:rPr>
              <a:t>writes the events having at least 6 selected hits in the </a:t>
            </a:r>
            <a:r>
              <a:rPr lang="en-US" b="1" i="1" dirty="0" err="1" smtClean="0">
                <a:solidFill>
                  <a:srgbClr val="008000"/>
                </a:solidFill>
              </a:rPr>
              <a:t>hit_sel</a:t>
            </a:r>
            <a:r>
              <a:rPr lang="en-US" b="1" dirty="0" smtClean="0">
                <a:solidFill>
                  <a:srgbClr val="251670"/>
                </a:solidFill>
              </a:rPr>
              <a:t> tags </a:t>
            </a:r>
          </a:p>
        </p:txBody>
      </p:sp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88900" y="549275"/>
            <a:ext cx="8964613" cy="25923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179388" y="3284538"/>
            <a:ext cx="87852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The output file is processed by reco (v4r6km3):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1) the tracks are reconstructed with the Aart Strategy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2) the reco code has been modified to works on the hit_sel tags (in this case the causality is bypassed)</a:t>
            </a:r>
          </a:p>
        </p:txBody>
      </p:sp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107950" y="3306763"/>
            <a:ext cx="8964613" cy="18510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8376" name="Text Box 8"/>
          <p:cNvSpPr txBox="1">
            <a:spLocks noChangeArrowheads="1"/>
          </p:cNvSpPr>
          <p:nvPr/>
        </p:nvSpPr>
        <p:spPr bwMode="auto">
          <a:xfrm>
            <a:off x="6634163" y="622300"/>
            <a:ext cx="233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Written with S.Galatà</a:t>
            </a:r>
          </a:p>
        </p:txBody>
      </p:sp>
      <p:sp>
        <p:nvSpPr>
          <p:cNvPr id="698377" name="Rectangle 9"/>
          <p:cNvSpPr>
            <a:spLocks noChangeArrowheads="1"/>
          </p:cNvSpPr>
          <p:nvPr/>
        </p:nvSpPr>
        <p:spPr bwMode="auto">
          <a:xfrm>
            <a:off x="107950" y="5300663"/>
            <a:ext cx="8964613" cy="1131887"/>
          </a:xfrm>
          <a:prstGeom prst="rect">
            <a:avLst/>
          </a:prstGeom>
          <a:noFill/>
          <a:ln w="28575">
            <a:solidFill>
              <a:srgbClr val="25167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8378" name="Rectangle 10"/>
          <p:cNvSpPr>
            <a:spLocks noChangeArrowheads="1"/>
          </p:cNvSpPr>
          <p:nvPr/>
        </p:nvSpPr>
        <p:spPr bwMode="auto">
          <a:xfrm>
            <a:off x="179388" y="5391150"/>
            <a:ext cx="87852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251670"/>
                </a:solidFill>
                <a:latin typeface="Arial" charset="0"/>
                <a:ea typeface="ＭＳ Ｐゴシック" charset="0"/>
              </a:rPr>
              <a:t>During SelectionPois and reco running, detector geometry files built with GeoTestSite were used (here: avg over the run acquisition day)</a:t>
            </a:r>
          </a:p>
        </p:txBody>
      </p:sp>
    </p:spTree>
    <p:extLst>
      <p:ext uri="{BB962C8B-B14F-4D97-AF65-F5344CB8AC3E}">
        <p14:creationId xmlns:p14="http://schemas.microsoft.com/office/powerpoint/2010/main" val="1940083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2012372" y="-26988"/>
            <a:ext cx="5326403" cy="42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200" b="1" dirty="0">
                <a:solidFill>
                  <a:srgbClr val="FFCC00"/>
                </a:solidFill>
                <a:latin typeface="Arial"/>
                <a:cs typeface="Arial"/>
              </a:rPr>
              <a:t>Hit decompression and calibration</a:t>
            </a:r>
          </a:p>
        </p:txBody>
      </p:sp>
      <p:grpSp>
        <p:nvGrpSpPr>
          <p:cNvPr id="690193" name="Group 17"/>
          <p:cNvGrpSpPr>
            <a:grpSpLocks/>
          </p:cNvGrpSpPr>
          <p:nvPr/>
        </p:nvGrpSpPr>
        <p:grpSpPr bwMode="auto">
          <a:xfrm>
            <a:off x="4932363" y="3573463"/>
            <a:ext cx="3887787" cy="2879725"/>
            <a:chOff x="2903" y="1810"/>
            <a:chExt cx="2783" cy="2210"/>
          </a:xfrm>
        </p:grpSpPr>
        <p:pic>
          <p:nvPicPr>
            <p:cNvPr id="690185" name="Picture 9" descr="Immagin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5"/>
            <a:stretch>
              <a:fillRect/>
            </a:stretch>
          </p:blipFill>
          <p:spPr bwMode="auto">
            <a:xfrm>
              <a:off x="2903" y="1810"/>
              <a:ext cx="2783" cy="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0186" name="Text Box 10"/>
            <p:cNvSpPr txBox="1">
              <a:spLocks noChangeArrowheads="1"/>
            </p:cNvSpPr>
            <p:nvPr/>
          </p:nvSpPr>
          <p:spPr bwMode="auto">
            <a:xfrm>
              <a:off x="3909" y="2475"/>
              <a:ext cx="472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cs typeface="Arial" charset="0"/>
                </a:rPr>
                <a:t>~10 p.e.</a:t>
              </a:r>
            </a:p>
          </p:txBody>
        </p:sp>
        <p:sp>
          <p:nvSpPr>
            <p:cNvPr id="690187" name="Text Box 11"/>
            <p:cNvSpPr txBox="1">
              <a:spLocks noChangeArrowheads="1"/>
            </p:cNvSpPr>
            <p:nvPr/>
          </p:nvSpPr>
          <p:spPr bwMode="auto">
            <a:xfrm>
              <a:off x="3672" y="3485"/>
              <a:ext cx="47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cs typeface="Arial" charset="0"/>
                </a:rPr>
                <a:t>1 p.e.</a:t>
              </a:r>
            </a:p>
          </p:txBody>
        </p:sp>
      </p:grpSp>
      <p:grpSp>
        <p:nvGrpSpPr>
          <p:cNvPr id="690192" name="Group 16"/>
          <p:cNvGrpSpPr>
            <a:grpSpLocks/>
          </p:cNvGrpSpPr>
          <p:nvPr/>
        </p:nvGrpSpPr>
        <p:grpSpPr bwMode="auto">
          <a:xfrm>
            <a:off x="179388" y="3538538"/>
            <a:ext cx="4321175" cy="2986087"/>
            <a:chOff x="22" y="1819"/>
            <a:chExt cx="2949" cy="2291"/>
          </a:xfrm>
        </p:grpSpPr>
        <p:pic>
          <p:nvPicPr>
            <p:cNvPr id="690188" name="Picture 12" descr="Immagin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3"/>
            <a:stretch>
              <a:fillRect/>
            </a:stretch>
          </p:blipFill>
          <p:spPr bwMode="auto">
            <a:xfrm>
              <a:off x="22" y="1819"/>
              <a:ext cx="2949" cy="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0189" name="Text Box 13"/>
            <p:cNvSpPr txBox="1">
              <a:spLocks noChangeArrowheads="1"/>
            </p:cNvSpPr>
            <p:nvPr/>
          </p:nvSpPr>
          <p:spPr bwMode="auto">
            <a:xfrm>
              <a:off x="1472" y="2342"/>
              <a:ext cx="909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Charge distribution</a:t>
              </a:r>
            </a:p>
          </p:txBody>
        </p:sp>
        <p:sp>
          <p:nvSpPr>
            <p:cNvPr id="690190" name="Text Box 14"/>
            <p:cNvSpPr txBox="1">
              <a:spLocks noChangeArrowheads="1"/>
            </p:cNvSpPr>
            <p:nvPr/>
          </p:nvSpPr>
          <p:spPr bwMode="auto">
            <a:xfrm>
              <a:off x="1472" y="3067"/>
              <a:ext cx="54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cs typeface="Arial" charset="0"/>
                </a:rPr>
                <a:t>~10 p.e.</a:t>
              </a:r>
            </a:p>
          </p:txBody>
        </p:sp>
        <p:sp>
          <p:nvSpPr>
            <p:cNvPr id="690191" name="Text Box 15"/>
            <p:cNvSpPr txBox="1">
              <a:spLocks noChangeArrowheads="1"/>
            </p:cNvSpPr>
            <p:nvPr/>
          </p:nvSpPr>
          <p:spPr bwMode="auto">
            <a:xfrm>
              <a:off x="1021" y="3484"/>
              <a:ext cx="5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cs typeface="Arial" charset="0"/>
                </a:rPr>
                <a:t>1 p.e.</a:t>
              </a:r>
            </a:p>
          </p:txBody>
        </p:sp>
      </p:grpSp>
      <p:sp>
        <p:nvSpPr>
          <p:cNvPr id="690195" name="Rectangle 19"/>
          <p:cNvSpPr>
            <a:spLocks noChangeArrowheads="1"/>
          </p:cNvSpPr>
          <p:nvPr/>
        </p:nvSpPr>
        <p:spPr bwMode="auto">
          <a:xfrm>
            <a:off x="107950" y="549275"/>
            <a:ext cx="8856663" cy="271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40000"/>
              </a:lnSpc>
            </a:pP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Il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codice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CC0000"/>
                </a:solidFill>
                <a:latin typeface="Arial"/>
                <a:cs typeface="Arial"/>
              </a:rPr>
              <a:t>HitDeco</a:t>
            </a:r>
            <a:r>
              <a:rPr lang="en-US" sz="1400" dirty="0">
                <a:latin typeface="Arial"/>
                <a:cs typeface="Arial"/>
              </a:rPr>
              <a:t>:</a:t>
            </a:r>
          </a:p>
          <a:p>
            <a:pPr lvl="1" algn="just" eaLnBrk="0" hangingPunct="0">
              <a:lnSpc>
                <a:spcPct val="140000"/>
              </a:lnSpc>
              <a:buFontTx/>
              <a:buChar char="-"/>
            </a:pP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Richiama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le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classi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di parsing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dei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file PT e di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calibrazione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e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decompressione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delle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hit (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nvc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)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sviluppate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da </a:t>
            </a:r>
            <a:r>
              <a:rPr lang="en-US" sz="1400" dirty="0" smtClean="0">
                <a:solidFill>
                  <a:srgbClr val="251670"/>
                </a:solidFill>
                <a:latin typeface="Arial"/>
                <a:cs typeface="Arial"/>
              </a:rPr>
              <a:t> F. </a:t>
            </a:r>
            <a:r>
              <a:rPr lang="en-US" sz="1400" dirty="0" err="1" smtClean="0">
                <a:solidFill>
                  <a:srgbClr val="251670"/>
                </a:solidFill>
                <a:latin typeface="Arial"/>
                <a:cs typeface="Arial"/>
              </a:rPr>
              <a:t>Simeone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:</a:t>
            </a:r>
          </a:p>
          <a:p>
            <a:pPr lvl="1" algn="just" eaLnBrk="0" hangingPunct="0">
              <a:lnSpc>
                <a:spcPct val="140000"/>
              </a:lnSpc>
              <a:buFontTx/>
              <a:buChar char="-"/>
            </a:pP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Viene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ricostruita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la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carica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totale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dell</a:t>
            </a:r>
            <a:r>
              <a:rPr lang="ja-JP" altLang="en-US" sz="1400" dirty="0">
                <a:solidFill>
                  <a:srgbClr val="251670"/>
                </a:solidFill>
                <a:latin typeface="Arial"/>
                <a:cs typeface="Arial"/>
              </a:rPr>
              <a:t>’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hit in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pC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(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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~0.3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pC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) </a:t>
            </a:r>
          </a:p>
          <a:p>
            <a:pPr lvl="1" algn="just" eaLnBrk="0" hangingPunct="0">
              <a:lnSpc>
                <a:spcPct val="140000"/>
              </a:lnSpc>
              <a:buFontTx/>
              <a:buChar char="-"/>
            </a:pP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Viene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determinato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il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tempo di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superamento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della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soglia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attraverso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un fit (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 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~1 ns</a:t>
            </a:r>
            <a:r>
              <a:rPr lang="en-US" sz="1400" dirty="0" smtClean="0">
                <a:solidFill>
                  <a:srgbClr val="251670"/>
                </a:solidFill>
                <a:latin typeface="Arial"/>
                <a:cs typeface="Arial"/>
              </a:rPr>
              <a:t>)</a:t>
            </a:r>
            <a:endParaRPr lang="en-US" sz="1400" dirty="0">
              <a:solidFill>
                <a:srgbClr val="251670"/>
              </a:solidFill>
              <a:latin typeface="Arial"/>
              <a:cs typeface="Arial"/>
            </a:endParaRPr>
          </a:p>
          <a:p>
            <a:pPr lvl="1" algn="just" eaLnBrk="0" hangingPunct="0">
              <a:lnSpc>
                <a:spcPct val="170000"/>
              </a:lnSpc>
              <a:buFontTx/>
              <a:buChar char="-"/>
            </a:pP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Converte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la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carica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totale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in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p.e.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(1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p.e.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= 8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pC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)</a:t>
            </a:r>
          </a:p>
          <a:p>
            <a:pPr lvl="1" algn="just" eaLnBrk="0" hangingPunct="0">
              <a:lnSpc>
                <a:spcPct val="180000"/>
              </a:lnSpc>
              <a:buFontTx/>
              <a:buChar char="-"/>
            </a:pP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Scrive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l</a:t>
            </a:r>
            <a:r>
              <a:rPr lang="ja-JP" altLang="en-US" sz="1400" dirty="0">
                <a:solidFill>
                  <a:srgbClr val="251670"/>
                </a:solidFill>
                <a:latin typeface="Arial"/>
                <a:cs typeface="Arial"/>
              </a:rPr>
              <a:t>’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output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nel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formato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evt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di Antares: le hit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decompresse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sono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scritte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51670"/>
                </a:solidFill>
                <a:latin typeface="Arial"/>
                <a:cs typeface="Arial"/>
              </a:rPr>
              <a:t>nella</a:t>
            </a:r>
            <a:r>
              <a:rPr lang="en-US" sz="1400" dirty="0">
                <a:solidFill>
                  <a:srgbClr val="251670"/>
                </a:solidFill>
                <a:latin typeface="Arial"/>
                <a:cs typeface="Arial"/>
              </a:rPr>
              <a:t> tag</a:t>
            </a:r>
          </a:p>
          <a:p>
            <a:pPr algn="just" eaLnBrk="0" hangingPunct="0">
              <a:lnSpc>
                <a:spcPct val="180000"/>
              </a:lnSpc>
            </a:pPr>
            <a:r>
              <a:rPr lang="en-US" sz="1400" b="1" dirty="0">
                <a:latin typeface="Arial"/>
                <a:cs typeface="Arial"/>
              </a:rPr>
              <a:t> 	</a:t>
            </a:r>
            <a:r>
              <a:rPr lang="en-US" sz="1400" b="1" i="1" dirty="0" err="1">
                <a:solidFill>
                  <a:srgbClr val="008000"/>
                </a:solidFill>
                <a:latin typeface="Arial"/>
                <a:cs typeface="Arial"/>
              </a:rPr>
              <a:t>hit_raw</a:t>
            </a:r>
            <a:r>
              <a:rPr lang="en-US" sz="1400" b="1" i="1" dirty="0">
                <a:solidFill>
                  <a:srgbClr val="008000"/>
                </a:solidFill>
                <a:latin typeface="Arial"/>
                <a:cs typeface="Arial"/>
              </a:rPr>
              <a:t>: </a:t>
            </a:r>
            <a:r>
              <a:rPr lang="en-US" sz="1400" b="1" i="1" dirty="0" err="1">
                <a:solidFill>
                  <a:srgbClr val="008000"/>
                </a:solidFill>
                <a:latin typeface="Arial"/>
                <a:cs typeface="Arial"/>
              </a:rPr>
              <a:t>HitId</a:t>
            </a:r>
            <a:r>
              <a:rPr lang="en-US" sz="1400" b="1" i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400" b="1" i="1" dirty="0" err="1">
                <a:solidFill>
                  <a:srgbClr val="008000"/>
                </a:solidFill>
                <a:latin typeface="Arial"/>
                <a:cs typeface="Arial"/>
              </a:rPr>
              <a:t>PmtId</a:t>
            </a:r>
            <a:r>
              <a:rPr lang="en-US" sz="1400" b="1" i="1" dirty="0">
                <a:solidFill>
                  <a:srgbClr val="008000"/>
                </a:solidFill>
                <a:latin typeface="Arial"/>
                <a:cs typeface="Arial"/>
              </a:rPr>
              <a:t> Charge Time	          Charge in </a:t>
            </a:r>
            <a:r>
              <a:rPr lang="en-US" sz="1400" b="1" i="1" dirty="0" err="1">
                <a:solidFill>
                  <a:srgbClr val="008000"/>
                </a:solidFill>
                <a:latin typeface="Arial"/>
                <a:cs typeface="Arial"/>
              </a:rPr>
              <a:t>p.e.</a:t>
            </a:r>
            <a:r>
              <a:rPr lang="en-US" sz="1400" b="1" i="1" dirty="0">
                <a:solidFill>
                  <a:srgbClr val="008000"/>
                </a:solidFill>
                <a:latin typeface="Arial"/>
                <a:cs typeface="Arial"/>
              </a:rPr>
              <a:t> and Time in </a:t>
            </a:r>
            <a:r>
              <a:rPr lang="en-US" sz="1400" b="1" i="1" dirty="0" smtClean="0">
                <a:solidFill>
                  <a:srgbClr val="008000"/>
                </a:solidFill>
                <a:latin typeface="Arial"/>
                <a:cs typeface="Arial"/>
              </a:rPr>
              <a:t>ns</a:t>
            </a:r>
            <a:endParaRPr lang="en-US" sz="1400" dirty="0" smtClean="0">
              <a:solidFill>
                <a:srgbClr val="25167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5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49828" y="1295596"/>
            <a:ext cx="851754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GeoPhase2: </a:t>
            </a:r>
            <a:r>
              <a:rPr lang="en-US" sz="1600" dirty="0" smtClean="0"/>
              <a:t>		da </a:t>
            </a:r>
            <a:r>
              <a:rPr lang="en-US" sz="1600" dirty="0" err="1" smtClean="0"/>
              <a:t>scrivere</a:t>
            </a:r>
            <a:r>
              <a:rPr lang="en-US" sz="1600" dirty="0" smtClean="0"/>
              <a:t> </a:t>
            </a:r>
            <a:r>
              <a:rPr lang="en-US" sz="1600" dirty="0" err="1" smtClean="0"/>
              <a:t>partendo</a:t>
            </a:r>
            <a:r>
              <a:rPr lang="en-US" sz="1600" dirty="0" smtClean="0"/>
              <a:t> da </a:t>
            </a:r>
            <a:r>
              <a:rPr lang="en-US" sz="1600" dirty="0" err="1" smtClean="0"/>
              <a:t>GeoTestSite</a:t>
            </a:r>
            <a:r>
              <a:rPr lang="en-US" sz="1600" dirty="0"/>
              <a:t> </a:t>
            </a:r>
            <a:r>
              <a:rPr lang="en-US" sz="1600" dirty="0" err="1" smtClean="0"/>
              <a:t>ed</a:t>
            </a:r>
            <a:r>
              <a:rPr lang="en-US" sz="1600" dirty="0" smtClean="0"/>
              <a:t> </a:t>
            </a:r>
            <a:r>
              <a:rPr lang="en-US" sz="1600" dirty="0" err="1" smtClean="0"/>
              <a:t>utilizzando</a:t>
            </a:r>
            <a:r>
              <a:rPr lang="en-US" sz="1600" dirty="0" smtClean="0"/>
              <a:t> </a:t>
            </a:r>
            <a:r>
              <a:rPr lang="en-US" sz="1600" dirty="0" err="1" smtClean="0"/>
              <a:t>nuovi</a:t>
            </a:r>
            <a:r>
              <a:rPr lang="en-US" sz="1600" dirty="0" smtClean="0"/>
              <a:t> </a:t>
            </a:r>
            <a:r>
              <a:rPr lang="en-US" sz="1600" dirty="0" err="1" smtClean="0"/>
              <a:t>dati</a:t>
            </a:r>
            <a:r>
              <a:rPr lang="en-US" sz="1600" dirty="0" smtClean="0"/>
              <a:t> </a:t>
            </a:r>
            <a:r>
              <a:rPr lang="en-US" sz="1600" dirty="0" err="1" smtClean="0"/>
              <a:t>acustici</a:t>
            </a:r>
            <a:r>
              <a:rPr lang="en-US" sz="1600" dirty="0" smtClean="0"/>
              <a:t>, 				  		compass, </a:t>
            </a:r>
            <a:r>
              <a:rPr lang="en-US" sz="1600" dirty="0" err="1" smtClean="0"/>
              <a:t>posizione</a:t>
            </a:r>
            <a:r>
              <a:rPr lang="en-US" sz="1600" dirty="0"/>
              <a:t> </a:t>
            </a:r>
            <a:r>
              <a:rPr lang="en-US" sz="1600" dirty="0" err="1" smtClean="0"/>
              <a:t>relativa</a:t>
            </a:r>
            <a:r>
              <a:rPr lang="en-US" sz="1600" dirty="0" smtClean="0"/>
              <a:t> PMT-</a:t>
            </a:r>
            <a:r>
              <a:rPr lang="en-US" sz="1600" dirty="0" err="1" smtClean="0"/>
              <a:t>idrofoni</a:t>
            </a:r>
            <a:r>
              <a:rPr lang="en-US" sz="1600" dirty="0" smtClean="0"/>
              <a:t> di </a:t>
            </a:r>
            <a:r>
              <a:rPr lang="en-US" sz="1600" dirty="0" err="1" smtClean="0"/>
              <a:t>fase</a:t>
            </a:r>
            <a:r>
              <a:rPr lang="en-US" sz="1600" dirty="0" smtClean="0"/>
              <a:t> 2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km3: </a:t>
            </a:r>
            <a:r>
              <a:rPr lang="en-US" sz="1600" dirty="0" smtClean="0"/>
              <a:t>			</a:t>
            </a:r>
            <a:r>
              <a:rPr lang="en-US" sz="1600" dirty="0" err="1" smtClean="0"/>
              <a:t>tavole</a:t>
            </a:r>
            <a:r>
              <a:rPr lang="en-US" sz="1600" dirty="0" smtClean="0"/>
              <a:t> </a:t>
            </a:r>
            <a:r>
              <a:rPr lang="en-US" sz="1600" dirty="0" err="1" smtClean="0"/>
              <a:t>aggiornate</a:t>
            </a:r>
            <a:r>
              <a:rPr lang="en-US" sz="1600" dirty="0" smtClean="0"/>
              <a:t> per Capo </a:t>
            </a:r>
            <a:r>
              <a:rPr lang="en-US" sz="1600" dirty="0" err="1" smtClean="0"/>
              <a:t>Passero</a:t>
            </a:r>
            <a:r>
              <a:rPr lang="en-US" sz="1600" dirty="0" smtClean="0"/>
              <a:t> (</a:t>
            </a:r>
            <a:r>
              <a:rPr lang="en-US" sz="1600" dirty="0" err="1" smtClean="0"/>
              <a:t>già</a:t>
            </a:r>
            <a:r>
              <a:rPr lang="en-US" sz="1600" dirty="0" smtClean="0"/>
              <a:t> </a:t>
            </a:r>
            <a:r>
              <a:rPr lang="en-US" sz="1600" dirty="0" err="1" smtClean="0"/>
              <a:t>fatte</a:t>
            </a:r>
            <a:r>
              <a:rPr lang="en-US" sz="1600" dirty="0" smtClean="0"/>
              <a:t> da G. De </a:t>
            </a:r>
            <a:r>
              <a:rPr lang="en-US" sz="1600" dirty="0" err="1" smtClean="0"/>
              <a:t>Bonis</a:t>
            </a:r>
            <a:r>
              <a:rPr lang="en-US" sz="1600" dirty="0" smtClean="0"/>
              <a:t> ?)</a:t>
            </a:r>
          </a:p>
          <a:p>
            <a:endParaRPr lang="en-US" sz="1600" dirty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GenBkg</a:t>
            </a:r>
            <a:r>
              <a:rPr lang="en-US" sz="1600" b="1" dirty="0" smtClean="0">
                <a:solidFill>
                  <a:srgbClr val="FF0000"/>
                </a:solidFill>
              </a:rPr>
              <a:t>:			</a:t>
            </a:r>
            <a:r>
              <a:rPr lang="en-US" sz="1600" dirty="0" err="1"/>
              <a:t>già</a:t>
            </a:r>
            <a:r>
              <a:rPr lang="en-US" sz="1600" dirty="0"/>
              <a:t> </a:t>
            </a:r>
            <a:r>
              <a:rPr lang="en-US" sz="1600" dirty="0" err="1" smtClean="0"/>
              <a:t>utilizzabile</a:t>
            </a:r>
            <a:r>
              <a:rPr lang="en-US" sz="1600" dirty="0" smtClean="0"/>
              <a:t> con s1 (rate </a:t>
            </a:r>
            <a:r>
              <a:rPr lang="en-US" sz="1600" dirty="0" err="1" smtClean="0"/>
              <a:t>costante</a:t>
            </a:r>
            <a:r>
              <a:rPr lang="en-US" sz="1600" dirty="0" smtClean="0"/>
              <a:t>); s2 (SC rate) e s3 (PT file) da </a:t>
            </a:r>
            <a:r>
              <a:rPr lang="en-US" sz="1600" dirty="0" err="1" smtClean="0"/>
              <a:t>riguardare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FemSim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r>
              <a:rPr lang="en-US" sz="1600" dirty="0" smtClean="0"/>
              <a:t>			</a:t>
            </a:r>
            <a:r>
              <a:rPr lang="en-US" sz="1600" dirty="0" err="1" smtClean="0"/>
              <a:t>già</a:t>
            </a:r>
            <a:r>
              <a:rPr lang="en-US" sz="1600" dirty="0" smtClean="0"/>
              <a:t> </a:t>
            </a:r>
            <a:r>
              <a:rPr lang="en-US" sz="1600" dirty="0" err="1" smtClean="0"/>
              <a:t>utilizzabile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TriggerSim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r>
              <a:rPr lang="en-US" sz="1600" dirty="0" smtClean="0"/>
              <a:t>		</a:t>
            </a:r>
            <a:r>
              <a:rPr lang="en-US" sz="1600" dirty="0" err="1" smtClean="0"/>
              <a:t>già</a:t>
            </a:r>
            <a:r>
              <a:rPr lang="en-US" sz="1600" dirty="0" smtClean="0"/>
              <a:t> </a:t>
            </a:r>
            <a:r>
              <a:rPr lang="en-US" sz="1600" dirty="0" err="1" smtClean="0"/>
              <a:t>utilizzabile</a:t>
            </a:r>
            <a:r>
              <a:rPr lang="en-US" sz="1600" dirty="0" smtClean="0"/>
              <a:t> ma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controllato</a:t>
            </a:r>
            <a:r>
              <a:rPr lang="en-US" sz="1600" dirty="0"/>
              <a:t>;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 err="1" smtClean="0"/>
              <a:t>implementazione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nuove</a:t>
            </a:r>
            <a:r>
              <a:rPr lang="en-US" sz="1600" dirty="0" smtClean="0"/>
              <a:t> </a:t>
            </a:r>
            <a:r>
              <a:rPr lang="en-US" sz="1600" dirty="0" err="1" smtClean="0"/>
              <a:t>logiche</a:t>
            </a:r>
            <a:r>
              <a:rPr lang="en-US" sz="1600" dirty="0" smtClean="0"/>
              <a:t> di </a:t>
            </a:r>
            <a:r>
              <a:rPr lang="en-US" sz="1600" dirty="0" err="1" smtClean="0"/>
              <a:t>livello</a:t>
            </a:r>
            <a:r>
              <a:rPr lang="en-US" sz="1600" dirty="0" smtClean="0"/>
              <a:t> 2;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 err="1" smtClean="0"/>
              <a:t>sarà</a:t>
            </a:r>
            <a:r>
              <a:rPr lang="en-US" sz="1600" dirty="0" smtClean="0"/>
              <a:t> </a:t>
            </a:r>
            <a:r>
              <a:rPr lang="en-US" sz="1600" dirty="0" err="1" smtClean="0"/>
              <a:t>ancora</a:t>
            </a:r>
            <a:r>
              <a:rPr lang="en-US" sz="1600" dirty="0" smtClean="0"/>
              <a:t> </a:t>
            </a:r>
            <a:r>
              <a:rPr lang="en-US" sz="1600" dirty="0" err="1" smtClean="0"/>
              <a:t>necessaria</a:t>
            </a:r>
            <a:r>
              <a:rPr lang="en-US" sz="1600" dirty="0" smtClean="0"/>
              <a:t> </a:t>
            </a:r>
            <a:r>
              <a:rPr lang="en-US" sz="1600" dirty="0" err="1" smtClean="0"/>
              <a:t>l’opzione</a:t>
            </a:r>
            <a:r>
              <a:rPr lang="en-US" sz="1600" dirty="0" smtClean="0"/>
              <a:t> di running “off-line”?   </a:t>
            </a:r>
          </a:p>
          <a:p>
            <a:endParaRPr lang="en-US" sz="1600" dirty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SelectionPois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r>
              <a:rPr lang="en-US" sz="1600" dirty="0" smtClean="0"/>
              <a:t>		o solo </a:t>
            </a:r>
            <a:r>
              <a:rPr lang="en-US" sz="1600" dirty="0" err="1" smtClean="0"/>
              <a:t>reco</a:t>
            </a:r>
            <a:r>
              <a:rPr lang="en-US" sz="1600" dirty="0" smtClean="0"/>
              <a:t>? da </a:t>
            </a:r>
            <a:r>
              <a:rPr lang="en-US" sz="1600" dirty="0" err="1" smtClean="0"/>
              <a:t>studiare</a:t>
            </a:r>
            <a:r>
              <a:rPr lang="en-US" sz="1600" dirty="0" smtClean="0"/>
              <a:t>….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HitDeco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r>
              <a:rPr lang="en-US" sz="1600" dirty="0" smtClean="0"/>
              <a:t>			da </a:t>
            </a:r>
            <a:r>
              <a:rPr lang="en-US" sz="1600" dirty="0" err="1" smtClean="0"/>
              <a:t>riscrivere</a:t>
            </a:r>
            <a:r>
              <a:rPr lang="en-US" sz="1600" dirty="0" smtClean="0"/>
              <a:t>, </a:t>
            </a:r>
            <a:r>
              <a:rPr lang="en-US" sz="1600" dirty="0" err="1" smtClean="0"/>
              <a:t>nuova</a:t>
            </a:r>
            <a:r>
              <a:rPr lang="en-US" sz="1600" dirty="0" smtClean="0"/>
              <a:t> </a:t>
            </a:r>
            <a:r>
              <a:rPr lang="en-US" sz="1600" dirty="0" err="1" smtClean="0"/>
              <a:t>struttura</a:t>
            </a:r>
            <a:r>
              <a:rPr lang="en-US" sz="1600" dirty="0" smtClean="0"/>
              <a:t> del </a:t>
            </a:r>
            <a:r>
              <a:rPr lang="en-US" sz="1600" dirty="0" err="1" smtClean="0"/>
              <a:t>codice</a:t>
            </a:r>
            <a:r>
              <a:rPr lang="en-US" sz="1600" dirty="0" smtClean="0"/>
              <a:t> (</a:t>
            </a:r>
            <a:r>
              <a:rPr lang="en-US" sz="1600" dirty="0" err="1" smtClean="0"/>
              <a:t>più</a:t>
            </a:r>
            <a:r>
              <a:rPr lang="en-US" sz="1600" dirty="0" smtClean="0"/>
              <a:t> </a:t>
            </a:r>
            <a:r>
              <a:rPr lang="en-US" sz="1600" dirty="0" err="1" smtClean="0"/>
              <a:t>ottimizzata</a:t>
            </a:r>
            <a:r>
              <a:rPr lang="en-US" sz="1600" dirty="0" smtClean="0"/>
              <a:t>);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 err="1" smtClean="0"/>
              <a:t>nuove</a:t>
            </a:r>
            <a:r>
              <a:rPr lang="en-US" sz="1600" dirty="0" smtClean="0"/>
              <a:t> </a:t>
            </a:r>
            <a:r>
              <a:rPr lang="en-US" sz="1600" dirty="0" err="1" smtClean="0"/>
              <a:t>tavole</a:t>
            </a:r>
            <a:r>
              <a:rPr lang="en-US" sz="1600" dirty="0" smtClean="0"/>
              <a:t> di </a:t>
            </a:r>
            <a:r>
              <a:rPr lang="en-US" sz="1600" dirty="0" err="1" smtClean="0"/>
              <a:t>decompressione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 err="1" smtClean="0"/>
              <a:t>definizione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dell’algoritmo</a:t>
            </a:r>
            <a:r>
              <a:rPr lang="en-US" sz="1600" dirty="0" smtClean="0"/>
              <a:t> per la </a:t>
            </a:r>
            <a:r>
              <a:rPr lang="en-US" sz="1600" dirty="0" err="1" smtClean="0"/>
              <a:t>stim</a:t>
            </a:r>
            <a:r>
              <a:rPr lang="en-US" sz="1600" dirty="0" err="1" smtClean="0"/>
              <a:t>a</a:t>
            </a:r>
            <a:r>
              <a:rPr lang="en-US" sz="1600" dirty="0" smtClean="0"/>
              <a:t> del tempo </a:t>
            </a:r>
            <a:r>
              <a:rPr lang="en-US" sz="1600" dirty="0" err="1" smtClean="0"/>
              <a:t>dell’hit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 err="1" smtClean="0"/>
              <a:t>calibrazione</a:t>
            </a:r>
            <a:r>
              <a:rPr lang="en-US" sz="1600" dirty="0" smtClean="0"/>
              <a:t> </a:t>
            </a:r>
            <a:r>
              <a:rPr lang="en-US" sz="1600" dirty="0" err="1" smtClean="0"/>
              <a:t>temporale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 err="1" smtClean="0"/>
              <a:t>mappatura</a:t>
            </a:r>
            <a:r>
              <a:rPr lang="en-US" sz="1600" dirty="0" smtClean="0"/>
              <a:t> </a:t>
            </a:r>
            <a:r>
              <a:rPr lang="en-US" sz="1600" dirty="0" err="1" smtClean="0"/>
              <a:t>piani</a:t>
            </a:r>
            <a:r>
              <a:rPr lang="en-US" sz="1600" dirty="0" smtClean="0"/>
              <a:t> </a:t>
            </a:r>
            <a:r>
              <a:rPr lang="en-US" sz="1600" dirty="0" err="1" smtClean="0"/>
              <a:t>meccanici</a:t>
            </a:r>
            <a:r>
              <a:rPr lang="en-US" sz="1600" dirty="0" smtClean="0"/>
              <a:t> – </a:t>
            </a:r>
            <a:r>
              <a:rPr lang="en-US" sz="1600" dirty="0" err="1" smtClean="0"/>
              <a:t>eFC</a:t>
            </a:r>
            <a:r>
              <a:rPr lang="en-US" sz="1600" dirty="0" err="1"/>
              <a:t>M</a:t>
            </a:r>
            <a:endParaRPr lang="en-US" sz="16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132358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Phase2</a:t>
            </a:r>
            <a:endParaRPr lang="en-GB" sz="4000" dirty="0"/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3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01882" y="903076"/>
            <a:ext cx="6306129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Non </a:t>
            </a:r>
            <a:r>
              <a:rPr lang="en-GB" sz="1400" dirty="0" err="1"/>
              <a:t>sono</a:t>
            </a:r>
            <a:r>
              <a:rPr lang="en-GB" sz="1400" dirty="0"/>
              <a:t> </a:t>
            </a:r>
            <a:r>
              <a:rPr lang="en-GB" sz="1400" dirty="0" err="1"/>
              <a:t>necessarie</a:t>
            </a:r>
            <a:r>
              <a:rPr lang="en-GB" sz="1400" dirty="0"/>
              <a:t> </a:t>
            </a:r>
            <a:r>
              <a:rPr lang="en-GB" sz="1400" dirty="0" err="1"/>
              <a:t>credenziali</a:t>
            </a:r>
            <a:r>
              <a:rPr lang="en-GB" sz="1400" dirty="0"/>
              <a:t> VPN per la </a:t>
            </a:r>
            <a:r>
              <a:rPr lang="en-GB" sz="1400" dirty="0" err="1"/>
              <a:t>connessione</a:t>
            </a:r>
            <a:r>
              <a:rPr lang="en-GB" sz="1400" dirty="0"/>
              <a:t>.</a:t>
            </a:r>
          </a:p>
          <a:p>
            <a:endParaRPr lang="en-GB" sz="1400" dirty="0" smtClean="0"/>
          </a:p>
          <a:p>
            <a:r>
              <a:rPr lang="en-GB" sz="1400" dirty="0" smtClean="0"/>
              <a:t>Sulla wiki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parametri</a:t>
            </a:r>
            <a:r>
              <a:rPr lang="en-GB" sz="1400" dirty="0"/>
              <a:t> </a:t>
            </a:r>
            <a:r>
              <a:rPr lang="en-GB" sz="1400" dirty="0" smtClean="0"/>
              <a:t>per la </a:t>
            </a:r>
            <a:r>
              <a:rPr lang="en-GB" sz="1400" dirty="0" err="1" smtClean="0"/>
              <a:t>connessione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r>
              <a:rPr lang="en-GB" sz="1400" dirty="0" err="1" smtClean="0"/>
              <a:t>Attualmente</a:t>
            </a:r>
            <a:r>
              <a:rPr lang="en-GB" sz="1400" dirty="0" smtClean="0"/>
              <a:t> </a:t>
            </a:r>
            <a:r>
              <a:rPr lang="en-GB" sz="1400" dirty="0" err="1" smtClean="0"/>
              <a:t>copia</a:t>
            </a:r>
            <a:r>
              <a:rPr lang="en-GB" sz="1400" dirty="0" smtClean="0"/>
              <a:t> </a:t>
            </a:r>
            <a:r>
              <a:rPr lang="en-GB" sz="1400" dirty="0" err="1" smtClean="0"/>
              <a:t>statica</a:t>
            </a:r>
            <a:r>
              <a:rPr lang="en-GB" sz="1400" dirty="0" smtClean="0"/>
              <a:t> del DB@CP (26Apr-6Mag), in </a:t>
            </a:r>
            <a:r>
              <a:rPr lang="en-GB" sz="1400" dirty="0" err="1" smtClean="0"/>
              <a:t>fase</a:t>
            </a:r>
            <a:r>
              <a:rPr lang="en-GB" sz="1400" dirty="0" smtClean="0"/>
              <a:t> di </a:t>
            </a:r>
            <a:r>
              <a:rPr lang="en-GB" sz="1400" dirty="0" err="1" smtClean="0"/>
              <a:t>realizzo</a:t>
            </a:r>
            <a:r>
              <a:rPr lang="en-GB" sz="1400" dirty="0" smtClean="0"/>
              <a:t> la </a:t>
            </a:r>
            <a:r>
              <a:rPr lang="en-GB" sz="1400" dirty="0" err="1" smtClean="0"/>
              <a:t>sincronizzazione</a:t>
            </a:r>
            <a:r>
              <a:rPr lang="en-GB" sz="1400" dirty="0" smtClean="0"/>
              <a:t> con </a:t>
            </a:r>
            <a:r>
              <a:rPr lang="en-GB" sz="1400" dirty="0" err="1" smtClean="0"/>
              <a:t>il</a:t>
            </a:r>
            <a:r>
              <a:rPr lang="en-GB" sz="1400" dirty="0" smtClean="0"/>
              <a:t> DB@CP.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err="1" smtClean="0"/>
              <a:t>Tabelle</a:t>
            </a:r>
            <a:r>
              <a:rPr lang="en-GB" sz="1400" dirty="0" smtClean="0"/>
              <a:t> </a:t>
            </a:r>
            <a:r>
              <a:rPr lang="en-GB" sz="1400" dirty="0" err="1" smtClean="0"/>
              <a:t>principali</a:t>
            </a:r>
            <a:r>
              <a:rPr lang="en-GB" sz="1400" dirty="0" smtClean="0"/>
              <a:t> 	(</a:t>
            </a:r>
            <a:r>
              <a:rPr lang="en-GB" sz="1400" dirty="0" err="1" smtClean="0"/>
              <a:t>stessa</a:t>
            </a:r>
            <a:r>
              <a:rPr lang="en-GB" sz="1400" dirty="0" smtClean="0"/>
              <a:t> </a:t>
            </a:r>
            <a:r>
              <a:rPr lang="en-GB" sz="1400" dirty="0" err="1" smtClean="0"/>
              <a:t>struttura</a:t>
            </a:r>
            <a:r>
              <a:rPr lang="en-GB" sz="1400" dirty="0" smtClean="0"/>
              <a:t> DB@CP):</a:t>
            </a:r>
          </a:p>
          <a:p>
            <a:r>
              <a:rPr lang="en-GB" sz="1400" b="1" dirty="0" smtClean="0">
                <a:solidFill>
                  <a:srgbClr val="008000"/>
                </a:solidFill>
              </a:rPr>
              <a:t>identifiers</a:t>
            </a:r>
            <a:r>
              <a:rPr lang="en-GB" sz="1400" dirty="0" smtClean="0"/>
              <a:t>		</a:t>
            </a:r>
            <a:r>
              <a:rPr lang="en-GB" sz="1400" dirty="0" err="1" smtClean="0"/>
              <a:t>descrizione</a:t>
            </a:r>
            <a:r>
              <a:rPr lang="en-GB" sz="1400" dirty="0" smtClean="0"/>
              <a:t> </a:t>
            </a:r>
            <a:r>
              <a:rPr lang="en-GB" sz="1400" dirty="0" err="1" smtClean="0"/>
              <a:t>degli</a:t>
            </a:r>
            <a:r>
              <a:rPr lang="en-GB" sz="1400" dirty="0" smtClean="0"/>
              <a:t> identifiers: name, board, </a:t>
            </a:r>
            <a:r>
              <a:rPr lang="en-GB" sz="1400" dirty="0" err="1" smtClean="0"/>
              <a:t>tipo</a:t>
            </a:r>
            <a:r>
              <a:rPr lang="en-GB" sz="1400" dirty="0" smtClean="0"/>
              <a:t>, </a:t>
            </a:r>
            <a:r>
              <a:rPr lang="en-GB" sz="1400" dirty="0" err="1" smtClean="0"/>
              <a:t>unità</a:t>
            </a:r>
            <a:r>
              <a:rPr lang="en-GB" sz="1400" dirty="0" smtClean="0"/>
              <a:t> di </a:t>
            </a:r>
            <a:r>
              <a:rPr lang="en-GB" sz="1400" dirty="0" err="1" smtClean="0"/>
              <a:t>misura</a:t>
            </a:r>
            <a:r>
              <a:rPr lang="en-GB" sz="1400" dirty="0" smtClean="0"/>
              <a:t>….</a:t>
            </a:r>
          </a:p>
          <a:p>
            <a:r>
              <a:rPr lang="en-GB" sz="1400" b="1" dirty="0" smtClean="0">
                <a:solidFill>
                  <a:srgbClr val="008000"/>
                </a:solidFill>
              </a:rPr>
              <a:t>measure</a:t>
            </a:r>
            <a:r>
              <a:rPr lang="en-GB" sz="1400" dirty="0" smtClean="0"/>
              <a:t>		</a:t>
            </a:r>
            <a:r>
              <a:rPr lang="en-GB" sz="1400" dirty="0" err="1" smtClean="0"/>
              <a:t>contiene</a:t>
            </a:r>
            <a:r>
              <a:rPr lang="en-GB" sz="1400" dirty="0" smtClean="0"/>
              <a:t> le </a:t>
            </a:r>
            <a:r>
              <a:rPr lang="en-GB" sz="1400" dirty="0" err="1" smtClean="0"/>
              <a:t>misure</a:t>
            </a:r>
            <a:r>
              <a:rPr lang="en-GB" sz="1400" dirty="0" smtClean="0"/>
              <a:t> </a:t>
            </a:r>
            <a:r>
              <a:rPr lang="en-GB" sz="1400" dirty="0" err="1" smtClean="0"/>
              <a:t>dello</a:t>
            </a:r>
            <a:r>
              <a:rPr lang="en-GB" sz="1400" dirty="0" smtClean="0"/>
              <a:t> SC</a:t>
            </a:r>
          </a:p>
          <a:p>
            <a:r>
              <a:rPr lang="en-GB" sz="1400" b="1" dirty="0" err="1" smtClean="0">
                <a:solidFill>
                  <a:srgbClr val="008000"/>
                </a:solidFill>
              </a:rPr>
              <a:t>all_measure</a:t>
            </a:r>
            <a:r>
              <a:rPr lang="en-GB" sz="1400" dirty="0" smtClean="0"/>
              <a:t>		viewer </a:t>
            </a:r>
            <a:r>
              <a:rPr lang="en-GB" sz="1400" dirty="0" err="1" smtClean="0"/>
              <a:t>della</a:t>
            </a:r>
            <a:r>
              <a:rPr lang="en-GB" sz="1400" dirty="0" smtClean="0"/>
              <a:t> measure</a:t>
            </a:r>
          </a:p>
          <a:p>
            <a:r>
              <a:rPr lang="en-GB" sz="1400" b="1" dirty="0" err="1" smtClean="0">
                <a:solidFill>
                  <a:srgbClr val="008000"/>
                </a:solidFill>
              </a:rPr>
              <a:t>measure_config</a:t>
            </a:r>
            <a:r>
              <a:rPr lang="en-GB" sz="1400" dirty="0" smtClean="0"/>
              <a:t>	</a:t>
            </a:r>
            <a:r>
              <a:rPr lang="en-GB" sz="1400" dirty="0" err="1" smtClean="0"/>
              <a:t>soglie</a:t>
            </a:r>
            <a:r>
              <a:rPr lang="en-GB" sz="1400" dirty="0" smtClean="0"/>
              <a:t> di </a:t>
            </a:r>
            <a:r>
              <a:rPr lang="en-GB" sz="1400" dirty="0" err="1" smtClean="0"/>
              <a:t>scrittura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In </a:t>
            </a:r>
            <a:r>
              <a:rPr lang="en-GB" sz="1400" dirty="0" err="1" smtClean="0"/>
              <a:t>fase</a:t>
            </a:r>
            <a:r>
              <a:rPr lang="en-GB" sz="1400" dirty="0" smtClean="0"/>
              <a:t> di </a:t>
            </a:r>
            <a:r>
              <a:rPr lang="en-GB" sz="1400" dirty="0" err="1" smtClean="0"/>
              <a:t>realizzazione</a:t>
            </a:r>
            <a:r>
              <a:rPr lang="en-GB" sz="1400" dirty="0" smtClean="0"/>
              <a:t>: </a:t>
            </a:r>
            <a:r>
              <a:rPr lang="en-GB" sz="1400" dirty="0" err="1" smtClean="0"/>
              <a:t>interfaccia</a:t>
            </a:r>
            <a:r>
              <a:rPr lang="en-GB" sz="1400" dirty="0" smtClean="0"/>
              <a:t> web (S. </a:t>
            </a:r>
            <a:r>
              <a:rPr lang="en-GB" sz="1400" dirty="0" err="1" smtClean="0"/>
              <a:t>Pulvirenti</a:t>
            </a:r>
            <a:r>
              <a:rPr lang="en-GB" sz="1400" dirty="0" smtClean="0"/>
              <a:t>) </a:t>
            </a:r>
            <a:endParaRPr lang="en-GB" sz="1400" dirty="0" smtClean="0"/>
          </a:p>
        </p:txBody>
      </p:sp>
      <p:pic>
        <p:nvPicPr>
          <p:cNvPr id="6" name="Immagine 5" descr="tab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7" y="986359"/>
            <a:ext cx="1982323" cy="302526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35942" y="4503225"/>
            <a:ext cx="87720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 smtClean="0"/>
              <a:t>Esempio</a:t>
            </a:r>
            <a:r>
              <a:rPr lang="en-GB" sz="1400" b="1" dirty="0" smtClean="0"/>
              <a:t>:</a:t>
            </a:r>
            <a:r>
              <a:rPr lang="en-GB" sz="1400" dirty="0" smtClean="0"/>
              <a:t> </a:t>
            </a:r>
          </a:p>
          <a:p>
            <a:r>
              <a:rPr lang="en-GB" sz="1400" dirty="0" err="1" smtClean="0"/>
              <a:t>PMTRate</a:t>
            </a:r>
            <a:r>
              <a:rPr lang="en-GB" sz="1400" dirty="0" smtClean="0"/>
              <a:t> (</a:t>
            </a:r>
            <a:r>
              <a:rPr lang="en-GB" sz="1400" dirty="0" err="1" smtClean="0"/>
              <a:t>id_identifier</a:t>
            </a:r>
            <a:r>
              <a:rPr lang="en-GB" sz="1400" dirty="0" smtClean="0"/>
              <a:t>=66), Floor 1, </a:t>
            </a:r>
            <a:r>
              <a:rPr lang="en-GB" sz="1400" dirty="0" err="1" smtClean="0"/>
              <a:t>Pmt</a:t>
            </a:r>
            <a:r>
              <a:rPr lang="en-GB" sz="1400" dirty="0" smtClean="0"/>
              <a:t> 3 (1-4), </a:t>
            </a:r>
            <a:r>
              <a:rPr lang="en-GB" sz="1400" dirty="0" err="1" smtClean="0"/>
              <a:t>Periodo</a:t>
            </a:r>
            <a:r>
              <a:rPr lang="en-GB" sz="1400" dirty="0" smtClean="0"/>
              <a:t>: 1-10 Maggio 2013</a:t>
            </a:r>
          </a:p>
          <a:p>
            <a:endParaRPr lang="cs-CZ" sz="1400" dirty="0" smtClean="0"/>
          </a:p>
          <a:p>
            <a:r>
              <a:rPr lang="cs-CZ" sz="1400" b="1" dirty="0" err="1" smtClean="0"/>
              <a:t>Query</a:t>
            </a:r>
            <a:r>
              <a:rPr lang="cs-CZ" sz="1400" b="1" dirty="0" smtClean="0"/>
              <a:t>:</a:t>
            </a:r>
          </a:p>
          <a:p>
            <a:r>
              <a:rPr lang="cs-CZ" sz="1400" dirty="0" smtClean="0"/>
              <a:t>SELECT </a:t>
            </a:r>
            <a:r>
              <a:rPr lang="cs-CZ" sz="1400" dirty="0" err="1" smtClean="0"/>
              <a:t>atr</a:t>
            </a:r>
            <a:r>
              <a:rPr lang="cs-CZ" sz="1400" dirty="0" smtClean="0"/>
              <a:t>, </a:t>
            </a:r>
            <a:r>
              <a:rPr lang="cs-CZ" sz="1400" dirty="0" err="1" smtClean="0"/>
              <a:t>measure_value_analog</a:t>
            </a:r>
            <a:r>
              <a:rPr lang="cs-CZ" sz="1400" dirty="0"/>
              <a:t> </a:t>
            </a:r>
            <a:r>
              <a:rPr lang="cs-CZ" sz="1400" dirty="0" smtClean="0"/>
              <a:t>FROM </a:t>
            </a:r>
            <a:r>
              <a:rPr lang="en-GB" sz="1400" dirty="0" smtClean="0"/>
              <a:t>measure WHERE </a:t>
            </a:r>
            <a:r>
              <a:rPr lang="en-GB" sz="1400" dirty="0" err="1" smtClean="0"/>
              <a:t>id_identifier</a:t>
            </a:r>
            <a:r>
              <a:rPr lang="en-GB" sz="1400" dirty="0" smtClean="0"/>
              <a:t>=66 AND </a:t>
            </a:r>
            <a:r>
              <a:rPr lang="en-GB" sz="1400" dirty="0" err="1" smtClean="0"/>
              <a:t>floor_id</a:t>
            </a:r>
            <a:r>
              <a:rPr lang="en-GB" sz="1400" dirty="0" smtClean="0"/>
              <a:t>=1 AND </a:t>
            </a:r>
            <a:r>
              <a:rPr lang="en-GB" sz="1400" dirty="0" err="1" smtClean="0"/>
              <a:t>measure_index</a:t>
            </a:r>
            <a:r>
              <a:rPr lang="en-GB" sz="1400" dirty="0" smtClean="0"/>
              <a:t>=3 AND </a:t>
            </a:r>
            <a:r>
              <a:rPr lang="en-GB" sz="1400" dirty="0" err="1" smtClean="0"/>
              <a:t>atr</a:t>
            </a:r>
            <a:r>
              <a:rPr lang="en-GB" sz="1400" dirty="0" smtClean="0"/>
              <a:t>&gt;’</a:t>
            </a:r>
            <a:r>
              <a:rPr lang="cs-CZ" sz="1400" dirty="0" smtClean="0"/>
              <a:t> 2013-05-01 00:00:00‘ AND </a:t>
            </a:r>
            <a:r>
              <a:rPr lang="en-GB" sz="1400" dirty="0" err="1" smtClean="0"/>
              <a:t>atr</a:t>
            </a:r>
            <a:r>
              <a:rPr lang="en-GB" sz="1400" dirty="0" smtClean="0"/>
              <a:t>&gt;’</a:t>
            </a:r>
            <a:r>
              <a:rPr lang="cs-CZ" sz="1400" dirty="0" smtClean="0"/>
              <a:t> 2013-05-11 00:00:00‘ORDER BY </a:t>
            </a:r>
            <a:r>
              <a:rPr lang="cs-CZ" sz="1400" dirty="0" err="1" smtClean="0"/>
              <a:t>atr</a:t>
            </a:r>
            <a:r>
              <a:rPr lang="cs-CZ" sz="1400" dirty="0" smtClean="0"/>
              <a:t> ASC</a:t>
            </a:r>
          </a:p>
          <a:p>
            <a:r>
              <a:rPr lang="cs-CZ" sz="1400" dirty="0" smtClean="0"/>
              <a:t> </a:t>
            </a:r>
            <a:r>
              <a:rPr lang="en-GB" sz="1400" dirty="0" smtClean="0"/>
              <a:t> </a:t>
            </a:r>
          </a:p>
          <a:p>
            <a:r>
              <a:rPr lang="cs-CZ" sz="1400" dirty="0" smtClean="0"/>
              <a:t>SELECT </a:t>
            </a:r>
            <a:r>
              <a:rPr lang="cs-CZ" sz="1400" dirty="0" err="1" smtClean="0"/>
              <a:t>atr</a:t>
            </a:r>
            <a:r>
              <a:rPr lang="cs-CZ" sz="1400" dirty="0" smtClean="0"/>
              <a:t>, </a:t>
            </a:r>
            <a:r>
              <a:rPr lang="cs-CZ" sz="1400" dirty="0" err="1" smtClean="0"/>
              <a:t>measure_value_analog</a:t>
            </a:r>
            <a:r>
              <a:rPr lang="cs-CZ" sz="1400" dirty="0" smtClean="0"/>
              <a:t> FROM </a:t>
            </a:r>
            <a:r>
              <a:rPr lang="cs-CZ" sz="1400" dirty="0" err="1" smtClean="0"/>
              <a:t>all</a:t>
            </a:r>
            <a:r>
              <a:rPr lang="cs-CZ" sz="1400" dirty="0" smtClean="0"/>
              <a:t>_</a:t>
            </a:r>
            <a:r>
              <a:rPr lang="en-GB" sz="1400" dirty="0" smtClean="0"/>
              <a:t>measure WHERE name=‘</a:t>
            </a:r>
            <a:r>
              <a:rPr lang="en-GB" sz="1400" dirty="0" err="1" smtClean="0"/>
              <a:t>PMTRate</a:t>
            </a:r>
            <a:r>
              <a:rPr lang="en-GB" sz="1400" dirty="0" smtClean="0"/>
              <a:t> ’ AND </a:t>
            </a:r>
            <a:r>
              <a:rPr lang="en-GB" sz="1400" dirty="0" err="1" smtClean="0"/>
              <a:t>floor_id</a:t>
            </a:r>
            <a:r>
              <a:rPr lang="en-GB" sz="1400" dirty="0" smtClean="0"/>
              <a:t>=1 AND </a:t>
            </a:r>
            <a:r>
              <a:rPr lang="en-GB" sz="1400" dirty="0" err="1" smtClean="0"/>
              <a:t>measure_index</a:t>
            </a:r>
            <a:r>
              <a:rPr lang="en-GB" sz="1400" dirty="0" smtClean="0"/>
              <a:t>=3 AND </a:t>
            </a:r>
            <a:r>
              <a:rPr lang="en-GB" sz="1400" dirty="0" err="1" smtClean="0"/>
              <a:t>atr</a:t>
            </a:r>
            <a:r>
              <a:rPr lang="en-GB" sz="1400" dirty="0" smtClean="0"/>
              <a:t>&gt;’</a:t>
            </a:r>
            <a:r>
              <a:rPr lang="cs-CZ" sz="1400" dirty="0" smtClean="0"/>
              <a:t> 2013-05-01 00:00:00‘ AND </a:t>
            </a:r>
            <a:r>
              <a:rPr lang="en-GB" sz="1400" dirty="0" err="1" smtClean="0"/>
              <a:t>atr</a:t>
            </a:r>
            <a:r>
              <a:rPr lang="en-GB" sz="1400" dirty="0" smtClean="0"/>
              <a:t>&gt;’</a:t>
            </a:r>
            <a:r>
              <a:rPr lang="cs-CZ" sz="1400" dirty="0" smtClean="0"/>
              <a:t> 2013-05-11 00:00:00‘ORDER BY </a:t>
            </a:r>
            <a:r>
              <a:rPr lang="cs-CZ" sz="1400" dirty="0" err="1" smtClean="0"/>
              <a:t>atr</a:t>
            </a:r>
            <a:r>
              <a:rPr lang="cs-CZ" sz="1400" dirty="0" smtClean="0"/>
              <a:t> ASC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DB @ LNS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52401" y="719659"/>
            <a:ext cx="8855610" cy="3522142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152401" y="4334933"/>
            <a:ext cx="8855610" cy="24468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4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390"/>
            <a:ext cx="8229600" cy="6646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Il </a:t>
            </a:r>
            <a:r>
              <a:rPr lang="en-GB" dirty="0" err="1" smtClean="0"/>
              <a:t>codice</a:t>
            </a:r>
            <a:r>
              <a:rPr lang="en-GB" dirty="0" smtClean="0"/>
              <a:t> </a:t>
            </a:r>
            <a:r>
              <a:rPr lang="en-GB" dirty="0" err="1" smtClean="0"/>
              <a:t>TestSite</a:t>
            </a:r>
            <a:endParaRPr lang="en-GB" dirty="0"/>
          </a:p>
        </p:txBody>
      </p:sp>
      <p:pic>
        <p:nvPicPr>
          <p:cNvPr id="5" name="Picture 4" descr="fig2-bi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38" y="797321"/>
            <a:ext cx="3730762" cy="2980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73455" y="102963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This program analyses Slow Control rates detected by the NEMO Phase 1 detector.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It is written using:</a:t>
            </a:r>
          </a:p>
          <a:p>
            <a:r>
              <a:rPr lang="en-US" sz="1600" dirty="0" smtClean="0"/>
              <a:t>Qt version 3.3.3 (see </a:t>
            </a:r>
            <a:r>
              <a:rPr lang="en-US" sz="1600" dirty="0" smtClean="0">
                <a:hlinkClick r:id="rId3"/>
              </a:rPr>
              <a:t>http://www.trolltech.com/qt/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ROOT version 5.16 (see </a:t>
            </a:r>
            <a:r>
              <a:rPr lang="en-US" sz="1600" dirty="0" smtClean="0">
                <a:hlinkClick r:id="rId4"/>
              </a:rPr>
              <a:t>http://root.cern.ch/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85561" y="4113704"/>
            <a:ext cx="8429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Il </a:t>
            </a:r>
            <a:r>
              <a:rPr lang="en-US" sz="1400" dirty="0" err="1" smtClean="0"/>
              <a:t>codice</a:t>
            </a:r>
            <a:r>
              <a:rPr lang="en-US" sz="1400" dirty="0" smtClean="0"/>
              <a:t> </a:t>
            </a:r>
            <a:r>
              <a:rPr lang="en-US" sz="1400" dirty="0" err="1" smtClean="0"/>
              <a:t>è</a:t>
            </a:r>
            <a:r>
              <a:rPr lang="en-US" sz="1400" dirty="0" smtClean="0"/>
              <a:t> </a:t>
            </a:r>
            <a:r>
              <a:rPr lang="en-US" sz="1400" dirty="0" err="1" smtClean="0"/>
              <a:t>documentato</a:t>
            </a:r>
            <a:r>
              <a:rPr lang="en-US" sz="1400" dirty="0" smtClean="0"/>
              <a:t> </a:t>
            </a:r>
            <a:r>
              <a:rPr lang="en-US" sz="1400" dirty="0" err="1" smtClean="0"/>
              <a:t>sulla</a:t>
            </a:r>
            <a:r>
              <a:rPr lang="en-US" sz="1400" dirty="0" smtClean="0"/>
              <a:t> wiki </a:t>
            </a:r>
            <a:r>
              <a:rPr lang="en-US" sz="1400" dirty="0" err="1" smtClean="0"/>
              <a:t>ed</a:t>
            </a:r>
            <a:r>
              <a:rPr lang="en-US" sz="1400" dirty="0" smtClean="0"/>
              <a:t> </a:t>
            </a:r>
            <a:r>
              <a:rPr lang="en-US" sz="1400" dirty="0" err="1" smtClean="0"/>
              <a:t>è</a:t>
            </a:r>
            <a:r>
              <a:rPr lang="en-US" sz="1400" dirty="0" smtClean="0"/>
              <a:t> </a:t>
            </a:r>
            <a:r>
              <a:rPr lang="en-US" sz="1400" dirty="0" err="1" smtClean="0"/>
              <a:t>dotato</a:t>
            </a:r>
            <a:r>
              <a:rPr lang="en-US" sz="1400" dirty="0" smtClean="0"/>
              <a:t> di Help</a:t>
            </a:r>
          </a:p>
          <a:p>
            <a:endParaRPr lang="en-US" sz="1400" dirty="0" smtClean="0"/>
          </a:p>
          <a:p>
            <a:r>
              <a:rPr lang="en-US" sz="1400" dirty="0" smtClean="0"/>
              <a:t>Si </a:t>
            </a:r>
            <a:r>
              <a:rPr lang="en-US" sz="1400" dirty="0" err="1" smtClean="0"/>
              <a:t>trova</a:t>
            </a:r>
            <a:r>
              <a:rPr lang="en-US" sz="1400" dirty="0" smtClean="0"/>
              <a:t> </a:t>
            </a:r>
            <a:r>
              <a:rPr lang="en-US" sz="1400" dirty="0" err="1" smtClean="0"/>
              <a:t>sul</a:t>
            </a:r>
            <a:r>
              <a:rPr lang="en-US" sz="1400" dirty="0" smtClean="0"/>
              <a:t> </a:t>
            </a:r>
            <a:r>
              <a:rPr lang="en-US" sz="1400" dirty="0" err="1" smtClean="0"/>
              <a:t>nostro</a:t>
            </a:r>
            <a:r>
              <a:rPr lang="en-US" sz="1400" dirty="0" smtClean="0"/>
              <a:t> CVS (</a:t>
            </a:r>
            <a:r>
              <a:rPr lang="en-US" sz="1400" dirty="0" smtClean="0">
                <a:hlinkClick r:id="rId5"/>
              </a:rPr>
              <a:t>http://www.nemocvs.bo.infn.it/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err="1"/>
              <a:t>I</a:t>
            </a:r>
            <a:r>
              <a:rPr lang="en-US" sz="1400" dirty="0" err="1" smtClean="0"/>
              <a:t>mpostati</a:t>
            </a:r>
            <a:r>
              <a:rPr lang="en-US" sz="1400" dirty="0" smtClean="0"/>
              <a:t> </a:t>
            </a:r>
            <a:r>
              <a:rPr lang="en-US" sz="1400" dirty="0" smtClean="0"/>
              <a:t>I </a:t>
            </a:r>
            <a:r>
              <a:rPr lang="en-US" sz="1400" dirty="0" err="1" smtClean="0"/>
              <a:t>parametri</a:t>
            </a:r>
            <a:r>
              <a:rPr lang="en-US" sz="1400" dirty="0" smtClean="0"/>
              <a:t> di </a:t>
            </a:r>
            <a:r>
              <a:rPr lang="en-US" sz="1400" dirty="0" err="1" smtClean="0"/>
              <a:t>connessione</a:t>
            </a:r>
            <a:r>
              <a:rPr lang="en-US" sz="1400" dirty="0" smtClean="0"/>
              <a:t> al DB@</a:t>
            </a:r>
            <a:r>
              <a:rPr lang="en-US" sz="1400" dirty="0" smtClean="0"/>
              <a:t>LNS</a:t>
            </a:r>
          </a:p>
          <a:p>
            <a:endParaRPr lang="en-US" sz="1400" dirty="0" smtClean="0"/>
          </a:p>
          <a:p>
            <a:r>
              <a:rPr lang="en-US" sz="1400" dirty="0" smtClean="0"/>
              <a:t>Prima di </a:t>
            </a:r>
            <a:r>
              <a:rPr lang="en-US" sz="1400" dirty="0" err="1" smtClean="0"/>
              <a:t>compilare</a:t>
            </a:r>
            <a:r>
              <a:rPr lang="en-US" sz="1400" dirty="0" smtClean="0"/>
              <a:t> (Linux), </a:t>
            </a:r>
            <a:r>
              <a:rPr lang="en-US" sz="1400" dirty="0" err="1" smtClean="0"/>
              <a:t>installare</a:t>
            </a:r>
            <a:r>
              <a:rPr lang="en-US" sz="1400" dirty="0" smtClean="0"/>
              <a:t> le Qt3.3 e ROOT (standard + </a:t>
            </a:r>
            <a:r>
              <a:rPr lang="en-US" sz="1400" dirty="0" err="1" smtClean="0"/>
              <a:t>pacchetti</a:t>
            </a:r>
            <a:r>
              <a:rPr lang="en-US" sz="1400" dirty="0" smtClean="0"/>
              <a:t> </a:t>
            </a:r>
            <a:r>
              <a:rPr lang="en-US" sz="1400" dirty="0" err="1" smtClean="0"/>
              <a:t>mysql</a:t>
            </a:r>
            <a:r>
              <a:rPr lang="en-US" sz="1400" dirty="0"/>
              <a:t> </a:t>
            </a:r>
            <a:r>
              <a:rPr lang="en-US" sz="1400" dirty="0" smtClean="0"/>
              <a:t>e </a:t>
            </a:r>
            <a:r>
              <a:rPr lang="en-US" sz="1400" dirty="0" err="1" smtClean="0"/>
              <a:t>qtgsi</a:t>
            </a:r>
            <a:r>
              <a:rPr lang="en-US" sz="1400" dirty="0" smtClean="0"/>
              <a:t>) 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008000"/>
                </a:solidFill>
              </a:rPr>
              <a:t>Presto </a:t>
            </a:r>
            <a:r>
              <a:rPr lang="en-US" sz="1400" dirty="0" err="1" smtClean="0">
                <a:solidFill>
                  <a:srgbClr val="008000"/>
                </a:solidFill>
              </a:rPr>
              <a:t>saranno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disponibili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i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codici</a:t>
            </a:r>
            <a:r>
              <a:rPr lang="en-US" sz="1400" dirty="0" smtClean="0">
                <a:solidFill>
                  <a:srgbClr val="008000"/>
                </a:solidFill>
              </a:rPr>
              <a:t> per </a:t>
            </a:r>
            <a:r>
              <a:rPr lang="en-US" sz="1400" dirty="0" err="1" smtClean="0">
                <a:solidFill>
                  <a:srgbClr val="008000"/>
                </a:solidFill>
              </a:rPr>
              <a:t>l’analisi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degli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altri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parametri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</a:rPr>
              <a:t>oceanografici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7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457200" y="26390"/>
            <a:ext cx="41148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CTDs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205225" y="882304"/>
            <a:ext cx="46895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I </a:t>
            </a:r>
            <a:r>
              <a:rPr lang="en-GB" sz="1600" dirty="0" err="1"/>
              <a:t>dati</a:t>
            </a:r>
            <a:r>
              <a:rPr lang="en-GB" sz="1600" dirty="0"/>
              <a:t> </a:t>
            </a:r>
            <a:r>
              <a:rPr lang="en-GB" sz="1600" dirty="0" err="1"/>
              <a:t>sono</a:t>
            </a:r>
            <a:r>
              <a:rPr lang="en-GB" sz="1600" dirty="0"/>
              <a:t> </a:t>
            </a:r>
            <a:r>
              <a:rPr lang="en-GB" sz="1600" dirty="0" err="1"/>
              <a:t>salvati</a:t>
            </a:r>
            <a:r>
              <a:rPr lang="en-GB" sz="1600" dirty="0"/>
              <a:t> dal DM </a:t>
            </a:r>
            <a:r>
              <a:rPr lang="en-GB" sz="1600" dirty="0" err="1"/>
              <a:t>sul</a:t>
            </a:r>
            <a:r>
              <a:rPr lang="en-GB" sz="1600" dirty="0"/>
              <a:t> DB.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La </a:t>
            </a:r>
            <a:r>
              <a:rPr lang="en-GB" sz="1600" dirty="0" err="1"/>
              <a:t>misura</a:t>
            </a:r>
            <a:r>
              <a:rPr lang="en-GB" sz="1600" dirty="0"/>
              <a:t> </a:t>
            </a:r>
            <a:r>
              <a:rPr lang="en-GB" sz="1600" dirty="0" err="1"/>
              <a:t>viene</a:t>
            </a:r>
            <a:r>
              <a:rPr lang="en-GB" sz="1600" dirty="0"/>
              <a:t> </a:t>
            </a:r>
            <a:r>
              <a:rPr lang="en-GB" sz="1600" dirty="0" err="1"/>
              <a:t>effettuata</a:t>
            </a:r>
            <a:r>
              <a:rPr lang="en-GB" sz="1600" dirty="0"/>
              <a:t> </a:t>
            </a:r>
            <a:r>
              <a:rPr lang="en-GB" sz="1600" dirty="0" err="1"/>
              <a:t>ogni</a:t>
            </a:r>
            <a:r>
              <a:rPr lang="en-GB" sz="1600" dirty="0"/>
              <a:t> 10 min (no </a:t>
            </a:r>
            <a:r>
              <a:rPr lang="en-GB" sz="1600" dirty="0" err="1"/>
              <a:t>soglia</a:t>
            </a:r>
            <a:r>
              <a:rPr lang="en-GB" sz="1600" dirty="0"/>
              <a:t> di </a:t>
            </a:r>
            <a:r>
              <a:rPr lang="en-GB" sz="1600" dirty="0" err="1"/>
              <a:t>scrittura</a:t>
            </a:r>
            <a:r>
              <a:rPr lang="en-GB" sz="1600" dirty="0"/>
              <a:t>) per </a:t>
            </a:r>
            <a:r>
              <a:rPr lang="en-GB" sz="1600" dirty="0" err="1"/>
              <a:t>limitare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</a:t>
            </a:r>
            <a:r>
              <a:rPr lang="en-GB" sz="1600" dirty="0" err="1"/>
              <a:t>rumore</a:t>
            </a:r>
            <a:r>
              <a:rPr lang="en-GB" sz="1600" dirty="0"/>
              <a:t> </a:t>
            </a:r>
            <a:r>
              <a:rPr lang="en-GB" sz="1600" dirty="0" err="1"/>
              <a:t>nei</a:t>
            </a:r>
            <a:r>
              <a:rPr lang="en-GB" sz="1600" dirty="0"/>
              <a:t> </a:t>
            </a:r>
            <a:r>
              <a:rPr lang="en-GB" sz="1600" dirty="0" err="1"/>
              <a:t>dati</a:t>
            </a:r>
            <a:r>
              <a:rPr lang="en-GB" sz="1600" dirty="0"/>
              <a:t> </a:t>
            </a:r>
            <a:r>
              <a:rPr lang="en-GB" sz="1600" dirty="0" err="1"/>
              <a:t>acustici</a:t>
            </a:r>
            <a:r>
              <a:rPr lang="en-GB" sz="1600" dirty="0"/>
              <a:t> (</a:t>
            </a:r>
            <a:r>
              <a:rPr lang="en-GB" sz="1600" dirty="0" err="1"/>
              <a:t>eLog</a:t>
            </a:r>
            <a:r>
              <a:rPr lang="en-GB" sz="1600" dirty="0"/>
              <a:t> #</a:t>
            </a:r>
            <a:r>
              <a:rPr lang="en-GB" sz="1600" dirty="0">
                <a:hlinkClick r:id="rId2"/>
              </a:rPr>
              <a:t>574</a:t>
            </a:r>
            <a:r>
              <a:rPr lang="en-GB" sz="1600" dirty="0"/>
              <a:t>) </a:t>
            </a:r>
            <a:r>
              <a:rPr lang="en-GB" sz="1600" dirty="0">
                <a:sym typeface="Wingdings"/>
              </a:rPr>
              <a:t> non </a:t>
            </a:r>
            <a:r>
              <a:rPr lang="en-GB" sz="1600" dirty="0" err="1">
                <a:sym typeface="Wingdings"/>
              </a:rPr>
              <a:t>sarà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>
                <a:sym typeface="Wingdings"/>
              </a:rPr>
              <a:t>quindi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>
                <a:sym typeface="Wingdings"/>
              </a:rPr>
              <a:t>necessario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>
                <a:sym typeface="Wingdings"/>
              </a:rPr>
              <a:t>ricostruire</a:t>
            </a:r>
            <a:r>
              <a:rPr lang="en-GB" sz="1600" dirty="0">
                <a:sym typeface="Wingdings"/>
              </a:rPr>
              <a:t> le </a:t>
            </a:r>
            <a:r>
              <a:rPr lang="en-GB" sz="1600" dirty="0" err="1">
                <a:sym typeface="Wingdings"/>
              </a:rPr>
              <a:t>misure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>
                <a:sym typeface="Wingdings"/>
              </a:rPr>
              <a:t>mancanti</a:t>
            </a:r>
            <a:r>
              <a:rPr lang="en-GB" sz="1600" dirty="0">
                <a:sym typeface="Wingdings"/>
              </a:rPr>
              <a:t>, </a:t>
            </a:r>
            <a:r>
              <a:rPr lang="en-GB" sz="1600" dirty="0" err="1">
                <a:sym typeface="Wingdings"/>
              </a:rPr>
              <a:t>i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>
                <a:sym typeface="Wingdings"/>
              </a:rPr>
              <a:t>dati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>
                <a:sym typeface="Wingdings"/>
              </a:rPr>
              <a:t>sono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>
                <a:sym typeface="Wingdings"/>
              </a:rPr>
              <a:t>subito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>
                <a:sym typeface="Wingdings"/>
              </a:rPr>
              <a:t>pronti</a:t>
            </a:r>
            <a:r>
              <a:rPr lang="en-GB" sz="1600" dirty="0">
                <a:sym typeface="Wingdings"/>
              </a:rPr>
              <a:t> per </a:t>
            </a:r>
            <a:r>
              <a:rPr lang="en-GB" sz="1600" dirty="0" err="1">
                <a:sym typeface="Wingdings"/>
              </a:rPr>
              <a:t>essere</a:t>
            </a:r>
            <a:r>
              <a:rPr lang="en-GB" sz="1600" dirty="0">
                <a:sym typeface="Wingdings"/>
              </a:rPr>
              <a:t> </a:t>
            </a:r>
            <a:r>
              <a:rPr lang="en-GB" sz="1600" dirty="0" err="1" smtClean="0">
                <a:sym typeface="Wingdings"/>
              </a:rPr>
              <a:t>analizzati</a:t>
            </a:r>
            <a:r>
              <a:rPr lang="en-GB" sz="1600" dirty="0" smtClean="0">
                <a:sym typeface="Wingdings"/>
              </a:rPr>
              <a:t>.</a:t>
            </a:r>
          </a:p>
          <a:p>
            <a:pPr algn="just"/>
            <a:endParaRPr lang="en-GB" sz="1600" dirty="0">
              <a:sym typeface="Wingdings"/>
            </a:endParaRPr>
          </a:p>
          <a:p>
            <a:pPr algn="just"/>
            <a:endParaRPr lang="en-GB" sz="1600" dirty="0" smtClean="0">
              <a:sym typeface="Wingdings"/>
            </a:endParaRPr>
          </a:p>
          <a:p>
            <a:pPr algn="just"/>
            <a:endParaRPr lang="en-GB" sz="1600" dirty="0">
              <a:sym typeface="Wingdings"/>
            </a:endParaRPr>
          </a:p>
          <a:p>
            <a:pPr algn="just"/>
            <a:endParaRPr lang="en-GB" sz="1600" dirty="0" smtClean="0">
              <a:sym typeface="Wingdings"/>
            </a:endParaRPr>
          </a:p>
          <a:p>
            <a:pPr algn="just"/>
            <a:r>
              <a:rPr lang="en-GB" sz="1600" b="1" dirty="0" smtClean="0">
                <a:sym typeface="Wingdings"/>
              </a:rPr>
              <a:t>Depth1-Depth7=234 m (e non 240 m come </a:t>
            </a:r>
            <a:r>
              <a:rPr lang="en-GB" sz="1600" b="1" dirty="0" err="1" smtClean="0">
                <a:sym typeface="Wingdings"/>
              </a:rPr>
              <a:t>atteso</a:t>
            </a:r>
            <a:r>
              <a:rPr lang="en-GB" sz="1600" b="1" dirty="0" smtClean="0">
                <a:sym typeface="Wingdings"/>
              </a:rPr>
              <a:t>)</a:t>
            </a:r>
          </a:p>
          <a:p>
            <a:pPr algn="just"/>
            <a:endParaRPr lang="en-GB" sz="1600" b="1" dirty="0" smtClean="0">
              <a:sym typeface="Wingdings"/>
            </a:endParaRPr>
          </a:p>
          <a:p>
            <a:pPr algn="just"/>
            <a:r>
              <a:rPr lang="en-GB" sz="1600" b="1" dirty="0" err="1" smtClean="0">
                <a:sym typeface="Wingdings"/>
              </a:rPr>
              <a:t>Problemi</a:t>
            </a:r>
            <a:r>
              <a:rPr lang="en-GB" sz="1600" b="1" dirty="0" smtClean="0">
                <a:sym typeface="Wingdings"/>
              </a:rPr>
              <a:t> di </a:t>
            </a:r>
            <a:r>
              <a:rPr lang="en-GB" sz="1600" b="1" dirty="0" err="1" smtClean="0">
                <a:sym typeface="Wingdings"/>
              </a:rPr>
              <a:t>taratura</a:t>
            </a:r>
            <a:r>
              <a:rPr lang="en-GB" sz="1600" b="1" dirty="0" smtClean="0">
                <a:sym typeface="Wingdings"/>
              </a:rPr>
              <a:t> del CTD di piano 1?</a:t>
            </a:r>
          </a:p>
          <a:p>
            <a:pPr algn="just"/>
            <a:endParaRPr lang="en-GB" sz="1600" b="1" dirty="0">
              <a:sym typeface="Wingdings"/>
            </a:endParaRPr>
          </a:p>
          <a:p>
            <a:pPr algn="just"/>
            <a:r>
              <a:rPr lang="en-GB" sz="1600" b="1" dirty="0" smtClean="0">
                <a:sym typeface="Wingdings"/>
              </a:rPr>
              <a:t>In </a:t>
            </a:r>
            <a:r>
              <a:rPr lang="en-GB" sz="1600" b="1" dirty="0" err="1" smtClean="0">
                <a:sym typeface="Wingdings"/>
              </a:rPr>
              <a:t>generale</a:t>
            </a:r>
            <a:r>
              <a:rPr lang="en-GB" sz="1600" b="1" dirty="0" smtClean="0">
                <a:sym typeface="Wingdings"/>
              </a:rPr>
              <a:t> le Depth </a:t>
            </a:r>
            <a:r>
              <a:rPr lang="en-GB" sz="1600" b="1" dirty="0" err="1" smtClean="0">
                <a:sym typeface="Wingdings"/>
              </a:rPr>
              <a:t>sono</a:t>
            </a:r>
            <a:r>
              <a:rPr lang="en-GB" sz="1600" b="1" dirty="0" smtClean="0">
                <a:sym typeface="Wingdings"/>
              </a:rPr>
              <a:t> </a:t>
            </a:r>
            <a:r>
              <a:rPr lang="en-GB" sz="1600" b="1" dirty="0" err="1" smtClean="0">
                <a:sym typeface="Wingdings"/>
              </a:rPr>
              <a:t>attendibili</a:t>
            </a:r>
            <a:r>
              <a:rPr lang="en-GB" sz="1600" b="1" dirty="0" smtClean="0">
                <a:sym typeface="Wingdings"/>
              </a:rPr>
              <a:t>? (</a:t>
            </a:r>
            <a:r>
              <a:rPr lang="en-GB" sz="1600" b="1" dirty="0" err="1" smtClean="0">
                <a:sym typeface="Wingdings"/>
              </a:rPr>
              <a:t>discrepanze</a:t>
            </a:r>
            <a:r>
              <a:rPr lang="en-GB" sz="1600" b="1" dirty="0" smtClean="0">
                <a:sym typeface="Wingdings"/>
              </a:rPr>
              <a:t> con </a:t>
            </a:r>
            <a:r>
              <a:rPr lang="en-GB" sz="1600" b="1" dirty="0" err="1" smtClean="0">
                <a:sym typeface="Wingdings"/>
              </a:rPr>
              <a:t>Fugro</a:t>
            </a:r>
            <a:r>
              <a:rPr lang="en-GB" sz="1600" b="1" dirty="0" smtClean="0">
                <a:sym typeface="Wingdings"/>
              </a:rPr>
              <a:t>)</a:t>
            </a:r>
            <a:endParaRPr lang="en-GB" sz="1600" b="1" dirty="0" smtClean="0"/>
          </a:p>
        </p:txBody>
      </p:sp>
      <p:pic>
        <p:nvPicPr>
          <p:cNvPr id="4" name="Immagine 3" descr="CTD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"/>
          <a:stretch/>
        </p:blipFill>
        <p:spPr>
          <a:xfrm>
            <a:off x="4894741" y="96643"/>
            <a:ext cx="4249259" cy="2941320"/>
          </a:xfrm>
          <a:prstGeom prst="rect">
            <a:avLst/>
          </a:prstGeom>
        </p:spPr>
      </p:pic>
      <p:pic>
        <p:nvPicPr>
          <p:cNvPr id="5" name="Immagine 4" descr="CTD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"/>
          <a:stretch/>
        </p:blipFill>
        <p:spPr>
          <a:xfrm>
            <a:off x="4894741" y="2921290"/>
            <a:ext cx="4249259" cy="2941320"/>
          </a:xfrm>
          <a:prstGeom prst="rect">
            <a:avLst/>
          </a:prstGeom>
        </p:spPr>
      </p:pic>
      <p:pic>
        <p:nvPicPr>
          <p:cNvPr id="10" name="Immagine 9" descr="CTD3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" b="66158"/>
          <a:stretch/>
        </p:blipFill>
        <p:spPr>
          <a:xfrm>
            <a:off x="4894741" y="5791562"/>
            <a:ext cx="4249259" cy="995390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V="1">
            <a:off x="4413809" y="5319446"/>
            <a:ext cx="3294815" cy="7015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205225" y="6126878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CTD di </a:t>
            </a:r>
            <a:r>
              <a:rPr lang="en-GB" sz="1600" dirty="0" smtClean="0"/>
              <a:t>piano 7: </a:t>
            </a:r>
            <a:r>
              <a:rPr lang="en-GB" sz="1600" dirty="0" err="1"/>
              <a:t>s</a:t>
            </a:r>
            <a:r>
              <a:rPr lang="en-GB" sz="1600" dirty="0" err="1" smtClean="0"/>
              <a:t>tiamo</a:t>
            </a:r>
            <a:r>
              <a:rPr lang="en-GB" sz="1600" dirty="0" smtClean="0"/>
              <a:t> </a:t>
            </a:r>
            <a:r>
              <a:rPr lang="en-GB" sz="1600" dirty="0" err="1"/>
              <a:t>cercando</a:t>
            </a:r>
            <a:r>
              <a:rPr lang="en-GB" sz="1600" dirty="0"/>
              <a:t> di </a:t>
            </a:r>
            <a:r>
              <a:rPr lang="en-GB" sz="1600" dirty="0" err="1"/>
              <a:t>recuperare</a:t>
            </a:r>
            <a:r>
              <a:rPr lang="en-GB" sz="1600" dirty="0"/>
              <a:t> le </a:t>
            </a:r>
            <a:r>
              <a:rPr lang="en-GB" sz="1600" dirty="0" err="1"/>
              <a:t>misure</a:t>
            </a:r>
            <a:r>
              <a:rPr lang="en-GB" sz="1600" dirty="0"/>
              <a:t> </a:t>
            </a:r>
            <a:r>
              <a:rPr lang="en-GB" sz="1600" dirty="0" err="1" smtClean="0"/>
              <a:t>mancanti</a:t>
            </a:r>
            <a:r>
              <a:rPr lang="en-GB" sz="1600" dirty="0" smtClean="0"/>
              <a:t> </a:t>
            </a:r>
            <a:r>
              <a:rPr lang="en-GB" sz="1600" dirty="0" err="1" smtClean="0"/>
              <a:t>nei</a:t>
            </a:r>
            <a:r>
              <a:rPr lang="en-GB" sz="1600" dirty="0" smtClean="0"/>
              <a:t> plot.</a:t>
            </a:r>
            <a:endParaRPr lang="en-GB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643683" y="460220"/>
            <a:ext cx="557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0000FF"/>
                </a:solidFill>
              </a:rPr>
              <a:t>Floor1</a:t>
            </a:r>
          </a:p>
          <a:p>
            <a:r>
              <a:rPr lang="en-GB" sz="1100" b="1" dirty="0" smtClean="0">
                <a:solidFill>
                  <a:srgbClr val="FF0000"/>
                </a:solidFill>
              </a:rPr>
              <a:t>Floor7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9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64664" y="924747"/>
            <a:ext cx="5474418" cy="3300989"/>
            <a:chOff x="0" y="469900"/>
            <a:chExt cx="9144000" cy="5902314"/>
          </a:xfrm>
        </p:grpSpPr>
        <p:pic>
          <p:nvPicPr>
            <p:cNvPr id="6" name="Immagine 5" descr="CTD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9900"/>
              <a:ext cx="9144000" cy="5902314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8221133" y="1032933"/>
              <a:ext cx="829734" cy="237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CTD Floor 1</a:t>
            </a:r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58" y="1558736"/>
            <a:ext cx="3556000" cy="2667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43166" y="2093267"/>
            <a:ext cx="505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srgbClr val="FF6600"/>
                </a:solidFill>
              </a:rPr>
              <a:t>?</a:t>
            </a:r>
            <a:endParaRPr lang="en-GB" sz="5400" b="1" dirty="0">
              <a:solidFill>
                <a:srgbClr val="FF66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6372" y="4727488"/>
            <a:ext cx="7745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Il </a:t>
            </a:r>
            <a:r>
              <a:rPr lang="en-GB" sz="1600" dirty="0" err="1" smtClean="0"/>
              <a:t>salto</a:t>
            </a:r>
            <a:r>
              <a:rPr lang="en-GB" sz="1600" dirty="0" smtClean="0"/>
              <a:t> </a:t>
            </a:r>
            <a:r>
              <a:rPr lang="en-GB" sz="1600" dirty="0" err="1" smtClean="0"/>
              <a:t>si</a:t>
            </a:r>
            <a:r>
              <a:rPr lang="en-GB" sz="1600" dirty="0" smtClean="0"/>
              <a:t> </a:t>
            </a:r>
            <a:r>
              <a:rPr lang="en-GB" sz="1600" dirty="0" err="1" smtClean="0"/>
              <a:t>vede</a:t>
            </a:r>
            <a:r>
              <a:rPr lang="en-GB" sz="1600" dirty="0" smtClean="0"/>
              <a:t> </a:t>
            </a:r>
            <a:r>
              <a:rPr lang="en-GB" sz="1600" dirty="0" err="1" smtClean="0"/>
              <a:t>anche</a:t>
            </a:r>
            <a:r>
              <a:rPr lang="en-GB" sz="1600" dirty="0" smtClean="0"/>
              <a:t> </a:t>
            </a:r>
            <a:r>
              <a:rPr lang="en-GB" sz="1600" dirty="0" err="1" smtClean="0"/>
              <a:t>sulla</a:t>
            </a:r>
            <a:r>
              <a:rPr lang="en-GB" sz="1600" dirty="0" smtClean="0"/>
              <a:t>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.</a:t>
            </a:r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Il </a:t>
            </a:r>
            <a:r>
              <a:rPr lang="en-GB" sz="1600" dirty="0" err="1" smtClean="0"/>
              <a:t>valore</a:t>
            </a:r>
            <a:r>
              <a:rPr lang="en-GB" sz="1600" dirty="0" smtClean="0"/>
              <a:t> di Depth </a:t>
            </a:r>
            <a:r>
              <a:rPr lang="en-GB" sz="1600" dirty="0" err="1" smtClean="0"/>
              <a:t>si</a:t>
            </a:r>
            <a:r>
              <a:rPr lang="en-GB" sz="1600" dirty="0" smtClean="0"/>
              <a:t> </a:t>
            </a:r>
            <a:r>
              <a:rPr lang="en-GB" sz="1600" dirty="0" err="1" smtClean="0"/>
              <a:t>riporta</a:t>
            </a:r>
            <a:r>
              <a:rPr lang="en-GB" sz="1600" dirty="0" smtClean="0"/>
              <a:t> a 3341 m </a:t>
            </a:r>
            <a:r>
              <a:rPr lang="en-GB" sz="1600" dirty="0" err="1" smtClean="0"/>
              <a:t>visto</a:t>
            </a:r>
            <a:r>
              <a:rPr lang="en-GB" sz="1600" dirty="0" smtClean="0"/>
              <a:t> </a:t>
            </a:r>
            <a:r>
              <a:rPr lang="en-GB" sz="1600" dirty="0" err="1" smtClean="0"/>
              <a:t>anche</a:t>
            </a:r>
            <a:r>
              <a:rPr lang="en-GB" sz="1600" dirty="0" smtClean="0"/>
              <a:t> </a:t>
            </a:r>
            <a:r>
              <a:rPr lang="en-GB" sz="1600" dirty="0" err="1" smtClean="0"/>
              <a:t>durante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test del 4 </a:t>
            </a:r>
            <a:r>
              <a:rPr lang="en-GB" sz="1600" dirty="0" err="1" smtClean="0"/>
              <a:t>maggio</a:t>
            </a:r>
            <a:r>
              <a:rPr lang="en-GB" sz="1600" dirty="0" smtClean="0"/>
              <a:t> (</a:t>
            </a:r>
            <a:r>
              <a:rPr lang="en-GB" sz="1600" dirty="0" err="1" smtClean="0"/>
              <a:t>eLog</a:t>
            </a:r>
            <a:r>
              <a:rPr lang="en-GB" sz="1600" dirty="0" smtClean="0"/>
              <a:t> #</a:t>
            </a:r>
            <a:r>
              <a:rPr lang="en-GB" sz="1600" dirty="0" smtClean="0">
                <a:hlinkClick r:id="rId4"/>
              </a:rPr>
              <a:t>474</a:t>
            </a:r>
            <a:r>
              <a:rPr lang="en-GB" sz="1600" dirty="0" smtClean="0"/>
              <a:t>).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Non </a:t>
            </a:r>
            <a:r>
              <a:rPr lang="en-GB" sz="1600" dirty="0" err="1" smtClean="0"/>
              <a:t>abbiamo</a:t>
            </a:r>
            <a:r>
              <a:rPr lang="en-GB" sz="1600" dirty="0" smtClean="0"/>
              <a:t> le </a:t>
            </a:r>
            <a:r>
              <a:rPr lang="en-GB" sz="1600" dirty="0" err="1" smtClean="0"/>
              <a:t>misure</a:t>
            </a:r>
            <a:r>
              <a:rPr lang="en-GB" sz="1600" dirty="0" smtClean="0"/>
              <a:t> del CTD di Floor 7 </a:t>
            </a:r>
            <a:r>
              <a:rPr lang="en-GB" sz="1600" dirty="0" err="1" smtClean="0"/>
              <a:t>nello</a:t>
            </a:r>
            <a:r>
              <a:rPr lang="en-GB" sz="1600" dirty="0" smtClean="0"/>
              <a:t> </a:t>
            </a:r>
            <a:r>
              <a:rPr lang="en-GB" sz="1600" dirty="0" err="1" smtClean="0"/>
              <a:t>stesso</a:t>
            </a:r>
            <a:r>
              <a:rPr lang="en-GB" sz="1600" dirty="0" smtClean="0"/>
              <a:t> </a:t>
            </a:r>
            <a:r>
              <a:rPr lang="en-GB" sz="1600" dirty="0" err="1" smtClean="0"/>
              <a:t>periodo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5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C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"/>
          <a:stretch/>
        </p:blipFill>
        <p:spPr>
          <a:xfrm>
            <a:off x="4894741" y="60247"/>
            <a:ext cx="4249259" cy="2941320"/>
          </a:xfrm>
          <a:prstGeom prst="rect">
            <a:avLst/>
          </a:prstGeom>
        </p:spPr>
      </p:pic>
      <p:pic>
        <p:nvPicPr>
          <p:cNvPr id="3" name="Immagine 2" descr="DCS-plot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"/>
          <a:stretch/>
        </p:blipFill>
        <p:spPr>
          <a:xfrm>
            <a:off x="4894741" y="2900637"/>
            <a:ext cx="4249259" cy="2941320"/>
          </a:xfrm>
          <a:prstGeom prst="rect">
            <a:avLst/>
          </a:prstGeom>
        </p:spPr>
      </p:pic>
      <p:pic>
        <p:nvPicPr>
          <p:cNvPr id="6" name="Immagine 5" descr="DCS-plot3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" b="66220"/>
          <a:stretch/>
        </p:blipFill>
        <p:spPr>
          <a:xfrm>
            <a:off x="4894741" y="5718273"/>
            <a:ext cx="4249259" cy="993589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57200" y="26390"/>
            <a:ext cx="41148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DCS (Floor </a:t>
            </a:r>
            <a:r>
              <a:rPr lang="en-GB" dirty="0" smtClean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271949" y="1194104"/>
            <a:ext cx="46895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dati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salvati</a:t>
            </a:r>
            <a:r>
              <a:rPr lang="en-GB" dirty="0" smtClean="0"/>
              <a:t> dal DM (</a:t>
            </a:r>
            <a:r>
              <a:rPr lang="en-GB" dirty="0" err="1" smtClean="0"/>
              <a:t>attualmente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solo </a:t>
            </a:r>
            <a:r>
              <a:rPr lang="en-GB" dirty="0" err="1" smtClean="0"/>
              <a:t>sul</a:t>
            </a:r>
            <a:r>
              <a:rPr lang="en-GB" dirty="0" smtClean="0"/>
              <a:t> DB@CP)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 </a:t>
            </a:r>
            <a:r>
              <a:rPr lang="en-GB" dirty="0" err="1" smtClean="0"/>
              <a:t>dati</a:t>
            </a:r>
            <a:r>
              <a:rPr lang="en-GB" dirty="0" smtClean="0"/>
              <a:t> </a:t>
            </a:r>
            <a:r>
              <a:rPr lang="en-GB" dirty="0" err="1" smtClean="0"/>
              <a:t>vengono</a:t>
            </a:r>
            <a:r>
              <a:rPr lang="en-GB" dirty="0" smtClean="0"/>
              <a:t> </a:t>
            </a:r>
            <a:r>
              <a:rPr lang="en-GB" dirty="0" err="1" smtClean="0"/>
              <a:t>salvati</a:t>
            </a:r>
            <a:r>
              <a:rPr lang="en-GB" dirty="0" smtClean="0"/>
              <a:t> </a:t>
            </a:r>
            <a:r>
              <a:rPr lang="en-GB" dirty="0" err="1" smtClean="0"/>
              <a:t>ogni</a:t>
            </a:r>
            <a:r>
              <a:rPr lang="en-GB" dirty="0" smtClean="0"/>
              <a:t> 2 min (no </a:t>
            </a:r>
            <a:r>
              <a:rPr lang="en-GB" dirty="0" err="1" smtClean="0"/>
              <a:t>soglia</a:t>
            </a:r>
            <a:r>
              <a:rPr lang="en-GB" dirty="0" smtClean="0"/>
              <a:t> di </a:t>
            </a:r>
            <a:r>
              <a:rPr lang="en-GB" dirty="0" err="1" smtClean="0"/>
              <a:t>scrittura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Problemi</a:t>
            </a:r>
            <a:r>
              <a:rPr lang="en-GB" dirty="0" smtClean="0"/>
              <a:t> di setting </a:t>
            </a:r>
            <a:r>
              <a:rPr lang="en-GB" dirty="0" err="1" smtClean="0"/>
              <a:t>dello</a:t>
            </a:r>
            <a:r>
              <a:rPr lang="en-GB" dirty="0" smtClean="0"/>
              <a:t> </a:t>
            </a:r>
            <a:r>
              <a:rPr lang="en-GB" dirty="0" err="1" smtClean="0"/>
              <a:t>strumento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Come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analizzano</a:t>
            </a:r>
            <a:r>
              <a:rPr lang="en-GB" dirty="0" smtClean="0"/>
              <a:t> I </a:t>
            </a:r>
            <a:r>
              <a:rPr lang="en-GB" dirty="0" err="1" smtClean="0"/>
              <a:t>dati</a:t>
            </a:r>
            <a:r>
              <a:rPr lang="en-GB" dirty="0" smtClean="0"/>
              <a:t>?</a:t>
            </a:r>
            <a:endParaRPr lang="en-GB" dirty="0" smtClean="0"/>
          </a:p>
        </p:txBody>
      </p:sp>
      <p:sp>
        <p:nvSpPr>
          <p:cNvPr id="9" name="Rettangolo 8"/>
          <p:cNvSpPr/>
          <p:nvPr/>
        </p:nvSpPr>
        <p:spPr>
          <a:xfrm>
            <a:off x="2845918" y="3139533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RAW DATA</a:t>
            </a:r>
            <a:endParaRPr lang="en-GB" b="1" dirty="0">
              <a:solidFill>
                <a:srgbClr val="008000"/>
              </a:solidFill>
            </a:endParaRPr>
          </a:p>
        </p:txBody>
      </p:sp>
      <p:cxnSp>
        <p:nvCxnSpPr>
          <p:cNvPr id="11" name="Connettore 2 10"/>
          <p:cNvCxnSpPr>
            <a:stCxn id="9" idx="3"/>
          </p:cNvCxnSpPr>
          <p:nvPr/>
        </p:nvCxnSpPr>
        <p:spPr>
          <a:xfrm flipV="1">
            <a:off x="4107802" y="3318933"/>
            <a:ext cx="786939" cy="526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5" y="3880957"/>
            <a:ext cx="3562350" cy="2667000"/>
          </a:xfrm>
          <a:prstGeom prst="rect">
            <a:avLst/>
          </a:prstGeom>
        </p:spPr>
      </p:pic>
      <p:pic>
        <p:nvPicPr>
          <p:cNvPr id="13" name="Immagine 12" descr="OM1-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5" y="1093419"/>
            <a:ext cx="3562350" cy="2667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939245" y="1176193"/>
            <a:ext cx="4868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rgbClr val="FF0000"/>
                </a:solidFill>
              </a:rPr>
              <a:t>8 Maggio </a:t>
            </a:r>
            <a:r>
              <a:rPr lang="en-GB" sz="1600" b="1" dirty="0" smtClean="0">
                <a:solidFill>
                  <a:srgbClr val="FF0000"/>
                </a:solidFill>
              </a:rPr>
              <a:t>2013: </a:t>
            </a:r>
            <a:r>
              <a:rPr lang="en-GB" sz="1600" dirty="0" err="1" smtClean="0"/>
              <a:t>Sono</a:t>
            </a:r>
            <a:r>
              <a:rPr lang="en-GB" sz="1600" dirty="0" smtClean="0"/>
              <a:t> state </a:t>
            </a:r>
            <a:r>
              <a:rPr lang="en-GB" sz="1600" dirty="0" err="1" smtClean="0"/>
              <a:t>modificate</a:t>
            </a:r>
            <a:r>
              <a:rPr lang="en-GB" sz="1600" dirty="0" smtClean="0"/>
              <a:t> le </a:t>
            </a:r>
            <a:r>
              <a:rPr lang="en-GB" sz="1600" dirty="0" err="1" smtClean="0"/>
              <a:t>tensioni</a:t>
            </a:r>
            <a:r>
              <a:rPr lang="en-GB" sz="1600" dirty="0" smtClean="0"/>
              <a:t> </a:t>
            </a:r>
            <a:r>
              <a:rPr lang="en-GB" sz="1600" dirty="0" err="1" smtClean="0"/>
              <a:t>applicate</a:t>
            </a:r>
            <a:r>
              <a:rPr lang="en-GB" sz="1600" dirty="0" smtClean="0"/>
              <a:t> </a:t>
            </a:r>
            <a:r>
              <a:rPr lang="en-GB" sz="1600" dirty="0" err="1" smtClean="0"/>
              <a:t>ai</a:t>
            </a:r>
            <a:r>
              <a:rPr lang="en-GB" sz="1600" dirty="0" smtClean="0"/>
              <a:t> PMT. 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b="1" dirty="0" smtClean="0">
                <a:solidFill>
                  <a:srgbClr val="008000"/>
                </a:solidFill>
              </a:rPr>
              <a:t>Target: </a:t>
            </a:r>
            <a:r>
              <a:rPr lang="en-GB" sz="1600" b="1" dirty="0" err="1" smtClean="0">
                <a:solidFill>
                  <a:srgbClr val="008000"/>
                </a:solidFill>
              </a:rPr>
              <a:t>uniformare</a:t>
            </a:r>
            <a:r>
              <a:rPr lang="en-GB" sz="1600" b="1" dirty="0" smtClean="0">
                <a:solidFill>
                  <a:srgbClr val="008000"/>
                </a:solidFill>
              </a:rPr>
              <a:t> </a:t>
            </a:r>
            <a:r>
              <a:rPr lang="en-GB" sz="1600" b="1" dirty="0" err="1" smtClean="0">
                <a:solidFill>
                  <a:srgbClr val="008000"/>
                </a:solidFill>
              </a:rPr>
              <a:t>i</a:t>
            </a:r>
            <a:r>
              <a:rPr lang="en-GB" sz="1600" b="1" dirty="0" smtClean="0">
                <a:solidFill>
                  <a:srgbClr val="008000"/>
                </a:solidFill>
              </a:rPr>
              <a:t> gain di </a:t>
            </a:r>
            <a:r>
              <a:rPr lang="en-GB" sz="1600" b="1" dirty="0" err="1" smtClean="0">
                <a:solidFill>
                  <a:srgbClr val="008000"/>
                </a:solidFill>
              </a:rPr>
              <a:t>tutti</a:t>
            </a:r>
            <a:r>
              <a:rPr lang="en-GB" sz="1600" b="1" dirty="0" smtClean="0">
                <a:solidFill>
                  <a:srgbClr val="008000"/>
                </a:solidFill>
              </a:rPr>
              <a:t> </a:t>
            </a:r>
            <a:r>
              <a:rPr lang="en-GB" sz="1600" b="1" dirty="0" err="1" smtClean="0">
                <a:solidFill>
                  <a:srgbClr val="008000"/>
                </a:solidFill>
              </a:rPr>
              <a:t>i</a:t>
            </a:r>
            <a:r>
              <a:rPr lang="en-GB" sz="1600" b="1" dirty="0" smtClean="0">
                <a:solidFill>
                  <a:srgbClr val="008000"/>
                </a:solidFill>
              </a:rPr>
              <a:t> PMT con un </a:t>
            </a:r>
            <a:r>
              <a:rPr lang="en-GB" sz="1600" b="1" dirty="0" err="1" smtClean="0">
                <a:solidFill>
                  <a:srgbClr val="008000"/>
                </a:solidFill>
              </a:rPr>
              <a:t>picco</a:t>
            </a:r>
            <a:r>
              <a:rPr lang="en-GB" sz="1600" b="1" dirty="0" smtClean="0">
                <a:solidFill>
                  <a:srgbClr val="008000"/>
                </a:solidFill>
              </a:rPr>
              <a:t> di </a:t>
            </a:r>
            <a:r>
              <a:rPr lang="en-GB" sz="1600" b="1" dirty="0" err="1" smtClean="0">
                <a:solidFill>
                  <a:srgbClr val="008000"/>
                </a:solidFill>
              </a:rPr>
              <a:t>s.p.e</a:t>
            </a:r>
            <a:r>
              <a:rPr lang="en-GB" sz="1600" b="1" dirty="0" smtClean="0">
                <a:solidFill>
                  <a:srgbClr val="008000"/>
                </a:solidFill>
              </a:rPr>
              <a:t>. a 8pC (</a:t>
            </a:r>
            <a:r>
              <a:rPr lang="en-GB" sz="1600" b="1" dirty="0" err="1" smtClean="0">
                <a:solidFill>
                  <a:srgbClr val="008000"/>
                </a:solidFill>
              </a:rPr>
              <a:t>necessaria</a:t>
            </a:r>
            <a:r>
              <a:rPr lang="en-GB" sz="1600" b="1" dirty="0" smtClean="0">
                <a:solidFill>
                  <a:srgbClr val="008000"/>
                </a:solidFill>
              </a:rPr>
              <a:t> la </a:t>
            </a:r>
            <a:r>
              <a:rPr lang="en-GB" sz="1600" b="1" dirty="0" err="1" smtClean="0">
                <a:solidFill>
                  <a:srgbClr val="008000"/>
                </a:solidFill>
              </a:rPr>
              <a:t>decompressione</a:t>
            </a:r>
            <a:r>
              <a:rPr lang="en-GB" sz="1600" b="1" dirty="0" smtClean="0">
                <a:solidFill>
                  <a:srgbClr val="008000"/>
                </a:solidFill>
              </a:rPr>
              <a:t>!!!!). </a:t>
            </a:r>
          </a:p>
          <a:p>
            <a:pPr algn="just"/>
            <a:endParaRPr lang="en-GB" sz="1600" b="1" dirty="0">
              <a:solidFill>
                <a:srgbClr val="008000"/>
              </a:solidFill>
            </a:endParaRPr>
          </a:p>
          <a:p>
            <a:pPr algn="just"/>
            <a:r>
              <a:rPr lang="en-GB" sz="1600" b="1" dirty="0" smtClean="0">
                <a:solidFill>
                  <a:srgbClr val="FF0000"/>
                </a:solidFill>
              </a:rPr>
              <a:t>29-31 </a:t>
            </a:r>
            <a:r>
              <a:rPr lang="en-GB" sz="1600" b="1" dirty="0" err="1" smtClean="0">
                <a:solidFill>
                  <a:srgbClr val="FF0000"/>
                </a:solidFill>
              </a:rPr>
              <a:t>maggio</a:t>
            </a:r>
            <a:r>
              <a:rPr lang="en-GB" sz="1600" b="1" dirty="0" smtClean="0">
                <a:solidFill>
                  <a:srgbClr val="FF0000"/>
                </a:solidFill>
              </a:rPr>
              <a:t> 2013:</a:t>
            </a:r>
            <a:r>
              <a:rPr lang="en-GB" sz="1600" b="1" dirty="0" smtClean="0"/>
              <a:t> </a:t>
            </a:r>
            <a:r>
              <a:rPr lang="en-GB" sz="1600" dirty="0" err="1" smtClean="0"/>
              <a:t>effettuato</a:t>
            </a:r>
            <a:r>
              <a:rPr lang="en-GB" sz="1600" dirty="0" smtClean="0"/>
              <a:t> un </a:t>
            </a:r>
            <a:r>
              <a:rPr lang="en-GB" sz="1600" dirty="0" err="1" smtClean="0"/>
              <a:t>ulteriore</a:t>
            </a:r>
            <a:r>
              <a:rPr lang="en-GB" sz="1600" dirty="0" smtClean="0"/>
              <a:t> </a:t>
            </a:r>
            <a:r>
              <a:rPr lang="en-GB" sz="1600" dirty="0" err="1" smtClean="0"/>
              <a:t>intervento</a:t>
            </a:r>
            <a:r>
              <a:rPr lang="en-GB" sz="1600" dirty="0" smtClean="0"/>
              <a:t> da S. Aiello, F. </a:t>
            </a:r>
            <a:r>
              <a:rPr lang="en-GB" sz="1600" dirty="0" err="1" smtClean="0"/>
              <a:t>Ameli</a:t>
            </a:r>
            <a:r>
              <a:rPr lang="en-GB" sz="1600" dirty="0" smtClean="0"/>
              <a:t> e C. </a:t>
            </a:r>
            <a:r>
              <a:rPr lang="en-GB" sz="1600" dirty="0" err="1" smtClean="0"/>
              <a:t>Nicolau</a:t>
            </a:r>
            <a:endParaRPr lang="en-GB" sz="1600" dirty="0" smtClean="0"/>
          </a:p>
          <a:p>
            <a:pPr algn="just"/>
            <a:endParaRPr lang="en-GB" sz="1600" b="1" dirty="0" smtClean="0"/>
          </a:p>
        </p:txBody>
      </p:sp>
      <p:sp>
        <p:nvSpPr>
          <p:cNvPr id="15" name="Rettangolo 14"/>
          <p:cNvSpPr/>
          <p:nvPr/>
        </p:nvSpPr>
        <p:spPr>
          <a:xfrm>
            <a:off x="2431525" y="3008838"/>
            <a:ext cx="82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before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1053268" y="4153714"/>
            <a:ext cx="6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after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827973" y="6482768"/>
            <a:ext cx="3179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F. </a:t>
            </a:r>
            <a:r>
              <a:rPr lang="en-GB" sz="1400" dirty="0" err="1" smtClean="0"/>
              <a:t>Ameli</a:t>
            </a:r>
            <a:r>
              <a:rPr lang="en-GB" sz="1400" dirty="0"/>
              <a:t> </a:t>
            </a:r>
            <a:r>
              <a:rPr lang="en-GB" sz="1400" dirty="0" smtClean="0"/>
              <a:t>(see also </a:t>
            </a:r>
            <a:r>
              <a:rPr lang="en-GB" sz="1400" dirty="0" err="1" smtClean="0"/>
              <a:t>eLog</a:t>
            </a:r>
            <a:r>
              <a:rPr lang="en-GB" sz="1400" dirty="0" smtClean="0"/>
              <a:t> #431 e #453) </a:t>
            </a:r>
            <a:endParaRPr lang="en-GB" sz="1400" dirty="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57200" y="132358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Setting of the </a:t>
            </a:r>
            <a:r>
              <a:rPr lang="en-US" sz="4000" dirty="0"/>
              <a:t>PMTs HV </a:t>
            </a:r>
            <a:endParaRPr lang="en-GB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390"/>
            <a:ext cx="8229600" cy="664663"/>
          </a:xfrm>
        </p:spPr>
        <p:txBody>
          <a:bodyPr>
            <a:normAutofit fontScale="90000"/>
          </a:bodyPr>
          <a:lstStyle/>
          <a:p>
            <a:r>
              <a:rPr lang="en-GB" dirty="0"/>
              <a:t>F</a:t>
            </a:r>
            <a:r>
              <a:rPr lang="en-GB" dirty="0" smtClean="0"/>
              <a:t>ile PT @ LNS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6910" y="773814"/>
            <a:ext cx="8746539" cy="231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 smtClean="0">
                <a:solidFill>
                  <a:srgbClr val="FF0000"/>
                </a:solidFill>
              </a:rPr>
              <a:t>18 </a:t>
            </a:r>
            <a:r>
              <a:rPr lang="en-GB" sz="1600" b="1" dirty="0" err="1" smtClean="0">
                <a:solidFill>
                  <a:srgbClr val="FF0000"/>
                </a:solidFill>
              </a:rPr>
              <a:t>Giugno</a:t>
            </a:r>
            <a:r>
              <a:rPr lang="en-GB" sz="1600" b="1" dirty="0" smtClean="0">
                <a:solidFill>
                  <a:srgbClr val="FF0000"/>
                </a:solidFill>
              </a:rPr>
              <a:t> 2013: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 err="1" smtClean="0"/>
              <a:t>Attivata</a:t>
            </a:r>
            <a:r>
              <a:rPr lang="en-GB" sz="1600" dirty="0" smtClean="0"/>
              <a:t> la </a:t>
            </a:r>
            <a:r>
              <a:rPr lang="en-GB" sz="1600" dirty="0" err="1" smtClean="0"/>
              <a:t>copia</a:t>
            </a:r>
            <a:r>
              <a:rPr lang="en-GB" sz="1600" dirty="0" smtClean="0"/>
              <a:t> </a:t>
            </a:r>
            <a:r>
              <a:rPr lang="en-GB" sz="1600" dirty="0" err="1" smtClean="0"/>
              <a:t>automatica</a:t>
            </a:r>
            <a:r>
              <a:rPr lang="en-GB" sz="1600" dirty="0" smtClean="0"/>
              <a:t> </a:t>
            </a:r>
            <a:r>
              <a:rPr lang="en-GB" sz="1600" dirty="0" err="1" smtClean="0"/>
              <a:t>dei</a:t>
            </a:r>
            <a:r>
              <a:rPr lang="en-GB" sz="1600" dirty="0" smtClean="0"/>
              <a:t> file PT dal </a:t>
            </a:r>
            <a:r>
              <a:rPr lang="en-GB" sz="1600" dirty="0" err="1" smtClean="0"/>
              <a:t>TriDas</a:t>
            </a:r>
            <a:r>
              <a:rPr lang="en-GB" sz="1600" dirty="0" smtClean="0"/>
              <a:t> (CP) al FASSERVES (LNS)</a:t>
            </a: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r>
              <a:rPr lang="en-GB" sz="1600" b="1" dirty="0" err="1" smtClean="0">
                <a:solidFill>
                  <a:srgbClr val="FF0000"/>
                </a:solidFill>
              </a:rPr>
              <a:t>Prossimo</a:t>
            </a:r>
            <a:r>
              <a:rPr lang="en-GB" sz="1600" b="1" dirty="0" smtClean="0">
                <a:solidFill>
                  <a:srgbClr val="FF0000"/>
                </a:solidFill>
              </a:rPr>
              <a:t> step: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 dirty="0" err="1" smtClean="0"/>
              <a:t>Attivare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riempimento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tabella</a:t>
            </a:r>
            <a:r>
              <a:rPr lang="en-GB" sz="1600" dirty="0" smtClean="0"/>
              <a:t> </a:t>
            </a:r>
            <a:r>
              <a:rPr lang="en-GB" sz="1600" dirty="0" err="1" smtClean="0"/>
              <a:t>dei</a:t>
            </a:r>
            <a:r>
              <a:rPr lang="en-GB" sz="1600" dirty="0" smtClean="0"/>
              <a:t> PT file </a:t>
            </a:r>
            <a:r>
              <a:rPr lang="en-GB" sz="1600" dirty="0" err="1" smtClean="0"/>
              <a:t>sul</a:t>
            </a:r>
            <a:r>
              <a:rPr lang="en-GB" sz="1600" dirty="0" smtClean="0"/>
              <a:t> DB e </a:t>
            </a:r>
            <a:r>
              <a:rPr lang="en-GB" sz="1600" dirty="0" err="1" smtClean="0"/>
              <a:t>quindi</a:t>
            </a:r>
            <a:r>
              <a:rPr lang="en-GB" sz="1600" dirty="0" smtClean="0"/>
              <a:t> </a:t>
            </a:r>
            <a:r>
              <a:rPr lang="en-GB" sz="1600" dirty="0" err="1" smtClean="0"/>
              <a:t>eliminare</a:t>
            </a:r>
            <a:r>
              <a:rPr lang="en-GB" sz="1600" dirty="0" smtClean="0"/>
              <a:t> la </a:t>
            </a:r>
            <a:r>
              <a:rPr lang="en-GB" sz="1600" dirty="0" err="1" smtClean="0"/>
              <a:t>tabella</a:t>
            </a:r>
            <a:r>
              <a:rPr lang="en-GB" sz="1600" dirty="0" smtClean="0"/>
              <a:t> </a:t>
            </a:r>
            <a:r>
              <a:rPr lang="en-GB" sz="1600" dirty="0" err="1" smtClean="0"/>
              <a:t>statica</a:t>
            </a:r>
            <a:r>
              <a:rPr lang="en-GB" sz="1600" dirty="0" smtClean="0"/>
              <a:t> (</a:t>
            </a:r>
            <a:r>
              <a:rPr lang="en-GB" sz="1600" dirty="0" err="1" smtClean="0"/>
              <a:t>nella</a:t>
            </a:r>
            <a:r>
              <a:rPr lang="en-GB" sz="1600" dirty="0" smtClean="0"/>
              <a:t> wiki) </a:t>
            </a:r>
            <a:r>
              <a:rPr lang="en-GB" sz="1600" dirty="0" err="1" smtClean="0"/>
              <a:t>attualmente</a:t>
            </a:r>
            <a:r>
              <a:rPr lang="en-GB" sz="1600" dirty="0" smtClean="0"/>
              <a:t> in </a:t>
            </a:r>
            <a:r>
              <a:rPr lang="en-GB" sz="1600" dirty="0" err="1" smtClean="0"/>
              <a:t>uso</a:t>
            </a:r>
            <a:r>
              <a:rPr lang="en-GB" sz="1600" dirty="0" smtClean="0"/>
              <a:t> </a:t>
            </a:r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r>
              <a:rPr lang="en-GB" sz="1600" b="1" dirty="0" smtClean="0">
                <a:solidFill>
                  <a:srgbClr val="FF0000"/>
                </a:solidFill>
              </a:rPr>
              <a:t>				</a:t>
            </a:r>
            <a:r>
              <a:rPr lang="en-GB" sz="1600" b="1" dirty="0" smtClean="0">
                <a:solidFill>
                  <a:srgbClr val="008000"/>
                </a:solidFill>
              </a:rPr>
              <a:t>Run Table:</a:t>
            </a:r>
            <a:r>
              <a:rPr lang="en-GB" sz="1600" dirty="0" smtClean="0"/>
              <a:t> </a:t>
            </a:r>
            <a:r>
              <a:rPr lang="en-GB" sz="1600" dirty="0" err="1" smtClean="0"/>
              <a:t>sulla</a:t>
            </a:r>
            <a:r>
              <a:rPr lang="en-GB" sz="1600" dirty="0" smtClean="0"/>
              <a:t> wiki </a:t>
            </a:r>
            <a:r>
              <a:rPr lang="en-GB" sz="1600" dirty="0" smtClean="0">
                <a:hlinkClick r:id="rId2" tooltip="Post Trigger Data Files"/>
              </a:rPr>
              <a:t>Post Trigger Data Files</a:t>
            </a:r>
            <a:r>
              <a:rPr lang="en-GB" sz="1600" dirty="0" smtClean="0"/>
              <a:t>-&gt;</a:t>
            </a:r>
            <a:r>
              <a:rPr lang="en-GB" sz="1600" dirty="0" smtClean="0">
                <a:hlinkClick r:id="rId3" tooltip="Run Tables"/>
              </a:rPr>
              <a:t>Run Tables</a:t>
            </a: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 smtClean="0"/>
          </a:p>
        </p:txBody>
      </p:sp>
      <p:pic>
        <p:nvPicPr>
          <p:cNvPr id="6" name="Immagine 5" descr="tab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245"/>
            <a:ext cx="9144000" cy="3234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711" y="3027605"/>
            <a:ext cx="9001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nRun</a:t>
            </a:r>
            <a:r>
              <a:rPr lang="en-US" sz="1200" dirty="0" smtClean="0"/>
              <a:t>                       </a:t>
            </a:r>
            <a:r>
              <a:rPr lang="en-US" sz="1200" dirty="0" err="1" smtClean="0"/>
              <a:t>nFile</a:t>
            </a:r>
            <a:r>
              <a:rPr lang="en-US" sz="1200" dirty="0" smtClean="0"/>
              <a:t>           </a:t>
            </a:r>
            <a:r>
              <a:rPr lang="en-US" sz="1200" dirty="0" err="1" smtClean="0"/>
              <a:t>Dataformat</a:t>
            </a:r>
            <a:r>
              <a:rPr lang="en-US" sz="1200" dirty="0" smtClean="0"/>
              <a:t>            Size (MB)                     </a:t>
            </a:r>
            <a:r>
              <a:rPr lang="en-US" sz="1200" dirty="0" err="1" smtClean="0"/>
              <a:t>StartRun</a:t>
            </a:r>
            <a:r>
              <a:rPr lang="en-US" sz="1200" dirty="0" smtClean="0"/>
              <a:t>                             </a:t>
            </a:r>
            <a:r>
              <a:rPr lang="en-US" sz="1200" dirty="0" err="1" smtClean="0"/>
              <a:t>StartFile</a:t>
            </a:r>
            <a:r>
              <a:rPr lang="en-US" sz="1200" dirty="0" smtClean="0"/>
              <a:t>                    Live Time (sec)        </a:t>
            </a:r>
            <a:r>
              <a:rPr lang="en-US" sz="1200" dirty="0" err="1" smtClean="0"/>
              <a:t>nEvents</a:t>
            </a:r>
            <a:endParaRPr lang="en-US" sz="1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8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390"/>
            <a:ext cx="8229600" cy="6646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Remote shift</a:t>
            </a:r>
            <a:endParaRPr lang="en-GB" dirty="0"/>
          </a:p>
        </p:txBody>
      </p:sp>
      <p:pic>
        <p:nvPicPr>
          <p:cNvPr id="3" name="Immagine 2" descr="remot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7"/>
          <a:stretch/>
        </p:blipFill>
        <p:spPr>
          <a:xfrm>
            <a:off x="1870816" y="2402732"/>
            <a:ext cx="5825391" cy="419709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69904" y="909435"/>
            <a:ext cx="7137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Due </a:t>
            </a:r>
            <a:r>
              <a:rPr lang="en-GB" sz="1600" dirty="0" err="1" smtClean="0"/>
              <a:t>accessi</a:t>
            </a:r>
            <a:r>
              <a:rPr lang="en-GB" sz="1600" dirty="0" smtClean="0"/>
              <a:t> VPN per </a:t>
            </a:r>
            <a:r>
              <a:rPr lang="en-GB" sz="1600" dirty="0" err="1" smtClean="0"/>
              <a:t>gli</a:t>
            </a:r>
            <a:r>
              <a:rPr lang="en-GB" sz="1600" dirty="0" smtClean="0"/>
              <a:t> shifter (le </a:t>
            </a:r>
            <a:r>
              <a:rPr lang="en-GB" sz="1600" dirty="0" err="1" smtClean="0"/>
              <a:t>credenziali</a:t>
            </a:r>
            <a:r>
              <a:rPr lang="en-GB" sz="1600" dirty="0" smtClean="0"/>
              <a:t> </a:t>
            </a:r>
            <a:r>
              <a:rPr lang="en-GB" sz="1600" dirty="0" err="1" smtClean="0"/>
              <a:t>verranno</a:t>
            </a:r>
            <a:r>
              <a:rPr lang="en-GB" sz="1600" dirty="0" smtClean="0"/>
              <a:t> </a:t>
            </a:r>
            <a:r>
              <a:rPr lang="en-GB" sz="1600" dirty="0" err="1" smtClean="0"/>
              <a:t>modificate</a:t>
            </a:r>
            <a:r>
              <a:rPr lang="en-GB" sz="1600" dirty="0" smtClean="0"/>
              <a:t> al </a:t>
            </a:r>
            <a:r>
              <a:rPr lang="en-GB" sz="1600" dirty="0" err="1" smtClean="0"/>
              <a:t>cambio</a:t>
            </a:r>
            <a:r>
              <a:rPr lang="en-GB" sz="1600" dirty="0" smtClean="0"/>
              <a:t> shifter)</a:t>
            </a:r>
          </a:p>
          <a:p>
            <a:endParaRPr lang="en-GB" sz="1600" dirty="0"/>
          </a:p>
          <a:p>
            <a:r>
              <a:rPr lang="en-GB" sz="1600" dirty="0" smtClean="0"/>
              <a:t>Il client VNC del </a:t>
            </a:r>
            <a:r>
              <a:rPr lang="en-GB" sz="1600" dirty="0" err="1" smtClean="0"/>
              <a:t>portale</a:t>
            </a:r>
            <a:r>
              <a:rPr lang="en-GB" sz="1600" dirty="0" smtClean="0"/>
              <a:t> </a:t>
            </a:r>
            <a:r>
              <a:rPr lang="en-GB" sz="1600" dirty="0" err="1" smtClean="0"/>
              <a:t>verrà</a:t>
            </a:r>
            <a:r>
              <a:rPr lang="en-GB" sz="1600" dirty="0" smtClean="0"/>
              <a:t> </a:t>
            </a:r>
            <a:r>
              <a:rPr lang="en-GB" sz="1600" dirty="0" err="1" smtClean="0"/>
              <a:t>configurato</a:t>
            </a:r>
            <a:r>
              <a:rPr lang="en-GB" sz="1600" dirty="0" smtClean="0"/>
              <a:t> con le </a:t>
            </a:r>
            <a:r>
              <a:rPr lang="en-GB" sz="1600" dirty="0" err="1" smtClean="0"/>
              <a:t>macchine</a:t>
            </a:r>
            <a:r>
              <a:rPr lang="en-GB" sz="1600" dirty="0" smtClean="0"/>
              <a:t> </a:t>
            </a:r>
            <a:r>
              <a:rPr lang="en-GB" sz="1600" dirty="0" err="1" smtClean="0"/>
              <a:t>necessarie</a:t>
            </a:r>
            <a:r>
              <a:rPr lang="en-GB" sz="1600" dirty="0" smtClean="0"/>
              <a:t> per lo shifter</a:t>
            </a:r>
          </a:p>
          <a:p>
            <a:endParaRPr lang="en-GB" sz="1600" dirty="0"/>
          </a:p>
          <a:p>
            <a:r>
              <a:rPr lang="en-GB" sz="1600" dirty="0" err="1" smtClean="0"/>
              <a:t>Stiamo</a:t>
            </a:r>
            <a:r>
              <a:rPr lang="en-GB" sz="1600" dirty="0" smtClean="0"/>
              <a:t> </a:t>
            </a:r>
            <a:r>
              <a:rPr lang="en-GB" sz="1600" dirty="0" err="1" smtClean="0"/>
              <a:t>facendo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primi</a:t>
            </a:r>
            <a:r>
              <a:rPr lang="en-GB" sz="1600" dirty="0" smtClean="0"/>
              <a:t> test</a:t>
            </a:r>
            <a:endParaRPr lang="en-GB" sz="16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4B24-2D08-8F4E-BA79-C8783BC840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11532</TotalTime>
  <Words>1509</Words>
  <Application>Microsoft Macintosh PowerPoint</Application>
  <PresentationFormat>Presentazione su schermo (4:3)</PresentationFormat>
  <Paragraphs>238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Tema di Office</vt:lpstr>
      <vt:lpstr>1_Struttura predefinita</vt:lpstr>
      <vt:lpstr>2_Struttura predefinita</vt:lpstr>
      <vt:lpstr>3_Struttura predefinita</vt:lpstr>
      <vt:lpstr>Update sullo stato della torre   Carla Distefano Roma, 20 Giugno 2013 </vt:lpstr>
      <vt:lpstr>Presentazione di PowerPoint</vt:lpstr>
      <vt:lpstr>Il codice TestSite</vt:lpstr>
      <vt:lpstr>Presentazione di PowerPoint</vt:lpstr>
      <vt:lpstr>Presentazione di PowerPoint</vt:lpstr>
      <vt:lpstr>Presentazione di PowerPoint</vt:lpstr>
      <vt:lpstr>Presentazione di PowerPoint</vt:lpstr>
      <vt:lpstr>File PT @ LNS</vt:lpstr>
      <vt:lpstr>Remote shift</vt:lpstr>
      <vt:lpstr>Muon tracks: analysis and simulations</vt:lpstr>
      <vt:lpstr>Detector Geometry</vt:lpstr>
      <vt:lpstr>Monte Carlo Simulations</vt:lpstr>
      <vt:lpstr>Presentazione di PowerPoint</vt:lpstr>
      <vt:lpstr>Presentazione di PowerPoint</vt:lpstr>
      <vt:lpstr>Presentazione di PowerPoint</vt:lpstr>
      <vt:lpstr>The SelectionPois code</vt:lpstr>
      <vt:lpstr>Presentazione di PowerPoint</vt:lpstr>
      <vt:lpstr>Presentazione di PowerPoint</vt:lpstr>
    </vt:vector>
  </TitlesOfParts>
  <Company>lns-infn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Office 2004 Test Drive User</dc:creator>
  <cp:lastModifiedBy>Office 2004 Test Drive User</cp:lastModifiedBy>
  <cp:revision>72</cp:revision>
  <dcterms:created xsi:type="dcterms:W3CDTF">2013-06-11T12:09:01Z</dcterms:created>
  <dcterms:modified xsi:type="dcterms:W3CDTF">2013-06-19T18:38:11Z</dcterms:modified>
</cp:coreProperties>
</file>