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5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82" r:id="rId10"/>
    <p:sldId id="304" r:id="rId11"/>
    <p:sldId id="283" r:id="rId12"/>
    <p:sldId id="286" r:id="rId13"/>
    <p:sldId id="287" r:id="rId14"/>
    <p:sldId id="284" r:id="rId15"/>
    <p:sldId id="285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3" r:id="rId27"/>
    <p:sldId id="305" r:id="rId28"/>
    <p:sldId id="306" r:id="rId29"/>
    <p:sldId id="298" r:id="rId30"/>
    <p:sldId id="299" r:id="rId31"/>
    <p:sldId id="269" r:id="rId32"/>
    <p:sldId id="307" r:id="rId33"/>
    <p:sldId id="300" r:id="rId34"/>
    <p:sldId id="301" r:id="rId35"/>
    <p:sldId id="302" r:id="rId36"/>
    <p:sldId id="272" r:id="rId37"/>
    <p:sldId id="273" r:id="rId38"/>
    <p:sldId id="268" r:id="rId39"/>
    <p:sldId id="267" r:id="rId40"/>
    <p:sldId id="270" r:id="rId41"/>
    <p:sldId id="271" r:id="rId42"/>
    <p:sldId id="264" r:id="rId43"/>
    <p:sldId id="276" r:id="rId44"/>
    <p:sldId id="265" r:id="rId45"/>
    <p:sldId id="266" r:id="rId46"/>
    <p:sldId id="274" r:id="rId47"/>
    <p:sldId id="275" r:id="rId48"/>
    <p:sldId id="277" r:id="rId49"/>
    <p:sldId id="278" r:id="rId50"/>
    <p:sldId id="281" r:id="rId51"/>
    <p:sldId id="279" r:id="rId52"/>
    <p:sldId id="280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63D"/>
    <a:srgbClr val="009242"/>
    <a:srgbClr val="00A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36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0FBDEF-738D-4B20-B2A0-54D80DF63953}" type="datetimeFigureOut">
              <a:rPr lang="en-US" smtClean="0"/>
              <a:t>9/18/2013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70F3A-9805-411E-8BF4-AD13E72A5A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50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kumimoji="0" lang="en-US" dirty="0" smtClean="0"/>
              <a:t>The Gamma-400 space experiment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1C45444-FBE3-4EC8-B13C-27CBE6FEDF9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98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Gamma-400 MISSION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1071" y="2214070"/>
            <a:ext cx="8180264" cy="4402545"/>
          </a:xfrm>
        </p:spPr>
        <p:txBody>
          <a:bodyPr>
            <a:normAutofit lnSpcReduction="10000"/>
          </a:bodyPr>
          <a:lstStyle/>
          <a:p>
            <a:r>
              <a:rPr lang="en-US" b="1" dirty="0" err="1" smtClean="0"/>
              <a:t>Valter</a:t>
            </a:r>
            <a:r>
              <a:rPr lang="en-US" b="1" dirty="0" smtClean="0"/>
              <a:t> </a:t>
            </a:r>
            <a:r>
              <a:rPr lang="en-US" b="1" dirty="0" err="1" smtClean="0"/>
              <a:t>Bonvicini</a:t>
            </a:r>
            <a:endParaRPr lang="en-US" b="1" dirty="0" smtClean="0"/>
          </a:p>
          <a:p>
            <a:r>
              <a:rPr lang="en-US" b="1" i="1" dirty="0" smtClean="0"/>
              <a:t>INFN – Trieste, Italy</a:t>
            </a:r>
          </a:p>
          <a:p>
            <a:r>
              <a:rPr lang="en-US" sz="2200" b="1" i="1" dirty="0" smtClean="0"/>
              <a:t>On behalf of the Gamma-400 Collaboration</a:t>
            </a:r>
          </a:p>
          <a:p>
            <a:endParaRPr lang="en-US" sz="2400" b="1" i="1" dirty="0">
              <a:solidFill>
                <a:srgbClr val="00B0F0"/>
              </a:solidFill>
            </a:endParaRPr>
          </a:p>
          <a:p>
            <a:endParaRPr lang="en-US" sz="2400" b="1" i="1" dirty="0" smtClean="0">
              <a:solidFill>
                <a:srgbClr val="00B0F0"/>
              </a:solidFill>
            </a:endParaRPr>
          </a:p>
          <a:p>
            <a:endParaRPr lang="en-US" sz="2400" b="1" i="1" dirty="0">
              <a:solidFill>
                <a:srgbClr val="00B0F0"/>
              </a:solidFill>
            </a:endParaRPr>
          </a:p>
          <a:p>
            <a:endParaRPr lang="en-US" sz="2400" b="1" i="1" dirty="0" smtClean="0">
              <a:solidFill>
                <a:srgbClr val="00B0F0"/>
              </a:solidFill>
            </a:endParaRPr>
          </a:p>
          <a:p>
            <a:endParaRPr lang="en-US" sz="2400" b="1" i="1" dirty="0" smtClean="0">
              <a:solidFill>
                <a:srgbClr val="00B0F0"/>
              </a:solidFill>
            </a:endParaRPr>
          </a:p>
          <a:p>
            <a:r>
              <a:rPr lang="en-US" sz="2200" b="1" i="1" dirty="0" smtClean="0"/>
              <a:t>12</a:t>
            </a:r>
            <a:r>
              <a:rPr lang="en-US" sz="2200" b="1" i="1" baseline="30000" dirty="0" smtClean="0"/>
              <a:t>th</a:t>
            </a:r>
            <a:r>
              <a:rPr lang="en-US" sz="2200" b="1" i="1" dirty="0" smtClean="0"/>
              <a:t> LNF Mini-workshop series: INFN-Space/3</a:t>
            </a:r>
          </a:p>
          <a:p>
            <a:r>
              <a:rPr lang="en-US" sz="2200" b="1" i="1" dirty="0" err="1" smtClean="0"/>
              <a:t>Laboratori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Nazionali</a:t>
            </a:r>
            <a:r>
              <a:rPr lang="en-US" sz="2200" b="1" i="1" dirty="0" smtClean="0"/>
              <a:t> di </a:t>
            </a:r>
            <a:r>
              <a:rPr lang="en-US" sz="2200" b="1" i="1" dirty="0" err="1" smtClean="0"/>
              <a:t>Frascati</a:t>
            </a:r>
            <a:r>
              <a:rPr lang="en-US" sz="2200" b="1" i="1" dirty="0" smtClean="0"/>
              <a:t>, 18-19 September 2013</a:t>
            </a:r>
            <a:endParaRPr lang="en-US" sz="2200" b="1" i="1" dirty="0"/>
          </a:p>
        </p:txBody>
      </p:sp>
    </p:spTree>
    <p:extLst>
      <p:ext uri="{BB962C8B-B14F-4D97-AF65-F5344CB8AC3E}">
        <p14:creationId xmlns:p14="http://schemas.microsoft.com/office/powerpoint/2010/main" val="202345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B2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45" y="1086295"/>
            <a:ext cx="8387462" cy="51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51240" y="3370344"/>
            <a:ext cx="390523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B2 over B1 improvements: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</a:rPr>
              <a:t>Introduction of the highly segmented</a:t>
            </a: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homogeneous calorimeter with </a:t>
            </a:r>
            <a:r>
              <a:rPr lang="en-US" sz="1600" dirty="0" err="1" smtClean="0">
                <a:solidFill>
                  <a:schemeClr val="bg1"/>
                </a:solidFill>
              </a:rPr>
              <a:t>CsI</a:t>
            </a:r>
            <a:endParaRPr lang="en-US" sz="1600" dirty="0" smtClean="0">
              <a:solidFill>
                <a:schemeClr val="bg1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 </a:t>
            </a:r>
            <a:r>
              <a:rPr lang="en-US" sz="1600" dirty="0" smtClean="0">
                <a:solidFill>
                  <a:schemeClr val="bg1"/>
                </a:solidFill>
              </a:rPr>
              <a:t>     cubes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 improved energy resolution,</a:t>
            </a:r>
          </a:p>
          <a:p>
            <a:r>
              <a:rPr lang="en-US" sz="16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    extended GF with lateral particle</a:t>
            </a:r>
          </a:p>
          <a:p>
            <a:r>
              <a:rPr lang="en-US" sz="16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    impingement,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nuclei capability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sym typeface="Symbol"/>
              </a:rPr>
              <a:t>Increase of the planar dimensions of</a:t>
            </a:r>
          </a:p>
          <a:p>
            <a:r>
              <a:rPr lang="en-US" sz="1600" dirty="0" smtClean="0">
                <a:solidFill>
                  <a:schemeClr val="bg1"/>
                </a:solidFill>
                <a:sym typeface="Symbol"/>
              </a:rPr>
              <a:t>      the calorimeter (from 80 cm x 80 cm</a:t>
            </a:r>
          </a:p>
          <a:p>
            <a:r>
              <a:rPr lang="en-US" sz="16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    to 100 cm x 100 cm)  </a:t>
            </a:r>
            <a:r>
              <a:rPr lang="en-US" sz="1600" dirty="0" smtClean="0">
                <a:solidFill>
                  <a:srgbClr val="FF0000"/>
                </a:solidFill>
                <a:sym typeface="Symbol"/>
              </a:rPr>
              <a:t>larger </a:t>
            </a:r>
            <a:r>
              <a:rPr lang="en-US" sz="1600" dirty="0" err="1" smtClean="0">
                <a:solidFill>
                  <a:srgbClr val="FF0000"/>
                </a:solidFill>
                <a:sym typeface="Symbol"/>
              </a:rPr>
              <a:t>A</a:t>
            </a:r>
            <a:r>
              <a:rPr lang="en-US" sz="1600" baseline="-25000" dirty="0" err="1" smtClean="0">
                <a:solidFill>
                  <a:srgbClr val="FF0000"/>
                </a:solidFill>
                <a:sym typeface="Symbol"/>
              </a:rPr>
              <a:t>eff</a:t>
            </a:r>
            <a:endParaRPr lang="en-US" sz="1600" dirty="0" smtClean="0">
              <a:solidFill>
                <a:srgbClr val="FF0000"/>
              </a:solidFill>
              <a:sym typeface="Symbol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>
                <a:solidFill>
                  <a:schemeClr val="bg1"/>
                </a:solidFill>
                <a:sym typeface="Symbol"/>
              </a:rPr>
              <a:t>Si strip detector pitch of the 2 CC1</a:t>
            </a:r>
          </a:p>
          <a:p>
            <a:r>
              <a:rPr lang="en-US" sz="16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    layers decreased from 0.5 mm to</a:t>
            </a:r>
          </a:p>
          <a:p>
            <a:r>
              <a:rPr lang="en-US" sz="1600" dirty="0">
                <a:solidFill>
                  <a:schemeClr val="bg1"/>
                </a:solidFill>
                <a:sym typeface="Symbol"/>
              </a:rPr>
              <a:t> </a:t>
            </a:r>
            <a:r>
              <a:rPr lang="en-US" sz="1600" dirty="0" smtClean="0">
                <a:solidFill>
                  <a:schemeClr val="bg1"/>
                </a:solidFill>
                <a:sym typeface="Symbol"/>
              </a:rPr>
              <a:t>     0.1 mm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43608" y="2276861"/>
            <a:ext cx="45719" cy="684087"/>
          </a:xfrm>
          <a:prstGeom prst="rect">
            <a:avLst/>
          </a:prstGeom>
          <a:solidFill>
            <a:srgbClr val="00863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842205" y="2240868"/>
            <a:ext cx="45719" cy="684087"/>
          </a:xfrm>
          <a:prstGeom prst="rect">
            <a:avLst/>
          </a:prstGeom>
          <a:solidFill>
            <a:srgbClr val="00863D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603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Converter/Tracker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11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60748"/>
            <a:ext cx="3996444" cy="2401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2873256"/>
            <a:ext cx="835292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Homogeneous Si-W Tracker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4 towers (</a:t>
            </a:r>
            <a:r>
              <a:rPr lang="en-US" sz="2000" dirty="0">
                <a:sym typeface="Symbol"/>
              </a:rPr>
              <a:t> 50 cm x 50 cm each</a:t>
            </a:r>
            <a:r>
              <a:rPr lang="en-US" sz="2000" dirty="0" smtClean="0">
                <a:sym typeface="Symbol"/>
              </a:rPr>
              <a:t>);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8 W/Si-x/Si-y planes + 2 Si-x/Si-y planes (no W);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/>
              <a:t>Thickness of each plane 0.1 </a:t>
            </a:r>
            <a:r>
              <a:rPr lang="en-US" sz="2000" dirty="0" smtClean="0"/>
              <a:t>X</a:t>
            </a:r>
            <a:r>
              <a:rPr lang="en-US" sz="2000" baseline="-25000" dirty="0" smtClean="0"/>
              <a:t>0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Each sensor </a:t>
            </a:r>
            <a:r>
              <a:rPr lang="en-US" sz="2000" dirty="0">
                <a:sym typeface="Symbol"/>
              </a:rPr>
              <a:t> 9.7 cm x 9.7 </a:t>
            </a:r>
            <a:r>
              <a:rPr lang="en-US" sz="2000" dirty="0" smtClean="0">
                <a:sym typeface="Symbol"/>
              </a:rPr>
              <a:t>cm </a:t>
            </a:r>
            <a:r>
              <a:rPr lang="en-US" sz="2000" dirty="0" smtClean="0"/>
              <a:t>from 6” wafers;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ym typeface="Symbol"/>
              </a:rPr>
              <a:t>Sensors arranged in ladders (</a:t>
            </a:r>
            <a:r>
              <a:rPr lang="en-US" sz="2000" dirty="0" smtClean="0">
                <a:sym typeface="Symbol"/>
              </a:rPr>
              <a:t>5 detectors/ladder</a:t>
            </a:r>
            <a:r>
              <a:rPr lang="en-US" sz="2000" dirty="0">
                <a:sym typeface="Symbol"/>
              </a:rPr>
              <a:t>), 1 ladder  50 </a:t>
            </a:r>
            <a:r>
              <a:rPr lang="en-US" sz="2000" dirty="0" smtClean="0">
                <a:sym typeface="Symbol"/>
              </a:rPr>
              <a:t>cm;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ym typeface="Symbol"/>
              </a:rPr>
              <a:t>Read-out pitch 240 µm (</a:t>
            </a:r>
            <a:r>
              <a:rPr lang="en-US" sz="2000" dirty="0" smtClean="0">
                <a:sym typeface="Symbol"/>
              </a:rPr>
              <a:t>capacitive charge </a:t>
            </a:r>
            <a:r>
              <a:rPr lang="en-US" sz="2000" dirty="0">
                <a:sym typeface="Symbol"/>
              </a:rPr>
              <a:t>division), </a:t>
            </a:r>
            <a:r>
              <a:rPr lang="en-US" sz="2000" dirty="0" smtClean="0">
                <a:sym typeface="Symbol"/>
              </a:rPr>
              <a:t>384 strips/ladder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Implant pitch: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Either </a:t>
            </a:r>
            <a:r>
              <a:rPr lang="en-US" dirty="0"/>
              <a:t>120 </a:t>
            </a:r>
            <a:r>
              <a:rPr lang="en-US" dirty="0">
                <a:sym typeface="Symbol"/>
              </a:rPr>
              <a:t>µm (one strip every 2 is </a:t>
            </a:r>
            <a:r>
              <a:rPr lang="en-US" dirty="0" smtClean="0">
                <a:sym typeface="Symbol"/>
              </a:rPr>
              <a:t>read-out)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ym typeface="Symbol"/>
              </a:rPr>
              <a:t>Or </a:t>
            </a:r>
            <a:r>
              <a:rPr lang="en-US" dirty="0">
                <a:sym typeface="Symbol"/>
              </a:rPr>
              <a:t>80 µm (one strip every 3 is read-out</a:t>
            </a:r>
            <a:r>
              <a:rPr lang="en-US" dirty="0" smtClean="0">
                <a:sym typeface="Symbol"/>
              </a:rPr>
              <a:t>)</a:t>
            </a: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2000 silicon detectors;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153600 readout channels, 2400 front-end ASICs (64 channels/ASIC)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5860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Converter/Tracker: FE electronics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Front-end ASIC: architecture similar to TAA1 used in AGILE, with </a:t>
            </a:r>
            <a:r>
              <a:rPr lang="en-US" dirty="0">
                <a:solidFill>
                  <a:srgbClr val="FF0000"/>
                </a:solidFill>
              </a:rPr>
              <a:t>sparse read-out </a:t>
            </a:r>
            <a:r>
              <a:rPr lang="en-US" dirty="0"/>
              <a:t>(only triggered ASICs are read-out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/>
              <a:t>Configuration: CSA, shaping amplifier, S/H and MUX. Each channel has a comparator with adjustable (via a DAC) threshold for trigger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The ASIC should be designed in a “modern” technology: </a:t>
            </a:r>
            <a:r>
              <a:rPr lang="en-US" dirty="0">
                <a:solidFill>
                  <a:srgbClr val="FF0000"/>
                </a:solidFill>
              </a:rPr>
              <a:t>AMS 0.35 µm CMOS is well known (reliability) and offers excellent noise performance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4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Converter/Tracker: FE electronics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Preliminary specs for the GAMMA-400 Tracker front-end ASIC:</a:t>
            </a:r>
          </a:p>
          <a:p>
            <a:pPr lvl="1"/>
            <a:r>
              <a:rPr lang="en-US" dirty="0"/>
              <a:t>128 channels</a:t>
            </a:r>
          </a:p>
          <a:p>
            <a:pPr lvl="1"/>
            <a:r>
              <a:rPr lang="en-US" dirty="0"/>
              <a:t>Self-</a:t>
            </a:r>
            <a:r>
              <a:rPr lang="en-US" dirty="0" err="1"/>
              <a:t>triggerable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Power dissipation &lt; 0.5 </a:t>
            </a:r>
            <a:r>
              <a:rPr lang="en-US" dirty="0" err="1">
                <a:solidFill>
                  <a:srgbClr val="FF0000"/>
                </a:solidFill>
              </a:rPr>
              <a:t>mW</a:t>
            </a:r>
            <a:r>
              <a:rPr lang="en-US" dirty="0">
                <a:solidFill>
                  <a:srgbClr val="FF0000"/>
                </a:solidFill>
              </a:rPr>
              <a:t>/channel</a:t>
            </a:r>
          </a:p>
          <a:p>
            <a:pPr lvl="1"/>
            <a:r>
              <a:rPr lang="en-US" dirty="0"/>
              <a:t>S/N &gt; 20 @ </a:t>
            </a:r>
            <a:r>
              <a:rPr lang="en-US" dirty="0" err="1"/>
              <a:t>C</a:t>
            </a:r>
            <a:r>
              <a:rPr lang="en-US" baseline="-25000" dirty="0" err="1"/>
              <a:t>det</a:t>
            </a:r>
            <a:r>
              <a:rPr lang="en-US" dirty="0"/>
              <a:t> = 60 pF</a:t>
            </a:r>
          </a:p>
          <a:p>
            <a:pPr lvl="1"/>
            <a:r>
              <a:rPr lang="en-US" dirty="0"/>
              <a:t> Dynamic range </a:t>
            </a:r>
            <a:r>
              <a:rPr lang="en-US" dirty="0">
                <a:sym typeface="Symbol"/>
              </a:rPr>
              <a:t> 25 </a:t>
            </a:r>
            <a:r>
              <a:rPr lang="en-US" dirty="0" err="1">
                <a:sym typeface="Symbol"/>
              </a:rPr>
              <a:t>fC</a:t>
            </a:r>
            <a:endParaRPr lang="en-US" dirty="0">
              <a:sym typeface="Symbol"/>
            </a:endParaRPr>
          </a:p>
          <a:p>
            <a:endParaRPr lang="en-US" dirty="0" smtClean="0">
              <a:sym typeface="Symbol"/>
            </a:endParaRPr>
          </a:p>
          <a:p>
            <a:endParaRPr lang="en-US" dirty="0">
              <a:sym typeface="Symbol"/>
            </a:endParaRPr>
          </a:p>
          <a:p>
            <a:r>
              <a:rPr lang="en-US" dirty="0" smtClean="0">
                <a:sym typeface="Symbol"/>
              </a:rPr>
              <a:t>Contacts </a:t>
            </a:r>
            <a:r>
              <a:rPr lang="en-US" dirty="0">
                <a:sym typeface="Symbol"/>
              </a:rPr>
              <a:t>with IDE AS (Norway) already </a:t>
            </a:r>
            <a:r>
              <a:rPr lang="en-US" dirty="0" smtClean="0">
                <a:sym typeface="Symbol"/>
              </a:rPr>
              <a:t>established, preliminary project done.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7340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14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151127"/>
            <a:ext cx="7488832" cy="537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624228" y="2318973"/>
            <a:ext cx="1080120" cy="353943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700" dirty="0" smtClean="0">
                <a:solidFill>
                  <a:schemeClr val="bg1"/>
                </a:solidFill>
              </a:rPr>
              <a:t>0.1 mm</a:t>
            </a:r>
            <a:endParaRPr lang="en-US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98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15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92" y="1196752"/>
            <a:ext cx="8017948" cy="531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023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Minimum 2 photodiodes are needed on each </a:t>
            </a:r>
            <a:r>
              <a:rPr lang="en-US" dirty="0" err="1"/>
              <a:t>CsI</a:t>
            </a:r>
            <a:r>
              <a:rPr lang="en-US" dirty="0"/>
              <a:t> crystal to cover the </a:t>
            </a:r>
            <a:r>
              <a:rPr lang="en-US" dirty="0">
                <a:solidFill>
                  <a:srgbClr val="FF0000"/>
                </a:solidFill>
              </a:rPr>
              <a:t>HUGE</a:t>
            </a:r>
            <a:r>
              <a:rPr lang="en-US" dirty="0"/>
              <a:t> (1 MIP </a:t>
            </a:r>
            <a:r>
              <a:rPr lang="en-US" dirty="0">
                <a:sym typeface="Symbol"/>
              </a:rPr>
              <a:t> 10</a:t>
            </a:r>
            <a:r>
              <a:rPr lang="en-US" baseline="30000" dirty="0">
                <a:sym typeface="Symbol"/>
              </a:rPr>
              <a:t>7</a:t>
            </a:r>
            <a:r>
              <a:rPr lang="en-US" dirty="0">
                <a:sym typeface="Symbol"/>
              </a:rPr>
              <a:t> MIP) dynamic range, </a:t>
            </a:r>
            <a:r>
              <a:rPr lang="en-US" dirty="0" smtClean="0">
                <a:sym typeface="Symbol"/>
              </a:rPr>
              <a:t>hence: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A front-end electronics with </a:t>
            </a:r>
            <a:r>
              <a:rPr lang="en-US" dirty="0">
                <a:solidFill>
                  <a:srgbClr val="FF0000"/>
                </a:solidFill>
                <a:sym typeface="Symbol"/>
              </a:rPr>
              <a:t>large dynamic range and sensitivity down to 1-MIP</a:t>
            </a:r>
            <a:r>
              <a:rPr lang="en-US" dirty="0">
                <a:solidFill>
                  <a:srgbClr val="0070C0"/>
                </a:solidFill>
                <a:sym typeface="Symbol"/>
              </a:rPr>
              <a:t> </a:t>
            </a:r>
            <a:r>
              <a:rPr lang="en-US" dirty="0">
                <a:sym typeface="Symbol"/>
              </a:rPr>
              <a:t>signals is needed</a:t>
            </a:r>
            <a:r>
              <a:rPr lang="en-US" dirty="0" smtClean="0">
                <a:sym typeface="Symbol"/>
              </a:rPr>
              <a:t>:</a:t>
            </a:r>
          </a:p>
          <a:p>
            <a:endParaRPr lang="en-US" dirty="0">
              <a:sym typeface="Symbol"/>
            </a:endParaRPr>
          </a:p>
          <a:p>
            <a:r>
              <a:rPr lang="en-US" dirty="0">
                <a:sym typeface="Symbol"/>
              </a:rPr>
              <a:t>CASIS 1.2 ASIC, developed by the Trieste </a:t>
            </a:r>
            <a:r>
              <a:rPr lang="en-US" dirty="0" smtClean="0">
                <a:sym typeface="Symbol"/>
              </a:rPr>
              <a:t>group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52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17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89" y="1268760"/>
            <a:ext cx="8866803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164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18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72" y="1412776"/>
            <a:ext cx="7574494" cy="489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6782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85" y="1247928"/>
            <a:ext cx="7834620" cy="5277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9789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smtClean="0"/>
              <a:t>Introduction</a:t>
            </a:r>
          </a:p>
          <a:p>
            <a:r>
              <a:rPr lang="en-US" sz="2800" dirty="0" smtClean="0"/>
              <a:t>GAMMA-400 mission:</a:t>
            </a:r>
          </a:p>
          <a:p>
            <a:pPr lvl="1"/>
            <a:r>
              <a:rPr lang="en-US" sz="2400" dirty="0" smtClean="0"/>
              <a:t>“Baseline” (original Russian) project:</a:t>
            </a:r>
          </a:p>
          <a:p>
            <a:pPr lvl="2"/>
            <a:r>
              <a:rPr lang="en-US" dirty="0" smtClean="0"/>
              <a:t>The B1 configuration</a:t>
            </a:r>
          </a:p>
          <a:p>
            <a:pPr lvl="1"/>
            <a:r>
              <a:rPr lang="en-US" sz="2400" dirty="0" smtClean="0"/>
              <a:t>Italian proposals:</a:t>
            </a:r>
          </a:p>
          <a:p>
            <a:pPr lvl="2"/>
            <a:r>
              <a:rPr lang="en-US" dirty="0" smtClean="0"/>
              <a:t>The B2 configuration</a:t>
            </a:r>
          </a:p>
          <a:p>
            <a:r>
              <a:rPr lang="en-US" sz="2800" dirty="0" smtClean="0"/>
              <a:t>Physics with GAMMA-400</a:t>
            </a:r>
          </a:p>
          <a:p>
            <a:pPr lvl="1"/>
            <a:r>
              <a:rPr lang="en-US" sz="2400" dirty="0" smtClean="0"/>
              <a:t>Photons</a:t>
            </a:r>
          </a:p>
          <a:p>
            <a:pPr lvl="1"/>
            <a:r>
              <a:rPr lang="en-US" sz="2400" dirty="0" smtClean="0"/>
              <a:t>Electrons</a:t>
            </a:r>
          </a:p>
          <a:p>
            <a:pPr lvl="1"/>
            <a:r>
              <a:rPr lang="en-US" sz="2400" dirty="0" smtClean="0"/>
              <a:t>Nuclei</a:t>
            </a:r>
          </a:p>
          <a:p>
            <a:r>
              <a:rPr lang="en-US" sz="2800" dirty="0" smtClean="0"/>
              <a:t>Conclusions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18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90" y="1240330"/>
            <a:ext cx="7834620" cy="5285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1395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10" y="1196752"/>
            <a:ext cx="7565785" cy="5304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7131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202417"/>
            <a:ext cx="7768052" cy="532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2620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445" y="1188909"/>
            <a:ext cx="7488975" cy="5264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 rot="19888324">
            <a:off x="2985742" y="2636595"/>
            <a:ext cx="16081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Preliminary!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19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24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1193265"/>
            <a:ext cx="7685972" cy="5332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2690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 Electronics: next step, </a:t>
            </a:r>
            <a:r>
              <a:rPr lang="en-US" dirty="0" smtClean="0">
                <a:solidFill>
                  <a:srgbClr val="00B0F0"/>
                </a:solidFill>
              </a:rPr>
              <a:t>CASIS1.2B</a:t>
            </a:r>
          </a:p>
          <a:p>
            <a:endParaRPr lang="en-US" dirty="0">
              <a:solidFill>
                <a:srgbClr val="00B0F0"/>
              </a:solidFill>
            </a:endParaRPr>
          </a:p>
          <a:p>
            <a:r>
              <a:rPr lang="en-US" dirty="0"/>
              <a:t>The final version of the </a:t>
            </a:r>
            <a:r>
              <a:rPr lang="en-US" dirty="0" smtClean="0"/>
              <a:t>FE ASIC </a:t>
            </a:r>
            <a:r>
              <a:rPr lang="en-US" dirty="0"/>
              <a:t>includes a 12-bit ADC/channel (design submitted on August 30</a:t>
            </a:r>
            <a:r>
              <a:rPr lang="en-US" baseline="30000" dirty="0"/>
              <a:t>th</a:t>
            </a:r>
            <a:r>
              <a:rPr lang="en-US" dirty="0"/>
              <a:t>, 2013 to </a:t>
            </a:r>
            <a:r>
              <a:rPr lang="en-US" dirty="0" err="1"/>
              <a:t>Europractice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/>
              <a:t>ASICs are expected by November 2013</a:t>
            </a:r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9373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 configuration: performance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26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304764"/>
            <a:ext cx="4408891" cy="3680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821" y="1304764"/>
            <a:ext cx="4423675" cy="3704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7564" y="5012012"/>
            <a:ext cx="791143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i="1" dirty="0">
                <a:ea typeface="Times New Roman"/>
              </a:rPr>
              <a:t>Effective area (m</a:t>
            </a:r>
            <a:r>
              <a:rPr lang="en-GB" b="1" i="1" baseline="30000" dirty="0">
                <a:ea typeface="Times New Roman"/>
              </a:rPr>
              <a:t>2</a:t>
            </a:r>
            <a:r>
              <a:rPr lang="en-GB" b="1" i="1" dirty="0">
                <a:ea typeface="Times New Roman"/>
              </a:rPr>
              <a:t>) of the G-400 instrument with </a:t>
            </a:r>
            <a:r>
              <a:rPr lang="en-GB" b="1" i="1" dirty="0">
                <a:solidFill>
                  <a:srgbClr val="00B0F0"/>
                </a:solidFill>
                <a:ea typeface="Times New Roman"/>
              </a:rPr>
              <a:t>B2 configuration</a:t>
            </a:r>
            <a:r>
              <a:rPr lang="en-GB" b="1" i="1" dirty="0">
                <a:ea typeface="Times New Roman"/>
              </a:rPr>
              <a:t>. Left panel: variation of the effective area with energy for normal incidence and flat area distribution (</a:t>
            </a:r>
            <a:r>
              <a:rPr lang="en-GB" b="1" i="1" dirty="0">
                <a:solidFill>
                  <a:srgbClr val="00B0F0"/>
                </a:solidFill>
                <a:ea typeface="Times New Roman"/>
              </a:rPr>
              <a:t>Blue: G-400</a:t>
            </a:r>
            <a:r>
              <a:rPr lang="en-GB" b="1" i="1" dirty="0">
                <a:ea typeface="Times New Roman"/>
              </a:rPr>
              <a:t>, </a:t>
            </a:r>
            <a:r>
              <a:rPr lang="en-GB" b="1" i="1" dirty="0">
                <a:solidFill>
                  <a:srgbClr val="00B050"/>
                </a:solidFill>
                <a:ea typeface="Times New Roman"/>
              </a:rPr>
              <a:t>Green: Fermi-LAT total</a:t>
            </a:r>
            <a:r>
              <a:rPr lang="en-GB" b="1" i="1" dirty="0">
                <a:ea typeface="Times New Roman"/>
              </a:rPr>
              <a:t>, </a:t>
            </a:r>
            <a:r>
              <a:rPr lang="en-GB" b="1" i="1" dirty="0">
                <a:solidFill>
                  <a:srgbClr val="FF0000"/>
                </a:solidFill>
                <a:ea typeface="Times New Roman"/>
              </a:rPr>
              <a:t>Red: Fermi-LAT front</a:t>
            </a:r>
            <a:r>
              <a:rPr lang="en-GB" b="1" i="1" dirty="0">
                <a:ea typeface="Times New Roman"/>
              </a:rPr>
              <a:t>). Right panel: variation of effective area of G-400 at 100 </a:t>
            </a:r>
            <a:r>
              <a:rPr lang="en-GB" b="1" i="1" dirty="0" err="1">
                <a:ea typeface="Times New Roman"/>
              </a:rPr>
              <a:t>GeV</a:t>
            </a:r>
            <a:r>
              <a:rPr lang="en-GB" b="1" i="1" dirty="0">
                <a:ea typeface="Times New Roman"/>
              </a:rPr>
              <a:t> with polar angle for flat area distribution.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64088" y="1304764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Preliminary!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9755075">
            <a:off x="668493" y="1720875"/>
            <a:ext cx="1893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Preliminary!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40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B2 configuration: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27</a:t>
            </a:fld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196752"/>
            <a:ext cx="4860540" cy="415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4690" y="5262666"/>
            <a:ext cx="7873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Variation of angular</a:t>
            </a:r>
            <a:r>
              <a:rPr lang="en-GB" b="1" i="1" dirty="0"/>
              <a:t> resolution (68% fraction) of the G-400 instrument with </a:t>
            </a:r>
            <a:r>
              <a:rPr lang="en-GB" b="1" i="1" dirty="0">
                <a:solidFill>
                  <a:srgbClr val="00B0F0"/>
                </a:solidFill>
              </a:rPr>
              <a:t>B2</a:t>
            </a:r>
            <a:r>
              <a:rPr lang="en-GB" b="1" i="1" dirty="0"/>
              <a:t> configuration with energy for normal incidence and flat area distribution, and comparison with Fermi-LAT. (</a:t>
            </a:r>
            <a:r>
              <a:rPr lang="en-GB" b="1" i="1" dirty="0">
                <a:solidFill>
                  <a:srgbClr val="00B0F0"/>
                </a:solidFill>
              </a:rPr>
              <a:t>Blue: G-400</a:t>
            </a:r>
            <a:r>
              <a:rPr lang="en-GB" b="1" i="1" dirty="0"/>
              <a:t>, </a:t>
            </a:r>
            <a:r>
              <a:rPr lang="en-GB" b="1" i="1" dirty="0">
                <a:solidFill>
                  <a:srgbClr val="00B050"/>
                </a:solidFill>
              </a:rPr>
              <a:t>Green: Fermi-LAT total</a:t>
            </a:r>
            <a:r>
              <a:rPr lang="en-GB" b="1" i="1" dirty="0"/>
              <a:t>, </a:t>
            </a:r>
            <a:r>
              <a:rPr lang="en-GB" b="1" i="1" dirty="0">
                <a:solidFill>
                  <a:srgbClr val="FF0000"/>
                </a:solidFill>
              </a:rPr>
              <a:t>Red: Fermi-LAT front</a:t>
            </a:r>
            <a:r>
              <a:rPr lang="en-GB" b="1" i="1" dirty="0"/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47964" y="1239482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Preliminary!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0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B2 configuration: performance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28</a:t>
            </a:fld>
            <a:endParaRPr lang="en-US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716" y="1207482"/>
            <a:ext cx="5040560" cy="4223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079612" y="5397023"/>
            <a:ext cx="72201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ea typeface="Times New Roman"/>
              </a:rPr>
              <a:t>Variation of e</a:t>
            </a:r>
            <a:r>
              <a:rPr lang="en-GB" b="1" i="1" dirty="0">
                <a:ea typeface="Times New Roman"/>
              </a:rPr>
              <a:t>nergy resolution (68% fraction) of the G-400 instrument with </a:t>
            </a:r>
            <a:r>
              <a:rPr lang="en-GB" b="1" i="1" dirty="0">
                <a:solidFill>
                  <a:srgbClr val="00B0F0"/>
                </a:solidFill>
                <a:ea typeface="Times New Roman"/>
              </a:rPr>
              <a:t>B2</a:t>
            </a:r>
            <a:r>
              <a:rPr lang="en-GB" b="1" i="1" dirty="0">
                <a:ea typeface="Times New Roman"/>
              </a:rPr>
              <a:t> configuration with energy for normal incidence and flat area distribution, and comparison with Fermi-LAT. (</a:t>
            </a:r>
            <a:r>
              <a:rPr lang="en-GB" b="1" i="1" dirty="0">
                <a:solidFill>
                  <a:srgbClr val="00B0F0"/>
                </a:solidFill>
                <a:ea typeface="Times New Roman"/>
              </a:rPr>
              <a:t>Blue: G-400</a:t>
            </a:r>
            <a:r>
              <a:rPr lang="en-GB" b="1" i="1" dirty="0">
                <a:ea typeface="Times New Roman"/>
              </a:rPr>
              <a:t>, </a:t>
            </a:r>
            <a:r>
              <a:rPr lang="en-GB" b="1" i="1" dirty="0">
                <a:solidFill>
                  <a:srgbClr val="00B050"/>
                </a:solidFill>
                <a:ea typeface="Times New Roman"/>
              </a:rPr>
              <a:t>Green: Fermi-LAT total</a:t>
            </a:r>
            <a:r>
              <a:rPr lang="en-GB" b="1" i="1" dirty="0">
                <a:ea typeface="Times New Roman"/>
              </a:rPr>
              <a:t>, </a:t>
            </a:r>
            <a:r>
              <a:rPr lang="en-GB" b="1" i="1" dirty="0">
                <a:solidFill>
                  <a:srgbClr val="FF0000"/>
                </a:solidFill>
                <a:ea typeface="Times New Roman"/>
              </a:rPr>
              <a:t>Red: Fermi-LAT front</a:t>
            </a:r>
            <a:r>
              <a:rPr lang="en-GB" b="1" i="1" dirty="0">
                <a:ea typeface="Times New Roman"/>
              </a:rPr>
              <a:t>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247964" y="1239482"/>
            <a:ext cx="2172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Preliminary!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61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GAMMA-400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29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620" y="1273490"/>
            <a:ext cx="6876764" cy="510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4944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GAMMA-400 Collaboration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30" y="1192831"/>
            <a:ext cx="7528986" cy="5292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67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GAMMA-400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0788"/>
            <a:ext cx="8229600" cy="4709160"/>
          </a:xfrm>
        </p:spPr>
        <p:txBody>
          <a:bodyPr/>
          <a:lstStyle/>
          <a:p>
            <a:r>
              <a:rPr lang="en-US" dirty="0" smtClean="0"/>
              <a:t>Possible scenarios in indirect dark matter search in </a:t>
            </a:r>
            <a:r>
              <a:rPr lang="en-US" dirty="0" smtClean="0">
                <a:sym typeface="Symbol"/>
              </a:rPr>
              <a:t>-rays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30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348880"/>
            <a:ext cx="8848725" cy="415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68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Physics with GAMMA-400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25" y="1182251"/>
            <a:ext cx="7161370" cy="5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6963891" y="1086295"/>
            <a:ext cx="2024684" cy="6463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dirty="0">
                <a:solidFill>
                  <a:schemeClr val="bg1"/>
                </a:solidFill>
              </a:rPr>
              <a:t>arXiv:1205.1045</a:t>
            </a:r>
          </a:p>
          <a:p>
            <a:pPr eaLnBrk="1" hangingPunct="1"/>
            <a:r>
              <a:rPr lang="it-IT" dirty="0">
                <a:solidFill>
                  <a:schemeClr val="bg1"/>
                </a:solidFill>
              </a:rPr>
              <a:t>arXiv:1206.1616</a:t>
            </a: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6405325" y="1039190"/>
            <a:ext cx="4095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3200" dirty="0">
                <a:solidFill>
                  <a:schemeClr val="bg1"/>
                </a:solidFill>
              </a:rPr>
              <a:t>+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14815" y="3044950"/>
            <a:ext cx="5856713" cy="147732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Gamma-400 ideal for looking for spectral DM-induced</a:t>
            </a:r>
          </a:p>
          <a:p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eatures, like searching for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  <a:sym typeface="Symbol"/>
              </a:rPr>
              <a:t>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–ray lines! If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Weniger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is right, the 130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GeV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line should be seen with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  <a:sym typeface="Symbol"/>
              </a:rPr>
              <a:t>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10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  <a:sym typeface="Symbol"/>
              </a:rPr>
              <a:t>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significance (L.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Bergström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et al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., 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 arXiv:1207.6773v1 </a:t>
            </a:r>
            <a:r>
              <a:rPr lang="en-US" dirty="0">
                <a:solidFill>
                  <a:schemeClr val="bg1"/>
                </a:solidFill>
                <a:cs typeface="Times New Roman" pitchFamily="18" charset="0"/>
              </a:rPr>
              <a:t>[</a:t>
            </a:r>
            <a:r>
              <a:rPr lang="en-US" dirty="0" err="1">
                <a:solidFill>
                  <a:schemeClr val="bg1"/>
                </a:solidFill>
                <a:cs typeface="Times New Roman" pitchFamily="18" charset="0"/>
              </a:rPr>
              <a:t>hep-ph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])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4265" y="6155755"/>
            <a:ext cx="3344185" cy="369332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L. </a:t>
            </a:r>
            <a:r>
              <a:rPr lang="en-US" dirty="0" err="1" smtClean="0">
                <a:solidFill>
                  <a:schemeClr val="bg1"/>
                </a:solidFill>
                <a:cs typeface="Times New Roman" pitchFamily="18" charset="0"/>
              </a:rPr>
              <a:t>Bergström</a:t>
            </a:r>
            <a:r>
              <a:rPr lang="en-US" dirty="0" smtClean="0">
                <a:solidFill>
                  <a:schemeClr val="bg1"/>
                </a:solidFill>
                <a:cs typeface="Times New Roman" pitchFamily="18" charset="0"/>
              </a:rPr>
              <a:t>, , Stockholm 2012</a:t>
            </a:r>
            <a:endParaRPr lang="en-US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1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Physics with GAMMA-400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32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39" y="1376772"/>
            <a:ext cx="7784889" cy="505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583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with GAMMA-400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 spectrum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33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029544"/>
            <a:ext cx="6629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42855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with GAMMA-400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Cosmic-ray acceleration and propagation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34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96" y="2096852"/>
            <a:ext cx="7227453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5660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Physics with GAMMA-400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35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132856"/>
            <a:ext cx="4860540" cy="411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3548" y="1427135"/>
            <a:ext cx="14366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Book Antiqua" panose="02040602050305030304" pitchFamily="18" charset="0"/>
              <a:buChar char="□"/>
            </a:pPr>
            <a:r>
              <a:rPr lang="en-US" sz="2400" dirty="0" smtClean="0"/>
              <a:t>Nuclei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20072" y="3093928"/>
            <a:ext cx="4038285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Knee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Structures in the </a:t>
            </a:r>
            <a:r>
              <a:rPr lang="en-US" sz="2000" dirty="0" err="1" smtClean="0"/>
              <a:t>GeV</a:t>
            </a:r>
            <a:r>
              <a:rPr lang="en-US" sz="2000" dirty="0" smtClean="0"/>
              <a:t> - </a:t>
            </a:r>
            <a:r>
              <a:rPr lang="en-US" sz="2000" dirty="0" err="1" smtClean="0"/>
              <a:t>TeV</a:t>
            </a:r>
            <a:endParaRPr lang="en-US" sz="2000" dirty="0"/>
          </a:p>
          <a:p>
            <a:r>
              <a:rPr lang="en-US" sz="2000" dirty="0" smtClean="0"/>
              <a:t>    region recently discovered for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p and 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Current spectral measurements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in the knee region are only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indirect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087375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Gamma-400 mission represents a unique opportunity to perform simultaneous measurements of photons, electrons and nuclei with unprecedented accuracy.</a:t>
            </a:r>
          </a:p>
          <a:p>
            <a:pPr lvl="1"/>
            <a:r>
              <a:rPr lang="en-US" dirty="0"/>
              <a:t>Pointing strategy without Earth occultation/large FOV</a:t>
            </a:r>
          </a:p>
          <a:p>
            <a:pPr lvl="1"/>
            <a:r>
              <a:rPr lang="en-US" dirty="0" smtClean="0"/>
              <a:t>High resolution converter/tracker providing excellent PSF</a:t>
            </a:r>
          </a:p>
          <a:p>
            <a:pPr lvl="1"/>
            <a:r>
              <a:rPr lang="en-US" dirty="0" smtClean="0"/>
              <a:t>Excellent energy resolution from the </a:t>
            </a:r>
            <a:r>
              <a:rPr lang="en-US" dirty="0" smtClean="0"/>
              <a:t>deep, homogenous calorimeter</a:t>
            </a:r>
            <a:endParaRPr lang="en-US" dirty="0" smtClean="0"/>
          </a:p>
          <a:p>
            <a:r>
              <a:rPr lang="en-US" dirty="0" smtClean="0"/>
              <a:t>Gamma-400 can provide in-depth investigations on some of the most challenging physics items, such as DM search, CR origin, production and acceleration to the highest energies…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2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8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Gamma-400: </a:t>
            </a:r>
            <a:r>
              <a:rPr lang="en-US" dirty="0" smtClean="0"/>
              <a:t>scientific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Dark matter studies at </a:t>
            </a:r>
            <a:r>
              <a:rPr lang="en-US" dirty="0" err="1" smtClean="0"/>
              <a:t>GeV</a:t>
            </a:r>
            <a:r>
              <a:rPr lang="en-US" dirty="0" smtClean="0"/>
              <a:t> energies, resolving the Galactic Center and providing excellent sensitivity for searches in spheroidal galaxies (</a:t>
            </a:r>
            <a:r>
              <a:rPr lang="en-US" dirty="0" smtClean="0">
                <a:sym typeface="Symbol"/>
              </a:rPr>
              <a:t>several times better than Fermi-LAT)</a:t>
            </a:r>
          </a:p>
          <a:p>
            <a:r>
              <a:rPr lang="en-US" dirty="0" smtClean="0">
                <a:sym typeface="Symbol"/>
              </a:rPr>
              <a:t>Cosmic-ray acceleration in SNR and galactic diffusion resolved with unprecedented detail in both space and spectra.</a:t>
            </a:r>
          </a:p>
          <a:p>
            <a:pPr lvl="1"/>
            <a:r>
              <a:rPr lang="en-US" dirty="0" smtClean="0">
                <a:sym typeface="Symbol"/>
              </a:rPr>
              <a:t>Excellent sensitivity to neutral pion emission below 200 MeV.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</a:t>
            </a:r>
            <a:r>
              <a:rPr lang="en-US" dirty="0" smtClean="0"/>
              <a:t>cientific goals: low-energy </a:t>
            </a:r>
            <a:r>
              <a:rPr lang="en-US" dirty="0" smtClean="0">
                <a:sym typeface="Symbol"/>
              </a:rPr>
              <a:t>s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39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0" y="1623965"/>
            <a:ext cx="7629269" cy="4723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266078" y="1163105"/>
            <a:ext cx="4418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Cosmic rays and low-energy </a:t>
            </a:r>
            <a:r>
              <a:rPr lang="en-US" sz="2400" dirty="0" smtClean="0">
                <a:sym typeface="Symbol"/>
              </a:rPr>
              <a:t>s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3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GAMMA-400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</a:t>
            </a:r>
            <a:r>
              <a:rPr lang="en-US" dirty="0" smtClean="0"/>
              <a:t>ission </a:t>
            </a:r>
            <a:r>
              <a:rPr lang="en-US" dirty="0" smtClean="0">
                <a:solidFill>
                  <a:srgbClr val="00B0F0"/>
                </a:solidFill>
              </a:rPr>
              <a:t>is approved by ROSCOSMOS </a:t>
            </a:r>
            <a:r>
              <a:rPr lang="en-US" dirty="0" smtClean="0"/>
              <a:t>(launch currently scheduled by November 2018)</a:t>
            </a:r>
          </a:p>
          <a:p>
            <a:r>
              <a:rPr lang="en-US" dirty="0" smtClean="0"/>
              <a:t>GAMMA-400:</a:t>
            </a:r>
          </a:p>
          <a:p>
            <a:pPr lvl="1"/>
            <a:r>
              <a:rPr lang="en-US" dirty="0" smtClean="0"/>
              <a:t>Scientific payload mass:		</a:t>
            </a:r>
            <a:r>
              <a:rPr lang="en-US" dirty="0" smtClean="0">
                <a:solidFill>
                  <a:srgbClr val="00B0F0"/>
                </a:solidFill>
              </a:rPr>
              <a:t>4100 kg</a:t>
            </a:r>
          </a:p>
          <a:p>
            <a:pPr lvl="1"/>
            <a:r>
              <a:rPr lang="en-US" dirty="0" smtClean="0"/>
              <a:t>Power budget:				</a:t>
            </a:r>
            <a:r>
              <a:rPr lang="en-US" dirty="0" smtClean="0">
                <a:solidFill>
                  <a:srgbClr val="00B0F0"/>
                </a:solidFill>
              </a:rPr>
              <a:t>2000 W</a:t>
            </a:r>
          </a:p>
          <a:p>
            <a:pPr lvl="1"/>
            <a:r>
              <a:rPr lang="en-US" dirty="0" smtClean="0"/>
              <a:t>Telemetry downlink capability:	</a:t>
            </a:r>
            <a:r>
              <a:rPr lang="en-US" dirty="0" smtClean="0">
                <a:solidFill>
                  <a:srgbClr val="00B0F0"/>
                </a:solidFill>
              </a:rPr>
              <a:t>100 GB/day</a:t>
            </a:r>
          </a:p>
          <a:p>
            <a:pPr lvl="1"/>
            <a:r>
              <a:rPr lang="en-US" dirty="0" smtClean="0"/>
              <a:t>Lifetime: 				</a:t>
            </a:r>
            <a:r>
              <a:rPr lang="en-US" dirty="0" smtClean="0">
                <a:solidFill>
                  <a:srgbClr val="00B0F0"/>
                </a:solidFill>
                <a:sym typeface="Symbol"/>
              </a:rPr>
              <a:t></a:t>
            </a:r>
            <a:r>
              <a:rPr lang="en-US" dirty="0" smtClean="0">
                <a:solidFill>
                  <a:srgbClr val="00B0F0"/>
                </a:solidFill>
              </a:rPr>
              <a:t>10 years</a:t>
            </a:r>
          </a:p>
          <a:p>
            <a:pPr lvl="1"/>
            <a:r>
              <a:rPr lang="en-US" dirty="0" smtClean="0"/>
              <a:t>Orbit (initial parameters):		</a:t>
            </a:r>
            <a:r>
              <a:rPr lang="en-US" dirty="0" smtClean="0">
                <a:solidFill>
                  <a:srgbClr val="00B0F0"/>
                </a:solidFill>
              </a:rPr>
              <a:t>apogee 300000 km, perigee 500 km, orbital period 7 days, inclination 51.8 °</a:t>
            </a:r>
          </a:p>
          <a:p>
            <a:pPr lvl="1"/>
            <a:r>
              <a:rPr lang="en-US" dirty="0" smtClean="0"/>
              <a:t>Gamma-400 will be installed onboard the platform </a:t>
            </a:r>
            <a:r>
              <a:rPr lang="en-US" dirty="0" smtClean="0">
                <a:solidFill>
                  <a:srgbClr val="00B0F0"/>
                </a:solidFill>
              </a:rPr>
              <a:t>“Navigator” </a:t>
            </a:r>
            <a:r>
              <a:rPr lang="en-US" dirty="0" smtClean="0"/>
              <a:t>manufactured by </a:t>
            </a:r>
            <a:r>
              <a:rPr lang="en-US" dirty="0" err="1" smtClean="0"/>
              <a:t>Lavochkin</a:t>
            </a:r>
            <a:r>
              <a:rPr lang="en-US" dirty="0" smtClean="0"/>
              <a:t> and launched by a </a:t>
            </a:r>
            <a:r>
              <a:rPr lang="en-US" dirty="0" smtClean="0">
                <a:solidFill>
                  <a:srgbClr val="00B0F0"/>
                </a:solidFill>
              </a:rPr>
              <a:t>“Proton-M” </a:t>
            </a:r>
            <a:r>
              <a:rPr lang="en-US" dirty="0" smtClean="0"/>
              <a:t>rocket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4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goals: electrons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794" y="1600200"/>
            <a:ext cx="5812412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86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goals: nuclei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41</a:t>
            </a:fld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317" y="1600200"/>
            <a:ext cx="757736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6491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Converter/Tracker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42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11" y="1508750"/>
            <a:ext cx="4354879" cy="426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533595" y="1601467"/>
            <a:ext cx="4499950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Homogeneous Si-W Tracker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25 W/Si-x/Si-y planes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Thickness of each plane 0.03X</a:t>
            </a:r>
            <a:r>
              <a:rPr lang="en-US" sz="2000" baseline="-25000" dirty="0" smtClean="0"/>
              <a:t>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4 towers (</a:t>
            </a:r>
            <a:r>
              <a:rPr lang="en-US" sz="2000" dirty="0" smtClean="0">
                <a:sym typeface="Symbol"/>
              </a:rPr>
              <a:t> 50 cm x 50 cm each)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Single-sided,  120 µm pitch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</a:t>
            </a:r>
            <a:r>
              <a:rPr lang="en-US" sz="2000" dirty="0" err="1" smtClean="0">
                <a:sym typeface="Symbol"/>
              </a:rPr>
              <a:t>microstrip</a:t>
            </a:r>
            <a:r>
              <a:rPr lang="en-US" sz="2000" dirty="0" smtClean="0">
                <a:sym typeface="Symbol"/>
              </a:rPr>
              <a:t> detectors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Each sensor  9.7 cm x 9.7 cm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Sensors arranged in ladders (5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detectors/ladder)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Capacitive charge division readout</a:t>
            </a:r>
          </a:p>
          <a:p>
            <a:r>
              <a:rPr lang="en-US" sz="2000" dirty="0">
                <a:sym typeface="Symbol"/>
              </a:rPr>
              <a:t> </a:t>
            </a:r>
            <a:r>
              <a:rPr lang="en-US" sz="2000" dirty="0" smtClean="0">
                <a:sym typeface="Symbol"/>
              </a:rPr>
              <a:t>    (1 strip every 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5000 silicon detectors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ym typeface="Symbol"/>
              </a:rPr>
              <a:t>384000 readout channels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382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Gamma-400 and Fermi: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eff</a:t>
            </a:r>
            <a:r>
              <a:rPr lang="en-US" dirty="0" smtClean="0"/>
              <a:t> &amp; PSF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43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" y="2008016"/>
            <a:ext cx="4454980" cy="3449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802" y="2008015"/>
            <a:ext cx="4627350" cy="344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345980" y="1547155"/>
            <a:ext cx="20922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Effective area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13845" y="1546350"/>
            <a:ext cx="731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PSF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270640" y="5464465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 line: Fermi </a:t>
            </a:r>
            <a:r>
              <a:rPr lang="en-US" dirty="0" err="1" smtClean="0"/>
              <a:t>front+back</a:t>
            </a:r>
            <a:endParaRPr lang="en-US" dirty="0" smtClean="0"/>
          </a:p>
          <a:p>
            <a:r>
              <a:rPr lang="en-US" dirty="0" smtClean="0"/>
              <a:t>Blue line: Fermi front</a:t>
            </a:r>
          </a:p>
          <a:p>
            <a:r>
              <a:rPr lang="en-US" dirty="0" smtClean="0"/>
              <a:t>Red solid line: G-400 120 x 120 cm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Red dashed line: G400 100 x 100 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3" name="TextBox 12"/>
          <p:cNvSpPr txBox="1"/>
          <p:nvPr/>
        </p:nvSpPr>
        <p:spPr>
          <a:xfrm>
            <a:off x="5227214" y="5539665"/>
            <a:ext cx="3089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 line: Fermi front</a:t>
            </a:r>
          </a:p>
          <a:p>
            <a:r>
              <a:rPr lang="en-US" dirty="0" smtClean="0"/>
              <a:t>Blue line: Fermi front + back</a:t>
            </a:r>
          </a:p>
          <a:p>
            <a:r>
              <a:rPr lang="en-US" dirty="0" smtClean="0"/>
              <a:t>Red line: Gamma-400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9015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44</a:t>
            </a:fld>
            <a:endParaRPr lang="en-US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1355130"/>
            <a:ext cx="3917310" cy="3673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187950" y="1480234"/>
            <a:ext cx="4733988" cy="2800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Homogeneous cubic calorimeter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Symmetric, to maximize GF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/>
              <a:t>Total mass &lt; 1600 kg</a:t>
            </a:r>
            <a:endParaRPr lang="en-US" sz="2200" baseline="-250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ym typeface="Symbol"/>
              </a:rPr>
              <a:t>Very large dynamic range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ym typeface="Symbol"/>
              </a:rPr>
              <a:t>Finely segmented in </a:t>
            </a:r>
            <a:r>
              <a:rPr lang="en-US" sz="2200" smtClean="0">
                <a:sym typeface="Symbol"/>
              </a:rPr>
              <a:t>all directions</a:t>
            </a:r>
            <a:endParaRPr lang="en-US" sz="2200" dirty="0" smtClean="0">
              <a:sym typeface="Symbol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ym typeface="Symbol"/>
              </a:rPr>
              <a:t>1 R</a:t>
            </a:r>
            <a:r>
              <a:rPr lang="en-US" sz="2200" baseline="-25000" dirty="0" smtClean="0">
                <a:sym typeface="Symbol"/>
              </a:rPr>
              <a:t>M</a:t>
            </a:r>
            <a:r>
              <a:rPr lang="en-US" sz="2200" dirty="0" smtClean="0">
                <a:sym typeface="Symbol"/>
              </a:rPr>
              <a:t> x 1 R</a:t>
            </a:r>
            <a:r>
              <a:rPr lang="en-US" sz="2200" baseline="-25000" dirty="0" smtClean="0">
                <a:sym typeface="Symbol"/>
              </a:rPr>
              <a:t>M</a:t>
            </a:r>
            <a:r>
              <a:rPr lang="en-US" sz="2200" dirty="0" smtClean="0">
                <a:sym typeface="Symbol"/>
              </a:rPr>
              <a:t> x 1 R</a:t>
            </a:r>
            <a:r>
              <a:rPr lang="en-US" sz="2200" baseline="-25000" dirty="0" smtClean="0">
                <a:sym typeface="Symbol"/>
              </a:rPr>
              <a:t>M</a:t>
            </a:r>
            <a:r>
              <a:rPr lang="en-US" sz="2200" dirty="0" smtClean="0">
                <a:sym typeface="Symbol"/>
              </a:rPr>
              <a:t> </a:t>
            </a:r>
            <a:r>
              <a:rPr lang="en-US" sz="2200" dirty="0" err="1" smtClean="0">
                <a:sym typeface="Symbol"/>
              </a:rPr>
              <a:t>CsI</a:t>
            </a:r>
            <a:r>
              <a:rPr lang="en-US" sz="2200" dirty="0" smtClean="0">
                <a:sym typeface="Symbol"/>
              </a:rPr>
              <a:t>(</a:t>
            </a:r>
            <a:r>
              <a:rPr lang="en-US" sz="2200" dirty="0" err="1" smtClean="0">
                <a:sym typeface="Symbol"/>
              </a:rPr>
              <a:t>Tl</a:t>
            </a:r>
            <a:r>
              <a:rPr lang="en-US" sz="2200" dirty="0" smtClean="0">
                <a:sym typeface="Symbol"/>
              </a:rPr>
              <a:t>) cubic</a:t>
            </a:r>
          </a:p>
          <a:p>
            <a:r>
              <a:rPr lang="en-US" sz="2200" dirty="0">
                <a:sym typeface="Symbol"/>
              </a:rPr>
              <a:t> </a:t>
            </a:r>
            <a:r>
              <a:rPr lang="en-US" sz="2200" dirty="0" smtClean="0">
                <a:sym typeface="Symbol"/>
              </a:rPr>
              <a:t>     crystals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200" dirty="0" smtClean="0">
                <a:sym typeface="Symbol"/>
              </a:rPr>
              <a:t>Few mm gaps between crystals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527" y="4773175"/>
            <a:ext cx="3427188" cy="17702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23525" y="5080415"/>
            <a:ext cx="3243196" cy="147732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Detail of a calorimeter plane:</a:t>
            </a:r>
          </a:p>
          <a:p>
            <a:r>
              <a:rPr lang="en-US" dirty="0" smtClean="0"/>
              <a:t>Blue: crystals</a:t>
            </a:r>
          </a:p>
          <a:p>
            <a:r>
              <a:rPr lang="en-US" dirty="0" smtClean="0"/>
              <a:t>Grey: Al support</a:t>
            </a:r>
          </a:p>
          <a:p>
            <a:r>
              <a:rPr lang="en-US" dirty="0" smtClean="0"/>
              <a:t>Green: </a:t>
            </a:r>
            <a:r>
              <a:rPr lang="en-US" dirty="0" err="1" smtClean="0"/>
              <a:t>photodetectors</a:t>
            </a:r>
            <a:endParaRPr lang="en-US" dirty="0" smtClean="0"/>
          </a:p>
          <a:p>
            <a:r>
              <a:rPr lang="en-US" dirty="0" smtClean="0"/>
              <a:t>Brown: readout cables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4264760" y="5541275"/>
            <a:ext cx="758957" cy="2778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67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details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45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537702"/>
              </p:ext>
            </p:extLst>
          </p:nvPr>
        </p:nvGraphicFramePr>
        <p:xfrm>
          <a:off x="76200" y="1431940"/>
          <a:ext cx="8991598" cy="414504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11074"/>
                <a:gridCol w="1808341"/>
                <a:gridCol w="1788297"/>
                <a:gridCol w="1593158"/>
                <a:gridCol w="1690728"/>
              </a:tblGrid>
              <a:tr h="370812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Cubes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Cubes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Cubes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r>
                        <a:rPr lang="en-US" sz="1600" smtClean="0"/>
                        <a:t>Cubes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391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N</a:t>
                      </a:r>
                      <a:r>
                        <a:rPr lang="en-US" sz="1600" smtClean="0">
                          <a:sym typeface="Symbol"/>
                        </a:rPr>
                        <a:t></a:t>
                      </a:r>
                      <a:r>
                        <a:rPr lang="en-US" sz="1600" smtClean="0"/>
                        <a:t>N</a:t>
                      </a:r>
                      <a:r>
                        <a:rPr lang="en-US" sz="1600" smtClean="0">
                          <a:sym typeface="Symbol"/>
                        </a:rPr>
                        <a:t></a:t>
                      </a:r>
                      <a:r>
                        <a:rPr lang="en-US" sz="1600" smtClean="0"/>
                        <a:t>N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20</a:t>
                      </a:r>
                      <a:r>
                        <a:rPr lang="en-US" sz="1600" smtClean="0">
                          <a:sym typeface="Symbol"/>
                        </a:rPr>
                        <a:t>20</a:t>
                      </a:r>
                      <a:r>
                        <a:rPr lang="en-US" sz="1600" smtClean="0"/>
                        <a:t>20 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20</a:t>
                      </a:r>
                      <a:r>
                        <a:rPr lang="en-US" sz="1600" smtClean="0">
                          <a:sym typeface="Symbol"/>
                        </a:rPr>
                        <a:t>2019</a:t>
                      </a:r>
                      <a:endParaRPr lang="en-US" sz="1600" b="1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21</a:t>
                      </a:r>
                      <a:r>
                        <a:rPr lang="en-US" sz="1600" smtClean="0">
                          <a:sym typeface="Symbol"/>
                        </a:rPr>
                        <a:t>2118</a:t>
                      </a:r>
                      <a:endParaRPr lang="en-US" sz="1600" b="1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ym typeface="Symbol"/>
                        </a:rPr>
                        <a:t>323232</a:t>
                      </a:r>
                      <a:endParaRPr lang="en-US" sz="1600" b="1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en-US" sz="1600" smtClean="0"/>
                        <a:t>L (cm)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3.6*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3.6*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3.6*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2.2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en-US" sz="1600" smtClean="0"/>
                        <a:t>Crystal volume (cm</a:t>
                      </a:r>
                      <a:r>
                        <a:rPr lang="en-US" sz="1600" baseline="30000" smtClean="0"/>
                        <a:t>3</a:t>
                      </a:r>
                      <a:r>
                        <a:rPr lang="en-US" sz="1600" smtClean="0"/>
                        <a:t>)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46.7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46.7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46.7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10.6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en-US" sz="1600" smtClean="0"/>
                        <a:t>Gap (cm)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0.3</a:t>
                      </a:r>
                      <a:endParaRPr lang="en-US" sz="1600" b="1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0.4</a:t>
                      </a:r>
                      <a:endParaRPr lang="en-US" sz="1600" b="1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0.3</a:t>
                      </a:r>
                      <a:endParaRPr lang="en-US" sz="1600" b="1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0.3</a:t>
                      </a:r>
                      <a:endParaRPr lang="en-US" sz="1600" b="1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en-US" sz="1600" smtClean="0"/>
                        <a:t>Mass (Kg)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1683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1599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1578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1574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370812">
                <a:tc>
                  <a:txBody>
                    <a:bodyPr/>
                    <a:lstStyle/>
                    <a:p>
                      <a:r>
                        <a:rPr lang="en-US" sz="1600" err="1" smtClean="0"/>
                        <a:t>N.Crystals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8000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7600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7497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32768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37081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smtClean="0"/>
                        <a:t>Size (cm</a:t>
                      </a:r>
                      <a:r>
                        <a:rPr lang="en-US" sz="1600" baseline="30000" smtClean="0"/>
                        <a:t>3</a:t>
                      </a:r>
                      <a:r>
                        <a:rPr lang="en-US" sz="1600" baseline="0" smtClean="0"/>
                        <a:t>)</a:t>
                      </a:r>
                      <a:endParaRPr lang="en-US" sz="1600" baseline="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78.0</a:t>
                      </a:r>
                      <a:r>
                        <a:rPr lang="en-US" sz="1600" smtClean="0">
                          <a:sym typeface="Symbol"/>
                        </a:rPr>
                        <a:t></a:t>
                      </a:r>
                      <a:r>
                        <a:rPr lang="en-US" sz="1600" smtClean="0"/>
                        <a:t>78.0</a:t>
                      </a:r>
                      <a:r>
                        <a:rPr lang="en-US" sz="1600" smtClean="0">
                          <a:sym typeface="Symbol"/>
                        </a:rPr>
                        <a:t></a:t>
                      </a:r>
                      <a:r>
                        <a:rPr lang="en-US" sz="1600" smtClean="0"/>
                        <a:t>78.0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ym typeface="Symbol"/>
                        </a:rPr>
                        <a:t>80.080.076.0</a:t>
                      </a:r>
                      <a:r>
                        <a:rPr lang="en-US" sz="1600" smtClean="0"/>
                        <a:t> 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81.9</a:t>
                      </a:r>
                      <a:r>
                        <a:rPr lang="en-US" sz="1600" smtClean="0">
                          <a:sym typeface="Symbol"/>
                        </a:rPr>
                        <a:t></a:t>
                      </a:r>
                      <a:r>
                        <a:rPr lang="en-US" sz="1600" smtClean="0"/>
                        <a:t>81.9</a:t>
                      </a:r>
                      <a:r>
                        <a:rPr lang="en-US" sz="1600" smtClean="0">
                          <a:sym typeface="Symbol"/>
                        </a:rPr>
                        <a:t>81.9</a:t>
                      </a:r>
                      <a:r>
                        <a:rPr lang="en-US" sz="1600" smtClean="0"/>
                        <a:t> 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/>
                        <a:t>80.0</a:t>
                      </a:r>
                      <a:r>
                        <a:rPr lang="en-US" sz="1600" smtClean="0">
                          <a:sym typeface="Symbol"/>
                        </a:rPr>
                        <a:t></a:t>
                      </a:r>
                      <a:r>
                        <a:rPr lang="en-US" sz="1600" smtClean="0"/>
                        <a:t>80.0</a:t>
                      </a:r>
                      <a:r>
                        <a:rPr lang="en-US" sz="1600" smtClean="0">
                          <a:sym typeface="Symbol"/>
                        </a:rPr>
                        <a:t>80.0</a:t>
                      </a:r>
                      <a:r>
                        <a:rPr lang="en-US" sz="1600" smtClean="0"/>
                        <a:t> 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579076">
                <a:tc>
                  <a:txBody>
                    <a:bodyPr/>
                    <a:lstStyle/>
                    <a:p>
                      <a:r>
                        <a:rPr lang="en-US" sz="1600" smtClean="0"/>
                        <a:t>Depth</a:t>
                      </a:r>
                      <a:r>
                        <a:rPr lang="en-US" sz="1600" baseline="0" smtClean="0"/>
                        <a:t>  </a:t>
                      </a:r>
                      <a:r>
                        <a:rPr lang="en-US" sz="1600" smtClean="0"/>
                        <a:t>(R.L.)</a:t>
                      </a:r>
                    </a:p>
                    <a:p>
                      <a:r>
                        <a:rPr lang="en-US" sz="1600" smtClean="0"/>
                        <a:t>   “        (I.L.)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ym typeface="Symbol"/>
                        </a:rPr>
                        <a:t>393939</a:t>
                      </a:r>
                      <a:endParaRPr lang="en-US" sz="160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mtClean="0">
                          <a:sym typeface="Symbol"/>
                        </a:rPr>
                        <a:t>1.81.81.8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ym typeface="Symbol"/>
                        </a:rPr>
                        <a:t>393937</a:t>
                      </a:r>
                      <a:endParaRPr lang="en-US" sz="1600" smtClean="0"/>
                    </a:p>
                    <a:p>
                      <a:pPr algn="ctr"/>
                      <a:r>
                        <a:rPr lang="en-US" sz="1600" smtClean="0"/>
                        <a:t>1.8</a:t>
                      </a:r>
                      <a:r>
                        <a:rPr lang="en-US" sz="1600" smtClean="0">
                          <a:sym typeface="Symbol"/>
                        </a:rPr>
                        <a:t>1.81.7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ym typeface="Symbol"/>
                        </a:rPr>
                        <a:t>414133</a:t>
                      </a:r>
                      <a:endParaRPr lang="en-US" sz="1600" smtClean="0"/>
                    </a:p>
                    <a:p>
                      <a:pPr algn="ctr"/>
                      <a:r>
                        <a:rPr lang="en-US" sz="1600" smtClean="0"/>
                        <a:t>1.9</a:t>
                      </a:r>
                      <a:r>
                        <a:rPr lang="en-US" sz="1600" smtClean="0">
                          <a:sym typeface="Symbol"/>
                        </a:rPr>
                        <a:t>1.91.6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sym typeface="Symbol"/>
                        </a:rPr>
                        <a:t>383838</a:t>
                      </a:r>
                      <a:endParaRPr lang="en-US" sz="1600" smtClean="0"/>
                    </a:p>
                    <a:p>
                      <a:pPr algn="ctr"/>
                      <a:r>
                        <a:rPr lang="en-US" sz="1600" smtClean="0"/>
                        <a:t>1.8</a:t>
                      </a:r>
                      <a:r>
                        <a:rPr lang="en-US" sz="1600" smtClean="0">
                          <a:sym typeface="Symbol"/>
                        </a:rPr>
                        <a:t>1.81.8</a:t>
                      </a:r>
                      <a:endParaRPr lang="en-US" sz="1600" smtClean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  <a:tr h="579076">
                <a:tc>
                  <a:txBody>
                    <a:bodyPr/>
                    <a:lstStyle/>
                    <a:p>
                      <a:r>
                        <a:rPr lang="en-US" sz="1600" smtClean="0"/>
                        <a:t>Planar GF (m</a:t>
                      </a:r>
                      <a:r>
                        <a:rPr lang="en-US" sz="1600" baseline="30000" smtClean="0"/>
                        <a:t>2</a:t>
                      </a:r>
                      <a:r>
                        <a:rPr lang="en-US" sz="1600" smtClean="0"/>
                        <a:t>sr)</a:t>
                      </a:r>
                    </a:p>
                    <a:p>
                      <a:r>
                        <a:rPr lang="en-US" sz="1600" smtClean="0"/>
                        <a:t>(</a:t>
                      </a:r>
                      <a:r>
                        <a:rPr lang="en-US" sz="1600" err="1" smtClean="0"/>
                        <a:t>fiducial</a:t>
                      </a:r>
                      <a:r>
                        <a:rPr lang="en-US" sz="1600" smtClean="0"/>
                        <a:t>**)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1.72</a:t>
                      </a:r>
                      <a:r>
                        <a:rPr lang="en-US" sz="1600" smtClean="0">
                          <a:sym typeface="Symbol"/>
                        </a:rPr>
                        <a:t>1.721.72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1.81</a:t>
                      </a:r>
                      <a:r>
                        <a:rPr lang="en-US" sz="1600" smtClean="0">
                          <a:sym typeface="Symbol"/>
                        </a:rPr>
                        <a:t></a:t>
                      </a:r>
                      <a:r>
                        <a:rPr lang="en-US" sz="1600" smtClean="0"/>
                        <a:t>1.72</a:t>
                      </a:r>
                      <a:r>
                        <a:rPr lang="en-US" sz="1600" smtClean="0">
                          <a:sym typeface="Symbol"/>
                        </a:rPr>
                        <a:t></a:t>
                      </a:r>
                      <a:r>
                        <a:rPr lang="en-US" sz="1600" smtClean="0"/>
                        <a:t>1.72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1.91</a:t>
                      </a:r>
                      <a:r>
                        <a:rPr lang="en-US" sz="1600" smtClean="0">
                          <a:sym typeface="Symbol"/>
                        </a:rPr>
                        <a:t>1.531.53</a:t>
                      </a:r>
                      <a:endParaRPr lang="en-US" sz="160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1.89</a:t>
                      </a:r>
                      <a:r>
                        <a:rPr lang="en-US" sz="1600" dirty="0" smtClean="0">
                          <a:sym typeface="Symbol"/>
                        </a:rPr>
                        <a:t>1.891.89</a:t>
                      </a:r>
                      <a:endParaRPr 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T="45717" marB="45717"/>
                </a:tc>
              </a:tr>
            </a:tbl>
          </a:graphicData>
        </a:graphic>
      </p:graphicFrame>
      <p:sp>
        <p:nvSpPr>
          <p:cNvPr id="8" name="TextBox 6"/>
          <p:cNvSpPr txBox="1">
            <a:spLocks noChangeArrowheads="1"/>
          </p:cNvSpPr>
          <p:nvPr/>
        </p:nvSpPr>
        <p:spPr bwMode="auto">
          <a:xfrm>
            <a:off x="152400" y="5638800"/>
            <a:ext cx="448712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600" dirty="0">
                <a:latin typeface="+mn-lt"/>
              </a:rPr>
              <a:t>(* one Moliere radius)</a:t>
            </a:r>
          </a:p>
          <a:p>
            <a:pPr eaLnBrk="1" hangingPunct="1"/>
            <a:r>
              <a:rPr lang="en-US" sz="1600" dirty="0">
                <a:latin typeface="+mn-lt"/>
              </a:rPr>
              <a:t>(** within a reduced perimeter of size (N-1)*L ) </a:t>
            </a:r>
          </a:p>
        </p:txBody>
      </p:sp>
      <p:sp>
        <p:nvSpPr>
          <p:cNvPr id="9" name="Oval 8"/>
          <p:cNvSpPr/>
          <p:nvPr/>
        </p:nvSpPr>
        <p:spPr>
          <a:xfrm>
            <a:off x="0" y="4210050"/>
            <a:ext cx="9144000" cy="9048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63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Russian vs. Italian 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46</a:t>
            </a:fld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244" y="1431940"/>
            <a:ext cx="7964495" cy="518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535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Tracker geometry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47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348" y="1600200"/>
            <a:ext cx="7131304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279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– 48 </a:t>
            </a:r>
            <a:r>
              <a:rPr lang="en-US" dirty="0" err="1" smtClean="0"/>
              <a:t>hrs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48</a:t>
            </a:fld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2" y="1875035"/>
            <a:ext cx="4593783" cy="3474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594" y="1859815"/>
            <a:ext cx="4392791" cy="3489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345980" y="1316725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Galactic center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77770" y="1316725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Extragalactic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690155" y="5387655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 line: Fermi </a:t>
            </a:r>
            <a:r>
              <a:rPr lang="en-US" dirty="0" err="1" smtClean="0"/>
              <a:t>front+back</a:t>
            </a:r>
            <a:endParaRPr lang="en-US" dirty="0" smtClean="0"/>
          </a:p>
          <a:p>
            <a:r>
              <a:rPr lang="en-US" dirty="0" smtClean="0"/>
              <a:t>Blue line: Fermi front</a:t>
            </a:r>
          </a:p>
          <a:p>
            <a:r>
              <a:rPr lang="en-US" dirty="0" smtClean="0"/>
              <a:t>Red solid line: G-400 120 x 120 cm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Red dashed line: G400 100 x 100 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30156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Sensitivity – 1 month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49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1966668"/>
            <a:ext cx="4441584" cy="3344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0853" y="1966669"/>
            <a:ext cx="4389317" cy="333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690155" y="5387655"/>
            <a:ext cx="39276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  <a:r>
              <a:rPr lang="en-US" dirty="0" smtClean="0"/>
              <a:t>lack line: Fermi </a:t>
            </a:r>
            <a:r>
              <a:rPr lang="en-US" dirty="0" err="1" smtClean="0"/>
              <a:t>front+back</a:t>
            </a:r>
            <a:endParaRPr lang="en-US" dirty="0" smtClean="0"/>
          </a:p>
          <a:p>
            <a:r>
              <a:rPr lang="en-US" dirty="0" smtClean="0"/>
              <a:t>Blue line: Fermi front</a:t>
            </a:r>
          </a:p>
          <a:p>
            <a:r>
              <a:rPr lang="en-US" dirty="0" smtClean="0"/>
              <a:t>Red solid line: G-400 120 x 120 cm</a:t>
            </a:r>
            <a:r>
              <a:rPr lang="en-US" baseline="30000" dirty="0" smtClean="0"/>
              <a:t>2</a:t>
            </a:r>
          </a:p>
          <a:p>
            <a:r>
              <a:rPr lang="en-US" dirty="0" smtClean="0"/>
              <a:t>Red dashed line: G400 100 x 100 cm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1345980" y="1316725"/>
            <a:ext cx="226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Galactic center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877770" y="1316725"/>
            <a:ext cx="1962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Extragalactic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727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GAMMA-400 orbit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31" y="1600200"/>
            <a:ext cx="7844738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110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Calorimeter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50</a:t>
            </a:fld>
            <a:endParaRPr lang="en-US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" y="2392065"/>
            <a:ext cx="8950170" cy="234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097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Electrons – counts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51</a:t>
            </a:fld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120" y="1508750"/>
            <a:ext cx="7488975" cy="497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8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Protons and He – counts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52</a:t>
            </a:fld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64" y="1611378"/>
            <a:ext cx="8257075" cy="46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636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B2: electron count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53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1412776"/>
            <a:ext cx="8293193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06166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B2: p and He count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54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92796"/>
            <a:ext cx="8351989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1665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B2: heavy nuclei count estimation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55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09613"/>
            <a:ext cx="8640960" cy="50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802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GAMMA-400 “baseline”: the B1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Original Russian design focused on:</a:t>
            </a:r>
          </a:p>
          <a:p>
            <a:pPr lvl="1"/>
            <a:r>
              <a:rPr lang="en-US" dirty="0" smtClean="0"/>
              <a:t>High energy gamma-rays (10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-</a:t>
            </a:r>
            <a:r>
              <a:rPr lang="en-US" dirty="0" smtClean="0"/>
              <a:t> 3 </a:t>
            </a:r>
            <a:r>
              <a:rPr lang="en-US" dirty="0" err="1" smtClean="0"/>
              <a:t>TeV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energy electrons (e</a:t>
            </a:r>
            <a:r>
              <a:rPr lang="en-US" baseline="30000" dirty="0" smtClean="0"/>
              <a:t>-</a:t>
            </a:r>
            <a:r>
              <a:rPr lang="en-US" dirty="0" smtClean="0"/>
              <a:t> and e</a:t>
            </a:r>
            <a:r>
              <a:rPr lang="en-US" baseline="30000" dirty="0" smtClean="0"/>
              <a:t>+</a:t>
            </a:r>
            <a:r>
              <a:rPr lang="en-US" dirty="0" smtClean="0"/>
              <a:t>)</a:t>
            </a:r>
          </a:p>
          <a:p>
            <a:r>
              <a:rPr lang="en-US" dirty="0" smtClean="0"/>
              <a:t>Science objectives (from Russian proposal):</a:t>
            </a:r>
          </a:p>
          <a:p>
            <a:pPr lvl="1"/>
            <a:r>
              <a:rPr lang="en-US" dirty="0"/>
              <a:t>“To study the nature and features of weakly interacting massive particles, from which the dark matter </a:t>
            </a:r>
            <a:r>
              <a:rPr lang="en-US" dirty="0" smtClean="0"/>
              <a:t>consists”</a:t>
            </a:r>
          </a:p>
          <a:p>
            <a:pPr lvl="1"/>
            <a:r>
              <a:rPr lang="en-US" dirty="0"/>
              <a:t>“To study the nature and features of variable gamma-ray activity of astrophysical objects from stars to galactic </a:t>
            </a:r>
            <a:r>
              <a:rPr lang="en-US" dirty="0" smtClean="0"/>
              <a:t>clusters”</a:t>
            </a:r>
          </a:p>
          <a:p>
            <a:pPr lvl="1"/>
            <a:r>
              <a:rPr lang="en-US" dirty="0"/>
              <a:t>“To study the mechanisms of generation, acceleration, propagation, and interaction of cosmic rays in galactic and intergalactic </a:t>
            </a:r>
            <a:r>
              <a:rPr lang="en-US" dirty="0" smtClean="0"/>
              <a:t>spaces”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7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Gamma-400 “baseline”: the B1 version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7</a:t>
            </a:fld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60" y="1163105"/>
            <a:ext cx="7028115" cy="5333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172143"/>
              </p:ext>
            </p:extLst>
          </p:nvPr>
        </p:nvGraphicFramePr>
        <p:xfrm>
          <a:off x="1192360" y="1163106"/>
          <a:ext cx="7066520" cy="5338294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3533260"/>
                <a:gridCol w="3533260"/>
              </a:tblGrid>
              <a:tr h="4695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Gamma-ray energy range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 – 3000 </a:t>
                      </a:r>
                      <a:r>
                        <a:rPr lang="en-US" dirty="0" err="1" smtClean="0"/>
                        <a:t>GeV</a:t>
                      </a:r>
                      <a:endParaRPr lang="en-US" dirty="0"/>
                    </a:p>
                  </a:txBody>
                  <a:tcPr/>
                </a:tc>
              </a:tr>
              <a:tr h="8103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Multilayer converter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Si-W,</a:t>
                      </a:r>
                      <a:r>
                        <a:rPr lang="en-US" baseline="0" dirty="0" smtClean="0"/>
                        <a:t> 10 layers, </a:t>
                      </a:r>
                      <a:r>
                        <a:rPr lang="en-US" dirty="0" smtClean="0"/>
                        <a:t>100 x 100 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 , 0.84 X</a:t>
                      </a:r>
                      <a:r>
                        <a:rPr lang="en-US" baseline="-25000" dirty="0" smtClean="0"/>
                        <a:t>0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8103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Calorimeter CC1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CsI</a:t>
                      </a:r>
                      <a:r>
                        <a:rPr lang="en-US" dirty="0" smtClean="0"/>
                        <a:t>-Si, 5 layers, 80 x 80 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,  3 X</a:t>
                      </a:r>
                      <a:r>
                        <a:rPr lang="en-US" baseline="-25000" dirty="0" smtClean="0"/>
                        <a:t>0</a:t>
                      </a:r>
                      <a:endParaRPr lang="en-US" dirty="0"/>
                    </a:p>
                  </a:txBody>
                  <a:tcPr/>
                </a:tc>
              </a:tr>
              <a:tr h="115770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Calorimeter CC2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1024 BGO bars</a:t>
                      </a:r>
                      <a:r>
                        <a:rPr lang="en-US" baseline="0" dirty="0" smtClean="0"/>
                        <a:t> (25 x25 x 250 mm</a:t>
                      </a:r>
                      <a:r>
                        <a:rPr lang="en-US" baseline="30000" dirty="0" smtClean="0"/>
                        <a:t>3</a:t>
                      </a:r>
                      <a:r>
                        <a:rPr lang="en-US" baseline="0" dirty="0" smtClean="0"/>
                        <a:t>), </a:t>
                      </a:r>
                      <a:r>
                        <a:rPr lang="en-US" dirty="0" smtClean="0"/>
                        <a:t>80 x 80 cm</a:t>
                      </a:r>
                      <a:r>
                        <a:rPr lang="en-US" baseline="30000" dirty="0" smtClean="0"/>
                        <a:t>2</a:t>
                      </a:r>
                      <a:r>
                        <a:rPr lang="en-US" dirty="0" smtClean="0"/>
                        <a:t>, 22 X</a:t>
                      </a:r>
                      <a:r>
                        <a:rPr lang="en-US" baseline="-25000" dirty="0" smtClean="0"/>
                        <a:t>0</a:t>
                      </a:r>
                      <a:endParaRPr lang="en-US" dirty="0" smtClean="0"/>
                    </a:p>
                  </a:txBody>
                  <a:tcPr/>
                </a:tc>
              </a:tr>
              <a:tr h="8103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Angular resolution (@ 100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 – 0.02°</a:t>
                      </a:r>
                      <a:endParaRPr lang="en-US" dirty="0"/>
                    </a:p>
                  </a:txBody>
                  <a:tcPr/>
                </a:tc>
              </a:tr>
              <a:tr h="81039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Energy resolution (@ 100 </a:t>
                      </a:r>
                      <a:r>
                        <a:rPr lang="en-US" dirty="0" err="1" smtClean="0"/>
                        <a:t>GeV</a:t>
                      </a:r>
                      <a:r>
                        <a:rPr lang="en-US" dirty="0" smtClean="0"/>
                        <a:t>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– 2%</a:t>
                      </a:r>
                      <a:endParaRPr lang="en-US" dirty="0"/>
                    </a:p>
                  </a:txBody>
                  <a:tcPr/>
                </a:tc>
              </a:tr>
              <a:tr h="46951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Proton rejection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ym typeface="Symbol"/>
                        </a:rPr>
                        <a:t></a:t>
                      </a:r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5</a:t>
                      </a:r>
                      <a:endParaRPr lang="en-US" baseline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244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GAMMA-400: Italian proposal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500" dirty="0" smtClean="0">
                <a:solidFill>
                  <a:srgbClr val="FF0000"/>
                </a:solidFill>
              </a:rPr>
              <a:t>Availability for a revision of the design that could enhance the performance and science capability of the project           </a:t>
            </a:r>
            <a:r>
              <a:rPr lang="en-US" sz="2500" dirty="0" smtClean="0"/>
              <a:t>during the last years, </a:t>
            </a:r>
            <a:r>
              <a:rPr lang="en-GB" dirty="0"/>
              <a:t>a great deal of effort has been deployed by the Italian collaboration in order to significantly improve the scientific characteristics of the </a:t>
            </a:r>
            <a:r>
              <a:rPr lang="en-GB" dirty="0" smtClean="0"/>
              <a:t>GAMMA-400 </a:t>
            </a:r>
            <a:r>
              <a:rPr lang="en-GB" dirty="0"/>
              <a:t>mission. The guidelines of this work have been</a:t>
            </a:r>
            <a:r>
              <a:rPr lang="en-GB" dirty="0" smtClean="0"/>
              <a:t>:</a:t>
            </a:r>
            <a:endParaRPr lang="en-US" sz="2500" dirty="0" smtClean="0">
              <a:solidFill>
                <a:srgbClr val="FF0000"/>
              </a:solidFill>
            </a:endParaRPr>
          </a:p>
          <a:p>
            <a:pPr marL="971550" lvl="1" indent="-514350">
              <a:buFont typeface="+mj-lt"/>
              <a:buAutoNum type="alphaUcPeriod"/>
            </a:pPr>
            <a:r>
              <a:rPr lang="en-GB" dirty="0"/>
              <a:t>to define the </a:t>
            </a:r>
            <a:r>
              <a:rPr lang="en-GB" dirty="0">
                <a:solidFill>
                  <a:srgbClr val="FF0000"/>
                </a:solidFill>
              </a:rPr>
              <a:t>best configuration</a:t>
            </a:r>
            <a:r>
              <a:rPr lang="en-GB" dirty="0"/>
              <a:t> for a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FF0000"/>
                </a:solidFill>
              </a:rPr>
              <a:t>dual instrument </a:t>
            </a:r>
            <a:r>
              <a:rPr lang="en-GB" dirty="0"/>
              <a:t>for photons (30 MeV - &gt; 300 </a:t>
            </a:r>
            <a:r>
              <a:rPr lang="en-GB" dirty="0" err="1"/>
              <a:t>GeV</a:t>
            </a:r>
            <a:r>
              <a:rPr lang="en-GB" dirty="0"/>
              <a:t>) and cosmic rays (electrons &gt; 1 </a:t>
            </a:r>
            <a:r>
              <a:rPr lang="en-GB" dirty="0" err="1"/>
              <a:t>TeV</a:t>
            </a:r>
            <a:r>
              <a:rPr lang="en-GB" dirty="0"/>
              <a:t> and high-energy cosmic-ray nuclei, p and He spectra close to the “knee” region (10</a:t>
            </a:r>
            <a:r>
              <a:rPr lang="en-GB" baseline="30000" dirty="0"/>
              <a:t>14</a:t>
            </a:r>
            <a:r>
              <a:rPr lang="en-GB" dirty="0"/>
              <a:t> – 10</a:t>
            </a:r>
            <a:r>
              <a:rPr lang="en-GB" baseline="30000" dirty="0"/>
              <a:t>15</a:t>
            </a:r>
            <a:r>
              <a:rPr lang="en-GB" dirty="0"/>
              <a:t> </a:t>
            </a:r>
            <a:r>
              <a:rPr lang="en-GB" dirty="0" err="1"/>
              <a:t>eV</a:t>
            </a:r>
            <a:r>
              <a:rPr lang="en-GB" dirty="0"/>
              <a:t>): </a:t>
            </a:r>
            <a:r>
              <a:rPr lang="en-GB" dirty="0" smtClean="0">
                <a:solidFill>
                  <a:srgbClr val="FF0000"/>
                </a:solidFill>
              </a:rPr>
              <a:t>E </a:t>
            </a:r>
            <a:r>
              <a:rPr lang="en-GB" dirty="0">
                <a:solidFill>
                  <a:srgbClr val="FF0000"/>
                </a:solidFill>
              </a:rPr>
              <a:t>version.</a:t>
            </a:r>
          </a:p>
          <a:p>
            <a:pPr marL="971550" lvl="1" indent="-514350">
              <a:buFont typeface="+mj-lt"/>
              <a:buAutoNum type="alphaUcPeriod"/>
            </a:pPr>
            <a:r>
              <a:rPr lang="en-GB" dirty="0"/>
              <a:t>to agree upon a jointly defined dual instrument that, </a:t>
            </a:r>
            <a:r>
              <a:rPr lang="en-GB" dirty="0">
                <a:solidFill>
                  <a:srgbClr val="00B0F0"/>
                </a:solidFill>
              </a:rPr>
              <a:t>taking into account the currently available financial resources, optimizes the scientific performance and improves them with respect to the B1 version: </a:t>
            </a:r>
            <a:r>
              <a:rPr lang="en-GB" dirty="0"/>
              <a:t>this new “baseline” version, called </a:t>
            </a:r>
            <a:r>
              <a:rPr lang="en-GB" dirty="0">
                <a:solidFill>
                  <a:srgbClr val="FF0000"/>
                </a:solidFill>
              </a:rPr>
              <a:t>B2</a:t>
            </a:r>
            <a:r>
              <a:rPr lang="en-GB" dirty="0"/>
              <a:t>, has been agreed upon by both (Russian and Italian) sides during a collaboration meeting held in Moscow in February 2013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8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991515" y="1969610"/>
            <a:ext cx="499265" cy="1920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7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new B2 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9/18/2013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V. Bonvicini - INFN-Space/3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45444-FBE3-4EC8-B13C-27CBE6FEDF9F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0" y="1278320"/>
            <a:ext cx="403343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54" y="1278320"/>
            <a:ext cx="439794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4133314" y="3236975"/>
            <a:ext cx="553901" cy="364847"/>
          </a:xfrm>
          <a:prstGeom prst="righ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636" y="5886920"/>
            <a:ext cx="321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Russian proposal (2011)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436376" y="5901638"/>
            <a:ext cx="443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Jointly agreed Russian-Italian proposal (2013)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472100" y="2384884"/>
            <a:ext cx="45719" cy="576075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66641" y="2384884"/>
            <a:ext cx="45719" cy="576075"/>
          </a:xfrm>
          <a:prstGeom prst="rect">
            <a:avLst/>
          </a:prstGeom>
          <a:solidFill>
            <a:srgbClr val="009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10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2517</TotalTime>
  <Words>2198</Words>
  <Application>Microsoft Office PowerPoint</Application>
  <PresentationFormat>On-screen Show (4:3)</PresentationFormat>
  <Paragraphs>459</Paragraphs>
  <Slides>55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Apex</vt:lpstr>
      <vt:lpstr>The Gamma-400 MISSION</vt:lpstr>
      <vt:lpstr>Outline</vt:lpstr>
      <vt:lpstr>GAMMA-400 Collaboration</vt:lpstr>
      <vt:lpstr>The GAMMA-400 project</vt:lpstr>
      <vt:lpstr>GAMMA-400 orbit</vt:lpstr>
      <vt:lpstr>GAMMA-400 “baseline”: the B1 version</vt:lpstr>
      <vt:lpstr>Gamma-400 “baseline”: the B1 version</vt:lpstr>
      <vt:lpstr>GAMMA-400: Italian proposal</vt:lpstr>
      <vt:lpstr>The new B2 version</vt:lpstr>
      <vt:lpstr>The new B2 version</vt:lpstr>
      <vt:lpstr>Converter/Tracker</vt:lpstr>
      <vt:lpstr>Converter/Tracker: FE electronics</vt:lpstr>
      <vt:lpstr>Converter/Tracker: FE electronics</vt:lpstr>
      <vt:lpstr>Calorimeter</vt:lpstr>
      <vt:lpstr>Calorimeter</vt:lpstr>
      <vt:lpstr>Calorimeter</vt:lpstr>
      <vt:lpstr>Calorimeter</vt:lpstr>
      <vt:lpstr>Calorimeter</vt:lpstr>
      <vt:lpstr>Calorimeter</vt:lpstr>
      <vt:lpstr>Calorimeter</vt:lpstr>
      <vt:lpstr>Calorimeter</vt:lpstr>
      <vt:lpstr>Calorimeter</vt:lpstr>
      <vt:lpstr>Calorimeter</vt:lpstr>
      <vt:lpstr>Calorimeter</vt:lpstr>
      <vt:lpstr>Calorimeter</vt:lpstr>
      <vt:lpstr>B2 configuration: performance</vt:lpstr>
      <vt:lpstr>B2 configuration: performance</vt:lpstr>
      <vt:lpstr>B2 configuration: performance</vt:lpstr>
      <vt:lpstr>Physics with GAMMA-400</vt:lpstr>
      <vt:lpstr>Physics with GAMMA-400</vt:lpstr>
      <vt:lpstr>Physics with GAMMA-400</vt:lpstr>
      <vt:lpstr>Physics with GAMMA-400</vt:lpstr>
      <vt:lpstr>Physics with GAMMA-400</vt:lpstr>
      <vt:lpstr>Physics with GAMMA-400</vt:lpstr>
      <vt:lpstr>Physics with GAMMA-400</vt:lpstr>
      <vt:lpstr>Conclusions</vt:lpstr>
      <vt:lpstr>Back-up slides</vt:lpstr>
      <vt:lpstr>Gamma-400: scientific goals</vt:lpstr>
      <vt:lpstr>Scientific goals: low-energy s</vt:lpstr>
      <vt:lpstr>Scientific goals: electrons</vt:lpstr>
      <vt:lpstr>Scientific goals: nuclei</vt:lpstr>
      <vt:lpstr>Converter/Tracker</vt:lpstr>
      <vt:lpstr>Gamma-400 and Fermi: Aeff &amp; PSF</vt:lpstr>
      <vt:lpstr>Calorimeter</vt:lpstr>
      <vt:lpstr>Calorimeter details</vt:lpstr>
      <vt:lpstr>Russian vs. Italian design</vt:lpstr>
      <vt:lpstr>Tracker geometry</vt:lpstr>
      <vt:lpstr>Sensitivity – 48 hrs</vt:lpstr>
      <vt:lpstr>Sensitivity – 1 month</vt:lpstr>
      <vt:lpstr>Calorimeter summary</vt:lpstr>
      <vt:lpstr>Electrons – counts estimation</vt:lpstr>
      <vt:lpstr>Protons and He – counts estimation</vt:lpstr>
      <vt:lpstr>B2: electron count estimation</vt:lpstr>
      <vt:lpstr>B2: p and He count estimation</vt:lpstr>
      <vt:lpstr>B2: heavy nuclei count estimation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Gamma-400 space experiment</dc:title>
  <dc:creator>Walter Bonvicini</dc:creator>
  <cp:lastModifiedBy>Walter Bonvicini</cp:lastModifiedBy>
  <cp:revision>101</cp:revision>
  <dcterms:created xsi:type="dcterms:W3CDTF">2012-08-24T16:13:20Z</dcterms:created>
  <dcterms:modified xsi:type="dcterms:W3CDTF">2013-09-18T10:55:55Z</dcterms:modified>
</cp:coreProperties>
</file>