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 id="2147483699" r:id="rId3"/>
    <p:sldMasterId id="2147483663" r:id="rId4"/>
    <p:sldMasterId id="2147483675" r:id="rId5"/>
  </p:sldMasterIdLst>
  <p:notesMasterIdLst>
    <p:notesMasterId r:id="rId30"/>
  </p:notesMasterIdLst>
  <p:sldIdLst>
    <p:sldId id="371" r:id="rId6"/>
    <p:sldId id="606" r:id="rId7"/>
    <p:sldId id="596" r:id="rId8"/>
    <p:sldId id="564" r:id="rId9"/>
    <p:sldId id="587" r:id="rId10"/>
    <p:sldId id="364" r:id="rId11"/>
    <p:sldId id="398" r:id="rId12"/>
    <p:sldId id="270" r:id="rId13"/>
    <p:sldId id="341" r:id="rId14"/>
    <p:sldId id="547" r:id="rId15"/>
    <p:sldId id="598" r:id="rId16"/>
    <p:sldId id="604" r:id="rId17"/>
    <p:sldId id="605" r:id="rId18"/>
    <p:sldId id="607" r:id="rId19"/>
    <p:sldId id="563" r:id="rId20"/>
    <p:sldId id="567" r:id="rId21"/>
    <p:sldId id="589" r:id="rId22"/>
    <p:sldId id="590" r:id="rId23"/>
    <p:sldId id="591" r:id="rId24"/>
    <p:sldId id="594" r:id="rId25"/>
    <p:sldId id="602" r:id="rId26"/>
    <p:sldId id="601" r:id="rId27"/>
    <p:sldId id="600" r:id="rId28"/>
    <p:sldId id="599" r:id="rId29"/>
  </p:sldIdLst>
  <p:sldSz cx="11887200" cy="9144000"/>
  <p:notesSz cx="7077075" cy="9386888"/>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68391" algn="l" rtl="0" fontAlgn="base">
      <a:spcBef>
        <a:spcPct val="0"/>
      </a:spcBef>
      <a:spcAft>
        <a:spcPct val="0"/>
      </a:spcAft>
      <a:defRPr kern="1200">
        <a:solidFill>
          <a:schemeClr val="tx1"/>
        </a:solidFill>
        <a:latin typeface="Arial" charset="0"/>
        <a:ea typeface="+mn-ea"/>
        <a:cs typeface="+mn-cs"/>
      </a:defRPr>
    </a:lvl2pPr>
    <a:lvl3pPr marL="1136782" algn="l" rtl="0" fontAlgn="base">
      <a:spcBef>
        <a:spcPct val="0"/>
      </a:spcBef>
      <a:spcAft>
        <a:spcPct val="0"/>
      </a:spcAft>
      <a:defRPr kern="1200">
        <a:solidFill>
          <a:schemeClr val="tx1"/>
        </a:solidFill>
        <a:latin typeface="Arial" charset="0"/>
        <a:ea typeface="+mn-ea"/>
        <a:cs typeface="+mn-cs"/>
      </a:defRPr>
    </a:lvl3pPr>
    <a:lvl4pPr marL="1705173" algn="l" rtl="0" fontAlgn="base">
      <a:spcBef>
        <a:spcPct val="0"/>
      </a:spcBef>
      <a:spcAft>
        <a:spcPct val="0"/>
      </a:spcAft>
      <a:defRPr kern="1200">
        <a:solidFill>
          <a:schemeClr val="tx1"/>
        </a:solidFill>
        <a:latin typeface="Arial" charset="0"/>
        <a:ea typeface="+mn-ea"/>
        <a:cs typeface="+mn-cs"/>
      </a:defRPr>
    </a:lvl4pPr>
    <a:lvl5pPr marL="2273564" algn="l" rtl="0" fontAlgn="base">
      <a:spcBef>
        <a:spcPct val="0"/>
      </a:spcBef>
      <a:spcAft>
        <a:spcPct val="0"/>
      </a:spcAft>
      <a:defRPr kern="1200">
        <a:solidFill>
          <a:schemeClr val="tx1"/>
        </a:solidFill>
        <a:latin typeface="Arial" charset="0"/>
        <a:ea typeface="+mn-ea"/>
        <a:cs typeface="+mn-cs"/>
      </a:defRPr>
    </a:lvl5pPr>
    <a:lvl6pPr marL="2841955" algn="l" defTabSz="1136782" rtl="0" eaLnBrk="1" latinLnBrk="0" hangingPunct="1">
      <a:defRPr kern="1200">
        <a:solidFill>
          <a:schemeClr val="tx1"/>
        </a:solidFill>
        <a:latin typeface="Arial" charset="0"/>
        <a:ea typeface="+mn-ea"/>
        <a:cs typeface="+mn-cs"/>
      </a:defRPr>
    </a:lvl6pPr>
    <a:lvl7pPr marL="3410346" algn="l" defTabSz="1136782" rtl="0" eaLnBrk="1" latinLnBrk="0" hangingPunct="1">
      <a:defRPr kern="1200">
        <a:solidFill>
          <a:schemeClr val="tx1"/>
        </a:solidFill>
        <a:latin typeface="Arial" charset="0"/>
        <a:ea typeface="+mn-ea"/>
        <a:cs typeface="+mn-cs"/>
      </a:defRPr>
    </a:lvl7pPr>
    <a:lvl8pPr marL="3978737" algn="l" defTabSz="1136782" rtl="0" eaLnBrk="1" latinLnBrk="0" hangingPunct="1">
      <a:defRPr kern="1200">
        <a:solidFill>
          <a:schemeClr val="tx1"/>
        </a:solidFill>
        <a:latin typeface="Arial" charset="0"/>
        <a:ea typeface="+mn-ea"/>
        <a:cs typeface="+mn-cs"/>
      </a:defRPr>
    </a:lvl8pPr>
    <a:lvl9pPr marL="4547128" algn="l" defTabSz="1136782"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295B"/>
    <a:srgbClr val="FF0000"/>
    <a:srgbClr val="FFFFFF"/>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04" autoAdjust="0"/>
    <p:restoredTop sz="82766" autoAdjust="0"/>
  </p:normalViewPr>
  <p:slideViewPr>
    <p:cSldViewPr>
      <p:cViewPr>
        <p:scale>
          <a:sx n="35" d="100"/>
          <a:sy n="35" d="100"/>
        </p:scale>
        <p:origin x="-792" y="-228"/>
      </p:cViewPr>
      <p:guideLst>
        <p:guide orient="horz" pos="2880"/>
        <p:guide pos="3744"/>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77" d="100"/>
          <a:sy n="77" d="100"/>
        </p:scale>
        <p:origin x="-3126" y="-96"/>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73" tIns="47037" rIns="94073" bIns="47037" numCol="1" anchor="t" anchorCtr="0" compatLnSpc="1">
            <a:prstTxWarp prst="textNoShape">
              <a:avLst/>
            </a:prstTxWarp>
          </a:bodyPr>
          <a:lstStyle>
            <a:lvl1pPr defTabSz="941388">
              <a:defRPr sz="1200"/>
            </a:lvl1pPr>
          </a:lstStyle>
          <a:p>
            <a:pPr>
              <a:defRPr/>
            </a:pPr>
            <a:endParaRPr lang="en-US" dirty="0"/>
          </a:p>
        </p:txBody>
      </p:sp>
      <p:sp>
        <p:nvSpPr>
          <p:cNvPr id="3075"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073" tIns="47037" rIns="94073" bIns="47037" numCol="1" anchor="t" anchorCtr="0" compatLnSpc="1">
            <a:prstTxWarp prst="textNoShape">
              <a:avLst/>
            </a:prstTxWarp>
          </a:bodyPr>
          <a:lstStyle>
            <a:lvl1pPr algn="r" defTabSz="941388">
              <a:defRPr sz="120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250950" y="703263"/>
            <a:ext cx="4576763" cy="35210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8025" y="4459288"/>
            <a:ext cx="5661025" cy="4224337"/>
          </a:xfrm>
          <a:prstGeom prst="rect">
            <a:avLst/>
          </a:prstGeom>
          <a:noFill/>
          <a:ln w="9525">
            <a:noFill/>
            <a:miter lim="800000"/>
            <a:headEnd/>
            <a:tailEnd/>
          </a:ln>
          <a:effectLst/>
        </p:spPr>
        <p:txBody>
          <a:bodyPr vert="horz" wrap="square" lIns="94073" tIns="47037" rIns="94073" bIns="470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915400"/>
            <a:ext cx="3067050" cy="469900"/>
          </a:xfrm>
          <a:prstGeom prst="rect">
            <a:avLst/>
          </a:prstGeom>
          <a:noFill/>
          <a:ln w="9525">
            <a:noFill/>
            <a:miter lim="800000"/>
            <a:headEnd/>
            <a:tailEnd/>
          </a:ln>
          <a:effectLst/>
        </p:spPr>
        <p:txBody>
          <a:bodyPr vert="horz" wrap="square" lIns="94073" tIns="47037" rIns="94073" bIns="47037" numCol="1" anchor="b" anchorCtr="0" compatLnSpc="1">
            <a:prstTxWarp prst="textNoShape">
              <a:avLst/>
            </a:prstTxWarp>
          </a:bodyPr>
          <a:lstStyle>
            <a:lvl1pPr defTabSz="941388">
              <a:defRPr sz="1200"/>
            </a:lvl1pPr>
          </a:lstStyle>
          <a:p>
            <a:pPr>
              <a:defRPr/>
            </a:pPr>
            <a:endParaRPr lang="en-US" dirty="0"/>
          </a:p>
        </p:txBody>
      </p:sp>
      <p:sp>
        <p:nvSpPr>
          <p:cNvPr id="3079" name="Rectangle 7"/>
          <p:cNvSpPr>
            <a:spLocks noGrp="1" noChangeArrowheads="1"/>
          </p:cNvSpPr>
          <p:nvPr>
            <p:ph type="sldNum" sz="quarter" idx="5"/>
          </p:nvPr>
        </p:nvSpPr>
        <p:spPr bwMode="auto">
          <a:xfrm>
            <a:off x="4008438" y="8915400"/>
            <a:ext cx="3067050" cy="469900"/>
          </a:xfrm>
          <a:prstGeom prst="rect">
            <a:avLst/>
          </a:prstGeom>
          <a:noFill/>
          <a:ln w="9525">
            <a:noFill/>
            <a:miter lim="800000"/>
            <a:headEnd/>
            <a:tailEnd/>
          </a:ln>
          <a:effectLst/>
        </p:spPr>
        <p:txBody>
          <a:bodyPr vert="horz" wrap="square" lIns="94073" tIns="47037" rIns="94073" bIns="47037" numCol="1" anchor="b" anchorCtr="0" compatLnSpc="1">
            <a:prstTxWarp prst="textNoShape">
              <a:avLst/>
            </a:prstTxWarp>
          </a:bodyPr>
          <a:lstStyle>
            <a:lvl1pPr algn="r" defTabSz="941388">
              <a:defRPr sz="1200"/>
            </a:lvl1pPr>
          </a:lstStyle>
          <a:p>
            <a:pPr>
              <a:defRPr/>
            </a:pPr>
            <a:fld id="{B5E55296-B504-4D40-A51E-C68656F2E9E3}" type="slidenum">
              <a:rPr lang="en-US"/>
              <a:pPr>
                <a:defRPr/>
              </a:pPr>
              <a:t>‹#›</a:t>
            </a:fld>
            <a:endParaRPr lang="en-US" dirty="0"/>
          </a:p>
        </p:txBody>
      </p:sp>
    </p:spTree>
    <p:extLst>
      <p:ext uri="{BB962C8B-B14F-4D97-AF65-F5344CB8AC3E}">
        <p14:creationId xmlns:p14="http://schemas.microsoft.com/office/powerpoint/2010/main" val="212044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charset="0"/>
        <a:ea typeface="+mn-ea"/>
        <a:cs typeface="+mn-cs"/>
      </a:defRPr>
    </a:lvl1pPr>
    <a:lvl2pPr marL="568391" algn="l" rtl="0" eaLnBrk="0" fontAlgn="base" hangingPunct="0">
      <a:spcBef>
        <a:spcPct val="30000"/>
      </a:spcBef>
      <a:spcAft>
        <a:spcPct val="0"/>
      </a:spcAft>
      <a:defRPr sz="1500" kern="1200">
        <a:solidFill>
          <a:schemeClr val="tx1"/>
        </a:solidFill>
        <a:latin typeface="Arial" charset="0"/>
        <a:ea typeface="+mn-ea"/>
        <a:cs typeface="+mn-cs"/>
      </a:defRPr>
    </a:lvl2pPr>
    <a:lvl3pPr marL="1136782" algn="l" rtl="0" eaLnBrk="0" fontAlgn="base" hangingPunct="0">
      <a:spcBef>
        <a:spcPct val="30000"/>
      </a:spcBef>
      <a:spcAft>
        <a:spcPct val="0"/>
      </a:spcAft>
      <a:defRPr sz="1500" kern="1200">
        <a:solidFill>
          <a:schemeClr val="tx1"/>
        </a:solidFill>
        <a:latin typeface="Arial" charset="0"/>
        <a:ea typeface="+mn-ea"/>
        <a:cs typeface="+mn-cs"/>
      </a:defRPr>
    </a:lvl3pPr>
    <a:lvl4pPr marL="1705173" algn="l" rtl="0" eaLnBrk="0" fontAlgn="base" hangingPunct="0">
      <a:spcBef>
        <a:spcPct val="30000"/>
      </a:spcBef>
      <a:spcAft>
        <a:spcPct val="0"/>
      </a:spcAft>
      <a:defRPr sz="1500" kern="1200">
        <a:solidFill>
          <a:schemeClr val="tx1"/>
        </a:solidFill>
        <a:latin typeface="Arial" charset="0"/>
        <a:ea typeface="+mn-ea"/>
        <a:cs typeface="+mn-cs"/>
      </a:defRPr>
    </a:lvl4pPr>
    <a:lvl5pPr marL="2273564" algn="l" rtl="0" eaLnBrk="0" fontAlgn="base" hangingPunct="0">
      <a:spcBef>
        <a:spcPct val="30000"/>
      </a:spcBef>
      <a:spcAft>
        <a:spcPct val="0"/>
      </a:spcAft>
      <a:defRPr sz="1500" kern="1200">
        <a:solidFill>
          <a:schemeClr val="tx1"/>
        </a:solidFill>
        <a:latin typeface="Arial" charset="0"/>
        <a:ea typeface="+mn-ea"/>
        <a:cs typeface="+mn-cs"/>
      </a:defRPr>
    </a:lvl5pPr>
    <a:lvl6pPr marL="2841955" algn="l" defTabSz="1136782" rtl="0" eaLnBrk="1" latinLnBrk="0" hangingPunct="1">
      <a:defRPr sz="1500" kern="1200">
        <a:solidFill>
          <a:schemeClr val="tx1"/>
        </a:solidFill>
        <a:latin typeface="+mn-lt"/>
        <a:ea typeface="+mn-ea"/>
        <a:cs typeface="+mn-cs"/>
      </a:defRPr>
    </a:lvl6pPr>
    <a:lvl7pPr marL="3410346" algn="l" defTabSz="1136782" rtl="0" eaLnBrk="1" latinLnBrk="0" hangingPunct="1">
      <a:defRPr sz="1500" kern="1200">
        <a:solidFill>
          <a:schemeClr val="tx1"/>
        </a:solidFill>
        <a:latin typeface="+mn-lt"/>
        <a:ea typeface="+mn-ea"/>
        <a:cs typeface="+mn-cs"/>
      </a:defRPr>
    </a:lvl7pPr>
    <a:lvl8pPr marL="3978737" algn="l" defTabSz="1136782" rtl="0" eaLnBrk="1" latinLnBrk="0" hangingPunct="1">
      <a:defRPr sz="1500" kern="1200">
        <a:solidFill>
          <a:schemeClr val="tx1"/>
        </a:solidFill>
        <a:latin typeface="+mn-lt"/>
        <a:ea typeface="+mn-ea"/>
        <a:cs typeface="+mn-cs"/>
      </a:defRPr>
    </a:lvl8pPr>
    <a:lvl9pPr marL="4547128" algn="l" defTabSz="113678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703263"/>
            <a:ext cx="4576763" cy="3521075"/>
          </a:xfrm>
        </p:spPr>
      </p:sp>
      <p:sp>
        <p:nvSpPr>
          <p:cNvPr id="3" name="Notes Placeholder 2"/>
          <p:cNvSpPr>
            <a:spLocks noGrp="1"/>
          </p:cNvSpPr>
          <p:nvPr>
            <p:ph type="body" idx="1"/>
          </p:nvPr>
        </p:nvSpPr>
        <p:spPr/>
        <p:txBody>
          <a:bodyPr>
            <a:normAutofit/>
          </a:bodyPr>
          <a:lstStyle/>
          <a:p>
            <a:r>
              <a:rPr lang="en-US" dirty="0" smtClean="0"/>
              <a:t>BBB</a:t>
            </a:r>
          </a:p>
          <a:p>
            <a:endParaRPr lang="en-US" sz="1600" kern="1200" dirty="0" smtClean="0">
              <a:solidFill>
                <a:schemeClr val="tx1"/>
              </a:solidFill>
              <a:effectLst/>
              <a:latin typeface="Arial" charset="0"/>
              <a:ea typeface="+mn-ea"/>
              <a:cs typeface="+mn-cs"/>
            </a:endParaRPr>
          </a:p>
          <a:p>
            <a:r>
              <a:rPr lang="en-US" sz="1600" kern="1200" dirty="0" smtClean="0">
                <a:solidFill>
                  <a:schemeClr val="tx1"/>
                </a:solidFill>
                <a:effectLst/>
                <a:latin typeface="Arial" charset="0"/>
                <a:ea typeface="+mn-ea"/>
                <a:cs typeface="+mn-cs"/>
              </a:rPr>
              <a:t>I will discuss the history and current status of our “Lunar Laser Ranging Retroreflector Array for</a:t>
            </a:r>
            <a:r>
              <a:rPr lang="en-US" sz="1600" kern="1200" baseline="0" dirty="0" smtClean="0">
                <a:solidFill>
                  <a:schemeClr val="tx1"/>
                </a:solidFill>
                <a:effectLst/>
                <a:latin typeface="Arial" charset="0"/>
                <a:ea typeface="+mn-ea"/>
                <a:cs typeface="+mn-cs"/>
              </a:rPr>
              <a:t> the 21</a:t>
            </a:r>
            <a:r>
              <a:rPr lang="en-US" sz="1600" kern="1200" baseline="30000" dirty="0" smtClean="0">
                <a:solidFill>
                  <a:schemeClr val="tx1"/>
                </a:solidFill>
                <a:effectLst/>
                <a:latin typeface="Arial" charset="0"/>
                <a:ea typeface="+mn-ea"/>
                <a:cs typeface="+mn-cs"/>
              </a:rPr>
              <a:t>st</a:t>
            </a:r>
            <a:r>
              <a:rPr lang="en-US" sz="1600" kern="1200" baseline="0" dirty="0" smtClean="0">
                <a:solidFill>
                  <a:schemeClr val="tx1"/>
                </a:solidFill>
                <a:effectLst/>
                <a:latin typeface="Arial" charset="0"/>
                <a:ea typeface="+mn-ea"/>
                <a:cs typeface="+mn-cs"/>
              </a:rPr>
              <a:t> Century”.  Ten years ago, we discovered the molten core of the moon, and have since defined the size and shape as well as properties of the core-mantle boundary.  This has recently been confirmed  by the reanalysis of Apollo </a:t>
            </a:r>
            <a:r>
              <a:rPr lang="en-US" sz="1600" kern="1200" baseline="0" dirty="0" err="1" smtClean="0">
                <a:solidFill>
                  <a:schemeClr val="tx1"/>
                </a:solidFill>
                <a:effectLst/>
                <a:latin typeface="Arial" charset="0"/>
                <a:ea typeface="+mn-ea"/>
                <a:cs typeface="+mn-cs"/>
              </a:rPr>
              <a:t>siesmometry</a:t>
            </a:r>
            <a:r>
              <a:rPr lang="en-US" sz="1600" kern="1200" baseline="0" dirty="0" smtClean="0">
                <a:solidFill>
                  <a:schemeClr val="tx1"/>
                </a:solidFill>
                <a:effectLst/>
                <a:latin typeface="Arial" charset="0"/>
                <a:ea typeface="+mn-ea"/>
                <a:cs typeface="+mn-cs"/>
              </a:rPr>
              <a:t> by Rene Weber. It is also one of the strongest tests of General Relativity, investigating theories that try to explain Dark Energy and </a:t>
            </a:r>
            <a:r>
              <a:rPr lang="en-US" sz="1600" kern="1200" baseline="0" smtClean="0">
                <a:solidFill>
                  <a:schemeClr val="tx1"/>
                </a:solidFill>
                <a:effectLst/>
                <a:latin typeface="Arial" charset="0"/>
                <a:ea typeface="+mn-ea"/>
                <a:cs typeface="+mn-cs"/>
              </a:rPr>
              <a:t>Dark Matter.</a:t>
            </a:r>
            <a:endParaRPr lang="en-US" sz="1600" kern="1200" baseline="0" dirty="0" smtClean="0">
              <a:solidFill>
                <a:schemeClr val="tx1"/>
              </a:solidFill>
              <a:effectLst/>
              <a:latin typeface="Arial" charset="0"/>
              <a:ea typeface="+mn-ea"/>
              <a:cs typeface="+mn-cs"/>
            </a:endParaRPr>
          </a:p>
          <a:p>
            <a:endParaRPr lang="en-US" sz="1600" kern="1200" baseline="0" dirty="0" smtClean="0">
              <a:solidFill>
                <a:schemeClr val="tx1"/>
              </a:solidFill>
              <a:effectLst/>
              <a:latin typeface="Arial" charset="0"/>
              <a:ea typeface="+mn-ea"/>
              <a:cs typeface="+mn-cs"/>
            </a:endParaRPr>
          </a:p>
          <a:p>
            <a:r>
              <a:rPr lang="en-US" sz="1600" kern="1200" baseline="0" dirty="0" smtClean="0">
                <a:solidFill>
                  <a:schemeClr val="tx1"/>
                </a:solidFill>
                <a:effectLst/>
                <a:latin typeface="Arial" charset="0"/>
                <a:ea typeface="+mn-ea"/>
                <a:cs typeface="+mn-cs"/>
              </a:rPr>
              <a:t>ccc </a:t>
            </a:r>
            <a:endParaRPr lang="en-US" sz="1600" kern="1200" dirty="0" smtClean="0">
              <a:solidFill>
                <a:schemeClr val="tx1"/>
              </a:solidFill>
              <a:effectLst/>
              <a:latin typeface="Arial" charset="0"/>
              <a:ea typeface="+mn-ea"/>
              <a:cs typeface="+mn-cs"/>
            </a:endParaRPr>
          </a:p>
          <a:p>
            <a:endParaRPr lang="en-US" sz="1600" kern="1200" dirty="0" smtClean="0">
              <a:solidFill>
                <a:schemeClr val="tx1"/>
              </a:solidFill>
              <a:effectLst/>
              <a:latin typeface="Arial" charset="0"/>
              <a:ea typeface="+mn-ea"/>
              <a:cs typeface="+mn-cs"/>
            </a:endParaRPr>
          </a:p>
          <a:p>
            <a:r>
              <a:rPr lang="en-US" sz="1600" kern="1200" dirty="0" smtClean="0">
                <a:solidFill>
                  <a:schemeClr val="tx1"/>
                </a:solidFill>
                <a:effectLst/>
                <a:latin typeface="Arial" charset="0"/>
                <a:ea typeface="+mn-ea"/>
                <a:cs typeface="+mn-cs"/>
              </a:rPr>
              <a:t>I want to discuss our “next generation” approach to </a:t>
            </a:r>
            <a:r>
              <a:rPr lang="en-US" sz="2000" kern="1200" dirty="0" smtClean="0">
                <a:solidFill>
                  <a:schemeClr val="tx1"/>
                </a:solidFill>
                <a:effectLst/>
                <a:latin typeface="Arial" charset="0"/>
                <a:ea typeface="+mn-ea"/>
                <a:cs typeface="+mn-cs"/>
              </a:rPr>
              <a:t>understanding Gravity and Relativity </a:t>
            </a:r>
          </a:p>
          <a:p>
            <a:r>
              <a:rPr lang="en-US" sz="2000" kern="1200" dirty="0" smtClean="0">
                <a:solidFill>
                  <a:schemeClr val="tx1"/>
                </a:solidFill>
                <a:effectLst/>
                <a:latin typeface="Arial" charset="0"/>
                <a:ea typeface="+mn-ea"/>
                <a:cs typeface="+mn-cs"/>
              </a:rPr>
              <a:t>Why?  For the past five centuries Gravity has been a central feature in our understanding of the external universe in what is now called astrophysics.  Tyco Brahe, Kepler, Newton and Einstein.  All these great minds have analyzed gravity, so we should know all about it – right?.  </a:t>
            </a:r>
          </a:p>
          <a:p>
            <a:endParaRPr lang="en-US" dirty="0" smtClean="0"/>
          </a:p>
          <a:p>
            <a:r>
              <a:rPr lang="en-US" dirty="0" smtClean="0"/>
              <a:t>Ccc</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 want to  review the current</a:t>
            </a:r>
            <a:r>
              <a:rPr lang="en-US" baseline="0" dirty="0" smtClean="0"/>
              <a:t> status of </a:t>
            </a:r>
            <a:r>
              <a:rPr lang="en-US" dirty="0" smtClean="0"/>
              <a:t>our</a:t>
            </a:r>
            <a:r>
              <a:rPr lang="en-US" baseline="0" dirty="0" smtClean="0"/>
              <a:t> work on the next generation of LLR.  </a:t>
            </a:r>
            <a:endParaRPr lang="en-US" dirty="0" smtClean="0"/>
          </a:p>
          <a:p>
            <a:r>
              <a:rPr lang="en-US" dirty="0" smtClean="0"/>
              <a:t>  [NASA looking at science that could be done on</a:t>
            </a:r>
            <a:r>
              <a:rPr lang="en-US" baseline="0" dirty="0" smtClean="0"/>
              <a:t> a return to the moon.]</a:t>
            </a:r>
          </a:p>
          <a:p>
            <a:r>
              <a:rPr lang="en-US" baseline="0" dirty="0" smtClean="0"/>
              <a:t>I was a part of the team that put the Apollo ccrs on the moon 40 years ago.</a:t>
            </a:r>
          </a:p>
          <a:p>
            <a:r>
              <a:rPr lang="en-US" baseline="0" dirty="0" smtClean="0"/>
              <a:t>Now looking at the next generation.  Last two years supported by lsso</a:t>
            </a:r>
          </a:p>
          <a:p>
            <a:r>
              <a:rPr lang="en-US" baseline="0" dirty="0" smtClean="0"/>
              <a:t>The current effort is supported by NLSI thru the LUNAR program that addresses astrophysics from the moon, that is, LLR, radio solar physics and radio studies of the early universe</a:t>
            </a:r>
          </a:p>
          <a:p>
            <a:r>
              <a:rPr lang="en-US" baseline="0" dirty="0" smtClean="0"/>
              <a:t>have been investigated</a:t>
            </a:r>
          </a:p>
          <a:p>
            <a:r>
              <a:rPr lang="en-US" dirty="0" smtClean="0"/>
              <a:t>Our part in return to the moon</a:t>
            </a:r>
          </a:p>
          <a:p>
            <a:r>
              <a:rPr lang="en-US" dirty="0" smtClean="0"/>
              <a:t>We, LLR, now a part</a:t>
            </a:r>
            <a:r>
              <a:rPr lang="en-US" baseline="0" dirty="0" smtClean="0"/>
              <a:t> of the NLSI/LUNAR program at U of Colorado</a:t>
            </a:r>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smtClean="0"/>
              <a:t>bbb</a:t>
            </a:r>
            <a:endParaRPr lang="en-US" sz="1800" dirty="0" smtClean="0"/>
          </a:p>
          <a:p>
            <a:endParaRPr lang="en-US" sz="1800" dirty="0" smtClean="0"/>
          </a:p>
          <a:p>
            <a:r>
              <a:rPr lang="en-US" sz="1800" kern="1200" dirty="0" smtClean="0">
                <a:solidFill>
                  <a:schemeClr val="tx1"/>
                </a:solidFill>
                <a:effectLst/>
                <a:latin typeface="Arial" charset="0"/>
                <a:ea typeface="+mn-ea"/>
                <a:cs typeface="+mn-cs"/>
              </a:rPr>
              <a:t>In this photo, we see with a model of our Lunar Laser Ranging Retroreflector for the 21</a:t>
            </a:r>
            <a:r>
              <a:rPr lang="en-US" sz="1800" kern="1200" baseline="30000" dirty="0" smtClean="0">
                <a:solidFill>
                  <a:schemeClr val="tx1"/>
                </a:solidFill>
                <a:effectLst/>
                <a:latin typeface="Arial" charset="0"/>
                <a:ea typeface="+mn-ea"/>
                <a:cs typeface="+mn-cs"/>
              </a:rPr>
              <a:t>st</a:t>
            </a:r>
            <a:r>
              <a:rPr lang="en-US" sz="1800" kern="1200" dirty="0" smtClean="0">
                <a:solidFill>
                  <a:schemeClr val="tx1"/>
                </a:solidFill>
                <a:effectLst/>
                <a:latin typeface="Arial" charset="0"/>
                <a:ea typeface="+mn-ea"/>
                <a:cs typeface="+mn-cs"/>
              </a:rPr>
              <a:t> Century mounted on the instrument platform of the model of their MoonEx1.  </a:t>
            </a:r>
          </a:p>
          <a:p>
            <a:r>
              <a:rPr lang="en-US" sz="1800" kern="1200" dirty="0" smtClean="0">
                <a:solidFill>
                  <a:schemeClr val="tx1"/>
                </a:solidFill>
                <a:effectLst/>
                <a:latin typeface="Arial" charset="0"/>
                <a:ea typeface="+mn-ea"/>
                <a:cs typeface="+mn-cs"/>
              </a:rPr>
              <a:t>Working with these commercial groups, Moon Express, Astrobotics and SpaceX is a refreshing experience.  They have the youth, enthusiasm and excitement that I enjoyed in NASA in the early days.</a:t>
            </a:r>
          </a:p>
          <a:p>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10</a:t>
            </a:fld>
            <a:endParaRPr lang="en-US" dirty="0"/>
          </a:p>
        </p:txBody>
      </p:sp>
    </p:spTree>
    <p:extLst>
      <p:ext uri="{BB962C8B-B14F-4D97-AF65-F5344CB8AC3E}">
        <p14:creationId xmlns:p14="http://schemas.microsoft.com/office/powerpoint/2010/main" val="252628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250950" y="703263"/>
            <a:ext cx="4576763"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ea typeface="ＭＳ Ｐゴシック" pitchFamily="34" charset="-128"/>
              </a:rPr>
              <a:t>Need to say that the problem *developed* over the first decade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64347" indent="-293980" eaLnBrk="0" hangingPunct="0">
              <a:defRPr sz="2500">
                <a:solidFill>
                  <a:schemeClr val="tx1"/>
                </a:solidFill>
                <a:latin typeface="Arial" pitchFamily="34" charset="0"/>
                <a:ea typeface="ＭＳ Ｐゴシック" pitchFamily="34" charset="-128"/>
              </a:defRPr>
            </a:lvl2pPr>
            <a:lvl3pPr marL="1175918" indent="-235184" eaLnBrk="0" hangingPunct="0">
              <a:defRPr sz="2500">
                <a:solidFill>
                  <a:schemeClr val="tx1"/>
                </a:solidFill>
                <a:latin typeface="Arial" pitchFamily="34" charset="0"/>
                <a:ea typeface="ＭＳ Ｐゴシック" pitchFamily="34" charset="-128"/>
              </a:defRPr>
            </a:lvl3pPr>
            <a:lvl4pPr marL="1646286" indent="-235184" eaLnBrk="0" hangingPunct="0">
              <a:defRPr sz="2500">
                <a:solidFill>
                  <a:schemeClr val="tx1"/>
                </a:solidFill>
                <a:latin typeface="Arial" pitchFamily="34" charset="0"/>
                <a:ea typeface="ＭＳ Ｐゴシック" pitchFamily="34" charset="-128"/>
              </a:defRPr>
            </a:lvl4pPr>
            <a:lvl5pPr marL="2116653" indent="-235184" eaLnBrk="0" hangingPunct="0">
              <a:defRPr sz="2500">
                <a:solidFill>
                  <a:schemeClr val="tx1"/>
                </a:solidFill>
                <a:latin typeface="Arial" pitchFamily="34" charset="0"/>
                <a:ea typeface="ＭＳ Ｐゴシック" pitchFamily="34" charset="-128"/>
              </a:defRPr>
            </a:lvl5pPr>
            <a:lvl6pPr marL="2587020"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7388"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7755"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8123"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60D55AC5-0352-4C54-8BCA-F6DD416E33AB}" type="slidenum">
              <a:rPr lang="en-US" sz="1200">
                <a:latin typeface="Calibri" pitchFamily="34" charset="0"/>
              </a:rPr>
              <a:pPr eaLnBrk="1" hangingPunct="1"/>
              <a:t>12</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Bbb</a:t>
            </a:r>
          </a:p>
          <a:p>
            <a:r>
              <a:rPr lang="en-US" sz="1800" kern="1200" dirty="0" smtClean="0">
                <a:solidFill>
                  <a:schemeClr val="tx1"/>
                </a:solidFill>
                <a:effectLst/>
                <a:latin typeface="Arial" charset="0"/>
                <a:ea typeface="+mn-ea"/>
                <a:cs typeface="+mn-cs"/>
              </a:rPr>
              <a:t>We will improve ranging accuracy and thus the science by factors of 10 to 100</a:t>
            </a:r>
          </a:p>
          <a:p>
            <a:r>
              <a:rPr lang="en-US" sz="1800" kern="1200" dirty="0" smtClean="0">
                <a:solidFill>
                  <a:schemeClr val="tx1"/>
                </a:solidFill>
                <a:effectLst/>
                <a:latin typeface="Arial" charset="0"/>
                <a:ea typeface="+mn-ea"/>
                <a:cs typeface="+mn-cs"/>
              </a:rPr>
              <a:t>We will enable more stations with higher accuracy and higher return rate</a:t>
            </a:r>
          </a:p>
          <a:p>
            <a:r>
              <a:rPr lang="en-US" sz="1800" kern="1200" dirty="0" smtClean="0">
                <a:solidFill>
                  <a:schemeClr val="tx1"/>
                </a:solidFill>
                <a:effectLst/>
                <a:latin typeface="Arial" charset="0"/>
                <a:ea typeface="+mn-ea"/>
                <a:cs typeface="+mn-cs"/>
              </a:rPr>
              <a:t>We will be ready to fly in less than a year</a:t>
            </a:r>
          </a:p>
          <a:p>
            <a:r>
              <a:rPr lang="en-US" sz="1800" kern="1200" dirty="0" smtClean="0">
                <a:solidFill>
                  <a:schemeClr val="tx1"/>
                </a:solidFill>
                <a:effectLst/>
                <a:latin typeface="Arial" charset="0"/>
                <a:ea typeface="+mn-ea"/>
                <a:cs typeface="+mn-cs"/>
              </a:rPr>
              <a:t>This is a very cost effective program for furthering our understanding of gravity</a:t>
            </a:r>
          </a:p>
          <a:p>
            <a:endParaRPr lang="en-US" dirty="0" smtClean="0"/>
          </a:p>
          <a:p>
            <a:r>
              <a:rPr lang="en-US" dirty="0" smtClean="0"/>
              <a:t>ccc</a:t>
            </a:r>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15</a:t>
            </a:fld>
            <a:endParaRPr lang="en-US" dirty="0"/>
          </a:p>
        </p:txBody>
      </p:sp>
    </p:spTree>
    <p:extLst>
      <p:ext uri="{BB962C8B-B14F-4D97-AF65-F5344CB8AC3E}">
        <p14:creationId xmlns:p14="http://schemas.microsoft.com/office/powerpoint/2010/main" val="60607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z="1800" dirty="0" smtClean="0"/>
              <a:t> bbb</a:t>
            </a:r>
          </a:p>
          <a:p>
            <a:endParaRPr lang="en-US" dirty="0" smtClean="0"/>
          </a:p>
          <a:p>
            <a:endParaRPr lang="en-US" dirty="0" smtClean="0"/>
          </a:p>
          <a:p>
            <a:r>
              <a:rPr lang="en-US" dirty="0" smtClean="0"/>
              <a:t>I am happy to say,</a:t>
            </a:r>
            <a:r>
              <a:rPr lang="en-US" baseline="0" dirty="0" smtClean="0"/>
              <a:t> that, a</a:t>
            </a:r>
            <a:r>
              <a:rPr lang="en-US" dirty="0" smtClean="0"/>
              <a:t>fter many years of languishing out of the limelight, </a:t>
            </a:r>
          </a:p>
          <a:p>
            <a:endParaRPr lang="en-US" dirty="0" smtClean="0"/>
          </a:p>
          <a:p>
            <a:r>
              <a:rPr lang="en-US" dirty="0" smtClean="0"/>
              <a:t>interest in the moon is now reviving.</a:t>
            </a:r>
          </a:p>
          <a:p>
            <a:endParaRPr lang="en-US" dirty="0" smtClean="0"/>
          </a:p>
          <a:p>
            <a:r>
              <a:rPr lang="en-US" dirty="0" smtClean="0"/>
              <a:t>Ccc</a:t>
            </a:r>
          </a:p>
          <a:p>
            <a:endParaRPr lang="en-US" dirty="0" smtClean="0"/>
          </a:p>
          <a:p>
            <a:r>
              <a:rPr lang="en-US" dirty="0" smtClean="0"/>
              <a:t>ddd</a:t>
            </a:r>
          </a:p>
        </p:txBody>
      </p:sp>
      <p:sp>
        <p:nvSpPr>
          <p:cNvPr id="81924" name="Slide Number Placeholder 3"/>
          <p:cNvSpPr>
            <a:spLocks noGrp="1"/>
          </p:cNvSpPr>
          <p:nvPr>
            <p:ph type="sldNum" sz="quarter" idx="5"/>
          </p:nvPr>
        </p:nvSpPr>
        <p:spPr>
          <a:noFill/>
        </p:spPr>
        <p:txBody>
          <a:bodyPr/>
          <a:lstStyle/>
          <a:p>
            <a:fld id="{6F3E4A1A-9120-4783-801E-B4FC1459C96B}" type="slidenum">
              <a:rPr lang="en-US" smtClean="0"/>
              <a:pPr/>
              <a:t>16</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250950" y="703263"/>
            <a:ext cx="4576763"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ea typeface="ＭＳ Ｐゴシック" pitchFamily="34" charset="-128"/>
              </a:rPr>
              <a:t>Need to say that the problem *developed* over the first decade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64347" indent="-293980" eaLnBrk="0" hangingPunct="0">
              <a:defRPr sz="2500">
                <a:solidFill>
                  <a:schemeClr val="tx1"/>
                </a:solidFill>
                <a:latin typeface="Arial" pitchFamily="34" charset="0"/>
                <a:ea typeface="ＭＳ Ｐゴシック" pitchFamily="34" charset="-128"/>
              </a:defRPr>
            </a:lvl2pPr>
            <a:lvl3pPr marL="1175918" indent="-235184" eaLnBrk="0" hangingPunct="0">
              <a:defRPr sz="2500">
                <a:solidFill>
                  <a:schemeClr val="tx1"/>
                </a:solidFill>
                <a:latin typeface="Arial" pitchFamily="34" charset="0"/>
                <a:ea typeface="ＭＳ Ｐゴシック" pitchFamily="34" charset="-128"/>
              </a:defRPr>
            </a:lvl3pPr>
            <a:lvl4pPr marL="1646286" indent="-235184" eaLnBrk="0" hangingPunct="0">
              <a:defRPr sz="2500">
                <a:solidFill>
                  <a:schemeClr val="tx1"/>
                </a:solidFill>
                <a:latin typeface="Arial" pitchFamily="34" charset="0"/>
                <a:ea typeface="ＭＳ Ｐゴシック" pitchFamily="34" charset="-128"/>
              </a:defRPr>
            </a:lvl4pPr>
            <a:lvl5pPr marL="2116653" indent="-235184" eaLnBrk="0" hangingPunct="0">
              <a:defRPr sz="2500">
                <a:solidFill>
                  <a:schemeClr val="tx1"/>
                </a:solidFill>
                <a:latin typeface="Arial" pitchFamily="34" charset="0"/>
                <a:ea typeface="ＭＳ Ｐゴシック" pitchFamily="34" charset="-128"/>
              </a:defRPr>
            </a:lvl5pPr>
            <a:lvl6pPr marL="2587020"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57388"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27755"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98123" indent="-235184" defTabSz="470367"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60D55AC5-0352-4C54-8BCA-F6DD416E33AB}" type="slidenum">
              <a:rPr lang="en-US" sz="1200">
                <a:latin typeface="Calibri" pitchFamily="34" charset="0"/>
              </a:rPr>
              <a:pPr eaLnBrk="1" hangingPunct="1"/>
              <a:t>22</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24</a:t>
            </a:fld>
            <a:endParaRPr lang="en-US" dirty="0"/>
          </a:p>
        </p:txBody>
      </p:sp>
    </p:spTree>
    <p:extLst>
      <p:ext uri="{BB962C8B-B14F-4D97-AF65-F5344CB8AC3E}">
        <p14:creationId xmlns:p14="http://schemas.microsoft.com/office/powerpoint/2010/main" val="49493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703263"/>
            <a:ext cx="4576763" cy="3521075"/>
          </a:xfrm>
        </p:spPr>
      </p:sp>
      <p:sp>
        <p:nvSpPr>
          <p:cNvPr id="3" name="Notes Placeholder 2"/>
          <p:cNvSpPr>
            <a:spLocks noGrp="1"/>
          </p:cNvSpPr>
          <p:nvPr>
            <p:ph type="body" idx="1"/>
          </p:nvPr>
        </p:nvSpPr>
        <p:spPr/>
        <p:txBody>
          <a:bodyPr/>
          <a:lstStyle/>
          <a:p>
            <a:r>
              <a:rPr lang="en-US" dirty="0" smtClean="0"/>
              <a:t>bbb</a:t>
            </a:r>
            <a:endParaRPr lang="en-US" dirty="0"/>
          </a:p>
        </p:txBody>
      </p:sp>
      <p:sp>
        <p:nvSpPr>
          <p:cNvPr id="4" name="Slide Number Placeholder 3"/>
          <p:cNvSpPr>
            <a:spLocks noGrp="1"/>
          </p:cNvSpPr>
          <p:nvPr>
            <p:ph type="sldNum" sz="quarter" idx="10"/>
          </p:nvPr>
        </p:nvSpPr>
        <p:spPr/>
        <p:txBody>
          <a:bodyPr/>
          <a:lstStyle/>
          <a:p>
            <a:fld id="{9A1AED28-EB1A-4D69-8C2B-3D0E960F909D}" type="slidenum">
              <a:rPr lang="en-US" smtClean="0"/>
              <a:t>2</a:t>
            </a:fld>
            <a:endParaRPr lang="en-US" dirty="0"/>
          </a:p>
        </p:txBody>
      </p:sp>
    </p:spTree>
    <p:extLst>
      <p:ext uri="{BB962C8B-B14F-4D97-AF65-F5344CB8AC3E}">
        <p14:creationId xmlns:p14="http://schemas.microsoft.com/office/powerpoint/2010/main" val="171756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Bbb</a:t>
            </a:r>
          </a:p>
          <a:p>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effectLst/>
                <a:latin typeface="Arial" charset="0"/>
                <a:ea typeface="+mn-ea"/>
                <a:cs typeface="+mn-cs"/>
              </a:rPr>
              <a:t>Wrong - Today as we look out to the universe, the matter known to Newton and Einstein makes up less than 1% of the universe.  Dark matter and dark energy dominate and we have yet to understand them.  Even worse, in the last century Quantum Mechanics has accurately explained the phenomena of the small and has been tested with phenomenal accuracy.  And yet we know that Einstein’s General Relativity and Quantum Mechanics cannot both be correct. So we must keep pushing on more tests of General Relativity, testing to the limit.  </a:t>
            </a:r>
          </a:p>
          <a:p>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3</a:t>
            </a:fld>
            <a:endParaRPr lang="en-US" dirty="0"/>
          </a:p>
        </p:txBody>
      </p:sp>
    </p:spTree>
    <p:extLst>
      <p:ext uri="{BB962C8B-B14F-4D97-AF65-F5344CB8AC3E}">
        <p14:creationId xmlns:p14="http://schemas.microsoft.com/office/powerpoint/2010/main" val="405360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Bbb</a:t>
            </a:r>
          </a:p>
          <a:p>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effectLst/>
                <a:latin typeface="Arial" charset="0"/>
                <a:ea typeface="+mn-ea"/>
                <a:cs typeface="+mn-cs"/>
              </a:rPr>
              <a:t>Back in Apollo days, a group of us, led by the University of Maryland, developed a special mirror to be carried to the moon and deployed by the astronauts.   I built the “Lunar Laser Ranging Observatory” at the McDonald Observatory in Texas to fire short laser pulses to the mirror, which sent the light back to the observatory.  By timing the return we were able to determine the distance of ~300 mm.  While all the other Apollo experiments died after a few years, these retroreflectors are still operating and we continue to generate new discoveries about gravity and lunar physics.  </a:t>
            </a:r>
          </a:p>
          <a:p>
            <a:endParaRPr lang="en-US" dirty="0" smtClean="0"/>
          </a:p>
          <a:p>
            <a:endParaRPr lang="en-US" dirty="0" smtClean="0"/>
          </a:p>
          <a:p>
            <a:r>
              <a:rPr lang="en-US" dirty="0" smtClean="0"/>
              <a:t>20111201</a:t>
            </a:r>
          </a:p>
          <a:p>
            <a:endParaRPr lang="en-US" dirty="0" smtClean="0"/>
          </a:p>
          <a:p>
            <a:r>
              <a:rPr lang="en-US" dirty="0" smtClean="0"/>
              <a:t>bbb</a:t>
            </a:r>
          </a:p>
          <a:p>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Bbb</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effectLst/>
                <a:latin typeface="Arial" charset="0"/>
                <a:ea typeface="+mn-ea"/>
                <a:cs typeface="+mn-cs"/>
              </a:rPr>
              <a:t>Likewise, we discovered a molten liquid core of the moon, and many other lunar properties.  </a:t>
            </a:r>
          </a:p>
          <a:p>
            <a:endParaRPr lang="en-US" dirty="0" smtClean="0"/>
          </a:p>
          <a:p>
            <a:r>
              <a:rPr lang="en-US" dirty="0" smtClean="0"/>
              <a:t>ccc</a:t>
            </a:r>
          </a:p>
          <a:p>
            <a:endParaRPr lang="en-US" dirty="0" smtClean="0"/>
          </a:p>
          <a:p>
            <a:pPr lvl="2"/>
            <a:r>
              <a:rPr lang="en-US" sz="1600" b="1" i="1" kern="1200" dirty="0" smtClean="0">
                <a:solidFill>
                  <a:schemeClr val="tx1"/>
                </a:solidFill>
                <a:latin typeface="Arial" charset="0"/>
                <a:ea typeface="+mn-ea"/>
                <a:cs typeface="+mn-cs"/>
              </a:rPr>
              <a:t>Liquid Core: Fluid Core Moment of Inertia</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 fluid core moment of inertia is the latest lunar geophysical parameter to emerge from the LLR analysis. Sensitivity comes because the orientations of both mantle and fluid core follow the slow motion of the ecliptic plane, while the core has diminished response to faster variations.  The solution for the ratio of fluid moment to total moment gives Cf/C = (12±4)x10</a:t>
            </a:r>
            <a:r>
              <a:rPr lang="en-US" sz="1600" b="0" kern="1200" baseline="30000" dirty="0" smtClean="0">
                <a:solidFill>
                  <a:schemeClr val="tx1"/>
                </a:solidFill>
                <a:latin typeface="Arial" charset="0"/>
                <a:ea typeface="+mn-ea"/>
                <a:cs typeface="+mn-cs"/>
              </a:rPr>
              <a:t>–4</a:t>
            </a:r>
            <a:r>
              <a:rPr lang="en-US" sz="1600" b="0" kern="1200" dirty="0" smtClean="0">
                <a:solidFill>
                  <a:schemeClr val="tx1"/>
                </a:solidFill>
                <a:latin typeface="Arial" charset="0"/>
                <a:ea typeface="+mn-ea"/>
                <a:cs typeface="+mn-cs"/>
              </a:rPr>
              <a:t>. For a uniform liquid iron core without an inner core this value would correspond to a radius of 390±30 km while for the Fe-FeS eutectic the radius would be 415 km. Those two cases would correspond to fluid cores with 2.4% and 2.2% of the mass, respectively.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1" i="1" kern="1200" dirty="0" smtClean="0">
                <a:solidFill>
                  <a:schemeClr val="tx1"/>
                </a:solidFill>
                <a:latin typeface="Arial" charset="0"/>
                <a:ea typeface="+mn-ea"/>
                <a:cs typeface="+mn-cs"/>
              </a:rPr>
              <a:t>Tides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There is elastic information from the Apollo seismometers, but that information does not extend to the lower mantle and core. Of the three Love numbers, </a:t>
            </a:r>
            <a:r>
              <a:rPr lang="en-US" sz="1600" b="0" i="1" kern="1200" dirty="0" smtClean="0">
                <a:solidFill>
                  <a:schemeClr val="tx1"/>
                </a:solidFill>
                <a:latin typeface="Arial" charset="0"/>
                <a:ea typeface="+mn-ea"/>
                <a:cs typeface="+mn-cs"/>
              </a:rPr>
              <a:t>l</a:t>
            </a:r>
            <a:r>
              <a:rPr lang="en-US" sz="1600" b="0" kern="1200" dirty="0" smtClean="0">
                <a:solidFill>
                  <a:schemeClr val="tx1"/>
                </a:solidFill>
                <a:latin typeface="Arial" charset="0"/>
                <a:ea typeface="+mn-ea"/>
                <a:cs typeface="+mn-cs"/>
              </a:rPr>
              <a:t>2 is least sensitive to the deep zones so we solve for k2 and h2 while fixing </a:t>
            </a:r>
            <a:r>
              <a:rPr lang="en-US" sz="1600" b="0" i="1" kern="1200" dirty="0" smtClean="0">
                <a:solidFill>
                  <a:schemeClr val="tx1"/>
                </a:solidFill>
                <a:latin typeface="Arial" charset="0"/>
                <a:ea typeface="+mn-ea"/>
                <a:cs typeface="+mn-cs"/>
              </a:rPr>
              <a:t>l</a:t>
            </a:r>
            <a:r>
              <a:rPr lang="en-US" sz="1600" b="0" kern="1200" dirty="0" smtClean="0">
                <a:solidFill>
                  <a:schemeClr val="tx1"/>
                </a:solidFill>
                <a:latin typeface="Arial" charset="0"/>
                <a:ea typeface="+mn-ea"/>
                <a:cs typeface="+mn-cs"/>
              </a:rPr>
              <a:t>2 at a model value of 0.0105. Solutions give k2 = 0.0199±0.0025 and h2 = 0.042±0.008.</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1" i="1" kern="1200" dirty="0" smtClean="0">
                <a:solidFill>
                  <a:schemeClr val="tx1"/>
                </a:solidFill>
                <a:latin typeface="Arial" charset="0"/>
                <a:ea typeface="+mn-ea"/>
                <a:cs typeface="+mn-cs"/>
              </a:rPr>
              <a:t>Dissipation from Tides and Core</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There are many small perturbations on the orientation of the lunar orbit and equator planes, but there is one big effect.  The key to separating the two causes of dissipation was the detection of small physical libration effects of a few milliarcseconds (mas) size. Guided by semi-analytical theories for tide and core dissipation (Williams et al., 2001), we solve for periodic terms in longitude physical librations at 1 yr (annual mean anomaly), 206 d, and 1095 d (1/2 period of argument of perigee) in addition to a tidal time delay and the fluid core Kv. The tidal time delay and the CMB dissipation are both effective at introducing a phase shift in the precessing pole direction. The solution gives dissipation from the CMB and tides. Both are strong contributors to the 0.27” offset of the precessing rotation pole from the dissipation-free pole, equivalent to a 10” shift in the node of the equator on the ecliptic plane.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1" i="1" kern="1200" dirty="0" smtClean="0">
                <a:solidFill>
                  <a:schemeClr val="tx1"/>
                </a:solidFill>
                <a:latin typeface="Arial" charset="0"/>
                <a:ea typeface="+mn-ea"/>
                <a:cs typeface="+mn-cs"/>
              </a:rPr>
              <a:t>Core Oblateness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Detection of the oblateness of the fluid-core/solid-mantle boundary (CMB) is independent evidence for the existence of a liquid core. In the first approximation, CMB oblateness influences the tilt of the lunar equator to the ecliptic plane (Dickey et al., 1994). Parameters for CMB flattening, core moment of inertia, and core spin vector, are introduced into torque Tcmb in the numerical integration model used for lunar orientation and partial derivatives. Equator tilt is also influenced by moment-of-inertia differences, gravity harmonics and Love number k2, solution parameters affected by CMB oblateness.  Solutions can be made using the core and mantle parameters.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Torque from an oblate CMB shape depends on the product of the fluid core moment of inertia and the CMB flattening, fCf=(Cf–Af). Both are uncertain and there is no information about flattening apart from these LLR solutions. The LLR solution gives f=(Cf–Af)/Cf=(2.0±2.3)x10</a:t>
            </a:r>
            <a:r>
              <a:rPr lang="en-US" sz="1600" b="0" kern="1200" baseline="30000" dirty="0" smtClean="0">
                <a:solidFill>
                  <a:schemeClr val="tx1"/>
                </a:solidFill>
                <a:latin typeface="Arial" charset="0"/>
                <a:ea typeface="+mn-ea"/>
                <a:cs typeface="+mn-cs"/>
              </a:rPr>
              <a:t>–4</a:t>
            </a:r>
            <a:r>
              <a:rPr lang="en-US" sz="1600" b="0" kern="1200" dirty="0" smtClean="0">
                <a:solidFill>
                  <a:schemeClr val="tx1"/>
                </a:solidFill>
                <a:latin typeface="Arial" charset="0"/>
                <a:ea typeface="+mn-ea"/>
                <a:cs typeface="+mn-cs"/>
              </a:rPr>
              <a:t>. For a 390 km core radius the flattening value would correspond to a difference between equatorial and polar radii of about 80 m with a comparable uncertainty. The f uncertainty seems to imply no detection, but the oblateness parameter f correlates –0.90 with core moment. The derived oblateness varies inversely with fluid core moment, as expected theoretically, so a smaller fluid core corresponds to a larger oblateness value. The product f Cf/C=(Cf–Af)/C=(3±1)x10</a:t>
            </a:r>
            <a:r>
              <a:rPr lang="en-US" sz="1600" b="0" kern="1200" baseline="30000" dirty="0" smtClean="0">
                <a:solidFill>
                  <a:schemeClr val="tx1"/>
                </a:solidFill>
                <a:latin typeface="Arial" charset="0"/>
                <a:ea typeface="+mn-ea"/>
                <a:cs typeface="+mn-cs"/>
              </a:rPr>
              <a:t>-7</a:t>
            </a:r>
            <a:r>
              <a:rPr lang="en-US" sz="1600" b="0" kern="1200" dirty="0" smtClean="0">
                <a:solidFill>
                  <a:schemeClr val="tx1"/>
                </a:solidFill>
                <a:latin typeface="Arial" charset="0"/>
                <a:ea typeface="+mn-ea"/>
                <a:cs typeface="+mn-cs"/>
              </a:rPr>
              <a:t> is better determined than f alone. Core flattening appears to be detected and the foregoing product is more secure in a relative sense than the value of f itself. In the solution of this paper the corrections to core moment and CMB flattening were substantial compared to the prefit DE421 values. In the earlier solution leading to DE421 the fluid core moment was fixed (Williams, Boggs and Folkner, 2008). Updated values are anticipated with the next ephemeris.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1" i="1" kern="1200" dirty="0" smtClean="0">
                <a:solidFill>
                  <a:schemeClr val="tx1"/>
                </a:solidFill>
                <a:latin typeface="Arial" charset="0"/>
                <a:ea typeface="+mn-ea"/>
                <a:cs typeface="+mn-cs"/>
              </a:rPr>
              <a:t>Free Librations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Dissipation has been recognized by LLR from both tidal flexing and the fluid/solid interaction at the core/mantle boundary. Dissipation introduces a phase shift in each periodic component of the forced physical librations. The differential equations for lunar rotation have normal modes, three for the mantle and one for the fluid core. It might be expected that that the free physical librations associated with these normal modes would be imperceptible since the damping times are short compared to the age of the Moon.</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However, substantial motions are found for two of the modes (Calame, 1976ab; Jin and Li, 1996; Newhall and Williams, 1997; Chapront et al., 1999; Rambaux and Williams, 2009ab) and we have to ask what is the source of stimulation?  Reported here are results from the recent effort with Rambaux that analyzed the DE421 physical librations. The free physical librations depend on the initial conditions for the Euler angles and spin rates, which are adjusted during the LLR fits. The integrated Euler angles were fit with polynomials plus amplitudes and amplitude rates for trigonometric series. More than 130 periodic terms were recognized in two latitude libration angles, while longitude libration yielded 68. The free libration terms were identified among many forced terms.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 longitude mode is a pendulum-like oscillation of the rotation about the (polar) principal axis associated with moment C. The period for this normal mode is 1056 d =2.89 yr.  The lunar wobble mode is analogous to the Earth’s polar motion Chandler wobble, but the period is much longer and the path is elliptical. Observed from a frame rotating with the lunar crust and mantle, the rotation axis traces out an elliptical path with a 74.6 yr period. The amplitudes are 3.3”x8.2” (28 m x 69 m).  The computed damping time is about 106 yr.  The two remaining free modes are retrograde precession modes when viewed from a nonrotating frame in space. The mantle free precession of the equator (or pole) has an 81 yr period. An amplitude of 0.03” is found for this mode, but there is uncertainty because the LLR fit for the integration initial conditions appears to be sensitive to the lunar interior model. The expected damping time is 2x10</a:t>
            </a:r>
            <a:r>
              <a:rPr lang="en-US" sz="1600" b="0" kern="1200" baseline="30000" dirty="0" smtClean="0">
                <a:solidFill>
                  <a:schemeClr val="tx1"/>
                </a:solidFill>
                <a:latin typeface="Arial" charset="0"/>
                <a:ea typeface="+mn-ea"/>
                <a:cs typeface="+mn-cs"/>
              </a:rPr>
              <a:t>5</a:t>
            </a:r>
            <a:r>
              <a:rPr lang="en-US" sz="1600" b="0" kern="1200" dirty="0" smtClean="0">
                <a:solidFill>
                  <a:schemeClr val="tx1"/>
                </a:solidFill>
                <a:latin typeface="Arial" charset="0"/>
                <a:ea typeface="+mn-ea"/>
                <a:cs typeface="+mn-cs"/>
              </a:rPr>
              <a:t> yr. The fluid core free precession of the fluid spin vector has an expected period &gt;170 yr, as previously discussed under Core Oblateness; it would be 197 yr for the DE421 integration. Based on the trigonometric analysis, this mode must have a small amplitude.</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1" i="1" kern="1200" dirty="0" smtClean="0">
                <a:solidFill>
                  <a:schemeClr val="tx1"/>
                </a:solidFill>
                <a:latin typeface="Arial" charset="0"/>
                <a:ea typeface="+mn-ea"/>
                <a:cs typeface="+mn-cs"/>
              </a:rPr>
              <a:t>Search for a Solid Inner Core</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It is reasonable to expect that the Moon would have a solid core interior to the fluid core, but it remains undetected. The phase diagram for Fe-FeS shows that cooling of fluid alloys of iron and sulfur would freeze out part of the iron while concentrating sulfur compounds in the fluid (Brett and Bell, 1969). There is no direct evidence for a solid inner core. An inner core might be detected through its influence on physical librations or gravity, or through seismology. Any detection would establish the last major unit of the Moon’s structure.</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Lunar Laser Ranging is sensitive to small effects in the lunar physical librations. Predicting the size of these effects depends on a number of unknown parameters including the inner core moment of inertia and gravity field, and the mantle’s gravity field interior to the CMB. An inner core might be rotating independently or it might lock to the mantle rotation through gravitational interaction. The inner core and mantle interact through their nonspherical gravity fields. This gravitational interaction is probably very much stronger than torques from the fluid core so we assume that the mean rotation rates of mantle and inner core are the same. The inner core also interacts gravitationally with the Earth. Like the mantle, the orientation of the inner core is expected to precess at the same node rate as the mantle, but not necessarily with the equator of the inner core exactly aligned with the mantle’s equator. The tilts between the two equators and the ecliptic plane will be different and this difference will cause a small variation in the external gravity field of the Moon that might be detected by spacecraft (Williams, 2007). A strong gravitational interaction between inner core and mantle tends to align their equator planes and a very weak interaction makes the orientations more independent. The inner core rotation dynamics has a resonance if the precession normal mode frequency of the inner core matches the forcing frequency of –1/18.6 yr. Close to such a resonance the two orientations could be very different. There are other forcing frequencies that can also resonate causing potentially observable effects in the physical librations. The frequency of the precession-like normal mode would determine which physical libration terms would get modified most strongly.</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An inner core can also modify the physical librations in longitude. There are a large number of forcing terms for longitude librations. The inner core introduces a new normal mode with a natural frequency and that frequency will determine which longitude libration periodicities are most strongly affected. The period of the normal mode might be from less than one year to decades.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To look for inner core effects, the postfit LLR residuals for each retroreflector array have been analyzed to produce spectra. The Apollo 11 and 14 arrays are near the equator (see Fig. 2), so they will be most sensitive to longitude librations. The Apollo 15 array, well north of the equator with a small longitude, provides the most sensitivity to latitude librations. The Lunokhod 2 array is sensitive to both longitude and latitude librations, but the smallest number of observations (477 is 2.8%) gives this array the noisiest spectra.</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All of the spectra are highest for periods longer than a year. The Apollo 11 spectrum is highest on either side of the 1056 d mantle resonance: 9 mm at 850 d and 10 mm at 1350 d. The Apollo 14 spectral amplitudes are highest at 1200 d (9 mm) and 2200 days (11 mm). The latter period is very interesting because it coincides with a 2190 d = 6.0 yr argument of perigee period that is a forcing term. The phase aligns more closely with the cosine of argument of perigee. If from longitude librations, the amplitude at 6.0 yr should also show in the Apollo 11 spectrum with opposite sign from Apollo 14, but we find a 5 mm amplitude with the same sign. So we cannot claim detection of an anomalous libration amplitude at 6.0 yr. The amplitudes for the Apollo 15 spectrum are all &lt;5 mm.</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 detection of the Moon’s inner core will be a major accomplishment for any technique. For LLR it is a future possibility.</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1" i="1" kern="1200" dirty="0" smtClean="0">
                <a:solidFill>
                  <a:schemeClr val="tx1"/>
                </a:solidFill>
                <a:latin typeface="Arial" charset="0"/>
                <a:ea typeface="+mn-ea"/>
                <a:cs typeface="+mn-cs"/>
              </a:rPr>
              <a:t>Orbit Evolution</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Dissipation in the Moon and Earth causes slow changes in the lunar orbit. The semimajor axis and eccentricity increase with time and the inclination decreases. Dissipation in the Moon also deposits heat in the Moon. This is a minor effect now, but could have been much more important when the Moon was closer to the Earth. Here we summarize the orbit changes.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Table 1</a:t>
            </a:r>
            <a:r>
              <a:rPr lang="en-US" sz="1000" b="1" kern="1200" dirty="0" smtClean="0">
                <a:solidFill>
                  <a:schemeClr val="tx1"/>
                </a:solidFill>
                <a:latin typeface="Arial" charset="0"/>
                <a:ea typeface="+mn-ea"/>
                <a:cs typeface="+mn-cs"/>
              </a:rPr>
              <a:t> </a:t>
            </a:r>
            <a:r>
              <a:rPr lang="en-US" sz="1600" b="0" kern="1200" dirty="0" smtClean="0">
                <a:solidFill>
                  <a:schemeClr val="tx1"/>
                </a:solidFill>
                <a:latin typeface="Arial" charset="0"/>
                <a:ea typeface="+mn-ea"/>
                <a:cs typeface="+mn-cs"/>
              </a:rPr>
              <a:t> presents dissipation-induced secular rates for mean motion n, eccentricity e, and</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Earth rotation rate ω. LLR results on two lines are compared with model computations on three. The LLR integration model for terrestrial tidal dissipation uses Love numbers and time delays for three frequency bands: zonal (long period), diurnal, and semidiurnal. For DE421 the three Love numbers and the zonal time delay were set to model values. The diurnal and semidiurnal delays were fit to LLR data in creating DE421. For the Moon, the lunar Love number k2, time delay, and CMB dissipation parameter Kv were fit for DE421. The Earth and Moon related rates in the table are computed from the DE421 Earth and Moon parameters. For the LLR fits, the Earth tide parameters are sensed through the orbit changes, but the lunar parameters are mainly determined from the physical librations. The anomalous eccentricity rate is not present in the DE421 integration, but a rate of unknown cause is routinely found to be significant. For comparison, model values of dn/dt, de/dt and dω/dt were computed for the Earth based on the IERS Conventions (McCarthy and Petit, 2003) for the main body and FES2004 results for the ocean tides (Lyard et al., 2006; Ray, 2007). There is some uncertainty in converting the terrestrial Love numbers and time delays to orbit rates, but the same theoretical expressions were used for converting the LLR and Earth model parameters and that should minimize differences. The results are presented in Table 1.</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Table 1. Dissipation-induced rates for mean motion, eccentricity, and Earth rotation comparing LLR to an Earth model. units zonal diurnal In the table note that the total Earth dn/dt from LLR and the Earth model differ by &lt;1%.  An independent LLR analysis for total dn/dt of –25.858 ”/cent2 (Chapront et al., 2002) gives very good agreement with the DE421 mean longitude acceleration of –25.85 ”/cent2 given here. The DE421 value corresponds to a 38.14 mm/yr rate for semimajor axis.</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There is less agreement between eccentricity rate from LLR and the Earth model because the LLR solutions mainly accommodate the tidal acceleration dn/dt that very strongly affects the LLR data. Most of the Earth tide de/dt comes from the N2 tide, while for dn/dt the M2 and O1 contributions are larger. For the lunar tides, the component with the anomalistic period is most important for de/dt. Accounting for the difference in de/dt from the simple LLR integration model and the more complete Earth model, the unexplained eccentricity rate is (0.9±0.3)x10</a:t>
            </a:r>
            <a:r>
              <a:rPr lang="en-US" sz="1600" b="0" kern="1200" baseline="30000" dirty="0" smtClean="0">
                <a:solidFill>
                  <a:schemeClr val="tx1"/>
                </a:solidFill>
                <a:latin typeface="Arial" charset="0"/>
                <a:ea typeface="+mn-ea"/>
                <a:cs typeface="+mn-cs"/>
              </a:rPr>
              <a:t>–11</a:t>
            </a:r>
            <a:r>
              <a:rPr lang="en-US" sz="1600" b="0" kern="1200" dirty="0" smtClean="0">
                <a:solidFill>
                  <a:schemeClr val="tx1"/>
                </a:solidFill>
                <a:latin typeface="Arial" charset="0"/>
                <a:ea typeface="+mn-ea"/>
                <a:cs typeface="+mn-cs"/>
              </a:rPr>
              <a:t> /yr, equivalent to an extra 3.5 mm/yr in the perigee rate. The inclination rate is not given in the table since it is computed to be only –1x10</a:t>
            </a:r>
            <a:r>
              <a:rPr lang="en-US" sz="1600" b="0" kern="1200" baseline="30000" dirty="0" smtClean="0">
                <a:solidFill>
                  <a:schemeClr val="tx1"/>
                </a:solidFill>
                <a:latin typeface="Arial" charset="0"/>
                <a:ea typeface="+mn-ea"/>
                <a:cs typeface="+mn-cs"/>
              </a:rPr>
              <a:t>–6</a:t>
            </a:r>
            <a:r>
              <a:rPr lang="en-US" sz="1600" b="0" kern="1200" dirty="0" smtClean="0">
                <a:solidFill>
                  <a:schemeClr val="tx1"/>
                </a:solidFill>
                <a:latin typeface="Arial" charset="0"/>
                <a:ea typeface="+mn-ea"/>
                <a:cs typeface="+mn-cs"/>
              </a:rPr>
              <a:t> ”/yr. The predicted Earth spin rate change is given in the last line of the table. In decreasing order, the most important tides for secular rotation acceleration are M2, S2, K1, O1, and N2. The S2 and K1 tides do not cause secular changes in lunar mean motion or eccentricity.</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 </a:t>
            </a:r>
            <a:endParaRPr lang="en-US" sz="1600" b="1" kern="1200" dirty="0" smtClean="0">
              <a:solidFill>
                <a:schemeClr val="tx1"/>
              </a:solidFill>
              <a:latin typeface="Arial" charset="0"/>
              <a:ea typeface="+mn-ea"/>
              <a:cs typeface="+mn-cs"/>
            </a:endParaRPr>
          </a:p>
          <a:p>
            <a:r>
              <a:rPr lang="en-US" sz="1600" b="0" kern="1200" dirty="0" smtClean="0">
                <a:solidFill>
                  <a:schemeClr val="tx1"/>
                </a:solidFill>
                <a:latin typeface="Arial" charset="0"/>
                <a:ea typeface="+mn-ea"/>
                <a:cs typeface="+mn-cs"/>
              </a:rPr>
              <a:t>There is no evidence for any anomaly in the tidal acceleration in mean longitude. By contrast, the anomalous lunar eccentricity rate indicates that something is not understood well enough. Though it cannot be said with certainty that the anomaly comes from the Moon, the lunar interior is less well known than the Earth’s interior. Computation of lunar orbit evolution over long times needs a good understanding of the various contributions to the secular rates. Long-time evolution of the orbit is complex because of evolving lunar thermal conditions and changing ocean tides (Bills and Ray, 1999).</a:t>
            </a:r>
            <a:endParaRPr lang="en-US" sz="1600" b="1" kern="1200" dirty="0" smtClean="0">
              <a:solidFill>
                <a:schemeClr val="tx1"/>
              </a:solidFill>
              <a:latin typeface="Arial" charset="0"/>
              <a:ea typeface="+mn-ea"/>
              <a:cs typeface="+mn-cs"/>
            </a:endParaRPr>
          </a:p>
          <a:p>
            <a:r>
              <a:rPr lang="en-US" sz="1200" b="1" kern="1200" dirty="0" smtClean="0">
                <a:solidFill>
                  <a:schemeClr val="tx1"/>
                </a:solidFill>
                <a:latin typeface="Arial" charset="0"/>
                <a:ea typeface="+mn-ea"/>
                <a:cs typeface="+mn-cs"/>
              </a:rPr>
              <a:t> </a:t>
            </a:r>
            <a:r>
              <a:rPr lang="en-US" sz="1600" b="1" kern="1200" dirty="0" smtClean="0">
                <a:solidFill>
                  <a:schemeClr val="tx1"/>
                </a:solidFill>
                <a:latin typeface="Arial" charset="0"/>
                <a:ea typeface="+mn-ea"/>
                <a:cs typeface="+mn-cs"/>
              </a:rPr>
              <a:t>Table is missing.</a:t>
            </a:r>
          </a:p>
          <a:p>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703263"/>
            <a:ext cx="4576763" cy="3521075"/>
          </a:xfrm>
        </p:spPr>
      </p:sp>
      <p:sp>
        <p:nvSpPr>
          <p:cNvPr id="3" name="Notes Placeholder 2"/>
          <p:cNvSpPr>
            <a:spLocks noGrp="1"/>
          </p:cNvSpPr>
          <p:nvPr>
            <p:ph type="body" idx="1"/>
          </p:nvPr>
        </p:nvSpPr>
        <p:spPr/>
        <p:txBody>
          <a:bodyPr>
            <a:normAutofit/>
          </a:bodyPr>
          <a:lstStyle/>
          <a:p>
            <a:r>
              <a:rPr lang="en-US" sz="1800" dirty="0" smtClean="0"/>
              <a:t>Bbb</a:t>
            </a:r>
          </a:p>
          <a:p>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effectLst/>
                <a:latin typeface="Arial" charset="0"/>
                <a:ea typeface="+mn-ea"/>
                <a:cs typeface="+mn-cs"/>
              </a:rPr>
              <a:t>Some of the results are that the change of gravity since the big bang is less than 1%, the demonstration that there is no change of the gravitational constant between here and the moon, and many other tests of General Relativity have resulted from the analysis of the changing distance over the decades.  </a:t>
            </a:r>
          </a:p>
          <a:p>
            <a:endParaRPr lang="en-US" dirty="0" smtClean="0"/>
          </a:p>
          <a:p>
            <a:r>
              <a:rPr lang="en-US" dirty="0" smtClean="0"/>
              <a:t>The arrays we placed on the moon forty years ago are still operating. </a:t>
            </a:r>
          </a:p>
          <a:p>
            <a:endParaRPr lang="en-US" dirty="0" smtClean="0"/>
          </a:p>
          <a:p>
            <a:r>
              <a:rPr lang="en-US" dirty="0" smtClean="0"/>
              <a:t>Done &gt; achieved</a:t>
            </a:r>
          </a:p>
          <a:p>
            <a:r>
              <a:rPr lang="en-US" dirty="0" smtClean="0"/>
              <a:t>“Solar orbit”    </a:t>
            </a:r>
          </a:p>
          <a:p>
            <a:r>
              <a:rPr lang="en-US" dirty="0" smtClean="0"/>
              <a:t>Get references for each   bbb</a:t>
            </a:r>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703263"/>
            <a:ext cx="4576763" cy="3521075"/>
          </a:xfrm>
        </p:spPr>
      </p:sp>
      <p:sp>
        <p:nvSpPr>
          <p:cNvPr id="3" name="Notes Placeholder 2"/>
          <p:cNvSpPr>
            <a:spLocks noGrp="1"/>
          </p:cNvSpPr>
          <p:nvPr>
            <p:ph type="body" idx="1"/>
          </p:nvPr>
        </p:nvSpPr>
        <p:spPr/>
        <p:txBody>
          <a:bodyPr>
            <a:normAutofit/>
          </a:bodyPr>
          <a:lstStyle/>
          <a:p>
            <a:r>
              <a:rPr lang="en-US" sz="1800" dirty="0" smtClean="0"/>
              <a:t>Bbb</a:t>
            </a:r>
          </a:p>
          <a:p>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kern="1200" dirty="0" smtClean="0">
                <a:solidFill>
                  <a:schemeClr val="tx1"/>
                </a:solidFill>
                <a:effectLst/>
                <a:latin typeface="Arial" charset="0"/>
                <a:ea typeface="+mn-ea"/>
                <a:cs typeface="+mn-cs"/>
              </a:rPr>
              <a:t>Over the past four decades, the lunar observatories have improved their ranging accuracy by a factor of about 200, and yet the fit between observations and theory has stabilized and not improved over the past decade.  This is because our Apollo arrays were composed of 100 or 300 cube corner reflectors in a panel.  Over the months the moon appears to rotate slightly and then we cannot tell if the return photon came from the cube corner reflector in near corner of the panel with a shorter range or the one in the far corner.  To address this NASA has supported our development of the next generation of retroreflector.  This is a single large solid cube corner reflector.  We will ready for flight within the next year.  This should improve our ability to address gravity, relativity and the properties of the moon by a factor of 10 to 100, depending upon the method of deployment on the lunar surface.</a:t>
            </a:r>
          </a:p>
          <a:p>
            <a:endParaRPr lang="en-US" dirty="0"/>
          </a:p>
        </p:txBody>
      </p:sp>
      <p:sp>
        <p:nvSpPr>
          <p:cNvPr id="4" name="Slide Number Placeholder 3"/>
          <p:cNvSpPr>
            <a:spLocks noGrp="1"/>
          </p:cNvSpPr>
          <p:nvPr>
            <p:ph type="sldNum" sz="quarter" idx="10"/>
          </p:nvPr>
        </p:nvSpPr>
        <p:spPr/>
        <p:txBody>
          <a:bodyPr/>
          <a:lstStyle/>
          <a:p>
            <a:pPr>
              <a:defRPr/>
            </a:pPr>
            <a:fld id="{B5E55296-B504-4D40-A51E-C68656F2E9E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C2AEF1F-76A5-4807-B6E6-5C0895B1515E}" type="slidenum">
              <a:rPr lang="en-US" smtClean="0"/>
              <a:pPr/>
              <a:t>8</a:t>
            </a:fld>
            <a:endParaRPr lang="en-US" dirty="0" smtClean="0"/>
          </a:p>
        </p:txBody>
      </p:sp>
      <p:sp>
        <p:nvSpPr>
          <p:cNvPr id="43011" name="Rectangle 2"/>
          <p:cNvSpPr>
            <a:spLocks noGrp="1" noRot="1" noChangeAspect="1" noChangeArrowheads="1" noTextEdit="1"/>
          </p:cNvSpPr>
          <p:nvPr>
            <p:ph type="sldImg"/>
          </p:nvPr>
        </p:nvSpPr>
        <p:spPr>
          <a:xfrm>
            <a:off x="1250950" y="703263"/>
            <a:ext cx="4576763" cy="3521075"/>
          </a:xfrm>
          <a:ln/>
        </p:spPr>
      </p:sp>
      <p:sp>
        <p:nvSpPr>
          <p:cNvPr id="43012" name="Rectangle 3"/>
          <p:cNvSpPr>
            <a:spLocks noGrp="1" noChangeArrowheads="1"/>
          </p:cNvSpPr>
          <p:nvPr>
            <p:ph type="body" idx="1"/>
          </p:nvPr>
        </p:nvSpPr>
        <p:spPr>
          <a:noFill/>
          <a:ln/>
        </p:spPr>
        <p:txBody>
          <a:bodyPr/>
          <a:lstStyle/>
          <a:p>
            <a:pPr eaLnBrk="1" hangingPunct="1"/>
            <a:r>
              <a:rPr lang="en-US" dirty="0" smtClean="0"/>
              <a:t>Bbb</a:t>
            </a:r>
          </a:p>
          <a:p>
            <a:pPr eaLnBrk="1" hangingPunct="1"/>
            <a:endParaRPr lang="en-US" sz="18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kern="1200" dirty="0" smtClean="0">
                <a:solidFill>
                  <a:schemeClr val="tx1"/>
                </a:solidFill>
                <a:effectLst/>
                <a:latin typeface="Arial" charset="0"/>
                <a:ea typeface="+mn-ea"/>
                <a:cs typeface="+mn-cs"/>
              </a:rPr>
              <a:t>However, there are significant challenges that we must address with the large solid retroreflector.</a:t>
            </a:r>
          </a:p>
          <a:p>
            <a:pPr eaLnBrk="1" hangingPunct="1"/>
            <a:endParaRPr lang="en-US" dirty="0" smtClean="0"/>
          </a:p>
          <a:p>
            <a:pPr eaLnBrk="1" hangingPunct="1"/>
            <a:r>
              <a:rPr lang="en-US" dirty="0" smtClean="0"/>
              <a:t>ccc</a:t>
            </a:r>
          </a:p>
          <a:p>
            <a:pPr eaLnBrk="1" hangingPunct="1"/>
            <a:r>
              <a:rPr lang="en-US" dirty="0" smtClean="0"/>
              <a:t>The challenges for our big (more massive</a:t>
            </a:r>
            <a:r>
              <a:rPr lang="en-US" baseline="0" dirty="0" smtClean="0"/>
              <a:t> by a factor of eight) </a:t>
            </a:r>
            <a:r>
              <a:rPr lang="en-US" dirty="0" smtClean="0"/>
              <a:t>BigCCR  </a:t>
            </a:r>
          </a:p>
          <a:p>
            <a:pPr eaLnBrk="1" hangingPunct="1"/>
            <a:r>
              <a:rPr lang="en-US" dirty="0" smtClean="0"/>
              <a:t>Needs lead-in  </a:t>
            </a:r>
          </a:p>
          <a:p>
            <a:pPr eaLnBrk="1" hangingPunct="1"/>
            <a:endParaRPr lang="en-US" dirty="0" smtClean="0"/>
          </a:p>
          <a:p>
            <a:pPr algn="l" defTabSz="4389438"/>
            <a:r>
              <a:rPr lang="en-US" sz="1600" dirty="0" smtClean="0"/>
              <a:t>Fabrication of Large Cube Corner Reflectors to Required Tolerances</a:t>
            </a:r>
          </a:p>
          <a:p>
            <a:pPr algn="l" defTabSz="4389438"/>
            <a:r>
              <a:rPr lang="en-US" sz="1600" dirty="0" smtClean="0"/>
              <a:t>         Angular Tolerances ~2.5 times More Restrictive than State of the Art</a:t>
            </a:r>
          </a:p>
          <a:p>
            <a:pPr algn="l" defTabSz="4389438"/>
            <a:r>
              <a:rPr lang="en-US" sz="1600" dirty="0" smtClean="0"/>
              <a:t>           Size is a Challenge w.r.t. Homogeneity of Fused Silica Material</a:t>
            </a:r>
          </a:p>
          <a:p>
            <a:pPr algn="l" defTabSz="4389438"/>
            <a:endParaRPr lang="en-US" sz="1000" dirty="0" smtClean="0"/>
          </a:p>
          <a:p>
            <a:pPr algn="l" defTabSz="4389438"/>
            <a:r>
              <a:rPr lang="en-US" sz="1600" dirty="0" smtClean="0"/>
              <a:t>    Thermal Control to Reduce Thermal Gradients to Acceptable levels</a:t>
            </a:r>
          </a:p>
          <a:p>
            <a:pPr algn="l" defTabSz="4389438"/>
            <a:r>
              <a:rPr lang="en-US" sz="1600" dirty="0" smtClean="0"/>
              <a:t>          Thermal gradients produce gradients in the index of refraction</a:t>
            </a:r>
          </a:p>
          <a:p>
            <a:pPr algn="l" defTabSz="4389438"/>
            <a:r>
              <a:rPr lang="en-US" sz="1600" dirty="0" smtClean="0"/>
              <a:t>          Thermal gradients cause spread of return beam and low returns</a:t>
            </a:r>
          </a:p>
          <a:p>
            <a:pPr algn="l" defTabSz="4389438"/>
            <a:endParaRPr lang="en-US" sz="1000" dirty="0" smtClean="0"/>
          </a:p>
          <a:p>
            <a:pPr algn="l" defTabSz="4389438"/>
            <a:r>
              <a:rPr lang="en-US" sz="1600" dirty="0" smtClean="0"/>
              <a:t>     Emplacement Goal – A Long Term Stability of 10 microns w.r.t. CoM</a:t>
            </a:r>
          </a:p>
          <a:p>
            <a:pPr algn="l" defTabSz="4389438"/>
            <a:r>
              <a:rPr lang="en-US" sz="1600" dirty="0" smtClean="0"/>
              <a:t>           Defeat Day/Night motion of the Regolith of ~200 microns</a:t>
            </a:r>
          </a:p>
          <a:p>
            <a:pPr algn="l" defTabSz="4389438"/>
            <a:r>
              <a:rPr lang="en-US" sz="1600" dirty="0" smtClean="0"/>
              <a:t>           Anchor to Regolith at  ~1 m – Negligible Change in Temp. </a:t>
            </a:r>
          </a:p>
          <a:p>
            <a:pPr algn="l" defTabSz="4389438"/>
            <a:r>
              <a:rPr lang="en-US" sz="1600" dirty="0" smtClean="0"/>
              <a:t>           Support CCR with INVAR Rod and </a:t>
            </a:r>
          </a:p>
          <a:p>
            <a:pPr algn="l" defTabSz="4389438"/>
            <a:r>
              <a:rPr lang="en-US" sz="1600" dirty="0" smtClean="0"/>
              <a:t>                      Temperature Compensation in Housing        </a:t>
            </a:r>
          </a:p>
          <a:p>
            <a:pPr eaLnBrk="1" hangingPunct="1"/>
            <a:endParaRPr lang="en-US" dirty="0" smtClean="0"/>
          </a:p>
          <a:p>
            <a:pPr eaLnBrk="1" hangingPunct="1"/>
            <a:endParaRPr lang="en-US" dirty="0" smtClean="0"/>
          </a:p>
          <a:p>
            <a:pPr eaLnBrk="1" hangingPunct="1"/>
            <a:r>
              <a:rPr lang="en-US" dirty="0" smtClean="0"/>
              <a:t> bbb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0950" y="703263"/>
            <a:ext cx="4576763" cy="3521075"/>
          </a:xfrm>
          <a:ln/>
        </p:spPr>
      </p:sp>
      <p:sp>
        <p:nvSpPr>
          <p:cNvPr id="59395" name="Notes Placeholder 2"/>
          <p:cNvSpPr>
            <a:spLocks noGrp="1"/>
          </p:cNvSpPr>
          <p:nvPr>
            <p:ph type="body" idx="1"/>
          </p:nvPr>
        </p:nvSpPr>
        <p:spPr>
          <a:noFill/>
          <a:ln/>
        </p:spPr>
        <p:txBody>
          <a:bodyPr/>
          <a:lstStyle/>
          <a:p>
            <a:pPr eaLnBrk="1" hangingPunct="1"/>
            <a:r>
              <a:rPr lang="en-US" sz="1800" dirty="0" smtClean="0"/>
              <a:t>Bbb</a:t>
            </a:r>
          </a:p>
          <a:p>
            <a:r>
              <a:rPr lang="en-US" sz="1800" kern="1200" dirty="0" smtClean="0">
                <a:solidFill>
                  <a:schemeClr val="tx1"/>
                </a:solidFill>
                <a:effectLst/>
                <a:latin typeface="Arial" charset="0"/>
                <a:ea typeface="+mn-ea"/>
                <a:cs typeface="+mn-cs"/>
              </a:rPr>
              <a:t>We have addressed these challenges with computer simulations and hardware testing in a special vacuum chamber in Frascati Italy</a:t>
            </a:r>
          </a:p>
          <a:p>
            <a:r>
              <a:rPr lang="en-US" sz="1800" kern="1200" dirty="0" smtClean="0">
                <a:solidFill>
                  <a:schemeClr val="tx1"/>
                </a:solidFill>
                <a:effectLst/>
                <a:latin typeface="Arial" charset="0"/>
                <a:ea typeface="+mn-ea"/>
                <a:cs typeface="+mn-cs"/>
              </a:rPr>
              <a:t>But how do we get to the moon? </a:t>
            </a:r>
          </a:p>
          <a:p>
            <a:r>
              <a:rPr lang="en-US" sz="1800" kern="1200" dirty="0" smtClean="0">
                <a:solidFill>
                  <a:schemeClr val="tx1"/>
                </a:solidFill>
                <a:effectLst/>
                <a:latin typeface="Arial" charset="0"/>
                <a:ea typeface="+mn-ea"/>
                <a:cs typeface="+mn-cs"/>
              </a:rPr>
              <a:t>We are working with lander group of European Space Agency, but they will not fly until 2017.  On the other hand, commercial groups are planning to soft-land on the moon in the next two or three years.  We are working with several such groups, and particularly the Moon Express group located in Mountain View California.  </a:t>
            </a:r>
          </a:p>
          <a:p>
            <a:pPr eaLnBrk="1" hangingPunct="1"/>
            <a:endParaRPr lang="en-US" dirty="0" smtClean="0"/>
          </a:p>
          <a:p>
            <a:pPr eaLnBrk="1" hangingPunct="1"/>
            <a:endParaRPr lang="en-US" dirty="0" smtClean="0"/>
          </a:p>
          <a:p>
            <a:pPr eaLnBrk="1" hangingPunct="1"/>
            <a:r>
              <a:rPr lang="en-US" dirty="0" smtClean="0"/>
              <a:t>ccc</a:t>
            </a:r>
          </a:p>
          <a:p>
            <a:pPr eaLnBrk="1" hangingPunct="1"/>
            <a:endParaRPr lang="en-US" dirty="0" smtClean="0"/>
          </a:p>
          <a:p>
            <a:pPr eaLnBrk="1" hangingPunct="1"/>
            <a:r>
              <a:rPr lang="en-US" dirty="0" smtClean="0"/>
              <a:t>Separate these </a:t>
            </a:r>
          </a:p>
          <a:p>
            <a:pPr eaLnBrk="1" hangingPunct="1"/>
            <a:endParaRPr lang="en-US" dirty="0" smtClean="0"/>
          </a:p>
          <a:p>
            <a:r>
              <a:rPr lang="en-US" dirty="0" smtClean="0">
                <a:solidFill>
                  <a:schemeClr val="bg1"/>
                </a:solidFill>
              </a:rPr>
              <a:t>Image of SCF</a:t>
            </a:r>
          </a:p>
          <a:p>
            <a:r>
              <a:rPr lang="en-US" dirty="0" smtClean="0">
                <a:solidFill>
                  <a:schemeClr val="bg1"/>
                </a:solidFill>
              </a:rPr>
              <a:t>Image of back</a:t>
            </a:r>
          </a:p>
          <a:p>
            <a:r>
              <a:rPr lang="en-US" dirty="0" smtClean="0">
                <a:solidFill>
                  <a:schemeClr val="bg1"/>
                </a:solidFill>
              </a:rPr>
              <a:t>Clean Room by 1 January 2011</a:t>
            </a:r>
          </a:p>
          <a:p>
            <a:endParaRPr lang="en-US" dirty="0" smtClean="0">
              <a:solidFill>
                <a:schemeClr val="bg1"/>
              </a:solidFill>
            </a:endParaRPr>
          </a:p>
          <a:p>
            <a:pPr eaLnBrk="1" hangingPunct="1"/>
            <a:r>
              <a:rPr lang="en-US" dirty="0" smtClean="0"/>
              <a:t>bbb</a:t>
            </a:r>
          </a:p>
        </p:txBody>
      </p:sp>
      <p:sp>
        <p:nvSpPr>
          <p:cNvPr id="59396" name="Slide Number Placeholder 3"/>
          <p:cNvSpPr>
            <a:spLocks noGrp="1"/>
          </p:cNvSpPr>
          <p:nvPr>
            <p:ph type="sldNum" sz="quarter" idx="5"/>
          </p:nvPr>
        </p:nvSpPr>
        <p:spPr>
          <a:noFill/>
        </p:spPr>
        <p:txBody>
          <a:bodyPr/>
          <a:lstStyle/>
          <a:p>
            <a:fld id="{1284576F-7E9C-4635-AC5C-CFF29FDE46DD}"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840570"/>
            <a:ext cx="1010412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1" y="5181600"/>
            <a:ext cx="8321041" cy="2336800"/>
          </a:xfrm>
        </p:spPr>
        <p:txBody>
          <a:bodyPr/>
          <a:lstStyle>
            <a:lvl1pPr marL="0" indent="0" algn="ctr">
              <a:buNone/>
              <a:defRPr/>
            </a:lvl1pPr>
            <a:lvl2pPr marL="568391" indent="0" algn="ctr">
              <a:buNone/>
              <a:defRPr/>
            </a:lvl2pPr>
            <a:lvl3pPr marL="1136782" indent="0" algn="ctr">
              <a:buNone/>
              <a:defRPr/>
            </a:lvl3pPr>
            <a:lvl4pPr marL="1705173" indent="0" algn="ctr">
              <a:buNone/>
              <a:defRPr/>
            </a:lvl4pPr>
            <a:lvl5pPr marL="2273564" indent="0" algn="ctr">
              <a:buNone/>
              <a:defRPr/>
            </a:lvl5pPr>
            <a:lvl6pPr marL="2841955" indent="0" algn="ctr">
              <a:buNone/>
              <a:defRPr/>
            </a:lvl6pPr>
            <a:lvl7pPr marL="3410346" indent="0" algn="ctr">
              <a:buNone/>
              <a:defRPr/>
            </a:lvl7pPr>
            <a:lvl8pPr marL="3978737" indent="0" algn="ctr">
              <a:buNone/>
              <a:defRPr/>
            </a:lvl8pPr>
            <a:lvl9pPr marL="454712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62B188-A403-4512-92D8-13E0F1500D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B02C5D-F44B-4333-8F7F-79BF7F06F9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1" y="366188"/>
            <a:ext cx="267462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366188"/>
            <a:ext cx="782574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BEC3B20-028F-45C1-BB5A-85D35801D7C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1" y="366184"/>
            <a:ext cx="10698481"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4360" y="2133604"/>
            <a:ext cx="5250180" cy="60346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2660" y="2133600"/>
            <a:ext cx="5250180" cy="29146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42660" y="5251454"/>
            <a:ext cx="5250180" cy="29167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E0A23D7-3D5C-410D-98CE-B2B8E06AADE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1" y="366184"/>
            <a:ext cx="10698481"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2133604"/>
            <a:ext cx="5250180" cy="60346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42660" y="2133600"/>
            <a:ext cx="5250180" cy="29146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42660" y="5251454"/>
            <a:ext cx="5250180" cy="29167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2497AB3-FEF0-4B95-83AB-D80CA27D932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840038"/>
            <a:ext cx="1010285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5181600"/>
            <a:ext cx="8321675"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02F16-1739-419F-8724-7419DF0EF38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168903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2F16-1739-419F-8724-7419DF0EF38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327901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5875338"/>
            <a:ext cx="1010285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3875088"/>
            <a:ext cx="1010285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02F16-1739-419F-8724-7419DF0EF38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195968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2133600"/>
            <a:ext cx="527367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2133600"/>
            <a:ext cx="527367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02F16-1739-419F-8724-7419DF0EF386}"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53272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2046288"/>
            <a:ext cx="52530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900363"/>
            <a:ext cx="52530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2046288"/>
            <a:ext cx="52546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900363"/>
            <a:ext cx="52546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02F16-1739-419F-8724-7419DF0EF386}" type="datetimeFigureOut">
              <a:rPr lang="en-US" smtClean="0"/>
              <a:t>9/19/2013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264601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02F16-1739-419F-8724-7419DF0EF386}" type="datetimeFigureOut">
              <a:rPr lang="en-US" smtClean="0"/>
              <a:t>9/19/2013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12393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61DC2924-7484-495C-B425-DF0585DC2974}"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nn-NO" dirty="0" smtClean="0"/>
              <a:t>AAS 2102 Anchorage                                        11 June 2012</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02F16-1739-419F-8724-7419DF0EF386}" type="datetimeFigureOut">
              <a:rPr lang="en-US" smtClean="0"/>
              <a:t>9/19/2013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321337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3911600"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363538"/>
            <a:ext cx="6645275"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912938"/>
            <a:ext cx="3911600"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02F16-1739-419F-8724-7419DF0EF386}"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441085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6400800"/>
            <a:ext cx="7132638"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817563"/>
            <a:ext cx="7132638"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30450" y="7156450"/>
            <a:ext cx="7132638"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02F16-1739-419F-8724-7419DF0EF386}"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1501505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2F16-1739-419F-8724-7419DF0EF38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3722163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538" y="366713"/>
            <a:ext cx="2674937"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66713"/>
            <a:ext cx="7872413"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02F16-1739-419F-8724-7419DF0EF38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013D-A80B-45EE-93D4-34BD0DC49C6C}" type="slidenum">
              <a:rPr lang="en-US" smtClean="0"/>
              <a:t>‹#›</a:t>
            </a:fld>
            <a:endParaRPr lang="en-US"/>
          </a:p>
        </p:txBody>
      </p:sp>
    </p:spTree>
    <p:extLst>
      <p:ext uri="{BB962C8B-B14F-4D97-AF65-F5344CB8AC3E}">
        <p14:creationId xmlns:p14="http://schemas.microsoft.com/office/powerpoint/2010/main" val="128895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840038"/>
            <a:ext cx="1010285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5181600"/>
            <a:ext cx="8321675"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AAC1B-6ABA-43FC-9D95-F1B60853F66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1356141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AC1B-6ABA-43FC-9D95-F1B60853F66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1413190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5875338"/>
            <a:ext cx="1010285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3875088"/>
            <a:ext cx="1010285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AC1B-6ABA-43FC-9D95-F1B60853F66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353869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2133600"/>
            <a:ext cx="527367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19800" y="2133600"/>
            <a:ext cx="5273675"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AAC1B-6ABA-43FC-9D95-F1B60853F666}"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3794826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2046288"/>
            <a:ext cx="52530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900363"/>
            <a:ext cx="52530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2046288"/>
            <a:ext cx="5254625"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900363"/>
            <a:ext cx="5254625"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AAC1B-6ABA-43FC-9D95-F1B60853F666}" type="datetimeFigureOut">
              <a:rPr lang="en-US" smtClean="0"/>
              <a:t>9/19/2013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39621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875870"/>
            <a:ext cx="1010412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875618"/>
            <a:ext cx="10104120" cy="2000249"/>
          </a:xfrm>
        </p:spPr>
        <p:txBody>
          <a:bodyPr anchor="b"/>
          <a:lstStyle>
            <a:lvl1pPr marL="0" indent="0">
              <a:buNone/>
              <a:defRPr sz="2500"/>
            </a:lvl1pPr>
            <a:lvl2pPr marL="568391" indent="0">
              <a:buNone/>
              <a:defRPr sz="2200"/>
            </a:lvl2pPr>
            <a:lvl3pPr marL="1136782" indent="0">
              <a:buNone/>
              <a:defRPr sz="2000"/>
            </a:lvl3pPr>
            <a:lvl4pPr marL="1705173" indent="0">
              <a:buNone/>
              <a:defRPr sz="1700"/>
            </a:lvl4pPr>
            <a:lvl5pPr marL="2273564" indent="0">
              <a:buNone/>
              <a:defRPr sz="1700"/>
            </a:lvl5pPr>
            <a:lvl6pPr marL="2841955" indent="0">
              <a:buNone/>
              <a:defRPr sz="1700"/>
            </a:lvl6pPr>
            <a:lvl7pPr marL="3410346" indent="0">
              <a:buNone/>
              <a:defRPr sz="1700"/>
            </a:lvl7pPr>
            <a:lvl8pPr marL="3978737" indent="0">
              <a:buNone/>
              <a:defRPr sz="1700"/>
            </a:lvl8pPr>
            <a:lvl9pPr marL="454712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32D08E-DBDC-4449-8477-20BDC435E49E}"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AAC1B-6ABA-43FC-9D95-F1B60853F666}" type="datetimeFigureOut">
              <a:rPr lang="en-US" smtClean="0"/>
              <a:t>9/19/2013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2671439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AC1B-6ABA-43FC-9D95-F1B60853F666}" type="datetimeFigureOut">
              <a:rPr lang="en-US" smtClean="0"/>
              <a:t>9/19/2013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3275177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363538"/>
            <a:ext cx="3911600"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363538"/>
            <a:ext cx="6645275"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912938"/>
            <a:ext cx="3911600"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AC1B-6ABA-43FC-9D95-F1B60853F666}"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1211483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6400800"/>
            <a:ext cx="7132638"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817563"/>
            <a:ext cx="7132638"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30450" y="7156450"/>
            <a:ext cx="7132638"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AC1B-6ABA-43FC-9D95-F1B60853F666}" type="datetimeFigureOut">
              <a:rPr lang="en-US" smtClean="0"/>
              <a:t>9/19/2013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409946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AC1B-6ABA-43FC-9D95-F1B60853F66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2073193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538" y="366713"/>
            <a:ext cx="2674937"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66713"/>
            <a:ext cx="7872413"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AAC1B-6ABA-43FC-9D95-F1B60853F666}" type="datetimeFigureOut">
              <a:rPr lang="en-US" smtClean="0"/>
              <a:t>9/19/2013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FF0E7-26E2-4C02-A156-BDD117BAB03E}" type="slidenum">
              <a:rPr lang="en-US" smtClean="0"/>
              <a:t>‹#›</a:t>
            </a:fld>
            <a:endParaRPr lang="en-US"/>
          </a:p>
        </p:txBody>
      </p:sp>
    </p:spTree>
    <p:extLst>
      <p:ext uri="{BB962C8B-B14F-4D97-AF65-F5344CB8AC3E}">
        <p14:creationId xmlns:p14="http://schemas.microsoft.com/office/powerpoint/2010/main" val="3882442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840570"/>
            <a:ext cx="1010412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1" y="5181600"/>
            <a:ext cx="8321041" cy="2336800"/>
          </a:xfrm>
        </p:spPr>
        <p:txBody>
          <a:bodyPr/>
          <a:lstStyle>
            <a:lvl1pPr marL="0" indent="0" algn="ctr">
              <a:buNone/>
              <a:defRPr>
                <a:solidFill>
                  <a:schemeClr val="tx1">
                    <a:tint val="75000"/>
                  </a:schemeClr>
                </a:solidFill>
              </a:defRPr>
            </a:lvl1pPr>
            <a:lvl2pPr marL="568391" indent="0" algn="ctr">
              <a:buNone/>
              <a:defRPr>
                <a:solidFill>
                  <a:schemeClr val="tx1">
                    <a:tint val="75000"/>
                  </a:schemeClr>
                </a:solidFill>
              </a:defRPr>
            </a:lvl2pPr>
            <a:lvl3pPr marL="1136782" indent="0" algn="ctr">
              <a:buNone/>
              <a:defRPr>
                <a:solidFill>
                  <a:schemeClr val="tx1">
                    <a:tint val="75000"/>
                  </a:schemeClr>
                </a:solidFill>
              </a:defRPr>
            </a:lvl3pPr>
            <a:lvl4pPr marL="1705173" indent="0" algn="ctr">
              <a:buNone/>
              <a:defRPr>
                <a:solidFill>
                  <a:schemeClr val="tx1">
                    <a:tint val="75000"/>
                  </a:schemeClr>
                </a:solidFill>
              </a:defRPr>
            </a:lvl4pPr>
            <a:lvl5pPr marL="2273564" indent="0" algn="ctr">
              <a:buNone/>
              <a:defRPr>
                <a:solidFill>
                  <a:schemeClr val="tx1">
                    <a:tint val="75000"/>
                  </a:schemeClr>
                </a:solidFill>
              </a:defRPr>
            </a:lvl5pPr>
            <a:lvl6pPr marL="2841955" indent="0" algn="ctr">
              <a:buNone/>
              <a:defRPr>
                <a:solidFill>
                  <a:schemeClr val="tx1">
                    <a:tint val="75000"/>
                  </a:schemeClr>
                </a:solidFill>
              </a:defRPr>
            </a:lvl6pPr>
            <a:lvl7pPr marL="3410346" indent="0" algn="ctr">
              <a:buNone/>
              <a:defRPr>
                <a:solidFill>
                  <a:schemeClr val="tx1">
                    <a:tint val="75000"/>
                  </a:schemeClr>
                </a:solidFill>
              </a:defRPr>
            </a:lvl7pPr>
            <a:lvl8pPr marL="3978737" indent="0" algn="ctr">
              <a:buNone/>
              <a:defRPr>
                <a:solidFill>
                  <a:schemeClr val="tx1">
                    <a:tint val="75000"/>
                  </a:schemeClr>
                </a:solidFill>
              </a:defRPr>
            </a:lvl8pPr>
            <a:lvl9pPr marL="45471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875870"/>
            <a:ext cx="1010412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875618"/>
            <a:ext cx="10104120" cy="2000249"/>
          </a:xfrm>
        </p:spPr>
        <p:txBody>
          <a:bodyPr anchor="b"/>
          <a:lstStyle>
            <a:lvl1pPr marL="0" indent="0">
              <a:buNone/>
              <a:defRPr sz="2500">
                <a:solidFill>
                  <a:schemeClr val="tx1">
                    <a:tint val="75000"/>
                  </a:schemeClr>
                </a:solidFill>
              </a:defRPr>
            </a:lvl1pPr>
            <a:lvl2pPr marL="568391" indent="0">
              <a:buNone/>
              <a:defRPr sz="2200">
                <a:solidFill>
                  <a:schemeClr val="tx1">
                    <a:tint val="75000"/>
                  </a:schemeClr>
                </a:solidFill>
              </a:defRPr>
            </a:lvl2pPr>
            <a:lvl3pPr marL="1136782" indent="0">
              <a:buNone/>
              <a:defRPr sz="2000">
                <a:solidFill>
                  <a:schemeClr val="tx1">
                    <a:tint val="75000"/>
                  </a:schemeClr>
                </a:solidFill>
              </a:defRPr>
            </a:lvl3pPr>
            <a:lvl4pPr marL="1705173" indent="0">
              <a:buNone/>
              <a:defRPr sz="1700">
                <a:solidFill>
                  <a:schemeClr val="tx1">
                    <a:tint val="75000"/>
                  </a:schemeClr>
                </a:solidFill>
              </a:defRPr>
            </a:lvl4pPr>
            <a:lvl5pPr marL="2273564" indent="0">
              <a:buNone/>
              <a:defRPr sz="1700">
                <a:solidFill>
                  <a:schemeClr val="tx1">
                    <a:tint val="75000"/>
                  </a:schemeClr>
                </a:solidFill>
              </a:defRPr>
            </a:lvl5pPr>
            <a:lvl6pPr marL="2841955" indent="0">
              <a:buNone/>
              <a:defRPr sz="1700">
                <a:solidFill>
                  <a:schemeClr val="tx1">
                    <a:tint val="75000"/>
                  </a:schemeClr>
                </a:solidFill>
              </a:defRPr>
            </a:lvl6pPr>
            <a:lvl7pPr marL="3410346" indent="0">
              <a:buNone/>
              <a:defRPr sz="1700">
                <a:solidFill>
                  <a:schemeClr val="tx1">
                    <a:tint val="75000"/>
                  </a:schemeClr>
                </a:solidFill>
              </a:defRPr>
            </a:lvl7pPr>
            <a:lvl8pPr marL="3978737" indent="0">
              <a:buNone/>
              <a:defRPr sz="1700">
                <a:solidFill>
                  <a:schemeClr val="tx1">
                    <a:tint val="75000"/>
                  </a:schemeClr>
                </a:solidFill>
              </a:defRPr>
            </a:lvl8pPr>
            <a:lvl9pPr marL="454712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2133604"/>
            <a:ext cx="5250180" cy="6034617"/>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2133604"/>
            <a:ext cx="5250180" cy="6034617"/>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n-NO" smtClean="0"/>
              <a:t>LUNAR Webinar                                        16 April  2012</a:t>
            </a:r>
            <a:endParaRPr lang="en-US" dirty="0"/>
          </a:p>
        </p:txBody>
      </p:sp>
      <p:sp>
        <p:nvSpPr>
          <p:cNvPr id="7" name="Slide Number Placeholder 6"/>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2133604"/>
            <a:ext cx="5250180" cy="6034617"/>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2133604"/>
            <a:ext cx="5250180" cy="6034617"/>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085BD3F-4168-48BE-A6C3-0448C3998800}"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2046817"/>
            <a:ext cx="5252245" cy="853016"/>
          </a:xfrm>
        </p:spPr>
        <p:txBody>
          <a:bodyPr anchor="b"/>
          <a:lstStyle>
            <a:lvl1pPr marL="0" indent="0">
              <a:buNone/>
              <a:defRPr sz="3000" b="1"/>
            </a:lvl1pPr>
            <a:lvl2pPr marL="568391" indent="0">
              <a:buNone/>
              <a:defRPr sz="2500" b="1"/>
            </a:lvl2pPr>
            <a:lvl3pPr marL="1136782" indent="0">
              <a:buNone/>
              <a:defRPr sz="2200" b="1"/>
            </a:lvl3pPr>
            <a:lvl4pPr marL="1705173" indent="0">
              <a:buNone/>
              <a:defRPr sz="2000" b="1"/>
            </a:lvl4pPr>
            <a:lvl5pPr marL="2273564" indent="0">
              <a:buNone/>
              <a:defRPr sz="2000" b="1"/>
            </a:lvl5pPr>
            <a:lvl6pPr marL="2841955" indent="0">
              <a:buNone/>
              <a:defRPr sz="2000" b="1"/>
            </a:lvl6pPr>
            <a:lvl7pPr marL="3410346" indent="0">
              <a:buNone/>
              <a:defRPr sz="2000" b="1"/>
            </a:lvl7pPr>
            <a:lvl8pPr marL="3978737" indent="0">
              <a:buNone/>
              <a:defRPr sz="2000" b="1"/>
            </a:lvl8pPr>
            <a:lvl9pPr marL="4547128"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899833"/>
            <a:ext cx="5252245" cy="52683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2046817"/>
            <a:ext cx="5254307" cy="853016"/>
          </a:xfrm>
        </p:spPr>
        <p:txBody>
          <a:bodyPr anchor="b"/>
          <a:lstStyle>
            <a:lvl1pPr marL="0" indent="0">
              <a:buNone/>
              <a:defRPr sz="3000" b="1"/>
            </a:lvl1pPr>
            <a:lvl2pPr marL="568391" indent="0">
              <a:buNone/>
              <a:defRPr sz="2500" b="1"/>
            </a:lvl2pPr>
            <a:lvl3pPr marL="1136782" indent="0">
              <a:buNone/>
              <a:defRPr sz="2200" b="1"/>
            </a:lvl3pPr>
            <a:lvl4pPr marL="1705173" indent="0">
              <a:buNone/>
              <a:defRPr sz="2000" b="1"/>
            </a:lvl4pPr>
            <a:lvl5pPr marL="2273564" indent="0">
              <a:buNone/>
              <a:defRPr sz="2000" b="1"/>
            </a:lvl5pPr>
            <a:lvl6pPr marL="2841955" indent="0">
              <a:buNone/>
              <a:defRPr sz="2000" b="1"/>
            </a:lvl6pPr>
            <a:lvl7pPr marL="3410346" indent="0">
              <a:buNone/>
              <a:defRPr sz="2000" b="1"/>
            </a:lvl7pPr>
            <a:lvl8pPr marL="3978737" indent="0">
              <a:buNone/>
              <a:defRPr sz="2000" b="1"/>
            </a:lvl8pPr>
            <a:lvl9pPr marL="4547128"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899833"/>
            <a:ext cx="5254307" cy="52683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nn-NO" smtClean="0"/>
              <a:t>LUNAR Webinar                                        16 April  2012</a:t>
            </a:r>
            <a:endParaRPr lang="en-US" dirty="0"/>
          </a:p>
        </p:txBody>
      </p:sp>
      <p:sp>
        <p:nvSpPr>
          <p:cNvPr id="9" name="Slide Number Placeholder 8"/>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nn-NO" smtClean="0"/>
              <a:t>LUNAR Webinar                                        16 April  2012</a:t>
            </a:r>
            <a:endParaRPr lang="en-US" dirty="0"/>
          </a:p>
        </p:txBody>
      </p:sp>
      <p:sp>
        <p:nvSpPr>
          <p:cNvPr id="5" name="Slide Number Placeholder 4"/>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nn-NO" smtClean="0"/>
              <a:t>LUNAR Webinar                                        16 April  2012</a:t>
            </a:r>
            <a:endParaRPr lang="en-US" dirty="0"/>
          </a:p>
        </p:txBody>
      </p:sp>
      <p:sp>
        <p:nvSpPr>
          <p:cNvPr id="4" name="Slide Number Placeholder 3"/>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2" y="364067"/>
            <a:ext cx="3910808"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7" y="364070"/>
            <a:ext cx="664527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2" y="1913470"/>
            <a:ext cx="3910808" cy="6254751"/>
          </a:xfrm>
        </p:spPr>
        <p:txBody>
          <a:bodyPr/>
          <a:lstStyle>
            <a:lvl1pPr marL="0" indent="0">
              <a:buNone/>
              <a:defRPr sz="1700"/>
            </a:lvl1pPr>
            <a:lvl2pPr marL="568391" indent="0">
              <a:buNone/>
              <a:defRPr sz="1500"/>
            </a:lvl2pPr>
            <a:lvl3pPr marL="1136782" indent="0">
              <a:buNone/>
              <a:defRPr sz="1200"/>
            </a:lvl3pPr>
            <a:lvl4pPr marL="1705173" indent="0">
              <a:buNone/>
              <a:defRPr sz="1100"/>
            </a:lvl4pPr>
            <a:lvl5pPr marL="2273564" indent="0">
              <a:buNone/>
              <a:defRPr sz="1100"/>
            </a:lvl5pPr>
            <a:lvl6pPr marL="2841955" indent="0">
              <a:buNone/>
              <a:defRPr sz="1100"/>
            </a:lvl6pPr>
            <a:lvl7pPr marL="3410346" indent="0">
              <a:buNone/>
              <a:defRPr sz="1100"/>
            </a:lvl7pPr>
            <a:lvl8pPr marL="3978737" indent="0">
              <a:buNone/>
              <a:defRPr sz="1100"/>
            </a:lvl8pPr>
            <a:lvl9pPr marL="45471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n-NO" smtClean="0"/>
              <a:t>LUNAR Webinar                                        16 April  2012</a:t>
            </a:r>
            <a:endParaRPr lang="en-US" dirty="0"/>
          </a:p>
        </p:txBody>
      </p:sp>
      <p:sp>
        <p:nvSpPr>
          <p:cNvPr id="7" name="Slide Number Placeholder 6"/>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5" y="6400800"/>
            <a:ext cx="713232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5" y="817033"/>
            <a:ext cx="7132320" cy="5486400"/>
          </a:xfrm>
        </p:spPr>
        <p:txBody>
          <a:bodyPr/>
          <a:lstStyle>
            <a:lvl1pPr marL="0" indent="0">
              <a:buNone/>
              <a:defRPr sz="4000"/>
            </a:lvl1pPr>
            <a:lvl2pPr marL="568391" indent="0">
              <a:buNone/>
              <a:defRPr sz="3500"/>
            </a:lvl2pPr>
            <a:lvl3pPr marL="1136782" indent="0">
              <a:buNone/>
              <a:defRPr sz="3000"/>
            </a:lvl3pPr>
            <a:lvl4pPr marL="1705173" indent="0">
              <a:buNone/>
              <a:defRPr sz="2500"/>
            </a:lvl4pPr>
            <a:lvl5pPr marL="2273564" indent="0">
              <a:buNone/>
              <a:defRPr sz="2500"/>
            </a:lvl5pPr>
            <a:lvl6pPr marL="2841955" indent="0">
              <a:buNone/>
              <a:defRPr sz="2500"/>
            </a:lvl6pPr>
            <a:lvl7pPr marL="3410346" indent="0">
              <a:buNone/>
              <a:defRPr sz="2500"/>
            </a:lvl7pPr>
            <a:lvl8pPr marL="3978737" indent="0">
              <a:buNone/>
              <a:defRPr sz="2500"/>
            </a:lvl8pPr>
            <a:lvl9pPr marL="4547128" indent="0">
              <a:buNone/>
              <a:defRPr sz="2500"/>
            </a:lvl9pPr>
          </a:lstStyle>
          <a:p>
            <a:endParaRPr lang="en-US" dirty="0"/>
          </a:p>
        </p:txBody>
      </p:sp>
      <p:sp>
        <p:nvSpPr>
          <p:cNvPr id="4" name="Text Placeholder 3"/>
          <p:cNvSpPr>
            <a:spLocks noGrp="1"/>
          </p:cNvSpPr>
          <p:nvPr>
            <p:ph type="body" sz="half" idx="2"/>
          </p:nvPr>
        </p:nvSpPr>
        <p:spPr>
          <a:xfrm>
            <a:off x="2329975" y="7156451"/>
            <a:ext cx="7132320" cy="1073149"/>
          </a:xfrm>
        </p:spPr>
        <p:txBody>
          <a:bodyPr/>
          <a:lstStyle>
            <a:lvl1pPr marL="0" indent="0">
              <a:buNone/>
              <a:defRPr sz="1700"/>
            </a:lvl1pPr>
            <a:lvl2pPr marL="568391" indent="0">
              <a:buNone/>
              <a:defRPr sz="1500"/>
            </a:lvl2pPr>
            <a:lvl3pPr marL="1136782" indent="0">
              <a:buNone/>
              <a:defRPr sz="1200"/>
            </a:lvl3pPr>
            <a:lvl4pPr marL="1705173" indent="0">
              <a:buNone/>
              <a:defRPr sz="1100"/>
            </a:lvl4pPr>
            <a:lvl5pPr marL="2273564" indent="0">
              <a:buNone/>
              <a:defRPr sz="1100"/>
            </a:lvl5pPr>
            <a:lvl6pPr marL="2841955" indent="0">
              <a:buNone/>
              <a:defRPr sz="1100"/>
            </a:lvl6pPr>
            <a:lvl7pPr marL="3410346" indent="0">
              <a:buNone/>
              <a:defRPr sz="1100"/>
            </a:lvl7pPr>
            <a:lvl8pPr marL="3978737" indent="0">
              <a:buNone/>
              <a:defRPr sz="1100"/>
            </a:lvl8pPr>
            <a:lvl9pPr marL="45471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n-NO" smtClean="0"/>
              <a:t>LUNAR Webinar                                        16 April  2012</a:t>
            </a:r>
            <a:endParaRPr lang="en-US" dirty="0"/>
          </a:p>
        </p:txBody>
      </p:sp>
      <p:sp>
        <p:nvSpPr>
          <p:cNvPr id="7" name="Slide Number Placeholder 6"/>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1" y="366188"/>
            <a:ext cx="267462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366188"/>
            <a:ext cx="782574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5DCD6C68-04C9-409D-9308-1C38E7A7255C}"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1" y="2840570"/>
            <a:ext cx="1010412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1" y="5181600"/>
            <a:ext cx="8321041" cy="2336800"/>
          </a:xfrm>
        </p:spPr>
        <p:txBody>
          <a:bodyPr/>
          <a:lstStyle>
            <a:lvl1pPr marL="0" indent="0" algn="ctr">
              <a:buNone/>
              <a:defRPr>
                <a:solidFill>
                  <a:schemeClr val="tx1">
                    <a:tint val="75000"/>
                  </a:schemeClr>
                </a:solidFill>
              </a:defRPr>
            </a:lvl1pPr>
            <a:lvl2pPr marL="568391" indent="0" algn="ctr">
              <a:buNone/>
              <a:defRPr>
                <a:solidFill>
                  <a:schemeClr val="tx1">
                    <a:tint val="75000"/>
                  </a:schemeClr>
                </a:solidFill>
              </a:defRPr>
            </a:lvl2pPr>
            <a:lvl3pPr marL="1136782" indent="0" algn="ctr">
              <a:buNone/>
              <a:defRPr>
                <a:solidFill>
                  <a:schemeClr val="tx1">
                    <a:tint val="75000"/>
                  </a:schemeClr>
                </a:solidFill>
              </a:defRPr>
            </a:lvl3pPr>
            <a:lvl4pPr marL="1705173" indent="0" algn="ctr">
              <a:buNone/>
              <a:defRPr>
                <a:solidFill>
                  <a:schemeClr val="tx1">
                    <a:tint val="75000"/>
                  </a:schemeClr>
                </a:solidFill>
              </a:defRPr>
            </a:lvl4pPr>
            <a:lvl5pPr marL="2273564" indent="0" algn="ctr">
              <a:buNone/>
              <a:defRPr>
                <a:solidFill>
                  <a:schemeClr val="tx1">
                    <a:tint val="75000"/>
                  </a:schemeClr>
                </a:solidFill>
              </a:defRPr>
            </a:lvl5pPr>
            <a:lvl6pPr marL="2841955" indent="0" algn="ctr">
              <a:buNone/>
              <a:defRPr>
                <a:solidFill>
                  <a:schemeClr val="tx1">
                    <a:tint val="75000"/>
                  </a:schemeClr>
                </a:solidFill>
              </a:defRPr>
            </a:lvl6pPr>
            <a:lvl7pPr marL="3410346" indent="0" algn="ctr">
              <a:buNone/>
              <a:defRPr>
                <a:solidFill>
                  <a:schemeClr val="tx1">
                    <a:tint val="75000"/>
                  </a:schemeClr>
                </a:solidFill>
              </a:defRPr>
            </a:lvl7pPr>
            <a:lvl8pPr marL="3978737" indent="0" algn="ctr">
              <a:buNone/>
              <a:defRPr>
                <a:solidFill>
                  <a:schemeClr val="tx1">
                    <a:tint val="75000"/>
                  </a:schemeClr>
                </a:solidFill>
              </a:defRPr>
            </a:lvl8pPr>
            <a:lvl9pPr marL="45471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875870"/>
            <a:ext cx="10104120" cy="1816100"/>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875618"/>
            <a:ext cx="10104120" cy="2000249"/>
          </a:xfrm>
        </p:spPr>
        <p:txBody>
          <a:bodyPr anchor="b"/>
          <a:lstStyle>
            <a:lvl1pPr marL="0" indent="0">
              <a:buNone/>
              <a:defRPr sz="2500">
                <a:solidFill>
                  <a:schemeClr val="tx1">
                    <a:tint val="75000"/>
                  </a:schemeClr>
                </a:solidFill>
              </a:defRPr>
            </a:lvl1pPr>
            <a:lvl2pPr marL="568391" indent="0">
              <a:buNone/>
              <a:defRPr sz="2200">
                <a:solidFill>
                  <a:schemeClr val="tx1">
                    <a:tint val="75000"/>
                  </a:schemeClr>
                </a:solidFill>
              </a:defRPr>
            </a:lvl2pPr>
            <a:lvl3pPr marL="1136782" indent="0">
              <a:buNone/>
              <a:defRPr sz="2000">
                <a:solidFill>
                  <a:schemeClr val="tx1">
                    <a:tint val="75000"/>
                  </a:schemeClr>
                </a:solidFill>
              </a:defRPr>
            </a:lvl3pPr>
            <a:lvl4pPr marL="1705173" indent="0">
              <a:buNone/>
              <a:defRPr sz="1700">
                <a:solidFill>
                  <a:schemeClr val="tx1">
                    <a:tint val="75000"/>
                  </a:schemeClr>
                </a:solidFill>
              </a:defRPr>
            </a:lvl4pPr>
            <a:lvl5pPr marL="2273564" indent="0">
              <a:buNone/>
              <a:defRPr sz="1700">
                <a:solidFill>
                  <a:schemeClr val="tx1">
                    <a:tint val="75000"/>
                  </a:schemeClr>
                </a:solidFill>
              </a:defRPr>
            </a:lvl5pPr>
            <a:lvl6pPr marL="2841955" indent="0">
              <a:buNone/>
              <a:defRPr sz="1700">
                <a:solidFill>
                  <a:schemeClr val="tx1">
                    <a:tint val="75000"/>
                  </a:schemeClr>
                </a:solidFill>
              </a:defRPr>
            </a:lvl6pPr>
            <a:lvl7pPr marL="3410346" indent="0">
              <a:buNone/>
              <a:defRPr sz="1700">
                <a:solidFill>
                  <a:schemeClr val="tx1">
                    <a:tint val="75000"/>
                  </a:schemeClr>
                </a:solidFill>
              </a:defRPr>
            </a:lvl7pPr>
            <a:lvl8pPr marL="3978737" indent="0">
              <a:buNone/>
              <a:defRPr sz="1700">
                <a:solidFill>
                  <a:schemeClr val="tx1">
                    <a:tint val="75000"/>
                  </a:schemeClr>
                </a:solidFill>
              </a:defRPr>
            </a:lvl8pPr>
            <a:lvl9pPr marL="4547128"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2046817"/>
            <a:ext cx="5252245" cy="853016"/>
          </a:xfrm>
        </p:spPr>
        <p:txBody>
          <a:bodyPr anchor="b"/>
          <a:lstStyle>
            <a:lvl1pPr marL="0" indent="0">
              <a:buNone/>
              <a:defRPr sz="3000" b="1"/>
            </a:lvl1pPr>
            <a:lvl2pPr marL="568391" indent="0">
              <a:buNone/>
              <a:defRPr sz="2500" b="1"/>
            </a:lvl2pPr>
            <a:lvl3pPr marL="1136782" indent="0">
              <a:buNone/>
              <a:defRPr sz="2200" b="1"/>
            </a:lvl3pPr>
            <a:lvl4pPr marL="1705173" indent="0">
              <a:buNone/>
              <a:defRPr sz="2000" b="1"/>
            </a:lvl4pPr>
            <a:lvl5pPr marL="2273564" indent="0">
              <a:buNone/>
              <a:defRPr sz="2000" b="1"/>
            </a:lvl5pPr>
            <a:lvl6pPr marL="2841955" indent="0">
              <a:buNone/>
              <a:defRPr sz="2000" b="1"/>
            </a:lvl6pPr>
            <a:lvl7pPr marL="3410346" indent="0">
              <a:buNone/>
              <a:defRPr sz="2000" b="1"/>
            </a:lvl7pPr>
            <a:lvl8pPr marL="3978737" indent="0">
              <a:buNone/>
              <a:defRPr sz="2000" b="1"/>
            </a:lvl8pPr>
            <a:lvl9pPr marL="4547128"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899833"/>
            <a:ext cx="5252245" cy="52683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2046817"/>
            <a:ext cx="5254307" cy="853016"/>
          </a:xfrm>
        </p:spPr>
        <p:txBody>
          <a:bodyPr anchor="b"/>
          <a:lstStyle>
            <a:lvl1pPr marL="0" indent="0">
              <a:buNone/>
              <a:defRPr sz="3000" b="1"/>
            </a:lvl1pPr>
            <a:lvl2pPr marL="568391" indent="0">
              <a:buNone/>
              <a:defRPr sz="2500" b="1"/>
            </a:lvl2pPr>
            <a:lvl3pPr marL="1136782" indent="0">
              <a:buNone/>
              <a:defRPr sz="2200" b="1"/>
            </a:lvl3pPr>
            <a:lvl4pPr marL="1705173" indent="0">
              <a:buNone/>
              <a:defRPr sz="2000" b="1"/>
            </a:lvl4pPr>
            <a:lvl5pPr marL="2273564" indent="0">
              <a:buNone/>
              <a:defRPr sz="2000" b="1"/>
            </a:lvl5pPr>
            <a:lvl6pPr marL="2841955" indent="0">
              <a:buNone/>
              <a:defRPr sz="2000" b="1"/>
            </a:lvl6pPr>
            <a:lvl7pPr marL="3410346" indent="0">
              <a:buNone/>
              <a:defRPr sz="2000" b="1"/>
            </a:lvl7pPr>
            <a:lvl8pPr marL="3978737" indent="0">
              <a:buNone/>
              <a:defRPr sz="2000" b="1"/>
            </a:lvl8pPr>
            <a:lvl9pPr marL="4547128"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899833"/>
            <a:ext cx="5254307" cy="52683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C3F7341-C73C-47C3-B225-236956A4B6A9}"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2133604"/>
            <a:ext cx="5250180" cy="6034617"/>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42660" y="2133604"/>
            <a:ext cx="5250180" cy="6034617"/>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n-NO" smtClean="0"/>
              <a:t>LUNAR Webinar                                        16 April  2012</a:t>
            </a:r>
            <a:endParaRPr lang="en-US" dirty="0"/>
          </a:p>
        </p:txBody>
      </p:sp>
      <p:sp>
        <p:nvSpPr>
          <p:cNvPr id="7" name="Slide Number Placeholder 6"/>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2046817"/>
            <a:ext cx="5252245" cy="853016"/>
          </a:xfrm>
        </p:spPr>
        <p:txBody>
          <a:bodyPr anchor="b"/>
          <a:lstStyle>
            <a:lvl1pPr marL="0" indent="0">
              <a:buNone/>
              <a:defRPr sz="3000" b="1"/>
            </a:lvl1pPr>
            <a:lvl2pPr marL="568391" indent="0">
              <a:buNone/>
              <a:defRPr sz="2500" b="1"/>
            </a:lvl2pPr>
            <a:lvl3pPr marL="1136782" indent="0">
              <a:buNone/>
              <a:defRPr sz="2200" b="1"/>
            </a:lvl3pPr>
            <a:lvl4pPr marL="1705173" indent="0">
              <a:buNone/>
              <a:defRPr sz="2000" b="1"/>
            </a:lvl4pPr>
            <a:lvl5pPr marL="2273564" indent="0">
              <a:buNone/>
              <a:defRPr sz="2000" b="1"/>
            </a:lvl5pPr>
            <a:lvl6pPr marL="2841955" indent="0">
              <a:buNone/>
              <a:defRPr sz="2000" b="1"/>
            </a:lvl6pPr>
            <a:lvl7pPr marL="3410346" indent="0">
              <a:buNone/>
              <a:defRPr sz="2000" b="1"/>
            </a:lvl7pPr>
            <a:lvl8pPr marL="3978737" indent="0">
              <a:buNone/>
              <a:defRPr sz="2000" b="1"/>
            </a:lvl8pPr>
            <a:lvl9pPr marL="4547128"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899833"/>
            <a:ext cx="5252245" cy="52683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2046817"/>
            <a:ext cx="5254307" cy="853016"/>
          </a:xfrm>
        </p:spPr>
        <p:txBody>
          <a:bodyPr anchor="b"/>
          <a:lstStyle>
            <a:lvl1pPr marL="0" indent="0">
              <a:buNone/>
              <a:defRPr sz="3000" b="1"/>
            </a:lvl1pPr>
            <a:lvl2pPr marL="568391" indent="0">
              <a:buNone/>
              <a:defRPr sz="2500" b="1"/>
            </a:lvl2pPr>
            <a:lvl3pPr marL="1136782" indent="0">
              <a:buNone/>
              <a:defRPr sz="2200" b="1"/>
            </a:lvl3pPr>
            <a:lvl4pPr marL="1705173" indent="0">
              <a:buNone/>
              <a:defRPr sz="2000" b="1"/>
            </a:lvl4pPr>
            <a:lvl5pPr marL="2273564" indent="0">
              <a:buNone/>
              <a:defRPr sz="2000" b="1"/>
            </a:lvl5pPr>
            <a:lvl6pPr marL="2841955" indent="0">
              <a:buNone/>
              <a:defRPr sz="2000" b="1"/>
            </a:lvl6pPr>
            <a:lvl7pPr marL="3410346" indent="0">
              <a:buNone/>
              <a:defRPr sz="2000" b="1"/>
            </a:lvl7pPr>
            <a:lvl8pPr marL="3978737" indent="0">
              <a:buNone/>
              <a:defRPr sz="2000" b="1"/>
            </a:lvl8pPr>
            <a:lvl9pPr marL="4547128"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899833"/>
            <a:ext cx="5254307" cy="5268384"/>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nn-NO" smtClean="0"/>
              <a:t>LUNAR Webinar                                        16 April  2012</a:t>
            </a:r>
            <a:endParaRPr lang="en-US" dirty="0"/>
          </a:p>
        </p:txBody>
      </p:sp>
      <p:sp>
        <p:nvSpPr>
          <p:cNvPr id="9" name="Slide Number Placeholder 8"/>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nn-NO" smtClean="0"/>
              <a:t>LUNAR Webinar                                        16 April  2012</a:t>
            </a:r>
            <a:endParaRPr lang="en-US" dirty="0"/>
          </a:p>
        </p:txBody>
      </p:sp>
      <p:sp>
        <p:nvSpPr>
          <p:cNvPr id="5" name="Slide Number Placeholder 4"/>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nn-NO" smtClean="0"/>
              <a:t>LUNAR Webinar                                        16 April  2012</a:t>
            </a:r>
            <a:endParaRPr lang="en-US" dirty="0"/>
          </a:p>
        </p:txBody>
      </p:sp>
      <p:sp>
        <p:nvSpPr>
          <p:cNvPr id="4" name="Slide Number Placeholder 3"/>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2" y="364067"/>
            <a:ext cx="3910808"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7" y="364070"/>
            <a:ext cx="664527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2" y="1913470"/>
            <a:ext cx="3910808" cy="6254751"/>
          </a:xfrm>
        </p:spPr>
        <p:txBody>
          <a:bodyPr/>
          <a:lstStyle>
            <a:lvl1pPr marL="0" indent="0">
              <a:buNone/>
              <a:defRPr sz="1700"/>
            </a:lvl1pPr>
            <a:lvl2pPr marL="568391" indent="0">
              <a:buNone/>
              <a:defRPr sz="1500"/>
            </a:lvl2pPr>
            <a:lvl3pPr marL="1136782" indent="0">
              <a:buNone/>
              <a:defRPr sz="1200"/>
            </a:lvl3pPr>
            <a:lvl4pPr marL="1705173" indent="0">
              <a:buNone/>
              <a:defRPr sz="1100"/>
            </a:lvl4pPr>
            <a:lvl5pPr marL="2273564" indent="0">
              <a:buNone/>
              <a:defRPr sz="1100"/>
            </a:lvl5pPr>
            <a:lvl6pPr marL="2841955" indent="0">
              <a:buNone/>
              <a:defRPr sz="1100"/>
            </a:lvl6pPr>
            <a:lvl7pPr marL="3410346" indent="0">
              <a:buNone/>
              <a:defRPr sz="1100"/>
            </a:lvl7pPr>
            <a:lvl8pPr marL="3978737" indent="0">
              <a:buNone/>
              <a:defRPr sz="1100"/>
            </a:lvl8pPr>
            <a:lvl9pPr marL="45471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n-NO" smtClean="0"/>
              <a:t>LUNAR Webinar                                        16 April  2012</a:t>
            </a:r>
            <a:endParaRPr lang="en-US" dirty="0"/>
          </a:p>
        </p:txBody>
      </p:sp>
      <p:sp>
        <p:nvSpPr>
          <p:cNvPr id="7" name="Slide Number Placeholder 6"/>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5" y="6400800"/>
            <a:ext cx="713232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5" y="817033"/>
            <a:ext cx="7132320" cy="5486400"/>
          </a:xfrm>
        </p:spPr>
        <p:txBody>
          <a:bodyPr/>
          <a:lstStyle>
            <a:lvl1pPr marL="0" indent="0">
              <a:buNone/>
              <a:defRPr sz="4000"/>
            </a:lvl1pPr>
            <a:lvl2pPr marL="568391" indent="0">
              <a:buNone/>
              <a:defRPr sz="3500"/>
            </a:lvl2pPr>
            <a:lvl3pPr marL="1136782" indent="0">
              <a:buNone/>
              <a:defRPr sz="3000"/>
            </a:lvl3pPr>
            <a:lvl4pPr marL="1705173" indent="0">
              <a:buNone/>
              <a:defRPr sz="2500"/>
            </a:lvl4pPr>
            <a:lvl5pPr marL="2273564" indent="0">
              <a:buNone/>
              <a:defRPr sz="2500"/>
            </a:lvl5pPr>
            <a:lvl6pPr marL="2841955" indent="0">
              <a:buNone/>
              <a:defRPr sz="2500"/>
            </a:lvl6pPr>
            <a:lvl7pPr marL="3410346" indent="0">
              <a:buNone/>
              <a:defRPr sz="2500"/>
            </a:lvl7pPr>
            <a:lvl8pPr marL="3978737" indent="0">
              <a:buNone/>
              <a:defRPr sz="2500"/>
            </a:lvl8pPr>
            <a:lvl9pPr marL="4547128" indent="0">
              <a:buNone/>
              <a:defRPr sz="2500"/>
            </a:lvl9pPr>
          </a:lstStyle>
          <a:p>
            <a:endParaRPr lang="en-US" dirty="0"/>
          </a:p>
        </p:txBody>
      </p:sp>
      <p:sp>
        <p:nvSpPr>
          <p:cNvPr id="4" name="Text Placeholder 3"/>
          <p:cNvSpPr>
            <a:spLocks noGrp="1"/>
          </p:cNvSpPr>
          <p:nvPr>
            <p:ph type="body" sz="half" idx="2"/>
          </p:nvPr>
        </p:nvSpPr>
        <p:spPr>
          <a:xfrm>
            <a:off x="2329975" y="7156451"/>
            <a:ext cx="7132320" cy="1073149"/>
          </a:xfrm>
        </p:spPr>
        <p:txBody>
          <a:bodyPr/>
          <a:lstStyle>
            <a:lvl1pPr marL="0" indent="0">
              <a:buNone/>
              <a:defRPr sz="1700"/>
            </a:lvl1pPr>
            <a:lvl2pPr marL="568391" indent="0">
              <a:buNone/>
              <a:defRPr sz="1500"/>
            </a:lvl2pPr>
            <a:lvl3pPr marL="1136782" indent="0">
              <a:buNone/>
              <a:defRPr sz="1200"/>
            </a:lvl3pPr>
            <a:lvl4pPr marL="1705173" indent="0">
              <a:buNone/>
              <a:defRPr sz="1100"/>
            </a:lvl4pPr>
            <a:lvl5pPr marL="2273564" indent="0">
              <a:buNone/>
              <a:defRPr sz="1100"/>
            </a:lvl5pPr>
            <a:lvl6pPr marL="2841955" indent="0">
              <a:buNone/>
              <a:defRPr sz="1100"/>
            </a:lvl6pPr>
            <a:lvl7pPr marL="3410346" indent="0">
              <a:buNone/>
              <a:defRPr sz="1100"/>
            </a:lvl7pPr>
            <a:lvl8pPr marL="3978737" indent="0">
              <a:buNone/>
              <a:defRPr sz="1100"/>
            </a:lvl8pPr>
            <a:lvl9pPr marL="4547128"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nn-NO" smtClean="0"/>
              <a:t>LUNAR Webinar                                        16 April  2012</a:t>
            </a:r>
            <a:endParaRPr lang="en-US" dirty="0"/>
          </a:p>
        </p:txBody>
      </p:sp>
      <p:sp>
        <p:nvSpPr>
          <p:cNvPr id="7" name="Slide Number Placeholder 6"/>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1" y="366188"/>
            <a:ext cx="267462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366188"/>
            <a:ext cx="782574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nn-NO" smtClean="0"/>
              <a:t>LUNAR Webinar                                        16 April  2012</a:t>
            </a:r>
            <a:endParaRPr lang="en-US" dirty="0"/>
          </a:p>
        </p:txBody>
      </p:sp>
      <p:sp>
        <p:nvSpPr>
          <p:cNvPr id="6" name="Slide Number Placeholder 5"/>
          <p:cNvSpPr>
            <a:spLocks noGrp="1"/>
          </p:cNvSpPr>
          <p:nvPr>
            <p:ph type="sldNum" sz="quarter" idx="12"/>
          </p:nvPr>
        </p:nvSpPr>
        <p:spPr/>
        <p:txBody>
          <a:bodyPr/>
          <a:lstStyle/>
          <a:p>
            <a:fld id="{98C2C904-EEE8-4B9C-9DEF-1D1A4AC209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178CB6C-43C6-4F1E-BAE5-FE6AA2B7859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nn-NO" dirty="0" smtClean="0"/>
              <a:t>LUNAR 16 April  2012</a:t>
            </a:r>
            <a:endParaRPr lang="en-US" dirty="0"/>
          </a:p>
        </p:txBody>
      </p:sp>
      <p:sp>
        <p:nvSpPr>
          <p:cNvPr id="7" name="Slide Number Placeholder 6"/>
          <p:cNvSpPr>
            <a:spLocks noGrp="1"/>
          </p:cNvSpPr>
          <p:nvPr>
            <p:ph type="sldNum" sz="quarter" idx="12"/>
          </p:nvPr>
        </p:nvSpPr>
        <p:spPr/>
        <p:txBody>
          <a:bodyPr/>
          <a:lstStyle/>
          <a:p>
            <a:pPr>
              <a:defRPr/>
            </a:pPr>
            <a:fld id="{61DC2924-7484-495C-B425-DF0585DC2974}"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2" y="364067"/>
            <a:ext cx="3910808" cy="1549400"/>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7" y="364070"/>
            <a:ext cx="6645275" cy="7804151"/>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2" y="1913470"/>
            <a:ext cx="3910808" cy="6254751"/>
          </a:xfrm>
        </p:spPr>
        <p:txBody>
          <a:bodyPr/>
          <a:lstStyle>
            <a:lvl1pPr marL="0" indent="0">
              <a:buNone/>
              <a:defRPr sz="1700"/>
            </a:lvl1pPr>
            <a:lvl2pPr marL="568391" indent="0">
              <a:buNone/>
              <a:defRPr sz="1500"/>
            </a:lvl2pPr>
            <a:lvl3pPr marL="1136782" indent="0">
              <a:buNone/>
              <a:defRPr sz="1200"/>
            </a:lvl3pPr>
            <a:lvl4pPr marL="1705173" indent="0">
              <a:buNone/>
              <a:defRPr sz="1100"/>
            </a:lvl4pPr>
            <a:lvl5pPr marL="2273564" indent="0">
              <a:buNone/>
              <a:defRPr sz="1100"/>
            </a:lvl5pPr>
            <a:lvl6pPr marL="2841955" indent="0">
              <a:buNone/>
              <a:defRPr sz="1100"/>
            </a:lvl6pPr>
            <a:lvl7pPr marL="3410346" indent="0">
              <a:buNone/>
              <a:defRPr sz="1100"/>
            </a:lvl7pPr>
            <a:lvl8pPr marL="3978737" indent="0">
              <a:buNone/>
              <a:defRPr sz="1100"/>
            </a:lvl8pPr>
            <a:lvl9pPr marL="454712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4429110-9BB7-4D63-974E-105ABEC4D13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5" y="6400800"/>
            <a:ext cx="7132320" cy="755651"/>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5" y="817033"/>
            <a:ext cx="7132320" cy="5486400"/>
          </a:xfrm>
        </p:spPr>
        <p:txBody>
          <a:bodyPr/>
          <a:lstStyle>
            <a:lvl1pPr marL="0" indent="0">
              <a:buNone/>
              <a:defRPr sz="4000"/>
            </a:lvl1pPr>
            <a:lvl2pPr marL="568391" indent="0">
              <a:buNone/>
              <a:defRPr sz="3500"/>
            </a:lvl2pPr>
            <a:lvl3pPr marL="1136782" indent="0">
              <a:buNone/>
              <a:defRPr sz="3000"/>
            </a:lvl3pPr>
            <a:lvl4pPr marL="1705173" indent="0">
              <a:buNone/>
              <a:defRPr sz="2500"/>
            </a:lvl4pPr>
            <a:lvl5pPr marL="2273564" indent="0">
              <a:buNone/>
              <a:defRPr sz="2500"/>
            </a:lvl5pPr>
            <a:lvl6pPr marL="2841955" indent="0">
              <a:buNone/>
              <a:defRPr sz="2500"/>
            </a:lvl6pPr>
            <a:lvl7pPr marL="3410346" indent="0">
              <a:buNone/>
              <a:defRPr sz="2500"/>
            </a:lvl7pPr>
            <a:lvl8pPr marL="3978737" indent="0">
              <a:buNone/>
              <a:defRPr sz="2500"/>
            </a:lvl8pPr>
            <a:lvl9pPr marL="4547128" indent="0">
              <a:buNone/>
              <a:defRPr sz="2500"/>
            </a:lvl9pPr>
          </a:lstStyle>
          <a:p>
            <a:pPr lvl="0"/>
            <a:endParaRPr lang="en-US" noProof="0" dirty="0" smtClean="0"/>
          </a:p>
        </p:txBody>
      </p:sp>
      <p:sp>
        <p:nvSpPr>
          <p:cNvPr id="4" name="Text Placeholder 3"/>
          <p:cNvSpPr>
            <a:spLocks noGrp="1"/>
          </p:cNvSpPr>
          <p:nvPr>
            <p:ph type="body" sz="half" idx="2"/>
          </p:nvPr>
        </p:nvSpPr>
        <p:spPr>
          <a:xfrm>
            <a:off x="2329975" y="7156451"/>
            <a:ext cx="7132320" cy="1073149"/>
          </a:xfrm>
        </p:spPr>
        <p:txBody>
          <a:bodyPr/>
          <a:lstStyle>
            <a:lvl1pPr marL="0" indent="0">
              <a:buNone/>
              <a:defRPr sz="1700"/>
            </a:lvl1pPr>
            <a:lvl2pPr marL="568391" indent="0">
              <a:buNone/>
              <a:defRPr sz="1500"/>
            </a:lvl2pPr>
            <a:lvl3pPr marL="1136782" indent="0">
              <a:buNone/>
              <a:defRPr sz="1200"/>
            </a:lvl3pPr>
            <a:lvl4pPr marL="1705173" indent="0">
              <a:buNone/>
              <a:defRPr sz="1100"/>
            </a:lvl4pPr>
            <a:lvl5pPr marL="2273564" indent="0">
              <a:buNone/>
              <a:defRPr sz="1100"/>
            </a:lvl5pPr>
            <a:lvl6pPr marL="2841955" indent="0">
              <a:buNone/>
              <a:defRPr sz="1100"/>
            </a:lvl6pPr>
            <a:lvl7pPr marL="3410346" indent="0">
              <a:buNone/>
              <a:defRPr sz="1100"/>
            </a:lvl7pPr>
            <a:lvl8pPr marL="3978737" indent="0">
              <a:buNone/>
              <a:defRPr sz="1100"/>
            </a:lvl8pPr>
            <a:lvl9pPr marL="454712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nn-NO" smtClean="0"/>
              <a:t>LUNAR Webinar                                        16 April  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B879D4-4B25-4D98-9BAF-5A0746DC1A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35000" r="-3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361" y="366184"/>
            <a:ext cx="10698481" cy="1524000"/>
          </a:xfrm>
          <a:prstGeom prst="rect">
            <a:avLst/>
          </a:prstGeom>
          <a:noFill/>
          <a:ln w="9525">
            <a:noFill/>
            <a:miter lim="800000"/>
            <a:headEnd/>
            <a:tailEnd/>
          </a:ln>
        </p:spPr>
        <p:txBody>
          <a:bodyPr vert="horz" wrap="square" lIns="113678" tIns="56839" rIns="113678" bIns="56839"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94361" y="2133604"/>
            <a:ext cx="10698481" cy="6034617"/>
          </a:xfrm>
          <a:prstGeom prst="rect">
            <a:avLst/>
          </a:prstGeom>
          <a:noFill/>
          <a:ln w="9525">
            <a:noFill/>
            <a:miter lim="800000"/>
            <a:headEnd/>
            <a:tailEnd/>
          </a:ln>
        </p:spPr>
        <p:txBody>
          <a:bodyPr vert="horz" wrap="square" lIns="113678" tIns="56839" rIns="113678" bIns="568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4360" y="8326967"/>
            <a:ext cx="2773680" cy="635000"/>
          </a:xfrm>
          <a:prstGeom prst="rect">
            <a:avLst/>
          </a:prstGeom>
          <a:noFill/>
          <a:ln w="9525">
            <a:noFill/>
            <a:miter lim="800000"/>
            <a:headEnd/>
            <a:tailEnd/>
          </a:ln>
          <a:effectLst/>
        </p:spPr>
        <p:txBody>
          <a:bodyPr vert="horz" wrap="square" lIns="113678" tIns="56839" rIns="113678" bIns="56839" numCol="1" anchor="t" anchorCtr="0" compatLnSpc="1">
            <a:prstTxWarp prst="textNoShape">
              <a:avLst/>
            </a:prstTxWarp>
          </a:bodyPr>
          <a:lstStyle>
            <a:lvl1pPr>
              <a:defRPr sz="1700"/>
            </a:lvl1pPr>
          </a:lstStyle>
          <a:p>
            <a:pPr>
              <a:defRPr/>
            </a:pPr>
            <a:endParaRPr lang="en-US" dirty="0"/>
          </a:p>
        </p:txBody>
      </p:sp>
      <p:sp>
        <p:nvSpPr>
          <p:cNvPr id="1029" name="Rectangle 5"/>
          <p:cNvSpPr>
            <a:spLocks noGrp="1" noChangeArrowheads="1"/>
          </p:cNvSpPr>
          <p:nvPr>
            <p:ph type="ftr" sz="quarter" idx="3"/>
          </p:nvPr>
        </p:nvSpPr>
        <p:spPr bwMode="auto">
          <a:xfrm>
            <a:off x="4061461" y="8326967"/>
            <a:ext cx="3764280" cy="635000"/>
          </a:xfrm>
          <a:prstGeom prst="rect">
            <a:avLst/>
          </a:prstGeom>
          <a:noFill/>
          <a:ln w="9525">
            <a:noFill/>
            <a:miter lim="800000"/>
            <a:headEnd/>
            <a:tailEnd/>
          </a:ln>
          <a:effectLst/>
        </p:spPr>
        <p:txBody>
          <a:bodyPr vert="horz" wrap="square" lIns="113678" tIns="56839" rIns="113678" bIns="56839" numCol="1" anchor="t" anchorCtr="0" compatLnSpc="1">
            <a:prstTxWarp prst="textNoShape">
              <a:avLst/>
            </a:prstTxWarp>
          </a:bodyPr>
          <a:lstStyle>
            <a:lvl1pPr algn="ctr">
              <a:defRPr sz="1700"/>
            </a:lvl1pPr>
          </a:lstStyle>
          <a:p>
            <a:pPr>
              <a:defRPr/>
            </a:pPr>
            <a:r>
              <a:rPr lang="nn-NO" smtClean="0"/>
              <a:t>LUNAR Webinar                                        16 April  2012</a:t>
            </a:r>
            <a:endParaRPr lang="en-US" dirty="0"/>
          </a:p>
        </p:txBody>
      </p:sp>
      <p:sp>
        <p:nvSpPr>
          <p:cNvPr id="1030" name="Rectangle 6"/>
          <p:cNvSpPr>
            <a:spLocks noGrp="1" noChangeArrowheads="1"/>
          </p:cNvSpPr>
          <p:nvPr>
            <p:ph type="sldNum" sz="quarter" idx="4"/>
          </p:nvPr>
        </p:nvSpPr>
        <p:spPr bwMode="auto">
          <a:xfrm>
            <a:off x="8519160" y="8326967"/>
            <a:ext cx="2773680" cy="635000"/>
          </a:xfrm>
          <a:prstGeom prst="rect">
            <a:avLst/>
          </a:prstGeom>
          <a:noFill/>
          <a:ln w="9525">
            <a:noFill/>
            <a:miter lim="800000"/>
            <a:headEnd/>
            <a:tailEnd/>
          </a:ln>
          <a:effectLst/>
        </p:spPr>
        <p:txBody>
          <a:bodyPr vert="horz" wrap="square" lIns="113678" tIns="56839" rIns="113678" bIns="56839" numCol="1" anchor="t" anchorCtr="0" compatLnSpc="1">
            <a:prstTxWarp prst="textNoShape">
              <a:avLst/>
            </a:prstTxWarp>
          </a:bodyPr>
          <a:lstStyle>
            <a:lvl1pPr algn="r">
              <a:defRPr sz="1700"/>
            </a:lvl1pPr>
          </a:lstStyle>
          <a:p>
            <a:pPr>
              <a:defRPr/>
            </a:pPr>
            <a:fld id="{61DC2924-7484-495C-B425-DF0585DC297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55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charset="0"/>
        </a:defRPr>
      </a:lvl2pPr>
      <a:lvl3pPr algn="ctr" rtl="0" eaLnBrk="0" fontAlgn="base" hangingPunct="0">
        <a:spcBef>
          <a:spcPct val="0"/>
        </a:spcBef>
        <a:spcAft>
          <a:spcPct val="0"/>
        </a:spcAft>
        <a:defRPr sz="5500">
          <a:solidFill>
            <a:schemeClr val="tx2"/>
          </a:solidFill>
          <a:latin typeface="Arial" charset="0"/>
        </a:defRPr>
      </a:lvl3pPr>
      <a:lvl4pPr algn="ctr" rtl="0" eaLnBrk="0" fontAlgn="base" hangingPunct="0">
        <a:spcBef>
          <a:spcPct val="0"/>
        </a:spcBef>
        <a:spcAft>
          <a:spcPct val="0"/>
        </a:spcAft>
        <a:defRPr sz="5500">
          <a:solidFill>
            <a:schemeClr val="tx2"/>
          </a:solidFill>
          <a:latin typeface="Arial" charset="0"/>
        </a:defRPr>
      </a:lvl4pPr>
      <a:lvl5pPr algn="ctr" rtl="0" eaLnBrk="0" fontAlgn="base" hangingPunct="0">
        <a:spcBef>
          <a:spcPct val="0"/>
        </a:spcBef>
        <a:spcAft>
          <a:spcPct val="0"/>
        </a:spcAft>
        <a:defRPr sz="5500">
          <a:solidFill>
            <a:schemeClr val="tx2"/>
          </a:solidFill>
          <a:latin typeface="Arial" charset="0"/>
        </a:defRPr>
      </a:lvl5pPr>
      <a:lvl6pPr marL="568391" algn="ctr" rtl="0" fontAlgn="base">
        <a:spcBef>
          <a:spcPct val="0"/>
        </a:spcBef>
        <a:spcAft>
          <a:spcPct val="0"/>
        </a:spcAft>
        <a:defRPr sz="5500">
          <a:solidFill>
            <a:schemeClr val="tx2"/>
          </a:solidFill>
          <a:latin typeface="Arial" charset="0"/>
        </a:defRPr>
      </a:lvl6pPr>
      <a:lvl7pPr marL="1136782" algn="ctr" rtl="0" fontAlgn="base">
        <a:spcBef>
          <a:spcPct val="0"/>
        </a:spcBef>
        <a:spcAft>
          <a:spcPct val="0"/>
        </a:spcAft>
        <a:defRPr sz="5500">
          <a:solidFill>
            <a:schemeClr val="tx2"/>
          </a:solidFill>
          <a:latin typeface="Arial" charset="0"/>
        </a:defRPr>
      </a:lvl7pPr>
      <a:lvl8pPr marL="1705173" algn="ctr" rtl="0" fontAlgn="base">
        <a:spcBef>
          <a:spcPct val="0"/>
        </a:spcBef>
        <a:spcAft>
          <a:spcPct val="0"/>
        </a:spcAft>
        <a:defRPr sz="5500">
          <a:solidFill>
            <a:schemeClr val="tx2"/>
          </a:solidFill>
          <a:latin typeface="Arial" charset="0"/>
        </a:defRPr>
      </a:lvl8pPr>
      <a:lvl9pPr marL="2273564" algn="ctr" rtl="0" fontAlgn="base">
        <a:spcBef>
          <a:spcPct val="0"/>
        </a:spcBef>
        <a:spcAft>
          <a:spcPct val="0"/>
        </a:spcAft>
        <a:defRPr sz="5500">
          <a:solidFill>
            <a:schemeClr val="tx2"/>
          </a:solidFill>
          <a:latin typeface="Arial" charset="0"/>
        </a:defRPr>
      </a:lvl9pPr>
    </p:titleStyle>
    <p:bodyStyle>
      <a:lvl1pPr marL="426293" indent="-426293" algn="l" rtl="0" eaLnBrk="0" fontAlgn="base" hangingPunct="0">
        <a:spcBef>
          <a:spcPct val="20000"/>
        </a:spcBef>
        <a:spcAft>
          <a:spcPct val="0"/>
        </a:spcAft>
        <a:buChar char="•"/>
        <a:defRPr sz="4000">
          <a:solidFill>
            <a:schemeClr val="tx1"/>
          </a:solidFill>
          <a:latin typeface="+mn-lt"/>
          <a:ea typeface="+mn-ea"/>
          <a:cs typeface="+mn-cs"/>
        </a:defRPr>
      </a:lvl1pPr>
      <a:lvl2pPr marL="923635" indent="-355244" algn="l" rtl="0" eaLnBrk="0" fontAlgn="base" hangingPunct="0">
        <a:spcBef>
          <a:spcPct val="20000"/>
        </a:spcBef>
        <a:spcAft>
          <a:spcPct val="0"/>
        </a:spcAft>
        <a:buChar char="–"/>
        <a:defRPr sz="3500">
          <a:solidFill>
            <a:schemeClr val="tx1"/>
          </a:solidFill>
          <a:latin typeface="+mn-lt"/>
        </a:defRPr>
      </a:lvl2pPr>
      <a:lvl3pPr marL="1420978" indent="-284196" algn="l" rtl="0" eaLnBrk="0" fontAlgn="base" hangingPunct="0">
        <a:spcBef>
          <a:spcPct val="20000"/>
        </a:spcBef>
        <a:spcAft>
          <a:spcPct val="0"/>
        </a:spcAft>
        <a:buChar char="•"/>
        <a:defRPr sz="3000">
          <a:solidFill>
            <a:schemeClr val="tx1"/>
          </a:solidFill>
          <a:latin typeface="+mn-lt"/>
        </a:defRPr>
      </a:lvl3pPr>
      <a:lvl4pPr marL="1989369" indent="-284196" algn="l" rtl="0" eaLnBrk="0" fontAlgn="base" hangingPunct="0">
        <a:spcBef>
          <a:spcPct val="20000"/>
        </a:spcBef>
        <a:spcAft>
          <a:spcPct val="0"/>
        </a:spcAft>
        <a:buChar char="–"/>
        <a:defRPr sz="2500">
          <a:solidFill>
            <a:schemeClr val="tx1"/>
          </a:solidFill>
          <a:latin typeface="+mn-lt"/>
        </a:defRPr>
      </a:lvl4pPr>
      <a:lvl5pPr marL="2557760" indent="-284196" algn="l" rtl="0" eaLnBrk="0" fontAlgn="base" hangingPunct="0">
        <a:spcBef>
          <a:spcPct val="20000"/>
        </a:spcBef>
        <a:spcAft>
          <a:spcPct val="0"/>
        </a:spcAft>
        <a:buChar char="»"/>
        <a:defRPr sz="2500">
          <a:solidFill>
            <a:schemeClr val="tx1"/>
          </a:solidFill>
          <a:latin typeface="+mn-lt"/>
        </a:defRPr>
      </a:lvl5pPr>
      <a:lvl6pPr marL="3126151" indent="-284196" algn="l" rtl="0" fontAlgn="base">
        <a:spcBef>
          <a:spcPct val="20000"/>
        </a:spcBef>
        <a:spcAft>
          <a:spcPct val="0"/>
        </a:spcAft>
        <a:buChar char="»"/>
        <a:defRPr sz="2500">
          <a:solidFill>
            <a:schemeClr val="tx1"/>
          </a:solidFill>
          <a:latin typeface="+mn-lt"/>
        </a:defRPr>
      </a:lvl6pPr>
      <a:lvl7pPr marL="3694542" indent="-284196" algn="l" rtl="0" fontAlgn="base">
        <a:spcBef>
          <a:spcPct val="20000"/>
        </a:spcBef>
        <a:spcAft>
          <a:spcPct val="0"/>
        </a:spcAft>
        <a:buChar char="»"/>
        <a:defRPr sz="2500">
          <a:solidFill>
            <a:schemeClr val="tx1"/>
          </a:solidFill>
          <a:latin typeface="+mn-lt"/>
        </a:defRPr>
      </a:lvl7pPr>
      <a:lvl8pPr marL="4262933" indent="-284196" algn="l" rtl="0" fontAlgn="base">
        <a:spcBef>
          <a:spcPct val="20000"/>
        </a:spcBef>
        <a:spcAft>
          <a:spcPct val="0"/>
        </a:spcAft>
        <a:buChar char="»"/>
        <a:defRPr sz="2500">
          <a:solidFill>
            <a:schemeClr val="tx1"/>
          </a:solidFill>
          <a:latin typeface="+mn-lt"/>
        </a:defRPr>
      </a:lvl8pPr>
      <a:lvl9pPr marL="4831324" indent="-284196" algn="l" rtl="0" fontAlgn="base">
        <a:spcBef>
          <a:spcPct val="20000"/>
        </a:spcBef>
        <a:spcAft>
          <a:spcPct val="0"/>
        </a:spcAft>
        <a:buChar char="»"/>
        <a:defRPr sz="2500">
          <a:solidFill>
            <a:schemeClr val="tx1"/>
          </a:solidFill>
          <a:latin typeface="+mn-lt"/>
        </a:defRPr>
      </a:lvl9pPr>
    </p:bodyStyle>
    <p:otherStyle>
      <a:defPPr>
        <a:defRPr lang="en-US"/>
      </a:defPPr>
      <a:lvl1pPr marL="0" algn="l" defTabSz="1136782" rtl="0" eaLnBrk="1" latinLnBrk="0" hangingPunct="1">
        <a:defRPr sz="2200" kern="1200">
          <a:solidFill>
            <a:schemeClr val="tx1"/>
          </a:solidFill>
          <a:latin typeface="+mn-lt"/>
          <a:ea typeface="+mn-ea"/>
          <a:cs typeface="+mn-cs"/>
        </a:defRPr>
      </a:lvl1pPr>
      <a:lvl2pPr marL="568391" algn="l" defTabSz="1136782" rtl="0" eaLnBrk="1" latinLnBrk="0" hangingPunct="1">
        <a:defRPr sz="2200" kern="1200">
          <a:solidFill>
            <a:schemeClr val="tx1"/>
          </a:solidFill>
          <a:latin typeface="+mn-lt"/>
          <a:ea typeface="+mn-ea"/>
          <a:cs typeface="+mn-cs"/>
        </a:defRPr>
      </a:lvl2pPr>
      <a:lvl3pPr marL="1136782" algn="l" defTabSz="1136782" rtl="0" eaLnBrk="1" latinLnBrk="0" hangingPunct="1">
        <a:defRPr sz="2200" kern="1200">
          <a:solidFill>
            <a:schemeClr val="tx1"/>
          </a:solidFill>
          <a:latin typeface="+mn-lt"/>
          <a:ea typeface="+mn-ea"/>
          <a:cs typeface="+mn-cs"/>
        </a:defRPr>
      </a:lvl3pPr>
      <a:lvl4pPr marL="1705173" algn="l" defTabSz="1136782" rtl="0" eaLnBrk="1" latinLnBrk="0" hangingPunct="1">
        <a:defRPr sz="2200" kern="1200">
          <a:solidFill>
            <a:schemeClr val="tx1"/>
          </a:solidFill>
          <a:latin typeface="+mn-lt"/>
          <a:ea typeface="+mn-ea"/>
          <a:cs typeface="+mn-cs"/>
        </a:defRPr>
      </a:lvl4pPr>
      <a:lvl5pPr marL="2273564" algn="l" defTabSz="1136782" rtl="0" eaLnBrk="1" latinLnBrk="0" hangingPunct="1">
        <a:defRPr sz="2200" kern="1200">
          <a:solidFill>
            <a:schemeClr val="tx1"/>
          </a:solidFill>
          <a:latin typeface="+mn-lt"/>
          <a:ea typeface="+mn-ea"/>
          <a:cs typeface="+mn-cs"/>
        </a:defRPr>
      </a:lvl5pPr>
      <a:lvl6pPr marL="2841955" algn="l" defTabSz="1136782" rtl="0" eaLnBrk="1" latinLnBrk="0" hangingPunct="1">
        <a:defRPr sz="2200" kern="1200">
          <a:solidFill>
            <a:schemeClr val="tx1"/>
          </a:solidFill>
          <a:latin typeface="+mn-lt"/>
          <a:ea typeface="+mn-ea"/>
          <a:cs typeface="+mn-cs"/>
        </a:defRPr>
      </a:lvl6pPr>
      <a:lvl7pPr marL="3410346" algn="l" defTabSz="1136782" rtl="0" eaLnBrk="1" latinLnBrk="0" hangingPunct="1">
        <a:defRPr sz="2200" kern="1200">
          <a:solidFill>
            <a:schemeClr val="tx1"/>
          </a:solidFill>
          <a:latin typeface="+mn-lt"/>
          <a:ea typeface="+mn-ea"/>
          <a:cs typeface="+mn-cs"/>
        </a:defRPr>
      </a:lvl7pPr>
      <a:lvl8pPr marL="3978737" algn="l" defTabSz="1136782" rtl="0" eaLnBrk="1" latinLnBrk="0" hangingPunct="1">
        <a:defRPr sz="2200" kern="1200">
          <a:solidFill>
            <a:schemeClr val="tx1"/>
          </a:solidFill>
          <a:latin typeface="+mn-lt"/>
          <a:ea typeface="+mn-ea"/>
          <a:cs typeface="+mn-cs"/>
        </a:defRPr>
      </a:lvl8pPr>
      <a:lvl9pPr marL="4547128" algn="l" defTabSz="1136782"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366713"/>
            <a:ext cx="1069975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3725" y="2133600"/>
            <a:ext cx="1069975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3725" y="8475663"/>
            <a:ext cx="27749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ED602F16-1739-419F-8724-7419DF0EF386}" type="datetimeFigureOut">
              <a:rPr lang="en-US" smtClean="0"/>
              <a:t>9/19/2013</a:t>
            </a:fld>
            <a:endParaRPr lang="en-US"/>
          </a:p>
        </p:txBody>
      </p:sp>
      <p:sp>
        <p:nvSpPr>
          <p:cNvPr id="5" name="Footer Placeholder 4"/>
          <p:cNvSpPr>
            <a:spLocks noGrp="1"/>
          </p:cNvSpPr>
          <p:nvPr>
            <p:ph type="ftr" sz="quarter" idx="3"/>
          </p:nvPr>
        </p:nvSpPr>
        <p:spPr>
          <a:xfrm>
            <a:off x="4060825" y="8475663"/>
            <a:ext cx="376555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new</a:t>
            </a:r>
            <a:endParaRPr lang="en-US" dirty="0"/>
          </a:p>
        </p:txBody>
      </p:sp>
      <p:sp>
        <p:nvSpPr>
          <p:cNvPr id="6" name="Slide Number Placeholder 5"/>
          <p:cNvSpPr>
            <a:spLocks noGrp="1"/>
          </p:cNvSpPr>
          <p:nvPr>
            <p:ph type="sldNum" sz="quarter" idx="4"/>
          </p:nvPr>
        </p:nvSpPr>
        <p:spPr>
          <a:xfrm>
            <a:off x="8518525" y="8475663"/>
            <a:ext cx="27749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300013D-A80B-45EE-93D4-34BD0DC49C6C}" type="slidenum">
              <a:rPr lang="en-US" smtClean="0"/>
              <a:t>‹#›</a:t>
            </a:fld>
            <a:endParaRPr lang="en-US"/>
          </a:p>
        </p:txBody>
      </p:sp>
    </p:spTree>
    <p:extLst>
      <p:ext uri="{BB962C8B-B14F-4D97-AF65-F5344CB8AC3E}">
        <p14:creationId xmlns:p14="http://schemas.microsoft.com/office/powerpoint/2010/main" val="20500950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366713"/>
            <a:ext cx="1069975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3725" y="2133600"/>
            <a:ext cx="1069975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3725" y="8475663"/>
            <a:ext cx="27749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36DAAC1B-6ABA-43FC-9D95-F1B60853F666}" type="datetimeFigureOut">
              <a:rPr lang="en-US" smtClean="0"/>
              <a:t>9/19/2013</a:t>
            </a:fld>
            <a:endParaRPr lang="en-US"/>
          </a:p>
        </p:txBody>
      </p:sp>
      <p:sp>
        <p:nvSpPr>
          <p:cNvPr id="5" name="Footer Placeholder 4"/>
          <p:cNvSpPr>
            <a:spLocks noGrp="1"/>
          </p:cNvSpPr>
          <p:nvPr>
            <p:ph type="ftr" sz="quarter" idx="3"/>
          </p:nvPr>
        </p:nvSpPr>
        <p:spPr>
          <a:xfrm>
            <a:off x="4060825" y="8475663"/>
            <a:ext cx="376555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8525" y="8475663"/>
            <a:ext cx="27749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F0E7-26E2-4C02-A156-BDD117BAB03E}" type="slidenum">
              <a:rPr lang="en-US" smtClean="0"/>
              <a:t>‹#›</a:t>
            </a:fld>
            <a:endParaRPr lang="en-US"/>
          </a:p>
        </p:txBody>
      </p:sp>
    </p:spTree>
    <p:extLst>
      <p:ext uri="{BB962C8B-B14F-4D97-AF65-F5344CB8AC3E}">
        <p14:creationId xmlns:p14="http://schemas.microsoft.com/office/powerpoint/2010/main" val="36983129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35000" r="-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366184"/>
            <a:ext cx="10698481" cy="1524000"/>
          </a:xfrm>
          <a:prstGeom prst="rect">
            <a:avLst/>
          </a:prstGeom>
        </p:spPr>
        <p:txBody>
          <a:bodyPr vert="horz" lIns="113678" tIns="56839" rIns="113678" bIns="5683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1" y="2133604"/>
            <a:ext cx="10698481" cy="6034617"/>
          </a:xfrm>
          <a:prstGeom prst="rect">
            <a:avLst/>
          </a:prstGeom>
        </p:spPr>
        <p:txBody>
          <a:bodyPr vert="horz" lIns="113678" tIns="56839" rIns="113678" bIns="568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8475137"/>
            <a:ext cx="2773680" cy="486833"/>
          </a:xfrm>
          <a:prstGeom prst="rect">
            <a:avLst/>
          </a:prstGeom>
        </p:spPr>
        <p:txBody>
          <a:bodyPr vert="horz" lIns="113678" tIns="56839" rIns="113678" bIns="56839" rtlCol="0" anchor="ctr"/>
          <a:lstStyle>
            <a:lvl1pPr algn="l">
              <a:defRPr sz="15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61461" y="8475137"/>
            <a:ext cx="3764280" cy="486833"/>
          </a:xfrm>
          <a:prstGeom prst="rect">
            <a:avLst/>
          </a:prstGeom>
        </p:spPr>
        <p:txBody>
          <a:bodyPr vert="horz" lIns="113678" tIns="56839" rIns="113678" bIns="56839" rtlCol="0" anchor="ctr"/>
          <a:lstStyle>
            <a:lvl1pPr algn="ctr">
              <a:defRPr sz="1500">
                <a:solidFill>
                  <a:schemeClr val="tx1">
                    <a:tint val="75000"/>
                  </a:schemeClr>
                </a:solidFill>
              </a:defRPr>
            </a:lvl1pPr>
          </a:lstStyle>
          <a:p>
            <a:r>
              <a:rPr lang="nn-NO" smtClean="0"/>
              <a:t>LUNAR Webinar                                        16 April  2012</a:t>
            </a:r>
            <a:endParaRPr lang="en-US" dirty="0"/>
          </a:p>
        </p:txBody>
      </p:sp>
      <p:sp>
        <p:nvSpPr>
          <p:cNvPr id="6" name="Slide Number Placeholder 5"/>
          <p:cNvSpPr>
            <a:spLocks noGrp="1"/>
          </p:cNvSpPr>
          <p:nvPr>
            <p:ph type="sldNum" sz="quarter" idx="4"/>
          </p:nvPr>
        </p:nvSpPr>
        <p:spPr>
          <a:xfrm>
            <a:off x="8519160" y="8475137"/>
            <a:ext cx="2773680" cy="486833"/>
          </a:xfrm>
          <a:prstGeom prst="rect">
            <a:avLst/>
          </a:prstGeom>
        </p:spPr>
        <p:txBody>
          <a:bodyPr vert="horz" lIns="113678" tIns="56839" rIns="113678" bIns="56839" rtlCol="0" anchor="ctr"/>
          <a:lstStyle>
            <a:lvl1pPr algn="r">
              <a:defRPr sz="1500">
                <a:solidFill>
                  <a:schemeClr val="tx1">
                    <a:tint val="75000"/>
                  </a:schemeClr>
                </a:solidFill>
              </a:defRPr>
            </a:lvl1pPr>
          </a:lstStyle>
          <a:p>
            <a:fld id="{5DCD6C68-04C9-409D-9308-1C38E7A725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1136782" rtl="0" eaLnBrk="1" latinLnBrk="0" hangingPunct="1">
        <a:spcBef>
          <a:spcPct val="0"/>
        </a:spcBef>
        <a:buNone/>
        <a:defRPr sz="5500" kern="1200">
          <a:solidFill>
            <a:schemeClr val="tx1"/>
          </a:solidFill>
          <a:latin typeface="+mj-lt"/>
          <a:ea typeface="+mj-ea"/>
          <a:cs typeface="+mj-cs"/>
        </a:defRPr>
      </a:lvl1pPr>
    </p:titleStyle>
    <p:bodyStyle>
      <a:lvl1pPr marL="426293" indent="-426293" algn="l" defTabSz="113678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3635" indent="-355244" algn="l" defTabSz="1136782"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0978" indent="-284196" algn="l" defTabSz="1136782"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9369"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57760"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26151"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94542"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62933"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31324"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6782" rtl="0" eaLnBrk="1" latinLnBrk="0" hangingPunct="1">
        <a:defRPr sz="2200" kern="1200">
          <a:solidFill>
            <a:schemeClr val="tx1"/>
          </a:solidFill>
          <a:latin typeface="+mn-lt"/>
          <a:ea typeface="+mn-ea"/>
          <a:cs typeface="+mn-cs"/>
        </a:defRPr>
      </a:lvl1pPr>
      <a:lvl2pPr marL="568391" algn="l" defTabSz="1136782" rtl="0" eaLnBrk="1" latinLnBrk="0" hangingPunct="1">
        <a:defRPr sz="2200" kern="1200">
          <a:solidFill>
            <a:schemeClr val="tx1"/>
          </a:solidFill>
          <a:latin typeface="+mn-lt"/>
          <a:ea typeface="+mn-ea"/>
          <a:cs typeface="+mn-cs"/>
        </a:defRPr>
      </a:lvl2pPr>
      <a:lvl3pPr marL="1136782" algn="l" defTabSz="1136782" rtl="0" eaLnBrk="1" latinLnBrk="0" hangingPunct="1">
        <a:defRPr sz="2200" kern="1200">
          <a:solidFill>
            <a:schemeClr val="tx1"/>
          </a:solidFill>
          <a:latin typeface="+mn-lt"/>
          <a:ea typeface="+mn-ea"/>
          <a:cs typeface="+mn-cs"/>
        </a:defRPr>
      </a:lvl3pPr>
      <a:lvl4pPr marL="1705173" algn="l" defTabSz="1136782" rtl="0" eaLnBrk="1" latinLnBrk="0" hangingPunct="1">
        <a:defRPr sz="2200" kern="1200">
          <a:solidFill>
            <a:schemeClr val="tx1"/>
          </a:solidFill>
          <a:latin typeface="+mn-lt"/>
          <a:ea typeface="+mn-ea"/>
          <a:cs typeface="+mn-cs"/>
        </a:defRPr>
      </a:lvl4pPr>
      <a:lvl5pPr marL="2273564" algn="l" defTabSz="1136782" rtl="0" eaLnBrk="1" latinLnBrk="0" hangingPunct="1">
        <a:defRPr sz="2200" kern="1200">
          <a:solidFill>
            <a:schemeClr val="tx1"/>
          </a:solidFill>
          <a:latin typeface="+mn-lt"/>
          <a:ea typeface="+mn-ea"/>
          <a:cs typeface="+mn-cs"/>
        </a:defRPr>
      </a:lvl5pPr>
      <a:lvl6pPr marL="2841955" algn="l" defTabSz="1136782" rtl="0" eaLnBrk="1" latinLnBrk="0" hangingPunct="1">
        <a:defRPr sz="2200" kern="1200">
          <a:solidFill>
            <a:schemeClr val="tx1"/>
          </a:solidFill>
          <a:latin typeface="+mn-lt"/>
          <a:ea typeface="+mn-ea"/>
          <a:cs typeface="+mn-cs"/>
        </a:defRPr>
      </a:lvl6pPr>
      <a:lvl7pPr marL="3410346" algn="l" defTabSz="1136782" rtl="0" eaLnBrk="1" latinLnBrk="0" hangingPunct="1">
        <a:defRPr sz="2200" kern="1200">
          <a:solidFill>
            <a:schemeClr val="tx1"/>
          </a:solidFill>
          <a:latin typeface="+mn-lt"/>
          <a:ea typeface="+mn-ea"/>
          <a:cs typeface="+mn-cs"/>
        </a:defRPr>
      </a:lvl7pPr>
      <a:lvl8pPr marL="3978737" algn="l" defTabSz="1136782" rtl="0" eaLnBrk="1" latinLnBrk="0" hangingPunct="1">
        <a:defRPr sz="2200" kern="1200">
          <a:solidFill>
            <a:schemeClr val="tx1"/>
          </a:solidFill>
          <a:latin typeface="+mn-lt"/>
          <a:ea typeface="+mn-ea"/>
          <a:cs typeface="+mn-cs"/>
        </a:defRPr>
      </a:lvl8pPr>
      <a:lvl9pPr marL="4547128" algn="l" defTabSz="1136782"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35000" r="-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366184"/>
            <a:ext cx="10698481" cy="1524000"/>
          </a:xfrm>
          <a:prstGeom prst="rect">
            <a:avLst/>
          </a:prstGeom>
        </p:spPr>
        <p:txBody>
          <a:bodyPr vert="horz" lIns="113678" tIns="56839" rIns="113678" bIns="5683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1" y="2133604"/>
            <a:ext cx="10698481" cy="6034617"/>
          </a:xfrm>
          <a:prstGeom prst="rect">
            <a:avLst/>
          </a:prstGeom>
        </p:spPr>
        <p:txBody>
          <a:bodyPr vert="horz" lIns="113678" tIns="56839" rIns="113678" bIns="568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8475137"/>
            <a:ext cx="2773680" cy="486833"/>
          </a:xfrm>
          <a:prstGeom prst="rect">
            <a:avLst/>
          </a:prstGeom>
        </p:spPr>
        <p:txBody>
          <a:bodyPr vert="horz" lIns="113678" tIns="56839" rIns="113678" bIns="56839" rtlCol="0" anchor="ctr"/>
          <a:lstStyle>
            <a:lvl1pPr algn="l">
              <a:defRPr sz="15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61461" y="8475137"/>
            <a:ext cx="3764280" cy="486833"/>
          </a:xfrm>
          <a:prstGeom prst="rect">
            <a:avLst/>
          </a:prstGeom>
        </p:spPr>
        <p:txBody>
          <a:bodyPr vert="horz" lIns="113678" tIns="56839" rIns="113678" bIns="56839" rtlCol="0" anchor="ctr"/>
          <a:lstStyle>
            <a:lvl1pPr algn="ctr">
              <a:defRPr sz="1500">
                <a:solidFill>
                  <a:schemeClr val="tx1">
                    <a:tint val="75000"/>
                  </a:schemeClr>
                </a:solidFill>
              </a:defRPr>
            </a:lvl1pPr>
          </a:lstStyle>
          <a:p>
            <a:r>
              <a:rPr lang="nn-NO" smtClean="0"/>
              <a:t>LUNAR Webinar                                        16 April  2012</a:t>
            </a:r>
            <a:endParaRPr lang="en-US" dirty="0"/>
          </a:p>
        </p:txBody>
      </p:sp>
      <p:sp>
        <p:nvSpPr>
          <p:cNvPr id="6" name="Slide Number Placeholder 5"/>
          <p:cNvSpPr>
            <a:spLocks noGrp="1"/>
          </p:cNvSpPr>
          <p:nvPr>
            <p:ph type="sldNum" sz="quarter" idx="4"/>
          </p:nvPr>
        </p:nvSpPr>
        <p:spPr>
          <a:xfrm>
            <a:off x="8519160" y="8475137"/>
            <a:ext cx="2773680" cy="486833"/>
          </a:xfrm>
          <a:prstGeom prst="rect">
            <a:avLst/>
          </a:prstGeom>
        </p:spPr>
        <p:txBody>
          <a:bodyPr vert="horz" lIns="113678" tIns="56839" rIns="113678" bIns="56839" rtlCol="0" anchor="ctr"/>
          <a:lstStyle>
            <a:lvl1pPr algn="r">
              <a:defRPr sz="1500">
                <a:solidFill>
                  <a:schemeClr val="tx1">
                    <a:tint val="75000"/>
                  </a:schemeClr>
                </a:solidFill>
              </a:defRPr>
            </a:lvl1pPr>
          </a:lstStyle>
          <a:p>
            <a:fld id="{98C2C904-EEE8-4B9C-9DEF-1D1A4AC2099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1136782" rtl="0" eaLnBrk="1" latinLnBrk="0" hangingPunct="1">
        <a:spcBef>
          <a:spcPct val="0"/>
        </a:spcBef>
        <a:buNone/>
        <a:defRPr sz="5500" kern="1200">
          <a:solidFill>
            <a:schemeClr val="tx1"/>
          </a:solidFill>
          <a:latin typeface="+mj-lt"/>
          <a:ea typeface="+mj-ea"/>
          <a:cs typeface="+mj-cs"/>
        </a:defRPr>
      </a:lvl1pPr>
    </p:titleStyle>
    <p:bodyStyle>
      <a:lvl1pPr marL="426293" indent="-426293" algn="l" defTabSz="1136782"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23635" indent="-355244" algn="l" defTabSz="1136782"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20978" indent="-284196" algn="l" defTabSz="1136782"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9369"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57760"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26151"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94542"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62933"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31324" indent="-284196" algn="l" defTabSz="1136782"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6782" rtl="0" eaLnBrk="1" latinLnBrk="0" hangingPunct="1">
        <a:defRPr sz="2200" kern="1200">
          <a:solidFill>
            <a:schemeClr val="tx1"/>
          </a:solidFill>
          <a:latin typeface="+mn-lt"/>
          <a:ea typeface="+mn-ea"/>
          <a:cs typeface="+mn-cs"/>
        </a:defRPr>
      </a:lvl1pPr>
      <a:lvl2pPr marL="568391" algn="l" defTabSz="1136782" rtl="0" eaLnBrk="1" latinLnBrk="0" hangingPunct="1">
        <a:defRPr sz="2200" kern="1200">
          <a:solidFill>
            <a:schemeClr val="tx1"/>
          </a:solidFill>
          <a:latin typeface="+mn-lt"/>
          <a:ea typeface="+mn-ea"/>
          <a:cs typeface="+mn-cs"/>
        </a:defRPr>
      </a:lvl2pPr>
      <a:lvl3pPr marL="1136782" algn="l" defTabSz="1136782" rtl="0" eaLnBrk="1" latinLnBrk="0" hangingPunct="1">
        <a:defRPr sz="2200" kern="1200">
          <a:solidFill>
            <a:schemeClr val="tx1"/>
          </a:solidFill>
          <a:latin typeface="+mn-lt"/>
          <a:ea typeface="+mn-ea"/>
          <a:cs typeface="+mn-cs"/>
        </a:defRPr>
      </a:lvl3pPr>
      <a:lvl4pPr marL="1705173" algn="l" defTabSz="1136782" rtl="0" eaLnBrk="1" latinLnBrk="0" hangingPunct="1">
        <a:defRPr sz="2200" kern="1200">
          <a:solidFill>
            <a:schemeClr val="tx1"/>
          </a:solidFill>
          <a:latin typeface="+mn-lt"/>
          <a:ea typeface="+mn-ea"/>
          <a:cs typeface="+mn-cs"/>
        </a:defRPr>
      </a:lvl4pPr>
      <a:lvl5pPr marL="2273564" algn="l" defTabSz="1136782" rtl="0" eaLnBrk="1" latinLnBrk="0" hangingPunct="1">
        <a:defRPr sz="2200" kern="1200">
          <a:solidFill>
            <a:schemeClr val="tx1"/>
          </a:solidFill>
          <a:latin typeface="+mn-lt"/>
          <a:ea typeface="+mn-ea"/>
          <a:cs typeface="+mn-cs"/>
        </a:defRPr>
      </a:lvl5pPr>
      <a:lvl6pPr marL="2841955" algn="l" defTabSz="1136782" rtl="0" eaLnBrk="1" latinLnBrk="0" hangingPunct="1">
        <a:defRPr sz="2200" kern="1200">
          <a:solidFill>
            <a:schemeClr val="tx1"/>
          </a:solidFill>
          <a:latin typeface="+mn-lt"/>
          <a:ea typeface="+mn-ea"/>
          <a:cs typeface="+mn-cs"/>
        </a:defRPr>
      </a:lvl6pPr>
      <a:lvl7pPr marL="3410346" algn="l" defTabSz="1136782" rtl="0" eaLnBrk="1" latinLnBrk="0" hangingPunct="1">
        <a:defRPr sz="2200" kern="1200">
          <a:solidFill>
            <a:schemeClr val="tx1"/>
          </a:solidFill>
          <a:latin typeface="+mn-lt"/>
          <a:ea typeface="+mn-ea"/>
          <a:cs typeface="+mn-cs"/>
        </a:defRPr>
      </a:lvl7pPr>
      <a:lvl8pPr marL="3978737" algn="l" defTabSz="1136782" rtl="0" eaLnBrk="1" latinLnBrk="0" hangingPunct="1">
        <a:defRPr sz="2200" kern="1200">
          <a:solidFill>
            <a:schemeClr val="tx1"/>
          </a:solidFill>
          <a:latin typeface="+mn-lt"/>
          <a:ea typeface="+mn-ea"/>
          <a:cs typeface="+mn-cs"/>
        </a:defRPr>
      </a:lvl8pPr>
      <a:lvl9pPr marL="4547128" algn="l" defTabSz="113678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G:\__________ISOT\Talk\ap17_spill.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G:\__________ISOT\Talk\Honeybee_lab_Test.wm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090" name="Picture 18" descr="LUNAR_0200a copy"/>
          <p:cNvPicPr>
            <a:picLocks noChangeAspect="1" noChangeArrowheads="1"/>
          </p:cNvPicPr>
          <p:nvPr/>
        </p:nvPicPr>
        <p:blipFill>
          <a:blip r:embed="rId3" cstate="print"/>
          <a:srcRect/>
          <a:stretch>
            <a:fillRect/>
          </a:stretch>
        </p:blipFill>
        <p:spPr bwMode="auto">
          <a:xfrm>
            <a:off x="1" y="1797803"/>
            <a:ext cx="11887200" cy="7346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jpllogo"/>
          <p:cNvPicPr>
            <a:picLocks noChangeAspect="1" noChangeArrowheads="1"/>
          </p:cNvPicPr>
          <p:nvPr/>
        </p:nvPicPr>
        <p:blipFill>
          <a:blip r:embed="rId4" cstate="print"/>
          <a:srcRect/>
          <a:stretch>
            <a:fillRect/>
          </a:stretch>
        </p:blipFill>
        <p:spPr bwMode="auto">
          <a:xfrm>
            <a:off x="10104120" y="6096003"/>
            <a:ext cx="1584960" cy="520700"/>
          </a:xfrm>
          <a:prstGeom prst="rect">
            <a:avLst/>
          </a:prstGeom>
          <a:noFill/>
        </p:spPr>
      </p:pic>
      <p:pic>
        <p:nvPicPr>
          <p:cNvPr id="3079" name="Picture 7"/>
          <p:cNvPicPr>
            <a:picLocks noChangeAspect="1" noChangeArrowheads="1"/>
          </p:cNvPicPr>
          <p:nvPr/>
        </p:nvPicPr>
        <p:blipFill>
          <a:blip r:embed="rId5" cstate="print"/>
          <a:srcRect/>
          <a:stretch>
            <a:fillRect/>
          </a:stretch>
        </p:blipFill>
        <p:spPr bwMode="auto">
          <a:xfrm>
            <a:off x="10500361" y="6705600"/>
            <a:ext cx="1064895" cy="1094317"/>
          </a:xfrm>
          <a:prstGeom prst="rect">
            <a:avLst/>
          </a:prstGeom>
          <a:noFill/>
          <a:ln w="9525">
            <a:noFill/>
            <a:miter lim="800000"/>
            <a:headEnd/>
            <a:tailEnd/>
          </a:ln>
        </p:spPr>
      </p:pic>
      <p:pic>
        <p:nvPicPr>
          <p:cNvPr id="3080" name="Picture 8" descr="GSFClogo copy"/>
          <p:cNvPicPr>
            <a:picLocks noChangeAspect="1" noChangeArrowheads="1"/>
          </p:cNvPicPr>
          <p:nvPr/>
        </p:nvPicPr>
        <p:blipFill>
          <a:blip r:embed="rId6" cstate="print"/>
          <a:srcRect/>
          <a:stretch>
            <a:fillRect/>
          </a:stretch>
        </p:blipFill>
        <p:spPr bwMode="auto">
          <a:xfrm>
            <a:off x="10500361" y="3251200"/>
            <a:ext cx="827563" cy="1625600"/>
          </a:xfrm>
          <a:prstGeom prst="rect">
            <a:avLst/>
          </a:prstGeom>
          <a:noFill/>
        </p:spPr>
      </p:pic>
      <p:pic>
        <p:nvPicPr>
          <p:cNvPr id="3081" name="Picture 9"/>
          <p:cNvPicPr>
            <a:picLocks noChangeAspect="1" noChangeArrowheads="1"/>
          </p:cNvPicPr>
          <p:nvPr/>
        </p:nvPicPr>
        <p:blipFill>
          <a:blip r:embed="rId7" cstate="print"/>
          <a:srcRect/>
          <a:stretch>
            <a:fillRect/>
          </a:stretch>
        </p:blipFill>
        <p:spPr bwMode="auto">
          <a:xfrm>
            <a:off x="10401301" y="2235203"/>
            <a:ext cx="897733" cy="920751"/>
          </a:xfrm>
          <a:prstGeom prst="rect">
            <a:avLst/>
          </a:prstGeom>
          <a:noFill/>
          <a:ln w="9525">
            <a:noFill/>
            <a:miter lim="800000"/>
            <a:headEnd/>
            <a:tailEnd/>
          </a:ln>
          <a:effectLst/>
        </p:spPr>
      </p:pic>
      <p:pic>
        <p:nvPicPr>
          <p:cNvPr id="3082" name="Picture 10"/>
          <p:cNvPicPr>
            <a:picLocks noChangeAspect="1" noChangeArrowheads="1"/>
          </p:cNvPicPr>
          <p:nvPr/>
        </p:nvPicPr>
        <p:blipFill>
          <a:blip r:embed="rId8" cstate="print"/>
          <a:srcRect l="5556" t="12030" r="11111" b="9775"/>
          <a:stretch>
            <a:fillRect/>
          </a:stretch>
        </p:blipFill>
        <p:spPr bwMode="auto">
          <a:xfrm>
            <a:off x="10401300" y="4978400"/>
            <a:ext cx="1089660" cy="967317"/>
          </a:xfrm>
          <a:prstGeom prst="rect">
            <a:avLst/>
          </a:prstGeom>
          <a:noFill/>
          <a:ln w="9525">
            <a:noFill/>
            <a:miter lim="800000"/>
            <a:headEnd/>
            <a:tailEnd/>
          </a:ln>
          <a:effectLst/>
        </p:spPr>
      </p:pic>
      <p:pic>
        <p:nvPicPr>
          <p:cNvPr id="3084" name="Picture 12"/>
          <p:cNvPicPr>
            <a:picLocks noChangeAspect="1" noChangeArrowheads="1"/>
          </p:cNvPicPr>
          <p:nvPr/>
        </p:nvPicPr>
        <p:blipFill>
          <a:blip r:embed="rId9" cstate="print"/>
          <a:srcRect/>
          <a:stretch>
            <a:fillRect/>
          </a:stretch>
        </p:blipFill>
        <p:spPr bwMode="auto">
          <a:xfrm>
            <a:off x="297181" y="7112000"/>
            <a:ext cx="1906905" cy="905933"/>
          </a:xfrm>
          <a:prstGeom prst="rect">
            <a:avLst/>
          </a:prstGeom>
          <a:noFill/>
          <a:ln w="9525">
            <a:noFill/>
            <a:miter lim="800000"/>
            <a:headEnd/>
            <a:tailEnd/>
          </a:ln>
          <a:effectLst/>
        </p:spPr>
      </p:pic>
      <p:pic>
        <p:nvPicPr>
          <p:cNvPr id="3085" name="Picture 13" descr="ucsdlogoh"/>
          <p:cNvPicPr>
            <a:picLocks noChangeAspect="1" noChangeArrowheads="1"/>
          </p:cNvPicPr>
          <p:nvPr/>
        </p:nvPicPr>
        <p:blipFill>
          <a:blip r:embed="rId10" cstate="print"/>
          <a:srcRect/>
          <a:stretch>
            <a:fillRect/>
          </a:stretch>
        </p:blipFill>
        <p:spPr bwMode="auto">
          <a:xfrm>
            <a:off x="198121" y="8534400"/>
            <a:ext cx="1981200" cy="315384"/>
          </a:xfrm>
          <a:prstGeom prst="rect">
            <a:avLst/>
          </a:prstGeom>
          <a:noFill/>
        </p:spPr>
      </p:pic>
      <p:pic>
        <p:nvPicPr>
          <p:cNvPr id="3086" name="Picture 14"/>
          <p:cNvPicPr>
            <a:picLocks noChangeAspect="1" noChangeArrowheads="1"/>
          </p:cNvPicPr>
          <p:nvPr/>
        </p:nvPicPr>
        <p:blipFill>
          <a:blip r:embed="rId11" cstate="print"/>
          <a:srcRect t="5673" b="3546"/>
          <a:stretch>
            <a:fillRect/>
          </a:stretch>
        </p:blipFill>
        <p:spPr bwMode="auto">
          <a:xfrm>
            <a:off x="10302242" y="7924800"/>
            <a:ext cx="1338259" cy="1219200"/>
          </a:xfrm>
          <a:prstGeom prst="rect">
            <a:avLst/>
          </a:prstGeom>
          <a:noFill/>
          <a:ln w="9525">
            <a:noFill/>
            <a:miter lim="800000"/>
            <a:headEnd/>
            <a:tailEnd/>
          </a:ln>
          <a:effectLst/>
        </p:spPr>
      </p:pic>
      <p:pic>
        <p:nvPicPr>
          <p:cNvPr id="3087" name="Picture 15"/>
          <p:cNvPicPr>
            <a:picLocks noChangeAspect="1" noChangeArrowheads="1"/>
          </p:cNvPicPr>
          <p:nvPr/>
        </p:nvPicPr>
        <p:blipFill>
          <a:blip r:embed="rId12" cstate="print"/>
          <a:srcRect/>
          <a:stretch>
            <a:fillRect/>
          </a:stretch>
        </p:blipFill>
        <p:spPr bwMode="auto">
          <a:xfrm>
            <a:off x="297180" y="6096000"/>
            <a:ext cx="1981200" cy="651933"/>
          </a:xfrm>
          <a:prstGeom prst="rect">
            <a:avLst/>
          </a:prstGeom>
          <a:noFill/>
          <a:ln w="9525">
            <a:noFill/>
            <a:miter lim="800000"/>
            <a:headEnd/>
            <a:tailEnd/>
          </a:ln>
          <a:effectLst/>
        </p:spPr>
      </p:pic>
      <p:pic>
        <p:nvPicPr>
          <p:cNvPr id="3088" name="Picture 16"/>
          <p:cNvPicPr>
            <a:picLocks noChangeAspect="1" noChangeArrowheads="1"/>
          </p:cNvPicPr>
          <p:nvPr/>
        </p:nvPicPr>
        <p:blipFill>
          <a:blip r:embed="rId13" cstate="print"/>
          <a:srcRect/>
          <a:stretch>
            <a:fillRect/>
          </a:stretch>
        </p:blipFill>
        <p:spPr bwMode="auto">
          <a:xfrm>
            <a:off x="297180" y="4064004"/>
            <a:ext cx="1981200" cy="624417"/>
          </a:xfrm>
          <a:prstGeom prst="rect">
            <a:avLst/>
          </a:prstGeom>
          <a:noFill/>
          <a:ln w="9525">
            <a:noFill/>
            <a:miter lim="800000"/>
            <a:headEnd/>
            <a:tailEnd/>
          </a:ln>
          <a:effectLst/>
        </p:spPr>
      </p:pic>
      <p:pic>
        <p:nvPicPr>
          <p:cNvPr id="3089" name="Picture 17"/>
          <p:cNvPicPr>
            <a:picLocks noChangeAspect="1" noChangeArrowheads="1"/>
          </p:cNvPicPr>
          <p:nvPr/>
        </p:nvPicPr>
        <p:blipFill>
          <a:blip r:embed="rId14" cstate="print"/>
          <a:srcRect/>
          <a:stretch>
            <a:fillRect/>
          </a:stretch>
        </p:blipFill>
        <p:spPr bwMode="auto">
          <a:xfrm>
            <a:off x="693420" y="4876800"/>
            <a:ext cx="1007110" cy="1032933"/>
          </a:xfrm>
          <a:prstGeom prst="rect">
            <a:avLst/>
          </a:prstGeom>
          <a:noFill/>
          <a:ln w="9525">
            <a:noFill/>
            <a:miter lim="800000"/>
            <a:headEnd/>
            <a:tailEnd/>
          </a:ln>
          <a:effectLst/>
        </p:spPr>
      </p:pic>
      <p:sp>
        <p:nvSpPr>
          <p:cNvPr id="3093" name="Text Box 21"/>
          <p:cNvSpPr txBox="1">
            <a:spLocks noChangeArrowheads="1"/>
          </p:cNvSpPr>
          <p:nvPr/>
        </p:nvSpPr>
        <p:spPr bwMode="auto">
          <a:xfrm>
            <a:off x="1524000" y="1905000"/>
            <a:ext cx="8023860" cy="1093623"/>
          </a:xfrm>
          <a:prstGeom prst="rect">
            <a:avLst/>
          </a:prstGeom>
          <a:noFill/>
          <a:ln w="9525" algn="ctr">
            <a:noFill/>
            <a:miter lim="800000"/>
            <a:headEnd/>
            <a:tailEnd/>
          </a:ln>
          <a:effectLst/>
        </p:spPr>
        <p:txBody>
          <a:bodyPr wrap="square" lIns="570983" tIns="285491" rIns="570983" bIns="285491">
            <a:spAutoFit/>
          </a:bodyPr>
          <a:lstStyle/>
          <a:p>
            <a:pPr algn="ctr" defTabSz="5709568">
              <a:spcBef>
                <a:spcPct val="20000"/>
              </a:spcBef>
            </a:pPr>
            <a:r>
              <a:rPr lang="en-US" sz="2000" b="1" i="1" dirty="0">
                <a:solidFill>
                  <a:schemeClr val="bg1"/>
                </a:solidFill>
              </a:rPr>
              <a:t>L</a:t>
            </a:r>
            <a:r>
              <a:rPr lang="en-US" sz="2000" b="1" dirty="0">
                <a:solidFill>
                  <a:schemeClr val="bg1"/>
                </a:solidFill>
              </a:rPr>
              <a:t>unar </a:t>
            </a:r>
            <a:r>
              <a:rPr lang="en-US" sz="2000" b="1" i="1" dirty="0">
                <a:solidFill>
                  <a:schemeClr val="bg1"/>
                </a:solidFill>
              </a:rPr>
              <a:t>U</a:t>
            </a:r>
            <a:r>
              <a:rPr lang="en-US" sz="2000" b="1" dirty="0">
                <a:solidFill>
                  <a:schemeClr val="bg1"/>
                </a:solidFill>
              </a:rPr>
              <a:t>niversity </a:t>
            </a:r>
            <a:r>
              <a:rPr lang="en-US" sz="2000" b="1" i="1" dirty="0">
                <a:solidFill>
                  <a:schemeClr val="bg1"/>
                </a:solidFill>
              </a:rPr>
              <a:t>N</a:t>
            </a:r>
            <a:r>
              <a:rPr lang="en-US" sz="2000" b="1" dirty="0">
                <a:solidFill>
                  <a:schemeClr val="bg1"/>
                </a:solidFill>
              </a:rPr>
              <a:t>etwork for </a:t>
            </a:r>
            <a:r>
              <a:rPr lang="en-US" sz="2000" b="1" i="1" dirty="0">
                <a:solidFill>
                  <a:schemeClr val="bg1"/>
                </a:solidFill>
              </a:rPr>
              <a:t>A</a:t>
            </a:r>
            <a:r>
              <a:rPr lang="en-US" sz="2000" b="1" dirty="0">
                <a:solidFill>
                  <a:schemeClr val="bg1"/>
                </a:solidFill>
              </a:rPr>
              <a:t>strophysics </a:t>
            </a:r>
            <a:r>
              <a:rPr lang="en-US" sz="2000" b="1" i="1" dirty="0">
                <a:solidFill>
                  <a:schemeClr val="bg1"/>
                </a:solidFill>
              </a:rPr>
              <a:t>R</a:t>
            </a:r>
            <a:r>
              <a:rPr lang="en-US" sz="2000" b="1" dirty="0">
                <a:solidFill>
                  <a:schemeClr val="bg1"/>
                </a:solidFill>
              </a:rPr>
              <a:t>esearch</a:t>
            </a:r>
          </a:p>
          <a:p>
            <a:pPr algn="ctr" defTabSz="5709568">
              <a:lnSpc>
                <a:spcPct val="60000"/>
              </a:lnSpc>
              <a:spcBef>
                <a:spcPct val="20000"/>
              </a:spcBef>
            </a:pPr>
            <a:r>
              <a:rPr lang="en-US" sz="1700" b="1" dirty="0" smtClean="0">
                <a:solidFill>
                  <a:schemeClr val="bg1"/>
                </a:solidFill>
                <a:latin typeface="Comic Sans MS" pitchFamily="66" charset="0"/>
              </a:rPr>
              <a:t>Jack </a:t>
            </a:r>
            <a:r>
              <a:rPr lang="en-US" sz="1700" b="1" dirty="0">
                <a:solidFill>
                  <a:schemeClr val="bg1"/>
                </a:solidFill>
                <a:latin typeface="Comic Sans MS" pitchFamily="66" charset="0"/>
              </a:rPr>
              <a:t>Burns, </a:t>
            </a:r>
            <a:r>
              <a:rPr lang="en-US" sz="1700" b="1" dirty="0" smtClean="0">
                <a:solidFill>
                  <a:schemeClr val="bg1"/>
                </a:solidFill>
                <a:latin typeface="Comic Sans MS" pitchFamily="66" charset="0"/>
              </a:rPr>
              <a:t>Director</a:t>
            </a:r>
            <a:endParaRPr lang="en-US" sz="1700" b="1" dirty="0">
              <a:solidFill>
                <a:schemeClr val="bg1"/>
              </a:solidFill>
              <a:latin typeface="Comic Sans MS" pitchFamily="66" charset="0"/>
            </a:endParaRPr>
          </a:p>
        </p:txBody>
      </p:sp>
      <p:pic>
        <p:nvPicPr>
          <p:cNvPr id="3095" name="Picture 23"/>
          <p:cNvPicPr>
            <a:picLocks noChangeAspect="1" noChangeArrowheads="1"/>
          </p:cNvPicPr>
          <p:nvPr/>
        </p:nvPicPr>
        <p:blipFill>
          <a:blip r:embed="rId15" cstate="print"/>
          <a:srcRect/>
          <a:stretch>
            <a:fillRect/>
          </a:stretch>
        </p:blipFill>
        <p:spPr bwMode="auto">
          <a:xfrm>
            <a:off x="7239000" y="609600"/>
            <a:ext cx="4648200" cy="990600"/>
          </a:xfrm>
          <a:prstGeom prst="rect">
            <a:avLst/>
          </a:prstGeom>
          <a:noFill/>
          <a:ln w="9525" algn="ctr">
            <a:noFill/>
            <a:miter lim="800000"/>
            <a:headEnd/>
            <a:tailEnd/>
          </a:ln>
          <a:effectLst/>
        </p:spPr>
      </p:pic>
      <p:pic>
        <p:nvPicPr>
          <p:cNvPr id="3097" name="Picture 25"/>
          <p:cNvPicPr>
            <a:picLocks noChangeAspect="1" noChangeArrowheads="1"/>
          </p:cNvPicPr>
          <p:nvPr/>
        </p:nvPicPr>
        <p:blipFill>
          <a:blip r:embed="rId16" cstate="print"/>
          <a:srcRect/>
          <a:stretch>
            <a:fillRect/>
          </a:stretch>
        </p:blipFill>
        <p:spPr bwMode="auto">
          <a:xfrm>
            <a:off x="594362" y="2336800"/>
            <a:ext cx="1225868" cy="1625600"/>
          </a:xfrm>
          <a:prstGeom prst="rect">
            <a:avLst/>
          </a:prstGeom>
          <a:noFill/>
          <a:ln w="9525" algn="ctr">
            <a:noFill/>
            <a:miter lim="800000"/>
            <a:headEnd/>
            <a:tailEnd/>
          </a:ln>
          <a:effectLst/>
        </p:spPr>
      </p:pic>
      <p:pic>
        <p:nvPicPr>
          <p:cNvPr id="20" name="Picture 14"/>
          <p:cNvPicPr>
            <a:picLocks noChangeAspect="1" noChangeArrowheads="1"/>
          </p:cNvPicPr>
          <p:nvPr/>
        </p:nvPicPr>
        <p:blipFill>
          <a:blip r:embed="rId17" cstate="print"/>
          <a:srcRect t="5673" b="3546"/>
          <a:stretch>
            <a:fillRect/>
          </a:stretch>
        </p:blipFill>
        <p:spPr bwMode="auto">
          <a:xfrm>
            <a:off x="0" y="0"/>
            <a:ext cx="2179320" cy="1899920"/>
          </a:xfrm>
          <a:prstGeom prst="rect">
            <a:avLst/>
          </a:prstGeom>
          <a:noFill/>
          <a:ln w="9525">
            <a:noFill/>
            <a:miter lim="800000"/>
            <a:headEnd/>
            <a:tailEnd/>
          </a:ln>
          <a:effectLst/>
        </p:spPr>
      </p:pic>
      <p:sp>
        <p:nvSpPr>
          <p:cNvPr id="21" name="Rectangle 20"/>
          <p:cNvSpPr/>
          <p:nvPr/>
        </p:nvSpPr>
        <p:spPr>
          <a:xfrm>
            <a:off x="2133600" y="0"/>
            <a:ext cx="9410700" cy="2306157"/>
          </a:xfrm>
          <a:prstGeom prst="rect">
            <a:avLst/>
          </a:prstGeom>
        </p:spPr>
        <p:txBody>
          <a:bodyPr wrap="square" lIns="113678" tIns="56839" rIns="113678" bIns="56839">
            <a:spAutoFit/>
          </a:bodyPr>
          <a:lstStyle/>
          <a:p>
            <a:pPr eaLnBrk="1" hangingPunct="1">
              <a:lnSpc>
                <a:spcPct val="80000"/>
              </a:lnSpc>
            </a:pPr>
            <a:r>
              <a:rPr lang="en-US" sz="2500" b="1" dirty="0" smtClean="0">
                <a:solidFill>
                  <a:schemeClr val="bg1"/>
                </a:solidFill>
              </a:rPr>
              <a:t>A LUNAR LASER RANGING RETRO-REFLECTOR ARRAY</a:t>
            </a:r>
            <a:r>
              <a:rPr lang="en-US" b="1" dirty="0" smtClean="0">
                <a:solidFill>
                  <a:schemeClr val="bg1"/>
                </a:solidFill>
              </a:rPr>
              <a:t/>
            </a:r>
            <a:br>
              <a:rPr lang="en-US" b="1" dirty="0" smtClean="0">
                <a:solidFill>
                  <a:schemeClr val="bg1"/>
                </a:solidFill>
              </a:rPr>
            </a:br>
            <a:r>
              <a:rPr lang="en-US" b="1" dirty="0" smtClean="0">
                <a:solidFill>
                  <a:schemeClr val="bg1"/>
                </a:solidFill>
              </a:rPr>
              <a:t>                                   </a:t>
            </a:r>
            <a:r>
              <a:rPr lang="en-US" sz="1500" b="1" dirty="0" smtClean="0">
                <a:solidFill>
                  <a:schemeClr val="bg1"/>
                </a:solidFill>
              </a:rPr>
              <a:t>for the</a:t>
            </a:r>
            <a:r>
              <a:rPr lang="en-US" b="1" dirty="0" smtClean="0">
                <a:solidFill>
                  <a:schemeClr val="bg1"/>
                </a:solidFill>
              </a:rPr>
              <a:t>  21</a:t>
            </a:r>
            <a:r>
              <a:rPr lang="en-US" b="1" baseline="30000" dirty="0" smtClean="0">
                <a:solidFill>
                  <a:schemeClr val="bg1"/>
                </a:solidFill>
              </a:rPr>
              <a:t>st</a:t>
            </a:r>
            <a:r>
              <a:rPr lang="en-US" b="1" dirty="0" smtClean="0">
                <a:solidFill>
                  <a:schemeClr val="bg1"/>
                </a:solidFill>
              </a:rPr>
              <a:t> CENTURY</a:t>
            </a:r>
            <a:endParaRPr lang="en-US" sz="2500" b="1" dirty="0" smtClean="0">
              <a:solidFill>
                <a:schemeClr val="bg1"/>
              </a:solidFill>
            </a:endParaRPr>
          </a:p>
          <a:p>
            <a:pPr eaLnBrk="1" hangingPunct="1">
              <a:lnSpc>
                <a:spcPct val="80000"/>
              </a:lnSpc>
            </a:pPr>
            <a:endParaRPr lang="en-US" sz="1000" b="1" dirty="0" smtClean="0">
              <a:solidFill>
                <a:schemeClr val="bg1"/>
              </a:solidFill>
            </a:endParaRPr>
          </a:p>
          <a:p>
            <a:pPr eaLnBrk="1" hangingPunct="1">
              <a:lnSpc>
                <a:spcPct val="80000"/>
              </a:lnSpc>
            </a:pPr>
            <a:r>
              <a:rPr lang="en-US" b="1" dirty="0" smtClean="0">
                <a:solidFill>
                  <a:schemeClr val="bg1"/>
                </a:solidFill>
              </a:rPr>
              <a:t>           Professor Douglas Currie</a:t>
            </a:r>
          </a:p>
          <a:p>
            <a:pPr eaLnBrk="1" hangingPunct="1">
              <a:lnSpc>
                <a:spcPct val="80000"/>
              </a:lnSpc>
            </a:pPr>
            <a:endParaRPr lang="en-US" sz="500" b="1" dirty="0" smtClean="0">
              <a:solidFill>
                <a:schemeClr val="bg1"/>
              </a:solidFill>
            </a:endParaRPr>
          </a:p>
          <a:p>
            <a:pPr eaLnBrk="1" hangingPunct="1">
              <a:lnSpc>
                <a:spcPct val="80000"/>
              </a:lnSpc>
            </a:pPr>
            <a:r>
              <a:rPr lang="en-US" sz="1500" dirty="0" smtClean="0">
                <a:solidFill>
                  <a:schemeClr val="bg1"/>
                </a:solidFill>
              </a:rPr>
              <a:t>          University of Maryland, College Park, MD, USA</a:t>
            </a:r>
          </a:p>
          <a:p>
            <a:pPr eaLnBrk="1" hangingPunct="1">
              <a:lnSpc>
                <a:spcPct val="80000"/>
              </a:lnSpc>
            </a:pPr>
            <a:r>
              <a:rPr lang="en-US" sz="1500" dirty="0" smtClean="0">
                <a:solidFill>
                  <a:schemeClr val="bg1"/>
                </a:solidFill>
              </a:rPr>
              <a:t>          NASA Lunar Science Institute, Moffett Field, CA</a:t>
            </a:r>
          </a:p>
          <a:p>
            <a:pPr>
              <a:lnSpc>
                <a:spcPct val="80000"/>
              </a:lnSpc>
            </a:pPr>
            <a:r>
              <a:rPr lang="it-IT" sz="1500" dirty="0" smtClean="0">
                <a:solidFill>
                  <a:schemeClr val="bg1"/>
                </a:solidFill>
              </a:rPr>
              <a:t>         INFN – LNF, Laboratori Nazionali di Frascati, Italy </a:t>
            </a:r>
          </a:p>
          <a:p>
            <a:pPr>
              <a:lnSpc>
                <a:spcPct val="80000"/>
              </a:lnSpc>
            </a:pPr>
            <a:endParaRPr lang="en-US" sz="2000" dirty="0" smtClean="0">
              <a:solidFill>
                <a:schemeClr val="bg1"/>
              </a:solidFill>
            </a:endParaRPr>
          </a:p>
          <a:p>
            <a:pPr eaLnBrk="1" hangingPunct="1">
              <a:lnSpc>
                <a:spcPct val="80000"/>
              </a:lnSpc>
            </a:pPr>
            <a:endParaRPr lang="en-US" sz="1000" dirty="0" smtClean="0">
              <a:solidFill>
                <a:schemeClr val="bg1"/>
              </a:solidFill>
            </a:endParaRPr>
          </a:p>
          <a:p>
            <a:pPr eaLnBrk="1" hangingPunct="1">
              <a:lnSpc>
                <a:spcPct val="80000"/>
              </a:lnSpc>
            </a:pPr>
            <a:r>
              <a:rPr lang="en-US" sz="2000" b="1" dirty="0" smtClean="0">
                <a:solidFill>
                  <a:schemeClr val="bg1"/>
                </a:solidFill>
              </a:rPr>
              <a:t>                &amp; The LLRRA-21 Teams with the</a:t>
            </a:r>
            <a:endParaRPr lang="en-US" dirty="0">
              <a:solidFill>
                <a:schemeClr val="bg1"/>
              </a:solidFill>
            </a:endParaRPr>
          </a:p>
        </p:txBody>
      </p:sp>
      <p:sp>
        <p:nvSpPr>
          <p:cNvPr id="22" name="Slide Number Placeholder 21"/>
          <p:cNvSpPr>
            <a:spLocks noGrp="1"/>
          </p:cNvSpPr>
          <p:nvPr>
            <p:ph type="sldNum" sz="quarter" idx="12"/>
          </p:nvPr>
        </p:nvSpPr>
        <p:spPr>
          <a:xfrm>
            <a:off x="8519160" y="8326967"/>
            <a:ext cx="2773680" cy="635000"/>
          </a:xfrm>
        </p:spPr>
        <p:txBody>
          <a:bodyPr/>
          <a:lstStyle/>
          <a:p>
            <a:pPr>
              <a:defRPr/>
            </a:pPr>
            <a:fld id="{E0AF8EA3-2429-49AF-95A2-FA310F0B0DD8}" type="slidenum">
              <a:rPr lang="en-US" smtClean="0"/>
              <a:pPr>
                <a:defRPr/>
              </a:pPr>
              <a:t>1</a:t>
            </a:fld>
            <a:endParaRPr lang="en-US" dirty="0"/>
          </a:p>
        </p:txBody>
      </p:sp>
      <p:sp>
        <p:nvSpPr>
          <p:cNvPr id="23" name="Footer Placeholder 22"/>
          <p:cNvSpPr>
            <a:spLocks noGrp="1"/>
          </p:cNvSpPr>
          <p:nvPr>
            <p:ph type="ftr" sz="quarter" idx="11"/>
          </p:nvPr>
        </p:nvSpPr>
        <p:spPr>
          <a:xfrm>
            <a:off x="3863341" y="7564966"/>
            <a:ext cx="4160520" cy="1642715"/>
          </a:xfrm>
        </p:spPr>
        <p:txBody>
          <a:bodyPr/>
          <a:lstStyle/>
          <a:p>
            <a:pPr>
              <a:defRPr/>
            </a:pPr>
            <a:r>
              <a:rPr lang="nn-NO" sz="2000" dirty="0">
                <a:solidFill>
                  <a:schemeClr val="tx1">
                    <a:lumMod val="95000"/>
                    <a:lumOff val="5000"/>
                  </a:schemeClr>
                </a:solidFill>
              </a:rPr>
              <a:t>INFN-Space/3</a:t>
            </a:r>
          </a:p>
          <a:p>
            <a:pPr>
              <a:defRPr/>
            </a:pPr>
            <a:r>
              <a:rPr lang="nn-NO" sz="2000" b="1" dirty="0" smtClean="0">
                <a:solidFill>
                  <a:schemeClr val="tx1">
                    <a:lumMod val="95000"/>
                    <a:lumOff val="5000"/>
                  </a:schemeClr>
                </a:solidFill>
              </a:rPr>
              <a:t>Douglas Currie</a:t>
            </a:r>
          </a:p>
          <a:p>
            <a:pPr>
              <a:defRPr/>
            </a:pPr>
            <a:r>
              <a:rPr lang="nn-NO" sz="2000" b="1" dirty="0" smtClean="0">
                <a:solidFill>
                  <a:schemeClr val="tx1">
                    <a:lumMod val="95000"/>
                    <a:lumOff val="5000"/>
                  </a:schemeClr>
                </a:solidFill>
              </a:rPr>
              <a:t>currie@umd.edu</a:t>
            </a:r>
          </a:p>
          <a:p>
            <a:pPr>
              <a:defRPr/>
            </a:pPr>
            <a:r>
              <a:rPr lang="nn-NO" sz="2000" b="1" dirty="0" smtClean="0">
                <a:solidFill>
                  <a:schemeClr val="tx1">
                    <a:lumMod val="95000"/>
                    <a:lumOff val="5000"/>
                  </a:schemeClr>
                </a:solidFill>
              </a:rPr>
              <a:t>301 412 2033</a:t>
            </a:r>
          </a:p>
          <a:p>
            <a:pPr>
              <a:defRPr/>
            </a:pPr>
            <a:r>
              <a:rPr lang="nn-NO" sz="2000" b="1" dirty="0" smtClean="0">
                <a:solidFill>
                  <a:schemeClr val="tx1">
                    <a:lumMod val="95000"/>
                    <a:lumOff val="5000"/>
                  </a:schemeClr>
                </a:solidFill>
              </a:rPr>
              <a:t>    </a:t>
            </a:r>
            <a:r>
              <a:rPr lang="nn-NO" sz="2000" dirty="0">
                <a:solidFill>
                  <a:schemeClr val="tx1">
                    <a:lumMod val="95000"/>
                    <a:lumOff val="5000"/>
                  </a:schemeClr>
                </a:solidFill>
              </a:rPr>
              <a:t>19 September 2013</a:t>
            </a:r>
            <a:endParaRPr lang="en-US" sz="2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698481" cy="1524000"/>
          </a:xfrm>
        </p:spPr>
        <p:txBody>
          <a:bodyPr/>
          <a:lstStyle/>
          <a:p>
            <a:r>
              <a:rPr lang="en-US" dirty="0" smtClean="0">
                <a:solidFill>
                  <a:schemeClr val="bg1"/>
                </a:solidFill>
              </a:rPr>
              <a:t>LLRRA-21 &amp; MoonEx1</a:t>
            </a:r>
            <a:endParaRPr lang="en-US" dirty="0">
              <a:solidFill>
                <a:schemeClr val="bg1"/>
              </a:solidFill>
            </a:endParaRPr>
          </a:p>
        </p:txBody>
      </p:sp>
      <p:pic>
        <p:nvPicPr>
          <p:cNvPr id="6" name="Content Placeholder 5" descr="IMG_0222.JPG"/>
          <p:cNvPicPr>
            <a:picLocks noGrp="1" noChangeAspect="1"/>
          </p:cNvPicPr>
          <p:nvPr>
            <p:ph idx="1"/>
          </p:nvPr>
        </p:nvPicPr>
        <p:blipFill>
          <a:blip r:embed="rId3" cstate="print"/>
          <a:stretch>
            <a:fillRect/>
          </a:stretch>
        </p:blipFill>
        <p:spPr>
          <a:xfrm>
            <a:off x="3454399" y="1905000"/>
            <a:ext cx="8432801" cy="6324600"/>
          </a:xfrm>
        </p:spPr>
      </p:pic>
      <p:sp>
        <p:nvSpPr>
          <p:cNvPr id="4" name="Slide Number Placeholder 3"/>
          <p:cNvSpPr>
            <a:spLocks noGrp="1"/>
          </p:cNvSpPr>
          <p:nvPr>
            <p:ph type="sldNum" sz="quarter" idx="11"/>
          </p:nvPr>
        </p:nvSpPr>
        <p:spPr/>
        <p:txBody>
          <a:bodyPr/>
          <a:lstStyle/>
          <a:p>
            <a:pPr>
              <a:defRPr/>
            </a:pPr>
            <a:fld id="{61DC2924-7484-495C-B425-DF0585DC2974}" type="slidenum">
              <a:rPr lang="en-US" smtClean="0">
                <a:solidFill>
                  <a:schemeClr val="bg1"/>
                </a:solidFill>
              </a:rPr>
              <a:pPr>
                <a:defRPr/>
              </a:pPr>
              <a:t>10</a:t>
            </a:fld>
            <a:endParaRPr lang="en-US" dirty="0">
              <a:solidFill>
                <a:schemeClr val="bg1"/>
              </a:solidFill>
            </a:endParaRPr>
          </a:p>
        </p:txBody>
      </p:sp>
      <p:sp>
        <p:nvSpPr>
          <p:cNvPr id="5" name="Footer Placeholder 4"/>
          <p:cNvSpPr>
            <a:spLocks noGrp="1"/>
          </p:cNvSpPr>
          <p:nvPr>
            <p:ph type="ftr" sz="quarter" idx="12"/>
          </p:nvPr>
        </p:nvSpPr>
        <p:spPr>
          <a:xfrm>
            <a:off x="4114800" y="8305800"/>
            <a:ext cx="3764280" cy="635000"/>
          </a:xfrm>
        </p:spPr>
        <p:txBody>
          <a:bodyPr/>
          <a:lstStyle/>
          <a:p>
            <a:pPr>
              <a:defRPr/>
            </a:pPr>
            <a:r>
              <a:rPr lang="nn-NO" sz="1800" dirty="0">
                <a:solidFill>
                  <a:schemeClr val="bg1"/>
                </a:solidFill>
              </a:rPr>
              <a:t>INFN-Space/3</a:t>
            </a:r>
          </a:p>
          <a:p>
            <a:pPr>
              <a:defRPr/>
            </a:pPr>
            <a:r>
              <a:rPr lang="nn-NO" sz="1800" dirty="0">
                <a:solidFill>
                  <a:schemeClr val="bg1"/>
                </a:solidFill>
              </a:rPr>
              <a:t>19 September 2013</a:t>
            </a:r>
            <a:endParaRPr lang="en-US" sz="1800" dirty="0">
              <a:solidFill>
                <a:schemeClr val="bg1"/>
              </a:solidFill>
            </a:endParaRPr>
          </a:p>
        </p:txBody>
      </p:sp>
      <p:pic>
        <p:nvPicPr>
          <p:cNvPr id="7" name="Picture 3" descr="C:\Users\l\Documents\LUNAR\LLRRA-21_Fabrication\LLRRA-21_Clean-Room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67000"/>
            <a:ext cx="3088638" cy="4133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solidFill>
                  <a:schemeClr val="bg1"/>
                </a:solidFill>
              </a:rPr>
              <a:t>Anchored Deployment</a:t>
            </a:r>
            <a:br>
              <a:rPr lang="en-US" dirty="0" smtClean="0">
                <a:solidFill>
                  <a:schemeClr val="bg1"/>
                </a:solidFill>
              </a:rPr>
            </a:br>
            <a:r>
              <a:rPr lang="en-US" dirty="0" smtClean="0">
                <a:solidFill>
                  <a:schemeClr val="bg1"/>
                </a:solidFill>
              </a:rPr>
              <a:t>Astrobotics &amp; Honeybee</a:t>
            </a:r>
            <a:endParaRPr lang="en-US" dirty="0">
              <a:solidFill>
                <a:schemeClr val="bg1"/>
              </a:solidFill>
            </a:endParaRPr>
          </a:p>
        </p:txBody>
      </p:sp>
      <p:pic>
        <p:nvPicPr>
          <p:cNvPr id="4" name="Content Placeholder 3" descr="Picture1.png"/>
          <p:cNvPicPr>
            <a:picLocks noGrp="1" noChangeAspect="1"/>
          </p:cNvPicPr>
          <p:nvPr>
            <p:ph idx="1"/>
          </p:nvPr>
        </p:nvPicPr>
        <p:blipFill>
          <a:blip r:embed="rId2" cstate="print"/>
          <a:stretch>
            <a:fillRect/>
          </a:stretch>
        </p:blipFill>
        <p:spPr>
          <a:xfrm>
            <a:off x="1783080" y="2235200"/>
            <a:ext cx="7513320" cy="5848409"/>
          </a:xfrm>
        </p:spPr>
      </p:pic>
      <p:sp>
        <p:nvSpPr>
          <p:cNvPr id="5" name="Slide Number Placeholder 4"/>
          <p:cNvSpPr>
            <a:spLocks noGrp="1"/>
          </p:cNvSpPr>
          <p:nvPr>
            <p:ph type="sldNum" sz="quarter" idx="11"/>
          </p:nvPr>
        </p:nvSpPr>
        <p:spPr/>
        <p:txBody>
          <a:bodyPr/>
          <a:lstStyle/>
          <a:p>
            <a:pPr>
              <a:defRPr/>
            </a:pPr>
            <a:fld id="{61DC2924-7484-495C-B425-DF0585DC2974}" type="slidenum">
              <a:rPr lang="en-US" smtClean="0">
                <a:solidFill>
                  <a:schemeClr val="bg1"/>
                </a:solidFill>
              </a:rPr>
              <a:pPr>
                <a:defRPr/>
              </a:pPr>
              <a:t>11</a:t>
            </a:fld>
            <a:endParaRPr lang="en-US" dirty="0">
              <a:solidFill>
                <a:schemeClr val="bg1"/>
              </a:solidFill>
            </a:endParaRPr>
          </a:p>
        </p:txBody>
      </p:sp>
      <p:sp>
        <p:nvSpPr>
          <p:cNvPr id="6" name="Footer Placeholder 5"/>
          <p:cNvSpPr>
            <a:spLocks noGrp="1"/>
          </p:cNvSpPr>
          <p:nvPr>
            <p:ph type="ftr" sz="quarter" idx="12"/>
          </p:nvPr>
        </p:nvSpPr>
        <p:spPr>
          <a:xfrm>
            <a:off x="3962400" y="8229600"/>
            <a:ext cx="3764280" cy="635000"/>
          </a:xfrm>
        </p:spPr>
        <p:txBody>
          <a:bodyPr/>
          <a:lstStyle/>
          <a:p>
            <a:pPr>
              <a:defRPr/>
            </a:pPr>
            <a:r>
              <a:rPr lang="nn-NO" sz="1800" dirty="0">
                <a:solidFill>
                  <a:schemeClr val="bg1"/>
                </a:solidFill>
              </a:rPr>
              <a:t>INFN-Space/3</a:t>
            </a:r>
          </a:p>
          <a:p>
            <a:pPr>
              <a:defRPr/>
            </a:pPr>
            <a:r>
              <a:rPr lang="nn-NO" sz="1800" dirty="0">
                <a:solidFill>
                  <a:schemeClr val="bg1"/>
                </a:solidFill>
              </a:rPr>
              <a:t>19 September 2013</a:t>
            </a:r>
            <a:endParaRPr lang="en-US" sz="1800" dirty="0">
              <a:solidFill>
                <a:schemeClr val="bg1"/>
              </a:solidFill>
            </a:endParaRPr>
          </a:p>
        </p:txBody>
      </p:sp>
    </p:spTree>
    <p:extLst>
      <p:ext uri="{BB962C8B-B14F-4D97-AF65-F5344CB8AC3E}">
        <p14:creationId xmlns:p14="http://schemas.microsoft.com/office/powerpoint/2010/main" val="208458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5"/>
          <p:cNvGrpSpPr>
            <a:grpSpLocks/>
          </p:cNvGrpSpPr>
          <p:nvPr/>
        </p:nvGrpSpPr>
        <p:grpSpPr bwMode="auto">
          <a:xfrm>
            <a:off x="699878" y="1144429"/>
            <a:ext cx="10525125" cy="7323667"/>
            <a:chOff x="238126" y="1158875"/>
            <a:chExt cx="8096577" cy="5492750"/>
          </a:xfrm>
        </p:grpSpPr>
        <p:sp>
          <p:nvSpPr>
            <p:cNvPr id="7" name="Rectangle 6"/>
            <p:cNvSpPr>
              <a:spLocks noChangeArrowheads="1"/>
            </p:cNvSpPr>
            <p:nvPr/>
          </p:nvSpPr>
          <p:spPr bwMode="auto">
            <a:xfrm>
              <a:off x="238126" y="1158875"/>
              <a:ext cx="8096577" cy="5492750"/>
            </a:xfrm>
            <a:prstGeom prst="rect">
              <a:avLst/>
            </a:prstGeom>
            <a:solidFill>
              <a:srgbClr val="FFFFF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chemeClr val="accent6"/>
                </a:solidFill>
                <a:latin typeface="+mn-lt"/>
              </a:endParaRPr>
            </a:p>
          </p:txBody>
        </p:sp>
        <p:pic>
          <p:nvPicPr>
            <p:cNvPr id="15378" name="Picture 5" descr="phases.jpg"/>
            <p:cNvPicPr>
              <a:picLocks noChangeAspect="1"/>
            </p:cNvPicPr>
            <p:nvPr/>
          </p:nvPicPr>
          <p:blipFill>
            <a:blip r:embed="rId3">
              <a:extLst>
                <a:ext uri="{28A0092B-C50C-407E-A947-70E740481C1C}">
                  <a14:useLocalDpi xmlns:a14="http://schemas.microsoft.com/office/drawing/2010/main" val="0"/>
                </a:ext>
              </a:extLst>
            </a:blip>
            <a:srcRect l="10381" t="49306" r="19620" b="46759"/>
            <a:stretch>
              <a:fillRect/>
            </a:stretch>
          </p:blipFill>
          <p:spPr bwMode="auto">
            <a:xfrm>
              <a:off x="1031875" y="5947907"/>
              <a:ext cx="7111898" cy="3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rot="5400000" flipH="1" flipV="1">
              <a:off x="-1151698" y="3532981"/>
              <a:ext cx="4397375" cy="1588"/>
            </a:xfrm>
            <a:prstGeom prst="line">
              <a:avLst/>
            </a:prstGeom>
            <a:noFill/>
            <a:ln w="19050">
              <a:solidFill>
                <a:srgbClr val="000000"/>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a:off x="1050959" y="5732462"/>
              <a:ext cx="7040846" cy="0"/>
            </a:xfrm>
            <a:prstGeom prst="line">
              <a:avLst/>
            </a:prstGeom>
            <a:noFill/>
            <a:ln w="19050">
              <a:solidFill>
                <a:srgbClr val="000000"/>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rot="5400000">
              <a:off x="2788551"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6" name="Straight Connector 15"/>
            <p:cNvCxnSpPr>
              <a:cxnSpLocks noChangeShapeType="1"/>
            </p:cNvCxnSpPr>
            <p:nvPr/>
          </p:nvCxnSpPr>
          <p:spPr bwMode="auto">
            <a:xfrm rot="5400000">
              <a:off x="4526933"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7" name="Straight Connector 16"/>
            <p:cNvCxnSpPr>
              <a:cxnSpLocks noChangeShapeType="1"/>
            </p:cNvCxnSpPr>
            <p:nvPr/>
          </p:nvCxnSpPr>
          <p:spPr bwMode="auto">
            <a:xfrm rot="5400000">
              <a:off x="6263728"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8" name="Straight Connector 17"/>
            <p:cNvCxnSpPr>
              <a:cxnSpLocks noChangeShapeType="1"/>
            </p:cNvCxnSpPr>
            <p:nvPr/>
          </p:nvCxnSpPr>
          <p:spPr bwMode="auto">
            <a:xfrm rot="5400000">
              <a:off x="8000523"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15385" name="TextBox 19"/>
            <p:cNvSpPr txBox="1">
              <a:spLocks noChangeArrowheads="1"/>
            </p:cNvSpPr>
            <p:nvPr/>
          </p:nvSpPr>
          <p:spPr bwMode="auto">
            <a:xfrm>
              <a:off x="2651496" y="5672391"/>
              <a:ext cx="37141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90</a:t>
              </a:r>
            </a:p>
          </p:txBody>
        </p:sp>
        <p:sp>
          <p:nvSpPr>
            <p:cNvPr id="15386" name="TextBox 20"/>
            <p:cNvSpPr txBox="1">
              <a:spLocks noChangeArrowheads="1"/>
            </p:cNvSpPr>
            <p:nvPr/>
          </p:nvSpPr>
          <p:spPr bwMode="auto">
            <a:xfrm>
              <a:off x="4348349" y="5666041"/>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180</a:t>
              </a:r>
            </a:p>
          </p:txBody>
        </p:sp>
        <p:sp>
          <p:nvSpPr>
            <p:cNvPr id="15387" name="TextBox 21"/>
            <p:cNvSpPr txBox="1">
              <a:spLocks noChangeArrowheads="1"/>
            </p:cNvSpPr>
            <p:nvPr/>
          </p:nvSpPr>
          <p:spPr bwMode="auto">
            <a:xfrm>
              <a:off x="6088249" y="5659691"/>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270</a:t>
              </a:r>
            </a:p>
          </p:txBody>
        </p:sp>
        <p:sp>
          <p:nvSpPr>
            <p:cNvPr id="15388" name="TextBox 22"/>
            <p:cNvSpPr txBox="1">
              <a:spLocks noChangeArrowheads="1"/>
            </p:cNvSpPr>
            <p:nvPr/>
          </p:nvSpPr>
          <p:spPr bwMode="auto">
            <a:xfrm>
              <a:off x="7828149" y="5669216"/>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360</a:t>
              </a:r>
            </a:p>
          </p:txBody>
        </p:sp>
        <p:sp>
          <p:nvSpPr>
            <p:cNvPr id="15389" name="TextBox 23"/>
            <p:cNvSpPr txBox="1">
              <a:spLocks noChangeArrowheads="1"/>
            </p:cNvSpPr>
            <p:nvPr/>
          </p:nvSpPr>
          <p:spPr bwMode="auto">
            <a:xfrm>
              <a:off x="918968" y="5667505"/>
              <a:ext cx="25673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0</a:t>
              </a:r>
            </a:p>
          </p:txBody>
        </p:sp>
        <p:sp>
          <p:nvSpPr>
            <p:cNvPr id="15390" name="TextBox 24"/>
            <p:cNvSpPr txBox="1">
              <a:spLocks noChangeArrowheads="1"/>
            </p:cNvSpPr>
            <p:nvPr/>
          </p:nvSpPr>
          <p:spPr bwMode="auto">
            <a:xfrm>
              <a:off x="523875" y="1238250"/>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100</a:t>
              </a:r>
            </a:p>
          </p:txBody>
        </p:sp>
        <p:sp>
          <p:nvSpPr>
            <p:cNvPr id="15391" name="TextBox 25"/>
            <p:cNvSpPr txBox="1">
              <a:spLocks noChangeArrowheads="1"/>
            </p:cNvSpPr>
            <p:nvPr/>
          </p:nvSpPr>
          <p:spPr bwMode="auto">
            <a:xfrm>
              <a:off x="647514" y="3383280"/>
              <a:ext cx="37141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50</a:t>
              </a:r>
            </a:p>
          </p:txBody>
        </p:sp>
        <p:sp>
          <p:nvSpPr>
            <p:cNvPr id="15392" name="TextBox 26"/>
            <p:cNvSpPr txBox="1">
              <a:spLocks noChangeArrowheads="1"/>
            </p:cNvSpPr>
            <p:nvPr/>
          </p:nvSpPr>
          <p:spPr bwMode="auto">
            <a:xfrm>
              <a:off x="755277" y="5543550"/>
              <a:ext cx="25673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0</a:t>
              </a:r>
            </a:p>
          </p:txBody>
        </p:sp>
        <p:sp>
          <p:nvSpPr>
            <p:cNvPr id="15393" name="TextBox 27"/>
            <p:cNvSpPr txBox="1">
              <a:spLocks noChangeArrowheads="1"/>
            </p:cNvSpPr>
            <p:nvPr/>
          </p:nvSpPr>
          <p:spPr bwMode="auto">
            <a:xfrm>
              <a:off x="644466" y="5111496"/>
              <a:ext cx="37141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10</a:t>
              </a:r>
            </a:p>
          </p:txBody>
        </p:sp>
        <p:sp>
          <p:nvSpPr>
            <p:cNvPr id="15394" name="TextBox 28"/>
            <p:cNvSpPr txBox="1">
              <a:spLocks noChangeArrowheads="1"/>
            </p:cNvSpPr>
            <p:nvPr/>
          </p:nvSpPr>
          <p:spPr bwMode="auto">
            <a:xfrm rot="16200000">
              <a:off x="-748542" y="3380334"/>
              <a:ext cx="2422779" cy="35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000000"/>
                  </a:solidFill>
                </a:rPr>
                <a:t>Reflector Strength (%)</a:t>
              </a:r>
            </a:p>
          </p:txBody>
        </p:sp>
        <p:sp>
          <p:nvSpPr>
            <p:cNvPr id="15395" name="TextBox 29"/>
            <p:cNvSpPr txBox="1">
              <a:spLocks noChangeArrowheads="1"/>
            </p:cNvSpPr>
            <p:nvPr/>
          </p:nvSpPr>
          <p:spPr bwMode="auto">
            <a:xfrm>
              <a:off x="3848456" y="6282293"/>
              <a:ext cx="14861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333333"/>
                  </a:solidFill>
                </a:rPr>
                <a:t>Lunar Phase</a:t>
              </a:r>
            </a:p>
          </p:txBody>
        </p:sp>
        <p:cxnSp>
          <p:nvCxnSpPr>
            <p:cNvPr id="32" name="Straight Connector 31"/>
            <p:cNvCxnSpPr>
              <a:cxnSpLocks noChangeShapeType="1"/>
            </p:cNvCxnSpPr>
            <p:nvPr/>
          </p:nvCxnSpPr>
          <p:spPr bwMode="auto">
            <a:xfrm flipV="1">
              <a:off x="1050959" y="1417637"/>
              <a:ext cx="138118"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3" name="Straight Connector 32"/>
            <p:cNvCxnSpPr>
              <a:cxnSpLocks noChangeShapeType="1"/>
            </p:cNvCxnSpPr>
            <p:nvPr/>
          </p:nvCxnSpPr>
          <p:spPr bwMode="auto">
            <a:xfrm flipV="1">
              <a:off x="1050959" y="3575050"/>
              <a:ext cx="138118"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4" name="Straight Connector 33"/>
            <p:cNvCxnSpPr>
              <a:cxnSpLocks noChangeShapeType="1"/>
            </p:cNvCxnSpPr>
            <p:nvPr/>
          </p:nvCxnSpPr>
          <p:spPr bwMode="auto">
            <a:xfrm flipV="1">
              <a:off x="1050959" y="5294312"/>
              <a:ext cx="138118" cy="0"/>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48" name="Diamond 47"/>
            <p:cNvSpPr>
              <a:spLocks noChangeArrowheads="1"/>
            </p:cNvSpPr>
            <p:nvPr/>
          </p:nvSpPr>
          <p:spPr bwMode="auto">
            <a:xfrm>
              <a:off x="4653141" y="6172200"/>
              <a:ext cx="69853" cy="71437"/>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49" name="Diamond 48"/>
            <p:cNvSpPr>
              <a:spLocks noChangeArrowheads="1"/>
            </p:cNvSpPr>
            <p:nvPr/>
          </p:nvSpPr>
          <p:spPr bwMode="auto">
            <a:xfrm>
              <a:off x="2943335" y="6170612"/>
              <a:ext cx="71440" cy="71438"/>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73" name="Diamond 72"/>
            <p:cNvSpPr>
              <a:spLocks noChangeArrowheads="1"/>
            </p:cNvSpPr>
            <p:nvPr/>
          </p:nvSpPr>
          <p:spPr bwMode="auto">
            <a:xfrm>
              <a:off x="1235116" y="6170612"/>
              <a:ext cx="71440" cy="71438"/>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74" name="Diamond 73"/>
            <p:cNvSpPr>
              <a:spLocks noChangeArrowheads="1"/>
            </p:cNvSpPr>
            <p:nvPr/>
          </p:nvSpPr>
          <p:spPr bwMode="auto">
            <a:xfrm>
              <a:off x="6362948" y="6170612"/>
              <a:ext cx="71440" cy="71438"/>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75" name="Diamond 74"/>
            <p:cNvSpPr>
              <a:spLocks noChangeArrowheads="1"/>
            </p:cNvSpPr>
            <p:nvPr/>
          </p:nvSpPr>
          <p:spPr bwMode="auto">
            <a:xfrm>
              <a:off x="8044178" y="6165850"/>
              <a:ext cx="71441" cy="71437"/>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grpSp>
      <p:sp>
        <p:nvSpPr>
          <p:cNvPr id="15363" name="Title 4"/>
          <p:cNvSpPr>
            <a:spLocks noGrp="1"/>
          </p:cNvSpPr>
          <p:nvPr>
            <p:ph type="title"/>
          </p:nvPr>
        </p:nvSpPr>
        <p:spPr>
          <a:xfrm>
            <a:off x="594360" y="179917"/>
            <a:ext cx="10698480" cy="1117600"/>
          </a:xfrm>
        </p:spPr>
        <p:txBody>
          <a:bodyPr/>
          <a:lstStyle/>
          <a:p>
            <a:pPr eaLnBrk="1" hangingPunct="1"/>
            <a:r>
              <a:rPr lang="en-US" sz="4200" dirty="0">
                <a:solidFill>
                  <a:schemeClr val="bg1"/>
                </a:solidFill>
                <a:ea typeface="ＭＳ Ｐゴシック" pitchFamily="34" charset="-128"/>
              </a:rPr>
              <a:t>Reflector Degradation</a:t>
            </a:r>
          </a:p>
        </p:txBody>
      </p:sp>
      <p:grpSp>
        <p:nvGrpSpPr>
          <p:cNvPr id="3" name="Group 76"/>
          <p:cNvGrpSpPr>
            <a:grpSpLocks/>
          </p:cNvGrpSpPr>
          <p:nvPr/>
        </p:nvGrpSpPr>
        <p:grpSpPr bwMode="auto">
          <a:xfrm>
            <a:off x="2449672" y="1735669"/>
            <a:ext cx="7689533" cy="461665"/>
            <a:chOff x="1625294" y="1418054"/>
            <a:chExt cx="5915331" cy="345728"/>
          </a:xfrm>
        </p:grpSpPr>
        <p:cxnSp>
          <p:nvCxnSpPr>
            <p:cNvPr id="37" name="Straight Connector 36"/>
            <p:cNvCxnSpPr/>
            <p:nvPr/>
          </p:nvCxnSpPr>
          <p:spPr>
            <a:xfrm>
              <a:off x="1666571" y="1419640"/>
              <a:ext cx="5874054" cy="1585"/>
            </a:xfrm>
            <a:prstGeom prst="line">
              <a:avLst/>
            </a:prstGeom>
            <a:ln w="1905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376" name="TextBox 38"/>
            <p:cNvSpPr txBox="1">
              <a:spLocks noChangeArrowheads="1"/>
            </p:cNvSpPr>
            <p:nvPr/>
          </p:nvSpPr>
          <p:spPr bwMode="auto">
            <a:xfrm>
              <a:off x="1625294" y="1418054"/>
              <a:ext cx="1774739" cy="34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008000"/>
                  </a:solidFill>
                </a:rPr>
                <a:t>what we expect</a:t>
              </a:r>
            </a:p>
          </p:txBody>
        </p:sp>
      </p:grpSp>
      <p:sp>
        <p:nvSpPr>
          <p:cNvPr id="78" name="TextBox 77"/>
          <p:cNvSpPr txBox="1">
            <a:spLocks noChangeArrowheads="1"/>
          </p:cNvSpPr>
          <p:nvPr/>
        </p:nvSpPr>
        <p:spPr bwMode="auto">
          <a:xfrm>
            <a:off x="2472372" y="4315884"/>
            <a:ext cx="3013075"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E918E0"/>
                </a:solidFill>
              </a:rPr>
              <a:t>what we really get…</a:t>
            </a:r>
          </a:p>
        </p:txBody>
      </p:sp>
      <p:grpSp>
        <p:nvGrpSpPr>
          <p:cNvPr id="4" name="Group 82"/>
          <p:cNvGrpSpPr>
            <a:grpSpLocks/>
          </p:cNvGrpSpPr>
          <p:nvPr/>
        </p:nvGrpSpPr>
        <p:grpSpPr bwMode="auto">
          <a:xfrm>
            <a:off x="2501265" y="6148917"/>
            <a:ext cx="7613176" cy="1267883"/>
            <a:chOff x="1664547" y="4727979"/>
            <a:chExt cx="5857184" cy="951050"/>
          </a:xfrm>
        </p:grpSpPr>
        <p:cxnSp>
          <p:nvCxnSpPr>
            <p:cNvPr id="41" name="Straight Connector 40"/>
            <p:cNvCxnSpPr>
              <a:cxnSpLocks noChangeShapeType="1"/>
            </p:cNvCxnSpPr>
            <p:nvPr/>
          </p:nvCxnSpPr>
          <p:spPr bwMode="auto">
            <a:xfrm>
              <a:off x="1664547" y="5296386"/>
              <a:ext cx="2103760" cy="1587"/>
            </a:xfrm>
            <a:prstGeom prst="line">
              <a:avLst/>
            </a:prstGeom>
            <a:noFill/>
            <a:ln w="19050">
              <a:solidFill>
                <a:srgbClr val="FF0000"/>
              </a:solidFill>
              <a:round/>
              <a:headEnd/>
              <a:tailEnd/>
            </a:ln>
            <a:effectLst>
              <a:outerShdw dist="20000" dir="5400000" rotWithShape="0">
                <a:srgbClr val="808080">
                  <a:alpha val="37999"/>
                </a:srgbClr>
              </a:outerShdw>
            </a:effectLst>
          </p:spPr>
        </p:cxnSp>
        <p:sp>
          <p:nvSpPr>
            <p:cNvPr id="44" name="Freeform 43"/>
            <p:cNvSpPr>
              <a:spLocks noChangeArrowheads="1"/>
            </p:cNvSpPr>
            <p:nvPr/>
          </p:nvSpPr>
          <p:spPr bwMode="auto">
            <a:xfrm>
              <a:off x="3768307" y="5297974"/>
              <a:ext cx="816100" cy="376293"/>
            </a:xfrm>
            <a:custGeom>
              <a:avLst/>
              <a:gdLst>
                <a:gd name="T0" fmla="*/ 0 w 817033"/>
                <a:gd name="T1" fmla="*/ 2813 h 377473"/>
                <a:gd name="T2" fmla="*/ 109940 w 817033"/>
                <a:gd name="T3" fmla="*/ 2813 h 377473"/>
                <a:gd name="T4" fmla="*/ 173368 w 817033"/>
                <a:gd name="T5" fmla="*/ 19694 h 377473"/>
                <a:gd name="T6" fmla="*/ 232567 w 817033"/>
                <a:gd name="T7" fmla="*/ 66114 h 377473"/>
                <a:gd name="T8" fmla="*/ 312908 w 817033"/>
                <a:gd name="T9" fmla="*/ 171617 h 377473"/>
                <a:gd name="T10" fmla="*/ 410164 w 817033"/>
                <a:gd name="T11" fmla="*/ 272899 h 377473"/>
                <a:gd name="T12" fmla="*/ 494734 w 817033"/>
                <a:gd name="T13" fmla="*/ 327759 h 377473"/>
                <a:gd name="T14" fmla="*/ 638503 w 817033"/>
                <a:gd name="T15" fmla="*/ 361520 h 377473"/>
                <a:gd name="T16" fmla="*/ 769586 w 817033"/>
                <a:gd name="T17" fmla="*/ 374181 h 377473"/>
                <a:gd name="T18" fmla="*/ 816100 w 817033"/>
                <a:gd name="T19" fmla="*/ 374181 h 377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033"/>
                <a:gd name="T31" fmla="*/ 0 h 377473"/>
                <a:gd name="T32" fmla="*/ 817033 w 817033"/>
                <a:gd name="T33" fmla="*/ 377473 h 377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033" h="377473">
                  <a:moveTo>
                    <a:pt x="0" y="2822"/>
                  </a:moveTo>
                  <a:cubicBezTo>
                    <a:pt x="40569" y="1411"/>
                    <a:pt x="81138" y="0"/>
                    <a:pt x="110066" y="2822"/>
                  </a:cubicBezTo>
                  <a:cubicBezTo>
                    <a:pt x="138994" y="5644"/>
                    <a:pt x="153105" y="9173"/>
                    <a:pt x="173566" y="19756"/>
                  </a:cubicBezTo>
                  <a:cubicBezTo>
                    <a:pt x="194027" y="30339"/>
                    <a:pt x="209550" y="40922"/>
                    <a:pt x="232833" y="66322"/>
                  </a:cubicBezTo>
                  <a:cubicBezTo>
                    <a:pt x="256116" y="91722"/>
                    <a:pt x="283633" y="137584"/>
                    <a:pt x="313266" y="172156"/>
                  </a:cubicBezTo>
                  <a:cubicBezTo>
                    <a:pt x="342899" y="206728"/>
                    <a:pt x="380294" y="247651"/>
                    <a:pt x="410633" y="273756"/>
                  </a:cubicBezTo>
                  <a:cubicBezTo>
                    <a:pt x="440972" y="299861"/>
                    <a:pt x="457200" y="313972"/>
                    <a:pt x="495300" y="328789"/>
                  </a:cubicBezTo>
                  <a:cubicBezTo>
                    <a:pt x="533400" y="343606"/>
                    <a:pt x="593372" y="354895"/>
                    <a:pt x="639233" y="362656"/>
                  </a:cubicBezTo>
                  <a:cubicBezTo>
                    <a:pt x="685094" y="370417"/>
                    <a:pt x="740833" y="373239"/>
                    <a:pt x="770466" y="375356"/>
                  </a:cubicBezTo>
                  <a:cubicBezTo>
                    <a:pt x="800099" y="377473"/>
                    <a:pt x="817033" y="375356"/>
                    <a:pt x="817033" y="375356"/>
                  </a:cubicBezTo>
                </a:path>
              </a:pathLst>
            </a:custGeom>
            <a:noFill/>
            <a:ln w="19050">
              <a:solidFill>
                <a:srgbClr val="FF0000"/>
              </a:solidFill>
              <a:round/>
              <a:headEnd/>
              <a:tailEnd/>
            </a:ln>
            <a:effectLst>
              <a:outerShdw dist="20000" dir="5400000" rotWithShape="0">
                <a:srgbClr val="808080">
                  <a:alpha val="37999"/>
                </a:srgbClr>
              </a:outerShdw>
            </a:effectLst>
          </p:spPr>
          <p:txBody>
            <a:bodyPr anchor="ctr"/>
            <a:lstStyle/>
            <a:p>
              <a:pPr algn="ctr">
                <a:defRPr/>
              </a:pPr>
              <a:endParaRPr lang="en-US" sz="2400">
                <a:solidFill>
                  <a:srgbClr val="FF0F0C"/>
                </a:solidFill>
                <a:latin typeface="+mn-lt"/>
              </a:endParaRPr>
            </a:p>
          </p:txBody>
        </p:sp>
        <p:sp>
          <p:nvSpPr>
            <p:cNvPr id="46" name="Freeform 45"/>
            <p:cNvSpPr>
              <a:spLocks noChangeArrowheads="1"/>
            </p:cNvSpPr>
            <p:nvPr/>
          </p:nvSpPr>
          <p:spPr bwMode="auto">
            <a:xfrm flipH="1">
              <a:off x="4601871" y="5301149"/>
              <a:ext cx="816100" cy="377880"/>
            </a:xfrm>
            <a:custGeom>
              <a:avLst/>
              <a:gdLst>
                <a:gd name="T0" fmla="*/ 0 w 817033"/>
                <a:gd name="T1" fmla="*/ 2825 h 377473"/>
                <a:gd name="T2" fmla="*/ 109940 w 817033"/>
                <a:gd name="T3" fmla="*/ 2825 h 377473"/>
                <a:gd name="T4" fmla="*/ 173368 w 817033"/>
                <a:gd name="T5" fmla="*/ 19777 h 377473"/>
                <a:gd name="T6" fmla="*/ 232567 w 817033"/>
                <a:gd name="T7" fmla="*/ 66393 h 377473"/>
                <a:gd name="T8" fmla="*/ 312908 w 817033"/>
                <a:gd name="T9" fmla="*/ 172341 h 377473"/>
                <a:gd name="T10" fmla="*/ 410164 w 817033"/>
                <a:gd name="T11" fmla="*/ 274050 h 377473"/>
                <a:gd name="T12" fmla="*/ 494734 w 817033"/>
                <a:gd name="T13" fmla="*/ 329143 h 377473"/>
                <a:gd name="T14" fmla="*/ 638503 w 817033"/>
                <a:gd name="T15" fmla="*/ 363046 h 377473"/>
                <a:gd name="T16" fmla="*/ 769586 w 817033"/>
                <a:gd name="T17" fmla="*/ 375760 h 377473"/>
                <a:gd name="T18" fmla="*/ 816100 w 817033"/>
                <a:gd name="T19" fmla="*/ 375760 h 377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033"/>
                <a:gd name="T31" fmla="*/ 0 h 377473"/>
                <a:gd name="T32" fmla="*/ 817033 w 817033"/>
                <a:gd name="T33" fmla="*/ 377473 h 377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033" h="377473">
                  <a:moveTo>
                    <a:pt x="0" y="2822"/>
                  </a:moveTo>
                  <a:cubicBezTo>
                    <a:pt x="40569" y="1411"/>
                    <a:pt x="81138" y="0"/>
                    <a:pt x="110066" y="2822"/>
                  </a:cubicBezTo>
                  <a:cubicBezTo>
                    <a:pt x="138994" y="5644"/>
                    <a:pt x="153105" y="9173"/>
                    <a:pt x="173566" y="19756"/>
                  </a:cubicBezTo>
                  <a:cubicBezTo>
                    <a:pt x="194027" y="30339"/>
                    <a:pt x="209550" y="40922"/>
                    <a:pt x="232833" y="66322"/>
                  </a:cubicBezTo>
                  <a:cubicBezTo>
                    <a:pt x="256116" y="91722"/>
                    <a:pt x="283633" y="137584"/>
                    <a:pt x="313266" y="172156"/>
                  </a:cubicBezTo>
                  <a:cubicBezTo>
                    <a:pt x="342899" y="206728"/>
                    <a:pt x="380294" y="247651"/>
                    <a:pt x="410633" y="273756"/>
                  </a:cubicBezTo>
                  <a:cubicBezTo>
                    <a:pt x="440972" y="299861"/>
                    <a:pt x="457200" y="313972"/>
                    <a:pt x="495300" y="328789"/>
                  </a:cubicBezTo>
                  <a:cubicBezTo>
                    <a:pt x="533400" y="343606"/>
                    <a:pt x="593372" y="354895"/>
                    <a:pt x="639233" y="362656"/>
                  </a:cubicBezTo>
                  <a:cubicBezTo>
                    <a:pt x="685094" y="370417"/>
                    <a:pt x="740833" y="373239"/>
                    <a:pt x="770466" y="375356"/>
                  </a:cubicBezTo>
                  <a:cubicBezTo>
                    <a:pt x="800099" y="377473"/>
                    <a:pt x="817033" y="375356"/>
                    <a:pt x="817033" y="375356"/>
                  </a:cubicBezTo>
                </a:path>
              </a:pathLst>
            </a:custGeom>
            <a:noFill/>
            <a:ln w="19050">
              <a:solidFill>
                <a:srgbClr val="FF0000"/>
              </a:solidFill>
              <a:round/>
              <a:headEnd/>
              <a:tailEnd/>
            </a:ln>
            <a:effectLst>
              <a:outerShdw dist="20000" dir="5400000" rotWithShape="0">
                <a:srgbClr val="808080">
                  <a:alpha val="37999"/>
                </a:srgbClr>
              </a:outerShdw>
            </a:effectLst>
          </p:spPr>
          <p:txBody>
            <a:bodyPr anchor="ctr"/>
            <a:lstStyle/>
            <a:p>
              <a:pPr algn="ctr">
                <a:defRPr/>
              </a:pPr>
              <a:endParaRPr lang="en-US" sz="2400">
                <a:solidFill>
                  <a:srgbClr val="FF0F0C"/>
                </a:solidFill>
                <a:latin typeface="+mn-lt"/>
              </a:endParaRPr>
            </a:p>
          </p:txBody>
        </p:sp>
        <p:cxnSp>
          <p:nvCxnSpPr>
            <p:cNvPr id="47" name="Straight Connector 46"/>
            <p:cNvCxnSpPr>
              <a:cxnSpLocks noChangeShapeType="1"/>
            </p:cNvCxnSpPr>
            <p:nvPr/>
          </p:nvCxnSpPr>
          <p:spPr bwMode="auto">
            <a:xfrm>
              <a:off x="5417971" y="5305913"/>
              <a:ext cx="2103760" cy="1587"/>
            </a:xfrm>
            <a:prstGeom prst="line">
              <a:avLst/>
            </a:prstGeom>
            <a:noFill/>
            <a:ln w="19050">
              <a:solidFill>
                <a:srgbClr val="FF0000"/>
              </a:solidFill>
              <a:round/>
              <a:headEnd/>
              <a:tailEnd/>
            </a:ln>
            <a:effectLst>
              <a:outerShdw dist="20000" dir="5400000" rotWithShape="0">
                <a:srgbClr val="808080">
                  <a:alpha val="37999"/>
                </a:srgbClr>
              </a:outerShdw>
            </a:effectLst>
          </p:spPr>
        </p:cxnSp>
        <p:sp>
          <p:nvSpPr>
            <p:cNvPr id="15372" name="TextBox 78"/>
            <p:cNvSpPr txBox="1">
              <a:spLocks noChangeArrowheads="1"/>
            </p:cNvSpPr>
            <p:nvPr/>
          </p:nvSpPr>
          <p:spPr bwMode="auto">
            <a:xfrm>
              <a:off x="2038402" y="4944911"/>
              <a:ext cx="616881" cy="3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FF0F0C"/>
                  </a:solidFill>
                </a:rPr>
                <a:t>10%</a:t>
              </a:r>
            </a:p>
          </p:txBody>
        </p:sp>
        <p:sp>
          <p:nvSpPr>
            <p:cNvPr id="15373" name="TextBox 79"/>
            <p:cNvSpPr txBox="1">
              <a:spLocks noChangeArrowheads="1"/>
            </p:cNvSpPr>
            <p:nvPr/>
          </p:nvSpPr>
          <p:spPr bwMode="auto">
            <a:xfrm>
              <a:off x="4652434" y="4727979"/>
              <a:ext cx="2854028" cy="3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FF0F0C"/>
                  </a:solidFill>
                </a:rPr>
                <a:t>1%	the full moon curse</a:t>
              </a:r>
            </a:p>
          </p:txBody>
        </p:sp>
        <p:cxnSp>
          <p:nvCxnSpPr>
            <p:cNvPr id="82" name="Straight Arrow Connector 81"/>
            <p:cNvCxnSpPr>
              <a:cxnSpLocks noChangeShapeType="1"/>
              <a:endCxn id="46" idx="9"/>
            </p:cNvCxnSpPr>
            <p:nvPr/>
          </p:nvCxnSpPr>
          <p:spPr bwMode="auto">
            <a:xfrm rot="5400000">
              <a:off x="4373238" y="5326552"/>
              <a:ext cx="579522" cy="122257"/>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grpSp>
      <p:sp>
        <p:nvSpPr>
          <p:cNvPr id="15367" name="Slide Number Placeholder 4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ＭＳ Ｐゴシック" pitchFamily="34" charset="-128"/>
              </a:defRPr>
            </a:lvl1pPr>
            <a:lvl2pPr marL="976385" indent="-375533" eaLnBrk="0" hangingPunct="0">
              <a:defRPr sz="3200">
                <a:solidFill>
                  <a:schemeClr val="tx1"/>
                </a:solidFill>
                <a:latin typeface="Arial" pitchFamily="34" charset="0"/>
                <a:ea typeface="ＭＳ Ｐゴシック" pitchFamily="34" charset="-128"/>
              </a:defRPr>
            </a:lvl2pPr>
            <a:lvl3pPr marL="1502131" indent="-300426" eaLnBrk="0" hangingPunct="0">
              <a:defRPr sz="3200">
                <a:solidFill>
                  <a:schemeClr val="tx1"/>
                </a:solidFill>
                <a:latin typeface="Arial" pitchFamily="34" charset="0"/>
                <a:ea typeface="ＭＳ Ｐゴシック" pitchFamily="34" charset="-128"/>
              </a:defRPr>
            </a:lvl3pPr>
            <a:lvl4pPr marL="2102983" indent="-300426" eaLnBrk="0" hangingPunct="0">
              <a:defRPr sz="3200">
                <a:solidFill>
                  <a:schemeClr val="tx1"/>
                </a:solidFill>
                <a:latin typeface="Arial" pitchFamily="34" charset="0"/>
                <a:ea typeface="ＭＳ Ｐゴシック" pitchFamily="34" charset="-128"/>
              </a:defRPr>
            </a:lvl4pPr>
            <a:lvl5pPr marL="2703835" indent="-300426" eaLnBrk="0" hangingPunct="0">
              <a:defRPr sz="3200">
                <a:solidFill>
                  <a:schemeClr val="tx1"/>
                </a:solidFill>
                <a:latin typeface="Arial" pitchFamily="34" charset="0"/>
                <a:ea typeface="ＭＳ Ｐゴシック" pitchFamily="34" charset="-128"/>
              </a:defRPr>
            </a:lvl5pPr>
            <a:lvl6pPr marL="3304687"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905540"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4506392"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5107244"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hangingPunct="1"/>
            <a:fld id="{43D03822-08D8-4C15-A91C-8CD2A5608FC7}" type="slidenum">
              <a:rPr lang="en-US" sz="1600">
                <a:solidFill>
                  <a:srgbClr val="DFE8FE"/>
                </a:solidFill>
                <a:latin typeface="Calibri" pitchFamily="34" charset="0"/>
              </a:rPr>
              <a:pPr eaLnBrk="1" hangingPunct="1"/>
              <a:t>12</a:t>
            </a:fld>
            <a:endParaRPr lang="en-US" sz="1600">
              <a:solidFill>
                <a:srgbClr val="DFE8FE"/>
              </a:solidFill>
              <a:latin typeface="Calibri" pitchFamily="34" charset="0"/>
            </a:endParaRPr>
          </a:p>
        </p:txBody>
      </p:sp>
      <p:sp>
        <p:nvSpPr>
          <p:cNvPr id="45" name="Footer Placeholder 3"/>
          <p:cNvSpPr txBox="1">
            <a:spLocks/>
          </p:cNvSpPr>
          <p:nvPr/>
        </p:nvSpPr>
        <p:spPr>
          <a:xfrm>
            <a:off x="6141720" y="8534400"/>
            <a:ext cx="2872739" cy="609600"/>
          </a:xfrm>
          <a:prstGeom prst="rect">
            <a:avLst/>
          </a:prstGeom>
        </p:spPr>
        <p:txBody>
          <a:bodyPr vert="horz" lIns="120170" tIns="60085" rIns="120170" bIns="60085"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chemeClr val="bg1"/>
                </a:solidFill>
              </a:rPr>
              <a:t>Tom Murphy  -  UCSD</a:t>
            </a:r>
          </a:p>
        </p:txBody>
      </p:sp>
    </p:spTree>
    <p:extLst>
      <p:ext uri="{BB962C8B-B14F-4D97-AF65-F5344CB8AC3E}">
        <p14:creationId xmlns:p14="http://schemas.microsoft.com/office/powerpoint/2010/main" val="28247614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94360" y="192617"/>
            <a:ext cx="10698480" cy="1524000"/>
          </a:xfrm>
        </p:spPr>
        <p:txBody>
          <a:bodyPr/>
          <a:lstStyle/>
          <a:p>
            <a:pPr eaLnBrk="1" hangingPunct="1"/>
            <a:r>
              <a:rPr lang="en-US" dirty="0" smtClean="0">
                <a:solidFill>
                  <a:schemeClr val="bg1"/>
                </a:solidFill>
                <a:ea typeface="ＭＳ Ｐゴシック" pitchFamily="34" charset="-128"/>
              </a:rPr>
              <a:t>Preliminary Eclipse Results</a:t>
            </a:r>
          </a:p>
        </p:txBody>
      </p:sp>
      <p:pic>
        <p:nvPicPr>
          <p:cNvPr id="21507" name="Content Placeholder 3" descr="prate.png"/>
          <p:cNvPicPr>
            <a:picLocks noGrp="1" noChangeAspect="1"/>
          </p:cNvPicPr>
          <p:nvPr>
            <p:ph idx="1"/>
          </p:nvPr>
        </p:nvPicPr>
        <p:blipFill>
          <a:blip r:embed="rId2">
            <a:extLst>
              <a:ext uri="{28A0092B-C50C-407E-A947-70E740481C1C}">
                <a14:useLocalDpi xmlns:a14="http://schemas.microsoft.com/office/drawing/2010/main" val="0"/>
              </a:ext>
            </a:extLst>
          </a:blip>
          <a:srcRect l="-15698" r="-15698"/>
          <a:stretch>
            <a:fillRect/>
          </a:stretch>
        </p:blipFill>
        <p:spPr>
          <a:xfrm>
            <a:off x="594360" y="1547284"/>
            <a:ext cx="10698480" cy="6265333"/>
          </a:xfrm>
        </p:spPr>
      </p:pic>
      <p:cxnSp>
        <p:nvCxnSpPr>
          <p:cNvPr id="6" name="Straight Connector 5"/>
          <p:cNvCxnSpPr>
            <a:cxnSpLocks noChangeShapeType="1"/>
          </p:cNvCxnSpPr>
          <p:nvPr/>
        </p:nvCxnSpPr>
        <p:spPr bwMode="auto">
          <a:xfrm rot="5400000" flipH="1" flipV="1">
            <a:off x="1092491" y="4678919"/>
            <a:ext cx="4974167" cy="2064"/>
          </a:xfrm>
          <a:prstGeom prst="line">
            <a:avLst/>
          </a:prstGeom>
          <a:noFill/>
          <a:ln w="25400">
            <a:solidFill>
              <a:srgbClr val="FF0000"/>
            </a:solidFill>
            <a:prstDash val="dash"/>
            <a:round/>
            <a:headEnd/>
            <a:tailEnd/>
          </a:ln>
          <a:effectLst>
            <a:outerShdw dist="20000" dir="5400000" rotWithShape="0">
              <a:srgbClr val="808080">
                <a:alpha val="37999"/>
              </a:srgbClr>
            </a:outerShdw>
          </a:effectLst>
        </p:spPr>
      </p:cxnSp>
      <p:cxnSp>
        <p:nvCxnSpPr>
          <p:cNvPr id="8" name="Straight Connector 7"/>
          <p:cNvCxnSpPr>
            <a:cxnSpLocks noChangeShapeType="1"/>
          </p:cNvCxnSpPr>
          <p:nvPr/>
        </p:nvCxnSpPr>
        <p:spPr bwMode="auto">
          <a:xfrm rot="5400000" flipH="1" flipV="1">
            <a:off x="4100435" y="4679978"/>
            <a:ext cx="4972049" cy="2063"/>
          </a:xfrm>
          <a:prstGeom prst="line">
            <a:avLst/>
          </a:prstGeom>
          <a:noFill/>
          <a:ln w="25400">
            <a:solidFill>
              <a:srgbClr val="FF0000"/>
            </a:solidFill>
            <a:prstDash val="dash"/>
            <a:round/>
            <a:headEnd/>
            <a:tailEnd/>
          </a:ln>
          <a:effectLst>
            <a:outerShdw dist="20000" dir="5400000" rotWithShape="0">
              <a:srgbClr val="808080">
                <a:alpha val="37999"/>
              </a:srgbClr>
            </a:outerShdw>
          </a:effectLst>
        </p:spPr>
      </p:cxnSp>
      <p:cxnSp>
        <p:nvCxnSpPr>
          <p:cNvPr id="10" name="Straight Arrow Connector 9"/>
          <p:cNvCxnSpPr>
            <a:cxnSpLocks noChangeShapeType="1"/>
          </p:cNvCxnSpPr>
          <p:nvPr/>
        </p:nvCxnSpPr>
        <p:spPr bwMode="auto">
          <a:xfrm>
            <a:off x="3578543" y="2459567"/>
            <a:ext cx="3006884" cy="2117"/>
          </a:xfrm>
          <a:prstGeom prst="straightConnector1">
            <a:avLst/>
          </a:prstGeom>
          <a:noFill/>
          <a:ln w="25400">
            <a:solidFill>
              <a:srgbClr val="FF0000"/>
            </a:solidFill>
            <a:round/>
            <a:headEnd type="arrow" w="med" len="med"/>
            <a:tailEnd type="arrow" w="med" len="med"/>
          </a:ln>
          <a:effectLst>
            <a:outerShdw dist="20000" dir="5400000" rotWithShape="0">
              <a:srgbClr val="808080">
                <a:alpha val="37999"/>
              </a:srgbClr>
            </a:outerShdw>
          </a:effectLst>
        </p:spPr>
      </p:cxnSp>
      <p:sp>
        <p:nvSpPr>
          <p:cNvPr id="21511" name="TextBox 10"/>
          <p:cNvSpPr txBox="1">
            <a:spLocks noChangeArrowheads="1"/>
          </p:cNvSpPr>
          <p:nvPr/>
        </p:nvSpPr>
        <p:spPr bwMode="auto">
          <a:xfrm>
            <a:off x="4119246" y="2423585"/>
            <a:ext cx="1784776" cy="4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FF0000"/>
                </a:solidFill>
              </a:rPr>
              <a:t>full shadow</a:t>
            </a:r>
          </a:p>
        </p:txBody>
      </p:sp>
      <p:sp>
        <p:nvSpPr>
          <p:cNvPr id="21512" name="TextBox 13"/>
          <p:cNvSpPr txBox="1">
            <a:spLocks noChangeArrowheads="1"/>
          </p:cNvSpPr>
          <p:nvPr/>
        </p:nvSpPr>
        <p:spPr bwMode="auto">
          <a:xfrm>
            <a:off x="759092" y="8056033"/>
            <a:ext cx="10474271" cy="4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solidFill>
                  <a:srgbClr val="DABDFC"/>
                </a:solidFill>
              </a:rPr>
              <a:t>robust recovery  initially, then down, and brief resurgence once light returns</a:t>
            </a:r>
          </a:p>
        </p:txBody>
      </p:sp>
      <p:sp>
        <p:nvSpPr>
          <p:cNvPr id="21513"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ＭＳ Ｐゴシック" pitchFamily="34" charset="-128"/>
              </a:defRPr>
            </a:lvl1pPr>
            <a:lvl2pPr marL="976385" indent="-375533" eaLnBrk="0" hangingPunct="0">
              <a:defRPr sz="3200">
                <a:solidFill>
                  <a:schemeClr val="tx1"/>
                </a:solidFill>
                <a:latin typeface="Arial" pitchFamily="34" charset="0"/>
                <a:ea typeface="ＭＳ Ｐゴシック" pitchFamily="34" charset="-128"/>
              </a:defRPr>
            </a:lvl2pPr>
            <a:lvl3pPr marL="1502131" indent="-300426" eaLnBrk="0" hangingPunct="0">
              <a:defRPr sz="3200">
                <a:solidFill>
                  <a:schemeClr val="tx1"/>
                </a:solidFill>
                <a:latin typeface="Arial" pitchFamily="34" charset="0"/>
                <a:ea typeface="ＭＳ Ｐゴシック" pitchFamily="34" charset="-128"/>
              </a:defRPr>
            </a:lvl3pPr>
            <a:lvl4pPr marL="2102983" indent="-300426" eaLnBrk="0" hangingPunct="0">
              <a:defRPr sz="3200">
                <a:solidFill>
                  <a:schemeClr val="tx1"/>
                </a:solidFill>
                <a:latin typeface="Arial" pitchFamily="34" charset="0"/>
                <a:ea typeface="ＭＳ Ｐゴシック" pitchFamily="34" charset="-128"/>
              </a:defRPr>
            </a:lvl4pPr>
            <a:lvl5pPr marL="2703835" indent="-300426" eaLnBrk="0" hangingPunct="0">
              <a:defRPr sz="3200">
                <a:solidFill>
                  <a:schemeClr val="tx1"/>
                </a:solidFill>
                <a:latin typeface="Arial" pitchFamily="34" charset="0"/>
                <a:ea typeface="ＭＳ Ｐゴシック" pitchFamily="34" charset="-128"/>
              </a:defRPr>
            </a:lvl5pPr>
            <a:lvl6pPr marL="3304687"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905540"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4506392"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5107244"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hangingPunct="1"/>
            <a:fld id="{7F1E7589-6B27-4F41-8BF7-8CBEE22914CD}" type="slidenum">
              <a:rPr lang="en-US" sz="1600">
                <a:solidFill>
                  <a:srgbClr val="DFE8FE"/>
                </a:solidFill>
                <a:latin typeface="Calibri" pitchFamily="34" charset="0"/>
              </a:rPr>
              <a:pPr eaLnBrk="1" hangingPunct="1"/>
              <a:t>13</a:t>
            </a:fld>
            <a:endParaRPr lang="en-US" sz="1600">
              <a:solidFill>
                <a:srgbClr val="DFE8FE"/>
              </a:solidFill>
              <a:latin typeface="Calibri" pitchFamily="34" charset="0"/>
            </a:endParaRPr>
          </a:p>
        </p:txBody>
      </p:sp>
      <p:sp>
        <p:nvSpPr>
          <p:cNvPr id="21514" name="TextBox 14"/>
          <p:cNvSpPr txBox="1">
            <a:spLocks noChangeArrowheads="1"/>
          </p:cNvSpPr>
          <p:nvPr/>
        </p:nvSpPr>
        <p:spPr bwMode="auto">
          <a:xfrm>
            <a:off x="6983730" y="2916768"/>
            <a:ext cx="2264074" cy="109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pPr>
            <a:r>
              <a:rPr lang="en-US" sz="2100">
                <a:solidFill>
                  <a:srgbClr val="0000FF"/>
                </a:solidFill>
              </a:rPr>
              <a:t>  Apollo 11</a:t>
            </a:r>
          </a:p>
          <a:p>
            <a:pPr eaLnBrk="1" hangingPunct="1">
              <a:buFont typeface="Wingdings" pitchFamily="2" charset="2"/>
              <a:buChar char="§"/>
            </a:pPr>
            <a:r>
              <a:rPr lang="en-US" sz="2100">
                <a:solidFill>
                  <a:srgbClr val="FF0000"/>
                </a:solidFill>
              </a:rPr>
              <a:t>  Apollo 14</a:t>
            </a:r>
          </a:p>
          <a:p>
            <a:pPr eaLnBrk="1" hangingPunct="1">
              <a:buFont typeface="Wingdings" pitchFamily="2" charset="2"/>
              <a:buChar char="§"/>
            </a:pPr>
            <a:r>
              <a:rPr lang="en-US" sz="2100">
                <a:solidFill>
                  <a:srgbClr val="000000"/>
                </a:solidFill>
              </a:rPr>
              <a:t>  (Apollo 15)/3.0</a:t>
            </a:r>
          </a:p>
        </p:txBody>
      </p:sp>
      <p:sp>
        <p:nvSpPr>
          <p:cNvPr id="21515" name="TextBox 15"/>
          <p:cNvSpPr txBox="1">
            <a:spLocks noChangeArrowheads="1"/>
          </p:cNvSpPr>
          <p:nvPr/>
        </p:nvSpPr>
        <p:spPr bwMode="auto">
          <a:xfrm>
            <a:off x="5359559" y="5181600"/>
            <a:ext cx="3698240"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7F7F7F"/>
                </a:solidFill>
              </a:rPr>
              <a:t>historical  peak range @ F.M.</a:t>
            </a:r>
          </a:p>
        </p:txBody>
      </p:sp>
      <p:cxnSp>
        <p:nvCxnSpPr>
          <p:cNvPr id="18" name="Straight Arrow Connector 17"/>
          <p:cNvCxnSpPr>
            <a:cxnSpLocks noChangeShapeType="1"/>
          </p:cNvCxnSpPr>
          <p:nvPr/>
        </p:nvCxnSpPr>
        <p:spPr bwMode="auto">
          <a:xfrm rot="5400000">
            <a:off x="5623349" y="6101345"/>
            <a:ext cx="937684" cy="4128"/>
          </a:xfrm>
          <a:prstGeom prst="straightConnector1">
            <a:avLst/>
          </a:prstGeom>
          <a:noFill/>
          <a:ln w="25400">
            <a:solidFill>
              <a:srgbClr val="7F7F7F"/>
            </a:solidFill>
            <a:round/>
            <a:headEnd/>
            <a:tailEnd type="arrow" w="med" len="med"/>
          </a:ln>
          <a:effectLst>
            <a:outerShdw dist="20000" dir="5400000" rotWithShape="0">
              <a:srgbClr val="808080">
                <a:alpha val="37999"/>
              </a:srgbClr>
            </a:outerShdw>
          </a:effectLst>
        </p:spPr>
      </p:cxnSp>
      <p:sp>
        <p:nvSpPr>
          <p:cNvPr id="13" name="Footer Placeholder 3"/>
          <p:cNvSpPr txBox="1">
            <a:spLocks/>
          </p:cNvSpPr>
          <p:nvPr/>
        </p:nvSpPr>
        <p:spPr>
          <a:xfrm>
            <a:off x="6141720" y="8534400"/>
            <a:ext cx="2872739" cy="609600"/>
          </a:xfrm>
          <a:prstGeom prst="rect">
            <a:avLst/>
          </a:prstGeom>
        </p:spPr>
        <p:txBody>
          <a:bodyPr vert="horz" lIns="120170" tIns="60085" rIns="120170" bIns="60085"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chemeClr val="bg1"/>
                </a:solidFill>
              </a:rPr>
              <a:t>Tom Murphy  -  UCSD</a:t>
            </a:r>
          </a:p>
        </p:txBody>
      </p:sp>
    </p:spTree>
    <p:extLst>
      <p:ext uri="{BB962C8B-B14F-4D97-AF65-F5344CB8AC3E}">
        <p14:creationId xmlns:p14="http://schemas.microsoft.com/office/powerpoint/2010/main" val="35677739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Apollo Simulation</a:t>
            </a:r>
            <a:endParaRPr lang="en-US" dirty="0">
              <a:solidFill>
                <a:schemeClr val="bg1"/>
              </a:solidFill>
            </a:endParaRPr>
          </a:p>
        </p:txBody>
      </p:sp>
      <p:sp>
        <p:nvSpPr>
          <p:cNvPr id="4" name="Slide Number Placeholder 3"/>
          <p:cNvSpPr>
            <a:spLocks noGrp="1"/>
          </p:cNvSpPr>
          <p:nvPr>
            <p:ph type="sldNum" sz="quarter" idx="11"/>
          </p:nvPr>
        </p:nvSpPr>
        <p:spPr/>
        <p:txBody>
          <a:bodyPr/>
          <a:lstStyle/>
          <a:p>
            <a:pPr>
              <a:defRPr/>
            </a:pPr>
            <a:fld id="{61DC2924-7484-495C-B425-DF0585DC2974}" type="slidenum">
              <a:rPr lang="en-US" smtClean="0"/>
              <a:pPr>
                <a:defRPr/>
              </a:pPr>
              <a:t>14</a:t>
            </a:fld>
            <a:endParaRPr lang="en-US" dirty="0"/>
          </a:p>
        </p:txBody>
      </p:sp>
      <p:sp>
        <p:nvSpPr>
          <p:cNvPr id="5" name="Footer Placeholder 4"/>
          <p:cNvSpPr>
            <a:spLocks noGrp="1"/>
          </p:cNvSpPr>
          <p:nvPr>
            <p:ph type="ftr" sz="quarter" idx="12"/>
          </p:nvPr>
        </p:nvSpPr>
        <p:spPr/>
        <p:txBody>
          <a:bodyPr/>
          <a:lstStyle/>
          <a:p>
            <a:pPr>
              <a:defRPr/>
            </a:pPr>
            <a:r>
              <a:rPr lang="nn-NO" dirty="0" smtClean="0"/>
              <a:t>AAS 2102 Anchorage                                        11 June 2012</a:t>
            </a:r>
            <a:endParaRPr lang="en-US" dirty="0"/>
          </a:p>
        </p:txBody>
      </p:sp>
      <p:pic>
        <p:nvPicPr>
          <p:cNvPr id="1026" name="Picture 2" descr="C:\LLRRA_Update\_____transfer\Apollo_Cell_201309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0888" y="1828801"/>
            <a:ext cx="4013336"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urrie\Documents\!!!!!!!!!\ADL_CCR_Pock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11" y="1828800"/>
            <a:ext cx="4015666"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urrie\Documents\!!!!!!!!!\ADL_CCR_Arr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821" y="5334000"/>
            <a:ext cx="7086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1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
        <p:nvSpPr>
          <p:cNvPr id="3" name="Content Placeholder 2"/>
          <p:cNvSpPr>
            <a:spLocks noGrp="1"/>
          </p:cNvSpPr>
          <p:nvPr>
            <p:ph idx="1"/>
          </p:nvPr>
        </p:nvSpPr>
        <p:spPr>
          <a:xfrm>
            <a:off x="457200" y="1828800"/>
            <a:ext cx="11125200" cy="7315200"/>
          </a:xfrm>
        </p:spPr>
        <p:txBody>
          <a:bodyPr/>
          <a:lstStyle/>
          <a:p>
            <a:r>
              <a:rPr lang="en-US" sz="3600" dirty="0" smtClean="0">
                <a:solidFill>
                  <a:schemeClr val="bg1"/>
                </a:solidFill>
              </a:rPr>
              <a:t>LLRRA-21 Will Improve Ranging Accuracy</a:t>
            </a:r>
          </a:p>
          <a:p>
            <a:pPr lvl="1"/>
            <a:r>
              <a:rPr lang="en-US" sz="2800" dirty="0" smtClean="0">
                <a:solidFill>
                  <a:schemeClr val="bg1"/>
                </a:solidFill>
              </a:rPr>
              <a:t>By a Factor of 10 to 100</a:t>
            </a:r>
          </a:p>
          <a:p>
            <a:pPr lvl="1"/>
            <a:r>
              <a:rPr lang="en-US" sz="2800" dirty="0" smtClean="0">
                <a:solidFill>
                  <a:schemeClr val="bg1"/>
                </a:solidFill>
              </a:rPr>
              <a:t>Depending Upon Deployment Method</a:t>
            </a:r>
          </a:p>
          <a:p>
            <a:r>
              <a:rPr lang="en-US" sz="3600" dirty="0" smtClean="0">
                <a:solidFill>
                  <a:schemeClr val="bg1"/>
                </a:solidFill>
              </a:rPr>
              <a:t>LLRRA-21 Provides a High Return </a:t>
            </a:r>
          </a:p>
          <a:p>
            <a:pPr lvl="1"/>
            <a:r>
              <a:rPr lang="en-US" sz="2800" dirty="0" smtClean="0">
                <a:solidFill>
                  <a:schemeClr val="bg1"/>
                </a:solidFill>
              </a:rPr>
              <a:t>Many More Observations/Month</a:t>
            </a:r>
          </a:p>
          <a:p>
            <a:pPr lvl="1"/>
            <a:r>
              <a:rPr lang="en-US" sz="2800" dirty="0" smtClean="0">
                <a:solidFill>
                  <a:schemeClr val="bg1"/>
                </a:solidFill>
              </a:rPr>
              <a:t>Many More Laser Ground Stations</a:t>
            </a:r>
          </a:p>
          <a:p>
            <a:r>
              <a:rPr lang="en-US" sz="3600" dirty="0" smtClean="0">
                <a:solidFill>
                  <a:schemeClr val="bg1"/>
                </a:solidFill>
              </a:rPr>
              <a:t>Ready for Flight in Less than a Year – End of 2015</a:t>
            </a:r>
          </a:p>
          <a:p>
            <a:pPr lvl="1"/>
            <a:r>
              <a:rPr lang="en-US" sz="2800" dirty="0" smtClean="0">
                <a:solidFill>
                  <a:schemeClr val="bg1"/>
                </a:solidFill>
              </a:rPr>
              <a:t>Package Weighs Less than 1.7 kilogram + Pointing</a:t>
            </a:r>
          </a:p>
          <a:p>
            <a:pPr lvl="1"/>
            <a:r>
              <a:rPr lang="en-US" sz="2800" dirty="0" smtClean="0">
                <a:solidFill>
                  <a:schemeClr val="bg1"/>
                </a:solidFill>
              </a:rPr>
              <a:t>No Power or Communication Required</a:t>
            </a:r>
          </a:p>
          <a:p>
            <a:r>
              <a:rPr lang="en-US" sz="3600" dirty="0" smtClean="0">
                <a:solidFill>
                  <a:schemeClr val="bg1"/>
                </a:solidFill>
              </a:rPr>
              <a:t>Google Lunar X Prize</a:t>
            </a:r>
          </a:p>
          <a:p>
            <a:r>
              <a:rPr lang="en-US" sz="3600" dirty="0" smtClean="0">
                <a:solidFill>
                  <a:schemeClr val="bg1"/>
                </a:solidFill>
              </a:rPr>
              <a:t>Extremely Cost Effective for the Quality of Science</a:t>
            </a:r>
          </a:p>
          <a:p>
            <a:r>
              <a:rPr lang="en-US" sz="3600" dirty="0" smtClean="0">
                <a:solidFill>
                  <a:schemeClr val="bg1"/>
                </a:solidFill>
              </a:rPr>
              <a:t>First Science on Lunar Surface in 45 Years</a:t>
            </a:r>
          </a:p>
        </p:txBody>
      </p:sp>
      <p:sp>
        <p:nvSpPr>
          <p:cNvPr id="4" name="Slide Number Placeholder 3"/>
          <p:cNvSpPr>
            <a:spLocks noGrp="1"/>
          </p:cNvSpPr>
          <p:nvPr>
            <p:ph type="sldNum" sz="quarter" idx="11"/>
          </p:nvPr>
        </p:nvSpPr>
        <p:spPr/>
        <p:txBody>
          <a:bodyPr/>
          <a:lstStyle/>
          <a:p>
            <a:pPr>
              <a:defRPr/>
            </a:pPr>
            <a:fld id="{61DC2924-7484-495C-B425-DF0585DC2974}" type="slidenum">
              <a:rPr lang="en-US" smtClean="0">
                <a:solidFill>
                  <a:schemeClr val="bg1"/>
                </a:solidFill>
              </a:rPr>
              <a:pPr>
                <a:defRPr/>
              </a:pPr>
              <a:t>15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052060" y="609600"/>
            <a:ext cx="6835140" cy="8382000"/>
          </a:xfrm>
        </p:spPr>
        <p:txBody>
          <a:bodyPr/>
          <a:lstStyle/>
          <a:p>
            <a:r>
              <a:rPr lang="en-US" sz="4200" dirty="0" smtClean="0">
                <a:solidFill>
                  <a:schemeClr val="bg1"/>
                </a:solidFill>
              </a:rPr>
              <a:t>Thank You!</a:t>
            </a:r>
            <a:r>
              <a:rPr lang="en-US" sz="2100" dirty="0" smtClean="0">
                <a:solidFill>
                  <a:schemeClr val="bg1"/>
                </a:solidFill>
              </a:rPr>
              <a:t/>
            </a:r>
            <a:br>
              <a:rPr lang="en-US" sz="2100" dirty="0" smtClean="0">
                <a:solidFill>
                  <a:schemeClr val="bg1"/>
                </a:solidFill>
              </a:rPr>
            </a:br>
            <a:r>
              <a:rPr lang="en-US" sz="2400" dirty="0" smtClean="0">
                <a:solidFill>
                  <a:schemeClr val="bg1"/>
                </a:solidFill>
              </a:rPr>
              <a:t>any</a:t>
            </a:r>
            <a:r>
              <a:rPr lang="en-US" sz="4200" dirty="0" smtClean="0">
                <a:solidFill>
                  <a:schemeClr val="bg1"/>
                </a:solidFill>
              </a:rPr>
              <a:t/>
            </a:r>
            <a:br>
              <a:rPr lang="en-US" sz="4200" dirty="0" smtClean="0">
                <a:solidFill>
                  <a:schemeClr val="bg1"/>
                </a:solidFill>
              </a:rPr>
            </a:br>
            <a:r>
              <a:rPr lang="en-US" sz="4200" dirty="0" smtClean="0">
                <a:solidFill>
                  <a:schemeClr val="bg1"/>
                </a:solidFill>
              </a:rPr>
              <a:t>Questions? </a:t>
            </a:r>
            <a:br>
              <a:rPr lang="en-US" sz="4200" dirty="0" smtClean="0">
                <a:solidFill>
                  <a:schemeClr val="bg1"/>
                </a:solidFill>
              </a:rPr>
            </a:br>
            <a:r>
              <a:rPr lang="en-US" sz="2600" dirty="0" smtClean="0">
                <a:solidFill>
                  <a:schemeClr val="bg1"/>
                </a:solidFill>
              </a:rPr>
              <a:t>or</a:t>
            </a:r>
            <a:r>
              <a:rPr lang="en-US" sz="4200" dirty="0" smtClean="0">
                <a:solidFill>
                  <a:schemeClr val="bg1"/>
                </a:solidFill>
              </a:rPr>
              <a:t/>
            </a:r>
            <a:br>
              <a:rPr lang="en-US" sz="4200" dirty="0" smtClean="0">
                <a:solidFill>
                  <a:schemeClr val="bg1"/>
                </a:solidFill>
              </a:rPr>
            </a:br>
            <a:r>
              <a:rPr lang="en-US" sz="4200" dirty="0" smtClean="0">
                <a:solidFill>
                  <a:schemeClr val="bg1"/>
                </a:solidFill>
              </a:rPr>
              <a:t>Comments?</a:t>
            </a:r>
            <a:br>
              <a:rPr lang="en-US" sz="4200" dirty="0" smtClean="0">
                <a:solidFill>
                  <a:schemeClr val="bg1"/>
                </a:solidFill>
              </a:rPr>
            </a:br>
            <a:r>
              <a:rPr lang="en-US" sz="2400" dirty="0" smtClean="0">
                <a:solidFill>
                  <a:schemeClr val="bg1"/>
                </a:solidFill>
              </a:rPr>
              <a:t>.</a:t>
            </a:r>
            <a:r>
              <a:rPr lang="en-US" sz="4200" dirty="0" smtClean="0">
                <a:solidFill>
                  <a:schemeClr val="bg1"/>
                </a:solidFill>
              </a:rPr>
              <a:t/>
            </a:r>
            <a:br>
              <a:rPr lang="en-US" sz="4200" dirty="0" smtClean="0">
                <a:solidFill>
                  <a:schemeClr val="bg1"/>
                </a:solidFill>
              </a:rPr>
            </a:br>
            <a:r>
              <a:rPr lang="en-US" sz="2600" dirty="0" smtClean="0">
                <a:solidFill>
                  <a:schemeClr val="bg1"/>
                </a:solidFill>
              </a:rPr>
              <a:t> with</a:t>
            </a:r>
            <a:r>
              <a:rPr lang="en-US" sz="3700" dirty="0" smtClean="0">
                <a:solidFill>
                  <a:schemeClr val="bg1"/>
                </a:solidFill>
              </a:rPr>
              <a:t/>
            </a:r>
            <a:br>
              <a:rPr lang="en-US" sz="3700" dirty="0" smtClean="0">
                <a:solidFill>
                  <a:schemeClr val="bg1"/>
                </a:solidFill>
              </a:rPr>
            </a:br>
            <a:r>
              <a:rPr lang="en-US" sz="2600" dirty="0" smtClean="0">
                <a:solidFill>
                  <a:schemeClr val="bg1"/>
                </a:solidFill>
              </a:rPr>
              <a:t> Special Acknowledgements</a:t>
            </a:r>
            <a:br>
              <a:rPr lang="en-US" sz="2600" dirty="0" smtClean="0">
                <a:solidFill>
                  <a:schemeClr val="bg1"/>
                </a:solidFill>
              </a:rPr>
            </a:br>
            <a:r>
              <a:rPr lang="en-US" sz="2600" dirty="0" smtClean="0">
                <a:solidFill>
                  <a:schemeClr val="bg1"/>
                </a:solidFill>
              </a:rPr>
              <a:t>to</a:t>
            </a:r>
            <a:br>
              <a:rPr lang="en-US" sz="2600" dirty="0" smtClean="0">
                <a:solidFill>
                  <a:schemeClr val="bg1"/>
                </a:solidFill>
              </a:rPr>
            </a:br>
            <a:r>
              <a:rPr lang="en-US" sz="2600" dirty="0" smtClean="0">
                <a:solidFill>
                  <a:schemeClr val="bg1"/>
                </a:solidFill>
              </a:rPr>
              <a:t>NASA Lunar Science Sorties Opportunities </a:t>
            </a:r>
            <a:br>
              <a:rPr lang="en-US" sz="2600" dirty="0" smtClean="0">
                <a:solidFill>
                  <a:schemeClr val="bg1"/>
                </a:solidFill>
              </a:rPr>
            </a:br>
            <a:r>
              <a:rPr lang="en-US" sz="2600" dirty="0" smtClean="0">
                <a:solidFill>
                  <a:schemeClr val="bg1"/>
                </a:solidFill>
              </a:rPr>
              <a:t>NASA Lunar Science Institute</a:t>
            </a:r>
            <a:br>
              <a:rPr lang="en-US" sz="2600" dirty="0" smtClean="0">
                <a:solidFill>
                  <a:schemeClr val="bg1"/>
                </a:solidFill>
              </a:rPr>
            </a:br>
            <a:r>
              <a:rPr lang="en-US" sz="2600" dirty="0" smtClean="0">
                <a:solidFill>
                  <a:schemeClr val="bg1"/>
                </a:solidFill>
              </a:rPr>
              <a:t>Italian Space Agency</a:t>
            </a:r>
            <a:br>
              <a:rPr lang="en-US" sz="2600" dirty="0" smtClean="0">
                <a:solidFill>
                  <a:schemeClr val="bg1"/>
                </a:solidFill>
              </a:rPr>
            </a:br>
            <a:r>
              <a:rPr lang="en-US" sz="2600" dirty="0" smtClean="0">
                <a:solidFill>
                  <a:schemeClr val="bg1"/>
                </a:solidFill>
              </a:rPr>
              <a:t>INFN-LNF, Frascati </a:t>
            </a:r>
            <a:br>
              <a:rPr lang="en-US" sz="2600" dirty="0" smtClean="0">
                <a:solidFill>
                  <a:schemeClr val="bg1"/>
                </a:solidFill>
              </a:rPr>
            </a:br>
            <a:r>
              <a:rPr lang="en-US" sz="2600" dirty="0" smtClean="0">
                <a:solidFill>
                  <a:schemeClr val="bg1"/>
                </a:solidFill>
              </a:rPr>
              <a:t>LSSO Team</a:t>
            </a:r>
            <a:br>
              <a:rPr lang="en-US" sz="2600" dirty="0" smtClean="0">
                <a:solidFill>
                  <a:schemeClr val="bg1"/>
                </a:solidFill>
              </a:rPr>
            </a:br>
            <a:r>
              <a:rPr lang="en-US" sz="2600" dirty="0" smtClean="0">
                <a:solidFill>
                  <a:schemeClr val="bg1"/>
                </a:solidFill>
              </a:rPr>
              <a:t>&amp;</a:t>
            </a:r>
            <a:br>
              <a:rPr lang="en-US" sz="2600" dirty="0" smtClean="0">
                <a:solidFill>
                  <a:schemeClr val="bg1"/>
                </a:solidFill>
              </a:rPr>
            </a:br>
            <a:r>
              <a:rPr lang="en-US" sz="2600" dirty="0" smtClean="0">
                <a:solidFill>
                  <a:schemeClr val="bg1"/>
                </a:solidFill>
              </a:rPr>
              <a:t>LUNAR Team</a:t>
            </a:r>
            <a:br>
              <a:rPr lang="en-US" sz="2600" dirty="0" smtClean="0">
                <a:solidFill>
                  <a:schemeClr val="bg1"/>
                </a:solidFill>
              </a:rPr>
            </a:br>
            <a:r>
              <a:rPr lang="en-US" sz="1400" dirty="0" smtClean="0">
                <a:solidFill>
                  <a:schemeClr val="bg1"/>
                </a:solidFill>
              </a:rPr>
              <a:t>.</a:t>
            </a:r>
            <a:r>
              <a:rPr lang="en-US" sz="4700" dirty="0" smtClean="0">
                <a:solidFill>
                  <a:schemeClr val="bg1"/>
                </a:solidFill>
              </a:rPr>
              <a:t/>
            </a:r>
            <a:br>
              <a:rPr lang="en-US" sz="4700" dirty="0" smtClean="0">
                <a:solidFill>
                  <a:schemeClr val="bg1"/>
                </a:solidFill>
              </a:rPr>
            </a:br>
            <a:r>
              <a:rPr lang="en-US" sz="2400" dirty="0" smtClean="0">
                <a:solidFill>
                  <a:schemeClr val="bg1"/>
                </a:solidFill>
              </a:rPr>
              <a:t>Douglas Currie</a:t>
            </a:r>
            <a:br>
              <a:rPr lang="en-US" sz="2400" dirty="0" smtClean="0">
                <a:solidFill>
                  <a:schemeClr val="bg1"/>
                </a:solidFill>
              </a:rPr>
            </a:br>
            <a:r>
              <a:rPr lang="en-US" sz="2400" dirty="0" smtClean="0">
                <a:solidFill>
                  <a:schemeClr val="bg1"/>
                </a:solidFill>
              </a:rPr>
              <a:t>currie@umd.edu </a:t>
            </a:r>
            <a:br>
              <a:rPr lang="en-US" sz="2400" dirty="0" smtClean="0">
                <a:solidFill>
                  <a:schemeClr val="bg1"/>
                </a:solidFill>
              </a:rPr>
            </a:br>
            <a:r>
              <a:rPr lang="en-US" sz="2400" dirty="0" smtClean="0">
                <a:solidFill>
                  <a:schemeClr val="bg1"/>
                </a:solidFill>
              </a:rPr>
              <a:t>301 412 2033</a:t>
            </a:r>
          </a:p>
        </p:txBody>
      </p:sp>
      <p:sp>
        <p:nvSpPr>
          <p:cNvPr id="52227" name="Slide Number Placeholder 2"/>
          <p:cNvSpPr>
            <a:spLocks noGrp="1"/>
          </p:cNvSpPr>
          <p:nvPr>
            <p:ph type="sldNum" sz="quarter" idx="12"/>
          </p:nvPr>
        </p:nvSpPr>
        <p:spPr>
          <a:xfrm>
            <a:off x="10203180" y="8614835"/>
            <a:ext cx="1684020" cy="529165"/>
          </a:xfrm>
          <a:noFill/>
        </p:spPr>
        <p:txBody>
          <a:bodyPr/>
          <a:lstStyle/>
          <a:p>
            <a:fld id="{2FA14D4E-3619-465A-B453-A1CA9C285D55}" type="slidenum">
              <a:rPr lang="en-US" smtClean="0">
                <a:solidFill>
                  <a:schemeClr val="bg1"/>
                </a:solidFill>
              </a:rPr>
              <a:pPr/>
              <a:t>16</a:t>
            </a:fld>
            <a:endParaRPr lang="en-US" dirty="0" smtClean="0">
              <a:solidFill>
                <a:schemeClr val="bg1"/>
              </a:solidFill>
            </a:endParaRPr>
          </a:p>
        </p:txBody>
      </p:sp>
      <p:pic>
        <p:nvPicPr>
          <p:cNvPr id="6" name="Picture 5" descr="Viewing_Moon.jpg"/>
          <p:cNvPicPr>
            <a:picLocks noChangeAspect="1"/>
          </p:cNvPicPr>
          <p:nvPr/>
        </p:nvPicPr>
        <p:blipFill>
          <a:blip r:embed="rId3" cstate="print"/>
          <a:stretch>
            <a:fillRect/>
          </a:stretch>
        </p:blipFill>
        <p:spPr>
          <a:xfrm>
            <a:off x="-152400" y="0"/>
            <a:ext cx="5009239" cy="9144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4061460" y="8326967"/>
            <a:ext cx="4061460" cy="635000"/>
          </a:xfrm>
        </p:spPr>
        <p:txBody>
          <a:bodyPr/>
          <a:lstStyle/>
          <a:p>
            <a:pPr>
              <a:defRPr/>
            </a:pPr>
            <a:r>
              <a:rPr lang="nn-NO" sz="1800" dirty="0">
                <a:solidFill>
                  <a:schemeClr val="bg1"/>
                </a:solidFill>
              </a:rPr>
              <a:t>AAS Anchorage                                              11 June 2012</a:t>
            </a:r>
            <a:endParaRPr lang="en-US" sz="1800" dirty="0">
              <a:solidFill>
                <a:schemeClr val="bg1"/>
              </a:solidFill>
            </a:endParaRPr>
          </a:p>
        </p:txBody>
      </p:sp>
      <p:sp>
        <p:nvSpPr>
          <p:cNvPr id="5" name="Slide Number Placeholder 4"/>
          <p:cNvSpPr>
            <a:spLocks noGrp="1"/>
          </p:cNvSpPr>
          <p:nvPr>
            <p:ph type="sldNum" sz="quarter" idx="11"/>
          </p:nvPr>
        </p:nvSpPr>
        <p:spPr>
          <a:xfrm>
            <a:off x="8519160" y="8326967"/>
            <a:ext cx="2773680" cy="635000"/>
          </a:xfrm>
        </p:spPr>
        <p:txBody>
          <a:bodyPr/>
          <a:lstStyle/>
          <a:p>
            <a:pPr>
              <a:defRPr/>
            </a:pPr>
            <a:fld id="{D113F762-6EC2-4125-8253-C241E617E9D6}" type="slidenum">
              <a:rPr lang="en-US" smtClean="0">
                <a:solidFill>
                  <a:schemeClr val="bg1"/>
                </a:solidFill>
              </a:rPr>
              <a:pPr>
                <a:defRPr/>
              </a:pPr>
              <a:t>17</a:t>
            </a:fld>
            <a:endParaRPr lang="en-US" dirty="0">
              <a:solidFill>
                <a:schemeClr val="bg1"/>
              </a:solidFill>
            </a:endParaRPr>
          </a:p>
        </p:txBody>
      </p:sp>
      <p:sp>
        <p:nvSpPr>
          <p:cNvPr id="7" name="Title 6"/>
          <p:cNvSpPr>
            <a:spLocks noGrp="1"/>
          </p:cNvSpPr>
          <p:nvPr>
            <p:ph type="title"/>
          </p:nvPr>
        </p:nvSpPr>
        <p:spPr/>
        <p:txBody>
          <a:bodyPr/>
          <a:lstStyle/>
          <a:p>
            <a:r>
              <a:rPr lang="en-US" dirty="0" smtClean="0">
                <a:solidFill>
                  <a:schemeClr val="bg1"/>
                </a:solidFill>
              </a:rPr>
              <a:t>Apollo 17 - Drilling</a:t>
            </a:r>
            <a:br>
              <a:rPr lang="en-US" dirty="0" smtClean="0">
                <a:solidFill>
                  <a:schemeClr val="bg1"/>
                </a:solidFill>
              </a:rPr>
            </a:br>
            <a:r>
              <a:rPr lang="en-US" dirty="0" smtClean="0">
                <a:solidFill>
                  <a:schemeClr val="bg1"/>
                </a:solidFill>
              </a:rPr>
              <a:t>Jack Schmitt &amp; Gene Cernan</a:t>
            </a:r>
            <a:endParaRPr lang="en-US" dirty="0">
              <a:solidFill>
                <a:schemeClr val="bg1"/>
              </a:solidFill>
            </a:endParaRPr>
          </a:p>
        </p:txBody>
      </p:sp>
      <p:pic>
        <p:nvPicPr>
          <p:cNvPr id="9" name="ap17_spill.mpg">
            <a:hlinkClick r:id="" action="ppaction://media"/>
          </p:cNvPr>
          <p:cNvPicPr>
            <a:picLocks noGrp="1" noRot="1" noChangeAspect="1"/>
          </p:cNvPicPr>
          <p:nvPr>
            <p:ph idx="1"/>
            <a:videoFile r:link="rId1"/>
          </p:nvPr>
        </p:nvPicPr>
        <p:blipFill>
          <a:blip r:embed="rId3" cstate="print"/>
          <a:stretch>
            <a:fillRect/>
          </a:stretch>
        </p:blipFill>
        <p:spPr>
          <a:xfrm>
            <a:off x="2133600" y="2293938"/>
            <a:ext cx="7772400" cy="5829300"/>
          </a:xfrm>
          <a:prstGeom prst="rect">
            <a:avLst/>
          </a:prstGeom>
        </p:spPr>
      </p:pic>
    </p:spTree>
    <p:extLst>
      <p:ext uri="{BB962C8B-B14F-4D97-AF65-F5344CB8AC3E}">
        <p14:creationId xmlns:p14="http://schemas.microsoft.com/office/powerpoint/2010/main" val="20520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solidFill>
                  <a:schemeClr val="bg1"/>
                </a:solidFill>
              </a:rPr>
              <a:t>PNEUMATIC PROBOSCIS SYSTEM</a:t>
            </a:r>
            <a:br>
              <a:rPr lang="en-US" sz="4500" dirty="0" smtClean="0">
                <a:solidFill>
                  <a:schemeClr val="bg1"/>
                </a:solidFill>
              </a:rPr>
            </a:br>
            <a:r>
              <a:rPr lang="en-US" sz="4500" dirty="0" smtClean="0">
                <a:solidFill>
                  <a:schemeClr val="bg1"/>
                </a:solidFill>
              </a:rPr>
              <a:t>Chris Zacny – Honeybee, Inc.</a:t>
            </a:r>
            <a:endParaRPr lang="en-US" sz="4500" dirty="0">
              <a:solidFill>
                <a:schemeClr val="bg1"/>
              </a:solidFill>
            </a:endParaRPr>
          </a:p>
        </p:txBody>
      </p:sp>
      <p:sp>
        <p:nvSpPr>
          <p:cNvPr id="4" name="Slide Number Placeholder 3"/>
          <p:cNvSpPr>
            <a:spLocks noGrp="1"/>
          </p:cNvSpPr>
          <p:nvPr>
            <p:ph type="sldNum" sz="quarter" idx="11"/>
          </p:nvPr>
        </p:nvSpPr>
        <p:spPr/>
        <p:txBody>
          <a:bodyPr/>
          <a:lstStyle/>
          <a:p>
            <a:pPr>
              <a:defRPr/>
            </a:pPr>
            <a:fld id="{61DC2924-7484-495C-B425-DF0585DC2974}" type="slidenum">
              <a:rPr lang="en-US" smtClean="0">
                <a:solidFill>
                  <a:schemeClr val="bg1"/>
                </a:solidFill>
              </a:rPr>
              <a:pPr>
                <a:defRPr/>
              </a:pPr>
              <a:t>18</a:t>
            </a:fld>
            <a:endParaRPr lang="en-US" dirty="0">
              <a:solidFill>
                <a:schemeClr val="bg1"/>
              </a:solidFill>
            </a:endParaRPr>
          </a:p>
        </p:txBody>
      </p:sp>
      <p:sp>
        <p:nvSpPr>
          <p:cNvPr id="5" name="Footer Placeholder 4"/>
          <p:cNvSpPr>
            <a:spLocks noGrp="1"/>
          </p:cNvSpPr>
          <p:nvPr>
            <p:ph type="ftr" sz="quarter" idx="12"/>
          </p:nvPr>
        </p:nvSpPr>
        <p:spPr>
          <a:xfrm>
            <a:off x="4061460" y="8326967"/>
            <a:ext cx="4061460" cy="635000"/>
          </a:xfrm>
        </p:spPr>
        <p:txBody>
          <a:bodyPr/>
          <a:lstStyle/>
          <a:p>
            <a:pPr>
              <a:defRPr/>
            </a:pPr>
            <a:r>
              <a:rPr lang="nn-NO" sz="1800" dirty="0">
                <a:solidFill>
                  <a:schemeClr val="bg1"/>
                </a:solidFill>
              </a:rPr>
              <a:t>AAS Anchorage                                              11 June 2012</a:t>
            </a:r>
            <a:endParaRPr lang="en-US" sz="1800" dirty="0">
              <a:solidFill>
                <a:schemeClr val="bg1"/>
              </a:solidFill>
            </a:endParaRPr>
          </a:p>
        </p:txBody>
      </p:sp>
      <p:pic>
        <p:nvPicPr>
          <p:cNvPr id="8" name="Honeybee_lab_Test.wmv">
            <a:hlinkClick r:id="" action="ppaction://media"/>
          </p:cNvPr>
          <p:cNvPicPr>
            <a:picLocks noGrp="1" noRot="1" noChangeAspect="1"/>
          </p:cNvPicPr>
          <p:nvPr>
            <p:ph idx="1"/>
            <a:videoFile r:link="rId1"/>
          </p:nvPr>
        </p:nvPicPr>
        <p:blipFill>
          <a:blip r:embed="rId3" cstate="print"/>
          <a:stretch>
            <a:fillRect/>
          </a:stretch>
        </p:blipFill>
        <p:spPr>
          <a:xfrm>
            <a:off x="2021416" y="2209800"/>
            <a:ext cx="7884584" cy="5913438"/>
          </a:xfrm>
          <a:prstGeom prst="rect">
            <a:avLst/>
          </a:prstGeom>
        </p:spPr>
      </p:pic>
    </p:spTree>
    <p:extLst>
      <p:ext uri="{BB962C8B-B14F-4D97-AF65-F5344CB8AC3E}">
        <p14:creationId xmlns:p14="http://schemas.microsoft.com/office/powerpoint/2010/main" val="24389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smtClean="0">
                <a:solidFill>
                  <a:schemeClr val="bg1"/>
                </a:solidFill>
              </a:rPr>
              <a:t>Anchored Deployment</a:t>
            </a:r>
            <a:br>
              <a:rPr lang="en-US" dirty="0" smtClean="0">
                <a:solidFill>
                  <a:schemeClr val="bg1"/>
                </a:solidFill>
              </a:rPr>
            </a:br>
            <a:r>
              <a:rPr lang="en-US" dirty="0" smtClean="0">
                <a:solidFill>
                  <a:schemeClr val="bg1"/>
                </a:solidFill>
              </a:rPr>
              <a:t>Astrobotics &amp; Honeybee</a:t>
            </a:r>
            <a:endParaRPr lang="en-US" dirty="0">
              <a:solidFill>
                <a:schemeClr val="bg1"/>
              </a:solidFill>
            </a:endParaRPr>
          </a:p>
        </p:txBody>
      </p:sp>
      <p:pic>
        <p:nvPicPr>
          <p:cNvPr id="4" name="Content Placeholder 3" descr="Picture1.png"/>
          <p:cNvPicPr>
            <a:picLocks noGrp="1" noChangeAspect="1"/>
          </p:cNvPicPr>
          <p:nvPr>
            <p:ph idx="1"/>
          </p:nvPr>
        </p:nvPicPr>
        <p:blipFill>
          <a:blip r:embed="rId2" cstate="print"/>
          <a:stretch>
            <a:fillRect/>
          </a:stretch>
        </p:blipFill>
        <p:spPr>
          <a:xfrm>
            <a:off x="1783080" y="2235200"/>
            <a:ext cx="7961918" cy="6197600"/>
          </a:xfrm>
        </p:spPr>
      </p:pic>
      <p:sp>
        <p:nvSpPr>
          <p:cNvPr id="5" name="Slide Number Placeholder 4"/>
          <p:cNvSpPr>
            <a:spLocks noGrp="1"/>
          </p:cNvSpPr>
          <p:nvPr>
            <p:ph type="sldNum" sz="quarter" idx="11"/>
          </p:nvPr>
        </p:nvSpPr>
        <p:spPr/>
        <p:txBody>
          <a:bodyPr/>
          <a:lstStyle/>
          <a:p>
            <a:pPr>
              <a:defRPr/>
            </a:pPr>
            <a:fld id="{61DC2924-7484-495C-B425-DF0585DC2974}" type="slidenum">
              <a:rPr lang="en-US" smtClean="0">
                <a:solidFill>
                  <a:schemeClr val="bg1"/>
                </a:solidFill>
              </a:rPr>
              <a:pPr>
                <a:defRPr/>
              </a:pPr>
              <a:t>19</a:t>
            </a:fld>
            <a:endParaRPr lang="en-US" dirty="0">
              <a:solidFill>
                <a:schemeClr val="bg1"/>
              </a:solidFill>
            </a:endParaRPr>
          </a:p>
        </p:txBody>
      </p:sp>
      <p:sp>
        <p:nvSpPr>
          <p:cNvPr id="6" name="Footer Placeholder 5"/>
          <p:cNvSpPr>
            <a:spLocks noGrp="1"/>
          </p:cNvSpPr>
          <p:nvPr>
            <p:ph type="ftr" sz="quarter" idx="12"/>
          </p:nvPr>
        </p:nvSpPr>
        <p:spPr>
          <a:xfrm>
            <a:off x="4038600" y="8509000"/>
            <a:ext cx="3764280" cy="635000"/>
          </a:xfrm>
        </p:spPr>
        <p:txBody>
          <a:bodyPr/>
          <a:lstStyle/>
          <a:p>
            <a:pPr>
              <a:defRPr/>
            </a:pPr>
            <a:r>
              <a:rPr lang="nn-NO" sz="1800" dirty="0">
                <a:solidFill>
                  <a:schemeClr val="bg1"/>
                </a:solidFill>
              </a:rPr>
              <a:t>AAS Anchorage                                              11 June 2012</a:t>
            </a:r>
            <a:endParaRPr lang="en-US" sz="1800" dirty="0">
              <a:solidFill>
                <a:schemeClr val="bg1"/>
              </a:solidFill>
            </a:endParaRPr>
          </a:p>
        </p:txBody>
      </p:sp>
    </p:spTree>
    <p:extLst>
      <p:ext uri="{BB962C8B-B14F-4D97-AF65-F5344CB8AC3E}">
        <p14:creationId xmlns:p14="http://schemas.microsoft.com/office/powerpoint/2010/main" val="2957562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Robert Henry Dic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9632" y="162560"/>
            <a:ext cx="3417569" cy="4206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solidFill>
                  <a:schemeClr val="bg1"/>
                </a:solidFill>
              </a:rPr>
              <a:t>PreHistory of Dicke Group</a:t>
            </a:r>
            <a:endParaRPr lang="en-US" dirty="0">
              <a:solidFill>
                <a:schemeClr val="bg1"/>
              </a:solidFill>
            </a:endParaRPr>
          </a:p>
        </p:txBody>
      </p:sp>
      <p:sp>
        <p:nvSpPr>
          <p:cNvPr id="3" name="Content Placeholder 2"/>
          <p:cNvSpPr>
            <a:spLocks noGrp="1"/>
          </p:cNvSpPr>
          <p:nvPr>
            <p:ph idx="1"/>
          </p:nvPr>
        </p:nvSpPr>
        <p:spPr>
          <a:xfrm>
            <a:off x="432099" y="1752600"/>
            <a:ext cx="11490960" cy="6502400"/>
          </a:xfrm>
        </p:spPr>
        <p:txBody>
          <a:bodyPr>
            <a:normAutofit fontScale="92500" lnSpcReduction="20000"/>
          </a:bodyPr>
          <a:lstStyle/>
          <a:p>
            <a:r>
              <a:rPr lang="en-US" dirty="0" smtClean="0">
                <a:solidFill>
                  <a:schemeClr val="bg1"/>
                </a:solidFill>
              </a:rPr>
              <a:t>Professor Robert Dicke of Princeton University</a:t>
            </a:r>
          </a:p>
          <a:p>
            <a:pPr lvl="1"/>
            <a:r>
              <a:rPr lang="en-US" dirty="0" smtClean="0">
                <a:solidFill>
                  <a:schemeClr val="bg1"/>
                </a:solidFill>
              </a:rPr>
              <a:t>Early Interest in Tests of General Relativity</a:t>
            </a:r>
          </a:p>
          <a:p>
            <a:pPr lvl="2"/>
            <a:r>
              <a:rPr lang="en-US" dirty="0" smtClean="0">
                <a:solidFill>
                  <a:schemeClr val="bg1"/>
                </a:solidFill>
              </a:rPr>
              <a:t>Measured the Gravitational Red Shift</a:t>
            </a:r>
          </a:p>
          <a:p>
            <a:pPr lvl="2"/>
            <a:r>
              <a:rPr lang="en-US" dirty="0" smtClean="0">
                <a:solidFill>
                  <a:schemeClr val="bg1"/>
                </a:solidFill>
              </a:rPr>
              <a:t>Investigated the Precession of Mercury</a:t>
            </a:r>
          </a:p>
          <a:p>
            <a:pPr lvl="2"/>
            <a:r>
              <a:rPr lang="en-US" dirty="0" smtClean="0">
                <a:solidFill>
                  <a:schemeClr val="bg1"/>
                </a:solidFill>
              </a:rPr>
              <a:t>Scalar-Tensor – Brans-Dicke – Alternative to General Releativty</a:t>
            </a:r>
          </a:p>
          <a:p>
            <a:pPr lvl="1"/>
            <a:r>
              <a:rPr lang="en-US" dirty="0" smtClean="0">
                <a:solidFill>
                  <a:schemeClr val="bg1"/>
                </a:solidFill>
              </a:rPr>
              <a:t>Considered Ranging to the Surface with Spotlight</a:t>
            </a:r>
          </a:p>
          <a:p>
            <a:pPr lvl="2"/>
            <a:r>
              <a:rPr lang="en-US" dirty="0" smtClean="0">
                <a:solidFill>
                  <a:schemeClr val="bg1"/>
                </a:solidFill>
              </a:rPr>
              <a:t>Insufficient Accuracy – Ranging from the Surface</a:t>
            </a:r>
          </a:p>
          <a:p>
            <a:pPr lvl="2"/>
            <a:r>
              <a:rPr lang="en-US" dirty="0" smtClean="0">
                <a:solidFill>
                  <a:schemeClr val="bg1"/>
                </a:solidFill>
              </a:rPr>
              <a:t>Insufficient Signal – Outgoing Beam was too Broad</a:t>
            </a:r>
          </a:p>
          <a:p>
            <a:pPr lvl="1"/>
            <a:r>
              <a:rPr lang="en-US" dirty="0" smtClean="0">
                <a:solidFill>
                  <a:schemeClr val="bg1"/>
                </a:solidFill>
              </a:rPr>
              <a:t>In the 1960’s – Two Great Leaps Forward </a:t>
            </a:r>
          </a:p>
          <a:p>
            <a:pPr lvl="2"/>
            <a:r>
              <a:rPr lang="en-US" dirty="0" smtClean="0">
                <a:solidFill>
                  <a:schemeClr val="bg1"/>
                </a:solidFill>
              </a:rPr>
              <a:t>Maiman Demonstrated the Laser</a:t>
            </a:r>
          </a:p>
          <a:p>
            <a:pPr lvl="2"/>
            <a:r>
              <a:rPr lang="en-US" dirty="0" smtClean="0">
                <a:solidFill>
                  <a:schemeClr val="bg1"/>
                </a:solidFill>
              </a:rPr>
              <a:t>Kennedy said We are Going to put a Man on the Moon</a:t>
            </a:r>
          </a:p>
          <a:p>
            <a:pPr lvl="1"/>
            <a:r>
              <a:rPr lang="en-US" dirty="0" smtClean="0">
                <a:solidFill>
                  <a:schemeClr val="bg1"/>
                </a:solidFill>
              </a:rPr>
              <a:t>Measurements of Sufficient Accuracy</a:t>
            </a:r>
          </a:p>
          <a:p>
            <a:pPr lvl="2" algn="ctr"/>
            <a:r>
              <a:rPr lang="en-US" dirty="0">
                <a:solidFill>
                  <a:schemeClr val="bg1"/>
                </a:solidFill>
              </a:rPr>
              <a:t>C</a:t>
            </a:r>
            <a:r>
              <a:rPr lang="en-US" dirty="0" smtClean="0">
                <a:solidFill>
                  <a:schemeClr val="bg1"/>
                </a:solidFill>
              </a:rPr>
              <a:t>ould Finally be Accomplished!!!</a:t>
            </a:r>
            <a:endParaRPr lang="en-US" dirty="0">
              <a:solidFill>
                <a:schemeClr val="bg1"/>
              </a:solidFill>
            </a:endParaRPr>
          </a:p>
        </p:txBody>
      </p:sp>
      <p:sp>
        <p:nvSpPr>
          <p:cNvPr id="5" name="Footer Placeholder 4"/>
          <p:cNvSpPr>
            <a:spLocks noGrp="1"/>
          </p:cNvSpPr>
          <p:nvPr>
            <p:ph type="ftr" sz="quarter" idx="11"/>
          </p:nvPr>
        </p:nvSpPr>
        <p:spPr>
          <a:xfrm>
            <a:off x="4191000" y="8382000"/>
            <a:ext cx="3886200" cy="762000"/>
          </a:xfrm>
        </p:spPr>
        <p:txBody>
          <a:bodyPr/>
          <a:lstStyle/>
          <a:p>
            <a:pPr algn="ctr">
              <a:defRPr/>
            </a:pPr>
            <a:r>
              <a:rPr lang="en-US" dirty="0" smtClean="0">
                <a:solidFill>
                  <a:schemeClr val="bg1"/>
                </a:solidFill>
              </a:rPr>
              <a:t>N</a:t>
            </a:r>
            <a:r>
              <a:rPr lang="nn-NO" sz="1600" dirty="0">
                <a:solidFill>
                  <a:schemeClr val="bg1"/>
                </a:solidFill>
              </a:rPr>
              <a:t>INFN-Space/3</a:t>
            </a:r>
          </a:p>
          <a:p>
            <a:pPr algn="ctr">
              <a:defRPr/>
            </a:pPr>
            <a:r>
              <a:rPr lang="nn-NO" sz="1600" dirty="0">
                <a:solidFill>
                  <a:schemeClr val="bg1"/>
                </a:solidFill>
              </a:rPr>
              <a:t>19 September 2013</a:t>
            </a:r>
            <a:endParaRPr lang="en-US" sz="1600" dirty="0">
              <a:solidFill>
                <a:schemeClr val="bg1"/>
              </a:solidFill>
            </a:endParaRPr>
          </a:p>
        </p:txBody>
      </p:sp>
    </p:spTree>
    <p:extLst>
      <p:ext uri="{BB962C8B-B14F-4D97-AF65-F5344CB8AC3E}">
        <p14:creationId xmlns:p14="http://schemas.microsoft.com/office/powerpoint/2010/main" val="338391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61461" y="8326967"/>
            <a:ext cx="3764280" cy="635000"/>
          </a:xfrm>
        </p:spPr>
        <p:txBody>
          <a:bodyPr/>
          <a:lstStyle/>
          <a:p>
            <a:pPr>
              <a:defRPr/>
            </a:pPr>
            <a:r>
              <a:rPr lang="nn-NO" smtClean="0"/>
              <a:t>LUNAR Webinar                                        16 April  2012</a:t>
            </a:r>
            <a:endParaRPr lang="en-US" dirty="0"/>
          </a:p>
        </p:txBody>
      </p:sp>
      <p:sp>
        <p:nvSpPr>
          <p:cNvPr id="4" name="Slide Number Placeholder 3"/>
          <p:cNvSpPr>
            <a:spLocks noGrp="1"/>
          </p:cNvSpPr>
          <p:nvPr>
            <p:ph type="sldNum" sz="quarter" idx="12"/>
          </p:nvPr>
        </p:nvSpPr>
        <p:spPr>
          <a:xfrm>
            <a:off x="8519160" y="8326967"/>
            <a:ext cx="2773680" cy="635000"/>
          </a:xfrm>
        </p:spPr>
        <p:txBody>
          <a:bodyPr/>
          <a:lstStyle/>
          <a:p>
            <a:pPr>
              <a:defRPr/>
            </a:pPr>
            <a:fld id="{61DC2924-7484-495C-B425-DF0585DC2974}" type="slidenum">
              <a:rPr lang="en-US" smtClean="0"/>
              <a:pPr>
                <a:defRPr/>
              </a:pPr>
              <a:t>20</a:t>
            </a:fld>
            <a:endParaRPr lang="en-US" dirty="0"/>
          </a:p>
        </p:txBody>
      </p:sp>
      <p:sp>
        <p:nvSpPr>
          <p:cNvPr id="6" name="Rounded Rectangle 5"/>
          <p:cNvSpPr/>
          <p:nvPr/>
        </p:nvSpPr>
        <p:spPr>
          <a:xfrm>
            <a:off x="2773680" y="406400"/>
            <a:ext cx="683514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sz="3700" dirty="0" smtClean="0">
                <a:solidFill>
                  <a:schemeClr val="tx1">
                    <a:lumMod val="95000"/>
                    <a:lumOff val="5000"/>
                  </a:schemeClr>
                </a:solidFill>
              </a:rPr>
              <a:t>NASA Lunar Science Institute</a:t>
            </a:r>
          </a:p>
          <a:p>
            <a:pPr algn="ctr"/>
            <a:r>
              <a:rPr lang="en-US" sz="3200" dirty="0" smtClean="0">
                <a:solidFill>
                  <a:schemeClr val="tx1">
                    <a:lumMod val="95000"/>
                    <a:lumOff val="5000"/>
                  </a:schemeClr>
                </a:solidFill>
              </a:rPr>
              <a:t>US Member Teams</a:t>
            </a:r>
            <a:endParaRPr lang="en-US" dirty="0">
              <a:solidFill>
                <a:schemeClr val="tx1">
                  <a:lumMod val="95000"/>
                  <a:lumOff val="5000"/>
                </a:schemeClr>
              </a:solidFill>
            </a:endParaRPr>
          </a:p>
        </p:txBody>
      </p:sp>
      <p:sp>
        <p:nvSpPr>
          <p:cNvPr id="7" name="Rounded Rectangle 6"/>
          <p:cNvSpPr/>
          <p:nvPr/>
        </p:nvSpPr>
        <p:spPr>
          <a:xfrm>
            <a:off x="5052060" y="2946400"/>
            <a:ext cx="1981200" cy="1625600"/>
          </a:xfrm>
          <a:prstGeom prst="roundRect">
            <a:avLst/>
          </a:prstGeom>
          <a:solidFill>
            <a:srgbClr val="F3ABB7"/>
          </a:solidFill>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sz="3200" dirty="0" smtClean="0">
                <a:solidFill>
                  <a:schemeClr val="tx1">
                    <a:lumMod val="95000"/>
                    <a:lumOff val="5000"/>
                  </a:schemeClr>
                </a:solidFill>
              </a:rPr>
              <a:t>LUNAR</a:t>
            </a:r>
          </a:p>
          <a:p>
            <a:pPr algn="ctr"/>
            <a:r>
              <a:rPr lang="en-US" sz="2100" dirty="0" smtClean="0">
                <a:solidFill>
                  <a:schemeClr val="tx1">
                    <a:lumMod val="95000"/>
                    <a:lumOff val="5000"/>
                  </a:schemeClr>
                </a:solidFill>
              </a:rPr>
              <a:t>AstroPhysics</a:t>
            </a:r>
          </a:p>
          <a:p>
            <a:pPr algn="ctr"/>
            <a:r>
              <a:rPr lang="en-US" dirty="0" smtClean="0">
                <a:solidFill>
                  <a:schemeClr val="tx1">
                    <a:lumMod val="95000"/>
                    <a:lumOff val="5000"/>
                  </a:schemeClr>
                </a:solidFill>
              </a:rPr>
              <a:t>From the Moon</a:t>
            </a:r>
            <a:endParaRPr lang="en-US" sz="2100" dirty="0">
              <a:solidFill>
                <a:schemeClr val="tx1">
                  <a:lumMod val="95000"/>
                  <a:lumOff val="5000"/>
                </a:schemeClr>
              </a:solidFill>
            </a:endParaRPr>
          </a:p>
        </p:txBody>
      </p:sp>
      <p:sp>
        <p:nvSpPr>
          <p:cNvPr id="8" name="Rounded Rectangle 7"/>
          <p:cNvSpPr/>
          <p:nvPr/>
        </p:nvSpPr>
        <p:spPr>
          <a:xfrm>
            <a:off x="7132320" y="2946400"/>
            <a:ext cx="168402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CLOE</a:t>
            </a:r>
          </a:p>
          <a:p>
            <a:pPr algn="ctr"/>
            <a:r>
              <a:rPr lang="en-US" sz="1600" dirty="0" smtClean="0">
                <a:solidFill>
                  <a:schemeClr val="tx1">
                    <a:lumMod val="95000"/>
                    <a:lumOff val="5000"/>
                  </a:schemeClr>
                </a:solidFill>
              </a:rPr>
              <a:t>Evolution</a:t>
            </a:r>
          </a:p>
          <a:p>
            <a:pPr algn="ctr"/>
            <a:r>
              <a:rPr lang="en-US" sz="1600" dirty="0" smtClean="0">
                <a:solidFill>
                  <a:schemeClr val="tx1">
                    <a:lumMod val="95000"/>
                    <a:lumOff val="5000"/>
                  </a:schemeClr>
                </a:solidFill>
              </a:rPr>
              <a:t>via</a:t>
            </a:r>
          </a:p>
          <a:p>
            <a:pPr algn="ctr"/>
            <a:r>
              <a:rPr lang="en-US" sz="1600" dirty="0" smtClean="0">
                <a:solidFill>
                  <a:schemeClr val="tx1">
                    <a:lumMod val="95000"/>
                    <a:lumOff val="5000"/>
                  </a:schemeClr>
                </a:solidFill>
              </a:rPr>
              <a:t>Bombardment</a:t>
            </a:r>
            <a:endParaRPr lang="en-US" dirty="0">
              <a:solidFill>
                <a:schemeClr val="tx1">
                  <a:lumMod val="95000"/>
                  <a:lumOff val="5000"/>
                </a:schemeClr>
              </a:solidFill>
            </a:endParaRPr>
          </a:p>
        </p:txBody>
      </p:sp>
      <p:sp>
        <p:nvSpPr>
          <p:cNvPr id="9" name="Rounded Rectangle 8"/>
          <p:cNvSpPr/>
          <p:nvPr/>
        </p:nvSpPr>
        <p:spPr>
          <a:xfrm>
            <a:off x="8915400" y="2946400"/>
            <a:ext cx="128778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BROWN</a:t>
            </a:r>
          </a:p>
          <a:p>
            <a:pPr algn="ctr"/>
            <a:r>
              <a:rPr lang="en-US" sz="1600" dirty="0" smtClean="0">
                <a:solidFill>
                  <a:schemeClr val="tx1">
                    <a:lumMod val="95000"/>
                    <a:lumOff val="5000"/>
                  </a:schemeClr>
                </a:solidFill>
              </a:rPr>
              <a:t>Origin of</a:t>
            </a:r>
          </a:p>
          <a:p>
            <a:pPr algn="ctr"/>
            <a:r>
              <a:rPr lang="en-US" sz="1600" dirty="0" smtClean="0">
                <a:solidFill>
                  <a:schemeClr val="tx1">
                    <a:lumMod val="95000"/>
                    <a:lumOff val="5000"/>
                  </a:schemeClr>
                </a:solidFill>
              </a:rPr>
              <a:t>Terrestrial</a:t>
            </a:r>
          </a:p>
          <a:p>
            <a:pPr algn="ctr"/>
            <a:r>
              <a:rPr lang="en-US" sz="1600" dirty="0" smtClean="0">
                <a:solidFill>
                  <a:schemeClr val="tx1">
                    <a:lumMod val="95000"/>
                    <a:lumOff val="5000"/>
                  </a:schemeClr>
                </a:solidFill>
              </a:rPr>
              <a:t>Planets</a:t>
            </a:r>
            <a:endParaRPr lang="en-US" sz="2100" dirty="0">
              <a:solidFill>
                <a:schemeClr val="tx1">
                  <a:lumMod val="95000"/>
                  <a:lumOff val="5000"/>
                </a:schemeClr>
              </a:solidFill>
            </a:endParaRPr>
          </a:p>
        </p:txBody>
      </p:sp>
      <p:sp>
        <p:nvSpPr>
          <p:cNvPr id="10" name="Rounded Rectangle 9"/>
          <p:cNvSpPr/>
          <p:nvPr/>
        </p:nvSpPr>
        <p:spPr>
          <a:xfrm>
            <a:off x="10302240" y="2946400"/>
            <a:ext cx="138684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DREAM</a:t>
            </a:r>
          </a:p>
          <a:p>
            <a:pPr algn="ctr"/>
            <a:r>
              <a:rPr lang="en-US" sz="1600" dirty="0" smtClean="0">
                <a:solidFill>
                  <a:schemeClr val="tx1">
                    <a:lumMod val="95000"/>
                    <a:lumOff val="5000"/>
                  </a:schemeClr>
                </a:solidFill>
              </a:rPr>
              <a:t>Dynamics</a:t>
            </a:r>
          </a:p>
          <a:p>
            <a:pPr algn="ctr"/>
            <a:r>
              <a:rPr lang="en-US" sz="1600" dirty="0" smtClean="0">
                <a:solidFill>
                  <a:schemeClr val="tx1">
                    <a:lumMod val="95000"/>
                    <a:lumOff val="5000"/>
                  </a:schemeClr>
                </a:solidFill>
              </a:rPr>
              <a:t>of</a:t>
            </a:r>
          </a:p>
          <a:p>
            <a:pPr algn="ctr"/>
            <a:r>
              <a:rPr lang="en-US" sz="1600" dirty="0" smtClean="0">
                <a:solidFill>
                  <a:schemeClr val="tx1">
                    <a:lumMod val="95000"/>
                    <a:lumOff val="5000"/>
                  </a:schemeClr>
                </a:solidFill>
              </a:rPr>
              <a:t>Exosphere</a:t>
            </a:r>
            <a:endParaRPr lang="en-US" sz="2100" dirty="0">
              <a:solidFill>
                <a:schemeClr val="tx1">
                  <a:lumMod val="95000"/>
                  <a:lumOff val="5000"/>
                </a:schemeClr>
              </a:solidFill>
            </a:endParaRPr>
          </a:p>
        </p:txBody>
      </p:sp>
      <p:sp>
        <p:nvSpPr>
          <p:cNvPr id="11" name="Rounded Rectangle 10"/>
          <p:cNvSpPr/>
          <p:nvPr/>
        </p:nvSpPr>
        <p:spPr>
          <a:xfrm>
            <a:off x="3566160" y="2946400"/>
            <a:ext cx="138684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CLSE</a:t>
            </a:r>
          </a:p>
          <a:p>
            <a:pPr algn="ctr"/>
            <a:r>
              <a:rPr lang="en-US" sz="1600" dirty="0" smtClean="0">
                <a:solidFill>
                  <a:schemeClr val="tx1">
                    <a:lumMod val="95000"/>
                    <a:lumOff val="5000"/>
                  </a:schemeClr>
                </a:solidFill>
              </a:rPr>
              <a:t>Evolution</a:t>
            </a:r>
          </a:p>
          <a:p>
            <a:pPr algn="ctr"/>
            <a:r>
              <a:rPr lang="en-US" sz="1600" dirty="0" smtClean="0">
                <a:solidFill>
                  <a:schemeClr val="tx1">
                    <a:lumMod val="95000"/>
                    <a:lumOff val="5000"/>
                  </a:schemeClr>
                </a:solidFill>
              </a:rPr>
              <a:t>via Samples</a:t>
            </a:r>
            <a:endParaRPr lang="en-US" sz="2100" dirty="0">
              <a:solidFill>
                <a:schemeClr val="tx1">
                  <a:lumMod val="95000"/>
                  <a:lumOff val="5000"/>
                </a:schemeClr>
              </a:solidFill>
            </a:endParaRPr>
          </a:p>
        </p:txBody>
      </p:sp>
      <p:sp>
        <p:nvSpPr>
          <p:cNvPr id="12" name="Rounded Rectangle 11"/>
          <p:cNvSpPr/>
          <p:nvPr/>
        </p:nvSpPr>
        <p:spPr>
          <a:xfrm>
            <a:off x="1882140" y="2946400"/>
            <a:ext cx="158496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POLAR</a:t>
            </a:r>
          </a:p>
          <a:p>
            <a:pPr algn="ctr"/>
            <a:r>
              <a:rPr lang="en-US" sz="1600" dirty="0" smtClean="0">
                <a:solidFill>
                  <a:schemeClr val="tx1">
                    <a:lumMod val="95000"/>
                    <a:lumOff val="5000"/>
                  </a:schemeClr>
                </a:solidFill>
              </a:rPr>
              <a:t>Exploration</a:t>
            </a:r>
          </a:p>
          <a:p>
            <a:pPr algn="ctr"/>
            <a:r>
              <a:rPr lang="en-US" sz="1600" dirty="0" smtClean="0">
                <a:solidFill>
                  <a:schemeClr val="tx1">
                    <a:lumMod val="95000"/>
                    <a:lumOff val="5000"/>
                  </a:schemeClr>
                </a:solidFill>
              </a:rPr>
              <a:t>of</a:t>
            </a:r>
          </a:p>
          <a:p>
            <a:pPr algn="ctr"/>
            <a:r>
              <a:rPr lang="en-US" sz="1600" dirty="0" smtClean="0">
                <a:solidFill>
                  <a:schemeClr val="tx1">
                    <a:lumMod val="95000"/>
                    <a:lumOff val="5000"/>
                  </a:schemeClr>
                </a:solidFill>
              </a:rPr>
              <a:t>Lunar Poles</a:t>
            </a:r>
            <a:endParaRPr lang="en-US" sz="2100" dirty="0">
              <a:solidFill>
                <a:schemeClr val="tx1">
                  <a:lumMod val="95000"/>
                  <a:lumOff val="5000"/>
                </a:schemeClr>
              </a:solidFill>
            </a:endParaRPr>
          </a:p>
        </p:txBody>
      </p:sp>
      <p:sp>
        <p:nvSpPr>
          <p:cNvPr id="13" name="Rounded Rectangle 12"/>
          <p:cNvSpPr/>
          <p:nvPr/>
        </p:nvSpPr>
        <p:spPr>
          <a:xfrm>
            <a:off x="297180" y="2946400"/>
            <a:ext cx="1485900" cy="16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CCLADS</a:t>
            </a:r>
          </a:p>
          <a:p>
            <a:pPr algn="ctr"/>
            <a:r>
              <a:rPr lang="en-US" sz="1600" dirty="0" smtClean="0">
                <a:solidFill>
                  <a:schemeClr val="tx1">
                    <a:lumMod val="95000"/>
                    <a:lumOff val="5000"/>
                  </a:schemeClr>
                </a:solidFill>
              </a:rPr>
              <a:t>Lunar Dust</a:t>
            </a:r>
          </a:p>
          <a:p>
            <a:pPr algn="ctr"/>
            <a:r>
              <a:rPr lang="en-US" sz="1600" dirty="0" smtClean="0">
                <a:solidFill>
                  <a:schemeClr val="tx1">
                    <a:lumMod val="95000"/>
                    <a:lumOff val="5000"/>
                  </a:schemeClr>
                </a:solidFill>
              </a:rPr>
              <a:t>and</a:t>
            </a:r>
          </a:p>
          <a:p>
            <a:pPr algn="ctr"/>
            <a:r>
              <a:rPr lang="en-US" sz="1600" dirty="0" smtClean="0">
                <a:solidFill>
                  <a:schemeClr val="tx1">
                    <a:lumMod val="95000"/>
                    <a:lumOff val="5000"/>
                  </a:schemeClr>
                </a:solidFill>
              </a:rPr>
              <a:t>Atmosphere</a:t>
            </a:r>
            <a:endParaRPr lang="en-US" sz="2100" dirty="0">
              <a:solidFill>
                <a:schemeClr val="tx1">
                  <a:lumMod val="95000"/>
                  <a:lumOff val="5000"/>
                </a:schemeClr>
              </a:solidFill>
            </a:endParaRPr>
          </a:p>
        </p:txBody>
      </p:sp>
      <p:sp>
        <p:nvSpPr>
          <p:cNvPr id="14" name="Rounded Rectangle 13"/>
          <p:cNvSpPr/>
          <p:nvPr/>
        </p:nvSpPr>
        <p:spPr>
          <a:xfrm>
            <a:off x="9014460" y="5384800"/>
            <a:ext cx="257556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HELIOPHYSICS</a:t>
            </a:r>
            <a:endParaRPr lang="en-US" dirty="0">
              <a:solidFill>
                <a:schemeClr val="tx1">
                  <a:lumMod val="95000"/>
                  <a:lumOff val="5000"/>
                </a:schemeClr>
              </a:solidFill>
            </a:endParaRPr>
          </a:p>
        </p:txBody>
      </p:sp>
      <p:sp>
        <p:nvSpPr>
          <p:cNvPr id="15" name="Rounded Rectangle 14"/>
          <p:cNvSpPr/>
          <p:nvPr/>
        </p:nvSpPr>
        <p:spPr>
          <a:xfrm>
            <a:off x="3467100" y="5384800"/>
            <a:ext cx="5250180" cy="1219200"/>
          </a:xfrm>
          <a:prstGeom prst="roundRect">
            <a:avLst/>
          </a:prstGeom>
          <a:solidFill>
            <a:srgbClr val="F3ABB7"/>
          </a:solidFill>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sz="3200" dirty="0" smtClean="0">
                <a:solidFill>
                  <a:schemeClr val="tx1">
                    <a:lumMod val="95000"/>
                    <a:lumOff val="5000"/>
                  </a:schemeClr>
                </a:solidFill>
              </a:rPr>
              <a:t>LUNAR LASER RANGING</a:t>
            </a:r>
            <a:endParaRPr lang="en-US" sz="3200" dirty="0">
              <a:solidFill>
                <a:schemeClr val="tx1">
                  <a:lumMod val="95000"/>
                  <a:lumOff val="5000"/>
                </a:schemeClr>
              </a:solidFill>
            </a:endParaRPr>
          </a:p>
        </p:txBody>
      </p:sp>
      <p:sp>
        <p:nvSpPr>
          <p:cNvPr id="16" name="Rounded Rectangle 15"/>
          <p:cNvSpPr/>
          <p:nvPr/>
        </p:nvSpPr>
        <p:spPr>
          <a:xfrm>
            <a:off x="594360" y="5384800"/>
            <a:ext cx="237744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COSMOLOGY</a:t>
            </a:r>
            <a:endParaRPr lang="en-US" dirty="0">
              <a:solidFill>
                <a:schemeClr val="tx1">
                  <a:lumMod val="95000"/>
                  <a:lumOff val="5000"/>
                </a:schemeClr>
              </a:solidFill>
            </a:endParaRPr>
          </a:p>
        </p:txBody>
      </p:sp>
      <p:sp>
        <p:nvSpPr>
          <p:cNvPr id="17" name="Rounded Rectangle 16"/>
          <p:cNvSpPr/>
          <p:nvPr/>
        </p:nvSpPr>
        <p:spPr>
          <a:xfrm>
            <a:off x="1584960" y="7416800"/>
            <a:ext cx="8618220" cy="1219200"/>
          </a:xfrm>
          <a:prstGeom prst="roundRect">
            <a:avLst/>
          </a:prstGeom>
          <a:solidFill>
            <a:srgbClr val="F3ABB7"/>
          </a:solidFill>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dirty="0" smtClean="0">
                <a:solidFill>
                  <a:schemeClr val="tx1">
                    <a:lumMod val="95000"/>
                    <a:lumOff val="5000"/>
                  </a:schemeClr>
                </a:solidFill>
              </a:rPr>
              <a:t>Lunar Laser Ranging Retroreflector Array for the 21</a:t>
            </a:r>
            <a:r>
              <a:rPr lang="en-US" baseline="30000" dirty="0" smtClean="0">
                <a:solidFill>
                  <a:schemeClr val="tx1">
                    <a:lumMod val="95000"/>
                    <a:lumOff val="5000"/>
                  </a:schemeClr>
                </a:solidFill>
              </a:rPr>
              <a:t>st</a:t>
            </a:r>
            <a:r>
              <a:rPr lang="en-US" dirty="0" smtClean="0">
                <a:solidFill>
                  <a:schemeClr val="tx1">
                    <a:lumMod val="95000"/>
                    <a:lumOff val="5000"/>
                  </a:schemeClr>
                </a:solidFill>
              </a:rPr>
              <a:t> Century</a:t>
            </a:r>
          </a:p>
          <a:p>
            <a:pPr algn="ctr"/>
            <a:r>
              <a:rPr lang="en-US" sz="2100" dirty="0" smtClean="0">
                <a:solidFill>
                  <a:schemeClr val="tx1">
                    <a:lumMod val="95000"/>
                    <a:lumOff val="5000"/>
                  </a:schemeClr>
                </a:solidFill>
              </a:rPr>
              <a:t>University of Maryland, College Park</a:t>
            </a:r>
            <a:endParaRPr lang="en-US" sz="2100" dirty="0">
              <a:solidFill>
                <a:schemeClr val="tx1">
                  <a:lumMod val="95000"/>
                  <a:lumOff val="5000"/>
                </a:schemeClr>
              </a:solidFill>
            </a:endParaRPr>
          </a:p>
        </p:txBody>
      </p:sp>
      <p:sp>
        <p:nvSpPr>
          <p:cNvPr id="18" name="Rounded Rectangle 17"/>
          <p:cNvSpPr/>
          <p:nvPr/>
        </p:nvSpPr>
        <p:spPr>
          <a:xfrm>
            <a:off x="198120" y="7416800"/>
            <a:ext cx="118872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sz="2200" dirty="0" smtClean="0">
                <a:solidFill>
                  <a:schemeClr val="tx1">
                    <a:lumMod val="95000"/>
                    <a:lumOff val="5000"/>
                  </a:schemeClr>
                </a:solidFill>
              </a:rPr>
              <a:t>UCSD</a:t>
            </a:r>
          </a:p>
          <a:p>
            <a:pPr algn="ctr"/>
            <a:r>
              <a:rPr lang="en-US" sz="1600" dirty="0" smtClean="0">
                <a:solidFill>
                  <a:schemeClr val="tx1">
                    <a:lumMod val="95000"/>
                    <a:lumOff val="5000"/>
                  </a:schemeClr>
                </a:solidFill>
              </a:rPr>
              <a:t>APOLLO</a:t>
            </a:r>
          </a:p>
          <a:p>
            <a:pPr algn="ctr"/>
            <a:r>
              <a:rPr lang="en-US" sz="1600" dirty="0" smtClean="0">
                <a:solidFill>
                  <a:schemeClr val="tx1">
                    <a:lumMod val="95000"/>
                    <a:lumOff val="5000"/>
                  </a:schemeClr>
                </a:solidFill>
              </a:rPr>
              <a:t>Station</a:t>
            </a:r>
            <a:endParaRPr lang="en-US" sz="1600" dirty="0">
              <a:solidFill>
                <a:schemeClr val="tx1">
                  <a:lumMod val="95000"/>
                  <a:lumOff val="5000"/>
                </a:schemeClr>
              </a:solidFill>
            </a:endParaRPr>
          </a:p>
        </p:txBody>
      </p:sp>
      <p:sp>
        <p:nvSpPr>
          <p:cNvPr id="19" name="Rounded Rectangle 18"/>
          <p:cNvSpPr/>
          <p:nvPr/>
        </p:nvSpPr>
        <p:spPr>
          <a:xfrm>
            <a:off x="10401300" y="7416800"/>
            <a:ext cx="128778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0170" tIns="60085" rIns="120170" bIns="60085" rtlCol="0" anchor="ctr"/>
          <a:lstStyle/>
          <a:p>
            <a:pPr algn="ctr"/>
            <a:r>
              <a:rPr lang="en-US" sz="2200" dirty="0" smtClean="0">
                <a:solidFill>
                  <a:schemeClr val="tx1">
                    <a:lumMod val="95000"/>
                    <a:lumOff val="5000"/>
                  </a:schemeClr>
                </a:solidFill>
              </a:rPr>
              <a:t>GSFC</a:t>
            </a:r>
          </a:p>
          <a:p>
            <a:pPr algn="ctr"/>
            <a:r>
              <a:rPr lang="en-US" sz="1600" dirty="0" smtClean="0">
                <a:solidFill>
                  <a:schemeClr val="tx1">
                    <a:lumMod val="95000"/>
                    <a:lumOff val="5000"/>
                  </a:schemeClr>
                </a:solidFill>
              </a:rPr>
              <a:t>Open CCR</a:t>
            </a:r>
            <a:endParaRPr lang="en-US" sz="1600" dirty="0">
              <a:solidFill>
                <a:schemeClr val="tx1">
                  <a:lumMod val="95000"/>
                  <a:lumOff val="5000"/>
                </a:schemeClr>
              </a:solidFill>
            </a:endParaRPr>
          </a:p>
        </p:txBody>
      </p:sp>
      <p:cxnSp>
        <p:nvCxnSpPr>
          <p:cNvPr id="21" name="Straight Arrow Connector 20"/>
          <p:cNvCxnSpPr>
            <a:endCxn id="13" idx="0"/>
          </p:cNvCxnSpPr>
          <p:nvPr/>
        </p:nvCxnSpPr>
        <p:spPr>
          <a:xfrm flipH="1">
            <a:off x="1040130" y="1930400"/>
            <a:ext cx="2030730" cy="101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0" idx="0"/>
          </p:cNvCxnSpPr>
          <p:nvPr/>
        </p:nvCxnSpPr>
        <p:spPr>
          <a:xfrm>
            <a:off x="9212580" y="1930400"/>
            <a:ext cx="1783080" cy="101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7" idx="0"/>
          </p:cNvCxnSpPr>
          <p:nvPr/>
        </p:nvCxnSpPr>
        <p:spPr>
          <a:xfrm>
            <a:off x="6042660" y="1930400"/>
            <a:ext cx="0" cy="1016000"/>
          </a:xfrm>
          <a:prstGeom prst="straightConnector1">
            <a:avLst/>
          </a:prstGeom>
          <a:ln w="38100">
            <a:solidFill>
              <a:srgbClr val="F3ABB7"/>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 idx="0"/>
          </p:cNvCxnSpPr>
          <p:nvPr/>
        </p:nvCxnSpPr>
        <p:spPr>
          <a:xfrm flipH="1">
            <a:off x="2674620" y="1930400"/>
            <a:ext cx="1386840" cy="101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1" idx="0"/>
          </p:cNvCxnSpPr>
          <p:nvPr/>
        </p:nvCxnSpPr>
        <p:spPr>
          <a:xfrm flipH="1">
            <a:off x="4259580" y="1930400"/>
            <a:ext cx="792480" cy="101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8" idx="0"/>
          </p:cNvCxnSpPr>
          <p:nvPr/>
        </p:nvCxnSpPr>
        <p:spPr>
          <a:xfrm>
            <a:off x="7132320" y="1930400"/>
            <a:ext cx="842010" cy="101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9" idx="0"/>
          </p:cNvCxnSpPr>
          <p:nvPr/>
        </p:nvCxnSpPr>
        <p:spPr>
          <a:xfrm>
            <a:off x="8221980" y="1930400"/>
            <a:ext cx="1337310" cy="1016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6" idx="0"/>
          </p:cNvCxnSpPr>
          <p:nvPr/>
        </p:nvCxnSpPr>
        <p:spPr>
          <a:xfrm flipH="1">
            <a:off x="1783080" y="4572000"/>
            <a:ext cx="3467100" cy="812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2"/>
            <a:endCxn id="15" idx="0"/>
          </p:cNvCxnSpPr>
          <p:nvPr/>
        </p:nvCxnSpPr>
        <p:spPr>
          <a:xfrm>
            <a:off x="6042660" y="4572000"/>
            <a:ext cx="49530" cy="812800"/>
          </a:xfrm>
          <a:prstGeom prst="straightConnector1">
            <a:avLst/>
          </a:prstGeom>
          <a:ln w="38100">
            <a:solidFill>
              <a:srgbClr val="F3ABB7"/>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4" idx="0"/>
          </p:cNvCxnSpPr>
          <p:nvPr/>
        </p:nvCxnSpPr>
        <p:spPr>
          <a:xfrm>
            <a:off x="6835140" y="4572000"/>
            <a:ext cx="3467100" cy="812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8" idx="0"/>
          </p:cNvCxnSpPr>
          <p:nvPr/>
        </p:nvCxnSpPr>
        <p:spPr>
          <a:xfrm flipH="1">
            <a:off x="792480" y="6604000"/>
            <a:ext cx="2971800" cy="812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9" idx="0"/>
          </p:cNvCxnSpPr>
          <p:nvPr/>
        </p:nvCxnSpPr>
        <p:spPr>
          <a:xfrm>
            <a:off x="8420100" y="6604000"/>
            <a:ext cx="2625090" cy="812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5" idx="2"/>
          </p:cNvCxnSpPr>
          <p:nvPr/>
        </p:nvCxnSpPr>
        <p:spPr>
          <a:xfrm>
            <a:off x="6092190" y="6604000"/>
            <a:ext cx="49530" cy="812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71800" y="4248835"/>
            <a:ext cx="5943600" cy="1200329"/>
          </a:xfrm>
          <a:prstGeom prst="rect">
            <a:avLst/>
          </a:prstGeom>
        </p:spPr>
        <p:txBody>
          <a:bodyPr>
            <a:spAutoFit/>
          </a:bodyPr>
          <a:lstStyle/>
          <a:p>
            <a:r>
              <a:rPr lang="en-US" dirty="0"/>
              <a:t>Type “HeatLoad Charts” &gt; CR &gt; 1 CR &gt; then when done &gt; </a:t>
            </a:r>
            <a:r>
              <a:rPr lang="en-US" dirty="0" err="1" smtClean="0"/>
              <a:t>exit</a:t>
            </a:r>
            <a:r>
              <a:rPr lang="en-US" dirty="0" err="1"/>
              <a:t>Type</a:t>
            </a:r>
            <a:r>
              <a:rPr lang="en-US" dirty="0"/>
              <a:t> “HeatLoad Charts” &gt; CR &gt; 1 CR &gt; then when done &gt; exit</a:t>
            </a:r>
          </a:p>
          <a:p>
            <a:endParaRPr lang="en-US" dirty="0"/>
          </a:p>
        </p:txBody>
      </p:sp>
    </p:spTree>
    <p:extLst>
      <p:ext uri="{BB962C8B-B14F-4D97-AF65-F5344CB8AC3E}">
        <p14:creationId xmlns:p14="http://schemas.microsoft.com/office/powerpoint/2010/main" val="215165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Historical Science Results</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chemeClr val="bg2"/>
                </a:solidFill>
              </a:rPr>
              <a:t>General Relativity Tests</a:t>
            </a:r>
          </a:p>
          <a:p>
            <a:pPr lvl="1"/>
            <a:r>
              <a:rPr lang="en-US" dirty="0">
                <a:solidFill>
                  <a:schemeClr val="bg2"/>
                </a:solidFill>
              </a:rPr>
              <a:t>Strong Equivalence Principle</a:t>
            </a:r>
          </a:p>
          <a:p>
            <a:pPr lvl="2"/>
            <a:r>
              <a:rPr lang="en-US" dirty="0">
                <a:solidFill>
                  <a:schemeClr val="bg2"/>
                </a:solidFill>
              </a:rPr>
              <a:t>Different Materials Fall toward the Sun at the Same Rate</a:t>
            </a:r>
          </a:p>
          <a:p>
            <a:pPr lvl="1"/>
            <a:r>
              <a:rPr lang="en-US" dirty="0">
                <a:solidFill>
                  <a:schemeClr val="bg2"/>
                </a:solidFill>
              </a:rPr>
              <a:t>Inertial Properties of Gravitational Energy</a:t>
            </a:r>
          </a:p>
          <a:p>
            <a:pPr lvl="2"/>
            <a:r>
              <a:rPr lang="en-US" dirty="0">
                <a:solidFill>
                  <a:schemeClr val="bg2"/>
                </a:solidFill>
              </a:rPr>
              <a:t>Moon is Harder to Push due to Inertia of Gravitational Self-Energy</a:t>
            </a:r>
          </a:p>
          <a:p>
            <a:pPr lvl="1"/>
            <a:r>
              <a:rPr lang="en-US" dirty="0">
                <a:solidFill>
                  <a:schemeClr val="bg2"/>
                </a:solidFill>
              </a:rPr>
              <a:t>Change of gravitational constant</a:t>
            </a:r>
          </a:p>
          <a:p>
            <a:pPr lvl="2"/>
            <a:r>
              <a:rPr lang="en-US" dirty="0">
                <a:solidFill>
                  <a:schemeClr val="bg2"/>
                </a:solidFill>
              </a:rPr>
              <a:t>With Time – 1% in the Life of the Universe</a:t>
            </a:r>
          </a:p>
          <a:p>
            <a:pPr lvl="2"/>
            <a:r>
              <a:rPr lang="en-US" dirty="0">
                <a:solidFill>
                  <a:schemeClr val="bg2"/>
                </a:solidFill>
              </a:rPr>
              <a:t>In Space – No Yukawa Behavior of Gravity Between Earth and Moon</a:t>
            </a:r>
          </a:p>
          <a:p>
            <a:r>
              <a:rPr lang="en-US" dirty="0">
                <a:solidFill>
                  <a:schemeClr val="bg2"/>
                </a:solidFill>
              </a:rPr>
              <a:t>Lunar Physics</a:t>
            </a:r>
          </a:p>
          <a:p>
            <a:pPr lvl="1"/>
            <a:r>
              <a:rPr lang="en-US" dirty="0">
                <a:solidFill>
                  <a:schemeClr val="bg2"/>
                </a:solidFill>
              </a:rPr>
              <a:t>Liquid Core – discovery, size, shape</a:t>
            </a:r>
          </a:p>
          <a:p>
            <a:pPr lvl="1"/>
            <a:r>
              <a:rPr lang="en-US" dirty="0">
                <a:solidFill>
                  <a:schemeClr val="bg2"/>
                </a:solidFill>
              </a:rPr>
              <a:t>“Q” of the Moon – Internal Dissipation</a:t>
            </a:r>
          </a:p>
          <a:p>
            <a:pPr lvl="1"/>
            <a:r>
              <a:rPr lang="en-US" dirty="0">
                <a:solidFill>
                  <a:schemeClr val="bg2"/>
                </a:solidFill>
              </a:rPr>
              <a:t> Crustal Properties</a:t>
            </a:r>
          </a:p>
          <a:p>
            <a:endParaRPr lang="en-US" dirty="0"/>
          </a:p>
        </p:txBody>
      </p:sp>
      <p:sp>
        <p:nvSpPr>
          <p:cNvPr id="4" name="Footer Placeholder 3"/>
          <p:cNvSpPr>
            <a:spLocks noGrp="1"/>
          </p:cNvSpPr>
          <p:nvPr>
            <p:ph type="ftr" sz="quarter" idx="11"/>
          </p:nvPr>
        </p:nvSpPr>
        <p:spPr/>
        <p:txBody>
          <a:bodyPr/>
          <a:lstStyle/>
          <a:p>
            <a:r>
              <a:rPr lang="en-US" dirty="0" smtClean="0">
                <a:solidFill>
                  <a:schemeClr val="bg1"/>
                </a:solidFill>
              </a:rPr>
              <a:t>20</a:t>
            </a:r>
            <a:r>
              <a:rPr lang="en-US" baseline="30000" dirty="0" smtClean="0">
                <a:solidFill>
                  <a:schemeClr val="bg1"/>
                </a:solidFill>
              </a:rPr>
              <a:t>th</a:t>
            </a:r>
            <a:r>
              <a:rPr lang="en-US" dirty="0" smtClean="0">
                <a:solidFill>
                  <a:schemeClr val="bg1"/>
                </a:solidFill>
              </a:rPr>
              <a:t> International Conference on General Relativity and Gravitation  7-13 July 2013</a:t>
            </a:r>
          </a:p>
          <a:p>
            <a:r>
              <a:rPr lang="en-US" dirty="0" err="1" smtClean="0">
                <a:solidFill>
                  <a:schemeClr val="bg1"/>
                </a:solidFill>
              </a:rPr>
              <a:t>Uniwersytet</a:t>
            </a:r>
            <a:r>
              <a:rPr lang="en-US" dirty="0" smtClean="0">
                <a:solidFill>
                  <a:schemeClr val="bg1"/>
                </a:solidFill>
              </a:rPr>
              <a:t> </a:t>
            </a:r>
            <a:r>
              <a:rPr lang="en-US" dirty="0" err="1" smtClean="0">
                <a:solidFill>
                  <a:schemeClr val="bg1"/>
                </a:solidFill>
              </a:rPr>
              <a:t>Warszawski</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BB78381E-11AE-49F8-B7BD-9FD575523261}"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3778322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5"/>
          <p:cNvGrpSpPr>
            <a:grpSpLocks/>
          </p:cNvGrpSpPr>
          <p:nvPr/>
        </p:nvGrpSpPr>
        <p:grpSpPr bwMode="auto">
          <a:xfrm>
            <a:off x="699878" y="1144429"/>
            <a:ext cx="10525125" cy="7323667"/>
            <a:chOff x="238126" y="1158875"/>
            <a:chExt cx="8096577" cy="5492750"/>
          </a:xfrm>
        </p:grpSpPr>
        <p:sp>
          <p:nvSpPr>
            <p:cNvPr id="7" name="Rectangle 6"/>
            <p:cNvSpPr>
              <a:spLocks noChangeArrowheads="1"/>
            </p:cNvSpPr>
            <p:nvPr/>
          </p:nvSpPr>
          <p:spPr bwMode="auto">
            <a:xfrm>
              <a:off x="238126" y="1158875"/>
              <a:ext cx="8096577" cy="5492750"/>
            </a:xfrm>
            <a:prstGeom prst="rect">
              <a:avLst/>
            </a:prstGeom>
            <a:solidFill>
              <a:srgbClr val="FFFFFF"/>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dirty="0">
                <a:solidFill>
                  <a:schemeClr val="accent6"/>
                </a:solidFill>
                <a:latin typeface="+mn-lt"/>
              </a:endParaRPr>
            </a:p>
          </p:txBody>
        </p:sp>
        <p:pic>
          <p:nvPicPr>
            <p:cNvPr id="15378" name="Picture 5" descr="phases.jpg"/>
            <p:cNvPicPr>
              <a:picLocks noChangeAspect="1"/>
            </p:cNvPicPr>
            <p:nvPr/>
          </p:nvPicPr>
          <p:blipFill>
            <a:blip r:embed="rId3">
              <a:extLst>
                <a:ext uri="{28A0092B-C50C-407E-A947-70E740481C1C}">
                  <a14:useLocalDpi xmlns:a14="http://schemas.microsoft.com/office/drawing/2010/main" val="0"/>
                </a:ext>
              </a:extLst>
            </a:blip>
            <a:srcRect l="10381" t="49306" r="19620" b="46759"/>
            <a:stretch>
              <a:fillRect/>
            </a:stretch>
          </p:blipFill>
          <p:spPr bwMode="auto">
            <a:xfrm>
              <a:off x="1031875" y="5947907"/>
              <a:ext cx="7111898" cy="3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rot="5400000" flipH="1" flipV="1">
              <a:off x="-1151698" y="3532981"/>
              <a:ext cx="4397375" cy="1588"/>
            </a:xfrm>
            <a:prstGeom prst="line">
              <a:avLst/>
            </a:prstGeom>
            <a:noFill/>
            <a:ln w="19050">
              <a:solidFill>
                <a:srgbClr val="000000"/>
              </a:solidFill>
              <a:round/>
              <a:headEnd/>
              <a:tailEnd/>
            </a:ln>
            <a:effectLst>
              <a:outerShdw dist="20000" dir="5400000" rotWithShape="0">
                <a:srgbClr val="808080">
                  <a:alpha val="37999"/>
                </a:srgbClr>
              </a:outerShdw>
            </a:effectLst>
          </p:spPr>
        </p:cxnSp>
        <p:cxnSp>
          <p:nvCxnSpPr>
            <p:cNvPr id="10" name="Straight Connector 9"/>
            <p:cNvCxnSpPr>
              <a:cxnSpLocks noChangeShapeType="1"/>
            </p:cNvCxnSpPr>
            <p:nvPr/>
          </p:nvCxnSpPr>
          <p:spPr bwMode="auto">
            <a:xfrm>
              <a:off x="1050959" y="5732462"/>
              <a:ext cx="7040846" cy="0"/>
            </a:xfrm>
            <a:prstGeom prst="line">
              <a:avLst/>
            </a:prstGeom>
            <a:noFill/>
            <a:ln w="19050">
              <a:solidFill>
                <a:srgbClr val="000000"/>
              </a:solidFill>
              <a:round/>
              <a:headEnd/>
              <a:tailEnd/>
            </a:ln>
            <a:effectLst>
              <a:outerShdw dist="20000" dir="5400000" rotWithShape="0">
                <a:srgbClr val="808080">
                  <a:alpha val="37999"/>
                </a:srgbClr>
              </a:outerShdw>
            </a:effectLst>
          </p:spPr>
        </p:cxnSp>
        <p:cxnSp>
          <p:nvCxnSpPr>
            <p:cNvPr id="15" name="Straight Connector 14"/>
            <p:cNvCxnSpPr>
              <a:cxnSpLocks noChangeShapeType="1"/>
            </p:cNvCxnSpPr>
            <p:nvPr/>
          </p:nvCxnSpPr>
          <p:spPr bwMode="auto">
            <a:xfrm rot="5400000">
              <a:off x="2788551"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6" name="Straight Connector 15"/>
            <p:cNvCxnSpPr>
              <a:cxnSpLocks noChangeShapeType="1"/>
            </p:cNvCxnSpPr>
            <p:nvPr/>
          </p:nvCxnSpPr>
          <p:spPr bwMode="auto">
            <a:xfrm rot="5400000">
              <a:off x="4526933"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7" name="Straight Connector 16"/>
            <p:cNvCxnSpPr>
              <a:cxnSpLocks noChangeShapeType="1"/>
            </p:cNvCxnSpPr>
            <p:nvPr/>
          </p:nvCxnSpPr>
          <p:spPr bwMode="auto">
            <a:xfrm rot="5400000">
              <a:off x="6263728"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18" name="Straight Connector 17"/>
            <p:cNvCxnSpPr>
              <a:cxnSpLocks noChangeShapeType="1"/>
            </p:cNvCxnSpPr>
            <p:nvPr/>
          </p:nvCxnSpPr>
          <p:spPr bwMode="auto">
            <a:xfrm rot="5400000">
              <a:off x="8000523" y="5650706"/>
              <a:ext cx="138112" cy="0"/>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15385" name="TextBox 19"/>
            <p:cNvSpPr txBox="1">
              <a:spLocks noChangeArrowheads="1"/>
            </p:cNvSpPr>
            <p:nvPr/>
          </p:nvSpPr>
          <p:spPr bwMode="auto">
            <a:xfrm>
              <a:off x="2651496" y="5672391"/>
              <a:ext cx="37141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90</a:t>
              </a:r>
            </a:p>
          </p:txBody>
        </p:sp>
        <p:sp>
          <p:nvSpPr>
            <p:cNvPr id="15386" name="TextBox 20"/>
            <p:cNvSpPr txBox="1">
              <a:spLocks noChangeArrowheads="1"/>
            </p:cNvSpPr>
            <p:nvPr/>
          </p:nvSpPr>
          <p:spPr bwMode="auto">
            <a:xfrm>
              <a:off x="4348349" y="5666041"/>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180</a:t>
              </a:r>
            </a:p>
          </p:txBody>
        </p:sp>
        <p:sp>
          <p:nvSpPr>
            <p:cNvPr id="15387" name="TextBox 21"/>
            <p:cNvSpPr txBox="1">
              <a:spLocks noChangeArrowheads="1"/>
            </p:cNvSpPr>
            <p:nvPr/>
          </p:nvSpPr>
          <p:spPr bwMode="auto">
            <a:xfrm>
              <a:off x="6088249" y="5659691"/>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270</a:t>
              </a:r>
            </a:p>
          </p:txBody>
        </p:sp>
        <p:sp>
          <p:nvSpPr>
            <p:cNvPr id="15388" name="TextBox 22"/>
            <p:cNvSpPr txBox="1">
              <a:spLocks noChangeArrowheads="1"/>
            </p:cNvSpPr>
            <p:nvPr/>
          </p:nvSpPr>
          <p:spPr bwMode="auto">
            <a:xfrm>
              <a:off x="7828149" y="5669216"/>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360</a:t>
              </a:r>
            </a:p>
          </p:txBody>
        </p:sp>
        <p:sp>
          <p:nvSpPr>
            <p:cNvPr id="15389" name="TextBox 23"/>
            <p:cNvSpPr txBox="1">
              <a:spLocks noChangeArrowheads="1"/>
            </p:cNvSpPr>
            <p:nvPr/>
          </p:nvSpPr>
          <p:spPr bwMode="auto">
            <a:xfrm>
              <a:off x="918968" y="5667505"/>
              <a:ext cx="25673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100">
                  <a:solidFill>
                    <a:srgbClr val="000000"/>
                  </a:solidFill>
                </a:rPr>
                <a:t>0</a:t>
              </a:r>
            </a:p>
          </p:txBody>
        </p:sp>
        <p:sp>
          <p:nvSpPr>
            <p:cNvPr id="15390" name="TextBox 24"/>
            <p:cNvSpPr txBox="1">
              <a:spLocks noChangeArrowheads="1"/>
            </p:cNvSpPr>
            <p:nvPr/>
          </p:nvSpPr>
          <p:spPr bwMode="auto">
            <a:xfrm>
              <a:off x="523875" y="1238250"/>
              <a:ext cx="486100"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100</a:t>
              </a:r>
            </a:p>
          </p:txBody>
        </p:sp>
        <p:sp>
          <p:nvSpPr>
            <p:cNvPr id="15391" name="TextBox 25"/>
            <p:cNvSpPr txBox="1">
              <a:spLocks noChangeArrowheads="1"/>
            </p:cNvSpPr>
            <p:nvPr/>
          </p:nvSpPr>
          <p:spPr bwMode="auto">
            <a:xfrm>
              <a:off x="647514" y="3383280"/>
              <a:ext cx="37141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50</a:t>
              </a:r>
            </a:p>
          </p:txBody>
        </p:sp>
        <p:sp>
          <p:nvSpPr>
            <p:cNvPr id="15392" name="TextBox 26"/>
            <p:cNvSpPr txBox="1">
              <a:spLocks noChangeArrowheads="1"/>
            </p:cNvSpPr>
            <p:nvPr/>
          </p:nvSpPr>
          <p:spPr bwMode="auto">
            <a:xfrm>
              <a:off x="755277" y="5543550"/>
              <a:ext cx="25673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0</a:t>
              </a:r>
            </a:p>
          </p:txBody>
        </p:sp>
        <p:sp>
          <p:nvSpPr>
            <p:cNvPr id="15393" name="TextBox 27"/>
            <p:cNvSpPr txBox="1">
              <a:spLocks noChangeArrowheads="1"/>
            </p:cNvSpPr>
            <p:nvPr/>
          </p:nvSpPr>
          <p:spPr bwMode="auto">
            <a:xfrm>
              <a:off x="644466" y="5111496"/>
              <a:ext cx="371418"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000000"/>
                  </a:solidFill>
                </a:rPr>
                <a:t>10</a:t>
              </a:r>
            </a:p>
          </p:txBody>
        </p:sp>
        <p:sp>
          <p:nvSpPr>
            <p:cNvPr id="15394" name="TextBox 28"/>
            <p:cNvSpPr txBox="1">
              <a:spLocks noChangeArrowheads="1"/>
            </p:cNvSpPr>
            <p:nvPr/>
          </p:nvSpPr>
          <p:spPr bwMode="auto">
            <a:xfrm rot="16200000">
              <a:off x="-748542" y="3380334"/>
              <a:ext cx="2422779" cy="35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000000"/>
                  </a:solidFill>
                </a:rPr>
                <a:t>Reflector Strength (%)</a:t>
              </a:r>
            </a:p>
          </p:txBody>
        </p:sp>
        <p:sp>
          <p:nvSpPr>
            <p:cNvPr id="15395" name="TextBox 29"/>
            <p:cNvSpPr txBox="1">
              <a:spLocks noChangeArrowheads="1"/>
            </p:cNvSpPr>
            <p:nvPr/>
          </p:nvSpPr>
          <p:spPr bwMode="auto">
            <a:xfrm>
              <a:off x="3848456" y="6282293"/>
              <a:ext cx="148616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333333"/>
                  </a:solidFill>
                </a:rPr>
                <a:t>Lunar Phase</a:t>
              </a:r>
            </a:p>
          </p:txBody>
        </p:sp>
        <p:cxnSp>
          <p:nvCxnSpPr>
            <p:cNvPr id="32" name="Straight Connector 31"/>
            <p:cNvCxnSpPr>
              <a:cxnSpLocks noChangeShapeType="1"/>
            </p:cNvCxnSpPr>
            <p:nvPr/>
          </p:nvCxnSpPr>
          <p:spPr bwMode="auto">
            <a:xfrm flipV="1">
              <a:off x="1050959" y="1417637"/>
              <a:ext cx="138118"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3" name="Straight Connector 32"/>
            <p:cNvCxnSpPr>
              <a:cxnSpLocks noChangeShapeType="1"/>
            </p:cNvCxnSpPr>
            <p:nvPr/>
          </p:nvCxnSpPr>
          <p:spPr bwMode="auto">
            <a:xfrm flipV="1">
              <a:off x="1050959" y="3575050"/>
              <a:ext cx="138118" cy="0"/>
            </a:xfrm>
            <a:prstGeom prst="line">
              <a:avLst/>
            </a:prstGeom>
            <a:noFill/>
            <a:ln w="12700">
              <a:solidFill>
                <a:srgbClr val="000000"/>
              </a:solidFill>
              <a:round/>
              <a:headEnd/>
              <a:tailEnd/>
            </a:ln>
            <a:effectLst>
              <a:outerShdw dist="20000" dir="5400000" rotWithShape="0">
                <a:srgbClr val="808080">
                  <a:alpha val="37999"/>
                </a:srgbClr>
              </a:outerShdw>
            </a:effectLst>
          </p:spPr>
        </p:cxnSp>
        <p:cxnSp>
          <p:nvCxnSpPr>
            <p:cNvPr id="34" name="Straight Connector 33"/>
            <p:cNvCxnSpPr>
              <a:cxnSpLocks noChangeShapeType="1"/>
            </p:cNvCxnSpPr>
            <p:nvPr/>
          </p:nvCxnSpPr>
          <p:spPr bwMode="auto">
            <a:xfrm flipV="1">
              <a:off x="1050959" y="5294312"/>
              <a:ext cx="138118" cy="0"/>
            </a:xfrm>
            <a:prstGeom prst="line">
              <a:avLst/>
            </a:prstGeom>
            <a:noFill/>
            <a:ln w="12700">
              <a:solidFill>
                <a:srgbClr val="000000"/>
              </a:solidFill>
              <a:round/>
              <a:headEnd/>
              <a:tailEnd/>
            </a:ln>
            <a:effectLst>
              <a:outerShdw dist="20000" dir="5400000" rotWithShape="0">
                <a:srgbClr val="808080">
                  <a:alpha val="37999"/>
                </a:srgbClr>
              </a:outerShdw>
            </a:effectLst>
          </p:spPr>
        </p:cxnSp>
        <p:sp>
          <p:nvSpPr>
            <p:cNvPr id="48" name="Diamond 47"/>
            <p:cNvSpPr>
              <a:spLocks noChangeArrowheads="1"/>
            </p:cNvSpPr>
            <p:nvPr/>
          </p:nvSpPr>
          <p:spPr bwMode="auto">
            <a:xfrm>
              <a:off x="4653141" y="6172200"/>
              <a:ext cx="69853" cy="71437"/>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49" name="Diamond 48"/>
            <p:cNvSpPr>
              <a:spLocks noChangeArrowheads="1"/>
            </p:cNvSpPr>
            <p:nvPr/>
          </p:nvSpPr>
          <p:spPr bwMode="auto">
            <a:xfrm>
              <a:off x="2943335" y="6170612"/>
              <a:ext cx="71440" cy="71438"/>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73" name="Diamond 72"/>
            <p:cNvSpPr>
              <a:spLocks noChangeArrowheads="1"/>
            </p:cNvSpPr>
            <p:nvPr/>
          </p:nvSpPr>
          <p:spPr bwMode="auto">
            <a:xfrm>
              <a:off x="1235116" y="6170612"/>
              <a:ext cx="71440" cy="71438"/>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74" name="Diamond 73"/>
            <p:cNvSpPr>
              <a:spLocks noChangeArrowheads="1"/>
            </p:cNvSpPr>
            <p:nvPr/>
          </p:nvSpPr>
          <p:spPr bwMode="auto">
            <a:xfrm>
              <a:off x="6362948" y="6170612"/>
              <a:ext cx="71440" cy="71438"/>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sp>
          <p:nvSpPr>
            <p:cNvPr id="75" name="Diamond 74"/>
            <p:cNvSpPr>
              <a:spLocks noChangeArrowheads="1"/>
            </p:cNvSpPr>
            <p:nvPr/>
          </p:nvSpPr>
          <p:spPr bwMode="auto">
            <a:xfrm>
              <a:off x="8044178" y="6165850"/>
              <a:ext cx="71441" cy="71437"/>
            </a:xfrm>
            <a:prstGeom prst="diamond">
              <a:avLst/>
            </a:prstGeom>
            <a:solidFill>
              <a:srgbClr val="00000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sz="2400">
                <a:solidFill>
                  <a:schemeClr val="lt1"/>
                </a:solidFill>
                <a:latin typeface="+mn-lt"/>
              </a:endParaRPr>
            </a:p>
          </p:txBody>
        </p:sp>
      </p:grpSp>
      <p:sp>
        <p:nvSpPr>
          <p:cNvPr id="15363" name="Title 4"/>
          <p:cNvSpPr>
            <a:spLocks noGrp="1"/>
          </p:cNvSpPr>
          <p:nvPr>
            <p:ph type="title"/>
          </p:nvPr>
        </p:nvSpPr>
        <p:spPr>
          <a:xfrm>
            <a:off x="594360" y="179917"/>
            <a:ext cx="10698480" cy="1117600"/>
          </a:xfrm>
        </p:spPr>
        <p:txBody>
          <a:bodyPr/>
          <a:lstStyle/>
          <a:p>
            <a:pPr eaLnBrk="1" hangingPunct="1"/>
            <a:r>
              <a:rPr lang="en-US" sz="4200" dirty="0">
                <a:solidFill>
                  <a:schemeClr val="bg1"/>
                </a:solidFill>
                <a:ea typeface="ＭＳ Ｐゴシック" pitchFamily="34" charset="-128"/>
              </a:rPr>
              <a:t>Reflector Degradation</a:t>
            </a:r>
          </a:p>
        </p:txBody>
      </p:sp>
      <p:grpSp>
        <p:nvGrpSpPr>
          <p:cNvPr id="3" name="Group 76"/>
          <p:cNvGrpSpPr>
            <a:grpSpLocks/>
          </p:cNvGrpSpPr>
          <p:nvPr/>
        </p:nvGrpSpPr>
        <p:grpSpPr bwMode="auto">
          <a:xfrm>
            <a:off x="2449672" y="1735669"/>
            <a:ext cx="7689533" cy="461665"/>
            <a:chOff x="1625294" y="1418054"/>
            <a:chExt cx="5915331" cy="345728"/>
          </a:xfrm>
        </p:grpSpPr>
        <p:cxnSp>
          <p:nvCxnSpPr>
            <p:cNvPr id="37" name="Straight Connector 36"/>
            <p:cNvCxnSpPr/>
            <p:nvPr/>
          </p:nvCxnSpPr>
          <p:spPr>
            <a:xfrm>
              <a:off x="1666571" y="1419640"/>
              <a:ext cx="5874054" cy="1585"/>
            </a:xfrm>
            <a:prstGeom prst="line">
              <a:avLst/>
            </a:prstGeom>
            <a:ln w="19050"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376" name="TextBox 38"/>
            <p:cNvSpPr txBox="1">
              <a:spLocks noChangeArrowheads="1"/>
            </p:cNvSpPr>
            <p:nvPr/>
          </p:nvSpPr>
          <p:spPr bwMode="auto">
            <a:xfrm>
              <a:off x="1625294" y="1418054"/>
              <a:ext cx="1774739" cy="34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008000"/>
                  </a:solidFill>
                </a:rPr>
                <a:t>what we expect</a:t>
              </a:r>
            </a:p>
          </p:txBody>
        </p:sp>
      </p:grpSp>
      <p:sp>
        <p:nvSpPr>
          <p:cNvPr id="78" name="TextBox 77"/>
          <p:cNvSpPr txBox="1">
            <a:spLocks noChangeArrowheads="1"/>
          </p:cNvSpPr>
          <p:nvPr/>
        </p:nvSpPr>
        <p:spPr bwMode="auto">
          <a:xfrm>
            <a:off x="2472372" y="4315884"/>
            <a:ext cx="3013075" cy="49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E918E0"/>
                </a:solidFill>
              </a:rPr>
              <a:t>what we really get…</a:t>
            </a:r>
          </a:p>
        </p:txBody>
      </p:sp>
      <p:grpSp>
        <p:nvGrpSpPr>
          <p:cNvPr id="4" name="Group 82"/>
          <p:cNvGrpSpPr>
            <a:grpSpLocks/>
          </p:cNvGrpSpPr>
          <p:nvPr/>
        </p:nvGrpSpPr>
        <p:grpSpPr bwMode="auto">
          <a:xfrm>
            <a:off x="2501265" y="6148917"/>
            <a:ext cx="7613176" cy="1267883"/>
            <a:chOff x="1664547" y="4727979"/>
            <a:chExt cx="5857184" cy="951050"/>
          </a:xfrm>
        </p:grpSpPr>
        <p:cxnSp>
          <p:nvCxnSpPr>
            <p:cNvPr id="41" name="Straight Connector 40"/>
            <p:cNvCxnSpPr>
              <a:cxnSpLocks noChangeShapeType="1"/>
            </p:cNvCxnSpPr>
            <p:nvPr/>
          </p:nvCxnSpPr>
          <p:spPr bwMode="auto">
            <a:xfrm>
              <a:off x="1664547" y="5296386"/>
              <a:ext cx="2103760" cy="1587"/>
            </a:xfrm>
            <a:prstGeom prst="line">
              <a:avLst/>
            </a:prstGeom>
            <a:noFill/>
            <a:ln w="19050">
              <a:solidFill>
                <a:srgbClr val="FF0000"/>
              </a:solidFill>
              <a:round/>
              <a:headEnd/>
              <a:tailEnd/>
            </a:ln>
            <a:effectLst>
              <a:outerShdw dist="20000" dir="5400000" rotWithShape="0">
                <a:srgbClr val="808080">
                  <a:alpha val="37999"/>
                </a:srgbClr>
              </a:outerShdw>
            </a:effectLst>
          </p:spPr>
        </p:cxnSp>
        <p:sp>
          <p:nvSpPr>
            <p:cNvPr id="44" name="Freeform 43"/>
            <p:cNvSpPr>
              <a:spLocks noChangeArrowheads="1"/>
            </p:cNvSpPr>
            <p:nvPr/>
          </p:nvSpPr>
          <p:spPr bwMode="auto">
            <a:xfrm>
              <a:off x="3768307" y="5297974"/>
              <a:ext cx="816100" cy="376293"/>
            </a:xfrm>
            <a:custGeom>
              <a:avLst/>
              <a:gdLst>
                <a:gd name="T0" fmla="*/ 0 w 817033"/>
                <a:gd name="T1" fmla="*/ 2813 h 377473"/>
                <a:gd name="T2" fmla="*/ 109940 w 817033"/>
                <a:gd name="T3" fmla="*/ 2813 h 377473"/>
                <a:gd name="T4" fmla="*/ 173368 w 817033"/>
                <a:gd name="T5" fmla="*/ 19694 h 377473"/>
                <a:gd name="T6" fmla="*/ 232567 w 817033"/>
                <a:gd name="T7" fmla="*/ 66114 h 377473"/>
                <a:gd name="T8" fmla="*/ 312908 w 817033"/>
                <a:gd name="T9" fmla="*/ 171617 h 377473"/>
                <a:gd name="T10" fmla="*/ 410164 w 817033"/>
                <a:gd name="T11" fmla="*/ 272899 h 377473"/>
                <a:gd name="T12" fmla="*/ 494734 w 817033"/>
                <a:gd name="T13" fmla="*/ 327759 h 377473"/>
                <a:gd name="T14" fmla="*/ 638503 w 817033"/>
                <a:gd name="T15" fmla="*/ 361520 h 377473"/>
                <a:gd name="T16" fmla="*/ 769586 w 817033"/>
                <a:gd name="T17" fmla="*/ 374181 h 377473"/>
                <a:gd name="T18" fmla="*/ 816100 w 817033"/>
                <a:gd name="T19" fmla="*/ 374181 h 377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033"/>
                <a:gd name="T31" fmla="*/ 0 h 377473"/>
                <a:gd name="T32" fmla="*/ 817033 w 817033"/>
                <a:gd name="T33" fmla="*/ 377473 h 377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033" h="377473">
                  <a:moveTo>
                    <a:pt x="0" y="2822"/>
                  </a:moveTo>
                  <a:cubicBezTo>
                    <a:pt x="40569" y="1411"/>
                    <a:pt x="81138" y="0"/>
                    <a:pt x="110066" y="2822"/>
                  </a:cubicBezTo>
                  <a:cubicBezTo>
                    <a:pt x="138994" y="5644"/>
                    <a:pt x="153105" y="9173"/>
                    <a:pt x="173566" y="19756"/>
                  </a:cubicBezTo>
                  <a:cubicBezTo>
                    <a:pt x="194027" y="30339"/>
                    <a:pt x="209550" y="40922"/>
                    <a:pt x="232833" y="66322"/>
                  </a:cubicBezTo>
                  <a:cubicBezTo>
                    <a:pt x="256116" y="91722"/>
                    <a:pt x="283633" y="137584"/>
                    <a:pt x="313266" y="172156"/>
                  </a:cubicBezTo>
                  <a:cubicBezTo>
                    <a:pt x="342899" y="206728"/>
                    <a:pt x="380294" y="247651"/>
                    <a:pt x="410633" y="273756"/>
                  </a:cubicBezTo>
                  <a:cubicBezTo>
                    <a:pt x="440972" y="299861"/>
                    <a:pt x="457200" y="313972"/>
                    <a:pt x="495300" y="328789"/>
                  </a:cubicBezTo>
                  <a:cubicBezTo>
                    <a:pt x="533400" y="343606"/>
                    <a:pt x="593372" y="354895"/>
                    <a:pt x="639233" y="362656"/>
                  </a:cubicBezTo>
                  <a:cubicBezTo>
                    <a:pt x="685094" y="370417"/>
                    <a:pt x="740833" y="373239"/>
                    <a:pt x="770466" y="375356"/>
                  </a:cubicBezTo>
                  <a:cubicBezTo>
                    <a:pt x="800099" y="377473"/>
                    <a:pt x="817033" y="375356"/>
                    <a:pt x="817033" y="375356"/>
                  </a:cubicBezTo>
                </a:path>
              </a:pathLst>
            </a:custGeom>
            <a:noFill/>
            <a:ln w="19050">
              <a:solidFill>
                <a:srgbClr val="FF0000"/>
              </a:solidFill>
              <a:round/>
              <a:headEnd/>
              <a:tailEnd/>
            </a:ln>
            <a:effectLst>
              <a:outerShdw dist="20000" dir="5400000" rotWithShape="0">
                <a:srgbClr val="808080">
                  <a:alpha val="37999"/>
                </a:srgbClr>
              </a:outerShdw>
            </a:effectLst>
          </p:spPr>
          <p:txBody>
            <a:bodyPr anchor="ctr"/>
            <a:lstStyle/>
            <a:p>
              <a:pPr algn="ctr">
                <a:defRPr/>
              </a:pPr>
              <a:endParaRPr lang="en-US" sz="2400">
                <a:solidFill>
                  <a:srgbClr val="FF0F0C"/>
                </a:solidFill>
                <a:latin typeface="+mn-lt"/>
              </a:endParaRPr>
            </a:p>
          </p:txBody>
        </p:sp>
        <p:sp>
          <p:nvSpPr>
            <p:cNvPr id="46" name="Freeform 45"/>
            <p:cNvSpPr>
              <a:spLocks noChangeArrowheads="1"/>
            </p:cNvSpPr>
            <p:nvPr/>
          </p:nvSpPr>
          <p:spPr bwMode="auto">
            <a:xfrm flipH="1">
              <a:off x="4601871" y="5301149"/>
              <a:ext cx="816100" cy="377880"/>
            </a:xfrm>
            <a:custGeom>
              <a:avLst/>
              <a:gdLst>
                <a:gd name="T0" fmla="*/ 0 w 817033"/>
                <a:gd name="T1" fmla="*/ 2825 h 377473"/>
                <a:gd name="T2" fmla="*/ 109940 w 817033"/>
                <a:gd name="T3" fmla="*/ 2825 h 377473"/>
                <a:gd name="T4" fmla="*/ 173368 w 817033"/>
                <a:gd name="T5" fmla="*/ 19777 h 377473"/>
                <a:gd name="T6" fmla="*/ 232567 w 817033"/>
                <a:gd name="T7" fmla="*/ 66393 h 377473"/>
                <a:gd name="T8" fmla="*/ 312908 w 817033"/>
                <a:gd name="T9" fmla="*/ 172341 h 377473"/>
                <a:gd name="T10" fmla="*/ 410164 w 817033"/>
                <a:gd name="T11" fmla="*/ 274050 h 377473"/>
                <a:gd name="T12" fmla="*/ 494734 w 817033"/>
                <a:gd name="T13" fmla="*/ 329143 h 377473"/>
                <a:gd name="T14" fmla="*/ 638503 w 817033"/>
                <a:gd name="T15" fmla="*/ 363046 h 377473"/>
                <a:gd name="T16" fmla="*/ 769586 w 817033"/>
                <a:gd name="T17" fmla="*/ 375760 h 377473"/>
                <a:gd name="T18" fmla="*/ 816100 w 817033"/>
                <a:gd name="T19" fmla="*/ 375760 h 377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033"/>
                <a:gd name="T31" fmla="*/ 0 h 377473"/>
                <a:gd name="T32" fmla="*/ 817033 w 817033"/>
                <a:gd name="T33" fmla="*/ 377473 h 377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033" h="377473">
                  <a:moveTo>
                    <a:pt x="0" y="2822"/>
                  </a:moveTo>
                  <a:cubicBezTo>
                    <a:pt x="40569" y="1411"/>
                    <a:pt x="81138" y="0"/>
                    <a:pt x="110066" y="2822"/>
                  </a:cubicBezTo>
                  <a:cubicBezTo>
                    <a:pt x="138994" y="5644"/>
                    <a:pt x="153105" y="9173"/>
                    <a:pt x="173566" y="19756"/>
                  </a:cubicBezTo>
                  <a:cubicBezTo>
                    <a:pt x="194027" y="30339"/>
                    <a:pt x="209550" y="40922"/>
                    <a:pt x="232833" y="66322"/>
                  </a:cubicBezTo>
                  <a:cubicBezTo>
                    <a:pt x="256116" y="91722"/>
                    <a:pt x="283633" y="137584"/>
                    <a:pt x="313266" y="172156"/>
                  </a:cubicBezTo>
                  <a:cubicBezTo>
                    <a:pt x="342899" y="206728"/>
                    <a:pt x="380294" y="247651"/>
                    <a:pt x="410633" y="273756"/>
                  </a:cubicBezTo>
                  <a:cubicBezTo>
                    <a:pt x="440972" y="299861"/>
                    <a:pt x="457200" y="313972"/>
                    <a:pt x="495300" y="328789"/>
                  </a:cubicBezTo>
                  <a:cubicBezTo>
                    <a:pt x="533400" y="343606"/>
                    <a:pt x="593372" y="354895"/>
                    <a:pt x="639233" y="362656"/>
                  </a:cubicBezTo>
                  <a:cubicBezTo>
                    <a:pt x="685094" y="370417"/>
                    <a:pt x="740833" y="373239"/>
                    <a:pt x="770466" y="375356"/>
                  </a:cubicBezTo>
                  <a:cubicBezTo>
                    <a:pt x="800099" y="377473"/>
                    <a:pt x="817033" y="375356"/>
                    <a:pt x="817033" y="375356"/>
                  </a:cubicBezTo>
                </a:path>
              </a:pathLst>
            </a:custGeom>
            <a:noFill/>
            <a:ln w="19050">
              <a:solidFill>
                <a:srgbClr val="FF0000"/>
              </a:solidFill>
              <a:round/>
              <a:headEnd/>
              <a:tailEnd/>
            </a:ln>
            <a:effectLst>
              <a:outerShdw dist="20000" dir="5400000" rotWithShape="0">
                <a:srgbClr val="808080">
                  <a:alpha val="37999"/>
                </a:srgbClr>
              </a:outerShdw>
            </a:effectLst>
          </p:spPr>
          <p:txBody>
            <a:bodyPr anchor="ctr"/>
            <a:lstStyle/>
            <a:p>
              <a:pPr algn="ctr">
                <a:defRPr/>
              </a:pPr>
              <a:endParaRPr lang="en-US" sz="2400">
                <a:solidFill>
                  <a:srgbClr val="FF0F0C"/>
                </a:solidFill>
                <a:latin typeface="+mn-lt"/>
              </a:endParaRPr>
            </a:p>
          </p:txBody>
        </p:sp>
        <p:cxnSp>
          <p:nvCxnSpPr>
            <p:cNvPr id="47" name="Straight Connector 46"/>
            <p:cNvCxnSpPr>
              <a:cxnSpLocks noChangeShapeType="1"/>
            </p:cNvCxnSpPr>
            <p:nvPr/>
          </p:nvCxnSpPr>
          <p:spPr bwMode="auto">
            <a:xfrm>
              <a:off x="5417971" y="5305913"/>
              <a:ext cx="2103760" cy="1587"/>
            </a:xfrm>
            <a:prstGeom prst="line">
              <a:avLst/>
            </a:prstGeom>
            <a:noFill/>
            <a:ln w="19050">
              <a:solidFill>
                <a:srgbClr val="FF0000"/>
              </a:solidFill>
              <a:round/>
              <a:headEnd/>
              <a:tailEnd/>
            </a:ln>
            <a:effectLst>
              <a:outerShdw dist="20000" dir="5400000" rotWithShape="0">
                <a:srgbClr val="808080">
                  <a:alpha val="37999"/>
                </a:srgbClr>
              </a:outerShdw>
            </a:effectLst>
          </p:spPr>
        </p:cxnSp>
        <p:sp>
          <p:nvSpPr>
            <p:cNvPr id="15372" name="TextBox 78"/>
            <p:cNvSpPr txBox="1">
              <a:spLocks noChangeArrowheads="1"/>
            </p:cNvSpPr>
            <p:nvPr/>
          </p:nvSpPr>
          <p:spPr bwMode="auto">
            <a:xfrm>
              <a:off x="2038402" y="4944911"/>
              <a:ext cx="616881" cy="3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FF0F0C"/>
                  </a:solidFill>
                </a:rPr>
                <a:t>10%</a:t>
              </a:r>
            </a:p>
          </p:txBody>
        </p:sp>
        <p:sp>
          <p:nvSpPr>
            <p:cNvPr id="15373" name="TextBox 79"/>
            <p:cNvSpPr txBox="1">
              <a:spLocks noChangeArrowheads="1"/>
            </p:cNvSpPr>
            <p:nvPr/>
          </p:nvSpPr>
          <p:spPr bwMode="auto">
            <a:xfrm>
              <a:off x="4652434" y="4727979"/>
              <a:ext cx="2854028" cy="3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FF0F0C"/>
                  </a:solidFill>
                </a:rPr>
                <a:t>1%	the full moon curse</a:t>
              </a:r>
            </a:p>
          </p:txBody>
        </p:sp>
        <p:cxnSp>
          <p:nvCxnSpPr>
            <p:cNvPr id="82" name="Straight Arrow Connector 81"/>
            <p:cNvCxnSpPr>
              <a:cxnSpLocks noChangeShapeType="1"/>
              <a:endCxn id="46" idx="9"/>
            </p:cNvCxnSpPr>
            <p:nvPr/>
          </p:nvCxnSpPr>
          <p:spPr bwMode="auto">
            <a:xfrm rot="5400000">
              <a:off x="4373238" y="5326552"/>
              <a:ext cx="579522" cy="122257"/>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grpSp>
      <p:sp>
        <p:nvSpPr>
          <p:cNvPr id="15367" name="Slide Number Placeholder 4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ＭＳ Ｐゴシック" pitchFamily="34" charset="-128"/>
              </a:defRPr>
            </a:lvl1pPr>
            <a:lvl2pPr marL="976385" indent="-375533" eaLnBrk="0" hangingPunct="0">
              <a:defRPr sz="3200">
                <a:solidFill>
                  <a:schemeClr val="tx1"/>
                </a:solidFill>
                <a:latin typeface="Arial" pitchFamily="34" charset="0"/>
                <a:ea typeface="ＭＳ Ｐゴシック" pitchFamily="34" charset="-128"/>
              </a:defRPr>
            </a:lvl2pPr>
            <a:lvl3pPr marL="1502131" indent="-300426" eaLnBrk="0" hangingPunct="0">
              <a:defRPr sz="3200">
                <a:solidFill>
                  <a:schemeClr val="tx1"/>
                </a:solidFill>
                <a:latin typeface="Arial" pitchFamily="34" charset="0"/>
                <a:ea typeface="ＭＳ Ｐゴシック" pitchFamily="34" charset="-128"/>
              </a:defRPr>
            </a:lvl3pPr>
            <a:lvl4pPr marL="2102983" indent="-300426" eaLnBrk="0" hangingPunct="0">
              <a:defRPr sz="3200">
                <a:solidFill>
                  <a:schemeClr val="tx1"/>
                </a:solidFill>
                <a:latin typeface="Arial" pitchFamily="34" charset="0"/>
                <a:ea typeface="ＭＳ Ｐゴシック" pitchFamily="34" charset="-128"/>
              </a:defRPr>
            </a:lvl4pPr>
            <a:lvl5pPr marL="2703835" indent="-300426" eaLnBrk="0" hangingPunct="0">
              <a:defRPr sz="3200">
                <a:solidFill>
                  <a:schemeClr val="tx1"/>
                </a:solidFill>
                <a:latin typeface="Arial" pitchFamily="34" charset="0"/>
                <a:ea typeface="ＭＳ Ｐゴシック" pitchFamily="34" charset="-128"/>
              </a:defRPr>
            </a:lvl5pPr>
            <a:lvl6pPr marL="3304687"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905540"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4506392"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5107244"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hangingPunct="1"/>
            <a:fld id="{43D03822-08D8-4C15-A91C-8CD2A5608FC7}" type="slidenum">
              <a:rPr lang="en-US" sz="1600">
                <a:solidFill>
                  <a:srgbClr val="DFE8FE"/>
                </a:solidFill>
                <a:latin typeface="Calibri" pitchFamily="34" charset="0"/>
              </a:rPr>
              <a:pPr eaLnBrk="1" hangingPunct="1"/>
              <a:t>22</a:t>
            </a:fld>
            <a:endParaRPr lang="en-US" sz="1600">
              <a:solidFill>
                <a:srgbClr val="DFE8FE"/>
              </a:solidFill>
              <a:latin typeface="Calibri" pitchFamily="34" charset="0"/>
            </a:endParaRPr>
          </a:p>
        </p:txBody>
      </p:sp>
      <p:sp>
        <p:nvSpPr>
          <p:cNvPr id="45" name="Footer Placeholder 3"/>
          <p:cNvSpPr txBox="1">
            <a:spLocks/>
          </p:cNvSpPr>
          <p:nvPr/>
        </p:nvSpPr>
        <p:spPr>
          <a:xfrm>
            <a:off x="6141720" y="8534400"/>
            <a:ext cx="2872739" cy="609600"/>
          </a:xfrm>
          <a:prstGeom prst="rect">
            <a:avLst/>
          </a:prstGeom>
        </p:spPr>
        <p:txBody>
          <a:bodyPr vert="horz" lIns="120170" tIns="60085" rIns="120170" bIns="60085"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chemeClr val="bg1"/>
                </a:solidFill>
              </a:rPr>
              <a:t>Tom Murphy  -  UCSD</a:t>
            </a:r>
          </a:p>
        </p:txBody>
      </p:sp>
    </p:spTree>
    <p:extLst>
      <p:ext uri="{BB962C8B-B14F-4D97-AF65-F5344CB8AC3E}">
        <p14:creationId xmlns:p14="http://schemas.microsoft.com/office/powerpoint/2010/main" val="3501361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94360" y="192617"/>
            <a:ext cx="10698480" cy="1524000"/>
          </a:xfrm>
        </p:spPr>
        <p:txBody>
          <a:bodyPr/>
          <a:lstStyle/>
          <a:p>
            <a:pPr eaLnBrk="1" hangingPunct="1"/>
            <a:r>
              <a:rPr lang="en-US" dirty="0" smtClean="0">
                <a:solidFill>
                  <a:schemeClr val="bg1"/>
                </a:solidFill>
                <a:ea typeface="ＭＳ Ｐゴシック" pitchFamily="34" charset="-128"/>
              </a:rPr>
              <a:t>Preliminary Eclipse Results</a:t>
            </a:r>
          </a:p>
        </p:txBody>
      </p:sp>
      <p:pic>
        <p:nvPicPr>
          <p:cNvPr id="21507" name="Content Placeholder 3" descr="prate.png"/>
          <p:cNvPicPr>
            <a:picLocks noGrp="1" noChangeAspect="1"/>
          </p:cNvPicPr>
          <p:nvPr>
            <p:ph idx="1"/>
          </p:nvPr>
        </p:nvPicPr>
        <p:blipFill>
          <a:blip r:embed="rId2">
            <a:extLst>
              <a:ext uri="{28A0092B-C50C-407E-A947-70E740481C1C}">
                <a14:useLocalDpi xmlns:a14="http://schemas.microsoft.com/office/drawing/2010/main" val="0"/>
              </a:ext>
            </a:extLst>
          </a:blip>
          <a:srcRect l="-15698" r="-15698"/>
          <a:stretch>
            <a:fillRect/>
          </a:stretch>
        </p:blipFill>
        <p:spPr>
          <a:xfrm>
            <a:off x="594360" y="1547284"/>
            <a:ext cx="10698480" cy="6265333"/>
          </a:xfrm>
        </p:spPr>
      </p:pic>
      <p:cxnSp>
        <p:nvCxnSpPr>
          <p:cNvPr id="6" name="Straight Connector 5"/>
          <p:cNvCxnSpPr>
            <a:cxnSpLocks noChangeShapeType="1"/>
          </p:cNvCxnSpPr>
          <p:nvPr/>
        </p:nvCxnSpPr>
        <p:spPr bwMode="auto">
          <a:xfrm rot="5400000" flipH="1" flipV="1">
            <a:off x="1092491" y="4678919"/>
            <a:ext cx="4974167" cy="2064"/>
          </a:xfrm>
          <a:prstGeom prst="line">
            <a:avLst/>
          </a:prstGeom>
          <a:noFill/>
          <a:ln w="25400">
            <a:solidFill>
              <a:srgbClr val="FF0000"/>
            </a:solidFill>
            <a:prstDash val="dash"/>
            <a:round/>
            <a:headEnd/>
            <a:tailEnd/>
          </a:ln>
          <a:effectLst>
            <a:outerShdw dist="20000" dir="5400000" rotWithShape="0">
              <a:srgbClr val="808080">
                <a:alpha val="37999"/>
              </a:srgbClr>
            </a:outerShdw>
          </a:effectLst>
        </p:spPr>
      </p:cxnSp>
      <p:cxnSp>
        <p:nvCxnSpPr>
          <p:cNvPr id="8" name="Straight Connector 7"/>
          <p:cNvCxnSpPr>
            <a:cxnSpLocks noChangeShapeType="1"/>
          </p:cNvCxnSpPr>
          <p:nvPr/>
        </p:nvCxnSpPr>
        <p:spPr bwMode="auto">
          <a:xfrm rot="5400000" flipH="1" flipV="1">
            <a:off x="4100435" y="4679978"/>
            <a:ext cx="4972049" cy="2063"/>
          </a:xfrm>
          <a:prstGeom prst="line">
            <a:avLst/>
          </a:prstGeom>
          <a:noFill/>
          <a:ln w="25400">
            <a:solidFill>
              <a:srgbClr val="FF0000"/>
            </a:solidFill>
            <a:prstDash val="dash"/>
            <a:round/>
            <a:headEnd/>
            <a:tailEnd/>
          </a:ln>
          <a:effectLst>
            <a:outerShdw dist="20000" dir="5400000" rotWithShape="0">
              <a:srgbClr val="808080">
                <a:alpha val="37999"/>
              </a:srgbClr>
            </a:outerShdw>
          </a:effectLst>
        </p:spPr>
      </p:cxnSp>
      <p:cxnSp>
        <p:nvCxnSpPr>
          <p:cNvPr id="10" name="Straight Arrow Connector 9"/>
          <p:cNvCxnSpPr>
            <a:cxnSpLocks noChangeShapeType="1"/>
          </p:cNvCxnSpPr>
          <p:nvPr/>
        </p:nvCxnSpPr>
        <p:spPr bwMode="auto">
          <a:xfrm>
            <a:off x="3578543" y="2459567"/>
            <a:ext cx="3006884" cy="2117"/>
          </a:xfrm>
          <a:prstGeom prst="straightConnector1">
            <a:avLst/>
          </a:prstGeom>
          <a:noFill/>
          <a:ln w="25400">
            <a:solidFill>
              <a:srgbClr val="FF0000"/>
            </a:solidFill>
            <a:round/>
            <a:headEnd type="arrow" w="med" len="med"/>
            <a:tailEnd type="arrow" w="med" len="med"/>
          </a:ln>
          <a:effectLst>
            <a:outerShdw dist="20000" dir="5400000" rotWithShape="0">
              <a:srgbClr val="808080">
                <a:alpha val="37999"/>
              </a:srgbClr>
            </a:outerShdw>
          </a:effectLst>
        </p:spPr>
      </p:cxnSp>
      <p:sp>
        <p:nvSpPr>
          <p:cNvPr id="21511" name="TextBox 10"/>
          <p:cNvSpPr txBox="1">
            <a:spLocks noChangeArrowheads="1"/>
          </p:cNvSpPr>
          <p:nvPr/>
        </p:nvSpPr>
        <p:spPr bwMode="auto">
          <a:xfrm>
            <a:off x="4119246" y="2423585"/>
            <a:ext cx="1784776" cy="4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solidFill>
                  <a:srgbClr val="FF0000"/>
                </a:solidFill>
              </a:rPr>
              <a:t>full shadow</a:t>
            </a:r>
          </a:p>
        </p:txBody>
      </p:sp>
      <p:sp>
        <p:nvSpPr>
          <p:cNvPr id="21512" name="TextBox 13"/>
          <p:cNvSpPr txBox="1">
            <a:spLocks noChangeArrowheads="1"/>
          </p:cNvSpPr>
          <p:nvPr/>
        </p:nvSpPr>
        <p:spPr bwMode="auto">
          <a:xfrm>
            <a:off x="759092" y="8056033"/>
            <a:ext cx="10474271" cy="4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solidFill>
                  <a:srgbClr val="DABDFC"/>
                </a:solidFill>
              </a:rPr>
              <a:t>robust recovery  initially, then down, and brief resurgence once light returns</a:t>
            </a:r>
          </a:p>
        </p:txBody>
      </p:sp>
      <p:sp>
        <p:nvSpPr>
          <p:cNvPr id="21513"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itchFamily="34" charset="0"/>
                <a:ea typeface="ＭＳ Ｐゴシック" pitchFamily="34" charset="-128"/>
              </a:defRPr>
            </a:lvl1pPr>
            <a:lvl2pPr marL="976385" indent="-375533" eaLnBrk="0" hangingPunct="0">
              <a:defRPr sz="3200">
                <a:solidFill>
                  <a:schemeClr val="tx1"/>
                </a:solidFill>
                <a:latin typeface="Arial" pitchFamily="34" charset="0"/>
                <a:ea typeface="ＭＳ Ｐゴシック" pitchFamily="34" charset="-128"/>
              </a:defRPr>
            </a:lvl2pPr>
            <a:lvl3pPr marL="1502131" indent="-300426" eaLnBrk="0" hangingPunct="0">
              <a:defRPr sz="3200">
                <a:solidFill>
                  <a:schemeClr val="tx1"/>
                </a:solidFill>
                <a:latin typeface="Arial" pitchFamily="34" charset="0"/>
                <a:ea typeface="ＭＳ Ｐゴシック" pitchFamily="34" charset="-128"/>
              </a:defRPr>
            </a:lvl3pPr>
            <a:lvl4pPr marL="2102983" indent="-300426" eaLnBrk="0" hangingPunct="0">
              <a:defRPr sz="3200">
                <a:solidFill>
                  <a:schemeClr val="tx1"/>
                </a:solidFill>
                <a:latin typeface="Arial" pitchFamily="34" charset="0"/>
                <a:ea typeface="ＭＳ Ｐゴシック" pitchFamily="34" charset="-128"/>
              </a:defRPr>
            </a:lvl4pPr>
            <a:lvl5pPr marL="2703835" indent="-300426" eaLnBrk="0" hangingPunct="0">
              <a:defRPr sz="3200">
                <a:solidFill>
                  <a:schemeClr val="tx1"/>
                </a:solidFill>
                <a:latin typeface="Arial" pitchFamily="34" charset="0"/>
                <a:ea typeface="ＭＳ Ｐゴシック" pitchFamily="34" charset="-128"/>
              </a:defRPr>
            </a:lvl5pPr>
            <a:lvl6pPr marL="3304687"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3905540"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4506392"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5107244" indent="-300426" defTabSz="600852"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hangingPunct="1"/>
            <a:fld id="{7F1E7589-6B27-4F41-8BF7-8CBEE22914CD}" type="slidenum">
              <a:rPr lang="en-US" sz="1600">
                <a:solidFill>
                  <a:srgbClr val="DFE8FE"/>
                </a:solidFill>
                <a:latin typeface="Calibri" pitchFamily="34" charset="0"/>
              </a:rPr>
              <a:pPr eaLnBrk="1" hangingPunct="1"/>
              <a:t>23</a:t>
            </a:fld>
            <a:endParaRPr lang="en-US" sz="1600">
              <a:solidFill>
                <a:srgbClr val="DFE8FE"/>
              </a:solidFill>
              <a:latin typeface="Calibri" pitchFamily="34" charset="0"/>
            </a:endParaRPr>
          </a:p>
        </p:txBody>
      </p:sp>
      <p:sp>
        <p:nvSpPr>
          <p:cNvPr id="21514" name="TextBox 14"/>
          <p:cNvSpPr txBox="1">
            <a:spLocks noChangeArrowheads="1"/>
          </p:cNvSpPr>
          <p:nvPr/>
        </p:nvSpPr>
        <p:spPr bwMode="auto">
          <a:xfrm>
            <a:off x="6983730" y="2916768"/>
            <a:ext cx="2264074" cy="109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pPr>
            <a:r>
              <a:rPr lang="en-US" sz="2100">
                <a:solidFill>
                  <a:srgbClr val="0000FF"/>
                </a:solidFill>
              </a:rPr>
              <a:t>  Apollo 11</a:t>
            </a:r>
          </a:p>
          <a:p>
            <a:pPr eaLnBrk="1" hangingPunct="1">
              <a:buFont typeface="Wingdings" pitchFamily="2" charset="2"/>
              <a:buChar char="§"/>
            </a:pPr>
            <a:r>
              <a:rPr lang="en-US" sz="2100">
                <a:solidFill>
                  <a:srgbClr val="FF0000"/>
                </a:solidFill>
              </a:rPr>
              <a:t>  Apollo 14</a:t>
            </a:r>
          </a:p>
          <a:p>
            <a:pPr eaLnBrk="1" hangingPunct="1">
              <a:buFont typeface="Wingdings" pitchFamily="2" charset="2"/>
              <a:buChar char="§"/>
            </a:pPr>
            <a:r>
              <a:rPr lang="en-US" sz="2100">
                <a:solidFill>
                  <a:srgbClr val="000000"/>
                </a:solidFill>
              </a:rPr>
              <a:t>  (Apollo 15)/3.0</a:t>
            </a:r>
          </a:p>
        </p:txBody>
      </p:sp>
      <p:sp>
        <p:nvSpPr>
          <p:cNvPr id="21515" name="TextBox 15"/>
          <p:cNvSpPr txBox="1">
            <a:spLocks noChangeArrowheads="1"/>
          </p:cNvSpPr>
          <p:nvPr/>
        </p:nvSpPr>
        <p:spPr bwMode="auto">
          <a:xfrm>
            <a:off x="5359559" y="5181600"/>
            <a:ext cx="3698240" cy="45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170" tIns="60085" rIns="120170" bIns="60085">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a:solidFill>
                  <a:srgbClr val="7F7F7F"/>
                </a:solidFill>
              </a:rPr>
              <a:t>historical  peak range @ F.M.</a:t>
            </a:r>
          </a:p>
        </p:txBody>
      </p:sp>
      <p:cxnSp>
        <p:nvCxnSpPr>
          <p:cNvPr id="18" name="Straight Arrow Connector 17"/>
          <p:cNvCxnSpPr>
            <a:cxnSpLocks noChangeShapeType="1"/>
          </p:cNvCxnSpPr>
          <p:nvPr/>
        </p:nvCxnSpPr>
        <p:spPr bwMode="auto">
          <a:xfrm rot="5400000">
            <a:off x="5623349" y="6101345"/>
            <a:ext cx="937684" cy="4128"/>
          </a:xfrm>
          <a:prstGeom prst="straightConnector1">
            <a:avLst/>
          </a:prstGeom>
          <a:noFill/>
          <a:ln w="25400">
            <a:solidFill>
              <a:srgbClr val="7F7F7F"/>
            </a:solidFill>
            <a:round/>
            <a:headEnd/>
            <a:tailEnd type="arrow" w="med" len="med"/>
          </a:ln>
          <a:effectLst>
            <a:outerShdw dist="20000" dir="5400000" rotWithShape="0">
              <a:srgbClr val="808080">
                <a:alpha val="37999"/>
              </a:srgbClr>
            </a:outerShdw>
          </a:effectLst>
        </p:spPr>
      </p:cxnSp>
      <p:sp>
        <p:nvSpPr>
          <p:cNvPr id="13" name="Footer Placeholder 3"/>
          <p:cNvSpPr txBox="1">
            <a:spLocks/>
          </p:cNvSpPr>
          <p:nvPr/>
        </p:nvSpPr>
        <p:spPr>
          <a:xfrm>
            <a:off x="6141720" y="8534400"/>
            <a:ext cx="2872739" cy="609600"/>
          </a:xfrm>
          <a:prstGeom prst="rect">
            <a:avLst/>
          </a:prstGeom>
        </p:spPr>
        <p:txBody>
          <a:bodyPr vert="horz" lIns="120170" tIns="60085" rIns="120170" bIns="60085"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a:solidFill>
                  <a:schemeClr val="bg1"/>
                </a:solidFill>
              </a:rPr>
              <a:t>Tom Murphy  -  UCSD</a:t>
            </a:r>
          </a:p>
        </p:txBody>
      </p:sp>
    </p:spTree>
    <p:extLst>
      <p:ext uri="{BB962C8B-B14F-4D97-AF65-F5344CB8AC3E}">
        <p14:creationId xmlns:p14="http://schemas.microsoft.com/office/powerpoint/2010/main" val="302299377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CONCLUSIONS</a:t>
            </a:r>
            <a:endParaRPr lang="en-US" dirty="0">
              <a:solidFill>
                <a:schemeClr val="bg1"/>
              </a:solidFill>
            </a:endParaRPr>
          </a:p>
        </p:txBody>
      </p:sp>
      <p:sp>
        <p:nvSpPr>
          <p:cNvPr id="3" name="Content Placeholder 2"/>
          <p:cNvSpPr>
            <a:spLocks noGrp="1"/>
          </p:cNvSpPr>
          <p:nvPr>
            <p:ph idx="1"/>
          </p:nvPr>
        </p:nvSpPr>
        <p:spPr>
          <a:xfrm>
            <a:off x="594361" y="2133604"/>
            <a:ext cx="10698481" cy="7010396"/>
          </a:xfrm>
        </p:spPr>
        <p:txBody>
          <a:bodyPr/>
          <a:lstStyle/>
          <a:p>
            <a:r>
              <a:rPr lang="en-US" sz="3600" dirty="0" smtClean="0">
                <a:solidFill>
                  <a:schemeClr val="bg1"/>
                </a:solidFill>
              </a:rPr>
              <a:t>LLRRA-21 - Ready for Flight </a:t>
            </a:r>
          </a:p>
          <a:p>
            <a:pPr lvl="1"/>
            <a:r>
              <a:rPr lang="en-US" sz="3200" dirty="0" smtClean="0">
                <a:solidFill>
                  <a:schemeClr val="bg1"/>
                </a:solidFill>
              </a:rPr>
              <a:t>Moon Express  by end of 2015</a:t>
            </a:r>
          </a:p>
          <a:p>
            <a:pPr lvl="1"/>
            <a:r>
              <a:rPr lang="en-US" sz="3200" dirty="0" smtClean="0">
                <a:solidFill>
                  <a:schemeClr val="bg1"/>
                </a:solidFill>
              </a:rPr>
              <a:t>Other GLXP Trams</a:t>
            </a:r>
          </a:p>
          <a:p>
            <a:r>
              <a:rPr lang="en-US" sz="3600" dirty="0" smtClean="0">
                <a:solidFill>
                  <a:schemeClr val="bg1"/>
                </a:solidFill>
              </a:rPr>
              <a:t>Pioneering Role of Commercial Transport</a:t>
            </a:r>
          </a:p>
          <a:p>
            <a:pPr lvl="1"/>
            <a:r>
              <a:rPr lang="en-US" sz="3200" dirty="0" smtClean="0">
                <a:solidFill>
                  <a:schemeClr val="bg1"/>
                </a:solidFill>
              </a:rPr>
              <a:t>Allows Entrance to Space on Science Budgets</a:t>
            </a:r>
          </a:p>
          <a:p>
            <a:pPr lvl="1"/>
            <a:r>
              <a:rPr lang="en-US" sz="3200" dirty="0" smtClean="0">
                <a:solidFill>
                  <a:schemeClr val="bg1"/>
                </a:solidFill>
              </a:rPr>
              <a:t>Allows Entrance to Space for Many Countries</a:t>
            </a:r>
          </a:p>
          <a:p>
            <a:r>
              <a:rPr lang="en-US" sz="3600" dirty="0" smtClean="0">
                <a:solidFill>
                  <a:schemeClr val="bg1"/>
                </a:solidFill>
              </a:rPr>
              <a:t>GLXP has been the “Spark-Plug” for This</a:t>
            </a:r>
            <a:endParaRPr lang="en-US" dirty="0" smtClean="0">
              <a:solidFill>
                <a:schemeClr val="bg1"/>
              </a:solidFill>
            </a:endParaRPr>
          </a:p>
          <a:p>
            <a:r>
              <a:rPr lang="en-US" sz="3600" dirty="0">
                <a:solidFill>
                  <a:schemeClr val="bg1"/>
                </a:solidFill>
              </a:rPr>
              <a:t>Now Need “Taxi Fare”</a:t>
            </a:r>
          </a:p>
          <a:p>
            <a:pPr lvl="1"/>
            <a:r>
              <a:rPr lang="en-US" sz="3200" dirty="0">
                <a:solidFill>
                  <a:schemeClr val="bg1"/>
                </a:solidFill>
              </a:rPr>
              <a:t>In the US - National Science Foundation</a:t>
            </a:r>
          </a:p>
          <a:p>
            <a:pPr lvl="1"/>
            <a:r>
              <a:rPr lang="en-US" sz="3200" dirty="0">
                <a:solidFill>
                  <a:schemeClr val="bg1"/>
                </a:solidFill>
              </a:rPr>
              <a:t>In Italy - INFN/Italian Space </a:t>
            </a:r>
            <a:r>
              <a:rPr lang="en-US" sz="3200" dirty="0" smtClean="0">
                <a:solidFill>
                  <a:schemeClr val="bg1"/>
                </a:solidFill>
              </a:rPr>
              <a:t>Agency</a:t>
            </a:r>
            <a:endParaRPr lang="en-US" sz="3200" dirty="0">
              <a:solidFill>
                <a:schemeClr val="bg1"/>
              </a:solidFill>
            </a:endParaRPr>
          </a:p>
        </p:txBody>
      </p:sp>
      <p:sp>
        <p:nvSpPr>
          <p:cNvPr id="4" name="Slide Number Placeholder 3"/>
          <p:cNvSpPr>
            <a:spLocks noGrp="1"/>
          </p:cNvSpPr>
          <p:nvPr>
            <p:ph type="sldNum" sz="quarter" idx="11"/>
          </p:nvPr>
        </p:nvSpPr>
        <p:spPr/>
        <p:txBody>
          <a:bodyPr/>
          <a:lstStyle/>
          <a:p>
            <a:pPr>
              <a:defRPr/>
            </a:pPr>
            <a:fld id="{61DC2924-7484-495C-B425-DF0585DC2974}" type="slidenum">
              <a:rPr lang="en-US" smtClean="0"/>
              <a:pPr>
                <a:defRPr/>
              </a:pPr>
              <a:t>24</a:t>
            </a:fld>
            <a:endParaRPr lang="en-US" dirty="0"/>
          </a:p>
        </p:txBody>
      </p:sp>
      <p:sp>
        <p:nvSpPr>
          <p:cNvPr id="5" name="Footer Placeholder 4"/>
          <p:cNvSpPr>
            <a:spLocks noGrp="1"/>
          </p:cNvSpPr>
          <p:nvPr>
            <p:ph type="ftr" sz="quarter" idx="12"/>
          </p:nvPr>
        </p:nvSpPr>
        <p:spPr/>
        <p:txBody>
          <a:bodyPr/>
          <a:lstStyle/>
          <a:p>
            <a:pPr>
              <a:defRPr/>
            </a:pPr>
            <a:r>
              <a:rPr lang="nn-NO" smtClean="0"/>
              <a:t>AAS 2102 Anchorage                                        11 June 2012</a:t>
            </a:r>
            <a:endParaRPr lang="en-US" dirty="0"/>
          </a:p>
        </p:txBody>
      </p:sp>
    </p:spTree>
    <p:extLst>
      <p:ext uri="{BB962C8B-B14F-4D97-AF65-F5344CB8AC3E}">
        <p14:creationId xmlns:p14="http://schemas.microsoft.com/office/powerpoint/2010/main" val="95066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0"/>
            <a:ext cx="10698481" cy="1524000"/>
          </a:xfrm>
        </p:spPr>
        <p:txBody>
          <a:bodyPr/>
          <a:lstStyle/>
          <a:p>
            <a:r>
              <a:rPr lang="en-US" dirty="0" smtClean="0">
                <a:solidFill>
                  <a:schemeClr val="bg1">
                    <a:lumMod val="95000"/>
                  </a:schemeClr>
                </a:solidFill>
              </a:rPr>
              <a:t>? Quantum Mechanics ?</a:t>
            </a:r>
            <a:endParaRPr lang="en-US" dirty="0">
              <a:solidFill>
                <a:schemeClr val="bg1">
                  <a:lumMod val="95000"/>
                </a:schemeClr>
              </a:solidFill>
            </a:endParaRPr>
          </a:p>
        </p:txBody>
      </p:sp>
      <p:sp>
        <p:nvSpPr>
          <p:cNvPr id="4" name="Slide Number Placeholder 3"/>
          <p:cNvSpPr>
            <a:spLocks noGrp="1"/>
          </p:cNvSpPr>
          <p:nvPr>
            <p:ph type="sldNum" sz="quarter" idx="11"/>
          </p:nvPr>
        </p:nvSpPr>
        <p:spPr/>
        <p:txBody>
          <a:bodyPr/>
          <a:lstStyle/>
          <a:p>
            <a:pPr>
              <a:defRPr/>
            </a:pPr>
            <a:fld id="{61DC2924-7484-495C-B425-DF0585DC2974}" type="slidenum">
              <a:rPr lang="en-US" smtClean="0"/>
              <a:pPr>
                <a:defRPr/>
              </a:pPr>
              <a:t>3</a:t>
            </a:fld>
            <a:endParaRPr lang="en-US" dirty="0"/>
          </a:p>
        </p:txBody>
      </p:sp>
      <p:pic>
        <p:nvPicPr>
          <p:cNvPr id="6" name="Picture 2" descr="File:DarkMatterPi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1286032" cy="7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9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700" dirty="0" smtClean="0">
                <a:solidFill>
                  <a:schemeClr val="bg1"/>
                </a:solidFill>
              </a:rPr>
              <a:t>Brief  History of Lunar Laser Ranging</a:t>
            </a:r>
            <a:endParaRPr lang="en-US" dirty="0"/>
          </a:p>
        </p:txBody>
      </p:sp>
      <p:sp>
        <p:nvSpPr>
          <p:cNvPr id="12" name="Content Placeholder 11"/>
          <p:cNvSpPr>
            <a:spLocks noGrp="1"/>
          </p:cNvSpPr>
          <p:nvPr>
            <p:ph idx="1"/>
          </p:nvPr>
        </p:nvSpPr>
        <p:spPr>
          <a:xfrm>
            <a:off x="396240" y="2133601"/>
            <a:ext cx="10896600" cy="6034617"/>
          </a:xfrm>
        </p:spPr>
        <p:txBody>
          <a:bodyPr/>
          <a:lstStyle/>
          <a:p>
            <a:r>
              <a:rPr lang="en-US" sz="3700" dirty="0" smtClean="0">
                <a:solidFill>
                  <a:schemeClr val="bg1"/>
                </a:solidFill>
              </a:rPr>
              <a:t>Operational Procedure</a:t>
            </a:r>
          </a:p>
          <a:p>
            <a:pPr lvl="1"/>
            <a:r>
              <a:rPr lang="en-US" sz="3200" dirty="0" smtClean="0">
                <a:solidFill>
                  <a:schemeClr val="bg1"/>
                </a:solidFill>
              </a:rPr>
              <a:t>Transmit Narrow Laser Pulse from Earth</a:t>
            </a:r>
          </a:p>
          <a:p>
            <a:pPr lvl="1"/>
            <a:r>
              <a:rPr lang="en-US" sz="3200" dirty="0" smtClean="0">
                <a:solidFill>
                  <a:schemeClr val="bg1"/>
                </a:solidFill>
              </a:rPr>
              <a:t>Pulse is Reflected from a Fixed Point on the Moon</a:t>
            </a:r>
          </a:p>
          <a:p>
            <a:pPr lvl="1"/>
            <a:r>
              <a:rPr lang="en-US" sz="3200" dirty="0" smtClean="0">
                <a:solidFill>
                  <a:schemeClr val="bg1"/>
                </a:solidFill>
              </a:rPr>
              <a:t>Measure the Light Travel Time</a:t>
            </a:r>
          </a:p>
          <a:p>
            <a:pPr lvl="1"/>
            <a:r>
              <a:rPr lang="en-US" sz="3200" dirty="0" smtClean="0">
                <a:solidFill>
                  <a:schemeClr val="bg1"/>
                </a:solidFill>
              </a:rPr>
              <a:t>Analyze Time Series of Measurements for Frequencies</a:t>
            </a:r>
          </a:p>
          <a:p>
            <a:r>
              <a:rPr lang="en-US" sz="3700" dirty="0" smtClean="0">
                <a:solidFill>
                  <a:schemeClr val="bg1"/>
                </a:solidFill>
              </a:rPr>
              <a:t>Apollo Range Improvements</a:t>
            </a:r>
          </a:p>
          <a:p>
            <a:pPr lvl="1"/>
            <a:r>
              <a:rPr lang="en-US" sz="3200" dirty="0" smtClean="0">
                <a:solidFill>
                  <a:schemeClr val="bg1"/>
                </a:solidFill>
              </a:rPr>
              <a:t>Kilometers (Radar) to ~300 mm</a:t>
            </a:r>
          </a:p>
          <a:p>
            <a:r>
              <a:rPr lang="en-US" sz="3700" dirty="0" smtClean="0">
                <a:solidFill>
                  <a:schemeClr val="bg1"/>
                </a:solidFill>
              </a:rPr>
              <a:t>Continue for Long Time Series</a:t>
            </a:r>
          </a:p>
          <a:p>
            <a:pPr lvl="1"/>
            <a:r>
              <a:rPr lang="en-US" sz="3200" dirty="0" smtClean="0">
                <a:solidFill>
                  <a:schemeClr val="bg1"/>
                </a:solidFill>
              </a:rPr>
              <a:t>Originally 3 Ranges per Day</a:t>
            </a:r>
          </a:p>
          <a:p>
            <a:pPr lvl="1">
              <a:buNone/>
            </a:pPr>
            <a:endParaRPr lang="en-US" sz="3200" dirty="0"/>
          </a:p>
        </p:txBody>
      </p:sp>
      <p:sp>
        <p:nvSpPr>
          <p:cNvPr id="6" name="Slide Number Placeholder 5"/>
          <p:cNvSpPr>
            <a:spLocks noGrp="1"/>
          </p:cNvSpPr>
          <p:nvPr>
            <p:ph type="sldNum" sz="quarter" idx="11"/>
          </p:nvPr>
        </p:nvSpPr>
        <p:spPr/>
        <p:txBody>
          <a:bodyPr/>
          <a:lstStyle/>
          <a:p>
            <a:fld id="{E085BD3F-4168-48BE-A6C3-0448C3998800}" type="slidenum">
              <a:rPr lang="en-US" smtClean="0">
                <a:solidFill>
                  <a:schemeClr val="bg1"/>
                </a:solidFill>
              </a:rPr>
              <a:pPr/>
              <a:t>4</a:t>
            </a:fld>
            <a:endParaRPr lang="en-US" dirty="0">
              <a:solidFill>
                <a:schemeClr val="bg1"/>
              </a:solidFill>
            </a:endParaRPr>
          </a:p>
        </p:txBody>
      </p:sp>
      <p:sp>
        <p:nvSpPr>
          <p:cNvPr id="5" name="Footer Placeholder 4"/>
          <p:cNvSpPr>
            <a:spLocks noGrp="1"/>
          </p:cNvSpPr>
          <p:nvPr>
            <p:ph type="ftr" sz="quarter" idx="12"/>
          </p:nvPr>
        </p:nvSpPr>
        <p:spPr/>
        <p:txBody>
          <a:bodyPr/>
          <a:lstStyle/>
          <a:p>
            <a:pPr>
              <a:defRPr/>
            </a:pPr>
            <a:r>
              <a:rPr lang="nn-NO" sz="1800" dirty="0">
                <a:solidFill>
                  <a:schemeClr val="bg1"/>
                </a:solidFill>
              </a:rPr>
              <a:t>INFN-Space/3</a:t>
            </a:r>
          </a:p>
          <a:p>
            <a:pPr>
              <a:defRPr/>
            </a:pPr>
            <a:r>
              <a:rPr lang="nn-NO" sz="1800" dirty="0">
                <a:solidFill>
                  <a:schemeClr val="bg1"/>
                </a:solidFill>
              </a:rPr>
              <a:t>19 September 2013</a:t>
            </a:r>
            <a:endParaRPr lang="en-US" sz="1800" dirty="0">
              <a:solidFill>
                <a:schemeClr val="bg1"/>
              </a:solidFill>
            </a:endParaRPr>
          </a:p>
        </p:txBody>
      </p:sp>
      <p:pic>
        <p:nvPicPr>
          <p:cNvPr id="7" name="Picture 4" descr="Apollo_11"/>
          <p:cNvPicPr>
            <a:picLocks noChangeAspect="1" noChangeArrowheads="1"/>
          </p:cNvPicPr>
          <p:nvPr/>
        </p:nvPicPr>
        <p:blipFill>
          <a:blip r:embed="rId3" cstate="print"/>
          <a:srcRect/>
          <a:stretch>
            <a:fillRect/>
          </a:stretch>
        </p:blipFill>
        <p:spPr>
          <a:xfrm>
            <a:off x="7315200" y="5653704"/>
            <a:ext cx="4572001" cy="34902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0"/>
            <a:ext cx="10698481" cy="4876800"/>
          </a:xfrm>
        </p:spPr>
        <p:txBody>
          <a:bodyPr/>
          <a:lstStyle/>
          <a:p>
            <a:r>
              <a:rPr lang="en-US" kern="1200" dirty="0" smtClean="0">
                <a:solidFill>
                  <a:schemeClr val="bg1"/>
                </a:solidFill>
              </a:rPr>
              <a:t>Discovery of the Inner Liquid Core</a:t>
            </a:r>
          </a:p>
          <a:p>
            <a:r>
              <a:rPr lang="en-US" kern="1200" dirty="0" smtClean="0">
                <a:solidFill>
                  <a:schemeClr val="bg1"/>
                </a:solidFill>
              </a:rPr>
              <a:t>Dissipation at Liquid-Core/Mantle Interface</a:t>
            </a:r>
          </a:p>
          <a:p>
            <a:r>
              <a:rPr lang="en-US" dirty="0" smtClean="0">
                <a:solidFill>
                  <a:schemeClr val="bg1"/>
                </a:solidFill>
              </a:rPr>
              <a:t>Physical Librations in Longitude</a:t>
            </a:r>
          </a:p>
          <a:p>
            <a:r>
              <a:rPr lang="en-US" kern="1200" dirty="0" smtClean="0">
                <a:solidFill>
                  <a:schemeClr val="bg1"/>
                </a:solidFill>
              </a:rPr>
              <a:t>Lunar Moment of Inertia</a:t>
            </a:r>
          </a:p>
          <a:p>
            <a:r>
              <a:rPr lang="en-US" kern="1200" dirty="0" smtClean="0">
                <a:solidFill>
                  <a:schemeClr val="bg1"/>
                </a:solidFill>
              </a:rPr>
              <a:t>Free Librations – in Crustal Frame</a:t>
            </a:r>
          </a:p>
          <a:p>
            <a:r>
              <a:rPr lang="en-US" kern="1200" dirty="0" smtClean="0">
                <a:solidFill>
                  <a:schemeClr val="bg1"/>
                </a:solidFill>
              </a:rPr>
              <a:t>Love Numbers of the Crust</a:t>
            </a:r>
          </a:p>
          <a:p>
            <a:pPr lvl="1"/>
            <a:endParaRPr lang="en-US" sz="3100" kern="1200" dirty="0" smtClean="0">
              <a:solidFill>
                <a:schemeClr val="bg1"/>
              </a:solidFill>
            </a:endParaRPr>
          </a:p>
          <a:p>
            <a:endParaRPr lang="en-US" sz="3200" kern="1200" dirty="0" smtClean="0"/>
          </a:p>
          <a:p>
            <a:endParaRPr lang="en-US" b="1" kern="1200" dirty="0" smtClean="0">
              <a:latin typeface="Arial" charset="0"/>
            </a:endParaRPr>
          </a:p>
          <a:p>
            <a:endParaRPr lang="en-US" b="1" kern="1200" dirty="0" smtClean="0">
              <a:latin typeface="Arial" charset="0"/>
            </a:endParaRPr>
          </a:p>
          <a:p>
            <a:endParaRPr lang="en-US" dirty="0"/>
          </a:p>
        </p:txBody>
      </p:sp>
      <p:sp>
        <p:nvSpPr>
          <p:cNvPr id="4" name="Slide Number Placeholder 3"/>
          <p:cNvSpPr>
            <a:spLocks noGrp="1"/>
          </p:cNvSpPr>
          <p:nvPr>
            <p:ph type="sldNum" sz="quarter" idx="11"/>
          </p:nvPr>
        </p:nvSpPr>
        <p:spPr/>
        <p:txBody>
          <a:bodyPr/>
          <a:lstStyle/>
          <a:p>
            <a:pPr>
              <a:defRPr/>
            </a:pPr>
            <a:fld id="{61DC2924-7484-495C-B425-DF0585DC2974}" type="slidenum">
              <a:rPr lang="en-US" smtClean="0">
                <a:solidFill>
                  <a:schemeClr val="bg1"/>
                </a:solidFill>
              </a:rPr>
              <a:pPr>
                <a:defRPr/>
              </a:pPr>
              <a:t>5</a:t>
            </a:fld>
            <a:endParaRPr lang="en-US" dirty="0">
              <a:solidFill>
                <a:schemeClr val="bg1"/>
              </a:solidFill>
            </a:endParaRPr>
          </a:p>
        </p:txBody>
      </p:sp>
      <p:sp>
        <p:nvSpPr>
          <p:cNvPr id="5" name="Footer Placeholder 4"/>
          <p:cNvSpPr>
            <a:spLocks noGrp="1"/>
          </p:cNvSpPr>
          <p:nvPr>
            <p:ph type="ftr" sz="quarter" idx="12"/>
          </p:nvPr>
        </p:nvSpPr>
        <p:spPr/>
        <p:txBody>
          <a:bodyPr/>
          <a:lstStyle/>
          <a:p>
            <a:pPr>
              <a:defRPr/>
            </a:pPr>
            <a:r>
              <a:rPr lang="nn-NO" sz="1800" dirty="0" smtClean="0">
                <a:solidFill>
                  <a:schemeClr val="bg1"/>
                </a:solidFill>
              </a:rPr>
              <a:t>INFN-Space/3</a:t>
            </a:r>
          </a:p>
          <a:p>
            <a:pPr>
              <a:defRPr/>
            </a:pPr>
            <a:r>
              <a:rPr lang="nn-NO" sz="1800" dirty="0" smtClean="0">
                <a:solidFill>
                  <a:schemeClr val="bg1"/>
                </a:solidFill>
              </a:rPr>
              <a:t>19 September 2013</a:t>
            </a:r>
            <a:endParaRPr lang="en-US" sz="1800" dirty="0">
              <a:solidFill>
                <a:schemeClr val="bg1"/>
              </a:solidFill>
            </a:endParaRPr>
          </a:p>
        </p:txBody>
      </p:sp>
      <p:sp>
        <p:nvSpPr>
          <p:cNvPr id="7" name="Title 6"/>
          <p:cNvSpPr>
            <a:spLocks noGrp="1"/>
          </p:cNvSpPr>
          <p:nvPr>
            <p:ph type="title"/>
          </p:nvPr>
        </p:nvSpPr>
        <p:spPr>
          <a:xfrm>
            <a:off x="0" y="228600"/>
            <a:ext cx="10698481" cy="1737784"/>
          </a:xfrm>
        </p:spPr>
        <p:txBody>
          <a:bodyPr/>
          <a:lstStyle/>
          <a:p>
            <a:r>
              <a:rPr lang="en-US" dirty="0" smtClean="0">
                <a:solidFill>
                  <a:schemeClr val="bg1"/>
                </a:solidFill>
              </a:rPr>
              <a:t>LLR LUNAR SCIENCE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698481" cy="1752600"/>
          </a:xfrm>
        </p:spPr>
        <p:txBody>
          <a:bodyPr/>
          <a:lstStyle/>
          <a:p>
            <a:r>
              <a:rPr lang="en-US" sz="5000" dirty="0" smtClean="0">
                <a:solidFill>
                  <a:schemeClr val="bg1"/>
                </a:solidFill>
              </a:rPr>
              <a:t>What have the Apollo Arrays Done</a:t>
            </a:r>
            <a:br>
              <a:rPr lang="en-US" sz="5000" dirty="0" smtClean="0">
                <a:solidFill>
                  <a:schemeClr val="bg1"/>
                </a:solidFill>
              </a:rPr>
            </a:br>
            <a:r>
              <a:rPr lang="en-US" sz="5000" dirty="0" smtClean="0">
                <a:solidFill>
                  <a:schemeClr val="bg1"/>
                </a:solidFill>
              </a:rPr>
              <a:t>Relativity Science</a:t>
            </a:r>
            <a:endParaRPr lang="en-US" sz="5000" dirty="0">
              <a:solidFill>
                <a:schemeClr val="bg1"/>
              </a:solidFill>
            </a:endParaRPr>
          </a:p>
        </p:txBody>
      </p:sp>
      <p:sp>
        <p:nvSpPr>
          <p:cNvPr id="3" name="Content Placeholder 2"/>
          <p:cNvSpPr>
            <a:spLocks noGrp="1"/>
          </p:cNvSpPr>
          <p:nvPr>
            <p:ph idx="1"/>
          </p:nvPr>
        </p:nvSpPr>
        <p:spPr>
          <a:xfrm>
            <a:off x="533400" y="2286000"/>
            <a:ext cx="10698481" cy="6172200"/>
          </a:xfrm>
        </p:spPr>
        <p:txBody>
          <a:bodyPr/>
          <a:lstStyle/>
          <a:p>
            <a:pPr marL="426293" lvl="1" indent="-426293">
              <a:buFontTx/>
              <a:buChar char="•"/>
            </a:pPr>
            <a:r>
              <a:rPr lang="en-US" sz="4400" dirty="0" smtClean="0">
                <a:solidFill>
                  <a:schemeClr val="bg1"/>
                </a:solidFill>
              </a:rPr>
              <a:t>LLR Currently Provides our Tests of:</a:t>
            </a:r>
          </a:p>
          <a:p>
            <a:pPr marL="923635" lvl="2" indent="-426293"/>
            <a:r>
              <a:rPr lang="en-US" sz="4000" dirty="0" smtClean="0">
                <a:solidFill>
                  <a:schemeClr val="bg1"/>
                </a:solidFill>
              </a:rPr>
              <a:t>The </a:t>
            </a:r>
            <a:r>
              <a:rPr lang="en-US" sz="4000" dirty="0" smtClean="0">
                <a:solidFill>
                  <a:schemeClr val="bg1"/>
                </a:solidFill>
              </a:rPr>
              <a:t>Strong Equivalence Principle (</a:t>
            </a:r>
            <a:r>
              <a:rPr lang="en-US" sz="4000" dirty="0" smtClean="0">
                <a:solidFill>
                  <a:schemeClr val="bg1"/>
                </a:solidFill>
              </a:rPr>
              <a:t>SEP)</a:t>
            </a:r>
          </a:p>
          <a:p>
            <a:pPr lvl="2"/>
            <a:r>
              <a:rPr lang="en-US" dirty="0" err="1">
                <a:solidFill>
                  <a:schemeClr val="bg1"/>
                </a:solidFill>
              </a:rPr>
              <a:t>Nordtvedt</a:t>
            </a:r>
            <a:r>
              <a:rPr lang="en-US" dirty="0">
                <a:solidFill>
                  <a:schemeClr val="bg1"/>
                </a:solidFill>
              </a:rPr>
              <a:t> parameter </a:t>
            </a:r>
            <a:r>
              <a:rPr lang="de-DE" b="1" dirty="0" smtClean="0">
                <a:solidFill>
                  <a:schemeClr val="bg1"/>
                </a:solidFill>
                <a:sym typeface="Symbol"/>
              </a:rPr>
              <a:t></a:t>
            </a:r>
            <a:r>
              <a:rPr lang="en-US" sz="2600" dirty="0">
                <a:solidFill>
                  <a:schemeClr val="bg1"/>
                </a:solidFill>
                <a:sym typeface="Symbol"/>
              </a:rPr>
              <a:t> </a:t>
            </a:r>
            <a:r>
              <a:rPr lang="en-US" sz="2600" dirty="0" smtClean="0">
                <a:solidFill>
                  <a:schemeClr val="bg1"/>
                </a:solidFill>
                <a:sym typeface="Symbol"/>
              </a:rPr>
              <a:t> = </a:t>
            </a:r>
            <a:r>
              <a:rPr lang="en-US" dirty="0" smtClean="0">
                <a:solidFill>
                  <a:schemeClr val="bg1"/>
                </a:solidFill>
              </a:rPr>
              <a:t>(</a:t>
            </a:r>
            <a:r>
              <a:rPr lang="de-DE" dirty="0">
                <a:solidFill>
                  <a:schemeClr val="bg1"/>
                </a:solidFill>
              </a:rPr>
              <a:t>3</a:t>
            </a:r>
            <a:r>
              <a:rPr lang="en-US" dirty="0">
                <a:solidFill>
                  <a:schemeClr val="bg1"/>
                </a:solidFill>
              </a:rPr>
              <a:t> </a:t>
            </a:r>
            <a:r>
              <a:rPr lang="de-DE" dirty="0">
                <a:solidFill>
                  <a:schemeClr val="bg1"/>
                </a:solidFill>
                <a:sym typeface="Symbol"/>
              </a:rPr>
              <a:t></a:t>
            </a:r>
            <a:r>
              <a:rPr lang="en-US" dirty="0">
                <a:solidFill>
                  <a:schemeClr val="bg1"/>
                </a:solidFill>
              </a:rPr>
              <a:t> </a:t>
            </a:r>
            <a:r>
              <a:rPr lang="de-DE" dirty="0">
                <a:solidFill>
                  <a:schemeClr val="bg1"/>
                </a:solidFill>
              </a:rPr>
              <a:t>3.6</a:t>
            </a:r>
            <a:r>
              <a:rPr lang="en-US" dirty="0">
                <a:solidFill>
                  <a:schemeClr val="bg1"/>
                </a:solidFill>
              </a:rPr>
              <a:t>)</a:t>
            </a:r>
            <a:r>
              <a:rPr lang="de-DE" dirty="0">
                <a:solidFill>
                  <a:schemeClr val="bg1"/>
                </a:solidFill>
              </a:rPr>
              <a:t> </a:t>
            </a:r>
            <a:r>
              <a:rPr lang="en-US" dirty="0">
                <a:solidFill>
                  <a:schemeClr val="bg1"/>
                </a:solidFill>
              </a:rPr>
              <a:t>·</a:t>
            </a:r>
            <a:r>
              <a:rPr lang="de-DE" dirty="0">
                <a:solidFill>
                  <a:schemeClr val="bg1"/>
                </a:solidFill>
              </a:rPr>
              <a:t> </a:t>
            </a:r>
            <a:r>
              <a:rPr lang="en-US" dirty="0" smtClean="0">
                <a:solidFill>
                  <a:schemeClr val="bg1"/>
                </a:solidFill>
              </a:rPr>
              <a:t>10</a:t>
            </a:r>
            <a:r>
              <a:rPr lang="en-US" baseline="30000" dirty="0" smtClean="0">
                <a:solidFill>
                  <a:schemeClr val="bg1"/>
                </a:solidFill>
              </a:rPr>
              <a:t>-4</a:t>
            </a:r>
            <a:endParaRPr lang="en-US" sz="3500" dirty="0" smtClean="0">
              <a:solidFill>
                <a:schemeClr val="bg1"/>
              </a:solidFill>
            </a:endParaRPr>
          </a:p>
          <a:p>
            <a:pPr marL="923635" lvl="2" indent="-426293"/>
            <a:r>
              <a:rPr lang="en-US" sz="4000" dirty="0" smtClean="0">
                <a:solidFill>
                  <a:schemeClr val="bg1"/>
                </a:solidFill>
              </a:rPr>
              <a:t>Time-Rate-of-Change of  </a:t>
            </a:r>
            <a:r>
              <a:rPr lang="en-US" sz="4000" i="1" dirty="0" smtClean="0">
                <a:solidFill>
                  <a:schemeClr val="bg1"/>
                </a:solidFill>
              </a:rPr>
              <a:t>G</a:t>
            </a:r>
            <a:r>
              <a:rPr lang="en-US" sz="4000" dirty="0" smtClean="0">
                <a:solidFill>
                  <a:schemeClr val="bg1"/>
                </a:solidFill>
              </a:rPr>
              <a:t>   </a:t>
            </a:r>
            <a:endParaRPr lang="en-US" sz="4000" dirty="0" smtClean="0">
              <a:solidFill>
                <a:schemeClr val="bg1"/>
              </a:solidFill>
            </a:endParaRPr>
          </a:p>
          <a:p>
            <a:pPr lvl="2"/>
            <a:r>
              <a:rPr lang="de-DE" dirty="0" smtClean="0">
                <a:solidFill>
                  <a:schemeClr val="bg1"/>
                </a:solidFill>
              </a:rPr>
              <a:t>(</a:t>
            </a:r>
            <a:r>
              <a:rPr lang="de-DE" dirty="0">
                <a:solidFill>
                  <a:schemeClr val="bg1"/>
                </a:solidFill>
              </a:rPr>
              <a:t>1 </a:t>
            </a:r>
            <a:r>
              <a:rPr lang="de-DE" dirty="0">
                <a:solidFill>
                  <a:schemeClr val="bg1"/>
                </a:solidFill>
                <a:sym typeface="Symbol"/>
              </a:rPr>
              <a:t></a:t>
            </a:r>
            <a:r>
              <a:rPr lang="de-DE" dirty="0">
                <a:solidFill>
                  <a:schemeClr val="bg1"/>
                </a:solidFill>
              </a:rPr>
              <a:t> 2.5) </a:t>
            </a:r>
            <a:r>
              <a:rPr lang="en-US" dirty="0">
                <a:solidFill>
                  <a:schemeClr val="bg1"/>
                </a:solidFill>
              </a:rPr>
              <a:t>·</a:t>
            </a:r>
            <a:r>
              <a:rPr lang="de-DE" dirty="0">
                <a:solidFill>
                  <a:schemeClr val="bg1"/>
                </a:solidFill>
              </a:rPr>
              <a:t> </a:t>
            </a:r>
            <a:r>
              <a:rPr lang="de-DE" dirty="0" smtClean="0">
                <a:solidFill>
                  <a:schemeClr val="bg1"/>
                </a:solidFill>
              </a:rPr>
              <a:t>10</a:t>
            </a:r>
            <a:r>
              <a:rPr lang="de-DE" baseline="30000" dirty="0" smtClean="0">
                <a:solidFill>
                  <a:schemeClr val="bg1"/>
                </a:solidFill>
              </a:rPr>
              <a:t>-13</a:t>
            </a:r>
            <a:r>
              <a:rPr lang="en-US" sz="2600" dirty="0">
                <a:solidFill>
                  <a:schemeClr val="bg1"/>
                </a:solidFill>
              </a:rPr>
              <a:t> </a:t>
            </a:r>
            <a:r>
              <a:rPr lang="en-US" sz="2600" dirty="0" smtClean="0">
                <a:solidFill>
                  <a:schemeClr val="bg1"/>
                </a:solidFill>
              </a:rPr>
              <a:t>,  </a:t>
            </a:r>
            <a:r>
              <a:rPr lang="de-DE" dirty="0" smtClean="0">
                <a:solidFill>
                  <a:schemeClr val="bg1"/>
                </a:solidFill>
              </a:rPr>
              <a:t>(4 </a:t>
            </a:r>
            <a:r>
              <a:rPr lang="de-DE" dirty="0">
                <a:solidFill>
                  <a:schemeClr val="bg1"/>
                </a:solidFill>
                <a:sym typeface="Symbol"/>
              </a:rPr>
              <a:t></a:t>
            </a:r>
            <a:r>
              <a:rPr lang="de-DE" dirty="0">
                <a:solidFill>
                  <a:schemeClr val="bg1"/>
                </a:solidFill>
              </a:rPr>
              <a:t> 5) </a:t>
            </a:r>
            <a:r>
              <a:rPr lang="en-US" dirty="0">
                <a:solidFill>
                  <a:schemeClr val="bg1"/>
                </a:solidFill>
              </a:rPr>
              <a:t>·</a:t>
            </a:r>
            <a:r>
              <a:rPr lang="de-DE" dirty="0">
                <a:solidFill>
                  <a:schemeClr val="bg1"/>
                </a:solidFill>
              </a:rPr>
              <a:t> </a:t>
            </a:r>
            <a:r>
              <a:rPr lang="de-DE" dirty="0" smtClean="0">
                <a:solidFill>
                  <a:schemeClr val="bg1"/>
                </a:solidFill>
              </a:rPr>
              <a:t>10</a:t>
            </a:r>
            <a:r>
              <a:rPr lang="de-DE" baseline="30000" dirty="0" smtClean="0">
                <a:solidFill>
                  <a:schemeClr val="bg1"/>
                </a:solidFill>
              </a:rPr>
              <a:t>-15</a:t>
            </a:r>
            <a:endParaRPr lang="en-US" sz="4000" dirty="0" smtClean="0">
              <a:solidFill>
                <a:schemeClr val="bg1"/>
              </a:solidFill>
              <a:sym typeface="Symbol" pitchFamily="1" charset="2"/>
            </a:endParaRPr>
          </a:p>
          <a:p>
            <a:pPr marL="923635" lvl="2" indent="-426293"/>
            <a:r>
              <a:rPr lang="en-US" sz="4000" dirty="0" smtClean="0">
                <a:solidFill>
                  <a:schemeClr val="bg1"/>
                </a:solidFill>
                <a:sym typeface="Symbol" pitchFamily="1" charset="2"/>
              </a:rPr>
              <a:t>Inverse Square </a:t>
            </a:r>
            <a:r>
              <a:rPr lang="en-US" sz="4000" dirty="0">
                <a:solidFill>
                  <a:schemeClr val="bg1"/>
                </a:solidFill>
                <a:sym typeface="Symbol" pitchFamily="1" charset="2"/>
              </a:rPr>
              <a:t>Law, Deviation of </a:t>
            </a:r>
            <a:r>
              <a:rPr lang="en-US" sz="4000" kern="1200" dirty="0" smtClean="0">
                <a:solidFill>
                  <a:schemeClr val="bg1"/>
                </a:solidFill>
              </a:rPr>
              <a:t>1/r</a:t>
            </a:r>
          </a:p>
          <a:p>
            <a:pPr marL="1492026" lvl="3" indent="-426293"/>
            <a:r>
              <a:rPr lang="en-US" dirty="0" smtClean="0">
                <a:solidFill>
                  <a:schemeClr val="bg1"/>
                </a:solidFill>
                <a:latin typeface="Arial" charset="0"/>
              </a:rPr>
              <a:t> </a:t>
            </a:r>
            <a:r>
              <a:rPr lang="de-DE" sz="3100" b="1" dirty="0">
                <a:solidFill>
                  <a:schemeClr val="bg1"/>
                </a:solidFill>
                <a:latin typeface="Arial" charset="0"/>
                <a:sym typeface="Symbol" pitchFamily="18" charset="2"/>
              </a:rPr>
              <a:t></a:t>
            </a:r>
            <a:r>
              <a:rPr lang="de-DE" sz="3100" b="1" baseline="-25000" dirty="0">
                <a:solidFill>
                  <a:schemeClr val="bg1"/>
                </a:solidFill>
                <a:latin typeface="Arial" charset="0"/>
                <a:sym typeface="Symbol" pitchFamily="18" charset="2"/>
              </a:rPr>
              <a:t></a:t>
            </a:r>
            <a:r>
              <a:rPr lang="en-US" sz="3100" baseline="-25000" dirty="0">
                <a:solidFill>
                  <a:schemeClr val="bg1"/>
                </a:solidFill>
                <a:latin typeface="Arial" charset="0"/>
              </a:rPr>
              <a:t>=4</a:t>
            </a:r>
            <a:r>
              <a:rPr lang="de-DE" sz="3100" baseline="-25000" dirty="0">
                <a:solidFill>
                  <a:schemeClr val="bg1"/>
                </a:solidFill>
                <a:latin typeface="Arial" charset="0"/>
              </a:rPr>
              <a:t>00 000</a:t>
            </a:r>
            <a:r>
              <a:rPr lang="de-DE" sz="3100" baseline="-25000" dirty="0">
                <a:solidFill>
                  <a:schemeClr val="bg1"/>
                </a:solidFill>
                <a:latin typeface="Arial" charset="0"/>
                <a:sym typeface="Symbol" pitchFamily="18" charset="2"/>
              </a:rPr>
              <a:t> </a:t>
            </a:r>
            <a:r>
              <a:rPr lang="en-US" sz="3100" baseline="-25000" dirty="0">
                <a:solidFill>
                  <a:schemeClr val="bg1"/>
                </a:solidFill>
                <a:latin typeface="Arial" charset="0"/>
                <a:sym typeface="Symbol" pitchFamily="18" charset="2"/>
              </a:rPr>
              <a:t>km </a:t>
            </a:r>
            <a:r>
              <a:rPr lang="en-US" sz="3100" baseline="-25000" dirty="0" smtClean="0">
                <a:solidFill>
                  <a:schemeClr val="bg1"/>
                </a:solidFill>
                <a:latin typeface="Arial" charset="0"/>
                <a:sym typeface="Symbol" pitchFamily="18" charset="2"/>
              </a:rPr>
              <a:t> =  </a:t>
            </a:r>
            <a:r>
              <a:rPr lang="en-US" dirty="0" smtClean="0">
                <a:solidFill>
                  <a:schemeClr val="bg1"/>
                </a:solidFill>
                <a:latin typeface="Arial" charset="0"/>
              </a:rPr>
              <a:t>(</a:t>
            </a:r>
            <a:r>
              <a:rPr lang="de-DE" dirty="0">
                <a:solidFill>
                  <a:schemeClr val="bg1"/>
                </a:solidFill>
                <a:latin typeface="Arial" charset="0"/>
              </a:rPr>
              <a:t>3</a:t>
            </a:r>
            <a:r>
              <a:rPr lang="en-US" dirty="0">
                <a:solidFill>
                  <a:schemeClr val="bg1"/>
                </a:solidFill>
                <a:latin typeface="Arial" charset="0"/>
              </a:rPr>
              <a:t> </a:t>
            </a:r>
            <a:r>
              <a:rPr lang="de-DE" dirty="0">
                <a:solidFill>
                  <a:schemeClr val="bg1"/>
                </a:solidFill>
                <a:latin typeface="Arial" charset="0"/>
                <a:sym typeface="Symbol" pitchFamily="18" charset="2"/>
              </a:rPr>
              <a:t></a:t>
            </a:r>
            <a:r>
              <a:rPr lang="en-US" dirty="0">
                <a:solidFill>
                  <a:schemeClr val="bg1"/>
                </a:solidFill>
                <a:latin typeface="Arial" charset="0"/>
              </a:rPr>
              <a:t> 2)</a:t>
            </a:r>
            <a:r>
              <a:rPr lang="de-DE" dirty="0">
                <a:solidFill>
                  <a:schemeClr val="bg1"/>
                </a:solidFill>
                <a:latin typeface="Arial" charset="0"/>
              </a:rPr>
              <a:t> </a:t>
            </a:r>
            <a:r>
              <a:rPr lang="en-US" dirty="0">
                <a:solidFill>
                  <a:schemeClr val="bg1"/>
                </a:solidFill>
                <a:latin typeface="Arial" charset="0"/>
                <a:cs typeface="Arial" charset="0"/>
              </a:rPr>
              <a:t>·</a:t>
            </a:r>
            <a:r>
              <a:rPr lang="de-DE" dirty="0">
                <a:solidFill>
                  <a:schemeClr val="bg1"/>
                </a:solidFill>
                <a:latin typeface="Arial" charset="0"/>
                <a:cs typeface="Arial" charset="0"/>
              </a:rPr>
              <a:t> </a:t>
            </a:r>
            <a:r>
              <a:rPr lang="en-US" dirty="0" smtClean="0">
                <a:solidFill>
                  <a:schemeClr val="bg1"/>
                </a:solidFill>
                <a:latin typeface="Arial" charset="0"/>
              </a:rPr>
              <a:t>10</a:t>
            </a:r>
            <a:r>
              <a:rPr lang="en-US" baseline="30000" dirty="0" smtClean="0">
                <a:solidFill>
                  <a:schemeClr val="bg1"/>
                </a:solidFill>
                <a:latin typeface="Arial" charset="0"/>
                <a:sym typeface="Symbol" pitchFamily="18" charset="2"/>
              </a:rPr>
              <a:t>-11</a:t>
            </a:r>
            <a:endParaRPr lang="en-US" sz="4000" dirty="0" smtClean="0">
              <a:solidFill>
                <a:schemeClr val="bg1"/>
              </a:solidFill>
              <a:sym typeface="Symbol" pitchFamily="1" charset="2"/>
            </a:endParaRPr>
          </a:p>
          <a:p>
            <a:pPr marL="923635" lvl="2" indent="-426293"/>
            <a:r>
              <a:rPr lang="en-US" sz="4000" dirty="0" smtClean="0">
                <a:solidFill>
                  <a:schemeClr val="bg1"/>
                </a:solidFill>
                <a:sym typeface="Symbol" pitchFamily="1" charset="2"/>
              </a:rPr>
              <a:t>Geodetic Precession </a:t>
            </a:r>
          </a:p>
          <a:p>
            <a:pPr marL="923635" lvl="2" indent="-426293"/>
            <a:r>
              <a:rPr lang="en-US" sz="4000" dirty="0" smtClean="0">
                <a:solidFill>
                  <a:schemeClr val="bg1"/>
                </a:solidFill>
                <a:sym typeface="Symbol" pitchFamily="1" charset="2"/>
              </a:rPr>
              <a:t>Gravitomagnetism</a:t>
            </a:r>
          </a:p>
          <a:p>
            <a:pPr marL="1065733" lvl="3" indent="0">
              <a:buNone/>
            </a:pPr>
            <a:endParaRPr lang="en-US" sz="2200" dirty="0" smtClean="0">
              <a:solidFill>
                <a:schemeClr val="bg1"/>
              </a:solidFill>
              <a:sym typeface="Symbol" pitchFamily="1" charset="2"/>
            </a:endParaRPr>
          </a:p>
          <a:p>
            <a:pPr marL="426293" lvl="1" indent="-426293"/>
            <a:endParaRPr lang="en-US" sz="2700" dirty="0" smtClean="0">
              <a:sym typeface="Symbol" pitchFamily="1" charset="2"/>
            </a:endParaRPr>
          </a:p>
          <a:p>
            <a:pPr marL="923635" lvl="2" indent="-426293"/>
            <a:endParaRPr lang="en-US" sz="2200" dirty="0" smtClean="0"/>
          </a:p>
          <a:p>
            <a:pPr marL="923635" lvl="2" indent="-426293"/>
            <a:endParaRPr lang="en-US" sz="2200" dirty="0" smtClean="0"/>
          </a:p>
          <a:p>
            <a:pPr marL="923635" lvl="2" indent="-426293"/>
            <a:endParaRPr lang="en-US" sz="2500" dirty="0" smtClean="0"/>
          </a:p>
          <a:p>
            <a:pPr marL="426293" lvl="1" indent="-426293">
              <a:buNone/>
            </a:pPr>
            <a:endParaRPr lang="en-US" sz="3000" dirty="0" smtClean="0"/>
          </a:p>
          <a:p>
            <a:pPr marL="426293" lvl="1" indent="-426293">
              <a:buFontTx/>
              <a:buChar char="•"/>
            </a:pPr>
            <a:endParaRPr lang="en-US" sz="3000" dirty="0" smtClean="0"/>
          </a:p>
          <a:p>
            <a:endParaRPr lang="en-US" dirty="0"/>
          </a:p>
        </p:txBody>
      </p:sp>
      <p:sp>
        <p:nvSpPr>
          <p:cNvPr id="4" name="Slide Number Placeholder 3"/>
          <p:cNvSpPr>
            <a:spLocks noGrp="1"/>
          </p:cNvSpPr>
          <p:nvPr>
            <p:ph type="sldNum" sz="quarter" idx="11"/>
          </p:nvPr>
        </p:nvSpPr>
        <p:spPr>
          <a:xfrm>
            <a:off x="8519160" y="8326967"/>
            <a:ext cx="2773680" cy="635000"/>
          </a:xfrm>
        </p:spPr>
        <p:txBody>
          <a:bodyPr/>
          <a:lstStyle/>
          <a:p>
            <a:pPr>
              <a:defRPr/>
            </a:pPr>
            <a:fld id="{D113F762-6EC2-4125-8253-C241E617E9D6}" type="slidenum">
              <a:rPr lang="en-US" smtClean="0">
                <a:solidFill>
                  <a:schemeClr val="bg1"/>
                </a:solidFill>
              </a:rPr>
              <a:pPr>
                <a:defRPr/>
              </a:pPr>
              <a:t>6</a:t>
            </a:fld>
            <a:endParaRPr lang="en-US" dirty="0">
              <a:solidFill>
                <a:schemeClr val="bg1"/>
              </a:solidFill>
            </a:endParaRPr>
          </a:p>
        </p:txBody>
      </p:sp>
      <p:sp>
        <p:nvSpPr>
          <p:cNvPr id="5" name="Footer Placeholder 4"/>
          <p:cNvSpPr>
            <a:spLocks noGrp="1"/>
          </p:cNvSpPr>
          <p:nvPr>
            <p:ph type="ftr" sz="quarter" idx="12"/>
          </p:nvPr>
        </p:nvSpPr>
        <p:spPr>
          <a:xfrm>
            <a:off x="3665220" y="8509000"/>
            <a:ext cx="4160520" cy="635000"/>
          </a:xfrm>
        </p:spPr>
        <p:txBody>
          <a:bodyPr/>
          <a:lstStyle/>
          <a:p>
            <a:pPr>
              <a:defRPr/>
            </a:pPr>
            <a:r>
              <a:rPr lang="nn-NO" sz="1600" dirty="0">
                <a:solidFill>
                  <a:schemeClr val="bg1"/>
                </a:solidFill>
              </a:rPr>
              <a:t>INFN-Space/3</a:t>
            </a:r>
          </a:p>
          <a:p>
            <a:pPr>
              <a:defRPr/>
            </a:pPr>
            <a:r>
              <a:rPr lang="nn-NO" sz="1600" dirty="0">
                <a:solidFill>
                  <a:schemeClr val="bg1"/>
                </a:solidFill>
              </a:rPr>
              <a:t>19 September 2013</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LIBRATION PROBLEMS</a:t>
            </a:r>
            <a:endParaRPr lang="en-US" dirty="0">
              <a:solidFill>
                <a:schemeClr val="bg1"/>
              </a:solidFill>
            </a:endParaRPr>
          </a:p>
        </p:txBody>
      </p:sp>
      <p:sp>
        <p:nvSpPr>
          <p:cNvPr id="8" name="Content Placeholder 7"/>
          <p:cNvSpPr>
            <a:spLocks noGrp="1"/>
          </p:cNvSpPr>
          <p:nvPr>
            <p:ph idx="1"/>
          </p:nvPr>
        </p:nvSpPr>
        <p:spPr>
          <a:xfrm>
            <a:off x="0" y="1905000"/>
            <a:ext cx="11353800" cy="6400800"/>
          </a:xfrm>
        </p:spPr>
        <p:txBody>
          <a:bodyPr/>
          <a:lstStyle/>
          <a:p>
            <a:r>
              <a:rPr lang="en-US" dirty="0" smtClean="0">
                <a:solidFill>
                  <a:schemeClr val="bg1"/>
                </a:solidFill>
              </a:rPr>
              <a:t>Why is there a Problem with the Apollo Arrays</a:t>
            </a:r>
          </a:p>
          <a:p>
            <a:pPr lvl="1"/>
            <a:r>
              <a:rPr lang="en-US" sz="3600" dirty="0" smtClean="0">
                <a:solidFill>
                  <a:schemeClr val="bg1"/>
                </a:solidFill>
              </a:rPr>
              <a:t>Lunar Librations in Tilt Both Axis by 8 degrees</a:t>
            </a:r>
          </a:p>
          <a:p>
            <a:pPr lvl="1"/>
            <a:r>
              <a:rPr lang="en-US" sz="3600" dirty="0" smtClean="0">
                <a:solidFill>
                  <a:schemeClr val="bg1"/>
                </a:solidFill>
              </a:rPr>
              <a:t>Apollo Arrays are Tilted by the Lunar Librations</a:t>
            </a:r>
          </a:p>
          <a:p>
            <a:pPr lvl="1"/>
            <a:r>
              <a:rPr lang="en-US" sz="3600" dirty="0" smtClean="0">
                <a:solidFill>
                  <a:schemeClr val="bg1"/>
                </a:solidFill>
              </a:rPr>
              <a:t>CCRs in Corner  are Different Ranges by &gt; 10 cm</a:t>
            </a:r>
          </a:p>
        </p:txBody>
      </p:sp>
      <p:sp>
        <p:nvSpPr>
          <p:cNvPr id="6" name="Slide Number Placeholder 5"/>
          <p:cNvSpPr>
            <a:spLocks noGrp="1"/>
          </p:cNvSpPr>
          <p:nvPr>
            <p:ph type="sldNum" sz="quarter" idx="11"/>
          </p:nvPr>
        </p:nvSpPr>
        <p:spPr/>
        <p:txBody>
          <a:bodyPr/>
          <a:lstStyle/>
          <a:p>
            <a:fld id="{DC922083-EE8F-4657-A208-2AE3C357B4F4}" type="slidenum">
              <a:rPr lang="en-US" smtClean="0"/>
              <a:pPr/>
              <a:t>7</a:t>
            </a:fld>
            <a:endParaRPr lang="en-US" dirty="0"/>
          </a:p>
        </p:txBody>
      </p:sp>
      <p:sp>
        <p:nvSpPr>
          <p:cNvPr id="5" name="Footer Placeholder 4"/>
          <p:cNvSpPr>
            <a:spLocks noGrp="1"/>
          </p:cNvSpPr>
          <p:nvPr>
            <p:ph type="ftr" sz="quarter" idx="12"/>
          </p:nvPr>
        </p:nvSpPr>
        <p:spPr/>
        <p:txBody>
          <a:bodyPr/>
          <a:lstStyle/>
          <a:p>
            <a:pPr>
              <a:defRPr/>
            </a:pPr>
            <a:r>
              <a:rPr lang="nn-NO" sz="1800" dirty="0">
                <a:solidFill>
                  <a:schemeClr val="bg1"/>
                </a:solidFill>
              </a:rPr>
              <a:t>INFN-Space/3</a:t>
            </a:r>
          </a:p>
          <a:p>
            <a:pPr>
              <a:defRPr/>
            </a:pPr>
            <a:r>
              <a:rPr lang="nn-NO" sz="1800" dirty="0">
                <a:solidFill>
                  <a:schemeClr val="bg1"/>
                </a:solidFill>
              </a:rPr>
              <a:t>19 September 2013</a:t>
            </a:r>
            <a:endParaRPr lang="en-US" sz="1800" dirty="0">
              <a:solidFill>
                <a:schemeClr val="bg1"/>
              </a:solidFill>
            </a:endParaRPr>
          </a:p>
        </p:txBody>
      </p:sp>
      <p:pic>
        <p:nvPicPr>
          <p:cNvPr id="9" name="Picture 3" descr="LLR_accuracy"/>
          <p:cNvPicPr>
            <a:picLocks noChangeAspect="1" noChangeArrowheads="1"/>
          </p:cNvPicPr>
          <p:nvPr/>
        </p:nvPicPr>
        <p:blipFill>
          <a:blip r:embed="rId3" cstate="print"/>
          <a:srcRect/>
          <a:stretch>
            <a:fillRect/>
          </a:stretch>
        </p:blipFill>
        <p:spPr bwMode="auto">
          <a:xfrm>
            <a:off x="1066800" y="4953000"/>
            <a:ext cx="4572000" cy="3220451"/>
          </a:xfrm>
          <a:prstGeom prst="rect">
            <a:avLst/>
          </a:prstGeom>
          <a:noFill/>
          <a:ln w="9525">
            <a:noFill/>
            <a:miter lim="800000"/>
            <a:headEnd/>
            <a:tailEnd/>
          </a:ln>
        </p:spPr>
      </p:pic>
      <p:sp>
        <p:nvSpPr>
          <p:cNvPr id="10" name="Content Placeholder 2"/>
          <p:cNvSpPr txBox="1">
            <a:spLocks/>
          </p:cNvSpPr>
          <p:nvPr/>
        </p:nvSpPr>
        <p:spPr bwMode="auto">
          <a:xfrm>
            <a:off x="0" y="8382004"/>
            <a:ext cx="1386839" cy="761996"/>
          </a:xfrm>
          <a:prstGeom prst="rect">
            <a:avLst/>
          </a:prstGeom>
          <a:noFill/>
          <a:ln w="9525">
            <a:noFill/>
            <a:miter lim="800000"/>
            <a:headEnd/>
            <a:tailEnd/>
          </a:ln>
        </p:spPr>
        <p:txBody>
          <a:bodyPr vert="horz" wrap="square" lIns="113678" tIns="56839" rIns="113678" bIns="56839" numCol="1" anchor="t" anchorCtr="0" compatLnSpc="1">
            <a:prstTxWarp prst="textNoShape">
              <a:avLst/>
            </a:prstTxWarp>
          </a:bodyPr>
          <a:lstStyle/>
          <a:p>
            <a:pPr marL="426293" marR="0" lvl="0" indent="-426293" algn="l"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bg1"/>
                </a:solidFill>
                <a:effectLst/>
                <a:uLnTx/>
                <a:uFillTx/>
                <a:latin typeface="+mn-lt"/>
                <a:ea typeface="+mn-ea"/>
                <a:cs typeface="+mn-cs"/>
              </a:rPr>
              <a:t>CAM</a:t>
            </a:r>
            <a:endParaRPr kumimoji="0" lang="en-US" sz="4000" b="0" i="0" u="none" strike="noStrike" kern="0" cap="none" spc="0" normalizeH="0" baseline="0" noProof="0" dirty="0">
              <a:ln>
                <a:noFill/>
              </a:ln>
              <a:solidFill>
                <a:schemeClr val="bg1"/>
              </a:solidFill>
              <a:effectLst/>
              <a:uLnTx/>
              <a:uFillTx/>
              <a:latin typeface="+mn-lt"/>
              <a:ea typeface="+mn-ea"/>
              <a:cs typeface="+mn-cs"/>
            </a:endParaRPr>
          </a:p>
        </p:txBody>
      </p:sp>
      <p:pic>
        <p:nvPicPr>
          <p:cNvPr id="11" name="Picture 5" descr="cube"/>
          <p:cNvPicPr>
            <a:picLocks noChangeAspect="1" noChangeArrowheads="1"/>
          </p:cNvPicPr>
          <p:nvPr/>
        </p:nvPicPr>
        <p:blipFill>
          <a:blip r:embed="rId4" cstate="print"/>
          <a:srcRect t="3766"/>
          <a:stretch>
            <a:fillRect/>
          </a:stretch>
        </p:blipFill>
        <p:spPr bwMode="auto">
          <a:xfrm>
            <a:off x="6172201" y="4955346"/>
            <a:ext cx="4876800" cy="32197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94361" y="366184"/>
            <a:ext cx="10698481" cy="2453216"/>
          </a:xfrm>
        </p:spPr>
        <p:txBody>
          <a:bodyPr/>
          <a:lstStyle/>
          <a:p>
            <a:pPr eaLnBrk="1" hangingPunct="1"/>
            <a:r>
              <a:rPr lang="en-US" dirty="0" smtClean="0">
                <a:solidFill>
                  <a:schemeClr val="bg1"/>
                </a:solidFill>
              </a:rPr>
              <a:t>CHALLENGES </a:t>
            </a:r>
            <a:br>
              <a:rPr lang="en-US" dirty="0" smtClean="0">
                <a:solidFill>
                  <a:schemeClr val="bg1"/>
                </a:solidFill>
              </a:rPr>
            </a:br>
            <a:r>
              <a:rPr lang="en-US" dirty="0" smtClean="0">
                <a:solidFill>
                  <a:schemeClr val="bg1"/>
                </a:solidFill>
              </a:rPr>
              <a:t>for a LARGE SOLID CCR</a:t>
            </a:r>
          </a:p>
        </p:txBody>
      </p:sp>
      <p:sp>
        <p:nvSpPr>
          <p:cNvPr id="10243" name="Rectangle 3"/>
          <p:cNvSpPr>
            <a:spLocks noGrp="1" noChangeArrowheads="1"/>
          </p:cNvSpPr>
          <p:nvPr>
            <p:ph type="body" idx="1"/>
          </p:nvPr>
        </p:nvSpPr>
        <p:spPr>
          <a:xfrm>
            <a:off x="228600" y="3733800"/>
            <a:ext cx="11262360" cy="4800600"/>
          </a:xfrm>
        </p:spPr>
        <p:txBody>
          <a:bodyPr/>
          <a:lstStyle/>
          <a:p>
            <a:pPr eaLnBrk="1" hangingPunct="1">
              <a:lnSpc>
                <a:spcPct val="80000"/>
              </a:lnSpc>
            </a:pPr>
            <a:r>
              <a:rPr lang="en-US" sz="5400" dirty="0" smtClean="0">
                <a:solidFill>
                  <a:schemeClr val="bg1"/>
                </a:solidFill>
              </a:rPr>
              <a:t>Fabrication of the CCR </a:t>
            </a:r>
          </a:p>
          <a:p>
            <a:pPr marL="0" indent="0" eaLnBrk="1" hangingPunct="1">
              <a:lnSpc>
                <a:spcPct val="80000"/>
              </a:lnSpc>
              <a:buNone/>
            </a:pPr>
            <a:endParaRPr lang="en-US" sz="5400" dirty="0">
              <a:solidFill>
                <a:schemeClr val="bg1"/>
              </a:solidFill>
            </a:endParaRPr>
          </a:p>
          <a:p>
            <a:pPr eaLnBrk="1" hangingPunct="1">
              <a:lnSpc>
                <a:spcPct val="80000"/>
              </a:lnSpc>
            </a:pPr>
            <a:r>
              <a:rPr lang="en-US" sz="5400" dirty="0" smtClean="0">
                <a:solidFill>
                  <a:schemeClr val="bg1"/>
                </a:solidFill>
              </a:rPr>
              <a:t>Thermal Distortion of Return Beam</a:t>
            </a:r>
          </a:p>
          <a:p>
            <a:pPr marL="0" indent="0" eaLnBrk="1" hangingPunct="1">
              <a:lnSpc>
                <a:spcPct val="80000"/>
              </a:lnSpc>
              <a:buNone/>
            </a:pPr>
            <a:endParaRPr lang="en-US" sz="5400" dirty="0" smtClean="0">
              <a:solidFill>
                <a:schemeClr val="bg1"/>
              </a:solidFill>
            </a:endParaRPr>
          </a:p>
          <a:p>
            <a:pPr eaLnBrk="1" hangingPunct="1">
              <a:lnSpc>
                <a:spcPct val="80000"/>
              </a:lnSpc>
            </a:pPr>
            <a:r>
              <a:rPr lang="en-US" sz="5400" dirty="0" smtClean="0">
                <a:solidFill>
                  <a:schemeClr val="bg1"/>
                </a:solidFill>
              </a:rPr>
              <a:t>Stability of Emplacement</a:t>
            </a:r>
          </a:p>
        </p:txBody>
      </p:sp>
      <p:sp>
        <p:nvSpPr>
          <p:cNvPr id="4" name="Slide Number Placeholder 3"/>
          <p:cNvSpPr>
            <a:spLocks noGrp="1"/>
          </p:cNvSpPr>
          <p:nvPr>
            <p:ph type="sldNum" sz="quarter" idx="11"/>
          </p:nvPr>
        </p:nvSpPr>
        <p:spPr>
          <a:xfrm>
            <a:off x="8519160" y="8326967"/>
            <a:ext cx="2773680" cy="635000"/>
          </a:xfrm>
        </p:spPr>
        <p:txBody>
          <a:bodyPr/>
          <a:lstStyle/>
          <a:p>
            <a:pPr>
              <a:defRPr/>
            </a:pPr>
            <a:fld id="{D113F762-6EC2-4125-8253-C241E617E9D6}" type="slidenum">
              <a:rPr lang="en-US" smtClean="0">
                <a:solidFill>
                  <a:schemeClr val="bg1"/>
                </a:solidFill>
              </a:rPr>
              <a:pPr>
                <a:defRPr/>
              </a:pPr>
              <a:t>8</a:t>
            </a:fld>
            <a:endParaRPr lang="en-US" dirty="0">
              <a:solidFill>
                <a:schemeClr val="bg1"/>
              </a:solidFill>
            </a:endParaRPr>
          </a:p>
        </p:txBody>
      </p:sp>
      <p:sp>
        <p:nvSpPr>
          <p:cNvPr id="5" name="Footer Placeholder 4"/>
          <p:cNvSpPr>
            <a:spLocks noGrp="1"/>
          </p:cNvSpPr>
          <p:nvPr>
            <p:ph type="ftr" sz="quarter" idx="12"/>
          </p:nvPr>
        </p:nvSpPr>
        <p:spPr>
          <a:xfrm>
            <a:off x="3764281" y="8509000"/>
            <a:ext cx="2636519" cy="635000"/>
          </a:xfrm>
        </p:spPr>
        <p:txBody>
          <a:bodyPr/>
          <a:lstStyle/>
          <a:p>
            <a:pPr>
              <a:defRPr/>
            </a:pPr>
            <a:r>
              <a:rPr lang="nn-NO" sz="1600" dirty="0">
                <a:solidFill>
                  <a:schemeClr val="bg1"/>
                </a:solidFill>
              </a:rPr>
              <a:t>INFN-Space/3</a:t>
            </a:r>
          </a:p>
          <a:p>
            <a:pPr>
              <a:defRPr/>
            </a:pPr>
            <a:r>
              <a:rPr lang="nn-NO" sz="1600" dirty="0">
                <a:solidFill>
                  <a:schemeClr val="bg1"/>
                </a:solidFill>
              </a:rPr>
              <a:t>19 September 2013</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srcRect/>
          <a:stretch>
            <a:fillRect/>
          </a:stretch>
        </p:blipFill>
        <p:spPr bwMode="auto">
          <a:xfrm>
            <a:off x="4361955" y="4164781"/>
            <a:ext cx="7525245" cy="4979219"/>
          </a:xfrm>
          <a:prstGeom prst="rect">
            <a:avLst/>
          </a:prstGeom>
          <a:noFill/>
          <a:ln w="9525">
            <a:noFill/>
            <a:miter lim="800000"/>
            <a:headEnd/>
            <a:tailEnd/>
          </a:ln>
        </p:spPr>
      </p:pic>
      <p:sp>
        <p:nvSpPr>
          <p:cNvPr id="25603" name="Title 1"/>
          <p:cNvSpPr>
            <a:spLocks noGrp="1"/>
          </p:cNvSpPr>
          <p:nvPr>
            <p:ph type="title"/>
          </p:nvPr>
        </p:nvSpPr>
        <p:spPr/>
        <p:txBody>
          <a:bodyPr/>
          <a:lstStyle/>
          <a:p>
            <a:pPr eaLnBrk="1" hangingPunct="1"/>
            <a:r>
              <a:rPr lang="en-US" dirty="0" smtClean="0">
                <a:solidFill>
                  <a:schemeClr val="bg1"/>
                </a:solidFill>
              </a:rPr>
              <a:t>CURRENT STATUS</a:t>
            </a:r>
          </a:p>
        </p:txBody>
      </p:sp>
      <p:sp>
        <p:nvSpPr>
          <p:cNvPr id="25604" name="Content Placeholder 2"/>
          <p:cNvSpPr>
            <a:spLocks noGrp="1"/>
          </p:cNvSpPr>
          <p:nvPr>
            <p:ph idx="1"/>
          </p:nvPr>
        </p:nvSpPr>
        <p:spPr>
          <a:xfrm>
            <a:off x="495301" y="1524004"/>
            <a:ext cx="10896600" cy="6034617"/>
          </a:xfrm>
        </p:spPr>
        <p:txBody>
          <a:bodyPr/>
          <a:lstStyle/>
          <a:p>
            <a:pPr eaLnBrk="1" hangingPunct="1"/>
            <a:r>
              <a:rPr lang="en-US" dirty="0" smtClean="0">
                <a:solidFill>
                  <a:schemeClr val="bg1"/>
                </a:solidFill>
              </a:rPr>
              <a:t>Preliminary Definition of Overall Package</a:t>
            </a:r>
          </a:p>
          <a:p>
            <a:pPr eaLnBrk="1" hangingPunct="1"/>
            <a:r>
              <a:rPr lang="en-US" dirty="0" smtClean="0">
                <a:solidFill>
                  <a:schemeClr val="bg1"/>
                </a:solidFill>
              </a:rPr>
              <a:t>Completed Preliminary Simulations</a:t>
            </a:r>
          </a:p>
          <a:p>
            <a:pPr eaLnBrk="1" hangingPunct="1"/>
            <a:r>
              <a:rPr lang="en-US" dirty="0" smtClean="0">
                <a:solidFill>
                  <a:schemeClr val="bg1"/>
                </a:solidFill>
              </a:rPr>
              <a:t>Completed Phase I Thermal Vacuum Tests</a:t>
            </a:r>
          </a:p>
        </p:txBody>
      </p:sp>
      <p:sp>
        <p:nvSpPr>
          <p:cNvPr id="5" name="Slide Number Placeholder 4"/>
          <p:cNvSpPr>
            <a:spLocks noGrp="1"/>
          </p:cNvSpPr>
          <p:nvPr>
            <p:ph type="sldNum" sz="quarter" idx="11"/>
          </p:nvPr>
        </p:nvSpPr>
        <p:spPr>
          <a:xfrm>
            <a:off x="8519160" y="8326967"/>
            <a:ext cx="2773680" cy="635000"/>
          </a:xfrm>
        </p:spPr>
        <p:txBody>
          <a:bodyPr/>
          <a:lstStyle/>
          <a:p>
            <a:pPr>
              <a:defRPr/>
            </a:pPr>
            <a:fld id="{D113F762-6EC2-4125-8253-C241E617E9D6}" type="slidenum">
              <a:rPr lang="en-US" smtClean="0"/>
              <a:pPr>
                <a:defRPr/>
              </a:pPr>
              <a:t>9</a:t>
            </a:fld>
            <a:endParaRPr lang="en-US" dirty="0"/>
          </a:p>
        </p:txBody>
      </p:sp>
      <p:sp>
        <p:nvSpPr>
          <p:cNvPr id="6" name="Footer Placeholder 5"/>
          <p:cNvSpPr>
            <a:spLocks noGrp="1"/>
          </p:cNvSpPr>
          <p:nvPr>
            <p:ph type="ftr" sz="quarter" idx="12"/>
          </p:nvPr>
        </p:nvSpPr>
        <p:spPr>
          <a:xfrm>
            <a:off x="1386840" y="8509000"/>
            <a:ext cx="4160520" cy="635000"/>
          </a:xfrm>
        </p:spPr>
        <p:txBody>
          <a:bodyPr/>
          <a:lstStyle/>
          <a:p>
            <a:pPr>
              <a:defRPr/>
            </a:pPr>
            <a:r>
              <a:rPr lang="nn-NO" sz="1600" dirty="0">
                <a:solidFill>
                  <a:schemeClr val="bg1"/>
                </a:solidFill>
              </a:rPr>
              <a:t>INFN-Space/3</a:t>
            </a:r>
          </a:p>
          <a:p>
            <a:pPr>
              <a:defRPr/>
            </a:pPr>
            <a:r>
              <a:rPr lang="nn-NO" sz="1600" dirty="0">
                <a:solidFill>
                  <a:schemeClr val="bg1"/>
                </a:solidFill>
              </a:rPr>
              <a:t>19 September 2013</a:t>
            </a:r>
            <a:endParaRPr lang="en-US" sz="1600" dirty="0">
              <a:solidFill>
                <a:schemeClr val="bg1"/>
              </a:solidFill>
            </a:endParaRPr>
          </a:p>
        </p:txBody>
      </p:sp>
      <p:pic>
        <p:nvPicPr>
          <p:cNvPr id="7" name="Content Placeholder 3" descr="ass0002_moonlight_assy_SS.jpg"/>
          <p:cNvPicPr>
            <a:picLocks noChangeAspect="1"/>
          </p:cNvPicPr>
          <p:nvPr/>
        </p:nvPicPr>
        <p:blipFill>
          <a:blip r:embed="rId4" cstate="print"/>
          <a:stretch>
            <a:fillRect/>
          </a:stretch>
        </p:blipFill>
        <p:spPr bwMode="auto">
          <a:xfrm>
            <a:off x="0" y="4164781"/>
            <a:ext cx="3200400" cy="497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41 - &amp;quot;CHALLENGES for SOLID CCR&amp;quot;&quot;/&gt;&lt;property id=&quot;20307&quot; value=&quot;270&quot;/&gt;&lt;/object&gt;&lt;object type=&quot;3&quot; unique_id=&quot;10006&quot;&gt;&lt;property id=&quot;20148&quot; value=&quot;5&quot;/&gt;&lt;property id=&quot;20300&quot; value=&quot;Slide 42 - &amp;quot;CCR FABRICATION CHALLENGE&amp;quot;&quot;/&gt;&lt;property id=&quot;20307&quot; value=&quot;324&quot;/&gt;&lt;/object&gt;&lt;object type=&quot;3&quot; unique_id=&quot;10007&quot;&gt;&lt;property id=&quot;20148&quot; value=&quot;5&quot;/&gt;&lt;property id=&quot;20300&quot; value=&quot;Slide 43 - &amp;quot;THERMAL ANALYSIS – THEORETICAL&amp;#x0D;&amp;#x0A;Solar Absorption within CCR&amp;quot;&quot;/&gt;&lt;property id=&quot;20307&quot; value=&quot;275&quot;/&gt;&lt;/object&gt;&lt;object type=&quot;3&quot; unique_id=&quot;10008&quot;&gt;&lt;property id=&quot;20148&quot; value=&quot;5&quot;/&gt;&lt;property id=&quot;20300&quot; value=&quot;Slide 44 - &amp;quot;MOUNT CONDUCTANCE&amp;quot;&quot;/&gt;&lt;property id=&quot;20307&quot; value=&quot;289&quot;/&gt;&lt;/object&gt;&lt;object type=&quot;3&quot; unique_id=&quot;10009&quot;&gt;&lt;property id=&quot;20148&quot; value=&quot;5&quot;/&gt;&lt;property id=&quot;20300&quot; value=&quot;Slide 45 - &amp;quot;POCKET RADIATION EXCHANGE       &amp;quot;&quot;/&gt;&lt;property id=&quot;20307&quot; value=&quot;291&quot;/&gt;&lt;/object&gt;&lt;object type=&quot;3&quot; unique_id=&quot;10010&quot;&gt;&lt;property id=&quot;20148&quot; value=&quot;5&quot;/&gt;&lt;property id=&quot;20300&quot; value=&quot;Slide 49 - &amp;quot;ORBITAL THERMAL EVOLUTION&amp;quot;&quot;/&gt;&lt;property id=&quot;20307&quot; value=&quot;284&quot;/&gt;&lt;/object&gt;&lt;object type=&quot;3&quot; unique_id=&quot;10011&quot;&gt;&lt;property id=&quot;20148&quot; value=&quot;5&quot;/&gt;&lt;property id=&quot;20300&quot; value=&quot;Slide 50 - &amp;quot;LUNAR SURFACE EMPLACEMENT&amp;quot;&quot;/&gt;&lt;property id=&quot;20307&quot; value=&quot;285&quot;/&gt;&lt;/object&gt;&lt;object type=&quot;3&quot; unique_id=&quot;10012&quot;&gt;&lt;property id=&quot;20148&quot; value=&quot;5&quot;/&gt;&lt;property id=&quot;20300&quot; value=&quot;Slide 52 - &amp;quot;FULL Thermal Simulation&amp;quot;&quot;/&gt;&lt;property id=&quot;20307&quot; value=&quot;360&quot;/&gt;&lt;/object&gt;&lt;object type=&quot;3&quot; unique_id=&quot;10013&quot;&gt;&lt;property id=&quot;20148&quot; value=&quot;5&quot;/&gt;&lt;property id=&quot;20300&quot; value=&quot;Slide 54 - &amp;quot;CURRENT STATUS&amp;quot;&quot;/&gt;&lt;property id=&quot;20307&quot; value=&quot;341&quot;/&gt;&lt;/object&gt;&lt;object type=&quot;3&quot; unique_id=&quot;10015&quot;&gt;&lt;property id=&quot;20148&quot; value=&quot;5&quot;/&gt;&lt;property id=&quot;20300&quot; value=&quot;Slide 55&quot;/&gt;&lt;property id=&quot;20307&quot; value=&quot;353&quot;/&gt;&lt;/object&gt;&lt;object type=&quot;3&quot; unique_id=&quot;10016&quot;&gt;&lt;property id=&quot;20148&quot; value=&quot;5&quot;/&gt;&lt;property id=&quot;20300&quot; value=&quot;Slide 56 - &amp;quot;Preliminary Results (1):Von Mises Stress&amp;quot;&quot;/&gt;&lt;property id=&quot;20307&quot; value=&quot;354&quot;/&gt;&lt;/object&gt;&lt;object type=&quot;3&quot; unique_id=&quot;10017&quot;&gt;&lt;property id=&quot;20148&quot; value=&quot;5&quot;/&gt;&lt;property id=&quot;20300&quot; value=&quot;Slide 57 - &amp;quot;Preliminary Results (2):Displacements&amp;quot;&quot;/&gt;&lt;property id=&quot;20307&quot; value=&quot;355&quot;/&gt;&lt;/object&gt;&lt;object type=&quot;3&quot; unique_id=&quot;10018&quot;&gt;&lt;property id=&quot;20148&quot; value=&quot;5&quot;/&gt;&lt;property id=&quot;20300&quot; value=&quot;Slide 60 - &amp;quot;PNEUMATIC PROBOSCIS SYSTEM&amp;quot;&quot;/&gt;&lt;property id=&quot;20307&quot; value=&quot;352&quot;/&gt;&lt;/object&gt;&lt;object type=&quot;3&quot; unique_id=&quot;10019&quot;&gt;&lt;property id=&quot;20148&quot; value=&quot;5&quot;/&gt;&lt;property id=&quot;20300&quot; value=&quot;Slide 62 - &amp;quot;Pneumatic Test Results at 1/6th G and Vacuum&amp;quot;&quot;/&gt;&lt;property id=&quot;20307&quot; value=&quot;362&quot;/&gt;&lt;/object&gt;&lt;object type=&quot;3&quot; unique_id=&quot;10021&quot;&gt;&lt;property id=&quot;20148&quot; value=&quot;5&quot;/&gt;&lt;property id=&quot;20300&quot; value=&quot;Slide 64 - &amp;quot;MISSION OPPORTUNITES&amp;#x0D;&amp;#x0A;&amp;amp;&amp;#x0D;&amp;#x0A;Acknowledgements&amp;quot;&quot;/&gt;&lt;property id=&quot;20307&quot; value=&quot;345&quot;/&gt;&lt;/object&gt;&lt;object type=&quot;3&quot; unique_id=&quot;10058&quot;&gt;&lt;property id=&quot;20148&quot; value=&quot;5&quot;/&gt;&lt;property id=&quot;20300&quot; value=&quot;Slide 3 - &amp;quot;What have the Apollo Arrays Done&amp;quot;&quot;/&gt;&lt;property id=&quot;20307&quot; value=&quot;364&quot;/&gt;&lt;/object&gt;&lt;object type=&quot;3&quot; unique_id=&quot;10059&quot;&gt;&lt;property id=&quot;20148&quot; value=&quot;5&quot;/&gt;&lt;property id=&quot;20300&quot; value=&quot;Slide 32 - &amp;quot;LLRRA-21 Motivations&amp;quot;&quot;/&gt;&lt;property id=&quot;20307&quot; value=&quot;367&quot;/&gt;&lt;/object&gt;&lt;object type=&quot;3&quot; unique_id=&quot;10061&quot;&gt;&lt;property id=&quot;20148&quot; value=&quot;5&quot;/&gt;&lt;property id=&quot;20300&quot; value=&quot;Slide 65 - &amp;quot;Thank You!&amp;#x0D;&amp;#x0A;&amp;#x0D;&amp;#x0A;Any Questions?&amp;quot;&quot;/&gt;&lt;property id=&quot;20307&quot; value=&quot;368&quot;/&gt;&lt;/object&gt;&lt;object type=&quot;3&quot; unique_id=&quot;10270&quot;&gt;&lt;property id=&quot;20148&quot; value=&quot;5&quot;/&gt;&lt;property id=&quot;20300&quot; value=&quot;Slide 2 - &amp;quot;LLRRA-21 Teams&amp;quot;&quot;/&gt;&lt;property id=&quot;20307&quot; value=&quot;369&quot;/&gt;&lt;/object&gt;&lt;object type=&quot;3&quot; unique_id=&quot;10271&quot;&gt;&lt;property id=&quot;20148&quot; value=&quot;5&quot;/&gt;&lt;property id=&quot;20300&quot; value=&quot;Slide 1&quot;/&gt;&lt;property id=&quot;20307&quot; value=&quot;371&quot;/&gt;&lt;/object&gt;&lt;object type=&quot;3&quot; unique_id=&quot;10272&quot;&gt;&lt;property id=&quot;20148&quot; value=&quot;5&quot;/&gt;&lt;property id=&quot;20300&quot; value=&quot;Slide 96 - &amp;quot;A LUNAR LASER RANGING RETRO-REFLECTOR ARRAY&amp;#x0D;&amp;#x0A;for the  &amp;#x0D;&amp;#x0A;21st CENTURY&amp;quot;&quot;/&gt;&lt;property id=&quot;20307&quot; value=&quot;370&quot;/&gt;&lt;/object&gt;&lt;object type=&quot;3&quot; unique_id=&quot;10321&quot;&gt;&lt;property id=&quot;20148&quot; value=&quot;5&quot;/&gt;&lt;property id=&quot;20300&quot; value=&quot;Slide 59 - &amp;quot;ANCHORED DEPLOYMENT&amp;quot;&quot;/&gt;&lt;property id=&quot;20307&quot; value=&quot;373&quot;/&gt;&lt;/object&gt;&lt;object type=&quot;3&quot; unique_id=&quot;10322&quot;&gt;&lt;property id=&quot;20148&quot; value=&quot;5&quot;/&gt;&lt;property id=&quot;20300&quot; value=&quot;Slide 66&quot;/&gt;&lt;property id=&quot;20307&quot; value=&quot;372&quot;/&gt;&lt;/object&gt;&lt;object type=&quot;3&quot; unique_id=&quot;10604&quot;&gt;&lt;property id=&quot;20148&quot; value=&quot;5&quot;/&gt;&lt;property id=&quot;20300&quot; value=&quot;Slide 33 - &amp;quot;SHORT HISTORY&amp;quot;&quot;/&gt;&lt;property id=&quot;20307&quot; value=&quot;374&quot;/&gt;&lt;/object&gt;&lt;object type=&quot;3&quot; unique_id=&quot;10605&quot;&gt;&lt;property id=&quot;20148&quot; value=&quot;5&quot;/&gt;&lt;property id=&quot;20300&quot; value=&quot;Slide 47 - &amp;quot;Velocity Aberration Mitigation&amp;quot;&quot;/&gt;&lt;property id=&quot;20307&quot; value=&quot;375&quot;/&gt;&lt;/object&gt;&lt;object type=&quot;3&quot; unique_id=&quot;10690&quot;&gt;&lt;property id=&quot;20148&quot; value=&quot;5&quot;/&gt;&lt;property id=&quot;20300&quot; value=&quot;Slide 61 - &amp;quot;PNEUMATIC PROBOSCIS SYSTEM&amp;#x0D;&amp;#x0A;Chris Zacny – Honeybee, Inc.&amp;quot;&quot;/&gt;&lt;property id=&quot;20307&quot; value=&quot;376&quot;/&gt;&lt;/object&gt;&lt;object type=&quot;3&quot; unique_id=&quot;11996&quot;&gt;&lt;property id=&quot;20148&quot; value=&quot;5&quot;/&gt;&lt;property id=&quot;20300&quot; value=&quot;Slide 38 - &amp;quot;LIBRATION PROBLEMS&amp;quot;&quot;/&gt;&lt;property id=&quot;20307&quot; value=&quot;398&quot;/&gt;&lt;/object&gt;&lt;object type=&quot;3&quot; unique_id=&quot;11998&quot;&gt;&lt;property id=&quot;20148&quot; value=&quot;5&quot;/&gt;&lt;property id=&quot;20300&quot; value=&quot;Slide 40 - &amp;quot;LLRRA-21 PROGRAM &amp;quot;&quot;/&gt;&lt;property id=&quot;20307&quot; value=&quot;409&quot;/&gt;&lt;/object&gt;&lt;object type=&quot;3&quot; unique_id=&quot;11999&quot;&gt;&lt;property id=&quot;20148&quot; value=&quot;5&quot;/&gt;&lt;property id=&quot;20300&quot; value=&quot;Slide 46 - &amp;quot;INNER &amp;amp; OUTER THERMAL SHIELDS&amp;quot;&quot;/&gt;&lt;property id=&quot;20307&quot; value=&quot;406&quot;/&gt;&lt;/object&gt;&lt;object type=&quot;3&quot; unique_id=&quot;12000&quot;&gt;&lt;property id=&quot;20148&quot; value=&quot;5&quot;/&gt;&lt;property id=&quot;20300&quot; value=&quot;Slide 48 - &amp;quot;LLRRA-21 CONFIGURATION&amp;quot;&quot;/&gt;&lt;property id=&quot;20307&quot; value=&quot;405&quot;/&gt;&lt;/object&gt;&lt;object type=&quot;3&quot; unique_id=&quot;12001&quot;&gt;&lt;property id=&quot;20148&quot; value=&quot;5&quot;/&gt;&lt;property id=&quot;20300&quot; value=&quot;Slide 53 - &amp;quot;LLRRA-21 PACKAGE&amp;quot;&quot;/&gt;&lt;property id=&quot;20307&quot; value=&quot;407&quot;/&gt;&lt;/object&gt;&lt;object type=&quot;3&quot; unique_id=&quot;12002&quot;&gt;&lt;property id=&quot;20148&quot; value=&quot;5&quot;/&gt;&lt;property id=&quot;20300&quot; value=&quot;Slide 67 - &amp;quot;TYPICAL THERMAL SIMULATION RESULTS&amp;quot;&quot;/&gt;&lt;property id=&quot;20307&quot; value=&quot;377&quot;/&gt;&lt;/object&gt;&lt;object type=&quot;3&quot; unique_id=&quot;12003&quot;&gt;&lt;property id=&quot;20148&quot; value=&quot;5&quot;/&gt;&lt;property id=&quot;20300&quot; value=&quot;Slide 68 - &amp;quot;Testing&amp;quot;&quot;/&gt;&lt;property id=&quot;20307&quot; value=&quot;378&quot;/&gt;&lt;/object&gt;&lt;object type=&quot;3&quot; unique_id=&quot;12004&quot;&gt;&lt;property id=&quot;20148&quot; value=&quot;5&quot;/&gt;&lt;property id=&quot;20300&quot; value=&quot;Slide 69 - &amp;quot;SCF THERMO-VACUUM FACILITY&amp;quot;&quot;/&gt;&lt;property id=&quot;20307&quot; value=&quot;379&quot;/&gt;&lt;/object&gt;&lt;object type=&quot;3&quot; unique_id=&quot;12005&quot;&gt;&lt;property id=&quot;20148&quot; value=&quot;5&quot;/&gt;&lt;property id=&quot;20300&quot; value=&quot;Slide 70 - &amp;quot;SCF CONTROL AND FFDP RECORDING&amp;quot;&quot;/&gt;&lt;property id=&quot;20307&quot; value=&quot;380&quot;/&gt;&lt;/object&gt;&lt;object type=&quot;3&quot; unique_id=&quot;12006&quot;&gt;&lt;property id=&quot;20148&quot; value=&quot;5&quot;/&gt;&lt;property id=&quot;20300&quot; value=&quot;Slide 71 - &amp;quot;Initial plan&amp;quot;&quot;/&gt;&lt;property id=&quot;20307&quot; value=&quot;381&quot;/&gt;&lt;/object&gt;&lt;object type=&quot;3&quot; unique_id=&quot;12007&quot;&gt;&lt;property id=&quot;20148&quot; value=&quot;5&quot;/&gt;&lt;property id=&quot;20300&quot; value=&quot;Slide 72 - &amp;quot;FFDP&amp;quot;&quot;/&gt;&lt;property id=&quot;20307&quot; value=&quot;382&quot;/&gt;&lt;/object&gt;&lt;object type=&quot;3&quot; unique_id=&quot;12008&quot;&gt;&lt;property id=&quot;20148&quot; value=&quot;5&quot;/&gt;&lt;property id=&quot;20300&quot; value=&quot;Slide 73 - &amp;quot;Surface Gradients&amp;quot;&quot;/&gt;&lt;property id=&quot;20307&quot; value=&quot;383&quot;/&gt;&lt;/object&gt;&lt;object type=&quot;3&quot; unique_id=&quot;12010&quot;&gt;&lt;property id=&quot;20148&quot; value=&quot;5&quot;/&gt;&lt;property id=&quot;20300&quot; value=&quot;Slide 74 - &amp;quot;SIGNAL STRENGTH&amp;quot;&quot;/&gt;&lt;property id=&quot;20307&quot; value=&quot;385&quot;/&gt;&lt;/object&gt;&lt;object type=&quot;3&quot; unique_id=&quot;12011&quot;&gt;&lt;property id=&quot;20148&quot; value=&quot;5&quot;/&gt;&lt;property id=&quot;20300&quot; value=&quot;Slide 75 - &amp;quot;CRITICAL VENDORS&amp;quot;&quot;/&gt;&lt;property id=&quot;20307&quot; value=&quot;386&quot;/&gt;&lt;/object&gt;&lt;object type=&quot;3&quot; unique_id=&quot;12012&quot;&gt;&lt;property id=&quot;20148&quot; value=&quot;5&quot;/&gt;&lt;property id=&quot;20300&quot; value=&quot;Slide 76 - &amp;quot;CRITICAL VENDORS&amp;quot;&quot;/&gt;&lt;property id=&quot;20307&quot; value=&quot;387&quot;/&gt;&lt;/object&gt;&lt;object type=&quot;3&quot; unique_id=&quot;12013&quot;&gt;&lt;property id=&quot;20148&quot; value=&quot;5&quot;/&gt;&lt;property id=&quot;20300&quot; value=&quot;Slide 77 - &amp;quot;CRITICAL VENDORS&amp;quot;&quot;/&gt;&lt;property id=&quot;20307&quot; value=&quot;388&quot;/&gt;&lt;/object&gt;&lt;object type=&quot;3&quot; unique_id=&quot;12015&quot;&gt;&lt;property id=&quot;20148&quot; value=&quot;5&quot;/&gt;&lt;property id=&quot;20300&quot; value=&quot;Slide 78&quot;/&gt;&lt;property id=&quot;20307&quot; value=&quot;390&quot;/&gt;&lt;/object&gt;&lt;object type=&quot;3&quot; unique_id=&quot;12016&quot;&gt;&lt;property id=&quot;20148&quot; value=&quot;5&quot;/&gt;&lt;property id=&quot;20300&quot; value=&quot;Slide 79&quot;/&gt;&lt;property id=&quot;20307&quot; value=&quot;391&quot;/&gt;&lt;/object&gt;&lt;object type=&quot;3&quot; unique_id=&quot;12018&quot;&gt;&lt;property id=&quot;20148&quot; value=&quot;5&quot;/&gt;&lt;property id=&quot;20300&quot; value=&quot;Slide 80 - &amp;quot;DEPLOYMENT&amp;quot;&quot;/&gt;&lt;property id=&quot;20307&quot; value=&quot;393&quot;/&gt;&lt;/object&gt;&lt;object type=&quot;3&quot; unique_id=&quot;12020&quot;&gt;&lt;property id=&quot;20148&quot; value=&quot;5&quot;/&gt;&lt;property id=&quot;20300&quot; value=&quot;Slide 81 - &amp;quot;DEPLOYMENT APPROACHS&amp;quot;&quot;/&gt;&lt;property id=&quot;20307&quot; value=&quot;395&quot;/&gt;&lt;/object&gt;&lt;object type=&quot;3&quot; unique_id=&quot;12021&quot;&gt;&lt;property id=&quot;20148&quot; value=&quot;5&quot;/&gt;&lt;property id=&quot;20300&quot; value=&quot;Slide 82&quot;/&gt;&lt;property id=&quot;20307&quot; value=&quot;396&quot;/&gt;&lt;/object&gt;&lt;object type=&quot;3&quot; unique_id=&quot;12022&quot;&gt;&lt;property id=&quot;20148&quot; value=&quot;5&quot;/&gt;&lt;property id=&quot;20300&quot; value=&quot;Slide 83 - &amp;quot;COST ELEMENTS&amp;quot;&quot;/&gt;&lt;property id=&quot;20307&quot; value=&quot;397&quot;/&gt;&lt;/object&gt;&lt;object type=&quot;3&quot; unique_id=&quot;12458&quot;&gt;&lt;property id=&quot;20148&quot; value=&quot;5&quot;/&gt;&lt;property id=&quot;20300&quot; value=&quot;Slide 51 - &amp;quot;TYPICAL THERMAL SIMULATION RESULTS&amp;quot;&quot;/&gt;&lt;property id=&quot;20307&quot; value=&quot;410&quot;/&gt;&lt;/object&gt;&lt;object type=&quot;3&quot; unique_id=&quot;12459&quot;&gt;&lt;property id=&quot;20148&quot; value=&quot;5&quot;/&gt;&lt;property id=&quot;20300&quot; value=&quot;Slide 58 - &amp;quot;SURFACE DEPLOYMENT&amp;quot;&quot;/&gt;&lt;property id=&quot;20307&quot; value=&quot;411&quot;/&gt;&lt;/object&gt;&lt;object type=&quot;3&quot; unique_id=&quot;12683&quot;&gt;&lt;property id=&quot;20148&quot; value=&quot;5&quot;/&gt;&lt;property id=&quot;20300&quot; value=&quot;Slide 39&quot;/&gt;&lt;property id=&quot;20307&quot; value=&quot;413&quot;/&gt;&lt;/object&gt;&lt;object type=&quot;3&quot; unique_id=&quot;14024&quot;&gt;&lt;property id=&quot;20148&quot; value=&quot;5&quot;/&gt;&lt;property id=&quot;20300&quot; value=&quot;Slide 63 - &amp;quot;MISSION OPPORTUNITES&amp;quot;&quot;/&gt;&lt;property id=&quot;20307&quot; value=&quot;416&quot;/&gt;&lt;/object&gt;&lt;object type=&quot;3&quot; unique_id=&quot;15117&quot;&gt;&lt;property id=&quot;20148&quot; value=&quot;5&quot;/&gt;&lt;property id=&quot;20300&quot; value=&quot;Slide 34 - &amp;quot;ASTRO2010 DECADAL SURVEY&amp;#x0D;&amp;#x0A;Gravitational and Particle Physics Panel&amp;quot;&quot;/&gt;&lt;property id=&quot;20307&quot; value=&quot;417&quot;/&gt;&lt;/object&gt;&lt;object type=&quot;3&quot; unique_id=&quot;15118&quot;&gt;&lt;property id=&quot;20148&quot; value=&quot;5&quot;/&gt;&lt;property id=&quot;20300&quot; value=&quot;Slide 35 - &amp;quot;ASTRO2010 DECADAL SURVEY&amp;#x0D;&amp;#x0A;Gravitational and Particle Physics Panel&amp;quot;&quot;/&gt;&lt;property id=&quot;20307&quot; value=&quot;418&quot;/&gt;&lt;/object&gt;&lt;object type=&quot;3&quot; unique_id=&quot;15287&quot;&gt;&lt;property id=&quot;20148&quot; value=&quot;5&quot;/&gt;&lt;property id=&quot;20300&quot; value=&quot;Slide 36 - &amp;quot;ASTRO2010 DECADAL SURVEY&amp;#x0D;&amp;#x0A;Gravitational and Particle Physics Panel&amp;quot;&quot;/&gt;&lt;property id=&quot;20307&quot; value=&quot;419&quot;/&gt;&lt;/object&gt;&lt;object type=&quot;3&quot; unique_id=&quot;15459&quot;&gt;&lt;property id=&quot;20148&quot; value=&quot;5&quot;/&gt;&lt;property id=&quot;20300&quot; value=&quot;Slide 37 - &amp;quot;&amp;#x0D;&amp;#x0A; ASTRO2010 DECADAL SURVEY &amp;#x0D;&amp;#x0A;Cosmology and Fundamental Physics Panel&amp;#x0D;&amp;#x0A;&amp;quot;&quot;/&gt;&lt;property id=&quot;20307&quot; value=&quot;420&quot;/&gt;&lt;/object&gt;&lt;object type=&quot;3&quot; unique_id=&quot;15814&quot;&gt;&lt;property id=&quot;20148&quot; value=&quot;5&quot;/&gt;&lt;property id=&quot;20300&quot; value=&quot;Slide 12 - &amp;quot;LLR LUNAR SCIENCE&amp;#x0D;&amp;#x0A;OVERVIEW &amp;quot;&quot;/&gt;&lt;property id=&quot;20307&quot; value=&quot;421&quot;/&gt;&lt;/object&gt;&lt;object type=&quot;3&quot; unique_id=&quot;15815&quot;&gt;&lt;property id=&quot;20148&quot; value=&quot;5&quot;/&gt;&lt;property id=&quot;20300&quot; value=&quot;Slide 13 - &amp;quot;LLR LUNAR SCIENCE&amp;#x0D;&amp;#x0A; Elastic Tides of the Moon &amp;quot;&quot;/&gt;&lt;property id=&quot;20307&quot; value=&quot;422&quot;/&gt;&lt;/object&gt;&lt;object type=&quot;3&quot; unique_id=&quot;15816&quot;&gt;&lt;property id=&quot;20148&quot; value=&quot;5&quot;/&gt;&lt;property id=&quot;20300&quot; value=&quot;Slide 26 - &amp;quot;LLR RELATIVITY SCIENCE&amp;#x0D;&amp;#x0A;OVERVIEW&amp;quot;&quot;/&gt;&lt;property id=&quot;20307&quot; value=&quot;423&quot;/&gt;&lt;/object&gt;&lt;object type=&quot;3&quot; unique_id=&quot;15817&quot;&gt;&lt;property id=&quot;20148&quot; value=&quot;5&quot;/&gt;&lt;property id=&quot;20300&quot; value=&quot;Slide 31 - &amp;quot;LLR RELATIVITY SCIENCE&amp;#x0D;&amp;#x0A;DETAILS&amp;quot;&quot;/&gt;&lt;property id=&quot;20307&quot; value=&quot;424&quot;/&gt;&lt;/object&gt;&lt;object type=&quot;3&quot; unique_id=&quot;16500&quot;&gt;&lt;property id=&quot;20148&quot; value=&quot;5&quot;/&gt;&lt;property id=&quot;20300&quot; value=&quot;Slide 14 - &amp;quot;LLR LUNAR SCIENCE&amp;#x0D;&amp;#x0A; Tidal Dissipation &amp;quot;&quot;/&gt;&lt;property id=&quot;20307&quot; value=&quot;429&quot;/&gt;&lt;/object&gt;&lt;object type=&quot;3&quot; unique_id=&quot;16501&quot;&gt;&lt;property id=&quot;20148&quot; value=&quot;5&quot;/&gt;&lt;property id=&quot;20300&quot; value=&quot;Slide 15 - &amp;quot;LLR LUNAR SCIENCE&amp;#x0D;&amp;#x0A; Dissipation at Liquid-Core/Solid-Mantle Interface&amp;#x0D;&amp;#x0A;&amp;quot;&quot;/&gt;&lt;property id=&quot;20307&quot; value=&quot;430&quot;/&gt;&lt;/object&gt;&lt;object type=&quot;3&quot; unique_id=&quot;16502&quot;&gt;&lt;property id=&quot;20148&quot; value=&quot;5&quot;/&gt;&lt;property id=&quot;20300&quot; value=&quot;Slide 16 - &amp;quot;LLR LUNAR SCIENCE&amp;#x0D;&amp;#x0A; Core Oblateness &amp;quot;&quot;/&gt;&lt;property id=&quot;20307&quot; value=&quot;435&quot;/&gt;&lt;/object&gt;&lt;object type=&quot;3&quot; unique_id=&quot;16503&quot;&gt;&lt;property id=&quot;20148&quot; value=&quot;5&quot;/&gt;&lt;property id=&quot;20300&quot; value=&quot;Slide 17 - &amp;quot;LLR LUNAR SCIENCE&amp;#x0D;&amp;#x0A; Lunar Moment of Inertia&amp;quot;&quot;/&gt;&lt;property id=&quot;20307&quot; value=&quot;434&quot;/&gt;&lt;/object&gt;&lt;object type=&quot;3&quot; unique_id=&quot;16504&quot;&gt;&lt;property id=&quot;20148&quot; value=&quot;5&quot;/&gt;&lt;property id=&quot;20300&quot; value=&quot;Slide 18 - &amp;quot;LLR LUNAR SCIENCE&amp;#x0D;&amp;#x0A; Fluid Core Moment of Inertia&amp;quot;&quot;/&gt;&lt;property id=&quot;20307&quot; value=&quot;433&quot;/&gt;&lt;/object&gt;&lt;object type=&quot;3&quot; unique_id=&quot;16505&quot;&gt;&lt;property id=&quot;20148&quot; value=&quot;5&quot;/&gt;&lt;property id=&quot;20300&quot; value=&quot;Slide 19 - &amp;quot;LLR LUNAR SCIENCE&amp;#x0D;&amp;#x0A; Search for an Inner Core&amp;quot;&quot;/&gt;&lt;property id=&quot;20307&quot; value=&quot;432&quot;/&gt;&lt;/object&gt;&lt;object type=&quot;3&quot; unique_id=&quot;16506&quot;&gt;&lt;property id=&quot;20148&quot; value=&quot;5&quot;/&gt;&lt;property id=&quot;20300&quot; value=&quot;Slide 27 - &amp;quot;LLR RELATIVITY SCIENCE&amp;#x0D;&amp;#x0A;Equivalence Principle &amp;quot;&quot;/&gt;&lt;property id=&quot;20307&quot; value=&quot;425&quot;/&gt;&lt;/object&gt;&lt;object type=&quot;3&quot; unique_id=&quot;16508&quot;&gt;&lt;property id=&quot;20148&quot; value=&quot;5&quot;/&gt;&lt;property id=&quot;20300&quot; value=&quot;Slide 28 - &amp;quot;LLR RELATIVITY SCIENCE&amp;#x0D;&amp;#x0A;Variation of Fundamental Constants &amp;quot;&quot;/&gt;&lt;property id=&quot;20307&quot; value=&quot;426&quot;/&gt;&lt;/object&gt;&lt;object type=&quot;3&quot; unique_id=&quot;16509&quot;&gt;&lt;property id=&quot;20148&quot; value=&quot;5&quot;/&gt;&lt;property id=&quot;20300&quot; value=&quot;Slide 29 - &amp;quot;LLR RELATIVITY SCIENCE&amp;quot;&quot;/&gt;&lt;property id=&quot;20307&quot; value=&quot;427&quot;/&gt;&lt;/object&gt;&lt;object type=&quot;3&quot; unique_id=&quot;16510&quot;&gt;&lt;property id=&quot;20148&quot; value=&quot;5&quot;/&gt;&lt;property id=&quot;20300&quot; value=&quot;Slide 30 - &amp;quot;LLR RELATIVITY SCIENCE&amp;quot;&quot;/&gt;&lt;property id=&quot;20307&quot; value=&quot;428&quot;/&gt;&lt;/object&gt;&lt;object type=&quot;3&quot; unique_id=&quot;17095&quot;&gt;&lt;property id=&quot;20148&quot; value=&quot;5&quot;/&gt;&lt;property id=&quot;20300&quot; value=&quot;Slide 20 - &amp;quot;LLR LUNAR SCIENCE&amp;#x0D;&amp;#x0A;Evolution and Heating&amp;quot;&quot;/&gt;&lt;property id=&quot;20307&quot; value=&quot;439&quot;/&gt;&lt;/object&gt;&lt;object type=&quot;3&quot; unique_id=&quot;17096&quot;&gt;&lt;property id=&quot;20148&quot; value=&quot;5&quot;/&gt;&lt;property id=&quot;20300&quot; value=&quot;Slide 21 - &amp;quot;LLR LUNAR SCIENCE&amp;#x0D;&amp;#x0A;Free Librations&amp;quot;&quot;/&gt;&lt;property id=&quot;20307&quot; value=&quot;438&quot;/&gt;&lt;/object&gt;&lt;object type=&quot;3&quot; unique_id=&quot;17097&quot;&gt;&lt;property id=&quot;20148&quot; value=&quot;5&quot;/&gt;&lt;property id=&quot;20300&quot; value=&quot;Slide 22 - &amp;quot;LLR LUNAR SCIENCE&amp;quot;&quot;/&gt;&lt;property id=&quot;20307&quot; value=&quot;437&quot;/&gt;&lt;/object&gt;&lt;object type=&quot;3&quot; unique_id=&quot;17098&quot;&gt;&lt;property id=&quot;20148&quot; value=&quot;5&quot;/&gt;&lt;property id=&quot;20300&quot; value=&quot;Slide 23 - &amp;quot;LLR LUNAR SCIENCE&amp;#x0D;&amp;#x0A;Selenodetic Site Positions &amp;quot;&quot;/&gt;&lt;property id=&quot;20307&quot; value=&quot;436&quot;/&gt;&lt;/object&gt;&lt;object type=&quot;3&quot; unique_id=&quot;17484&quot;&gt;&lt;property id=&quot;20148&quot; value=&quot;5&quot;/&gt;&lt;property id=&quot;20300&quot; value=&quot;Slide 24 - &amp;quot;LLR LUNAR SCIENCE&amp;#x0D;&amp;#x0A; Solid Inner Core&amp;quot;&quot;/&gt;&lt;property id=&quot;20307&quot; value=&quot;442&quot;/&gt;&lt;/object&gt;&lt;object type=&quot;3&quot; unique_id=&quot;17485&quot;&gt;&lt;property id=&quot;20148&quot; value=&quot;5&quot;/&gt;&lt;property id=&quot;20300&quot; value=&quot;Slide 25 - &amp;quot;LLR LUNAR SCIENCE&amp;#x0D;&amp;#x0A; Elastic Tides &amp;quot;&quot;/&gt;&lt;property id=&quot;20307&quot; value=&quot;441&quot;/&gt;&lt;/object&gt;&lt;object type=&quot;3&quot; unique_id=&quot;18345&quot;&gt;&lt;property id=&quot;20148&quot; value=&quot;5&quot;/&gt;&lt;property id=&quot;20300&quot; value=&quot;Slide 4 - &amp;quot;LLR Papers, Talks &amp;amp; Posters&amp;quot;&quot;/&gt;&lt;property id=&quot;20307&quot; value=&quot;443&quot;/&gt;&lt;/object&gt;&lt;object type=&quot;3&quot; unique_id=&quot;18346&quot;&gt;&lt;property id=&quot;20148&quot; value=&quot;5&quot;/&gt;&lt;property id=&quot;20300&quot; value=&quot;Slide 5 - &amp;quot;LLR Papers, Talks &amp;amp; Posters&amp;quot;&quot;/&gt;&lt;property id=&quot;20307&quot; value=&quot;444&quot;/&gt;&lt;/object&gt;&lt;object type=&quot;3&quot; unique_id=&quot;18347&quot;&gt;&lt;property id=&quot;20148&quot; value=&quot;5&quot;/&gt;&lt;property id=&quot;20300&quot; value=&quot;Slide 6 - &amp;quot;LLR Papers, Talks &amp;amp; Posters&amp;quot;&quot;/&gt;&lt;property id=&quot;20307&quot; value=&quot;445&quot;/&gt;&lt;/object&gt;&lt;object type=&quot;3&quot; unique_id=&quot;18348&quot;&gt;&lt;property id=&quot;20148&quot; value=&quot;5&quot;/&gt;&lt;property id=&quot;20300&quot; value=&quot;Slide 7 - &amp;quot;RECENT ACHIEVEMENTS&amp;quot;&quot;/&gt;&lt;property id=&quot;20307&quot; value=&quot;446&quot;/&gt;&lt;/object&gt;&lt;object type=&quot;3&quot; unique_id=&quot;18349&quot;&gt;&lt;property id=&quot;20148&quot; value=&quot;5&quot;/&gt;&lt;property id=&quot;20300&quot; value=&quot;Slide 8 - &amp;quot;RECENT ACHIEVEMENTS&amp;quot;&quot;/&gt;&lt;property id=&quot;20307&quot; value=&quot;447&quot;/&gt;&lt;/object&gt;&lt;object type=&quot;3&quot; unique_id=&quot;18350&quot;&gt;&lt;property id=&quot;20148&quot; value=&quot;5&quot;/&gt;&lt;property id=&quot;20300&quot; value=&quot;Slide 9 - &amp;quot;University of Maryland, College Park&amp;#x0D;&amp;#x0A;Lunar Laser Ranging Array for the 21st Century&amp;#x0D;&amp;#x0A;Nominal Package&amp;quot;&quot;/&gt;&lt;property id=&quot;20307&quot; value=&quot;448&quot;/&gt;&lt;/object&gt;&lt;object type=&quot;3&quot; unique_id=&quot;18351&quot;&gt;&lt;property id=&quot;20148&quot; value=&quot;5&quot;/&gt;&lt;property id=&quot;20300&quot; value=&quot;Slide 10 - &amp;quot;RECENT ACHIEVEMENTS&amp;quot;&quot;/&gt;&lt;property id=&quot;20307&quot; value=&quot;449&quot;/&gt;&lt;/object&gt;&lt;object type=&quot;3&quot; unique_id=&quot;18352&quot;&gt;&lt;property id=&quot;20148&quot; value=&quot;5&quot;/&gt;&lt;property id=&quot;20300&quot; value=&quot;Slide 11 - &amp;quot;RECENT ACHIEVEMENTS&amp;quot;&quot;/&gt;&lt;property id=&quot;20307&quot; value=&quot;450&quot;/&gt;&lt;/object&gt;&lt;object type=&quot;3&quot; unique_id=&quot;19471&quot;&gt;&lt;property id=&quot;20148&quot; value=&quot;5&quot;/&gt;&lt;property id=&quot;20300&quot; value=&quot;Slide 85 - &amp;quot;PREIMER STATION CHALLENGES&amp;quot;&quot;/&gt;&lt;property id=&quot;20307&quot; value=&quot;451&quot;/&gt;&lt;/object&gt;&lt;object type=&quot;3&quot; unique_id=&quot;19472&quot;&gt;&lt;property id=&quot;20148&quot; value=&quot;5&quot;/&gt;&lt;property id=&quot;20300&quot; value=&quot;Slide 86 - &amp;quot;PREIMER STATION CHALLENGES&amp;quot;&quot;/&gt;&lt;property id=&quot;20307&quot; value=&quot;463&quot;/&gt;&lt;/object&gt;&lt;object type=&quot;3&quot; unique_id=&quot;19473&quot;&gt;&lt;property id=&quot;20148&quot; value=&quot;5&quot;/&gt;&lt;property id=&quot;20300&quot; value=&quot;Slide 87 - &amp;quot;PREIMER STATION CHALLENGES&amp;quot;&quot;/&gt;&lt;property id=&quot;20307&quot; value=&quot;454&quot;/&gt;&lt;/object&gt;&lt;object type=&quot;3&quot; unique_id=&quot;19474&quot;&gt;&lt;property id=&quot;20148&quot; value=&quot;5&quot;/&gt;&lt;property id=&quot;20300&quot; value=&quot;Slide 88 - &amp;quot;PREIMER STATION CHALLENGES&amp;quot;&quot;/&gt;&lt;property id=&quot;20307&quot; value=&quot;459&quot;/&gt;&lt;/object&gt;&lt;object type=&quot;3&quot; unique_id=&quot;19475&quot;&gt;&lt;property id=&quot;20148&quot; value=&quot;5&quot;/&gt;&lt;property id=&quot;20300&quot; value=&quot;Slide 89 - &amp;quot;PREIMER STATION CHALLENGES&amp;quot;&quot;/&gt;&lt;property id=&quot;20307&quot; value=&quot;458&quot;/&gt;&lt;/object&gt;&lt;object type=&quot;3&quot; unique_id=&quot;19476&quot;&gt;&lt;property id=&quot;20148&quot; value=&quot;5&quot;/&gt;&lt;property id=&quot;20300&quot; value=&quot;Slide 90 - &amp;quot;PREIMER STATION CHALLENGES&amp;quot;&quot;/&gt;&lt;property id=&quot;20307&quot; value=&quot;457&quot;/&gt;&lt;/object&gt;&lt;object type=&quot;3&quot; unique_id=&quot;19477&quot;&gt;&lt;property id=&quot;20148&quot; value=&quot;5&quot;/&gt;&lt;property id=&quot;20300&quot; value=&quot;Slide 91 - &amp;quot;PREIMER STATION CHALLENGES&amp;quot;&quot;/&gt;&lt;property id=&quot;20307&quot; value=&quot;456&quot;/&gt;&lt;/object&gt;&lt;object type=&quot;3&quot; unique_id=&quot;19478&quot;&gt;&lt;property id=&quot;20148&quot; value=&quot;5&quot;/&gt;&lt;property id=&quot;20300&quot; value=&quot;Slide 92 - &amp;quot;PREIMER STATION CHALLENGES&amp;quot;&quot;/&gt;&lt;property id=&quot;20307&quot; value=&quot;455&quot;/&gt;&lt;/object&gt;&lt;object type=&quot;3&quot; unique_id=&quot;19479&quot;&gt;&lt;property id=&quot;20148&quot; value=&quot;5&quot;/&gt;&lt;property id=&quot;20300&quot; value=&quot;Slide 93 - &amp;quot;PREIMER STATION CHALLENGES&amp;quot;&quot;/&gt;&lt;property id=&quot;20307&quot; value=&quot;462&quot;/&gt;&lt;/object&gt;&lt;object type=&quot;3&quot; unique_id=&quot;19480&quot;&gt;&lt;property id=&quot;20148&quot; value=&quot;5&quot;/&gt;&lt;property id=&quot;20300&quot; value=&quot;Slide 94 - &amp;quot;PREIMER STATION CHALLENGES&amp;quot;&quot;/&gt;&lt;property id=&quot;20307&quot; value=&quot;461&quot;/&gt;&lt;/object&gt;&lt;object type=&quot;3&quot; unique_id=&quot;19481&quot;&gt;&lt;property id=&quot;20148&quot; value=&quot;5&quot;/&gt;&lt;property id=&quot;20300&quot; value=&quot;Slide 95 - &amp;quot;PREIMER STATION CHALLENGES&amp;quot;&quot;/&gt;&lt;property id=&quot;20307&quot; value=&quot;453&quot;/&gt;&lt;/object&gt;&lt;object type=&quot;3&quot; unique_id=&quot;20549&quot;&gt;&lt;property id=&quot;20148&quot; value=&quot;5&quot;/&gt;&lt;property id=&quot;20300&quot; value=&quot;Slide 84 - &amp;quot;PREIMER STATION CHALLENGES&amp;quot;&quot;/&gt;&lt;property id=&quot;20307&quot; value=&quot;46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80264</TotalTime>
  <Words>2172</Words>
  <Application>Microsoft Office PowerPoint</Application>
  <PresentationFormat>Custom</PresentationFormat>
  <Paragraphs>448</Paragraphs>
  <Slides>24</Slides>
  <Notes>15</Notes>
  <HiddenSlides>1</HiddenSlides>
  <MMClips>2</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Default Design</vt:lpstr>
      <vt:lpstr>2_Custom Design</vt:lpstr>
      <vt:lpstr>3_Custom Design</vt:lpstr>
      <vt:lpstr>Custom Design</vt:lpstr>
      <vt:lpstr>1_Custom Design</vt:lpstr>
      <vt:lpstr>PowerPoint Presentation</vt:lpstr>
      <vt:lpstr>PreHistory of Dicke Group</vt:lpstr>
      <vt:lpstr>? Quantum Mechanics ?</vt:lpstr>
      <vt:lpstr>Brief  History of Lunar Laser Ranging</vt:lpstr>
      <vt:lpstr>LLR LUNAR SCIENCE</vt:lpstr>
      <vt:lpstr>What have the Apollo Arrays Done Relativity Science</vt:lpstr>
      <vt:lpstr>LIBRATION PROBLEMS</vt:lpstr>
      <vt:lpstr>CHALLENGES  for a LARGE SOLID CCR</vt:lpstr>
      <vt:lpstr>CURRENT STATUS</vt:lpstr>
      <vt:lpstr>LLRRA-21 &amp; MoonEx1</vt:lpstr>
      <vt:lpstr>Anchored Deployment Astrobotics &amp; Honeybee</vt:lpstr>
      <vt:lpstr>Reflector Degradation</vt:lpstr>
      <vt:lpstr>Preliminary Eclipse Results</vt:lpstr>
      <vt:lpstr>Apollo Simulation</vt:lpstr>
      <vt:lpstr>CONCLUSIONS</vt:lpstr>
      <vt:lpstr>Thank You! any Questions?  or Comments? .  with  Special Acknowledgements to NASA Lunar Science Sorties Opportunities  NASA Lunar Science Institute Italian Space Agency INFN-LNF, Frascati  LSSO Team &amp; LUNAR Team . Douglas Currie currie@umd.edu  301 412 2033</vt:lpstr>
      <vt:lpstr>Apollo 17 - Drilling Jack Schmitt &amp; Gene Cernan</vt:lpstr>
      <vt:lpstr>PNEUMATIC PROBOSCIS SYSTEM Chris Zacny – Honeybee, Inc.</vt:lpstr>
      <vt:lpstr>Anchored Deployment Astrobotics &amp; Honeybee</vt:lpstr>
      <vt:lpstr>PowerPoint Presentation</vt:lpstr>
      <vt:lpstr>Historical Science Results</vt:lpstr>
      <vt:lpstr>Reflector Degradation</vt:lpstr>
      <vt:lpstr>Preliminary Eclipse Results</vt:lpstr>
      <vt:lpstr>CONCLUSIONS</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LUNAR LASER RANGING RETRO-REFLEXTOR ARRAY for the 21st CENTURY</dc:title>
  <dc:creator>Douglas Currie</dc:creator>
  <cp:lastModifiedBy>Currie</cp:lastModifiedBy>
  <cp:revision>1010</cp:revision>
  <dcterms:created xsi:type="dcterms:W3CDTF">2008-05-20T12:28:42Z</dcterms:created>
  <dcterms:modified xsi:type="dcterms:W3CDTF">2013-09-19T07:20:17Z</dcterms:modified>
</cp:coreProperties>
</file>