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gif" ContentType="image/gif"/>
  <Default Extension="wmf" ContentType="image/x-wmf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6" r:id="rId1"/>
  </p:sldMasterIdLst>
  <p:notesMasterIdLst>
    <p:notesMasterId r:id="rId37"/>
  </p:notesMasterIdLst>
  <p:handoutMasterIdLst>
    <p:handoutMasterId r:id="rId38"/>
  </p:handoutMasterIdLst>
  <p:sldIdLst>
    <p:sldId id="507" r:id="rId2"/>
    <p:sldId id="545" r:id="rId3"/>
    <p:sldId id="467" r:id="rId4"/>
    <p:sldId id="472" r:id="rId5"/>
    <p:sldId id="590" r:id="rId6"/>
    <p:sldId id="591" r:id="rId7"/>
    <p:sldId id="593" r:id="rId8"/>
    <p:sldId id="553" r:id="rId9"/>
    <p:sldId id="597" r:id="rId10"/>
    <p:sldId id="594" r:id="rId11"/>
    <p:sldId id="480" r:id="rId12"/>
    <p:sldId id="481" r:id="rId13"/>
    <p:sldId id="387" r:id="rId14"/>
    <p:sldId id="482" r:id="rId15"/>
    <p:sldId id="556" r:id="rId16"/>
    <p:sldId id="485" r:id="rId17"/>
    <p:sldId id="520" r:id="rId18"/>
    <p:sldId id="537" r:id="rId19"/>
    <p:sldId id="539" r:id="rId20"/>
    <p:sldId id="540" r:id="rId21"/>
    <p:sldId id="542" r:id="rId22"/>
    <p:sldId id="566" r:id="rId23"/>
    <p:sldId id="573" r:id="rId24"/>
    <p:sldId id="574" r:id="rId25"/>
    <p:sldId id="576" r:id="rId26"/>
    <p:sldId id="577" r:id="rId27"/>
    <p:sldId id="578" r:id="rId28"/>
    <p:sldId id="579" r:id="rId29"/>
    <p:sldId id="584" r:id="rId30"/>
    <p:sldId id="580" r:id="rId31"/>
    <p:sldId id="581" r:id="rId32"/>
    <p:sldId id="582" r:id="rId33"/>
    <p:sldId id="583" r:id="rId34"/>
    <p:sldId id="588" r:id="rId35"/>
    <p:sldId id="589" r:id="rId36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4869CD"/>
    <a:srgbClr val="52B2CB"/>
    <a:srgbClr val="2688CB"/>
    <a:srgbClr val="C01D10"/>
    <a:srgbClr val="F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48" autoAdjust="0"/>
  </p:normalViewPr>
  <p:slideViewPr>
    <p:cSldViewPr>
      <p:cViewPr>
        <p:scale>
          <a:sx n="116" d="100"/>
          <a:sy n="116" d="100"/>
        </p:scale>
        <p:origin x="-1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2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0C60FAE-4FB5-2B41-8BD1-17EA1F41C91E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it-IT"/>
              <a:t>GR17 Dublin 2004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0D1F76C-1CEE-F741-A3CA-082766C76C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26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C100C8C-502C-2542-9C41-E82393A16F84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it-IT"/>
              <a:t>GR17 Dublin 2004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408FAEC-F7AE-7E4A-AF72-A2A64C1C04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577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B5EA-21A5-5E49-A63D-6230DF5B06E8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66FD-34A6-E54F-BC55-1FF3BF95CE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6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0D8B-A841-1444-B3FA-C06268DD920D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2545-2E9D-3D41-B577-9829B787C3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2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66D3-3061-1D4F-BB97-A815B2B856D8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5E48-12B4-2A46-827C-8BD96A0C868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7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AE7A-0630-F149-A483-C5E547916A40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8BD7-5244-3541-807B-E144442C9F2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4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80788-67B6-9D48-A931-17452C44CFFF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7724-0EF4-6E46-8781-1FAA718145E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2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DA7F-F583-7042-9F93-7384056DCD42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3B0E-48C1-BF4B-89DE-106E24979D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2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7B78-1845-D14E-A2B3-2920D4DBC06B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1C3D-E225-D349-A088-A56BE93148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61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C796-C4E5-EF42-8EF5-D7C6AC4B7F44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3B00-7A21-1848-9BBF-E2C84406F2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4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69D1-D7FA-FA46-9245-602343D836DC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AF775-4DE8-B546-83C5-DAF35256DE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5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59B8-9143-AE43-A55F-F45E9FB48C59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C940C-C9E7-6842-934C-4B35C58D739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4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D64A-4C37-694D-BD00-121CD483EBB4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033B-2283-4440-9F1A-1A46214030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0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46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6246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8FB8425-56B2-874E-9F67-B5A90DD3E3DE}" type="datetime1">
              <a:rPr lang="it-IT"/>
              <a:pPr>
                <a:defRPr/>
              </a:pPr>
              <a:t>15/09/13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Perimeter Institute, Canada,                       24 April 2007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3E8FD3-4CB0-5548-8B02-6B4532F4EE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1" r:id="rId2"/>
    <p:sldLayoutId id="2147483750" r:id="rId3"/>
    <p:sldLayoutId id="2147483742" r:id="rId4"/>
    <p:sldLayoutId id="2147483743" r:id="rId5"/>
    <p:sldLayoutId id="2147483744" r:id="rId6"/>
    <p:sldLayoutId id="2147483745" r:id="rId7"/>
    <p:sldLayoutId id="2147483751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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7F8FA9"/>
        </a:buClr>
        <a:buSzPct val="9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4A66A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5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eg"/><Relationship Id="rId5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6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0.emf"/><Relationship Id="rId4" Type="http://schemas.openxmlformats.org/officeDocument/2006/relationships/image" Target="../media/image5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1.jpeg"/><Relationship Id="rId5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ng"/><Relationship Id="rId5" Type="http://schemas.openxmlformats.org/officeDocument/2006/relationships/image" Target="../media/image56.wmf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6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ChangeArrowheads="1"/>
          </p:cNvSpPr>
          <p:nvPr/>
        </p:nvSpPr>
        <p:spPr bwMode="auto">
          <a:xfrm>
            <a:off x="467544" y="692696"/>
            <a:ext cx="648072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ndale Mono" charset="0"/>
              <a:cs typeface="Andale Mono" charset="0"/>
            </a:endParaRPr>
          </a:p>
          <a:p>
            <a:r>
              <a:rPr lang="en-US" sz="2000" b="1" i="1" dirty="0">
                <a:solidFill>
                  <a:srgbClr val="800000"/>
                </a:solidFill>
                <a:latin typeface="Ayuthaya"/>
                <a:cs typeface="Ayuthaya"/>
              </a:rPr>
              <a:t>G</a:t>
            </a:r>
            <a:r>
              <a:rPr lang="en-US" sz="2000" b="1" i="1" dirty="0" smtClean="0">
                <a:solidFill>
                  <a:srgbClr val="800000"/>
                </a:solidFill>
                <a:latin typeface="Ayuthaya"/>
                <a:cs typeface="Ayuthaya"/>
              </a:rPr>
              <a:t>ravity </a:t>
            </a:r>
            <a:r>
              <a:rPr lang="en-US" sz="2000" b="1" i="1" dirty="0">
                <a:solidFill>
                  <a:srgbClr val="800000"/>
                </a:solidFill>
                <a:latin typeface="Ayuthaya"/>
                <a:cs typeface="Ayuthaya"/>
              </a:rPr>
              <a:t>and fundamental </a:t>
            </a:r>
            <a:r>
              <a:rPr lang="en-US" sz="2000" b="1" i="1" dirty="0" smtClean="0">
                <a:solidFill>
                  <a:srgbClr val="800000"/>
                </a:solidFill>
                <a:latin typeface="Ayuthaya"/>
                <a:cs typeface="Ayuthaya"/>
              </a:rPr>
              <a:t>physics:  </a:t>
            </a:r>
          </a:p>
          <a:p>
            <a:r>
              <a:rPr lang="en-US" sz="2000" b="1" i="1" dirty="0" smtClean="0">
                <a:solidFill>
                  <a:srgbClr val="800000"/>
                </a:solidFill>
                <a:latin typeface="Ayuthaya"/>
                <a:cs typeface="Ayuthaya"/>
              </a:rPr>
              <a:t>Probing </a:t>
            </a:r>
            <a:r>
              <a:rPr lang="en-US" sz="2000" b="1" i="1" dirty="0">
                <a:solidFill>
                  <a:srgbClr val="800000"/>
                </a:solidFill>
                <a:latin typeface="Ayuthaya"/>
                <a:cs typeface="Ayuthaya"/>
              </a:rPr>
              <a:t>the Equivalence Principle at Classical and Quantum Level</a:t>
            </a:r>
          </a:p>
          <a:p>
            <a:endParaRPr lang="en-US" sz="2800" dirty="0">
              <a:solidFill>
                <a:srgbClr val="072C62"/>
              </a:solidFill>
              <a:latin typeface="Ayuthaya" charset="0"/>
              <a:cs typeface="Ayuthaya" charset="0"/>
            </a:endParaRPr>
          </a:p>
          <a:p>
            <a:r>
              <a:rPr lang="en-US" dirty="0">
                <a:latin typeface="Andale Mono" charset="0"/>
                <a:cs typeface="Andale Mono" charset="0"/>
              </a:rPr>
              <a:t> </a:t>
            </a:r>
          </a:p>
        </p:txBody>
      </p:sp>
      <p:pic>
        <p:nvPicPr>
          <p:cNvPr id="66562" name="Picture 8" descr="LogoFinale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941561" cy="93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1066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2"/>
          <p:cNvSpPr txBox="1">
            <a:spLocks noChangeArrowheads="1"/>
          </p:cNvSpPr>
          <p:nvPr/>
        </p:nvSpPr>
        <p:spPr bwMode="auto">
          <a:xfrm>
            <a:off x="439738" y="64135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6565" name="TextBox 12"/>
          <p:cNvSpPr txBox="1">
            <a:spLocks noChangeArrowheads="1"/>
          </p:cNvSpPr>
          <p:nvPr/>
        </p:nvSpPr>
        <p:spPr bwMode="auto">
          <a:xfrm>
            <a:off x="1619672" y="4869160"/>
            <a:ext cx="3471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 baseline="30000" dirty="0" smtClean="0">
                <a:solidFill>
                  <a:srgbClr val="320808"/>
                </a:solidFill>
                <a:latin typeface="+mn-lt"/>
                <a:cs typeface="Ayuthaya" charset="0"/>
              </a:rPr>
              <a:t>b </a:t>
            </a:r>
            <a:r>
              <a:rPr lang="en-US" sz="1400" b="1" dirty="0" err="1" smtClean="0">
                <a:solidFill>
                  <a:srgbClr val="320808"/>
                </a:solidFill>
                <a:latin typeface="+mn-lt"/>
                <a:cs typeface="Ayuthaya" charset="0"/>
              </a:rPr>
              <a:t>Università</a:t>
            </a:r>
            <a:r>
              <a:rPr lang="en-US" sz="1400" b="1" dirty="0" smtClean="0">
                <a:solidFill>
                  <a:srgbClr val="320808"/>
                </a:solidFill>
                <a:latin typeface="+mn-lt"/>
                <a:cs typeface="Ayuthaya" charset="0"/>
              </a:rPr>
              <a:t> di Salerno </a:t>
            </a:r>
          </a:p>
          <a:p>
            <a:r>
              <a:rPr lang="en-US" sz="1400" b="1" dirty="0">
                <a:solidFill>
                  <a:srgbClr val="320808"/>
                </a:solidFill>
                <a:latin typeface="+mn-lt"/>
                <a:cs typeface="Ayuthaya" charset="0"/>
              </a:rPr>
              <a:t>a</a:t>
            </a:r>
            <a:r>
              <a:rPr lang="en-US" sz="1400" b="1" dirty="0" smtClean="0">
                <a:solidFill>
                  <a:srgbClr val="320808"/>
                </a:solidFill>
                <a:latin typeface="+mn-lt"/>
                <a:cs typeface="Ayuthaya" charset="0"/>
              </a:rPr>
              <a:t>nd INFN, </a:t>
            </a:r>
            <a:r>
              <a:rPr lang="en-US" sz="1400" b="1" dirty="0" err="1" smtClean="0">
                <a:solidFill>
                  <a:srgbClr val="320808"/>
                </a:solidFill>
                <a:latin typeface="+mn-lt"/>
                <a:cs typeface="Ayuthaya" charset="0"/>
              </a:rPr>
              <a:t>Sez</a:t>
            </a:r>
            <a:r>
              <a:rPr lang="en-US" sz="1400" b="1" dirty="0" smtClean="0">
                <a:solidFill>
                  <a:srgbClr val="320808"/>
                </a:solidFill>
                <a:latin typeface="+mn-lt"/>
                <a:cs typeface="Ayuthaya" charset="0"/>
              </a:rPr>
              <a:t>. </a:t>
            </a:r>
            <a:r>
              <a:rPr lang="en-US" sz="1400" b="1" dirty="0">
                <a:solidFill>
                  <a:srgbClr val="320808"/>
                </a:solidFill>
                <a:latin typeface="+mn-lt"/>
                <a:cs typeface="Ayuthaya" charset="0"/>
              </a:rPr>
              <a:t>d</a:t>
            </a:r>
            <a:r>
              <a:rPr lang="en-US" sz="1400" b="1" dirty="0" smtClean="0">
                <a:solidFill>
                  <a:srgbClr val="320808"/>
                </a:solidFill>
                <a:latin typeface="+mn-lt"/>
                <a:cs typeface="Ayuthaya" charset="0"/>
              </a:rPr>
              <a:t>i Napoli, Italy </a:t>
            </a:r>
            <a:endParaRPr lang="en-US" sz="1400" b="1" dirty="0">
              <a:solidFill>
                <a:srgbClr val="320808"/>
              </a:solidFill>
              <a:latin typeface="+mn-lt"/>
              <a:cs typeface="Ayuthaya" charset="0"/>
            </a:endParaRPr>
          </a:p>
        </p:txBody>
      </p:sp>
      <p:sp>
        <p:nvSpPr>
          <p:cNvPr id="66566" name="TextBox 14"/>
          <p:cNvSpPr txBox="1">
            <a:spLocks noChangeArrowheads="1"/>
          </p:cNvSpPr>
          <p:nvPr/>
        </p:nvSpPr>
        <p:spPr bwMode="auto">
          <a:xfrm>
            <a:off x="1403350" y="2708275"/>
            <a:ext cx="60195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yuthaya" charset="0"/>
              </a:rPr>
              <a:t>Salvatore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yuthaya" charset="0"/>
              </a:rPr>
              <a:t>Capozziello</a:t>
            </a:r>
            <a:r>
              <a:rPr lang="en-US" sz="2000" b="1" baseline="300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yuthaya" charset="0"/>
              </a:rPr>
              <a:t>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yuthaya" charset="0"/>
              </a:rPr>
              <a:t> and Gaetano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yuthaya" charset="0"/>
              </a:rPr>
              <a:t>Lambiase</a:t>
            </a:r>
            <a:r>
              <a:rPr lang="en-US" sz="2000" b="1" baseline="300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yuthaya" charset="0"/>
              </a:rPr>
              <a:t>b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yuthaya" charset="0"/>
              </a:rPr>
              <a:t>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6568" name="Rectangle 4"/>
          <p:cNvSpPr>
            <a:spLocks noChangeArrowheads="1"/>
          </p:cNvSpPr>
          <p:nvPr/>
        </p:nvSpPr>
        <p:spPr bwMode="auto">
          <a:xfrm>
            <a:off x="1187624" y="3573016"/>
            <a:ext cx="48974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just" eaLnBrk="1">
              <a:buFont typeface="StarSymbol" charset="0"/>
              <a:buNone/>
            </a:pPr>
            <a:r>
              <a:rPr lang="en-GB" sz="1600" b="1" dirty="0">
                <a:solidFill>
                  <a:srgbClr val="000099"/>
                </a:solidFill>
                <a:latin typeface="Times New Roman" charset="0"/>
              </a:rPr>
              <a:t> </a:t>
            </a:r>
            <a:r>
              <a:rPr lang="en-GB" sz="1600" b="1" baseline="30000" dirty="0" smtClean="0">
                <a:solidFill>
                  <a:srgbClr val="000099"/>
                </a:solidFill>
                <a:latin typeface="Times New Roman" charset="0"/>
              </a:rPr>
              <a:t>a </a:t>
            </a:r>
            <a:r>
              <a:rPr lang="en-GB" sz="1400" b="1" dirty="0" err="1" smtClean="0">
                <a:solidFill>
                  <a:srgbClr val="320808"/>
                </a:solidFill>
                <a:latin typeface="+mn-lt"/>
                <a:cs typeface="Ayuthaya" charset="0"/>
              </a:rPr>
              <a:t>Università</a:t>
            </a:r>
            <a:r>
              <a:rPr lang="en-GB" sz="1400" b="1" dirty="0" smtClean="0">
                <a:solidFill>
                  <a:srgbClr val="320808"/>
                </a:solidFill>
                <a:latin typeface="+mn-lt"/>
                <a:cs typeface="Ayuthaya" charset="0"/>
              </a:rPr>
              <a:t> </a:t>
            </a:r>
            <a:r>
              <a:rPr lang="en-GB" sz="1400" b="1" dirty="0">
                <a:solidFill>
                  <a:srgbClr val="320808"/>
                </a:solidFill>
                <a:latin typeface="+mn-lt"/>
                <a:cs typeface="Ayuthaya" charset="0"/>
              </a:rPr>
              <a:t>di Napoli </a:t>
            </a:r>
            <a:r>
              <a:rPr lang="ja-JP" altLang="en-GB" sz="1400" b="1" dirty="0">
                <a:solidFill>
                  <a:srgbClr val="320808"/>
                </a:solidFill>
                <a:latin typeface="+mn-lt"/>
                <a:cs typeface="Ayuthaya" charset="0"/>
              </a:rPr>
              <a:t>“</a:t>
            </a:r>
            <a:r>
              <a:rPr lang="en-GB" altLang="ja-JP" sz="1400" b="1" dirty="0">
                <a:solidFill>
                  <a:srgbClr val="320808"/>
                </a:solidFill>
                <a:latin typeface="+mn-lt"/>
                <a:cs typeface="Ayuthaya" charset="0"/>
              </a:rPr>
              <a:t>Federico II</a:t>
            </a:r>
            <a:r>
              <a:rPr lang="ja-JP" altLang="en-GB" sz="1400" b="1" dirty="0">
                <a:solidFill>
                  <a:srgbClr val="320808"/>
                </a:solidFill>
                <a:latin typeface="+mn-lt"/>
                <a:cs typeface="Ayuthaya" charset="0"/>
              </a:rPr>
              <a:t>”</a:t>
            </a:r>
            <a:endParaRPr lang="en-GB" altLang="ja-JP" sz="1400" b="1" dirty="0">
              <a:solidFill>
                <a:srgbClr val="320808"/>
              </a:solidFill>
              <a:latin typeface="+mn-lt"/>
              <a:cs typeface="Ayuthaya" charset="0"/>
            </a:endParaRPr>
          </a:p>
          <a:p>
            <a:pPr lvl="1" algn="just" eaLnBrk="1">
              <a:buFont typeface="StarSymbol" charset="0"/>
              <a:buNone/>
            </a:pPr>
            <a:r>
              <a:rPr lang="en-GB" sz="1400" b="1" dirty="0">
                <a:solidFill>
                  <a:srgbClr val="320808"/>
                </a:solidFill>
                <a:latin typeface="+mn-lt"/>
                <a:cs typeface="Ayuthaya" charset="0"/>
              </a:rPr>
              <a:t> and INFN, </a:t>
            </a:r>
            <a:r>
              <a:rPr lang="en-GB" sz="1400" b="1" dirty="0" err="1">
                <a:solidFill>
                  <a:srgbClr val="320808"/>
                </a:solidFill>
                <a:latin typeface="+mn-lt"/>
                <a:cs typeface="Ayuthaya" charset="0"/>
              </a:rPr>
              <a:t>Sez</a:t>
            </a:r>
            <a:r>
              <a:rPr lang="en-GB" sz="1400" b="1" dirty="0">
                <a:solidFill>
                  <a:srgbClr val="320808"/>
                </a:solidFill>
                <a:latin typeface="+mn-lt"/>
                <a:cs typeface="Ayuthaya" charset="0"/>
              </a:rPr>
              <a:t>. di Napoli, Italy</a:t>
            </a:r>
            <a:r>
              <a:rPr lang="en-GB" sz="1400" dirty="0">
                <a:solidFill>
                  <a:srgbClr val="320808"/>
                </a:solidFill>
                <a:latin typeface="+mn-lt"/>
                <a:cs typeface="Ayuthaya" charset="0"/>
              </a:rPr>
              <a:t>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926454" cy="936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6" descr="weyl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7922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marL="342900" indent="-342900"/>
            <a:r>
              <a:rPr lang="en-US" sz="2400" b="1" dirty="0" smtClean="0">
                <a:solidFill>
                  <a:srgbClr val="242852"/>
                </a:solidFill>
                <a:latin typeface="Ayuthaya"/>
                <a:cs typeface="Ayuthaya"/>
              </a:rPr>
              <a:t>   </a:t>
            </a:r>
            <a:r>
              <a:rPr lang="en-US" sz="2400" b="1" dirty="0" smtClean="0">
                <a:solidFill>
                  <a:srgbClr val="800000"/>
                </a:solidFill>
                <a:latin typeface="Ayuthaya"/>
                <a:cs typeface="Ayuthaya"/>
              </a:rPr>
              <a:t>Foundation</a:t>
            </a:r>
            <a:r>
              <a:rPr lang="en-US" sz="2400" b="1" dirty="0">
                <a:solidFill>
                  <a:srgbClr val="800000"/>
                </a:solidFill>
                <a:latin typeface="Ayuthaya"/>
                <a:cs typeface="Ayuthaya"/>
              </a:rPr>
              <a:t>: gravity and space-time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3356992"/>
            <a:ext cx="82809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it-IT" altLang="ja-JP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The 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metric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g (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Gravitation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) and the scalar 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factor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  <a:sym typeface="Symbol" charset="0"/>
              </a:rPr>
              <a:t>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(the </a:t>
            </a:r>
            <a:r>
              <a:rPr lang="ja-JP" alt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“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phase</a:t>
            </a:r>
            <a:r>
              <a:rPr lang="ja-JP" alt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”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) 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determine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in 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fact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a linear connection in 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spacetime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3728" y="2204864"/>
            <a:ext cx="59046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He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introduces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a scalar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factor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  <a:sym typeface="Symbol" charset="0"/>
              </a:rPr>
              <a:t>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  <a:sym typeface="Symbol" charset="0"/>
              </a:rPr>
              <a:t>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(a </a:t>
            </a:r>
            <a:r>
              <a:rPr lang="ja-JP" alt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“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gauge</a:t>
            </a:r>
            <a:r>
              <a:rPr lang="ja-JP" alt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”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) 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that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point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by 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point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calibrates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the </a:t>
            </a:r>
            <a:r>
              <a:rPr lang="it-IT" altLang="ja-JP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interaction</a:t>
            </a:r>
            <a:r>
              <a:rPr lang="it-IT" altLang="ja-JP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 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24383" y="400506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algn="just" fontAlgn="auto">
              <a:spcAft>
                <a:spcPts val="0"/>
              </a:spcAft>
              <a:buFontTx/>
              <a:buNone/>
              <a:defRPr/>
            </a:pP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Weyl</a:t>
            </a:r>
            <a:r>
              <a:rPr lang="ja-JP" altLang="it-IT" sz="1600" b="1" dirty="0">
                <a:solidFill>
                  <a:srgbClr val="320808"/>
                </a:solidFill>
                <a:latin typeface="Ayuthaya"/>
                <a:cs typeface="Ayuthaya"/>
              </a:rPr>
              <a:t>’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s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idea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fails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. The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Lagrangian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is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not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appropriate and </a:t>
            </a:r>
            <a:r>
              <a:rPr lang="it-IT" altLang="ja-JP" sz="1600" b="1" dirty="0" err="1" smtClean="0">
                <a:solidFill>
                  <a:srgbClr val="320808"/>
                </a:solidFill>
                <a:latin typeface="Ayuthaya"/>
                <a:cs typeface="Ayuthaya"/>
              </a:rPr>
              <a:t>field</a:t>
            </a:r>
            <a:r>
              <a:rPr lang="it-IT" altLang="ja-JP" sz="1600" b="1" dirty="0" smtClean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 smtClean="0">
                <a:solidFill>
                  <a:srgbClr val="320808"/>
                </a:solidFill>
                <a:latin typeface="Ayuthaya"/>
                <a:cs typeface="Ayuthaya"/>
              </a:rPr>
              <a:t>equations</a:t>
            </a:r>
            <a:r>
              <a:rPr lang="it-IT" altLang="ja-JP" sz="1600" b="1" dirty="0" smtClean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describe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a </a:t>
            </a:r>
            <a:r>
              <a:rPr lang="ja-JP" altLang="it-IT" sz="1600" b="1" dirty="0">
                <a:solidFill>
                  <a:srgbClr val="320808"/>
                </a:solidFill>
                <a:latin typeface="Ayuthaya"/>
                <a:cs typeface="Ayuthaya"/>
              </a:rPr>
              <a:t>“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massive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photon</a:t>
            </a:r>
            <a:r>
              <a:rPr lang="ja-JP" altLang="it-IT" sz="1600" b="1" dirty="0">
                <a:solidFill>
                  <a:srgbClr val="320808"/>
                </a:solidFill>
                <a:latin typeface="Ayuthaya"/>
                <a:cs typeface="Ayuthaya"/>
              </a:rPr>
              <a:t>”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(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it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is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in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fact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a </a:t>
            </a:r>
            <a:endParaRPr lang="it-IT" altLang="ja-JP" sz="1600" b="1" dirty="0" smtClean="0">
              <a:solidFill>
                <a:srgbClr val="320808"/>
              </a:solidFill>
              <a:latin typeface="Ayuthaya"/>
              <a:cs typeface="Ayuthaya"/>
            </a:endParaRPr>
          </a:p>
          <a:p>
            <a:pPr marL="420624" indent="-384048" algn="just" fontAlgn="auto">
              <a:spcAft>
                <a:spcPts val="0"/>
              </a:spcAft>
              <a:buFontTx/>
              <a:buNone/>
              <a:defRPr/>
            </a:pPr>
            <a:r>
              <a:rPr lang="it-IT" altLang="ja-JP" sz="1600" b="1" dirty="0" err="1" smtClean="0">
                <a:solidFill>
                  <a:srgbClr val="320808"/>
                </a:solidFill>
                <a:latin typeface="Ayuthaya"/>
                <a:cs typeface="Ayuthaya"/>
              </a:rPr>
              <a:t>Proca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-Yukawa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interaction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in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modern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language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87" y="494116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Weyl</a:t>
            </a:r>
            <a:r>
              <a:rPr lang="ja-JP" altLang="it-IT" sz="1600" b="1" dirty="0">
                <a:solidFill>
                  <a:srgbClr val="320808"/>
                </a:solidFill>
                <a:latin typeface="Ayuthaya"/>
                <a:cs typeface="Ayuthaya"/>
              </a:rPr>
              <a:t>’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s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idea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generates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however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 a </a:t>
            </a:r>
            <a:r>
              <a:rPr lang="it-IT" altLang="ja-JP" sz="1600" b="1" dirty="0" err="1">
                <a:solidFill>
                  <a:srgbClr val="320808"/>
                </a:solidFill>
                <a:latin typeface="Ayuthaya"/>
                <a:cs typeface="Ayuthaya"/>
              </a:rPr>
              <a:t>keypoint</a:t>
            </a:r>
            <a:r>
              <a:rPr lang="it-IT" altLang="ja-JP" sz="1600" b="1" dirty="0">
                <a:solidFill>
                  <a:srgbClr val="320808"/>
                </a:solidFill>
                <a:latin typeface="Ayuthaya"/>
                <a:cs typeface="Ayuthaya"/>
              </a:rPr>
              <a:t>: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connections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may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have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an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interesting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dynamics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.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Fields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may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be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gauge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fields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- i.e.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fields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with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group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properties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coming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from </a:t>
            </a:r>
            <a:r>
              <a:rPr lang="it-IT" altLang="ja-JP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further</a:t>
            </a:r>
            <a:endParaRPr lang="it-IT" altLang="ja-JP" sz="1600" b="1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it-IT" altLang="ja-JP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principles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and </a:t>
            </a:r>
            <a:r>
              <a:rPr lang="ja-JP" altLang="it-IT" sz="1600" b="1" dirty="0">
                <a:solidFill>
                  <a:srgbClr val="FF0000"/>
                </a:solidFill>
                <a:latin typeface="Ayuthaya"/>
                <a:cs typeface="Ayuthaya"/>
              </a:rPr>
              <a:t>“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internal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it-IT" altLang="ja-JP" sz="1600" b="1" dirty="0" err="1">
                <a:solidFill>
                  <a:srgbClr val="FF0000"/>
                </a:solidFill>
                <a:latin typeface="Ayuthaya"/>
                <a:cs typeface="Ayuthaya"/>
              </a:rPr>
              <a:t>symmetries</a:t>
            </a:r>
            <a:r>
              <a:rPr lang="ja-JP" altLang="it-IT" sz="1600" b="1" dirty="0">
                <a:solidFill>
                  <a:srgbClr val="FF0000"/>
                </a:solidFill>
                <a:latin typeface="Ayuthaya"/>
                <a:cs typeface="Ayuthaya"/>
              </a:rPr>
              <a:t>”</a:t>
            </a:r>
            <a:r>
              <a:rPr lang="it-IT" altLang="ja-JP" sz="1600" b="1" dirty="0">
                <a:solidFill>
                  <a:srgbClr val="FF0000"/>
                </a:solidFill>
                <a:latin typeface="Ayuthaya"/>
                <a:cs typeface="Ayuthaya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1720" y="980728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algn="just" fontAlgn="auto">
              <a:spcAft>
                <a:spcPts val="0"/>
              </a:spcAft>
              <a:buFontTx/>
              <a:buNone/>
              <a:defRPr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Hermann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Weyl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makes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a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celebrated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attempt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to </a:t>
            </a:r>
            <a:r>
              <a:rPr lang="it-IT" sz="16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unify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Gravity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with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Electromagnetism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 He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understands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that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Electromagnetism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is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a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gauge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field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 </a:t>
            </a:r>
            <a:endParaRPr lang="it-IT" altLang="ja-JP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38435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 txBox="1">
            <a:spLocks/>
          </p:cNvSpPr>
          <p:nvPr/>
        </p:nvSpPr>
        <p:spPr bwMode="auto">
          <a:xfrm>
            <a:off x="107504" y="2204864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800000"/>
                </a:solidFill>
                <a:latin typeface="Ayuthaya"/>
                <a:cs typeface="Ayuthaya"/>
              </a:rPr>
              <a:t>Is still </a:t>
            </a:r>
            <a:r>
              <a:rPr lang="en-US" b="1" i="1" dirty="0">
                <a:solidFill>
                  <a:srgbClr val="800000"/>
                </a:solidFill>
                <a:latin typeface="Ayuthaya"/>
                <a:cs typeface="Ayuthaya"/>
              </a:rPr>
              <a:t>g</a:t>
            </a:r>
            <a:r>
              <a:rPr lang="en-US" b="1" dirty="0">
                <a:solidFill>
                  <a:srgbClr val="800000"/>
                </a:solidFill>
                <a:latin typeface="Ayuthaya"/>
                <a:cs typeface="Ayuthaya"/>
              </a:rPr>
              <a:t> the fundamental object of Gravity?</a:t>
            </a:r>
            <a:endParaRPr lang="en-US" b="1" i="1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sp>
        <p:nvSpPr>
          <p:cNvPr id="23554" name="Title 1"/>
          <p:cNvSpPr txBox="1">
            <a:spLocks/>
          </p:cNvSpPr>
          <p:nvPr/>
        </p:nvSpPr>
        <p:spPr bwMode="auto">
          <a:xfrm>
            <a:off x="323528" y="3429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just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Einstein tries to consider directly the connection as the fundamental object of Gravity, but he never completes the process of “</a:t>
            </a:r>
            <a:r>
              <a:rPr lang="en-US" altLang="ja-JP" sz="20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dethronizing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”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en-US" altLang="ja-JP" sz="2000" b="1" i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g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</a:t>
            </a:r>
          </a:p>
          <a:p>
            <a:endParaRPr lang="en-US" dirty="0">
              <a:solidFill>
                <a:srgbClr val="0000FF"/>
              </a:solidFill>
              <a:latin typeface="Cochin" charset="0"/>
              <a:cs typeface="Cochin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67544" y="18864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42852"/>
                </a:solidFill>
                <a:latin typeface="Ayuthaya"/>
                <a:cs typeface="Ayuthaya"/>
              </a:rPr>
              <a:t>   </a:t>
            </a:r>
            <a:r>
              <a:rPr lang="en-US" b="1" dirty="0" smtClean="0">
                <a:solidFill>
                  <a:srgbClr val="800000"/>
                </a:solidFill>
                <a:latin typeface="Ayuthaya"/>
                <a:cs typeface="Ayuthaya"/>
              </a:rPr>
              <a:t>Shortcomings in General Relativity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6667" y="1052736"/>
            <a:ext cx="8208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300" b="1" dirty="0">
                <a:solidFill>
                  <a:srgbClr val="800000"/>
                </a:solidFill>
                <a:latin typeface="Ayuthaya"/>
                <a:cs typeface="Ayuthaya"/>
              </a:rPr>
              <a:t>But after all, what </a:t>
            </a:r>
            <a:r>
              <a:rPr lang="en-US" sz="2300" b="1" dirty="0" smtClean="0">
                <a:solidFill>
                  <a:srgbClr val="800000"/>
                </a:solidFill>
                <a:latin typeface="Ayuthaya"/>
                <a:cs typeface="Ayuthaya"/>
              </a:rPr>
              <a:t>are </a:t>
            </a:r>
            <a:r>
              <a:rPr lang="en-US" sz="2300" b="1" dirty="0">
                <a:solidFill>
                  <a:srgbClr val="800000"/>
                </a:solidFill>
                <a:latin typeface="Ayuthaya"/>
                <a:cs typeface="Ayuthaya"/>
              </a:rPr>
              <a:t>the </a:t>
            </a:r>
            <a:r>
              <a:rPr lang="en-US" sz="2300" b="1" dirty="0" smtClean="0">
                <a:solidFill>
                  <a:srgbClr val="800000"/>
                </a:solidFill>
                <a:latin typeface="Ayuthaya"/>
                <a:cs typeface="Ayuthaya"/>
              </a:rPr>
              <a:t>problems </a:t>
            </a:r>
            <a:r>
              <a:rPr lang="en-US" sz="2300" b="1" dirty="0">
                <a:solidFill>
                  <a:srgbClr val="800000"/>
                </a:solidFill>
                <a:latin typeface="Ayuthaya"/>
                <a:cs typeface="Ayuthaya"/>
              </a:rPr>
              <a:t>with GR?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7544" y="18864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42852"/>
                </a:solidFill>
                <a:latin typeface="Ayuthaya"/>
                <a:cs typeface="Ayuthaya"/>
              </a:rPr>
              <a:t>   </a:t>
            </a:r>
            <a:r>
              <a:rPr lang="en-US" b="1" dirty="0" smtClean="0">
                <a:solidFill>
                  <a:srgbClr val="800000"/>
                </a:solidFill>
                <a:latin typeface="Ayuthaya"/>
                <a:cs typeface="Ayuthaya"/>
              </a:rPr>
              <a:t>Shortcomings in General Relativity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1916832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GR is </a:t>
            </a: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simple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, beautiful.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b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ut seems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to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be not self-consistent at all scales: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>
              <a:defRPr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cosmological constant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Λ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Inflation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Dark Matter + Dark Energy 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Q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uantum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G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ravity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problem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onsistency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of EP at classical and quantum level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393305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600" dirty="0">
              <a:solidFill>
                <a:srgbClr val="320808"/>
              </a:solidFill>
              <a:latin typeface="Ayuthaya"/>
              <a:cs typeface="Ayuthaya"/>
            </a:endParaRPr>
          </a:p>
          <a:p>
            <a:pPr>
              <a:defRPr/>
            </a:pP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Today observations say that there is </a:t>
            </a:r>
            <a:r>
              <a:rPr lang="en-US" sz="1600" b="1" dirty="0" smtClean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too few matter in the Universe!  Thence the need, in order to save GR, for dark energy and dark matter: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9752" y="5301208"/>
            <a:ext cx="3240360" cy="70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0448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Oval 4"/>
          <p:cNvSpPr>
            <a:spLocks noChangeArrowheads="1"/>
          </p:cNvSpPr>
          <p:nvPr/>
        </p:nvSpPr>
        <p:spPr bwMode="auto">
          <a:xfrm>
            <a:off x="2667000" y="1219200"/>
            <a:ext cx="914400" cy="5334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Oval 5"/>
          <p:cNvSpPr>
            <a:spLocks noChangeArrowheads="1"/>
          </p:cNvSpPr>
          <p:nvPr/>
        </p:nvSpPr>
        <p:spPr bwMode="auto">
          <a:xfrm>
            <a:off x="4860032" y="1196752"/>
            <a:ext cx="990600" cy="533400"/>
          </a:xfrm>
          <a:prstGeom prst="ellipse">
            <a:avLst/>
          </a:prstGeom>
          <a:noFill/>
          <a:ln w="28575">
            <a:solidFill>
              <a:srgbClr val="32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AutoShape 6"/>
          <p:cNvSpPr>
            <a:spLocks noChangeArrowheads="1"/>
          </p:cNvSpPr>
          <p:nvPr/>
        </p:nvSpPr>
        <p:spPr bwMode="auto">
          <a:xfrm rot="2754773">
            <a:off x="1760370" y="986824"/>
            <a:ext cx="533400" cy="1219200"/>
          </a:xfrm>
          <a:prstGeom prst="curvedRightArrow">
            <a:avLst>
              <a:gd name="adj1" fmla="val 15873"/>
              <a:gd name="adj2" fmla="val 61587"/>
              <a:gd name="adj3" fmla="val 33333"/>
            </a:avLst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AutoShape 7"/>
          <p:cNvSpPr>
            <a:spLocks noChangeArrowheads="1"/>
          </p:cNvSpPr>
          <p:nvPr/>
        </p:nvSpPr>
        <p:spPr bwMode="auto">
          <a:xfrm rot="-2556280">
            <a:off x="5840310" y="882133"/>
            <a:ext cx="609600" cy="1219200"/>
          </a:xfrm>
          <a:prstGeom prst="curvedLeftArrow">
            <a:avLst>
              <a:gd name="adj1" fmla="val 17380"/>
              <a:gd name="adj2" fmla="val 51269"/>
              <a:gd name="adj3" fmla="val 41713"/>
            </a:avLst>
          </a:prstGeom>
          <a:solidFill>
            <a:schemeClr val="accent5">
              <a:lumMod val="50000"/>
            </a:schemeClr>
          </a:solidFill>
          <a:ln w="9525">
            <a:solidFill>
              <a:srgbClr val="32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179512" y="2204864"/>
            <a:ext cx="3276600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000" b="1" dirty="0">
                <a:solidFill>
                  <a:srgbClr val="320808"/>
                </a:solidFill>
                <a:latin typeface="Ayuthaya"/>
                <a:cs typeface="Ayuthaya"/>
              </a:rPr>
              <a:t>Extended </a:t>
            </a:r>
            <a:r>
              <a:rPr lang="it-IT" sz="2000" b="1" dirty="0" err="1">
                <a:solidFill>
                  <a:srgbClr val="320808"/>
                </a:solidFill>
                <a:latin typeface="Ayuthaya"/>
                <a:cs typeface="Ayuthaya"/>
              </a:rPr>
              <a:t>theories</a:t>
            </a:r>
            <a:r>
              <a:rPr lang="it-IT" sz="2000" b="1" dirty="0">
                <a:solidFill>
                  <a:srgbClr val="320808"/>
                </a:solidFill>
                <a:latin typeface="Ayuthaya"/>
                <a:cs typeface="Ayuthaya"/>
              </a:rPr>
              <a:t> of </a:t>
            </a:r>
            <a:r>
              <a:rPr lang="it-IT" sz="2000" b="1" dirty="0" err="1">
                <a:solidFill>
                  <a:srgbClr val="320808"/>
                </a:solidFill>
                <a:latin typeface="Ayuthaya"/>
                <a:cs typeface="Ayuthaya"/>
              </a:rPr>
              <a:t>Gravity</a:t>
            </a:r>
            <a:r>
              <a:rPr lang="it-IT" sz="2000" b="1" dirty="0">
                <a:solidFill>
                  <a:srgbClr val="320808"/>
                </a:solidFill>
                <a:latin typeface="Ayuthaya"/>
                <a:cs typeface="Ayuthaya"/>
              </a:rPr>
              <a:t>  </a:t>
            </a: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4932040" y="2204864"/>
            <a:ext cx="304800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000" b="1" dirty="0">
                <a:solidFill>
                  <a:srgbClr val="320808"/>
                </a:solidFill>
                <a:latin typeface="Ayuthaya"/>
                <a:cs typeface="Ayuthaya"/>
              </a:rPr>
              <a:t>Dark Energy and </a:t>
            </a:r>
            <a:r>
              <a:rPr lang="it-IT" sz="2000" b="1" dirty="0">
                <a:solidFill>
                  <a:srgbClr val="320808"/>
                </a:solidFill>
                <a:latin typeface="Ayuthaya"/>
                <a:cs typeface="Ayuthaya"/>
                <a:sym typeface="Symbol" charset="0"/>
              </a:rPr>
              <a:t></a:t>
            </a:r>
          </a:p>
        </p:txBody>
      </p:sp>
      <p:pic>
        <p:nvPicPr>
          <p:cNvPr id="50186" name="Picture 1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15906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1512168" cy="4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Text Box 17"/>
          <p:cNvSpPr txBox="1">
            <a:spLocks noChangeArrowheads="1"/>
          </p:cNvSpPr>
          <p:nvPr/>
        </p:nvSpPr>
        <p:spPr bwMode="auto">
          <a:xfrm>
            <a:off x="323528" y="2996952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800" b="1" dirty="0">
                <a:solidFill>
                  <a:srgbClr val="320808"/>
                </a:solidFill>
                <a:latin typeface="Ayuthaya"/>
                <a:cs typeface="Ayuthaya"/>
              </a:rPr>
              <a:t>WHY?</a:t>
            </a:r>
          </a:p>
        </p:txBody>
      </p:sp>
      <p:pic>
        <p:nvPicPr>
          <p:cNvPr id="50192" name="Picture 18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3744416" cy="37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Text Box 19"/>
          <p:cNvSpPr txBox="1">
            <a:spLocks noChangeArrowheads="1"/>
          </p:cNvSpPr>
          <p:nvPr/>
        </p:nvSpPr>
        <p:spPr bwMode="auto">
          <a:xfrm>
            <a:off x="179512" y="5661248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400" b="1" dirty="0">
                <a:solidFill>
                  <a:srgbClr val="800000"/>
                </a:solidFill>
                <a:latin typeface="Ayuthaya"/>
                <a:cs typeface="Ayuthaya"/>
              </a:rPr>
              <a:t>Curvature </a:t>
            </a:r>
            <a:r>
              <a:rPr lang="it-IT" sz="1400" b="1" dirty="0" err="1">
                <a:solidFill>
                  <a:srgbClr val="800000"/>
                </a:solidFill>
                <a:latin typeface="Ayuthaya"/>
                <a:cs typeface="Ayuthaya"/>
              </a:rPr>
              <a:t>invariants</a:t>
            </a:r>
            <a:r>
              <a:rPr lang="it-IT" sz="1400" b="1" dirty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400" b="1" dirty="0" smtClean="0">
                <a:solidFill>
                  <a:srgbClr val="800000"/>
                </a:solidFill>
                <a:latin typeface="Ayuthaya"/>
                <a:cs typeface="Ayuthaya"/>
              </a:rPr>
              <a:t>or scalar </a:t>
            </a:r>
            <a:r>
              <a:rPr lang="it-IT" sz="1400" b="1" dirty="0" err="1" smtClean="0">
                <a:solidFill>
                  <a:srgbClr val="800000"/>
                </a:solidFill>
                <a:latin typeface="Ayuthaya"/>
                <a:cs typeface="Ayuthaya"/>
              </a:rPr>
              <a:t>fields</a:t>
            </a:r>
            <a:r>
              <a:rPr lang="it-IT" sz="1400" b="1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 smtClean="0">
                <a:solidFill>
                  <a:srgbClr val="800000"/>
                </a:solidFill>
                <a:latin typeface="Ayuthaya"/>
                <a:cs typeface="Ayuthaya"/>
              </a:rPr>
              <a:t>have</a:t>
            </a:r>
            <a:r>
              <a:rPr lang="it-IT" sz="1400" b="1" dirty="0" smtClean="0">
                <a:solidFill>
                  <a:srgbClr val="800000"/>
                </a:solidFill>
                <a:latin typeface="Ayuthaya"/>
                <a:cs typeface="Ayuthaya"/>
              </a:rPr>
              <a:t> to  </a:t>
            </a:r>
            <a:r>
              <a:rPr lang="it-IT" sz="1400" b="1" dirty="0">
                <a:solidFill>
                  <a:srgbClr val="800000"/>
                </a:solidFill>
                <a:latin typeface="Ayuthaya"/>
                <a:cs typeface="Ayuthaya"/>
              </a:rPr>
              <a:t>be </a:t>
            </a:r>
            <a:r>
              <a:rPr lang="it-IT" sz="1400" b="1" dirty="0" err="1">
                <a:solidFill>
                  <a:srgbClr val="800000"/>
                </a:solidFill>
                <a:latin typeface="Ayuthaya"/>
                <a:cs typeface="Ayuthaya"/>
              </a:rPr>
              <a:t>taken</a:t>
            </a:r>
            <a:r>
              <a:rPr lang="it-IT" sz="1400" b="1" dirty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800000"/>
                </a:solidFill>
                <a:latin typeface="Ayuthaya"/>
                <a:cs typeface="Ayuthaya"/>
              </a:rPr>
              <a:t>into</a:t>
            </a:r>
            <a:r>
              <a:rPr lang="it-IT" sz="1400" b="1" dirty="0">
                <a:solidFill>
                  <a:srgbClr val="800000"/>
                </a:solidFill>
                <a:latin typeface="Ayuthaya"/>
                <a:cs typeface="Ayuthaya"/>
              </a:rPr>
              <a:t> account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188640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42852"/>
                </a:solidFill>
                <a:latin typeface="Ayuthaya"/>
                <a:cs typeface="Ayuthaya"/>
              </a:rPr>
              <a:t> In summary: </a:t>
            </a:r>
            <a:r>
              <a:rPr lang="en-US" sz="2000" b="1" dirty="0" smtClean="0">
                <a:solidFill>
                  <a:srgbClr val="800000"/>
                </a:solidFill>
                <a:latin typeface="Ayuthaya"/>
                <a:cs typeface="Ayuthaya"/>
              </a:rPr>
              <a:t>We </a:t>
            </a:r>
            <a:r>
              <a:rPr lang="en-US" sz="2000" b="1" dirty="0">
                <a:solidFill>
                  <a:srgbClr val="800000"/>
                </a:solidFill>
                <a:latin typeface="Ayuthaya"/>
                <a:cs typeface="Ayuthaya"/>
              </a:rPr>
              <a:t>must suitably discriminate among </a:t>
            </a:r>
            <a:r>
              <a:rPr lang="en-US" sz="2000" b="1" dirty="0" smtClean="0">
                <a:solidFill>
                  <a:srgbClr val="800000"/>
                </a:solidFill>
                <a:latin typeface="Ayuthaya"/>
                <a:cs typeface="Ayuthaya"/>
              </a:rPr>
              <a:t>different theories of </a:t>
            </a:r>
            <a:r>
              <a:rPr lang="en-US" sz="2000" b="1" dirty="0">
                <a:solidFill>
                  <a:srgbClr val="800000"/>
                </a:solidFill>
                <a:latin typeface="Ayuthaya"/>
                <a:cs typeface="Ayuthaya"/>
              </a:rPr>
              <a:t>gravity!!!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35010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QFT on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curved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spacetimes</a:t>
            </a:r>
            <a:endParaRPr lang="it-IT" sz="14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String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/M-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theory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corrections</a:t>
            </a:r>
            <a:endParaRPr lang="it-IT" sz="14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Brane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-world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models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1403648" y="4581128"/>
            <a:ext cx="484632" cy="52493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16016" y="3429000"/>
            <a:ext cx="3423394" cy="192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Cosmological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constant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(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  <a:sym typeface="Symbol" charset="0"/>
              </a:rPr>
              <a:t>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) </a:t>
            </a: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</a:pP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Time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varing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  <a:sym typeface="Symbol" charset="0"/>
              </a:rPr>
              <a:t></a:t>
            </a:r>
            <a:endParaRPr lang="it-IT" sz="14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</a:pP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Scalar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field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theories</a:t>
            </a:r>
            <a:endParaRPr lang="it-IT" sz="14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</a:pP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Phantom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fields</a:t>
            </a:r>
            <a:endParaRPr lang="it-IT" sz="14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</a:pP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Phenomenological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Theories</a:t>
            </a:r>
            <a:endParaRPr lang="it-IT" sz="14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</a:pP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Exotic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matter</a:t>
            </a:r>
            <a:endParaRPr lang="it-IT" sz="1400" b="1" dirty="0">
              <a:solidFill>
                <a:srgbClr val="320808"/>
              </a:solidFill>
              <a:latin typeface="Ayuthaya"/>
              <a:cs typeface="Ayuthay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 txBox="1">
            <a:spLocks/>
          </p:cNvSpPr>
          <p:nvPr/>
        </p:nvSpPr>
        <p:spPr bwMode="auto">
          <a:xfrm>
            <a:off x="685800" y="2667000"/>
            <a:ext cx="7772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Is there any </a:t>
            </a:r>
            <a:r>
              <a:rPr lang="en-US" sz="3200" b="1" dirty="0" smtClean="0">
                <a:solidFill>
                  <a:srgbClr val="800000"/>
                </a:solidFill>
                <a:latin typeface="Ayuthaya" charset="0"/>
                <a:cs typeface="Ayuthaya" charset="0"/>
              </a:rPr>
              <a:t>way out </a:t>
            </a:r>
            <a:r>
              <a:rPr lang="en-US" sz="3200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to these shortcomings?</a:t>
            </a:r>
            <a:endParaRPr lang="en-US" sz="3200" b="1" dirty="0">
              <a:solidFill>
                <a:srgbClr val="800000"/>
              </a:solidFill>
              <a:latin typeface="Cochin" charset="0"/>
              <a:cs typeface="Cochi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9024" y="18864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42852"/>
                </a:solidFill>
                <a:latin typeface="Ayuthaya"/>
                <a:cs typeface="Ayuthaya"/>
              </a:rPr>
              <a:t>   </a:t>
            </a:r>
            <a:r>
              <a:rPr lang="en-US" b="1" dirty="0" smtClean="0">
                <a:solidFill>
                  <a:srgbClr val="800000"/>
                </a:solidFill>
                <a:latin typeface="Ayuthaya"/>
                <a:cs typeface="Ayuthaya"/>
              </a:rPr>
              <a:t>Alternatives, way out and extensions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9512" y="98072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A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particular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family of NLTG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is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that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of </a:t>
            </a:r>
            <a:r>
              <a:rPr lang="it-IT" sz="14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f</a:t>
            </a: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(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)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theories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in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metric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formalism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, in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which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the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Hilbert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Lagrangian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is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replaced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by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any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non-linear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density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depending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on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 GR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is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retrieved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in (and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only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in) the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particular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case </a:t>
            </a:r>
            <a:r>
              <a:rPr lang="it-IT" sz="14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f</a:t>
            </a: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(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)=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2204864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In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these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theories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there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is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a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second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order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part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that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resembles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Einstein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tensor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(and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reduces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to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it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if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and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only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if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f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(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R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) =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R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) and a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fourth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320808"/>
                </a:solidFill>
                <a:latin typeface="Ayuthaya"/>
                <a:cs typeface="Ayuthaya"/>
              </a:rPr>
              <a:t>order</a:t>
            </a:r>
            <a:r>
              <a:rPr lang="it-IT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ja-JP" altLang="it-IT" sz="1400" b="1" dirty="0">
                <a:solidFill>
                  <a:srgbClr val="320808"/>
                </a:solidFill>
                <a:latin typeface="Ayuthaya"/>
                <a:cs typeface="Ayuthaya"/>
              </a:rPr>
              <a:t>“</a:t>
            </a:r>
            <a:r>
              <a:rPr lang="it-IT" altLang="ja-JP" sz="1400" b="1" dirty="0">
                <a:solidFill>
                  <a:srgbClr val="320808"/>
                </a:solidFill>
                <a:latin typeface="Ayuthaya"/>
                <a:cs typeface="Ayuthaya"/>
              </a:rPr>
              <a:t>curvature part</a:t>
            </a:r>
            <a:r>
              <a:rPr lang="ja-JP" altLang="it-IT" sz="1400" b="1" dirty="0">
                <a:solidFill>
                  <a:srgbClr val="320808"/>
                </a:solidFill>
                <a:latin typeface="Ayuthaya"/>
                <a:cs typeface="Ayuthaya"/>
              </a:rPr>
              <a:t>”</a:t>
            </a:r>
            <a:r>
              <a:rPr lang="it-IT" altLang="ja-JP" sz="1400" b="1" dirty="0">
                <a:solidFill>
                  <a:srgbClr val="320808"/>
                </a:solidFill>
                <a:latin typeface="Ayuthaya"/>
                <a:cs typeface="Ayuthaya"/>
              </a:rPr>
              <a:t> (</a:t>
            </a:r>
            <a:r>
              <a:rPr lang="it-IT" altLang="ja-JP" sz="1400" b="1" dirty="0" err="1">
                <a:solidFill>
                  <a:srgbClr val="320808"/>
                </a:solidFill>
                <a:latin typeface="Ayuthaya"/>
                <a:cs typeface="Ayuthaya"/>
              </a:rPr>
              <a:t>that</a:t>
            </a:r>
            <a:r>
              <a:rPr lang="it-IT" altLang="ja-JP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altLang="ja-JP" sz="1400" b="1" dirty="0" err="1">
                <a:solidFill>
                  <a:srgbClr val="320808"/>
                </a:solidFill>
                <a:latin typeface="Ayuthaya"/>
                <a:cs typeface="Ayuthaya"/>
              </a:rPr>
              <a:t>reduces</a:t>
            </a:r>
            <a:r>
              <a:rPr lang="it-IT" altLang="ja-JP" sz="1400" b="1" dirty="0">
                <a:solidFill>
                  <a:srgbClr val="320808"/>
                </a:solidFill>
                <a:latin typeface="Ayuthaya"/>
                <a:cs typeface="Ayuthaya"/>
              </a:rPr>
              <a:t> to zero </a:t>
            </a:r>
            <a:r>
              <a:rPr lang="it-IT" altLang="ja-JP" sz="1400" b="1" dirty="0" err="1">
                <a:solidFill>
                  <a:srgbClr val="320808"/>
                </a:solidFill>
                <a:latin typeface="Ayuthaya"/>
                <a:cs typeface="Ayuthaya"/>
              </a:rPr>
              <a:t>if</a:t>
            </a:r>
            <a:r>
              <a:rPr lang="it-IT" altLang="ja-JP" sz="1400" b="1" dirty="0">
                <a:solidFill>
                  <a:srgbClr val="320808"/>
                </a:solidFill>
                <a:latin typeface="Ayuthaya"/>
                <a:cs typeface="Ayuthaya"/>
              </a:rPr>
              <a:t> and </a:t>
            </a:r>
            <a:r>
              <a:rPr lang="it-IT" altLang="ja-JP" sz="1400" b="1" dirty="0" err="1">
                <a:solidFill>
                  <a:srgbClr val="320808"/>
                </a:solidFill>
                <a:latin typeface="Ayuthaya"/>
                <a:cs typeface="Ayuthaya"/>
              </a:rPr>
              <a:t>only</a:t>
            </a:r>
            <a:r>
              <a:rPr lang="it-IT" altLang="ja-JP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altLang="ja-JP" sz="1400" b="1" dirty="0" err="1">
                <a:solidFill>
                  <a:srgbClr val="320808"/>
                </a:solidFill>
                <a:latin typeface="Ayuthaya"/>
                <a:cs typeface="Ayuthaya"/>
              </a:rPr>
              <a:t>if</a:t>
            </a:r>
            <a:r>
              <a:rPr lang="it-IT" altLang="ja-JP" sz="14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altLang="ja-JP" sz="1400" b="1" dirty="0" err="1">
                <a:solidFill>
                  <a:srgbClr val="320808"/>
                </a:solidFill>
                <a:latin typeface="Ayuthaya"/>
                <a:cs typeface="Ayuthaya"/>
              </a:rPr>
              <a:t>f</a:t>
            </a:r>
            <a:r>
              <a:rPr lang="it-IT" altLang="ja-JP" sz="1400" b="1" dirty="0">
                <a:solidFill>
                  <a:srgbClr val="320808"/>
                </a:solidFill>
                <a:latin typeface="Ayuthaya"/>
                <a:cs typeface="Ayuthaya"/>
              </a:rPr>
              <a:t> (</a:t>
            </a:r>
            <a:r>
              <a:rPr lang="it-IT" altLang="ja-JP" sz="1400" b="1" dirty="0" err="1">
                <a:solidFill>
                  <a:srgbClr val="320808"/>
                </a:solidFill>
                <a:latin typeface="Ayuthaya"/>
                <a:cs typeface="Ayuthaya"/>
              </a:rPr>
              <a:t>R</a:t>
            </a:r>
            <a:r>
              <a:rPr lang="it-IT" altLang="ja-JP" sz="1400" b="1" dirty="0">
                <a:solidFill>
                  <a:srgbClr val="320808"/>
                </a:solidFill>
                <a:latin typeface="Ayuthaya"/>
                <a:cs typeface="Ayuthaya"/>
              </a:rPr>
              <a:t>) = </a:t>
            </a:r>
            <a:r>
              <a:rPr lang="it-IT" altLang="ja-JP" sz="1400" b="1" dirty="0" err="1">
                <a:solidFill>
                  <a:srgbClr val="320808"/>
                </a:solidFill>
                <a:latin typeface="Ayuthaya"/>
                <a:cs typeface="Ayuthaya"/>
              </a:rPr>
              <a:t>R</a:t>
            </a:r>
            <a:r>
              <a:rPr lang="it-IT" altLang="ja-JP" sz="1400" b="1" dirty="0">
                <a:solidFill>
                  <a:srgbClr val="320808"/>
                </a:solidFill>
                <a:latin typeface="Ayuthaya"/>
                <a:cs typeface="Ayuthaya"/>
              </a:rPr>
              <a:t>):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3968" y="3717032"/>
            <a:ext cx="3124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 err="1">
                <a:solidFill>
                  <a:srgbClr val="800000"/>
                </a:solidFill>
                <a:latin typeface="Ayuthaya"/>
                <a:cs typeface="Ayuthaya"/>
              </a:rPr>
              <a:t>Higher</a:t>
            </a:r>
            <a:r>
              <a:rPr lang="it-IT" sz="1400" b="1" dirty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rgbClr val="800000"/>
                </a:solidFill>
                <a:latin typeface="Ayuthaya"/>
                <a:cs typeface="Ayuthaya"/>
              </a:rPr>
              <a:t>order</a:t>
            </a:r>
            <a:r>
              <a:rPr lang="it-IT" sz="1400" b="1" dirty="0">
                <a:solidFill>
                  <a:srgbClr val="800000"/>
                </a:solidFill>
                <a:latin typeface="Ayuthaya"/>
                <a:cs typeface="Ayuthaya"/>
              </a:rPr>
              <a:t>  </a:t>
            </a:r>
            <a:r>
              <a:rPr lang="it-IT" sz="1400" b="1" dirty="0" err="1">
                <a:solidFill>
                  <a:srgbClr val="800000"/>
                </a:solidFill>
                <a:latin typeface="Ayuthaya"/>
                <a:cs typeface="Ayuthaya"/>
              </a:rPr>
              <a:t>Gravity</a:t>
            </a:r>
            <a:r>
              <a:rPr lang="it-IT" sz="1400" b="1" dirty="0">
                <a:solidFill>
                  <a:srgbClr val="800000"/>
                </a:solidFill>
                <a:latin typeface="Ayuthaya"/>
                <a:cs typeface="Ayuthaya"/>
              </a:rPr>
              <a:t> (4</a:t>
            </a:r>
            <a:r>
              <a:rPr lang="it-IT" sz="1400" b="1" baseline="30000" dirty="0">
                <a:solidFill>
                  <a:srgbClr val="800000"/>
                </a:solidFill>
                <a:latin typeface="Ayuthaya"/>
                <a:cs typeface="Ayuthaya"/>
              </a:rPr>
              <a:t>th</a:t>
            </a:r>
            <a:r>
              <a:rPr lang="it-IT" sz="1400" b="1" dirty="0">
                <a:solidFill>
                  <a:srgbClr val="800000"/>
                </a:solidFill>
                <a:latin typeface="Ayuthaya"/>
                <a:cs typeface="Ayuthaya"/>
              </a:rPr>
              <a:t>)!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4293096"/>
            <a:ext cx="792088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Pushing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the 4th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order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part to the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r.h.s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lets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interpret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it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as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“extra gravitational stress” 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    ,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much in the spirit of Riemann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These theories can be recast in scalar-tensor form so the paradigm is that </a:t>
            </a:r>
            <a:r>
              <a:rPr lang="en-US" sz="1400" b="1" dirty="0" smtClean="0">
                <a:solidFill>
                  <a:srgbClr val="FF0000"/>
                </a:solidFill>
                <a:latin typeface="Ayuthaya"/>
                <a:cs typeface="Ayuthaya"/>
              </a:rPr>
              <a:t>higher order terms can be dealt under the standard of scalar </a:t>
            </a:r>
            <a:r>
              <a:rPr lang="en-US" sz="1400" b="1" dirty="0" smtClean="0">
                <a:solidFill>
                  <a:srgbClr val="FF0000"/>
                </a:solidFill>
                <a:latin typeface="Ayuthaya"/>
                <a:cs typeface="Ayuthaya"/>
              </a:rPr>
              <a:t>fields</a:t>
            </a:r>
          </a:p>
          <a:p>
            <a:pPr>
              <a:spcBef>
                <a:spcPct val="2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Ayuthaya"/>
                <a:cs typeface="Ayuthaya"/>
              </a:rPr>
              <a:t>(see </a:t>
            </a:r>
            <a:r>
              <a:rPr lang="en-US" sz="14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Weyl</a:t>
            </a:r>
            <a:r>
              <a:rPr lang="en-US" sz="1400" b="1" dirty="0" smtClean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appraach</a:t>
            </a:r>
            <a:r>
              <a:rPr lang="en-US" sz="1400" b="1" dirty="0" smtClean="0">
                <a:solidFill>
                  <a:srgbClr val="FF0000"/>
                </a:solidFill>
                <a:latin typeface="Ayuthaya"/>
                <a:cs typeface="Ayuthaya"/>
              </a:rPr>
              <a:t>!)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 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504056" cy="24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40968"/>
            <a:ext cx="8019171" cy="66279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79912" y="3068960"/>
            <a:ext cx="3528392" cy="648072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79512" y="1988840"/>
            <a:ext cx="1799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800" b="1" i="1" dirty="0" err="1">
                <a:solidFill>
                  <a:srgbClr val="320808"/>
                </a:solidFill>
                <a:latin typeface="Ayuthaya"/>
                <a:cs typeface="Ayuthaya"/>
              </a:rPr>
              <a:t>f</a:t>
            </a:r>
            <a:r>
              <a:rPr lang="it-IT" sz="1800" b="1" i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ja-JP" altLang="it-IT" sz="1800" b="1" dirty="0">
                <a:solidFill>
                  <a:srgbClr val="320808"/>
                </a:solidFill>
                <a:latin typeface="Ayuthaya"/>
                <a:cs typeface="Ayuthaya"/>
              </a:rPr>
              <a:t>’</a:t>
            </a:r>
            <a:r>
              <a:rPr lang="it-IT" altLang="ja-JP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(</a:t>
            </a:r>
            <a:r>
              <a:rPr lang="it-IT" altLang="ja-JP" sz="1800" b="1" dirty="0" err="1" smtClean="0">
                <a:solidFill>
                  <a:srgbClr val="320808"/>
                </a:solidFill>
                <a:latin typeface="Ayuthaya"/>
                <a:cs typeface="Ayuthaya"/>
              </a:rPr>
              <a:t>R</a:t>
            </a:r>
            <a:r>
              <a:rPr lang="it-IT" altLang="ja-JP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) </a:t>
            </a:r>
            <a:r>
              <a:rPr lang="it-IT" altLang="ja-JP" sz="1800" b="1" dirty="0">
                <a:solidFill>
                  <a:srgbClr val="320808"/>
                </a:solidFill>
                <a:latin typeface="Ayuthaya"/>
                <a:cs typeface="Ayuthaya"/>
              </a:rPr>
              <a:t>= 1</a:t>
            </a:r>
            <a:endParaRPr lang="it-IT" sz="1800" b="1" dirty="0">
              <a:solidFill>
                <a:srgbClr val="320808"/>
              </a:solidFill>
              <a:latin typeface="Ayuthaya"/>
              <a:cs typeface="Ayuthaya"/>
            </a:endParaRPr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 rot="1173764">
            <a:off x="1929108" y="2213433"/>
            <a:ext cx="962025" cy="293688"/>
          </a:xfrm>
          <a:prstGeom prst="rightArrow">
            <a:avLst>
              <a:gd name="adj1" fmla="val 50000"/>
              <a:gd name="adj2" fmla="val 112116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915816" y="2348880"/>
            <a:ext cx="2195513" cy="116955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000" b="1" dirty="0">
                <a:solidFill>
                  <a:srgbClr val="800000"/>
                </a:solidFill>
                <a:latin typeface="Ayuthaya"/>
                <a:cs typeface="Ayuthaya"/>
              </a:rPr>
              <a:t>Second Order </a:t>
            </a:r>
          </a:p>
          <a:p>
            <a:pPr algn="ctr">
              <a:spcBef>
                <a:spcPct val="50000"/>
              </a:spcBef>
            </a:pPr>
            <a:r>
              <a:rPr lang="it-IT" sz="2000" b="1" dirty="0">
                <a:solidFill>
                  <a:srgbClr val="800000"/>
                </a:solidFill>
                <a:latin typeface="Ayuthaya"/>
                <a:cs typeface="Ayuthaya"/>
              </a:rPr>
              <a:t>Field </a:t>
            </a:r>
            <a:r>
              <a:rPr lang="it-IT" sz="2000" b="1" dirty="0" err="1">
                <a:solidFill>
                  <a:srgbClr val="800000"/>
                </a:solidFill>
                <a:latin typeface="Ayuthaya"/>
                <a:cs typeface="Ayuthaya"/>
              </a:rPr>
              <a:t>Equations</a:t>
            </a:r>
            <a:endParaRPr lang="it-IT" sz="2000" b="1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sp>
        <p:nvSpPr>
          <p:cNvPr id="28679" name="AutoShape 9"/>
          <p:cNvSpPr>
            <a:spLocks noChangeArrowheads="1"/>
          </p:cNvSpPr>
          <p:nvPr/>
        </p:nvSpPr>
        <p:spPr bwMode="auto">
          <a:xfrm>
            <a:off x="5292080" y="270892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6300192" y="2564904"/>
            <a:ext cx="1800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degenerate</a:t>
            </a:r>
          </a:p>
          <a:p>
            <a:pPr algn="ctr">
              <a:spcBef>
                <a:spcPct val="50000"/>
              </a:spcBef>
            </a:pPr>
            <a:r>
              <a:rPr lang="it-IT" sz="18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theory</a:t>
            </a:r>
            <a:endParaRPr lang="it-IT" sz="18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28684" name="Text Box 14"/>
          <p:cNvSpPr txBox="1">
            <a:spLocks noChangeArrowheads="1"/>
          </p:cNvSpPr>
          <p:nvPr/>
        </p:nvSpPr>
        <p:spPr bwMode="auto">
          <a:xfrm>
            <a:off x="323528" y="5085184"/>
            <a:ext cx="4104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800" b="1" dirty="0" err="1">
                <a:solidFill>
                  <a:srgbClr val="320808"/>
                </a:solidFill>
                <a:latin typeface="Ayuthaya"/>
                <a:cs typeface="Ayuthaya"/>
              </a:rPr>
              <a:t>Gravitational</a:t>
            </a:r>
            <a:r>
              <a:rPr lang="it-IT" sz="18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800" b="1" dirty="0" err="1">
                <a:solidFill>
                  <a:srgbClr val="320808"/>
                </a:solidFill>
                <a:latin typeface="Ayuthaya"/>
                <a:cs typeface="Ayuthaya"/>
              </a:rPr>
              <a:t>contribution</a:t>
            </a:r>
            <a:endParaRPr lang="it-IT" sz="1800" b="1" dirty="0">
              <a:solidFill>
                <a:srgbClr val="320808"/>
              </a:solidFill>
              <a:latin typeface="Ayuthaya"/>
              <a:cs typeface="Ayuthaya"/>
            </a:endParaRPr>
          </a:p>
        </p:txBody>
      </p:sp>
      <p:sp>
        <p:nvSpPr>
          <p:cNvPr id="28685" name="Text Box 15"/>
          <p:cNvSpPr txBox="1">
            <a:spLocks noChangeArrowheads="1"/>
          </p:cNvSpPr>
          <p:nvPr/>
        </p:nvSpPr>
        <p:spPr bwMode="auto">
          <a:xfrm>
            <a:off x="4860032" y="5085184"/>
            <a:ext cx="3001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800" b="1" dirty="0" err="1">
                <a:solidFill>
                  <a:srgbClr val="320808"/>
                </a:solidFill>
                <a:latin typeface="Ayuthaya"/>
                <a:cs typeface="Ayuthaya"/>
              </a:rPr>
              <a:t>Matter</a:t>
            </a:r>
            <a:r>
              <a:rPr lang="it-IT" sz="18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800" b="1" dirty="0" err="1">
                <a:solidFill>
                  <a:srgbClr val="320808"/>
                </a:solidFill>
                <a:latin typeface="Ayuthaya"/>
                <a:cs typeface="Ayuthaya"/>
              </a:rPr>
              <a:t>contribution</a:t>
            </a:r>
            <a:endParaRPr lang="it-IT" sz="1800" b="1" dirty="0">
              <a:solidFill>
                <a:srgbClr val="320808"/>
              </a:solidFill>
              <a:latin typeface="Ayuthaya"/>
              <a:cs typeface="Ayuthaya"/>
            </a:endParaRPr>
          </a:p>
        </p:txBody>
      </p:sp>
      <p:sp>
        <p:nvSpPr>
          <p:cNvPr id="28687" name="Text Box 17"/>
          <p:cNvSpPr txBox="1">
            <a:spLocks noChangeArrowheads="1"/>
          </p:cNvSpPr>
          <p:nvPr/>
        </p:nvSpPr>
        <p:spPr bwMode="auto">
          <a:xfrm>
            <a:off x="179512" y="3140968"/>
            <a:ext cx="2088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800" b="1" i="1" dirty="0" err="1">
                <a:solidFill>
                  <a:srgbClr val="320808"/>
                </a:solidFill>
                <a:latin typeface="Ayuthaya"/>
                <a:cs typeface="Ayuthaya"/>
              </a:rPr>
              <a:t>f</a:t>
            </a:r>
            <a:r>
              <a:rPr lang="it-IT" sz="1800" b="1" i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ja-JP" altLang="it-IT" sz="1800" b="1" dirty="0">
                <a:solidFill>
                  <a:srgbClr val="320808"/>
                </a:solidFill>
                <a:latin typeface="Ayuthaya"/>
                <a:cs typeface="Ayuthaya"/>
              </a:rPr>
              <a:t>’’</a:t>
            </a:r>
            <a:r>
              <a:rPr lang="it-IT" altLang="ja-JP" sz="1800" b="1" dirty="0">
                <a:solidFill>
                  <a:srgbClr val="320808"/>
                </a:solidFill>
                <a:latin typeface="Ayuthaya"/>
                <a:cs typeface="Ayuthaya"/>
              </a:rPr>
              <a:t>( </a:t>
            </a:r>
            <a:r>
              <a:rPr lang="it-IT" altLang="ja-JP" sz="1800" b="1" dirty="0" err="1">
                <a:solidFill>
                  <a:srgbClr val="320808"/>
                </a:solidFill>
                <a:latin typeface="Ayuthaya"/>
                <a:cs typeface="Ayuthaya"/>
              </a:rPr>
              <a:t>R</a:t>
            </a:r>
            <a:r>
              <a:rPr lang="it-IT" altLang="ja-JP" sz="1800" b="1" dirty="0">
                <a:solidFill>
                  <a:srgbClr val="320808"/>
                </a:solidFill>
                <a:latin typeface="Ayuthaya"/>
                <a:cs typeface="Ayuthaya"/>
              </a:rPr>
              <a:t> ) = 0</a:t>
            </a:r>
            <a:endParaRPr lang="it-IT" sz="1800" b="1" dirty="0">
              <a:solidFill>
                <a:srgbClr val="320808"/>
              </a:solidFill>
              <a:latin typeface="Ayuthaya"/>
              <a:cs typeface="Ayuthaya"/>
            </a:endParaRPr>
          </a:p>
        </p:txBody>
      </p:sp>
      <p:sp>
        <p:nvSpPr>
          <p:cNvPr id="28688" name="AutoShape 18"/>
          <p:cNvSpPr>
            <a:spLocks noChangeArrowheads="1"/>
          </p:cNvSpPr>
          <p:nvPr/>
        </p:nvSpPr>
        <p:spPr bwMode="auto">
          <a:xfrm rot="5400000">
            <a:off x="1043608" y="2492896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9024" y="18864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42852"/>
                </a:solidFill>
                <a:latin typeface="Ayuthaya"/>
                <a:cs typeface="Ayuthaya"/>
              </a:rPr>
              <a:t>   </a:t>
            </a:r>
            <a:r>
              <a:rPr lang="en-US" b="1" dirty="0" smtClean="0">
                <a:solidFill>
                  <a:srgbClr val="800000"/>
                </a:solidFill>
                <a:latin typeface="Ayuthaya"/>
                <a:cs typeface="Ayuthaya"/>
              </a:rPr>
              <a:t>Alternatives, way out and extensions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9512" y="980728"/>
            <a:ext cx="76328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From  </a:t>
            </a:r>
            <a:r>
              <a:rPr lang="it-IT" sz="16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f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(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)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theories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GR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is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retrieved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in (and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only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in) the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particular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case </a:t>
            </a:r>
            <a:r>
              <a:rPr lang="it-IT" sz="16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f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(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)=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.</a:t>
            </a:r>
          </a:p>
        </p:txBody>
      </p:sp>
      <p:sp>
        <p:nvSpPr>
          <p:cNvPr id="4" name="Up Arrow 3"/>
          <p:cNvSpPr/>
          <p:nvPr/>
        </p:nvSpPr>
        <p:spPr>
          <a:xfrm>
            <a:off x="5580112" y="4509120"/>
            <a:ext cx="484632" cy="50405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3563888" y="4509120"/>
            <a:ext cx="484632" cy="50405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5736" y="3645024"/>
            <a:ext cx="4446266" cy="864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5"/>
          <p:cNvSpPr txBox="1">
            <a:spLocks noChangeArrowheads="1"/>
          </p:cNvSpPr>
          <p:nvPr/>
        </p:nvSpPr>
        <p:spPr bwMode="auto">
          <a:xfrm>
            <a:off x="179388" y="1196975"/>
            <a:ext cx="78489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We need to </a:t>
            </a:r>
            <a:r>
              <a:rPr lang="en-US" b="1" dirty="0" smtClean="0">
                <a:solidFill>
                  <a:srgbClr val="800000"/>
                </a:solidFill>
                <a:latin typeface="Ayuthaya" charset="0"/>
                <a:cs typeface="Ayuthaya" charset="0"/>
              </a:rPr>
              <a:t>investigate the EP:</a:t>
            </a:r>
            <a:endParaRPr lang="en-US" b="1" dirty="0">
              <a:solidFill>
                <a:srgbClr val="800000"/>
              </a:solidFill>
              <a:latin typeface="Ayuthaya" charset="0"/>
              <a:cs typeface="Ayuthaya" charset="0"/>
            </a:endParaRPr>
          </a:p>
          <a:p>
            <a:r>
              <a:rPr lang="en-US" dirty="0">
                <a:solidFill>
                  <a:srgbClr val="504652"/>
                </a:solidFill>
                <a:latin typeface="Ayuthaya" charset="0"/>
                <a:cs typeface="Ayuthaya" charset="0"/>
              </a:rPr>
              <a:t>         </a:t>
            </a:r>
          </a:p>
          <a:p>
            <a:r>
              <a:rPr lang="en-US" dirty="0">
                <a:solidFill>
                  <a:srgbClr val="504652"/>
                </a:solidFill>
                <a:latin typeface="Ayuthaya" charset="0"/>
                <a:cs typeface="Ayuthaya" charset="0"/>
              </a:rPr>
              <a:t>       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2564904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n-US" sz="2000" b="1" dirty="0">
                <a:solidFill>
                  <a:srgbClr val="800000"/>
                </a:solidFill>
                <a:latin typeface="Ayuthaya"/>
                <a:cs typeface="Ayuthaya"/>
              </a:rPr>
              <a:t>discriminating among theories of </a:t>
            </a:r>
            <a:r>
              <a:rPr lang="en-US" sz="2000" b="1" dirty="0" smtClean="0">
                <a:solidFill>
                  <a:srgbClr val="800000"/>
                </a:solidFill>
                <a:latin typeface="Ayuthaya"/>
                <a:cs typeface="Ayuthaya"/>
              </a:rPr>
              <a:t>gravity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sz="2000" b="1" dirty="0">
              <a:solidFill>
                <a:srgbClr val="800000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rgbClr val="800000"/>
                </a:solidFill>
                <a:latin typeface="Ayuthaya"/>
                <a:cs typeface="Ayuthaya"/>
              </a:rPr>
              <a:t>its validity at classical and quantum level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sz="2000" b="1" dirty="0" smtClean="0">
              <a:solidFill>
                <a:srgbClr val="800000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b="1" dirty="0">
                <a:solidFill>
                  <a:srgbClr val="800000"/>
                </a:solidFill>
                <a:latin typeface="Ayuthaya"/>
                <a:cs typeface="Ayuthaya"/>
              </a:rPr>
              <a:t>i</a:t>
            </a:r>
            <a:r>
              <a:rPr lang="en-US" sz="2000" b="1" dirty="0" smtClean="0">
                <a:solidFill>
                  <a:srgbClr val="800000"/>
                </a:solidFill>
                <a:latin typeface="Ayuthaya"/>
                <a:cs typeface="Ayuthaya"/>
              </a:rPr>
              <a:t>nvestigating geodesic and causal structure</a:t>
            </a:r>
            <a:endParaRPr lang="en-US" sz="2000" b="1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42852"/>
                </a:solidFill>
                <a:latin typeface="Ayuthaya"/>
                <a:cs typeface="Ayuthaya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Ayuthaya"/>
                <a:cs typeface="Ayuthaya"/>
              </a:rPr>
              <a:t>The </a:t>
            </a:r>
            <a:r>
              <a:rPr lang="en-US" b="1" dirty="0">
                <a:solidFill>
                  <a:srgbClr val="800000"/>
                </a:solidFill>
                <a:latin typeface="Ayuthaya"/>
                <a:cs typeface="Ayuthaya"/>
              </a:rPr>
              <a:t>role of Equivalence Principle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4"/>
          <p:cNvSpPr txBox="1">
            <a:spLocks noChangeArrowheads="1"/>
          </p:cNvSpPr>
          <p:nvPr/>
        </p:nvSpPr>
        <p:spPr bwMode="auto">
          <a:xfrm>
            <a:off x="1716088" y="163513"/>
            <a:ext cx="6270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800000"/>
                </a:solidFill>
                <a:latin typeface="Ayuthaya"/>
                <a:cs typeface="Ayuthaya"/>
              </a:rPr>
              <a:t>The role of Equivalence Principle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9532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659" name="Rectangle 1"/>
          <p:cNvSpPr>
            <a:spLocks noChangeArrowheads="1"/>
          </p:cNvSpPr>
          <p:nvPr/>
        </p:nvSpPr>
        <p:spPr bwMode="auto">
          <a:xfrm>
            <a:off x="179512" y="1196752"/>
            <a:ext cx="719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Einstein </a:t>
            </a:r>
            <a:r>
              <a:rPr lang="de-DE" b="1" dirty="0" err="1">
                <a:solidFill>
                  <a:srgbClr val="800000"/>
                </a:solidFill>
                <a:latin typeface="Ayuthaya" charset="0"/>
                <a:cs typeface="Ayuthaya" charset="0"/>
              </a:rPr>
              <a:t>Equivalence</a:t>
            </a:r>
            <a:r>
              <a:rPr lang="de-DE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 </a:t>
            </a:r>
            <a:r>
              <a:rPr lang="de-DE" b="1" dirty="0" err="1">
                <a:solidFill>
                  <a:srgbClr val="800000"/>
                </a:solidFill>
                <a:latin typeface="Ayuthaya" charset="0"/>
                <a:cs typeface="Ayuthaya" charset="0"/>
              </a:rPr>
              <a:t>Principle</a:t>
            </a:r>
            <a:r>
              <a:rPr lang="de-DE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 </a:t>
            </a:r>
            <a:r>
              <a:rPr lang="de-DE" b="1" dirty="0" err="1">
                <a:solidFill>
                  <a:srgbClr val="800000"/>
                </a:solidFill>
                <a:latin typeface="Ayuthaya" charset="0"/>
                <a:cs typeface="Ayuthaya" charset="0"/>
              </a:rPr>
              <a:t>states</a:t>
            </a:r>
            <a:r>
              <a:rPr lang="de-DE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:</a:t>
            </a:r>
            <a:endParaRPr lang="en-US" b="1" dirty="0">
              <a:solidFill>
                <a:srgbClr val="800000"/>
              </a:solidFill>
              <a:latin typeface="Ayuthaya" charset="0"/>
              <a:cs typeface="Ayuthaya" charset="0"/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0" y="2060848"/>
            <a:ext cx="86312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charset="0"/>
              <a:buChar char="§"/>
            </a:pPr>
            <a:r>
              <a:rPr lang="en-US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Weak Equivalence Principle is valid;</a:t>
            </a: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rgbClr val="800000"/>
              </a:solidFill>
              <a:latin typeface="Ayuthaya" charset="0"/>
              <a:cs typeface="Ayuthaya" charset="0"/>
            </a:endParaRPr>
          </a:p>
          <a:p>
            <a:pPr marL="285750" indent="-285750">
              <a:buFont typeface="Wingdings" charset="0"/>
              <a:buChar char="§"/>
            </a:pPr>
            <a:r>
              <a:rPr lang="en-US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the outcome of any local non-gravitational test experiment is independent of velocity of free-falling apparatus;</a:t>
            </a:r>
          </a:p>
          <a:p>
            <a:pPr marL="285750" indent="-285750">
              <a:buFont typeface="Wingdings" charset="0"/>
              <a:buChar char="§"/>
            </a:pPr>
            <a:endParaRPr lang="en-US" b="1" dirty="0">
              <a:solidFill>
                <a:srgbClr val="800000"/>
              </a:solidFill>
              <a:latin typeface="Ayuthaya" charset="0"/>
              <a:cs typeface="Ayuthaya" charset="0"/>
            </a:endParaRPr>
          </a:p>
          <a:p>
            <a:pPr marL="285750" indent="-285750">
              <a:buFont typeface="Wingdings" charset="0"/>
              <a:buChar char="§"/>
            </a:pPr>
            <a:r>
              <a:rPr lang="en-US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the outcome of any local non-gravitational test experiment is independent of where and when in the Universe it is performed.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4"/>
          <p:cNvSpPr txBox="1">
            <a:spLocks noChangeArrowheads="1"/>
          </p:cNvSpPr>
          <p:nvPr/>
        </p:nvSpPr>
        <p:spPr bwMode="auto">
          <a:xfrm>
            <a:off x="683568" y="116632"/>
            <a:ext cx="6270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800000"/>
                </a:solidFill>
                <a:latin typeface="Ayuthaya"/>
                <a:cs typeface="Ayuthaya"/>
              </a:rPr>
              <a:t>The role of Equivalence Principle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9532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323850" y="1196975"/>
            <a:ext cx="72004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yuthaya" charset="0"/>
                <a:cs typeface="Ayuthaya" charset="0"/>
              </a:rPr>
              <a:t>One of the predictions of this principle is the gravitational red-shift, experimentally verified by Pound and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yuthaya" charset="0"/>
                <a:cs typeface="Ayuthaya" charset="0"/>
              </a:rPr>
              <a:t>Rebka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yuthaya" charset="0"/>
                <a:cs typeface="Ayuthaya" charset="0"/>
              </a:rPr>
              <a:t> in 1960</a:t>
            </a:r>
          </a:p>
        </p:txBody>
      </p:sp>
      <p:sp>
        <p:nvSpPr>
          <p:cNvPr id="72708" name="Rectangle 2"/>
          <p:cNvSpPr>
            <a:spLocks noChangeArrowheads="1"/>
          </p:cNvSpPr>
          <p:nvPr/>
        </p:nvSpPr>
        <p:spPr bwMode="auto">
          <a:xfrm>
            <a:off x="395536" y="2564904"/>
            <a:ext cx="6942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Gravitational interactions are excluded from WEP </a:t>
            </a:r>
          </a:p>
          <a:p>
            <a:r>
              <a:rPr lang="en-US" sz="1800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and Einstein EP</a:t>
            </a:r>
          </a:p>
        </p:txBody>
      </p:sp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251520" y="3645024"/>
            <a:ext cx="8331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yuthaya" charset="0"/>
                <a:cs typeface="Ayuthaya" charset="0"/>
              </a:rPr>
              <a:t>In order to classify alternative theories of gravity, the Gravitational WEP and the Strong Equivalence Principle (SEP) has to be introduced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3563888" y="0"/>
            <a:ext cx="1581944" cy="838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800000"/>
                </a:solidFill>
                <a:latin typeface="Ayuthaya" charset="0"/>
                <a:cs typeface="Ayuthaya" charset="0"/>
              </a:rPr>
              <a:t>Summary </a:t>
            </a:r>
            <a:endParaRPr lang="en-US" sz="2400" b="1" dirty="0">
              <a:solidFill>
                <a:srgbClr val="800000"/>
              </a:solidFill>
              <a:latin typeface="Ayuthaya" charset="0"/>
              <a:cs typeface="Ayuthay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625" y="1428750"/>
            <a:ext cx="6173485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Foundation: gravity and space-time </a:t>
            </a:r>
          </a:p>
          <a:p>
            <a:endParaRPr lang="en-US" sz="1800" b="1" dirty="0" smtClean="0">
              <a:solidFill>
                <a:srgbClr val="320808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Shortcomings in General Relativity</a:t>
            </a:r>
          </a:p>
          <a:p>
            <a:pPr marL="342900" indent="-342900">
              <a:buFont typeface="Wingdings" charset="2"/>
              <a:buChar char="§"/>
            </a:pPr>
            <a:endParaRPr lang="en-US" sz="1800" b="1" dirty="0" smtClean="0">
              <a:solidFill>
                <a:srgbClr val="320808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Alternatives, way out and extensions</a:t>
            </a:r>
          </a:p>
          <a:p>
            <a:pPr marL="342900" indent="-342900">
              <a:buFont typeface="Wingdings" charset="2"/>
              <a:buChar char="§"/>
            </a:pP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Metric or connections?</a:t>
            </a:r>
          </a:p>
          <a:p>
            <a:pPr marL="342900" indent="-342900">
              <a:buFont typeface="Wingdings" charset="2"/>
              <a:buChar char="§"/>
            </a:pPr>
            <a:endParaRPr lang="en-US" sz="1800" b="1" dirty="0" smtClean="0">
              <a:solidFill>
                <a:srgbClr val="320808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The role of Equivalence Principle</a:t>
            </a:r>
          </a:p>
          <a:p>
            <a:pPr marL="342900" indent="-342900">
              <a:buFont typeface="Wingdings" charset="2"/>
              <a:buChar char="§"/>
            </a:pPr>
            <a:endParaRPr lang="en-US" sz="1800" b="1" dirty="0" smtClean="0">
              <a:solidFill>
                <a:srgbClr val="320808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Testing EP at classical and quantum level</a:t>
            </a:r>
          </a:p>
          <a:p>
            <a:pPr marL="342900" indent="-342900">
              <a:buFont typeface="Wingdings" charset="2"/>
              <a:buChar char="§"/>
            </a:pPr>
            <a:endParaRPr lang="en-US" sz="1800" b="1" dirty="0" smtClean="0">
              <a:solidFill>
                <a:srgbClr val="320808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STE-QUEST: a possibility</a:t>
            </a:r>
          </a:p>
          <a:p>
            <a:pPr marL="342900" indent="-342900">
              <a:buFont typeface="Wingdings" charset="2"/>
              <a:buChar char="§"/>
            </a:pPr>
            <a:endParaRPr lang="en-US" sz="1800" b="1" dirty="0" smtClean="0">
              <a:solidFill>
                <a:srgbClr val="320808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Conclusions</a:t>
            </a:r>
          </a:p>
          <a:p>
            <a:pPr marL="342900" indent="-342900">
              <a:buFont typeface="Wingdings" charset="2"/>
              <a:buChar char="§"/>
            </a:pPr>
            <a:endParaRPr lang="en-US" sz="1800" dirty="0" smtClean="0">
              <a:solidFill>
                <a:srgbClr val="242852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</a:pPr>
            <a:endParaRPr lang="en-US" sz="1800" dirty="0" smtClean="0">
              <a:solidFill>
                <a:srgbClr val="242852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</a:pPr>
            <a:endParaRPr lang="en-US" sz="1800" dirty="0">
              <a:solidFill>
                <a:srgbClr val="242852"/>
              </a:solidFill>
              <a:latin typeface="Ayuthaya"/>
              <a:cs typeface="Ayuthay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8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4"/>
          <p:cNvSpPr txBox="1">
            <a:spLocks noChangeArrowheads="1"/>
          </p:cNvSpPr>
          <p:nvPr/>
        </p:nvSpPr>
        <p:spPr bwMode="auto">
          <a:xfrm>
            <a:off x="755576" y="188640"/>
            <a:ext cx="6270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800000"/>
                </a:solidFill>
                <a:latin typeface="Ayuthaya"/>
                <a:cs typeface="Ayuthaya"/>
              </a:rPr>
              <a:t>The role of Equivalence Principle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9532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07950" y="981075"/>
            <a:ext cx="777641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yuthaya" charset="0"/>
                <a:cs typeface="Ayuthaya" charset="0"/>
              </a:rPr>
              <a:t>The SEP extends the Einstein EP by including all the laws of physics in its terms:</a:t>
            </a:r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134938" y="2008188"/>
            <a:ext cx="80374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0"/>
              <a:buChar char="§"/>
            </a:pPr>
            <a:r>
              <a:rPr lang="en-US" sz="18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WEP is valid for self-gravitating bodies as well as for test bodies (Gravitational </a:t>
            </a:r>
            <a:r>
              <a:rPr lang="fr-FR" sz="1800" b="1" dirty="0" err="1">
                <a:solidFill>
                  <a:srgbClr val="320808"/>
                </a:solidFill>
                <a:latin typeface="Ayuthaya" charset="0"/>
                <a:cs typeface="Ayuthaya" charset="0"/>
              </a:rPr>
              <a:t>Weak</a:t>
            </a:r>
            <a:r>
              <a:rPr lang="fr-FR" sz="18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 Equivalence </a:t>
            </a:r>
            <a:r>
              <a:rPr lang="fr-FR" sz="1800" b="1" dirty="0" err="1">
                <a:solidFill>
                  <a:srgbClr val="320808"/>
                </a:solidFill>
                <a:latin typeface="Ayuthaya" charset="0"/>
                <a:cs typeface="Ayuthaya" charset="0"/>
              </a:rPr>
              <a:t>Principle</a:t>
            </a:r>
            <a:r>
              <a:rPr lang="fr-FR" sz="18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);</a:t>
            </a:r>
          </a:p>
          <a:p>
            <a:pPr marL="285750" indent="-285750" algn="just">
              <a:buFont typeface="Wingdings" charset="0"/>
              <a:buChar char="§"/>
            </a:pPr>
            <a:endParaRPr lang="fr-FR" sz="1800" b="1" dirty="0">
              <a:solidFill>
                <a:srgbClr val="320808"/>
              </a:solidFill>
              <a:latin typeface="Ayuthaya" charset="0"/>
              <a:cs typeface="Ayuthaya" charset="0"/>
            </a:endParaRPr>
          </a:p>
          <a:p>
            <a:pPr marL="285750" indent="-285750" algn="just">
              <a:buFont typeface="Wingdings" charset="0"/>
              <a:buChar char="§"/>
            </a:pPr>
            <a:r>
              <a:rPr lang="en-US" sz="18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the outcome of any local test experiment is independent of the velocity of the free-falling apparatus;</a:t>
            </a:r>
          </a:p>
          <a:p>
            <a:pPr marL="285750" indent="-285750" algn="just">
              <a:buFont typeface="Wingdings" charset="0"/>
              <a:buChar char="§"/>
            </a:pPr>
            <a:endParaRPr lang="en-US" sz="1800" b="1" dirty="0">
              <a:solidFill>
                <a:srgbClr val="320808"/>
              </a:solidFill>
              <a:latin typeface="Ayuthaya" charset="0"/>
              <a:cs typeface="Ayuthaya" charset="0"/>
            </a:endParaRPr>
          </a:p>
          <a:p>
            <a:pPr marL="285750" indent="-285750" algn="just">
              <a:buFont typeface="Wingdings" charset="0"/>
              <a:buChar char="§"/>
            </a:pPr>
            <a:r>
              <a:rPr lang="en-US" sz="18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the outcome of any local test experiment is independent of where and when in the Universe it is performed</a:t>
            </a:r>
            <a:r>
              <a:rPr lang="en-US" sz="1800" b="1" dirty="0">
                <a:solidFill>
                  <a:srgbClr val="320808"/>
                </a:solidFill>
              </a:rPr>
              <a:t>.</a:t>
            </a:r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179512" y="4653136"/>
            <a:ext cx="7821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The SEP contains the Einstein Equivalence Principle, when gravitational forces </a:t>
            </a:r>
            <a:r>
              <a:rPr lang="it-IT" sz="18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are </a:t>
            </a:r>
            <a:r>
              <a:rPr lang="it-IT" sz="1800" b="1" dirty="0" err="1">
                <a:solidFill>
                  <a:srgbClr val="320808"/>
                </a:solidFill>
                <a:latin typeface="Ayuthaya" charset="0"/>
                <a:cs typeface="Ayuthaya" charset="0"/>
              </a:rPr>
              <a:t>neglected</a:t>
            </a:r>
            <a:endParaRPr lang="en-US" sz="1800" b="1" dirty="0">
              <a:solidFill>
                <a:srgbClr val="320808"/>
              </a:solidFill>
              <a:latin typeface="Ayuthaya" charset="0"/>
              <a:cs typeface="Ayuthay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4"/>
          <p:cNvSpPr txBox="1">
            <a:spLocks noChangeArrowheads="1"/>
          </p:cNvSpPr>
          <p:nvPr/>
        </p:nvSpPr>
        <p:spPr bwMode="auto">
          <a:xfrm>
            <a:off x="899592" y="116632"/>
            <a:ext cx="6270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800000"/>
                </a:solidFill>
                <a:latin typeface="Ayuthaya"/>
                <a:cs typeface="Ayuthaya"/>
              </a:rPr>
              <a:t>The role of Equivalence Principle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9532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" y="971550"/>
            <a:ext cx="7956376" cy="23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Two different classes of experiments </a:t>
            </a: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can be considered:</a:t>
            </a: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>
              <a:defRPr/>
            </a:pP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the first ones testing the foundations of gravitation theory (among them the EP)</a:t>
            </a:r>
          </a:p>
          <a:p>
            <a:pPr marL="285750" indent="-285750">
              <a:buFont typeface="Wingdings" charset="2"/>
              <a:buChar char="§"/>
              <a:defRPr/>
            </a:pP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the second one testing the metric theories of gravity where space-time is endowed with a metric tensor and where the Einstein EP is valid.</a:t>
            </a: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251520" y="4149080"/>
            <a:ext cx="756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yuthaya" charset="0"/>
                <a:cs typeface="Ayuthaya" charset="0"/>
              </a:rPr>
              <a:t>For several fundamental reasons extra fields might be necessary to describe the gravitation</a:t>
            </a:r>
            <a:r>
              <a:rPr lang="en-US" sz="1800" dirty="0">
                <a:solidFill>
                  <a:srgbClr val="800000"/>
                </a:solidFill>
                <a:latin typeface="Ayuthaya" charset="0"/>
                <a:cs typeface="Ayuthaya" charset="0"/>
              </a:rPr>
              <a:t>, </a:t>
            </a:r>
            <a:r>
              <a:rPr lang="en-US" sz="1800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e.g. scalar</a:t>
            </a:r>
          </a:p>
          <a:p>
            <a:r>
              <a:rPr lang="en-US" sz="1800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fields or higher-order corrections in curvature invariants.</a:t>
            </a:r>
          </a:p>
        </p:txBody>
      </p:sp>
      <p:sp>
        <p:nvSpPr>
          <p:cNvPr id="2" name="Down Arrow 1"/>
          <p:cNvSpPr/>
          <p:nvPr/>
        </p:nvSpPr>
        <p:spPr>
          <a:xfrm>
            <a:off x="5652120" y="3068960"/>
            <a:ext cx="484632" cy="9784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332656"/>
            <a:ext cx="828092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002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yuthaya"/>
                <a:cs typeface="Ayuthaya"/>
              </a:rPr>
              <a:t>Several theories  </a:t>
            </a:r>
            <a:r>
              <a:rPr lang="en-US" sz="2000" dirty="0">
                <a:solidFill>
                  <a:srgbClr val="800000"/>
                </a:solidFill>
                <a:latin typeface="Ayuthaya"/>
                <a:cs typeface="Ayuthaya"/>
              </a:rPr>
              <a:t>are characterized by  </a:t>
            </a:r>
            <a:r>
              <a:rPr lang="en-US" sz="2000" dirty="0" smtClean="0">
                <a:solidFill>
                  <a:srgbClr val="800000"/>
                </a:solidFill>
                <a:latin typeface="Ayuthaya"/>
                <a:cs typeface="Ayuthaya"/>
              </a:rPr>
              <a:t>the </a:t>
            </a:r>
            <a:r>
              <a:rPr lang="en-US" sz="2000" dirty="0">
                <a:solidFill>
                  <a:srgbClr val="800000"/>
                </a:solidFill>
                <a:latin typeface="Ayuthaya"/>
                <a:cs typeface="Ayuthaya"/>
              </a:rPr>
              <a:t>fact </a:t>
            </a:r>
            <a:r>
              <a:rPr lang="en-US" sz="2000" dirty="0" smtClean="0">
                <a:solidFill>
                  <a:srgbClr val="800000"/>
                </a:solidFill>
                <a:latin typeface="Ayuthaya"/>
                <a:cs typeface="Ayuthaya"/>
              </a:rPr>
              <a:t>that  </a:t>
            </a:r>
            <a:r>
              <a:rPr lang="en-US" sz="2000" dirty="0">
                <a:solidFill>
                  <a:srgbClr val="800000"/>
                </a:solidFill>
                <a:latin typeface="Ayuthaya"/>
                <a:cs typeface="Ayuthaya"/>
              </a:rPr>
              <a:t>a scalar field </a:t>
            </a:r>
            <a:r>
              <a:rPr lang="en-US" sz="2000" dirty="0" smtClean="0">
                <a:solidFill>
                  <a:srgbClr val="800000"/>
                </a:solidFill>
                <a:latin typeface="Ayuthaya"/>
                <a:cs typeface="Ayuthaya"/>
              </a:rPr>
              <a:t>(or </a:t>
            </a:r>
            <a:r>
              <a:rPr lang="en-US" sz="2000" dirty="0">
                <a:solidFill>
                  <a:srgbClr val="800000"/>
                </a:solidFill>
                <a:latin typeface="Ayuthaya"/>
                <a:cs typeface="Ayuthaya"/>
              </a:rPr>
              <a:t>more than one scalar </a:t>
            </a:r>
            <a:r>
              <a:rPr lang="en-US" sz="2000" dirty="0" smtClean="0">
                <a:solidFill>
                  <a:srgbClr val="800000"/>
                </a:solidFill>
                <a:latin typeface="Ayuthaya"/>
                <a:cs typeface="Ayuthaya"/>
              </a:rPr>
              <a:t>field) is  coupled </a:t>
            </a:r>
            <a:r>
              <a:rPr lang="en-US" sz="2000" dirty="0">
                <a:solidFill>
                  <a:srgbClr val="800000"/>
                </a:solidFill>
                <a:latin typeface="Ayuthaya"/>
                <a:cs typeface="Ayuthaya"/>
              </a:rPr>
              <a:t>or not to gravity and ordinary </a:t>
            </a:r>
            <a:r>
              <a:rPr lang="en-US" sz="2000" dirty="0" smtClean="0">
                <a:solidFill>
                  <a:srgbClr val="800000"/>
                </a:solidFill>
                <a:latin typeface="Ayuthaya"/>
                <a:cs typeface="Ayuthaya"/>
              </a:rPr>
              <a:t>matter</a:t>
            </a:r>
            <a:endParaRPr lang="it-IT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4797152"/>
            <a:ext cx="7802136" cy="707886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he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introduction of a scalar field gives rise typically to a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possible</a:t>
            </a:r>
          </a:p>
          <a:p>
            <a:r>
              <a:rPr lang="en-US" sz="2000" dirty="0" smtClean="0">
                <a:solidFill>
                  <a:schemeClr val="accent5"/>
                </a:solidFill>
                <a:latin typeface="+mn-lt"/>
              </a:rPr>
              <a:t>“violation”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of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the Einstein Equivalence Principle (EEP). </a:t>
            </a:r>
            <a:endParaRPr lang="it-IT" sz="20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772816"/>
            <a:ext cx="688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yuthaya"/>
                <a:cs typeface="Ayuthaya"/>
              </a:rPr>
              <a:t>There are several reasons to introduce a scalar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yuthaya"/>
                <a:cs typeface="Ayuthaya"/>
              </a:rPr>
              <a:t>field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: 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276872"/>
            <a:ext cx="78061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* </a:t>
            </a:r>
            <a:r>
              <a:rPr lang="en-US" sz="1600" dirty="0">
                <a:solidFill>
                  <a:srgbClr val="800000"/>
                </a:solidFill>
                <a:latin typeface="Ayuthaya"/>
                <a:cs typeface="Ayuthaya"/>
              </a:rPr>
              <a:t>S</a:t>
            </a:r>
            <a:r>
              <a:rPr lang="en-US" sz="1600" dirty="0" smtClean="0">
                <a:solidFill>
                  <a:srgbClr val="800000"/>
                </a:solidFill>
                <a:latin typeface="Ayuthaya"/>
                <a:cs typeface="Ayuthaya"/>
              </a:rPr>
              <a:t>calar fields are </a:t>
            </a:r>
            <a:r>
              <a:rPr lang="en-US" sz="1600" dirty="0">
                <a:solidFill>
                  <a:srgbClr val="800000"/>
                </a:solidFill>
                <a:latin typeface="Ayuthaya"/>
                <a:cs typeface="Ayuthaya"/>
              </a:rPr>
              <a:t>unavoidable </a:t>
            </a:r>
            <a:r>
              <a:rPr lang="en-US" sz="1600" dirty="0" smtClean="0">
                <a:solidFill>
                  <a:srgbClr val="800000"/>
                </a:solidFill>
                <a:latin typeface="Ayuthaya"/>
                <a:cs typeface="Ayuthaya"/>
              </a:rPr>
              <a:t>for theories </a:t>
            </a:r>
            <a:endParaRPr lang="en-US" sz="1600" dirty="0">
              <a:solidFill>
                <a:srgbClr val="800000"/>
              </a:solidFill>
              <a:latin typeface="Ayuthaya"/>
              <a:cs typeface="Ayuthaya"/>
            </a:endParaRPr>
          </a:p>
          <a:p>
            <a:r>
              <a:rPr lang="en-US" sz="1600" dirty="0">
                <a:solidFill>
                  <a:srgbClr val="800000"/>
                </a:solidFill>
                <a:latin typeface="Ayuthaya"/>
                <a:cs typeface="Ayuthaya"/>
              </a:rPr>
              <a:t>aimed to unify gravity with the other fundamental </a:t>
            </a:r>
            <a:r>
              <a:rPr lang="en-US" sz="1600" dirty="0" smtClean="0">
                <a:solidFill>
                  <a:srgbClr val="800000"/>
                </a:solidFill>
                <a:latin typeface="Ayuthaya"/>
                <a:cs typeface="Ayuthaya"/>
              </a:rPr>
              <a:t>forces: e.g. </a:t>
            </a:r>
            <a:endParaRPr lang="en-US" sz="1600" dirty="0">
              <a:solidFill>
                <a:srgbClr val="800000"/>
              </a:solidFill>
              <a:latin typeface="Ayuthaya"/>
              <a:cs typeface="Ayuthaya"/>
            </a:endParaRPr>
          </a:p>
          <a:p>
            <a:r>
              <a:rPr lang="en-US" sz="1600" dirty="0" smtClean="0">
                <a:solidFill>
                  <a:srgbClr val="800000"/>
                </a:solidFill>
                <a:latin typeface="Ayuthaya"/>
                <a:cs typeface="Ayuthaya"/>
              </a:rPr>
              <a:t>Superstring</a:t>
            </a:r>
            <a:r>
              <a:rPr lang="en-US" sz="1600" dirty="0">
                <a:solidFill>
                  <a:srgbClr val="800000"/>
                </a:solidFill>
                <a:latin typeface="Ayuthaya"/>
                <a:cs typeface="Ayuthaya"/>
              </a:rPr>
              <a:t>, </a:t>
            </a:r>
            <a:r>
              <a:rPr lang="en-US" sz="1600" dirty="0" err="1">
                <a:solidFill>
                  <a:srgbClr val="800000"/>
                </a:solidFill>
                <a:latin typeface="Ayuthaya"/>
                <a:cs typeface="Ayuthaya"/>
              </a:rPr>
              <a:t>Supergravity</a:t>
            </a:r>
            <a:r>
              <a:rPr lang="en-US" sz="1600" dirty="0">
                <a:solidFill>
                  <a:srgbClr val="800000"/>
                </a:solidFill>
                <a:latin typeface="Ayuthaya"/>
                <a:cs typeface="Ayuthaya"/>
              </a:rPr>
              <a:t> (SUGRA), </a:t>
            </a:r>
            <a:r>
              <a:rPr lang="en-US" sz="1600" dirty="0" smtClean="0">
                <a:solidFill>
                  <a:srgbClr val="800000"/>
                </a:solidFill>
                <a:latin typeface="Ayuthaya"/>
                <a:cs typeface="Ayuthaya"/>
              </a:rPr>
              <a:t>M-theories</a:t>
            </a:r>
            <a:r>
              <a:rPr lang="en-US" sz="1600" dirty="0">
                <a:solidFill>
                  <a:srgbClr val="800000"/>
                </a:solidFill>
                <a:latin typeface="Ayuthaya"/>
                <a:cs typeface="Ayuthaya"/>
              </a:rPr>
              <a:t>. </a:t>
            </a:r>
            <a:r>
              <a:rPr lang="it-IT" sz="16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endParaRPr lang="en-US" sz="1600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3356992"/>
            <a:ext cx="92809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*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Scalar fields appear both in particle physics and cosmology: 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 - the Higgs boson in the Standard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Model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yuthaya"/>
              <a:cs typeface="Ayuthaya"/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 - the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dilaton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entering the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supermultiplet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of higher dimensional gravity  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yuthaya"/>
              <a:cs typeface="Ayuthaya"/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 - the super-partner  of spin ½ in SUGRA. </a:t>
            </a:r>
          </a:p>
        </p:txBody>
      </p:sp>
      <p:cxnSp>
        <p:nvCxnSpPr>
          <p:cNvPr id="11" name="Connettore 4 10"/>
          <p:cNvCxnSpPr/>
          <p:nvPr/>
        </p:nvCxnSpPr>
        <p:spPr>
          <a:xfrm>
            <a:off x="6588224" y="5753000"/>
            <a:ext cx="2016224" cy="55632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836712"/>
            <a:ext cx="3960440" cy="76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908720"/>
            <a:ext cx="123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2132856"/>
            <a:ext cx="4914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51520" y="1556792"/>
            <a:ext cx="6699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800000"/>
                </a:solidFill>
                <a:latin typeface="Ayuthaya"/>
                <a:cs typeface="Ayuthaya"/>
              </a:rPr>
              <a:t>The </a:t>
            </a:r>
            <a:r>
              <a:rPr lang="it-IT" sz="1600" dirty="0" err="1" smtClean="0">
                <a:solidFill>
                  <a:srgbClr val="800000"/>
                </a:solidFill>
                <a:latin typeface="Ayuthaya"/>
                <a:cs typeface="Ayuthaya"/>
              </a:rPr>
              <a:t>variation</a:t>
            </a:r>
            <a:r>
              <a:rPr lang="it-IT" sz="16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Ayuthaya"/>
                <a:cs typeface="Ayuthaya"/>
              </a:rPr>
              <a:t>with</a:t>
            </a:r>
            <a:r>
              <a:rPr lang="it-IT" sz="16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Ayuthaya"/>
                <a:cs typeface="Ayuthaya"/>
              </a:rPr>
              <a:t>respect</a:t>
            </a:r>
            <a:r>
              <a:rPr lang="it-IT" sz="16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Ayuthaya"/>
                <a:cs typeface="Ayuthaya"/>
              </a:rPr>
              <a:t>to</a:t>
            </a:r>
            <a:r>
              <a:rPr lang="it-IT" sz="1600" dirty="0" smtClean="0">
                <a:solidFill>
                  <a:srgbClr val="800000"/>
                </a:solidFill>
                <a:latin typeface="Ayuthaya"/>
                <a:cs typeface="Ayuthaya"/>
              </a:rPr>
              <a:t> the </a:t>
            </a:r>
            <a:r>
              <a:rPr lang="it-IT" sz="1600" dirty="0" err="1" smtClean="0">
                <a:solidFill>
                  <a:srgbClr val="800000"/>
                </a:solidFill>
                <a:latin typeface="Ayuthaya"/>
                <a:cs typeface="Ayuthaya"/>
              </a:rPr>
              <a:t>metric</a:t>
            </a:r>
            <a:r>
              <a:rPr lang="it-IT" sz="16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Ayuthaya"/>
                <a:cs typeface="Ayuthaya"/>
              </a:rPr>
              <a:t>tensor</a:t>
            </a:r>
            <a:r>
              <a:rPr lang="it-IT" sz="16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Ayuthaya"/>
                <a:cs typeface="Ayuthaya"/>
              </a:rPr>
              <a:t>gives</a:t>
            </a:r>
            <a:endParaRPr lang="it-IT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3140968"/>
            <a:ext cx="2990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6300192" y="3212976"/>
            <a:ext cx="1906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800000"/>
                </a:solidFill>
                <a:latin typeface="Ayuthaya"/>
                <a:cs typeface="Ayuthaya"/>
              </a:rPr>
              <a:t>Trace </a:t>
            </a:r>
            <a:r>
              <a:rPr lang="it-IT" sz="1600" dirty="0" err="1" smtClean="0">
                <a:solidFill>
                  <a:srgbClr val="800000"/>
                </a:solidFill>
                <a:latin typeface="Ayuthaya"/>
                <a:cs typeface="Ayuthaya"/>
              </a:rPr>
              <a:t>equation</a:t>
            </a:r>
            <a:endParaRPr lang="it-IT" sz="1600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4077072"/>
            <a:ext cx="7344816" cy="96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7199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Ayuthaya"/>
                <a:cs typeface="Ayuthaya"/>
              </a:rPr>
              <a:t>In order to distinguish competing theories, a possibility</a:t>
            </a:r>
          </a:p>
          <a:p>
            <a:r>
              <a:rPr lang="en-US" sz="1600" dirty="0">
                <a:solidFill>
                  <a:srgbClr val="800000"/>
                </a:solidFill>
                <a:latin typeface="Ayuthaya"/>
                <a:cs typeface="Ayuthaya"/>
              </a:rPr>
              <a:t>i</a:t>
            </a:r>
            <a:r>
              <a:rPr lang="en-US" sz="1600" dirty="0" smtClean="0">
                <a:solidFill>
                  <a:srgbClr val="800000"/>
                </a:solidFill>
                <a:latin typeface="Ayuthaya"/>
                <a:cs typeface="Ayuthaya"/>
              </a:rPr>
              <a:t>s related to the so-called “fifth force” approach.</a:t>
            </a:r>
          </a:p>
          <a:p>
            <a:r>
              <a:rPr lang="en-US" sz="1600" dirty="0" smtClean="0">
                <a:solidFill>
                  <a:srgbClr val="800000"/>
                </a:solidFill>
                <a:latin typeface="Ayuthaya"/>
                <a:cs typeface="Ayuthaya"/>
              </a:rPr>
              <a:t>For example, the case of f(R)-gravity: </a:t>
            </a:r>
            <a:endParaRPr lang="en-US" sz="1600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476672"/>
            <a:ext cx="6545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In  the </a:t>
            </a:r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Newtonian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limit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, </a:t>
            </a:r>
          </a:p>
          <a:p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let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us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consider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 the </a:t>
            </a:r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perturbation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 of the </a:t>
            </a:r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metric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</a:p>
          <a:p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with </a:t>
            </a:r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respect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 to the </a:t>
            </a:r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Minkowskin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 background</a:t>
            </a:r>
            <a:endParaRPr lang="it-IT" sz="1800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1712615"/>
            <a:ext cx="191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67544" y="2636912"/>
            <a:ext cx="543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The </a:t>
            </a:r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metric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 entries can be </a:t>
            </a:r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developed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800" dirty="0" err="1" smtClean="0">
                <a:solidFill>
                  <a:srgbClr val="800000"/>
                </a:solidFill>
                <a:latin typeface="Ayuthaya"/>
                <a:cs typeface="Ayuthaya"/>
              </a:rPr>
              <a:t>as</a:t>
            </a:r>
            <a:r>
              <a:rPr lang="it-IT" sz="1800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endParaRPr lang="it-IT" sz="1800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3284984"/>
            <a:ext cx="4695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188640"/>
            <a:ext cx="3240360" cy="79050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12" y="2847183"/>
            <a:ext cx="4415780" cy="356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2759" y="2996952"/>
            <a:ext cx="4161689" cy="336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6537" y="1340768"/>
            <a:ext cx="3274907" cy="6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67544" y="1412776"/>
            <a:ext cx="1608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solidFill>
                  <a:srgbClr val="800000"/>
                </a:solidFill>
                <a:latin typeface="Ayuthaya"/>
                <a:cs typeface="Ayuthaya"/>
              </a:rPr>
              <a:t>Fifth</a:t>
            </a:r>
            <a:r>
              <a:rPr lang="it-IT" sz="1600" i="1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600" i="1" dirty="0" err="1" smtClean="0">
                <a:solidFill>
                  <a:srgbClr val="800000"/>
                </a:solidFill>
                <a:latin typeface="Ayuthaya"/>
                <a:cs typeface="Ayuthaya"/>
              </a:rPr>
              <a:t>force</a:t>
            </a:r>
            <a:endParaRPr lang="it-IT" sz="1600" i="1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5571" y="1340768"/>
            <a:ext cx="3590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9509" y="1844824"/>
            <a:ext cx="2428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3254801" y="2420888"/>
            <a:ext cx="259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solidFill>
                  <a:srgbClr val="800000"/>
                </a:solidFill>
                <a:latin typeface="Ayuthaya"/>
                <a:cs typeface="Ayuthaya"/>
              </a:rPr>
              <a:t>Experimental</a:t>
            </a:r>
            <a:r>
              <a:rPr lang="it-IT" sz="1600" i="1" dirty="0" smtClean="0">
                <a:solidFill>
                  <a:srgbClr val="800000"/>
                </a:solidFill>
                <a:latin typeface="Ayuthaya"/>
                <a:cs typeface="Ayuthaya"/>
              </a:rPr>
              <a:t> </a:t>
            </a:r>
            <a:r>
              <a:rPr lang="it-IT" sz="1600" i="1" dirty="0" err="1" smtClean="0">
                <a:solidFill>
                  <a:srgbClr val="800000"/>
                </a:solidFill>
                <a:latin typeface="Ayuthaya"/>
                <a:cs typeface="Ayuthaya"/>
              </a:rPr>
              <a:t>bounds</a:t>
            </a:r>
            <a:endParaRPr lang="it-IT" sz="1600" i="1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2644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Ayuthaya"/>
                <a:cs typeface="Ayuthaya"/>
              </a:rPr>
              <a:t>As general solution:</a:t>
            </a:r>
            <a:endParaRPr lang="en-US" sz="1600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TE-QU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42909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23528" y="3212976"/>
            <a:ext cx="7776864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T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he STE-QUEST Experiment </a:t>
            </a: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could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allow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: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to set and </a:t>
            </a: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refine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the </a:t>
            </a: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bounds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on </a:t>
            </a: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space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parameters</a:t>
            </a:r>
            <a:endParaRPr lang="it-IT" sz="2000" dirty="0" smtClean="0">
              <a:solidFill>
                <a:schemeClr val="accent5">
                  <a:lumMod val="75000"/>
                </a:schemeClr>
              </a:solidFill>
              <a:latin typeface="Ayuthaya"/>
              <a:cs typeface="Ayuthay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t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o discriminate </a:t>
            </a: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among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competing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theories</a:t>
            </a:r>
            <a:endParaRPr lang="it-IT" sz="2000" dirty="0" smtClean="0">
              <a:solidFill>
                <a:schemeClr val="accent5">
                  <a:lumMod val="75000"/>
                </a:schemeClr>
              </a:solidFill>
              <a:latin typeface="Ayuthaya"/>
              <a:cs typeface="Ayuthaya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fifth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force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t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o test EP and SEP </a:t>
            </a: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at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quantum </a:t>
            </a:r>
            <a:r>
              <a:rPr lang="it-IT" sz="2000" dirty="0" err="1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level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 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  <a:sym typeface="Mathematica1"/>
              </a:rPr>
              <a:t> 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yuthaya"/>
                <a:cs typeface="Ayuthaya"/>
              </a:rPr>
              <a:t> </a:t>
            </a:r>
            <a:endParaRPr lang="it-IT" sz="2000" dirty="0">
              <a:solidFill>
                <a:schemeClr val="accent5">
                  <a:lumMod val="75000"/>
                </a:schemeClr>
              </a:solidFill>
              <a:latin typeface="Ayuthaya"/>
              <a:cs typeface="Ayuthay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4"/>
          <p:cNvSpPr txBox="1">
            <a:spLocks noChangeArrowheads="1"/>
          </p:cNvSpPr>
          <p:nvPr/>
        </p:nvSpPr>
        <p:spPr bwMode="auto">
          <a:xfrm>
            <a:off x="2190750" y="133350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Mission Summary 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9532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9512" y="980728"/>
            <a:ext cx="8856663" cy="5510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>
                <a:solidFill>
                  <a:schemeClr val="bg1"/>
                </a:solidFill>
                <a:latin typeface="Ayuthaya"/>
                <a:cs typeface="Ayuthaya"/>
              </a:rPr>
              <a:t>Theme</a:t>
            </a:r>
            <a:r>
              <a:rPr lang="en-US" sz="1600" b="1" dirty="0" smtClean="0">
                <a:solidFill>
                  <a:schemeClr val="bg1"/>
                </a:solidFill>
                <a:latin typeface="Ayuthaya"/>
                <a:cs typeface="Ayuthaya"/>
              </a:rPr>
              <a:t>: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>
              <a:defRPr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>
                <a:solidFill>
                  <a:srgbClr val="800000"/>
                </a:solidFill>
                <a:latin typeface="Ayuthaya"/>
                <a:cs typeface="Ayuthaya"/>
              </a:rPr>
              <a:t>Primary Goal: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To test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Einstein’s Equivalence Principle to high precision and search for new fundamental constituents and interactions in the Universe</a:t>
            </a:r>
            <a:r>
              <a:rPr lang="en-US" sz="1600" dirty="0">
                <a:latin typeface="Ayuthaya"/>
                <a:cs typeface="Ayuthaya"/>
              </a:rPr>
              <a:t>	</a:t>
            </a:r>
          </a:p>
          <a:p>
            <a:pPr>
              <a:defRPr/>
            </a:pPr>
            <a:endParaRPr lang="en-US" sz="1600" dirty="0"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>
                <a:solidFill>
                  <a:srgbClr val="800000"/>
                </a:solidFill>
                <a:latin typeface="Ayuthaya"/>
                <a:cs typeface="Ayuthaya"/>
              </a:rPr>
              <a:t>Observables:</a:t>
            </a:r>
            <a:r>
              <a:rPr lang="en-US" sz="1600" b="1" dirty="0">
                <a:solidFill>
                  <a:srgbClr val="000000"/>
                </a:solidFill>
                <a:latin typeface="Ayuthaya"/>
                <a:cs typeface="Ayuthaya"/>
              </a:rPr>
              <a:t> </a:t>
            </a: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Clock redshift measurements; </a:t>
            </a:r>
          </a:p>
          <a:p>
            <a:pPr>
              <a:defRPr/>
            </a:pP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                Differential acceleration measurements of freely</a:t>
            </a:r>
          </a:p>
          <a:p>
            <a:pPr>
              <a:defRPr/>
            </a:pP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                falling atoms </a:t>
            </a:r>
          </a:p>
          <a:p>
            <a:pPr>
              <a:defRPr/>
            </a:pPr>
            <a:endParaRPr lang="en-US" sz="1600" dirty="0"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>
                <a:solidFill>
                  <a:srgbClr val="800000"/>
                </a:solidFill>
                <a:latin typeface="Ayuthaya"/>
                <a:cs typeface="Ayuthaya"/>
              </a:rPr>
              <a:t>Spacecraft and Instruments:</a:t>
            </a:r>
            <a:r>
              <a:rPr lang="en-US" sz="1600" b="1" dirty="0">
                <a:solidFill>
                  <a:srgbClr val="000000"/>
                </a:solidFill>
                <a:latin typeface="Ayuthaya"/>
                <a:cs typeface="Ayuthaya"/>
              </a:rPr>
              <a:t>  </a:t>
            </a: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Single spacecraft carrying: </a:t>
            </a:r>
          </a:p>
          <a:p>
            <a:pPr>
              <a:defRPr/>
            </a:pP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  A microwave clock based on laser cooled rubidium atoms; </a:t>
            </a:r>
          </a:p>
          <a:p>
            <a:pPr>
              <a:defRPr/>
            </a:pP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  A differential atom interferometer operating on the two rubidium </a:t>
            </a:r>
          </a:p>
          <a:p>
            <a:pPr>
              <a:defRPr/>
            </a:pP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  isotopes;</a:t>
            </a:r>
          </a:p>
          <a:p>
            <a:pPr>
              <a:defRPr/>
            </a:pP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  Time and frequency transfer links in the microwave and optical domain</a:t>
            </a:r>
          </a:p>
          <a:p>
            <a:pPr>
              <a:defRPr/>
            </a:pP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  for space-to-ground comparisons of clocks. </a:t>
            </a:r>
          </a:p>
          <a:p>
            <a:pPr>
              <a:defRPr/>
            </a:pPr>
            <a:r>
              <a:rPr lang="en-US" sz="1600" dirty="0">
                <a:latin typeface="Ayuthaya"/>
                <a:cs typeface="Ayuthaya"/>
              </a:rPr>
              <a:t>	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>
                <a:solidFill>
                  <a:srgbClr val="800000"/>
                </a:solidFill>
                <a:latin typeface="Ayuthaya"/>
                <a:cs typeface="Ayuthaya"/>
              </a:rPr>
              <a:t>Orbit</a:t>
            </a:r>
            <a:r>
              <a:rPr lang="en-US" sz="1600" dirty="0">
                <a:solidFill>
                  <a:srgbClr val="320808"/>
                </a:solidFill>
                <a:latin typeface="Ayuthaya"/>
                <a:cs typeface="Ayuthaya"/>
              </a:rPr>
              <a:t>: Highly elliptical orbit around the Earth 	</a:t>
            </a:r>
          </a:p>
          <a:p>
            <a:pPr>
              <a:defRPr/>
            </a:pPr>
            <a:endParaRPr lang="en-US" sz="1600" dirty="0"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>
                <a:solidFill>
                  <a:srgbClr val="800000"/>
                </a:solidFill>
                <a:latin typeface="Ayuthaya"/>
                <a:cs typeface="Ayuthaya"/>
              </a:rPr>
              <a:t>Lifetime:</a:t>
            </a:r>
            <a:r>
              <a:rPr lang="en-US" sz="1600" b="1" dirty="0">
                <a:solidFill>
                  <a:srgbClr val="000000"/>
                </a:solidFill>
                <a:latin typeface="Ayuthaya"/>
                <a:cs typeface="Ayuthaya"/>
              </a:rPr>
              <a:t> </a:t>
            </a: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5 years 	</a:t>
            </a:r>
          </a:p>
          <a:p>
            <a:pPr marL="285750" indent="-285750">
              <a:buFont typeface="Wingdings" charset="2"/>
              <a:buChar char="§"/>
              <a:defRPr/>
            </a:pPr>
            <a:endParaRPr lang="en-US" sz="1600" dirty="0"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600" b="1" dirty="0">
                <a:solidFill>
                  <a:srgbClr val="800000"/>
                </a:solidFill>
                <a:latin typeface="Ayuthaya"/>
                <a:cs typeface="Ayuthaya"/>
              </a:rPr>
              <a:t>Type:</a:t>
            </a:r>
            <a:r>
              <a:rPr lang="en-US" sz="1600" b="1" dirty="0">
                <a:solidFill>
                  <a:srgbClr val="000000"/>
                </a:solidFill>
                <a:latin typeface="Ayuthaya"/>
                <a:cs typeface="Ayuthaya"/>
              </a:rPr>
              <a:t> </a:t>
            </a: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M-class mission.</a:t>
            </a:r>
            <a:r>
              <a:rPr lang="en-US" sz="1600" dirty="0">
                <a:latin typeface="Ayuthaya"/>
                <a:cs typeface="Ayuthay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96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Box 4"/>
          <p:cNvSpPr txBox="1">
            <a:spLocks noChangeArrowheads="1"/>
          </p:cNvSpPr>
          <p:nvPr/>
        </p:nvSpPr>
        <p:spPr bwMode="auto">
          <a:xfrm>
            <a:off x="2190750" y="133350"/>
            <a:ext cx="498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Primary Science Objectives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9532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3481"/>
              </p:ext>
            </p:extLst>
          </p:nvPr>
        </p:nvGraphicFramePr>
        <p:xfrm>
          <a:off x="253999" y="1072323"/>
          <a:ext cx="8060268" cy="510844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002718"/>
                <a:gridCol w="4057550"/>
              </a:tblGrid>
              <a:tr h="6223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yuthaya"/>
                          <a:cs typeface="Ayuthaya"/>
                        </a:rPr>
                        <a:t>Scientific objective 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           </a:t>
                      </a:r>
                      <a:r>
                        <a:rPr lang="pl-PL" sz="1600" dirty="0" smtClean="0">
                          <a:latin typeface="Ayuthaya"/>
                          <a:cs typeface="Ayuthaya"/>
                        </a:rPr>
                        <a:t>Target </a:t>
                      </a:r>
                      <a:r>
                        <a:rPr lang="pl-PL" sz="1600" dirty="0" err="1" smtClean="0">
                          <a:latin typeface="Ayuthaya"/>
                          <a:cs typeface="Ayuthaya"/>
                        </a:rPr>
                        <a:t>accuracy</a:t>
                      </a:r>
                      <a:r>
                        <a:rPr lang="pl-PL" sz="1600" dirty="0" smtClean="0">
                          <a:latin typeface="Ayuthaya"/>
                          <a:cs typeface="Ayuthaya"/>
                        </a:rPr>
                        <a:t> 	</a:t>
                      </a:r>
                    </a:p>
                    <a:p>
                      <a:endParaRPr lang="en-US" sz="1600" dirty="0">
                        <a:latin typeface="Ayuthaya"/>
                        <a:cs typeface="Ayuthaya"/>
                      </a:endParaRPr>
                    </a:p>
                  </a:txBody>
                  <a:tcPr/>
                </a:tc>
              </a:tr>
              <a:tr h="5532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Gravitational Redshift Test</a:t>
                      </a:r>
                      <a:r>
                        <a:rPr lang="en-US" sz="180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	</a:t>
                      </a:r>
                      <a:endParaRPr lang="en-US" sz="1800" dirty="0">
                        <a:solidFill>
                          <a:srgbClr val="320808"/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320808"/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Earth gravitational redshift 	</a:t>
                      </a:r>
                    </a:p>
                    <a:p>
                      <a:endParaRPr lang="en-US" sz="1800" dirty="0">
                        <a:solidFill>
                          <a:srgbClr val="320808"/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Measurement of Earth’s gravitational redshift to a fractional frequency uncertainty lower than 2×10</a:t>
                      </a:r>
                      <a:r>
                        <a:rPr kumimoji="0" lang="en-US" sz="1400" b="1" u="none" strike="noStrike" kern="1200" baseline="3000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-7</a:t>
                      </a:r>
                      <a:r>
                        <a:rPr kumimoji="0" lang="en-US" sz="1400" b="1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, with an ultimate goal of 4×10</a:t>
                      </a:r>
                      <a:r>
                        <a:rPr kumimoji="0" lang="en-US" sz="1400" b="1" u="none" strike="noStrike" kern="1200" baseline="3000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-8 </a:t>
                      </a:r>
                      <a:r>
                        <a:rPr kumimoji="0" lang="en-US" sz="1400" b="1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	</a:t>
                      </a:r>
                      <a:endParaRPr kumimoji="0" lang="en-US" sz="1400" b="1" i="0" u="none" strike="noStrike" kern="1200" baseline="0" dirty="0" smtClean="0">
                        <a:solidFill>
                          <a:srgbClr val="320808"/>
                        </a:solidFill>
                        <a:latin typeface="Ayuthaya"/>
                        <a:ea typeface="+mn-ea"/>
                        <a:cs typeface="Ayuthaya"/>
                      </a:endParaRPr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Sun </a:t>
                      </a:r>
                      <a:r>
                        <a:rPr kumimoji="0" lang="fr-FR" sz="1600" u="none" strike="noStrike" kern="1200" baseline="0" dirty="0" err="1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gravitational</a:t>
                      </a:r>
                      <a:r>
                        <a:rPr kumimoji="0" lang="fr-FR" sz="1600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 </a:t>
                      </a:r>
                      <a:r>
                        <a:rPr kumimoji="0" lang="fr-FR" sz="1600" u="none" strike="noStrike" kern="1200" baseline="0" dirty="0" err="1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redshift</a:t>
                      </a:r>
                      <a:r>
                        <a:rPr kumimoji="0" lang="fr-FR" sz="1600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 	</a:t>
                      </a:r>
                    </a:p>
                    <a:p>
                      <a:endParaRPr lang="en-US" sz="1800" dirty="0">
                        <a:solidFill>
                          <a:srgbClr val="320808"/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Measurement of the Sun's gravitational redshift to a fractional frequency uncertainty better than 2×10</a:t>
                      </a:r>
                      <a:r>
                        <a:rPr kumimoji="0" lang="en-US" sz="1400" b="1" u="none" strike="noStrike" kern="1200" baseline="3000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-6</a:t>
                      </a:r>
                      <a:r>
                        <a:rPr kumimoji="0" lang="en-US" sz="1400" b="1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, with an ultimate goal of 6×10</a:t>
                      </a:r>
                      <a:r>
                        <a:rPr kumimoji="0" lang="en-US" sz="1400" b="1" u="none" strike="noStrike" kern="1200" baseline="3000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-7</a:t>
                      </a:r>
                      <a:r>
                        <a:rPr kumimoji="0" lang="en-US" sz="1400" b="1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 	</a:t>
                      </a:r>
                      <a:endParaRPr kumimoji="0" lang="en-US" sz="1400" b="1" i="0" u="none" strike="noStrike" kern="1200" baseline="0" dirty="0" smtClean="0">
                        <a:solidFill>
                          <a:srgbClr val="320808"/>
                        </a:solidFill>
                        <a:latin typeface="Ayuthaya"/>
                        <a:ea typeface="+mn-ea"/>
                        <a:cs typeface="Ayuthaya"/>
                      </a:endParaRPr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Weak Equivalence Principle Tests </a:t>
                      </a:r>
                      <a:r>
                        <a:rPr kumimoji="0" lang="en-US" sz="1800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	</a:t>
                      </a:r>
                      <a:endParaRPr kumimoji="0" lang="en-US" sz="1800" b="0" i="0" u="none" strike="noStrike" kern="1200" baseline="0" dirty="0" smtClean="0">
                        <a:solidFill>
                          <a:srgbClr val="320808"/>
                        </a:solidFill>
                        <a:latin typeface="Ayuthaya"/>
                        <a:ea typeface="+mn-ea"/>
                        <a:cs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320808"/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</a:tr>
              <a:tr h="1207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Universality of propagation of matter waves </a:t>
                      </a:r>
                      <a:r>
                        <a:rPr kumimoji="0" lang="en-US" sz="1800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	</a:t>
                      </a:r>
                    </a:p>
                    <a:p>
                      <a:endParaRPr lang="en-US" sz="1800" dirty="0">
                        <a:solidFill>
                          <a:srgbClr val="320808"/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To test the universality of the free propagation of matter waves to an uncertainty in the </a:t>
                      </a:r>
                      <a:r>
                        <a:rPr kumimoji="0" lang="en-US" sz="1400" b="1" u="none" strike="noStrike" kern="1200" baseline="0" dirty="0" err="1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Eötvös</a:t>
                      </a:r>
                      <a:r>
                        <a:rPr kumimoji="0" lang="en-US" sz="1400" b="1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 parameter better than 1×10</a:t>
                      </a:r>
                      <a:r>
                        <a:rPr kumimoji="0" lang="en-US" sz="1400" b="1" u="none" strike="noStrike" kern="1200" baseline="3000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-15</a:t>
                      </a:r>
                      <a:r>
                        <a:rPr kumimoji="0" lang="en-US" sz="1800" b="1" u="none" strike="noStrike" kern="1200" baseline="0" dirty="0" smtClean="0">
                          <a:solidFill>
                            <a:srgbClr val="320808"/>
                          </a:solidFill>
                          <a:latin typeface="Ayuthaya"/>
                          <a:cs typeface="Ayuthaya"/>
                        </a:rPr>
                        <a:t>	</a:t>
                      </a:r>
                      <a:endParaRPr kumimoji="0" lang="en-US" sz="1800" b="1" i="0" u="none" strike="noStrike" kern="1200" baseline="0" dirty="0" smtClean="0">
                        <a:solidFill>
                          <a:srgbClr val="320808"/>
                        </a:solidFill>
                        <a:latin typeface="Ayuthaya"/>
                        <a:ea typeface="+mn-ea"/>
                        <a:cs typeface="Ayuthay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3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4"/>
          <p:cNvSpPr txBox="1">
            <a:spLocks noChangeArrowheads="1"/>
          </p:cNvSpPr>
          <p:nvPr/>
        </p:nvSpPr>
        <p:spPr bwMode="auto">
          <a:xfrm>
            <a:off x="1258888" y="115888"/>
            <a:ext cx="627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Additional Science with STE-QUEST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9532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00100"/>
              </p:ext>
            </p:extLst>
          </p:nvPr>
        </p:nvGraphicFramePr>
        <p:xfrm>
          <a:off x="253999" y="948266"/>
          <a:ext cx="8619068" cy="56337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280217"/>
                <a:gridCol w="4338851"/>
              </a:tblGrid>
              <a:tr h="6223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yuthaya"/>
                          <a:cs typeface="Ayuthaya"/>
                        </a:rPr>
                        <a:t>Scientific objective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           </a:t>
                      </a:r>
                      <a:r>
                        <a:rPr lang="pl-PL" sz="1600" dirty="0" smtClean="0">
                          <a:latin typeface="Ayuthaya"/>
                          <a:cs typeface="Ayuthaya"/>
                        </a:rPr>
                        <a:t>Target </a:t>
                      </a:r>
                      <a:r>
                        <a:rPr lang="pl-PL" sz="1600" dirty="0" err="1" smtClean="0">
                          <a:latin typeface="Ayuthaya"/>
                          <a:cs typeface="Ayuthaya"/>
                        </a:rPr>
                        <a:t>accuracy</a:t>
                      </a:r>
                      <a:r>
                        <a:rPr lang="pl-PL" sz="1600" dirty="0" smtClean="0">
                          <a:latin typeface="Ayuthaya"/>
                          <a:cs typeface="Ayuthaya"/>
                        </a:rPr>
                        <a:t> </a:t>
                      </a:r>
                      <a:r>
                        <a:rPr lang="pl-PL" sz="1600" dirty="0" smtClean="0"/>
                        <a:t>	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kumimoji="0" lang="en-US" sz="16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Time and frequency metrology 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	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STE-QUEST will connect atomic clocks on ground in a worldwide network, bringing important contributions to the generation of atomic time scales and to the synchronization of clocks 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</a:tr>
              <a:tr h="1584960">
                <a:tc>
                  <a:txBody>
                    <a:bodyPr/>
                    <a:lstStyle/>
                    <a:p>
                      <a:r>
                        <a:rPr kumimoji="0" lang="en-US" sz="16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Relativistic geodesy: </a:t>
                      </a:r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The comparison of clocks on Earth will give access, via the red-shift formula, to differential </a:t>
                      </a:r>
                      <a:r>
                        <a:rPr kumimoji="0" lang="en-US" sz="1400" b="1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geopotential</a:t>
                      </a:r>
                      <a:r>
                        <a:rPr kumimoji="0" lang="en-US" sz="14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 measurements on the Earth's surface. A resolution at the level of 1 cm on the differential geoid height can be achieved by STE-QUEST 	</a:t>
                      </a:r>
                      <a:endParaRPr kumimoji="0" lang="en-US" sz="1400" b="1" i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yuthaya"/>
                        <a:ea typeface="+mn-ea"/>
                        <a:cs typeface="Ayuthaya"/>
                      </a:endParaRPr>
                    </a:p>
                  </a:txBody>
                  <a:tcPr/>
                </a:tc>
              </a:tr>
              <a:tr h="1109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Cold-atom and matter wave physics in conditions of weightlessness </a:t>
                      </a:r>
                      <a:r>
                        <a:rPr kumimoji="0" lang="fr-FR" sz="16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	</a:t>
                      </a:r>
                    </a:p>
                    <a:p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STE-QUEST will study the evolution of ultra-cold atomic samples in an environment free from perturbations and over long free-propagation times </a:t>
                      </a:r>
                      <a:endParaRPr kumimoji="0" lang="en-US" sz="1400" b="1" i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yuthaya"/>
                        <a:ea typeface="+mn-ea"/>
                        <a:cs typeface="Ayuthaya"/>
                      </a:endParaRPr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Optical and </a:t>
                      </a:r>
                      <a:r>
                        <a:rPr kumimoji="0" lang="pl-PL" sz="1600" b="1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microwave</a:t>
                      </a:r>
                      <a:r>
                        <a:rPr kumimoji="0" lang="pl-PL" sz="16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 </a:t>
                      </a:r>
                      <a:r>
                        <a:rPr kumimoji="0" lang="pl-PL" sz="1600" b="1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ranging</a:t>
                      </a:r>
                      <a:r>
                        <a:rPr kumimoji="0" lang="pl-PL" sz="16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 </a:t>
                      </a:r>
                      <a:r>
                        <a:rPr kumimoji="0" lang="en-US" sz="18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	</a:t>
                      </a:r>
                      <a:endParaRPr kumimoji="0" lang="en-US" sz="1800" b="1" i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yuthaya"/>
                        <a:ea typeface="+mn-ea"/>
                        <a:cs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The optical and microwave links will allow the cross-comparison of different ranging techniques and the measurement of differential atmospheric propagation delays (optical </a:t>
                      </a:r>
                      <a:r>
                        <a:rPr kumimoji="0" lang="en-US" sz="1400" b="1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vs</a:t>
                      </a:r>
                      <a:r>
                        <a:rPr kumimoji="0" lang="en-US" sz="14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yuthaya"/>
                          <a:cs typeface="Ayuthaya"/>
                        </a:rPr>
                        <a:t> microwave)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yuthaya"/>
                        <a:cs typeface="Ayuthay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5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683568" y="-95250"/>
            <a:ext cx="8278813" cy="838200"/>
          </a:xfrm>
        </p:spPr>
        <p:txBody>
          <a:bodyPr/>
          <a:lstStyle/>
          <a:p>
            <a:pPr marL="342900" indent="-342900"/>
            <a:r>
              <a:rPr lang="en-US" sz="2400" b="1" dirty="0" smtClean="0">
                <a:solidFill>
                  <a:srgbClr val="242852"/>
                </a:solidFill>
                <a:latin typeface="Ayuthaya"/>
                <a:cs typeface="Ayuthaya"/>
              </a:rPr>
              <a:t>   </a:t>
            </a:r>
            <a:r>
              <a:rPr lang="en-US" sz="2400" b="1" dirty="0" smtClean="0">
                <a:solidFill>
                  <a:srgbClr val="800000"/>
                </a:solidFill>
                <a:latin typeface="Ayuthaya"/>
                <a:cs typeface="Ayuthaya"/>
              </a:rPr>
              <a:t>Foundation</a:t>
            </a:r>
            <a:r>
              <a:rPr lang="en-US" sz="2400" b="1" dirty="0">
                <a:solidFill>
                  <a:srgbClr val="800000"/>
                </a:solidFill>
                <a:latin typeface="Ayuthaya"/>
                <a:cs typeface="Ayuthaya"/>
              </a:rPr>
              <a:t>: gravity and space-time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691680" y="836712"/>
            <a:ext cx="7086600" cy="864096"/>
          </a:xfrm>
        </p:spPr>
        <p:txBody>
          <a:bodyPr>
            <a:normAutofit/>
          </a:bodyPr>
          <a:lstStyle/>
          <a:p>
            <a:pPr marL="420624" indent="-384048" algn="just" fontAlgn="auto">
              <a:spcAft>
                <a:spcPts val="0"/>
              </a:spcAft>
              <a:buFontTx/>
              <a:buNone/>
              <a:defRPr/>
            </a:pPr>
            <a:r>
              <a:rPr lang="en-US" sz="1600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en-US" sz="1600" b="1" smtClean="0">
                <a:solidFill>
                  <a:srgbClr val="320808"/>
                </a:solidFill>
                <a:latin typeface="Ayuthaya"/>
                <a:cs typeface="Ayuthaya"/>
              </a:rPr>
              <a:t>Einstein worked </a:t>
            </a: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hard at finding a </a:t>
            </a:r>
            <a:r>
              <a:rPr lang="en-US" sz="1600" b="1" dirty="0" smtClean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theory </a:t>
            </a:r>
            <a:endParaRPr lang="en-US" sz="1600" b="1" dirty="0" smtClean="0">
              <a:solidFill>
                <a:srgbClr val="320808"/>
              </a:solidFill>
              <a:latin typeface="Ayuthaya"/>
              <a:cs typeface="Ayuthaya"/>
            </a:endParaRPr>
          </a:p>
          <a:p>
            <a:pPr marL="420624" indent="-384048" algn="just" fontAlgn="auto">
              <a:spcAft>
                <a:spcPts val="0"/>
              </a:spcAft>
              <a:buFontTx/>
              <a:buNone/>
              <a:defRPr/>
            </a:pP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o</a:t>
            </a:r>
            <a:r>
              <a:rPr lang="en-US" sz="1600" b="1" dirty="0" smtClean="0">
                <a:solidFill>
                  <a:srgbClr val="320808"/>
                </a:solidFill>
                <a:latin typeface="Ayuthaya"/>
                <a:cs typeface="Ayuthaya"/>
              </a:rPr>
              <a:t>f gravity </a:t>
            </a: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based on the following </a:t>
            </a:r>
            <a:r>
              <a:rPr lang="en-US" sz="1600" b="1" dirty="0" smtClean="0">
                <a:solidFill>
                  <a:srgbClr val="320808"/>
                </a:solidFill>
                <a:latin typeface="Ayuthaya"/>
                <a:cs typeface="Ayuthaya"/>
              </a:rPr>
              <a:t>requirements</a:t>
            </a:r>
            <a:r>
              <a:rPr lang="en-US" sz="1600" b="1" dirty="0">
                <a:solidFill>
                  <a:srgbClr val="320808"/>
                </a:solidFill>
                <a:latin typeface="Ayuthaya"/>
                <a:cs typeface="Ayuthaya"/>
              </a:rPr>
              <a:t>:</a:t>
            </a:r>
          </a:p>
        </p:txBody>
      </p:sp>
      <p:pic>
        <p:nvPicPr>
          <p:cNvPr id="307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ontent Placeholder 2"/>
          <p:cNvSpPr txBox="1">
            <a:spLocks/>
          </p:cNvSpPr>
          <p:nvPr/>
        </p:nvSpPr>
        <p:spPr bwMode="auto">
          <a:xfrm>
            <a:off x="1908175" y="1916113"/>
            <a:ext cx="34718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Wingdings" charset="0"/>
              <a:buChar char="§"/>
            </a:pPr>
            <a:r>
              <a:rPr lang="en-US" sz="16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principle of equivalence</a:t>
            </a:r>
          </a:p>
          <a:p>
            <a:pPr>
              <a:spcBef>
                <a:spcPct val="20000"/>
              </a:spcBef>
              <a:buFont typeface="Wingdings" charset="0"/>
              <a:buChar char="§"/>
            </a:pPr>
            <a:endParaRPr lang="en-US" sz="1600" dirty="0">
              <a:solidFill>
                <a:srgbClr val="320808"/>
              </a:solidFill>
              <a:latin typeface="Ayuthaya" charset="0"/>
              <a:cs typeface="Ayuthaya" charset="0"/>
            </a:endParaRPr>
          </a:p>
          <a:p>
            <a:pPr>
              <a:spcBef>
                <a:spcPct val="20000"/>
              </a:spcBef>
              <a:buFont typeface="Wingdings" charset="0"/>
              <a:buChar char="§"/>
            </a:pPr>
            <a:endParaRPr lang="en-US" sz="1600" dirty="0">
              <a:solidFill>
                <a:srgbClr val="320808"/>
              </a:solidFill>
              <a:latin typeface="Ayuthaya" charset="0"/>
              <a:cs typeface="Ayuthaya" charset="0"/>
            </a:endParaRPr>
          </a:p>
          <a:p>
            <a:pPr>
              <a:spcBef>
                <a:spcPct val="20000"/>
              </a:spcBef>
              <a:buFont typeface="Wingdings" charset="0"/>
              <a:buChar char="§"/>
            </a:pPr>
            <a:endParaRPr lang="en-US" sz="1600" dirty="0">
              <a:solidFill>
                <a:srgbClr val="320808"/>
              </a:solidFill>
              <a:latin typeface="Ayuthaya" charset="0"/>
              <a:cs typeface="Ayuthaya" charset="0"/>
            </a:endParaRPr>
          </a:p>
          <a:p>
            <a:pPr>
              <a:spcBef>
                <a:spcPct val="20000"/>
              </a:spcBef>
              <a:buFont typeface="Wingdings" charset="0"/>
              <a:buChar char="§"/>
            </a:pPr>
            <a:r>
              <a:rPr lang="en-US" sz="16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principle of relativity</a:t>
            </a:r>
          </a:p>
          <a:p>
            <a:pPr>
              <a:spcBef>
                <a:spcPct val="20000"/>
              </a:spcBef>
              <a:buFont typeface="Wingdings" charset="0"/>
              <a:buChar char="§"/>
            </a:pPr>
            <a:endParaRPr lang="en-US" sz="1600" dirty="0">
              <a:solidFill>
                <a:srgbClr val="320808"/>
              </a:solidFill>
              <a:latin typeface="Ayuthaya" charset="0"/>
              <a:cs typeface="Ayuthaya" charset="0"/>
            </a:endParaRPr>
          </a:p>
          <a:p>
            <a:pPr>
              <a:spcBef>
                <a:spcPct val="20000"/>
              </a:spcBef>
              <a:buFont typeface="Wingdings" charset="0"/>
              <a:buChar char="§"/>
            </a:pPr>
            <a:endParaRPr lang="en-US" sz="1600" dirty="0">
              <a:solidFill>
                <a:srgbClr val="320808"/>
              </a:solidFill>
              <a:latin typeface="Ayuthaya" charset="0"/>
              <a:cs typeface="Ayuthaya" charset="0"/>
            </a:endParaRP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5699125" y="1916113"/>
            <a:ext cx="261729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Gravity and Inertia are indistinguishable; </a:t>
            </a:r>
            <a:r>
              <a:rPr lang="en-US" sz="1400" b="1" dirty="0">
                <a:solidFill>
                  <a:srgbClr val="320808"/>
                </a:solidFill>
                <a:latin typeface="Ayuthaya" charset="0"/>
                <a:cs typeface="Ayuthaya" charset="0"/>
                <a:sym typeface="Wingdings" charset="0"/>
              </a:rPr>
              <a:t>there exist observers in free fall (inertial motion)</a:t>
            </a:r>
            <a:endParaRPr lang="en-US" sz="1400" b="1" dirty="0">
              <a:solidFill>
                <a:srgbClr val="320808"/>
              </a:solidFill>
              <a:latin typeface="Ayuthaya" charset="0"/>
              <a:cs typeface="Ayuthaya" charset="0"/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5105400" y="3429000"/>
            <a:ext cx="512763" cy="271463"/>
          </a:xfrm>
          <a:prstGeom prst="rightArrow">
            <a:avLst>
              <a:gd name="adj1" fmla="val 50000"/>
              <a:gd name="adj2" fmla="val 5002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4" name="TextBox 11"/>
          <p:cNvSpPr txBox="1">
            <a:spLocks noChangeArrowheads="1"/>
          </p:cNvSpPr>
          <p:nvPr/>
        </p:nvSpPr>
        <p:spPr bwMode="auto">
          <a:xfrm>
            <a:off x="5715000" y="3068638"/>
            <a:ext cx="27454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 dirty="0" smtClean="0">
                <a:solidFill>
                  <a:srgbClr val="320808"/>
                </a:solidFill>
                <a:latin typeface="Ayuthaya" charset="0"/>
                <a:cs typeface="Ayuthaya" charset="0"/>
              </a:rPr>
              <a:t>Special Relativity </a:t>
            </a:r>
            <a:r>
              <a:rPr lang="en-US" sz="14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holds </a:t>
            </a:r>
            <a:r>
              <a:rPr lang="en-US" sz="1400" b="1" dirty="0" err="1">
                <a:solidFill>
                  <a:srgbClr val="320808"/>
                </a:solidFill>
                <a:latin typeface="Ayuthaya" charset="0"/>
                <a:cs typeface="Ayuthaya" charset="0"/>
              </a:rPr>
              <a:t>pointwise</a:t>
            </a:r>
            <a:r>
              <a:rPr lang="en-US" sz="14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; the structure of the </a:t>
            </a:r>
            <a:r>
              <a:rPr lang="en-US" sz="1400" b="1" dirty="0" err="1">
                <a:solidFill>
                  <a:srgbClr val="320808"/>
                </a:solidFill>
                <a:latin typeface="Ayuthaya" charset="0"/>
                <a:cs typeface="Ayuthaya" charset="0"/>
              </a:rPr>
              <a:t>spacetime</a:t>
            </a:r>
            <a:r>
              <a:rPr lang="en-US" sz="14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 is </a:t>
            </a:r>
            <a:r>
              <a:rPr lang="en-US" sz="1400" b="1" dirty="0" err="1">
                <a:solidFill>
                  <a:srgbClr val="320808"/>
                </a:solidFill>
                <a:latin typeface="Ayuthaya" charset="0"/>
                <a:cs typeface="Ayuthaya" charset="0"/>
              </a:rPr>
              <a:t>pointwise</a:t>
            </a:r>
            <a:r>
              <a:rPr lang="en-US" sz="14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 </a:t>
            </a:r>
            <a:r>
              <a:rPr lang="en-US" sz="1400" b="1" dirty="0" err="1">
                <a:solidFill>
                  <a:srgbClr val="320808"/>
                </a:solidFill>
                <a:latin typeface="Ayuthaya" charset="0"/>
                <a:cs typeface="Ayuthaya" charset="0"/>
              </a:rPr>
              <a:t>Minkowskian</a:t>
            </a:r>
            <a:endParaRPr lang="en-US" sz="1400" b="1" dirty="0">
              <a:solidFill>
                <a:srgbClr val="320808"/>
              </a:solidFill>
              <a:latin typeface="Ayuthaya" charset="0"/>
              <a:cs typeface="Ayuthaya" charset="0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4572000" y="4149080"/>
            <a:ext cx="512763" cy="271462"/>
          </a:xfrm>
          <a:prstGeom prst="rightArrow">
            <a:avLst>
              <a:gd name="adj1" fmla="val 50000"/>
              <a:gd name="adj2" fmla="val 5002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8" name="TextBox 14"/>
          <p:cNvSpPr txBox="1">
            <a:spLocks noChangeArrowheads="1"/>
          </p:cNvSpPr>
          <p:nvPr/>
        </p:nvSpPr>
        <p:spPr bwMode="auto">
          <a:xfrm>
            <a:off x="5435600" y="4076700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242852"/>
                </a:solidFill>
                <a:latin typeface="Ayuthaya" charset="0"/>
                <a:cs typeface="Ayuthaya" charset="0"/>
              </a:rPr>
              <a:t>“</a:t>
            </a:r>
            <a:r>
              <a:rPr lang="en-US" sz="14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democracy” in Physics</a:t>
            </a: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4283968" y="4941168"/>
            <a:ext cx="512763" cy="271463"/>
          </a:xfrm>
          <a:prstGeom prst="rightArrow">
            <a:avLst>
              <a:gd name="adj1" fmla="val 50000"/>
              <a:gd name="adj2" fmla="val 5002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92" name="TextBox 16"/>
          <p:cNvSpPr txBox="1">
            <a:spLocks noChangeArrowheads="1"/>
          </p:cNvSpPr>
          <p:nvPr/>
        </p:nvSpPr>
        <p:spPr bwMode="auto">
          <a:xfrm>
            <a:off x="5003800" y="4797425"/>
            <a:ext cx="3889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all physical phenomena propagate respecting the light cones</a:t>
            </a: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5105400" y="5703888"/>
            <a:ext cx="512763" cy="271462"/>
          </a:xfrm>
          <a:prstGeom prst="rightArrow">
            <a:avLst>
              <a:gd name="adj1" fmla="val 50000"/>
              <a:gd name="adj2" fmla="val 5002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98" name="Rectangle 1"/>
          <p:cNvSpPr>
            <a:spLocks noChangeArrowheads="1"/>
          </p:cNvSpPr>
          <p:nvPr/>
        </p:nvSpPr>
        <p:spPr bwMode="auto">
          <a:xfrm>
            <a:off x="179388" y="4076700"/>
            <a:ext cx="489743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charset="0"/>
              <a:buChar char="§"/>
            </a:pPr>
            <a:r>
              <a:rPr lang="en-US" sz="1600" b="1" dirty="0">
                <a:solidFill>
                  <a:srgbClr val="504652"/>
                </a:solidFill>
                <a:latin typeface="Ayuthaya" charset="0"/>
                <a:cs typeface="Ayuthaya" charset="0"/>
              </a:rPr>
              <a:t> </a:t>
            </a:r>
            <a:r>
              <a:rPr lang="en-US" sz="16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principle of general covariance</a:t>
            </a:r>
          </a:p>
          <a:p>
            <a:pPr>
              <a:spcBef>
                <a:spcPct val="20000"/>
              </a:spcBef>
              <a:buFont typeface="Wingdings" charset="0"/>
              <a:buChar char="§"/>
            </a:pPr>
            <a:endParaRPr lang="en-US" sz="1600" b="1" dirty="0">
              <a:solidFill>
                <a:srgbClr val="320808"/>
              </a:solidFill>
              <a:latin typeface="Ayuthaya" charset="0"/>
              <a:cs typeface="Ayuthaya" charset="0"/>
            </a:endParaRPr>
          </a:p>
          <a:p>
            <a:pPr>
              <a:spcBef>
                <a:spcPct val="20000"/>
              </a:spcBef>
              <a:buFont typeface="Wingdings" charset="0"/>
              <a:buChar char="§"/>
            </a:pPr>
            <a:endParaRPr lang="en-US" sz="1600" b="1" dirty="0">
              <a:solidFill>
                <a:srgbClr val="320808"/>
              </a:solidFill>
              <a:latin typeface="Ayuthaya" charset="0"/>
              <a:cs typeface="Ayuthaya" charset="0"/>
            </a:endParaRPr>
          </a:p>
          <a:p>
            <a:pPr>
              <a:spcBef>
                <a:spcPct val="20000"/>
              </a:spcBef>
              <a:buFont typeface="Wingdings" charset="0"/>
              <a:buChar char="§"/>
            </a:pPr>
            <a:r>
              <a:rPr lang="en-US" sz="16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 principle of causality</a:t>
            </a:r>
          </a:p>
          <a:p>
            <a:pPr>
              <a:spcBef>
                <a:spcPct val="20000"/>
              </a:spcBef>
              <a:buFont typeface="Wingdings" charset="0"/>
              <a:buChar char="§"/>
            </a:pPr>
            <a:endParaRPr lang="en-US" sz="1600" b="1" dirty="0">
              <a:solidFill>
                <a:srgbClr val="320808"/>
              </a:solidFill>
              <a:latin typeface="Ayuthaya" charset="0"/>
              <a:cs typeface="Ayuthaya" charset="0"/>
            </a:endParaRPr>
          </a:p>
          <a:p>
            <a:pPr>
              <a:spcBef>
                <a:spcPct val="20000"/>
              </a:spcBef>
              <a:buFont typeface="Wingdings" charset="0"/>
              <a:buChar char="§"/>
            </a:pPr>
            <a:r>
              <a:rPr lang="en-US" sz="16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 Riemann’s teachings about the link </a:t>
            </a:r>
          </a:p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320808"/>
                </a:solidFill>
                <a:latin typeface="Ayuthaya" charset="0"/>
                <a:cs typeface="Ayuthaya" charset="0"/>
              </a:rPr>
              <a:t>  between matter and curvature</a:t>
            </a:r>
          </a:p>
        </p:txBody>
      </p:sp>
      <p:pic>
        <p:nvPicPr>
          <p:cNvPr id="2" name="Picture 1" descr="a grey curvature of li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63" y="5733256"/>
            <a:ext cx="3303936" cy="1124744"/>
          </a:xfrm>
          <a:prstGeom prst="rect">
            <a:avLst/>
          </a:prstGeom>
        </p:spPr>
      </p:pic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4932040" y="2276872"/>
            <a:ext cx="512763" cy="271463"/>
          </a:xfrm>
          <a:prstGeom prst="rightArrow">
            <a:avLst>
              <a:gd name="adj1" fmla="val 50000"/>
              <a:gd name="adj2" fmla="val 5002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362950" cy="777875"/>
          </a:xfrm>
        </p:spPr>
        <p:txBody>
          <a:bodyPr/>
          <a:lstStyle/>
          <a:p>
            <a:r>
              <a:rPr lang="en-GB" sz="2400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Earth Gravitational Redshift Measurements</a:t>
            </a:r>
          </a:p>
        </p:txBody>
      </p:sp>
      <p:pic>
        <p:nvPicPr>
          <p:cNvPr id="16389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 b="10457"/>
          <a:stretch>
            <a:fillRect/>
          </a:stretch>
        </p:blipFill>
        <p:spPr bwMode="auto">
          <a:xfrm>
            <a:off x="107504" y="1052736"/>
            <a:ext cx="4068068" cy="258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51" name="Picture 45" descr="Redshift_plo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169738" cy="30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47"/>
          <p:cNvSpPr txBox="1">
            <a:spLocks noChangeArrowheads="1"/>
          </p:cNvSpPr>
          <p:nvPr/>
        </p:nvSpPr>
        <p:spPr bwMode="auto">
          <a:xfrm>
            <a:off x="107504" y="3717032"/>
            <a:ext cx="4716463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Gravitational redshift measurement:</a:t>
            </a:r>
          </a:p>
          <a:p>
            <a:pPr marL="285750" indent="-285750" eaLnBrk="1" hangingPunct="1">
              <a:buFont typeface="Wingdings" charset="2"/>
              <a:buChar char="§"/>
              <a:defRPr/>
            </a:pPr>
            <a:r>
              <a:rPr lang="en-GB" sz="1800" dirty="0" smtClean="0">
                <a:solidFill>
                  <a:srgbClr val="800000"/>
                </a:solidFill>
                <a:latin typeface="Ayuthaya"/>
                <a:cs typeface="Ayuthaya"/>
              </a:rPr>
              <a:t>Absolute comparison of the space clocks to clock on the ground</a:t>
            </a:r>
          </a:p>
          <a:p>
            <a:pPr marL="285750" indent="-285750" eaLnBrk="1" hangingPunct="1">
              <a:buFont typeface="Wingdings" charset="2"/>
              <a:buChar char="§"/>
              <a:defRPr/>
            </a:pPr>
            <a:r>
              <a:rPr lang="en-GB" sz="1800" dirty="0" smtClean="0">
                <a:solidFill>
                  <a:srgbClr val="800000"/>
                </a:solidFill>
                <a:latin typeface="Ayuthaya"/>
                <a:cs typeface="Ayuthaya"/>
              </a:rPr>
              <a:t>Modulation of the redshift effect between perigee and apogee</a:t>
            </a:r>
          </a:p>
        </p:txBody>
      </p:sp>
      <p:sp>
        <p:nvSpPr>
          <p:cNvPr id="16392" name="Text Box 48"/>
          <p:cNvSpPr txBox="1">
            <a:spLocks noChangeArrowheads="1"/>
          </p:cNvSpPr>
          <p:nvPr/>
        </p:nvSpPr>
        <p:spPr bwMode="auto">
          <a:xfrm>
            <a:off x="4283968" y="908720"/>
            <a:ext cx="3505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b="0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Typical orbit parameters</a:t>
            </a:r>
          </a:p>
        </p:txBody>
      </p:sp>
      <p:pic>
        <p:nvPicPr>
          <p:cNvPr id="53254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2971568" cy="14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69532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3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0">
                <a:solidFill>
                  <a:schemeClr val="accent2"/>
                </a:solidFill>
              </a:rPr>
              <a:t>18 April 2012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616D732-91B5-274D-8823-972CA5E490F6}" type="slidenum">
              <a:rPr lang="en-US" b="0">
                <a:solidFill>
                  <a:schemeClr val="accent2"/>
                </a:solidFill>
              </a:rPr>
              <a:pPr eaLnBrk="1" hangingPunct="1">
                <a:defRPr/>
              </a:pPr>
              <a:t>31</a:t>
            </a:fld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67600" cy="589235"/>
          </a:xfrm>
        </p:spPr>
        <p:txBody>
          <a:bodyPr/>
          <a:lstStyle/>
          <a:p>
            <a:r>
              <a:rPr lang="en-GB" sz="2400" b="1" dirty="0">
                <a:solidFill>
                  <a:srgbClr val="800000"/>
                </a:solidFill>
                <a:latin typeface="Ayuthaya" charset="0"/>
                <a:cs typeface="Ayuthaya" charset="0"/>
              </a:rPr>
              <a:t>Comparison of Clocks on the Ground</a:t>
            </a:r>
          </a:p>
        </p:txBody>
      </p:sp>
      <p:grpSp>
        <p:nvGrpSpPr>
          <p:cNvPr id="54276" name="Group 8"/>
          <p:cNvGrpSpPr>
            <a:grpSpLocks/>
          </p:cNvGrpSpPr>
          <p:nvPr/>
        </p:nvGrpSpPr>
        <p:grpSpPr bwMode="auto">
          <a:xfrm>
            <a:off x="1187624" y="1124745"/>
            <a:ext cx="5652624" cy="4284447"/>
            <a:chOff x="861" y="1480"/>
            <a:chExt cx="4233" cy="3196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" y="1480"/>
              <a:ext cx="4233" cy="3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3396"/>
              <a:ext cx="2110" cy="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cxnSp>
        <p:nvCxnSpPr>
          <p:cNvPr id="8" name="Straight Connector 7"/>
          <p:cNvCxnSpPr/>
          <p:nvPr/>
        </p:nvCxnSpPr>
        <p:spPr>
          <a:xfrm>
            <a:off x="0" y="69532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91264" cy="836712"/>
          </a:xfrm>
        </p:spPr>
        <p:txBody>
          <a:bodyPr/>
          <a:lstStyle/>
          <a:p>
            <a:r>
              <a:rPr lang="en-GB" sz="2400" b="1" dirty="0">
                <a:solidFill>
                  <a:srgbClr val="800000"/>
                </a:solidFill>
                <a:latin typeface="Ayuthaya"/>
                <a:cs typeface="Ayuthaya"/>
              </a:rPr>
              <a:t>Sun Gravitational Redshift Measurements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5716772" cy="43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8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5651723" cy="42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5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4904"/>
            <a:ext cx="8784976" cy="811808"/>
          </a:xfrm>
        </p:spPr>
        <p:txBody>
          <a:bodyPr/>
          <a:lstStyle/>
          <a:p>
            <a:r>
              <a:rPr lang="en-GB" sz="2400" b="1" dirty="0">
                <a:solidFill>
                  <a:srgbClr val="800000"/>
                </a:solidFill>
                <a:latin typeface="Ayuthaya"/>
                <a:cs typeface="Ayuthaya"/>
              </a:rPr>
              <a:t>Universality of Free Motion for Matter Waves</a:t>
            </a:r>
          </a:p>
        </p:txBody>
      </p:sp>
      <p:pic>
        <p:nvPicPr>
          <p:cNvPr id="56324" name="Picture 4" descr="StarsAndAiv3_3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52737"/>
            <a:ext cx="4032448" cy="28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WEP_plo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13995"/>
            <a:ext cx="4320480" cy="301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/>
          </a:p>
        </p:txBody>
      </p:sp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420472"/>
              </p:ext>
            </p:extLst>
          </p:nvPr>
        </p:nvGraphicFramePr>
        <p:xfrm>
          <a:off x="4835525" y="1485900"/>
          <a:ext cx="31432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2070100" imgH="457200" progId="Equation.3">
                  <p:embed/>
                </p:oleObj>
              </mc:Choice>
              <mc:Fallback>
                <p:oleObj name="Equation" r:id="rId5" imgW="207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1485900"/>
                        <a:ext cx="31432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7504" y="393305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WEP measurement</a:t>
            </a:r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:</a:t>
            </a:r>
          </a:p>
          <a:p>
            <a:pPr eaLnBrk="1" hangingPunct="1">
              <a:defRPr/>
            </a:pPr>
            <a:endParaRPr lang="en-GB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285750" indent="-285750" eaLnBrk="1" hangingPunct="1">
              <a:buFont typeface="Wingdings" charset="2"/>
              <a:buChar char="§"/>
              <a:defRPr/>
            </a:pPr>
            <a:r>
              <a:rPr lang="en-GB" sz="1600" b="1" dirty="0">
                <a:solidFill>
                  <a:srgbClr val="800000"/>
                </a:solidFill>
                <a:latin typeface="Ayuthaya"/>
                <a:cs typeface="Ayuthaya"/>
              </a:rPr>
              <a:t>Spacecraft with fixed orientation around perigee (</a:t>
            </a:r>
            <a:r>
              <a:rPr lang="en-GB" sz="1600" b="1" i="1" dirty="0">
                <a:solidFill>
                  <a:srgbClr val="800000"/>
                </a:solidFill>
                <a:latin typeface="Ayuthaya"/>
                <a:cs typeface="Ayuthaya"/>
              </a:rPr>
              <a:t>g</a:t>
            </a:r>
            <a:r>
              <a:rPr lang="en-GB" sz="1600" b="1" dirty="0">
                <a:solidFill>
                  <a:srgbClr val="800000"/>
                </a:solidFill>
                <a:latin typeface="Ayuthaya"/>
                <a:cs typeface="Ayuthaya"/>
              </a:rPr>
              <a:t> &gt; 4.5 m/s2, </a:t>
            </a:r>
            <a:r>
              <a:rPr lang="en-GB" sz="1600" b="1" i="1" dirty="0">
                <a:solidFill>
                  <a:srgbClr val="800000"/>
                </a:solidFill>
                <a:latin typeface="Ayuthaya"/>
                <a:cs typeface="Ayuthaya"/>
              </a:rPr>
              <a:t>h</a:t>
            </a:r>
            <a:r>
              <a:rPr lang="en-GB" sz="1600" b="1" dirty="0">
                <a:solidFill>
                  <a:srgbClr val="800000"/>
                </a:solidFill>
                <a:latin typeface="Ayuthaya"/>
                <a:cs typeface="Ayuthaya"/>
              </a:rPr>
              <a:t> &lt; 3000 km)</a:t>
            </a:r>
          </a:p>
          <a:p>
            <a:pPr marL="285750" indent="-285750" eaLnBrk="1" hangingPunct="1">
              <a:buFont typeface="Wingdings" charset="2"/>
              <a:buChar char="§"/>
              <a:defRPr/>
            </a:pPr>
            <a:r>
              <a:rPr lang="en-GB" sz="1600" b="1" dirty="0">
                <a:solidFill>
                  <a:srgbClr val="800000"/>
                </a:solidFill>
                <a:latin typeface="Ayuthaya"/>
                <a:cs typeface="Ayuthaya"/>
              </a:rPr>
              <a:t>Differential acceleration measurement (</a:t>
            </a:r>
            <a:r>
              <a:rPr lang="en-GB" sz="1600" b="1" baseline="30000" dirty="0">
                <a:solidFill>
                  <a:srgbClr val="800000"/>
                </a:solidFill>
                <a:latin typeface="Ayuthaya"/>
                <a:cs typeface="Ayuthaya"/>
              </a:rPr>
              <a:t>85</a:t>
            </a:r>
            <a:r>
              <a:rPr lang="en-GB" sz="1600" b="1" dirty="0">
                <a:solidFill>
                  <a:srgbClr val="800000"/>
                </a:solidFill>
                <a:latin typeface="Ayuthaya"/>
                <a:cs typeface="Ayuthaya"/>
              </a:rPr>
              <a:t>Rb – </a:t>
            </a:r>
            <a:r>
              <a:rPr lang="en-GB" sz="1600" b="1" baseline="30000" dirty="0">
                <a:solidFill>
                  <a:srgbClr val="800000"/>
                </a:solidFill>
                <a:latin typeface="Ayuthaya"/>
                <a:cs typeface="Ayuthaya"/>
              </a:rPr>
              <a:t>87</a:t>
            </a:r>
            <a:r>
              <a:rPr lang="en-GB" sz="1600" b="1" dirty="0">
                <a:solidFill>
                  <a:srgbClr val="800000"/>
                </a:solidFill>
                <a:latin typeface="Ayuthaya"/>
                <a:cs typeface="Ayuthaya"/>
              </a:rPr>
              <a:t>Rb) by atom interferometry</a:t>
            </a:r>
          </a:p>
        </p:txBody>
      </p:sp>
    </p:spTree>
    <p:extLst>
      <p:ext uri="{BB962C8B-B14F-4D97-AF65-F5344CB8AC3E}">
        <p14:creationId xmlns:p14="http://schemas.microsoft.com/office/powerpoint/2010/main" val="41340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648"/>
            <a:ext cx="8064896" cy="889000"/>
          </a:xfrm>
        </p:spPr>
        <p:txBody>
          <a:bodyPr/>
          <a:lstStyle/>
          <a:p>
            <a:r>
              <a:rPr lang="en-GB" sz="2400" baseline="30000" dirty="0">
                <a:solidFill>
                  <a:srgbClr val="800000"/>
                </a:solidFill>
                <a:latin typeface="Ayuthaya"/>
                <a:cs typeface="Ayuthaya"/>
              </a:rPr>
              <a:t>85</a:t>
            </a:r>
            <a:r>
              <a:rPr lang="en-GB" sz="2400" dirty="0">
                <a:solidFill>
                  <a:srgbClr val="800000"/>
                </a:solidFill>
                <a:latin typeface="Ayuthaya"/>
                <a:cs typeface="Ayuthaya"/>
              </a:rPr>
              <a:t>Rb-</a:t>
            </a:r>
            <a:r>
              <a:rPr lang="en-GB" sz="2400" baseline="30000" dirty="0">
                <a:solidFill>
                  <a:srgbClr val="800000"/>
                </a:solidFill>
                <a:latin typeface="Ayuthaya"/>
                <a:cs typeface="Ayuthaya"/>
              </a:rPr>
              <a:t>87</a:t>
            </a:r>
            <a:r>
              <a:rPr lang="en-GB" sz="2400" dirty="0">
                <a:solidFill>
                  <a:srgbClr val="800000"/>
                </a:solidFill>
                <a:latin typeface="Ayuthaya"/>
                <a:cs typeface="Ayuthaya"/>
              </a:rPr>
              <a:t>Rb Differential </a:t>
            </a:r>
            <a:r>
              <a:rPr lang="en-GB" sz="2400" dirty="0" smtClean="0">
                <a:solidFill>
                  <a:srgbClr val="800000"/>
                </a:solidFill>
                <a:latin typeface="Ayuthaya"/>
                <a:cs typeface="Ayuthaya"/>
              </a:rPr>
              <a:t>Atom Interferometer</a:t>
            </a:r>
            <a:endParaRPr lang="en-GB" sz="2400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3417"/>
            <a:ext cx="2880320" cy="267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r="21600"/>
          <a:stretch>
            <a:fillRect/>
          </a:stretch>
        </p:blipFill>
        <p:spPr bwMode="auto">
          <a:xfrm>
            <a:off x="3563888" y="4175140"/>
            <a:ext cx="1440160" cy="144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836712"/>
            <a:ext cx="9036496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800000"/>
                </a:solidFill>
                <a:latin typeface="Ayuthaya"/>
                <a:cs typeface="Ayuthaya"/>
              </a:rPr>
              <a:t>Testing the Weak Equivalence Principle</a:t>
            </a:r>
            <a:r>
              <a:rPr lang="en-GB" sz="2000" b="1" dirty="0" smtClean="0">
                <a:solidFill>
                  <a:srgbClr val="800000"/>
                </a:solidFill>
                <a:latin typeface="Ayuthaya"/>
                <a:cs typeface="Ayuthaya"/>
                <a:sym typeface="Symbol" charset="0"/>
              </a:rPr>
              <a:t>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rgbClr val="800000"/>
                </a:solidFill>
                <a:latin typeface="Ayuthaya"/>
                <a:cs typeface="Ayuthaya"/>
                <a:sym typeface="Symbol" charset="0"/>
              </a:rPr>
              <a:t> </a:t>
            </a:r>
            <a:endParaRPr lang="en-GB" sz="2000" b="1" dirty="0">
              <a:solidFill>
                <a:srgbClr val="800000"/>
              </a:solidFill>
              <a:latin typeface="Ayuthaya"/>
              <a:cs typeface="Ayuthaya"/>
              <a:sym typeface="Symbol" charset="0"/>
            </a:endParaRPr>
          </a:p>
          <a:p>
            <a:pPr marL="355600" lvl="1" indent="-176213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Differential acceleration measurement on two sample of ultra-cold </a:t>
            </a:r>
            <a:r>
              <a:rPr lang="en-GB" sz="1400" b="1" baseline="30000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85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Rb and </a:t>
            </a:r>
            <a:r>
              <a:rPr lang="en-GB" sz="1400" b="1" baseline="30000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87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Rb atoms; </a:t>
            </a:r>
            <a:endParaRPr lang="en-GB" sz="1400" b="1" dirty="0" smtClean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355600" lvl="1" indent="-176213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4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355600" lvl="1" indent="-176213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Long interrogation times (T~1-10 s): 2 to 3 orders of magnitude improvement with respect to ground based instruments</a:t>
            </a:r>
            <a:r>
              <a:rPr lang="en-GB" sz="14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;</a:t>
            </a:r>
          </a:p>
          <a:p>
            <a:pPr marL="355600" lvl="1" indent="-176213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4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355600" lvl="1" indent="-176213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10</a:t>
            </a:r>
            <a:r>
              <a:rPr lang="en-GB" sz="1400" b="1" baseline="30000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7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rejection ratio of common mode acceleration noise (drag and mechanical vibration</a:t>
            </a:r>
            <a:r>
              <a:rPr lang="en-GB" sz="14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)</a:t>
            </a:r>
          </a:p>
          <a:p>
            <a:pPr marL="355600" lvl="1" indent="-176213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4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355600" lvl="1" indent="-176213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Absolute sensor with precisely known scale factor</a:t>
            </a:r>
            <a:r>
              <a:rPr lang="en-GB" sz="14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;</a:t>
            </a:r>
          </a:p>
          <a:p>
            <a:pPr marL="355600" lvl="1" indent="-176213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4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355600" lvl="1" indent="-176213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Atom interferometry measurements performed in a small size vacuum system: simplified control of external perturbations (magnetic, thermal, </a:t>
            </a:r>
            <a:r>
              <a:rPr lang="en-GB" sz="14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etc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).</a:t>
            </a:r>
          </a:p>
        </p:txBody>
      </p:sp>
      <p:grpSp>
        <p:nvGrpSpPr>
          <p:cNvPr id="60421" name="Group 17"/>
          <p:cNvGrpSpPr>
            <a:grpSpLocks/>
          </p:cNvGrpSpPr>
          <p:nvPr/>
        </p:nvGrpSpPr>
        <p:grpSpPr bwMode="auto">
          <a:xfrm>
            <a:off x="5292080" y="4221088"/>
            <a:ext cx="3842469" cy="2623448"/>
            <a:chOff x="3107" y="2047"/>
            <a:chExt cx="2495" cy="1951"/>
          </a:xfrm>
        </p:grpSpPr>
        <p:pic>
          <p:nvPicPr>
            <p:cNvPr id="2663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047"/>
              <a:ext cx="2086" cy="1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663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2047"/>
              <a:ext cx="1222" cy="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6638" name="Text Box 12"/>
            <p:cNvSpPr txBox="1">
              <a:spLocks noChangeAspect="1" noChangeArrowheads="1"/>
            </p:cNvSpPr>
            <p:nvPr/>
          </p:nvSpPr>
          <p:spPr bwMode="auto">
            <a:xfrm>
              <a:off x="3229" y="3688"/>
              <a:ext cx="16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66700" indent="-2667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GB" b="0" dirty="0" smtClean="0">
                  <a:solidFill>
                    <a:schemeClr val="bg1"/>
                  </a:solidFill>
                  <a:latin typeface="Ayuthaya"/>
                  <a:cs typeface="Ayuthaya"/>
                </a:rPr>
                <a:t>QUANTUS (DLR)</a:t>
              </a:r>
            </a:p>
          </p:txBody>
        </p:sp>
      </p:grpSp>
      <p:grpSp>
        <p:nvGrpSpPr>
          <p:cNvPr id="60422" name="Group 16"/>
          <p:cNvGrpSpPr>
            <a:grpSpLocks/>
          </p:cNvGrpSpPr>
          <p:nvPr/>
        </p:nvGrpSpPr>
        <p:grpSpPr bwMode="auto">
          <a:xfrm>
            <a:off x="3563888" y="5616575"/>
            <a:ext cx="1411287" cy="1241425"/>
            <a:chOff x="3354" y="2863"/>
            <a:chExt cx="889" cy="782"/>
          </a:xfrm>
        </p:grpSpPr>
        <p:pic>
          <p:nvPicPr>
            <p:cNvPr id="26634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2863"/>
              <a:ext cx="887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6635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3249"/>
              <a:ext cx="887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cxnSp>
        <p:nvCxnSpPr>
          <p:cNvPr id="13" name="Straight Connector 12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195513" y="15875"/>
            <a:ext cx="424815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yuthaya"/>
                <a:cs typeface="Ayuthaya"/>
              </a:rPr>
              <a:t>      </a:t>
            </a:r>
            <a:r>
              <a:rPr lang="en-US" sz="2400" b="1" dirty="0" smtClean="0">
                <a:solidFill>
                  <a:srgbClr val="800000"/>
                </a:solidFill>
                <a:latin typeface="Ayuthaya"/>
                <a:cs typeface="Ayuthaya"/>
              </a:rPr>
              <a:t>Conclusions</a:t>
            </a:r>
            <a:endParaRPr lang="en-US" sz="2400" b="1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68897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0825" y="1196975"/>
            <a:ext cx="8340745" cy="46166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§"/>
              <a:defRPr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Several shortcoming in standard General Relativity</a:t>
            </a:r>
          </a:p>
          <a:p>
            <a:pPr marL="285750" indent="-285750">
              <a:buFont typeface="Wingdings" charset="2"/>
              <a:buChar char="§"/>
              <a:defRPr/>
            </a:pP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We </a:t>
            </a: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have to test </a:t>
            </a: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the fundamental gravitational</a:t>
            </a:r>
          </a:p>
          <a:p>
            <a:pPr>
              <a:defRPr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  </a:t>
            </a: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fields. Is it </a:t>
            </a:r>
            <a:r>
              <a:rPr lang="en-US" sz="1800" b="1" i="1" dirty="0">
                <a:solidFill>
                  <a:srgbClr val="320808"/>
                </a:solidFill>
                <a:latin typeface="Ayuthaya"/>
                <a:cs typeface="Ayuthaya"/>
              </a:rPr>
              <a:t>g</a:t>
            </a: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 or </a:t>
            </a:r>
            <a:r>
              <a:rPr lang="en-US" sz="1800" b="1" dirty="0" err="1">
                <a:solidFill>
                  <a:srgbClr val="320808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en-US" sz="1800" b="1" dirty="0">
                <a:solidFill>
                  <a:srgbClr val="320808"/>
                </a:solidFill>
                <a:latin typeface="Lucida Grande"/>
                <a:ea typeface="Lucida Grande"/>
                <a:cs typeface="Lucida Grande"/>
              </a:rPr>
              <a:t> ?</a:t>
            </a: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Coincidence of geodesic and causal structures strictly </a:t>
            </a:r>
          </a:p>
          <a:p>
            <a:pPr>
              <a:defRPr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  depends on the validity of the Equivalence Principle</a:t>
            </a:r>
          </a:p>
          <a:p>
            <a:pPr>
              <a:defRPr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  (Levi-</a:t>
            </a:r>
            <a:r>
              <a:rPr lang="en-US" sz="1800" b="1" dirty="0" err="1">
                <a:solidFill>
                  <a:srgbClr val="320808"/>
                </a:solidFill>
                <a:latin typeface="Ayuthaya"/>
                <a:cs typeface="Ayuthaya"/>
              </a:rPr>
              <a:t>Civita</a:t>
            </a: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)</a:t>
            </a:r>
          </a:p>
          <a:p>
            <a:pPr>
              <a:defRPr/>
            </a:pP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Discrimination of gravitational theories at quantum level</a:t>
            </a:r>
          </a:p>
          <a:p>
            <a:pPr marL="285750" indent="-285750">
              <a:buFont typeface="Wingdings" charset="2"/>
              <a:buChar char="§"/>
              <a:defRPr/>
            </a:pP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Tools: atomic clocks, free fall, space-craft (STE-QUEST)</a:t>
            </a:r>
          </a:p>
          <a:p>
            <a:pPr>
              <a:defRPr/>
            </a:pP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  <a:p>
            <a:pPr>
              <a:defRPr/>
            </a:pPr>
            <a:endParaRPr lang="en-US" sz="1800" dirty="0">
              <a:solidFill>
                <a:srgbClr val="504652"/>
              </a:solidFill>
              <a:latin typeface="Ayuthaya"/>
              <a:cs typeface="Ayuthaya"/>
            </a:endParaRPr>
          </a:p>
          <a:p>
            <a:pPr>
              <a:defRPr/>
            </a:pPr>
            <a:r>
              <a:rPr lang="en-US" b="1" dirty="0" smtClean="0">
                <a:solidFill>
                  <a:srgbClr val="504652"/>
                </a:solidFill>
                <a:latin typeface="Ayuthaya"/>
                <a:cs typeface="Ayuthaya"/>
              </a:rPr>
              <a:t>          WORK IN PROGRESS!!!</a:t>
            </a:r>
            <a:endParaRPr lang="en-US" b="1" dirty="0">
              <a:solidFill>
                <a:srgbClr val="504652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29765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marL="342900" indent="-342900"/>
            <a:r>
              <a:rPr lang="en-US" sz="2400" b="1" dirty="0" smtClean="0">
                <a:solidFill>
                  <a:srgbClr val="242852"/>
                </a:solidFill>
                <a:latin typeface="Ayuthaya"/>
                <a:cs typeface="Ayuthaya"/>
              </a:rPr>
              <a:t>   </a:t>
            </a:r>
            <a:r>
              <a:rPr lang="en-US" sz="2400" b="1" dirty="0" smtClean="0">
                <a:solidFill>
                  <a:srgbClr val="800000"/>
                </a:solidFill>
                <a:latin typeface="Ayuthaya"/>
                <a:cs typeface="Ayuthaya"/>
              </a:rPr>
              <a:t>Foundation</a:t>
            </a:r>
            <a:r>
              <a:rPr lang="en-US" sz="2400" b="1" dirty="0">
                <a:solidFill>
                  <a:srgbClr val="800000"/>
                </a:solidFill>
                <a:latin typeface="Ayuthaya"/>
                <a:cs typeface="Ayuthaya"/>
              </a:rPr>
              <a:t>: gravity and space-time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2276872"/>
            <a:ext cx="5822874" cy="1044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6531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They have a structure that suitably reduces to Newtonian equations in the “weak field limit.”</a:t>
            </a:r>
            <a:endParaRPr lang="it-IT" sz="18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35699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A linear concomitant of the Riemann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tensor, nowadays called the Einstein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tensor, equals the stress-energy tensor that reflects the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properties of matter.</a:t>
            </a: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1979712" y="98072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The distribution of matter influences Gravity through 10 second order equations, nowadays called </a:t>
            </a: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Einstein </a:t>
            </a: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equations: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 txBox="1">
            <a:spLocks/>
          </p:cNvSpPr>
          <p:nvPr/>
        </p:nvSpPr>
        <p:spPr bwMode="auto">
          <a:xfrm>
            <a:off x="539552" y="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800000"/>
                </a:solidFill>
                <a:latin typeface="Ayuthaya"/>
                <a:cs typeface="Ayuthaya"/>
              </a:rPr>
              <a:t>So, is g the gravitational field?</a:t>
            </a:r>
          </a:p>
        </p:txBody>
      </p:sp>
      <p:sp>
        <p:nvSpPr>
          <p:cNvPr id="10242" name="Title 1"/>
          <p:cNvSpPr txBox="1">
            <a:spLocks/>
          </p:cNvSpPr>
          <p:nvPr/>
        </p:nvSpPr>
        <p:spPr bwMode="auto">
          <a:xfrm>
            <a:off x="251520" y="1196752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just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Einstein knows that it is not, since g is a tensor, while the principle of equivalence holds true!  Free fall is described by the geodesics of (</a:t>
            </a:r>
            <a:r>
              <a:rPr lang="en-US" sz="1800" b="1" i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M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, </a:t>
            </a:r>
            <a:r>
              <a:rPr lang="en-US" sz="1800" b="1" i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g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):</a:t>
            </a:r>
          </a:p>
        </p:txBody>
      </p:sp>
      <p:pic>
        <p:nvPicPr>
          <p:cNvPr id="10243" name="Picture 7"/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3552800" cy="69764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179512" y="3356992"/>
            <a:ext cx="77768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This is the right object to represent the gravitational field: g</a:t>
            </a:r>
            <a:r>
              <a:rPr lang="en-US" sz="1800" b="1" i="1" dirty="0" smtClean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is just the potential of the gravitational field... but bein</a:t>
            </a:r>
            <a:r>
              <a:rPr lang="en-US" sz="1800" dirty="0" smtClean="0">
                <a:solidFill>
                  <a:srgbClr val="320808"/>
                </a:solidFill>
                <a:latin typeface="Ayuthaya"/>
                <a:cs typeface="Ayuthaya"/>
              </a:rPr>
              <a:t>g               </a:t>
            </a:r>
          </a:p>
          <a:p>
            <a:endParaRPr lang="en-US" sz="1800" dirty="0" smtClean="0">
              <a:solidFill>
                <a:srgbClr val="320808"/>
              </a:solidFill>
              <a:latin typeface="Ayuthaya"/>
              <a:cs typeface="Ayuthaya"/>
            </a:endParaRPr>
          </a:p>
          <a:p>
            <a:pPr algn="just"/>
            <a:r>
              <a:rPr lang="en-US" sz="1800" b="1" dirty="0" smtClean="0">
                <a:solidFill>
                  <a:srgbClr val="320808"/>
                </a:solidFill>
                <a:latin typeface="Ayuthaya"/>
                <a:cs typeface="Ayuthaya"/>
              </a:rPr>
              <a:t>constructed since g, the metric remains the fundamental variable: g gives rise to the gravitational field, to causality, to the principle of equivalence, to rods &amp; clocks. </a:t>
            </a:r>
            <a:endParaRPr lang="en-US" sz="1800" b="1" dirty="0">
              <a:solidFill>
                <a:srgbClr val="320808"/>
              </a:solidFill>
              <a:latin typeface="Ayuthaya"/>
              <a:cs typeface="Ayuthaya"/>
            </a:endParaRPr>
          </a:p>
        </p:txBody>
      </p:sp>
      <p:pic>
        <p:nvPicPr>
          <p:cNvPr id="10246" name="Picture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825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9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905000" y="914400"/>
            <a:ext cx="6123384" cy="2226568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endParaRPr lang="en-US" sz="1800" b="1" dirty="0" smtClean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	</a:t>
            </a:r>
            <a:r>
              <a:rPr lang="en-US" sz="15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Working on the theory of “parallelism” in manifolds, </a:t>
            </a:r>
            <a:r>
              <a:rPr lang="en-US" sz="15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Tullio</a:t>
            </a:r>
            <a:r>
              <a:rPr lang="en-US" sz="15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Levi-</a:t>
            </a:r>
            <a:r>
              <a:rPr lang="en-US" sz="15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Civita</a:t>
            </a:r>
            <a:r>
              <a:rPr lang="en-US" sz="15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understands that it is not a metric property of space, but rather a property of “affine” type, having to do with “</a:t>
            </a:r>
            <a:r>
              <a:rPr lang="en-US" altLang="ja-JP" sz="15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congruences</a:t>
            </a:r>
            <a:r>
              <a:rPr lang="en-US" altLang="ja-JP" sz="15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of privileged lines.</a:t>
            </a:r>
            <a:r>
              <a:rPr lang="en-US" sz="15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”</a:t>
            </a:r>
            <a:endParaRPr lang="en-US" altLang="ja-JP" sz="1500" b="1" dirty="0" smtClean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	</a:t>
            </a:r>
            <a:endParaRPr lang="en-US" sz="1800" dirty="0">
              <a:latin typeface="Cochin" charset="0"/>
              <a:cs typeface="Cochin" charset="0"/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914400"/>
            <a:ext cx="1763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marL="342900" indent="-342900"/>
            <a:r>
              <a:rPr lang="en-US" sz="2400" b="1" dirty="0" smtClean="0">
                <a:solidFill>
                  <a:srgbClr val="242852"/>
                </a:solidFill>
                <a:latin typeface="Ayuthaya"/>
                <a:cs typeface="Ayuthaya"/>
              </a:rPr>
              <a:t>   </a:t>
            </a:r>
            <a:r>
              <a:rPr lang="en-US" sz="2400" b="1" dirty="0" smtClean="0">
                <a:solidFill>
                  <a:srgbClr val="800000"/>
                </a:solidFill>
                <a:latin typeface="Ayuthaya"/>
                <a:cs typeface="Ayuthaya"/>
              </a:rPr>
              <a:t>Foundation</a:t>
            </a:r>
            <a:r>
              <a:rPr lang="en-US" sz="2400" b="1" dirty="0">
                <a:solidFill>
                  <a:srgbClr val="800000"/>
                </a:solidFill>
                <a:latin typeface="Ayuthaya"/>
                <a:cs typeface="Ayuthaya"/>
              </a:rPr>
              <a:t>: gravity and space-time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07704" y="3140968"/>
            <a:ext cx="6480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Levi-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Civita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introduces the notion of linear </a:t>
            </a:r>
            <a:r>
              <a:rPr lang="en-US" sz="15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   connection 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as the more general object </a:t>
            </a:r>
            <a:endParaRPr lang="en-US" sz="1500" b="1" dirty="0"/>
          </a:p>
        </p:txBody>
      </p:sp>
      <p:sp>
        <p:nvSpPr>
          <p:cNvPr id="3" name="Rectangle 2"/>
          <p:cNvSpPr/>
          <p:nvPr/>
        </p:nvSpPr>
        <p:spPr>
          <a:xfrm>
            <a:off x="1979712" y="2708920"/>
            <a:ext cx="64807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Generalizing the case of </a:t>
            </a:r>
            <a:r>
              <a:rPr lang="en-US" sz="15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Christoffel</a:t>
            </a:r>
            <a:r>
              <a:rPr lang="en-US" sz="15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symbols       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,</a:t>
            </a:r>
            <a:endParaRPr lang="en-US" sz="1500" dirty="0"/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08920"/>
            <a:ext cx="6127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6992"/>
            <a:ext cx="4572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717032"/>
            <a:ext cx="39493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such that the equation of geodesics</a:t>
            </a:r>
          </a:p>
          <a:p>
            <a:endParaRPr lang="en-US" dirty="0"/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26098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4293096"/>
            <a:ext cx="28368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is generally covariant.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4869160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320808"/>
                </a:solidFill>
                <a:latin typeface="Ayuthaya"/>
                <a:cs typeface="Ayuthaya"/>
              </a:rPr>
              <a:t>A connection in a 4D space has 64 components. Only 40 if it is </a:t>
            </a:r>
            <a:r>
              <a:rPr lang="en-US" sz="1500" b="1" dirty="0" smtClean="0">
                <a:solidFill>
                  <a:srgbClr val="320808"/>
                </a:solidFill>
                <a:latin typeface="Ayuthaya"/>
                <a:cs typeface="Ayuthaya"/>
              </a:rPr>
              <a:t>symmetric</a:t>
            </a:r>
            <a:r>
              <a:rPr lang="en-US" sz="1500" dirty="0" smtClean="0">
                <a:solidFill>
                  <a:srgbClr val="320808"/>
                </a:solidFill>
                <a:latin typeface="Ayuthaya"/>
                <a:cs typeface="Ayuthaya"/>
              </a:rPr>
              <a:t>.</a:t>
            </a:r>
            <a:endParaRPr lang="en-US" sz="1500" dirty="0">
              <a:solidFill>
                <a:srgbClr val="320808"/>
              </a:solidFill>
              <a:latin typeface="Ayuthaya"/>
              <a:cs typeface="Ayuthay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517232"/>
            <a:ext cx="73448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500" b="1" dirty="0">
                <a:solidFill>
                  <a:srgbClr val="320808"/>
                </a:solidFill>
                <a:latin typeface="Ayuthaya"/>
                <a:cs typeface="Ayuthaya"/>
              </a:rPr>
              <a:t>Any linear connection defines a (different) covariant derivative</a:t>
            </a:r>
            <a:r>
              <a:rPr lang="en-US" b="1" dirty="0">
                <a:latin typeface="Cochin" charset="0"/>
                <a:cs typeface="Cochin" charset="0"/>
              </a:rPr>
              <a:t>.</a:t>
            </a:r>
          </a:p>
          <a:p>
            <a:pPr>
              <a:buFontTx/>
              <a:buNone/>
            </a:pPr>
            <a:r>
              <a:rPr lang="en-US" b="1" dirty="0">
                <a:latin typeface="Cochin" charset="0"/>
                <a:cs typeface="Cochin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4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914400"/>
            <a:ext cx="1763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10"/>
          <p:cNvSpPr>
            <a:spLocks noChangeArrowheads="1"/>
          </p:cNvSpPr>
          <p:nvPr/>
        </p:nvSpPr>
        <p:spPr bwMode="auto">
          <a:xfrm rot="-5400000">
            <a:off x="3534172" y="439482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344" name="Content Placeholder 2"/>
          <p:cNvSpPr txBox="1">
            <a:spLocks/>
          </p:cNvSpPr>
          <p:nvPr/>
        </p:nvSpPr>
        <p:spPr bwMode="auto">
          <a:xfrm>
            <a:off x="251520" y="3501008"/>
            <a:ext cx="784887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dirty="0">
                <a:solidFill>
                  <a:srgbClr val="320808"/>
                </a:solidFill>
                <a:latin typeface="Ayuthaya"/>
                <a:cs typeface="Ayuthaya"/>
              </a:rPr>
              <a:t>	</a:t>
            </a: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If  has no torsion (i.e. it is symmetric) this is a characteristic property of </a:t>
            </a:r>
            <a:r>
              <a:rPr lang="it-IT" sz="1800" b="1" dirty="0">
                <a:solidFill>
                  <a:srgbClr val="320808"/>
                </a:solidFill>
                <a:latin typeface="Ayuthaya"/>
                <a:cs typeface="Ayuthaya"/>
                <a:sym typeface="Symbol" charset="0"/>
              </a:rPr>
              <a:t></a:t>
            </a:r>
            <a:r>
              <a:rPr lang="en-US" sz="1800" b="1" baseline="-25000" dirty="0">
                <a:solidFill>
                  <a:srgbClr val="320808"/>
                </a:solidFill>
                <a:latin typeface="Ayuthaya"/>
                <a:cs typeface="Ayuthaya"/>
              </a:rPr>
              <a:t>L-C</a:t>
            </a: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(g):</a:t>
            </a:r>
          </a:p>
        </p:txBody>
      </p:sp>
      <p:sp>
        <p:nvSpPr>
          <p:cNvPr id="14345" name="Content Placeholder 2"/>
          <p:cNvSpPr txBox="1">
            <a:spLocks/>
          </p:cNvSpPr>
          <p:nvPr/>
        </p:nvSpPr>
        <p:spPr bwMode="auto">
          <a:xfrm>
            <a:off x="107504" y="52292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 dirty="0">
                <a:latin typeface="Cochin" charset="0"/>
                <a:cs typeface="Cochin" charset="0"/>
              </a:rPr>
              <a:t>	</a:t>
            </a:r>
            <a:r>
              <a:rPr lang="en-US" sz="1800" b="1" dirty="0">
                <a:solidFill>
                  <a:srgbClr val="320808"/>
                </a:solidFill>
                <a:latin typeface="Ayuthaya"/>
                <a:cs typeface="Ayuthaya"/>
              </a:rPr>
              <a:t>Its 40 components are function of 10 fields.</a:t>
            </a:r>
            <a:endParaRPr lang="it-IT" sz="1800" b="1" dirty="0">
              <a:solidFill>
                <a:srgbClr val="320808"/>
              </a:solidFill>
              <a:latin typeface="Ayuthaya"/>
              <a:cs typeface="Ayuthay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marL="342900" indent="-342900"/>
            <a:r>
              <a:rPr lang="en-US" sz="2400" b="1" dirty="0" smtClean="0">
                <a:solidFill>
                  <a:srgbClr val="242852"/>
                </a:solidFill>
                <a:latin typeface="Ayuthaya"/>
                <a:cs typeface="Ayuthaya"/>
              </a:rPr>
              <a:t>   </a:t>
            </a:r>
            <a:r>
              <a:rPr lang="en-US" sz="2400" b="1" dirty="0" smtClean="0">
                <a:solidFill>
                  <a:srgbClr val="800000"/>
                </a:solidFill>
                <a:latin typeface="Ayuthaya"/>
                <a:cs typeface="Ayuthaya"/>
              </a:rPr>
              <a:t>Foundation</a:t>
            </a:r>
            <a:r>
              <a:rPr lang="en-US" sz="2400" b="1" dirty="0">
                <a:solidFill>
                  <a:srgbClr val="800000"/>
                </a:solidFill>
                <a:latin typeface="Ayuthaya"/>
                <a:cs typeface="Ayuthaya"/>
              </a:rPr>
              <a:t>: gravity and space-time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23728" y="1052736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it-IT" sz="18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If</a:t>
            </a: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 </a:t>
            </a: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  <a:sym typeface="Symbol" charset="0"/>
              </a:rPr>
              <a:t></a:t>
            </a: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 </a:t>
            </a:r>
            <a:r>
              <a:rPr lang="it-IT" sz="18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is</a:t>
            </a: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the Levi-Civita connection of g, </a:t>
            </a:r>
            <a:r>
              <a:rPr lang="it-IT" sz="18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then</a:t>
            </a: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the </a:t>
            </a:r>
            <a:r>
              <a:rPr lang="it-IT" sz="18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covariant</a:t>
            </a: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derivative of g </a:t>
            </a:r>
            <a:r>
              <a:rPr lang="it-IT" sz="18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vanishes</a:t>
            </a: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: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3888" y="2132855"/>
            <a:ext cx="3312368" cy="889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4365104"/>
            <a:ext cx="2736304" cy="735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5976" y="4365104"/>
            <a:ext cx="21717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Content Placeholder 2"/>
          <p:cNvSpPr txBox="1">
            <a:spLocks/>
          </p:cNvSpPr>
          <p:nvPr/>
        </p:nvSpPr>
        <p:spPr bwMode="auto">
          <a:xfrm>
            <a:off x="1763688" y="692696"/>
            <a:ext cx="60513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>
              <a:spcBef>
                <a:spcPct val="20000"/>
              </a:spcBef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	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Einstein </a:t>
            </a:r>
            <a:r>
              <a:rPr lang="it-IT" sz="16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was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not so happy with the fact that the gravitational field is not the fundamental object, but just a by-product of the metric. Using a method invented few years before by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Attilio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Palatini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, he realizes that one can obtain Einstein equations by working on a theory that depends on </a:t>
            </a:r>
            <a:r>
              <a:rPr lang="en-US" sz="1600" b="1" i="1" dirty="0">
                <a:solidFill>
                  <a:srgbClr val="FF0000"/>
                </a:solidFill>
                <a:latin typeface="Ayuthaya"/>
                <a:cs typeface="Ayuthaya"/>
              </a:rPr>
              <a:t>two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variables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, varied independently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:</a:t>
            </a:r>
          </a:p>
          <a:p>
            <a:pPr>
              <a:spcBef>
                <a:spcPct val="20000"/>
              </a:spcBef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>
              <a:spcBef>
                <a:spcPct val="20000"/>
              </a:spcBef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endParaRPr lang="it-IT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marL="342900" indent="-342900"/>
            <a:r>
              <a:rPr lang="en-US" sz="2400" b="1" dirty="0" smtClean="0">
                <a:solidFill>
                  <a:srgbClr val="242852"/>
                </a:solidFill>
                <a:latin typeface="Ayuthaya"/>
                <a:cs typeface="Ayuthaya"/>
              </a:rPr>
              <a:t>   </a:t>
            </a:r>
            <a:r>
              <a:rPr lang="en-US" sz="2400" b="1" dirty="0" smtClean="0">
                <a:solidFill>
                  <a:srgbClr val="800000"/>
                </a:solidFill>
                <a:latin typeface="Ayuthaya"/>
                <a:cs typeface="Ayuthaya"/>
              </a:rPr>
              <a:t>Foundation</a:t>
            </a:r>
            <a:r>
              <a:rPr lang="en-US" sz="2400" b="1" dirty="0">
                <a:solidFill>
                  <a:srgbClr val="800000"/>
                </a:solidFill>
                <a:latin typeface="Ayuthaya"/>
                <a:cs typeface="Ayuthaya"/>
              </a:rPr>
              <a:t>: gravity and space-time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9512" y="4581128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There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are 10 + 40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independent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variables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and the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equations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are: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3212976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a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metric g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and a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linear 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connection </a:t>
            </a:r>
            <a:r>
              <a:rPr lang="en-US" sz="1600" b="1" i="1" dirty="0" err="1" smtClean="0">
                <a:solidFill>
                  <a:srgbClr val="FF0000"/>
                </a:solidFill>
                <a:latin typeface="Ayuthaya"/>
                <a:cs typeface="Ayuthaya"/>
              </a:rPr>
              <a:t>Γ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 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assumed to be symmetric.</a:t>
            </a:r>
            <a:endParaRPr lang="it-IT" sz="1600" b="1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3828376"/>
            <a:ext cx="3096344" cy="491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6" y="5085184"/>
            <a:ext cx="2808312" cy="675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608" y="5661248"/>
            <a:ext cx="2230492" cy="635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9952" y="3771479"/>
            <a:ext cx="2664296" cy="5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905000" y="914400"/>
            <a:ext cx="5979368" cy="1434480"/>
          </a:xfrm>
        </p:spPr>
        <p:txBody>
          <a:bodyPr/>
          <a:lstStyle/>
          <a:p>
            <a:pPr>
              <a:buFontTx/>
              <a:buNone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Ayuthaya"/>
              <a:cs typeface="Ayuthaya"/>
            </a:endParaRPr>
          </a:p>
          <a:p>
            <a:pPr>
              <a:buFontTx/>
              <a:buNone/>
            </a:pP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Field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equations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for the 40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components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of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  <a:sym typeface="Symbol" charset="0"/>
              </a:rPr>
              <a:t>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ensure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that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  <a:sym typeface="Symbol" charset="0"/>
              </a:rPr>
              <a:t>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  <a:sym typeface="Symbol" charset="0"/>
              </a:rPr>
              <a:t> </a:t>
            </a:r>
            <a:r>
              <a:rPr lang="it-IT" sz="1600" b="1" dirty="0" err="1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is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the Levi-Civita connection of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g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 (Levi-Civita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theorem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Ayuthaya"/>
                <a:cs typeface="Ayuthaya"/>
              </a:rPr>
              <a:t>):</a:t>
            </a:r>
          </a:p>
        </p:txBody>
      </p:sp>
      <p:pic>
        <p:nvPicPr>
          <p:cNvPr id="2150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marL="342900" indent="-342900"/>
            <a:r>
              <a:rPr lang="en-US" sz="2400" b="1" dirty="0" smtClean="0">
                <a:solidFill>
                  <a:srgbClr val="242852"/>
                </a:solidFill>
                <a:latin typeface="Ayuthaya"/>
                <a:cs typeface="Ayuthaya"/>
              </a:rPr>
              <a:t>   </a:t>
            </a:r>
            <a:r>
              <a:rPr lang="en-US" sz="2400" b="1" dirty="0" smtClean="0">
                <a:solidFill>
                  <a:srgbClr val="800000"/>
                </a:solidFill>
                <a:latin typeface="Ayuthaya"/>
                <a:cs typeface="Ayuthaya"/>
              </a:rPr>
              <a:t>Foundation</a:t>
            </a:r>
            <a:r>
              <a:rPr lang="en-US" sz="2400" b="1" dirty="0">
                <a:solidFill>
                  <a:srgbClr val="800000"/>
                </a:solidFill>
                <a:latin typeface="Ayuthaya"/>
                <a:cs typeface="Ayuthaya"/>
              </a:rPr>
              <a:t>: gravity and space-time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4149080"/>
            <a:ext cx="86764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Field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equations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for the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remaining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10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variables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transform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directly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into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Einstein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equations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013176"/>
            <a:ext cx="7200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600" b="1" dirty="0" smtClean="0">
                <a:solidFill>
                  <a:srgbClr val="320808"/>
                </a:solidFill>
                <a:latin typeface="Ayuthaya"/>
                <a:cs typeface="Ayuthaya"/>
              </a:rPr>
              <a:t>In 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Palatini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formalism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, the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metric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600" b="1" i="1" dirty="0">
                <a:solidFill>
                  <a:srgbClr val="320808"/>
                </a:solidFill>
                <a:latin typeface="Ayuthaya"/>
                <a:cs typeface="Ayuthaya"/>
              </a:rPr>
              <a:t>g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determines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rods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&amp; clocks,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while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the connection </a:t>
            </a:r>
            <a:r>
              <a:rPr lang="it-IT" sz="1600" b="1" i="1" dirty="0">
                <a:solidFill>
                  <a:srgbClr val="320808"/>
                </a:solidFill>
                <a:latin typeface="Ayuthaya"/>
                <a:cs typeface="Ayuthaya"/>
                <a:sym typeface="Symbol" charset="0"/>
              </a:rPr>
              <a:t>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  the free </a:t>
            </a:r>
            <a:r>
              <a:rPr lang="it-IT" sz="1600" b="1" dirty="0" err="1">
                <a:solidFill>
                  <a:srgbClr val="320808"/>
                </a:solidFill>
                <a:latin typeface="Ayuthaya"/>
                <a:cs typeface="Ayuthaya"/>
              </a:rPr>
              <a:t>fall</a:t>
            </a:r>
            <a:r>
              <a:rPr lang="it-IT" sz="1600" b="1" dirty="0">
                <a:solidFill>
                  <a:srgbClr val="320808"/>
                </a:solidFill>
                <a:latin typeface="Ayuthaya"/>
                <a:cs typeface="Ayuthaya"/>
              </a:rPr>
              <a:t>.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5364088" y="3212976"/>
            <a:ext cx="512763" cy="271463"/>
          </a:xfrm>
          <a:prstGeom prst="rightArrow">
            <a:avLst>
              <a:gd name="adj1" fmla="val 50000"/>
              <a:gd name="adj2" fmla="val 5002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720" y="2708920"/>
            <a:ext cx="2808312" cy="67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5736" y="3429000"/>
            <a:ext cx="2230492" cy="635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3042380"/>
            <a:ext cx="1800200" cy="6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4">
      <a:dk1>
        <a:srgbClr val="4BA556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21537</TotalTime>
  <Words>2294</Words>
  <Application>Microsoft Macintosh PowerPoint</Application>
  <PresentationFormat>On-screen Show (4:3)</PresentationFormat>
  <Paragraphs>289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Technic</vt:lpstr>
      <vt:lpstr>Equation</vt:lpstr>
      <vt:lpstr>PowerPoint Presentation</vt:lpstr>
      <vt:lpstr>Summary </vt:lpstr>
      <vt:lpstr>   Foundation: gravity and space-time </vt:lpstr>
      <vt:lpstr>   Foundation: gravity and space-time </vt:lpstr>
      <vt:lpstr>PowerPoint Presentation</vt:lpstr>
      <vt:lpstr>   Foundation: gravity and space-time </vt:lpstr>
      <vt:lpstr>   Foundation: gravity and space-time </vt:lpstr>
      <vt:lpstr>   Foundation: gravity and space-time </vt:lpstr>
      <vt:lpstr>   Foundation: gravity and space-time </vt:lpstr>
      <vt:lpstr>   Foundation: gravity and space-time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Earth Gravitational Redshift Measurements</vt:lpstr>
      <vt:lpstr>Comparison of Clocks on the Ground</vt:lpstr>
      <vt:lpstr>Sun Gravitational Redshift Measurements</vt:lpstr>
      <vt:lpstr>Universality of Free Motion for Matter Waves</vt:lpstr>
      <vt:lpstr>85Rb-87Rb Differential Atom Interferometer</vt:lpstr>
      <vt:lpstr>      Conclusions</vt:lpstr>
    </vt:vector>
  </TitlesOfParts>
  <Company>ɏ퀀Ɍ⛼˼簀뿿킀ʟ⒈쿘ɐ⛼뿿큰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Acceleration and inflation in gravitational alternative theories for the dark energy</dc:title>
  <dc:creator>gianluca allemandi</dc:creator>
  <cp:keywords/>
  <cp:lastModifiedBy>Savatore Capozziello</cp:lastModifiedBy>
  <cp:revision>1391</cp:revision>
  <dcterms:created xsi:type="dcterms:W3CDTF">2008-04-30T20:30:18Z</dcterms:created>
  <dcterms:modified xsi:type="dcterms:W3CDTF">2013-09-15T14:41:13Z</dcterms:modified>
</cp:coreProperties>
</file>