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4281" r:id="rId1"/>
    <p:sldMasterId id="2147484295" r:id="rId2"/>
  </p:sldMasterIdLst>
  <p:notesMasterIdLst>
    <p:notesMasterId r:id="rId57"/>
  </p:notesMasterIdLst>
  <p:handoutMasterIdLst>
    <p:handoutMasterId r:id="rId58"/>
  </p:handoutMasterIdLst>
  <p:sldIdLst>
    <p:sldId id="733" r:id="rId3"/>
    <p:sldId id="1292" r:id="rId4"/>
    <p:sldId id="1293" r:id="rId5"/>
    <p:sldId id="1445" r:id="rId6"/>
    <p:sldId id="1446" r:id="rId7"/>
    <p:sldId id="1447" r:id="rId8"/>
    <p:sldId id="1555" r:id="rId9"/>
    <p:sldId id="1571" r:id="rId10"/>
    <p:sldId id="1565" r:id="rId11"/>
    <p:sldId id="1570" r:id="rId12"/>
    <p:sldId id="1566" r:id="rId13"/>
    <p:sldId id="1560" r:id="rId14"/>
    <p:sldId id="1603" r:id="rId15"/>
    <p:sldId id="1602" r:id="rId16"/>
    <p:sldId id="1628" r:id="rId17"/>
    <p:sldId id="1567" r:id="rId18"/>
    <p:sldId id="1612" r:id="rId19"/>
    <p:sldId id="1598" r:id="rId20"/>
    <p:sldId id="1600" r:id="rId21"/>
    <p:sldId id="1590" r:id="rId22"/>
    <p:sldId id="1591" r:id="rId23"/>
    <p:sldId id="1574" r:id="rId24"/>
    <p:sldId id="1573" r:id="rId25"/>
    <p:sldId id="1578" r:id="rId26"/>
    <p:sldId id="1575" r:id="rId27"/>
    <p:sldId id="1576" r:id="rId28"/>
    <p:sldId id="1577" r:id="rId29"/>
    <p:sldId id="1579" r:id="rId30"/>
    <p:sldId id="1580" r:id="rId31"/>
    <p:sldId id="1450" r:id="rId32"/>
    <p:sldId id="1452" r:id="rId33"/>
    <p:sldId id="1489" r:id="rId34"/>
    <p:sldId id="1456" r:id="rId35"/>
    <p:sldId id="1552" r:id="rId36"/>
    <p:sldId id="1553" r:id="rId37"/>
    <p:sldId id="1522" r:id="rId38"/>
    <p:sldId id="1554" r:id="rId39"/>
    <p:sldId id="1621" r:id="rId40"/>
    <p:sldId id="1582" r:id="rId41"/>
    <p:sldId id="1509" r:id="rId42"/>
    <p:sldId id="1528" r:id="rId43"/>
    <p:sldId id="1512" r:id="rId44"/>
    <p:sldId id="1586" r:id="rId45"/>
    <p:sldId id="1587" r:id="rId46"/>
    <p:sldId id="1626" r:id="rId47"/>
    <p:sldId id="1622" r:id="rId48"/>
    <p:sldId id="1623" r:id="rId49"/>
    <p:sldId id="1500" r:id="rId50"/>
    <p:sldId id="1424" r:id="rId51"/>
    <p:sldId id="1275" r:id="rId52"/>
    <p:sldId id="1625" r:id="rId53"/>
    <p:sldId id="1629" r:id="rId54"/>
    <p:sldId id="1630" r:id="rId55"/>
    <p:sldId id="1624" r:id="rId56"/>
  </p:sldIdLst>
  <p:sldSz cx="9144000" cy="6858000" type="screen4x3"/>
  <p:notesSz cx="6858000" cy="9144000"/>
  <p:embeddedFontLst>
    <p:embeddedFont>
      <p:font typeface="DejaVu Sans" panose="020B0604020202020204" charset="0"/>
      <p:regular r:id="rId59"/>
      <p:bold r:id="rId60"/>
      <p:italic r:id="rId61"/>
      <p:boldItalic r:id="rId62"/>
    </p:embeddedFont>
    <p:embeddedFont>
      <p:font typeface="Arial Black" panose="020B0A04020102020204" pitchFamily="34" charset="0"/>
      <p:bold r:id="rId63"/>
    </p:embeddedFont>
    <p:embeddedFont>
      <p:font typeface="MS Gothic" panose="020B0609070205080204" pitchFamily="49" charset="-128"/>
      <p:regular r:id="rId64"/>
    </p:embeddedFont>
    <p:embeddedFont>
      <p:font typeface="Comic Sans MS" panose="030F0702030302020204" pitchFamily="66" charset="0"/>
      <p:regular r:id="rId65"/>
      <p:bold r:id="rId66"/>
    </p:embeddedFont>
    <p:embeddedFont>
      <p:font typeface="Book Antiqua" panose="02040602050305030304" pitchFamily="18" charset="0"/>
      <p:regular r:id="rId67"/>
      <p:bold r:id="rId68"/>
      <p:italic r:id="rId69"/>
      <p:boldItalic r:id="rId70"/>
    </p:embeddedFont>
    <p:embeddedFont>
      <p:font typeface="MS PGothic" panose="020B0600070205080204" pitchFamily="34" charset="-128"/>
      <p:regular r:id="rId71"/>
    </p:embeddedFont>
    <p:embeddedFont>
      <p:font typeface="Arial Rounded MT Bold" panose="020F0704030504030204" pitchFamily="34" charset="0"/>
      <p:regular r:id="rId72"/>
    </p:embeddedFont>
    <p:embeddedFont>
      <p:font typeface="Georgia" panose="02040502050405020303" pitchFamily="18" charset="0"/>
      <p:regular r:id="rId73"/>
      <p:bold r:id="rId74"/>
      <p:italic r:id="rId75"/>
      <p:boldItalic r:id="rId76"/>
    </p:embeddedFont>
    <p:embeddedFont>
      <p:font typeface="Arial Narrow" panose="020B0606020202030204" pitchFamily="34" charset="0"/>
      <p:regular r:id="rId77"/>
      <p:bold r:id="rId78"/>
      <p:italic r:id="rId79"/>
      <p:boldItalic r:id="rId80"/>
    </p:embeddedFont>
    <p:embeddedFont>
      <p:font typeface="Calibri" panose="020F0502020204030204" pitchFamily="34" charset="0"/>
      <p:regular r:id="rId81"/>
      <p:bold r:id="rId82"/>
      <p:italic r:id="rId83"/>
      <p:boldItalic r:id="rId84"/>
    </p:embeddedFont>
    <p:embeddedFont>
      <p:font typeface="MS PGothic" panose="020B0600070205080204" pitchFamily="34" charset="-128"/>
      <p:regular r:id="rId71"/>
    </p:embeddedFont>
  </p:embeddedFontLst>
  <p:defaultTextStyle>
    <a:defPPr>
      <a:defRPr lang="en-GB"/>
    </a:defPPr>
    <a:lvl1pPr algn="l" defTabSz="449263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b="1" kern="1200">
        <a:solidFill>
          <a:schemeClr val="bg1"/>
        </a:solidFill>
        <a:latin typeface="Arial" charset="0"/>
        <a:ea typeface="MS Gothic" pitchFamily="49" charset="-128"/>
        <a:cs typeface="+mn-cs"/>
      </a:defRPr>
    </a:lvl1pPr>
    <a:lvl2pPr marL="457200" algn="l" defTabSz="449263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b="1" kern="1200">
        <a:solidFill>
          <a:schemeClr val="bg1"/>
        </a:solidFill>
        <a:latin typeface="Arial" charset="0"/>
        <a:ea typeface="MS Gothic" pitchFamily="49" charset="-128"/>
        <a:cs typeface="+mn-cs"/>
      </a:defRPr>
    </a:lvl2pPr>
    <a:lvl3pPr marL="914400" algn="l" defTabSz="449263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b="1" kern="1200">
        <a:solidFill>
          <a:schemeClr val="bg1"/>
        </a:solidFill>
        <a:latin typeface="Arial" charset="0"/>
        <a:ea typeface="MS Gothic" pitchFamily="49" charset="-128"/>
        <a:cs typeface="+mn-cs"/>
      </a:defRPr>
    </a:lvl3pPr>
    <a:lvl4pPr marL="1371600" algn="l" defTabSz="449263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b="1" kern="1200">
        <a:solidFill>
          <a:schemeClr val="bg1"/>
        </a:solidFill>
        <a:latin typeface="Arial" charset="0"/>
        <a:ea typeface="MS Gothic" pitchFamily="49" charset="-128"/>
        <a:cs typeface="+mn-cs"/>
      </a:defRPr>
    </a:lvl4pPr>
    <a:lvl5pPr marL="1828800" algn="l" defTabSz="449263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b="1" kern="1200">
        <a:solidFill>
          <a:schemeClr val="bg1"/>
        </a:solidFill>
        <a:latin typeface="Arial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bg1"/>
        </a:solidFill>
        <a:latin typeface="Arial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bg1"/>
        </a:solidFill>
        <a:latin typeface="Arial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bg1"/>
        </a:solidFill>
        <a:latin typeface="Arial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bg1"/>
        </a:solidFill>
        <a:latin typeface="Arial" charset="0"/>
        <a:ea typeface="MS Gothic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00FF"/>
    <a:srgbClr val="000000"/>
    <a:srgbClr val="0000CC"/>
    <a:srgbClr val="FFFF99"/>
    <a:srgbClr val="FF5050"/>
    <a:srgbClr val="008000"/>
    <a:srgbClr val="EAEAEA"/>
    <a:srgbClr val="FFFF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912" autoAdjust="0"/>
    <p:restoredTop sz="94133" autoAdjust="0"/>
  </p:normalViewPr>
  <p:slideViewPr>
    <p:cSldViewPr>
      <p:cViewPr varScale="1">
        <p:scale>
          <a:sx n="66" d="100"/>
          <a:sy n="66" d="100"/>
        </p:scale>
        <p:origin x="1420" y="5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40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496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76" Type="http://schemas.openxmlformats.org/officeDocument/2006/relationships/font" Target="fonts/font18.fntdata"/><Relationship Id="rId84" Type="http://schemas.openxmlformats.org/officeDocument/2006/relationships/font" Target="fonts/font26.fntdata"/><Relationship Id="rId7" Type="http://schemas.openxmlformats.org/officeDocument/2006/relationships/slide" Target="slides/slide5.xml"/><Relationship Id="rId71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66" Type="http://schemas.openxmlformats.org/officeDocument/2006/relationships/font" Target="fonts/font8.fntdata"/><Relationship Id="rId74" Type="http://schemas.openxmlformats.org/officeDocument/2006/relationships/font" Target="fonts/font16.fntdata"/><Relationship Id="rId79" Type="http://schemas.openxmlformats.org/officeDocument/2006/relationships/font" Target="fonts/font21.fntdata"/><Relationship Id="rId87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font" Target="fonts/font3.fntdata"/><Relationship Id="rId82" Type="http://schemas.openxmlformats.org/officeDocument/2006/relationships/font" Target="fonts/font24.fntdata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6.fntdata"/><Relationship Id="rId69" Type="http://schemas.openxmlformats.org/officeDocument/2006/relationships/font" Target="fonts/font11.fntdata"/><Relationship Id="rId77" Type="http://schemas.openxmlformats.org/officeDocument/2006/relationships/font" Target="fonts/font19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4.fntdata"/><Relationship Id="rId80" Type="http://schemas.openxmlformats.org/officeDocument/2006/relationships/font" Target="fonts/font22.fntdata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4.fntdata"/><Relationship Id="rId70" Type="http://schemas.openxmlformats.org/officeDocument/2006/relationships/font" Target="fonts/font12.fntdata"/><Relationship Id="rId75" Type="http://schemas.openxmlformats.org/officeDocument/2006/relationships/font" Target="fonts/font17.fntdata"/><Relationship Id="rId83" Type="http://schemas.openxmlformats.org/officeDocument/2006/relationships/font" Target="fonts/font25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3" Type="http://schemas.openxmlformats.org/officeDocument/2006/relationships/font" Target="fonts/font15.fntdata"/><Relationship Id="rId78" Type="http://schemas.openxmlformats.org/officeDocument/2006/relationships/font" Target="fonts/font20.fntdata"/><Relationship Id="rId81" Type="http://schemas.openxmlformats.org/officeDocument/2006/relationships/font" Target="fonts/font23.fntdata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91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91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91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440280-62E9-402A-AA86-59DB2CF273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9788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6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FE1BF64-CFCD-4E66-A880-070A9966C9F6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553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35089B9-D922-4BFE-A1C7-9E956408241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821415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EDE9E-6C57-48BC-83A0-E9F7EBE9E01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51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EDE9E-6C57-48BC-83A0-E9F7EBE9E01E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02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FE1BF64-CFCD-4E66-A880-070A9966C9F6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622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FE1BF64-CFCD-4E66-A880-070A9966C9F6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707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27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3397A9-2AF8-4D8D-83B8-2DCFBD19D351}" type="slidenum">
              <a:rPr lang="en-US" smtClean="0">
                <a:latin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379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FE1BF64-CFCD-4E66-A880-070A9966C9F6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691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875975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it-IT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5588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>
              <a:latin typeface="Arial" panose="020B0604020202020204" pitchFamily="34" charset="0"/>
            </a:endParaRPr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8CC1AF-6C91-4692-81AE-37DDEE3F3F18}" type="slidenum">
              <a:rPr lang="en-US"/>
              <a:pPr eaLnBrk="1" hangingPunct="1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37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FE1BF64-CFCD-4E66-A880-070A9966C9F6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812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FE1BF64-CFCD-4E66-A880-070A9966C9F6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116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>
              <a:latin typeface="Arial" panose="020B0604020202020204" pitchFamily="34" charset="0"/>
            </a:endParaRPr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B632B2-8D3F-4AE3-B332-9E34184AF703}" type="slidenum">
              <a:rPr lang="en-US"/>
              <a:pPr eaLnBrk="1" hangingPunct="1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278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>
              <a:latin typeface="Arial" panose="020B0604020202020204" pitchFamily="34" charset="0"/>
            </a:endParaRPr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2446AF-1CD7-443D-B348-E74BE7AF2C7B}" type="slidenum">
              <a:rPr lang="en-US"/>
              <a:pPr eaLnBrk="1" hangingPunct="1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786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>
              <a:latin typeface="Arial" panose="020B0604020202020204" pitchFamily="34" charset="0"/>
            </a:endParaRPr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723BAFC-521B-4F0B-AF1A-1B97E3B4770A}" type="slidenum">
              <a:rPr lang="en-US"/>
              <a:pPr eaLnBrk="1" hangingPunct="1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683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it-IT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8681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it-IT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3398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FE1BF64-CFCD-4E66-A880-070A9966C9F6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1920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9pPr>
          </a:lstStyle>
          <a:p>
            <a:pPr eaLnBrk="1"/>
            <a:fld id="{7307F3A6-A768-4E7F-9F38-3B3AE77B80A7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43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2941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9pPr>
          </a:lstStyle>
          <a:p>
            <a:pPr eaLnBrk="1"/>
            <a:fld id="{3E399CF5-F2D7-4FAC-A189-BA681C3EB8B3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44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9276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995291-F65D-4961-9625-D3928DEFD174}" type="slidenum">
              <a:rPr lang="en-US" smtClean="0">
                <a:latin typeface="Arial" pitchFamily="34" charset="0"/>
              </a:rPr>
              <a:pPr/>
              <a:t>48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3937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43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E7E066-A49E-42E3-99E5-84A693D72CC1}" type="slidenum">
              <a:rPr lang="en-US" smtClean="0">
                <a:latin typeface="Arial" pitchFamily="34" charset="0"/>
              </a:rPr>
              <a:pPr/>
              <a:t>49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166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C4EB11-E51F-44FC-ABB6-3FF775F7BF51}" type="slidenum">
              <a:rPr lang="en-US"/>
              <a:pPr/>
              <a:t>5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Overview of the apparatus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4752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FE1BF64-CFCD-4E66-A880-070A9966C9F6}" type="slidenum">
              <a:rPr lang="en-GB" smtClean="0"/>
              <a:pPr>
                <a:defRPr/>
              </a:pPr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5042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FE1BF64-CFCD-4E66-A880-070A9966C9F6}" type="slidenum">
              <a:rPr lang="en-GB" smtClean="0"/>
              <a:pPr>
                <a:defRPr/>
              </a:pPr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734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FE1BF64-CFCD-4E66-A880-070A9966C9F6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867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FE1BF64-CFCD-4E66-A880-070A9966C9F6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960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FE1BF64-CFCD-4E66-A880-070A9966C9F6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719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FE1BF64-CFCD-4E66-A880-070A9966C9F6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485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FE1BF64-CFCD-4E66-A880-070A9966C9F6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244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FE1BF64-CFCD-4E66-A880-070A9966C9F6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361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mLogo_B3blu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4100"/>
            <a:ext cx="8921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83325"/>
            <a:ext cx="7620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0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3" name="Rectangle 3"/>
          <p:cNvSpPr>
            <a:spLocks noGrp="1" noRot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7A1BF-070E-447E-B38F-F5E2D77FF21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EBD01-EBA0-448A-8606-443180B421E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A6AD5-07C9-4734-B752-F4218966B09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80C4D-1EA2-44FC-ABDD-C2ABC025A28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B389B-AEB3-412F-930F-1241FD7104D5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F7A1BF-070E-447E-B38F-F5E2D77FF211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  <p:pic>
        <p:nvPicPr>
          <p:cNvPr id="7" name="Picture 7" descr="PamLogo_B3blu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4100"/>
            <a:ext cx="8921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83325"/>
            <a:ext cx="7620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7" descr="PamLogo_B3blu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4100"/>
            <a:ext cx="8921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83325"/>
            <a:ext cx="7620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0BA81-DCB9-46A4-8C4C-DE47748B248F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F7C10-373E-4B50-A778-C57A0BBB6F5C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0BD48-B5F4-43B4-8AE0-594EEC283FE8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it-IT" dirty="0" smtClean="0"/>
              <a:t>Mirko Boezio, INFN-Space/3, Frascati, 18/09/2013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CEDC0-FF10-4986-B643-E2341124BB8B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defRPr>
            </a:lvl1pPr>
            <a:lvl2pPr>
              <a:buClr>
                <a:schemeClr val="bg1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4E878-4641-4BED-BE92-397D6860F27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pic>
        <p:nvPicPr>
          <p:cNvPr id="7" name="Picture 7" descr="PamLogo_B3blu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4100"/>
            <a:ext cx="8921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83325"/>
            <a:ext cx="7620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dirty="0" smtClean="0"/>
              <a:t>Mirko Boezio, INFN-Space/3, Frascati, 18/09/2013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C830C-C44F-4D65-9886-27618C8BA927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  <p:pic>
        <p:nvPicPr>
          <p:cNvPr id="5" name="Picture 7" descr="PamLogo_B3blu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4100"/>
            <a:ext cx="8921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83325"/>
            <a:ext cx="7620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2005C-CC53-4F0A-8297-56A273D44978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AC1CF-5F06-4ECB-85A4-0734D2C85D55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EBD01-EBA0-448A-8606-443180B421EC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6AD5-07C9-4734-B752-F4218966B09D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96044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C830C-C44F-4D65-9886-27618C8BA927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26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96044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C830C-C44F-4D65-9886-27618C8BA927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74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0BA81-DCB9-46A4-8C4C-DE47748B248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F7C10-373E-4B50-A778-C57A0BBB6F5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0BD48-B5F4-43B4-8AE0-594EEC283FE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CEDC0-FF10-4986-B643-E2341124BB8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C830C-C44F-4D65-9886-27618C8BA92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005C-CC53-4F0A-8297-56A273D4497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AC1CF-5F06-4ECB-85A4-0734D2C85D5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tx1">
                <a:gamma/>
                <a:shade val="46275"/>
                <a:invGamma/>
              </a:schemeClr>
            </a:gs>
            <a:gs pos="50000">
              <a:schemeClr val="tx1"/>
            </a:gs>
            <a:gs pos="100000">
              <a:schemeClr val="tx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77000"/>
            <a:ext cx="3962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US" dirty="0"/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C46AC39-1369-43B6-AD3F-167F10D3C28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7818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  <p:sldLayoutId id="2147484293" r:id="rId12"/>
    <p:sldLayoutId id="2147484294" r:id="rId13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u="sng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u="sng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u="sng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u="sng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u="sng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 u="sng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 u="sng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 u="sng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 u="sng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C46AC39-1369-43B6-AD3F-167F10D3C288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  <p:sldLayoutId id="2147484312" r:id="rId12"/>
    <p:sldLayoutId id="2147484313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0000"/>
          </a:solidFill>
          <a:latin typeface="Book Antiqu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00CC"/>
        </a:buClr>
        <a:buFont typeface="Courier New" pitchFamily="49" charset="0"/>
        <a:buChar char="o"/>
        <a:defRPr sz="2800" kern="1200">
          <a:solidFill>
            <a:srgbClr val="0000CC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aanews.noaa.gov/stories2005/images/sun-soho011905-1919z2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6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0.jp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3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75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7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2915816" y="357166"/>
            <a:ext cx="6085309" cy="6429375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4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PAMELA space experiment: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results after s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even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y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ears in orbit</a:t>
            </a:r>
            <a:b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GB" sz="2800" b="1" dirty="0" smtClean="0">
                <a:solidFill>
                  <a:srgbClr val="0000CC"/>
                </a:solidFill>
                <a:latin typeface="Comic Sans MS" pitchFamily="66" charset="0"/>
              </a:rPr>
              <a:t>Mirko Boezio</a:t>
            </a:r>
            <a:r>
              <a:rPr lang="en-GB" sz="2800" i="1" dirty="0" smtClean="0">
                <a:solidFill>
                  <a:srgbClr val="0000CC"/>
                </a:solidFill>
                <a:latin typeface="Comic Sans MS" pitchFamily="66" charset="0"/>
              </a:rPr>
              <a:t/>
            </a:r>
            <a:br>
              <a:rPr lang="en-GB" sz="2800" i="1" dirty="0" smtClean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en-GB" sz="2800" i="1" dirty="0" smtClean="0">
                <a:solidFill>
                  <a:srgbClr val="0000CC"/>
                </a:solidFill>
                <a:latin typeface="Comic Sans MS" pitchFamily="66" charset="0"/>
              </a:rPr>
              <a:t>INFN Trieste, Italy</a:t>
            </a:r>
            <a:br>
              <a:rPr lang="en-GB" sz="2800" i="1" dirty="0" smtClean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en-GB" sz="2800" i="1" dirty="0" smtClean="0">
                <a:solidFill>
                  <a:srgbClr val="0000CC"/>
                </a:solidFill>
                <a:latin typeface="Comic Sans MS" pitchFamily="66" charset="0"/>
              </a:rPr>
              <a:t/>
            </a:r>
            <a:br>
              <a:rPr lang="en-GB" sz="2800" i="1" dirty="0" smtClean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en-US" sz="4800" dirty="0" smtClean="0"/>
              <a:t> </a:t>
            </a:r>
            <a:r>
              <a:rPr lang="en-US" sz="2200" dirty="0" smtClean="0"/>
              <a:t>On behalf of the PAMELA collaboration </a:t>
            </a:r>
            <a:r>
              <a:rPr lang="en-GB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/>
            </a:r>
            <a:br>
              <a:rPr lang="en-GB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</a:br>
            <a:r>
              <a:rPr lang="en-US" sz="1800" dirty="0" smtClean="0">
                <a:solidFill>
                  <a:srgbClr val="000000"/>
                </a:solidFill>
              </a:rPr>
              <a:t>INFN-Space/3, </a:t>
            </a:r>
            <a:r>
              <a:rPr lang="en-US" sz="1800" dirty="0" err="1" smtClean="0">
                <a:solidFill>
                  <a:srgbClr val="000000"/>
                </a:solidFill>
              </a:rPr>
              <a:t>Frascati</a:t>
            </a:r>
            <a:r>
              <a:rPr lang="en-US" sz="1800" dirty="0" smtClean="0">
                <a:effectLst/>
              </a:rPr>
              <a:t/>
            </a:r>
            <a:br>
              <a:rPr lang="en-US" sz="1800" dirty="0" smtClean="0">
                <a:effectLst/>
              </a:rPr>
            </a:br>
            <a:r>
              <a:rPr lang="en-GB" sz="1800" i="1" dirty="0" smtClean="0">
                <a:solidFill>
                  <a:schemeClr val="tx1"/>
                </a:solidFill>
              </a:rPr>
              <a:t>September 18</a:t>
            </a:r>
            <a:r>
              <a:rPr lang="en-GB" sz="1800" i="1" baseline="30000" dirty="0" smtClean="0">
                <a:solidFill>
                  <a:schemeClr val="tx1"/>
                </a:solidFill>
              </a:rPr>
              <a:t>th</a:t>
            </a:r>
            <a:r>
              <a:rPr lang="en-GB" sz="1800" i="1" dirty="0" smtClean="0">
                <a:solidFill>
                  <a:schemeClr val="tx1"/>
                </a:solidFill>
                <a:effectLst/>
              </a:rPr>
              <a:t> 2013</a:t>
            </a:r>
            <a:r>
              <a:rPr lang="en-GB" sz="1800" i="1" dirty="0" smtClean="0">
                <a:solidFill>
                  <a:srgbClr val="FFFFCC"/>
                </a:solidFill>
                <a:effectLst/>
              </a:rPr>
              <a:t/>
            </a:r>
            <a:br>
              <a:rPr lang="en-GB" sz="1800" i="1" dirty="0" smtClean="0">
                <a:solidFill>
                  <a:srgbClr val="FFFFCC"/>
                </a:solidFill>
                <a:effectLst/>
              </a:rPr>
            </a:br>
            <a:r>
              <a:rPr lang="en-GB" sz="1800" i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9600" b="1" dirty="0" smtClean="0"/>
              <a:t/>
            </a:r>
            <a:br>
              <a:rPr lang="en-US" sz="9600" b="1" dirty="0" smtClean="0"/>
            </a:br>
            <a:r>
              <a:rPr lang="en-US" sz="5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5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sz="24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3316" name="Picture 7" descr="IMGP4167"/>
          <p:cNvPicPr>
            <a:picLocks noChangeArrowheads="1"/>
          </p:cNvPicPr>
          <p:nvPr/>
        </p:nvPicPr>
        <p:blipFill>
          <a:blip r:embed="rId3" cstate="print"/>
          <a:srcRect l="40352" r="41058"/>
          <a:stretch>
            <a:fillRect/>
          </a:stretch>
        </p:blipFill>
        <p:spPr bwMode="auto">
          <a:xfrm>
            <a:off x="-31753" y="-1588"/>
            <a:ext cx="2947569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951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Proton and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Helium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Nuclei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92" y="1421496"/>
            <a:ext cx="8001000" cy="4667250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30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He absolute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fluxes @ high energy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0" y="1844824"/>
            <a:ext cx="2915816" cy="4104456"/>
          </a:xfrm>
          <a:solidFill>
            <a:srgbClr val="FFFF99"/>
          </a:solidFill>
        </p:spPr>
        <p:txBody>
          <a:bodyPr>
            <a:normAutofit fontScale="85000" lnSpcReduction="10000"/>
          </a:bodyPr>
          <a:lstStyle/>
          <a:p>
            <a:pPr>
              <a:buClr>
                <a:schemeClr val="bg1"/>
              </a:buClr>
              <a:buNone/>
            </a:pPr>
            <a:r>
              <a:rPr lang="en-US" sz="2400" dirty="0" smtClean="0"/>
              <a:t>Deviations from  single power law (SPL):                 </a:t>
            </a:r>
          </a:p>
          <a:p>
            <a:pPr marL="109538" indent="-109538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 smtClean="0"/>
              <a:t>Spectra gradually soften in the range 30÷230GV</a:t>
            </a:r>
          </a:p>
          <a:p>
            <a:pPr marL="109538" indent="-109538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 smtClean="0"/>
              <a:t>Spectral hardening       @ R~235GV    </a:t>
            </a:r>
            <a:r>
              <a:rPr lang="en-US" sz="2400" dirty="0" smtClean="0">
                <a:sym typeface="Symbol"/>
              </a:rPr>
              <a:t>~0.2÷0.3</a:t>
            </a:r>
            <a:endParaRPr lang="en-US" sz="2400" dirty="0" smtClean="0"/>
          </a:p>
          <a:p>
            <a:pPr>
              <a:buClr>
                <a:schemeClr val="bg1"/>
              </a:buClr>
              <a:buNone/>
            </a:pPr>
            <a:r>
              <a:rPr lang="en-US" sz="2400" dirty="0" smtClean="0"/>
              <a:t>SPL is rejected at 98% CL</a:t>
            </a:r>
          </a:p>
          <a:p>
            <a:pPr>
              <a:buClr>
                <a:schemeClr val="bg1"/>
              </a:buClr>
              <a:buNone/>
            </a:pPr>
            <a:r>
              <a:rPr lang="en-US" sz="2400" dirty="0" smtClean="0"/>
              <a:t>Origin of the structures?</a:t>
            </a:r>
          </a:p>
          <a:p>
            <a:pPr>
              <a:buClr>
                <a:schemeClr val="bg1"/>
              </a:buClr>
              <a:buNone/>
            </a:pPr>
            <a:r>
              <a:rPr lang="en-US" sz="2400" dirty="0" smtClean="0"/>
              <a:t>- At the sources: multi-populations, non-linear DSA</a:t>
            </a:r>
            <a:endParaRPr lang="en-US" sz="2400" dirty="0"/>
          </a:p>
          <a:p>
            <a:pPr>
              <a:buClr>
                <a:schemeClr val="bg1"/>
              </a:buClr>
              <a:buNone/>
            </a:pPr>
            <a:r>
              <a:rPr lang="en-US" sz="2400" dirty="0" smtClean="0"/>
              <a:t>- Propagation effects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7238" y="1752600"/>
            <a:ext cx="584676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635896" y="2362200"/>
            <a:ext cx="533400" cy="3516224"/>
            <a:chOff x="3352800" y="1828800"/>
            <a:chExt cx="533400" cy="3516224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810000" y="1828800"/>
              <a:ext cx="0" cy="350520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3352800" y="2438400"/>
              <a:ext cx="457200" cy="0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6200000">
              <a:off x="2835111" y="4293935"/>
              <a:ext cx="17636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B0F0"/>
                  </a:solidFill>
                </a:rPr>
                <a:t>Solar modulation</a:t>
              </a:r>
              <a:endParaRPr lang="en-US" sz="16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676170" y="2319075"/>
            <a:ext cx="533400" cy="3516225"/>
            <a:chOff x="3352800" y="1828800"/>
            <a:chExt cx="533400" cy="3516225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810000" y="1828800"/>
              <a:ext cx="0" cy="350520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3352800" y="2438400"/>
              <a:ext cx="457200" cy="0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16200000">
              <a:off x="2835111" y="4293936"/>
              <a:ext cx="17636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B0F0"/>
                  </a:solidFill>
                </a:rPr>
                <a:t>Solar modulation</a:t>
              </a:r>
              <a:endParaRPr lang="en-US" sz="16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5" name="Group 29"/>
          <p:cNvGrpSpPr/>
          <p:nvPr/>
        </p:nvGrpSpPr>
        <p:grpSpPr>
          <a:xfrm>
            <a:off x="4308565" y="835800"/>
            <a:ext cx="2604027" cy="1297800"/>
            <a:chOff x="4230805" y="1951504"/>
            <a:chExt cx="2604027" cy="1297800"/>
          </a:xfrm>
        </p:grpSpPr>
        <p:grpSp>
          <p:nvGrpSpPr>
            <p:cNvPr id="16" name="Group 23"/>
            <p:cNvGrpSpPr/>
            <p:nvPr/>
          </p:nvGrpSpPr>
          <p:grpSpPr>
            <a:xfrm>
              <a:off x="4230805" y="2030104"/>
              <a:ext cx="1091821" cy="816592"/>
              <a:chOff x="4230805" y="2743200"/>
              <a:chExt cx="1091821" cy="816592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4230805" y="2877404"/>
                <a:ext cx="1091821" cy="682388"/>
              </a:xfrm>
              <a:custGeom>
                <a:avLst/>
                <a:gdLst>
                  <a:gd name="connsiteX0" fmla="*/ 0 w 1119116"/>
                  <a:gd name="connsiteY0" fmla="*/ 0 h 627797"/>
                  <a:gd name="connsiteX1" fmla="*/ 423081 w 1119116"/>
                  <a:gd name="connsiteY1" fmla="*/ 627797 h 627797"/>
                  <a:gd name="connsiteX2" fmla="*/ 1119116 w 1119116"/>
                  <a:gd name="connsiteY2" fmla="*/ 232012 h 627797"/>
                  <a:gd name="connsiteX0" fmla="*/ 0 w 1119116"/>
                  <a:gd name="connsiteY0" fmla="*/ 0 h 682388"/>
                  <a:gd name="connsiteX1" fmla="*/ 491320 w 1119116"/>
                  <a:gd name="connsiteY1" fmla="*/ 682388 h 682388"/>
                  <a:gd name="connsiteX2" fmla="*/ 1119116 w 1119116"/>
                  <a:gd name="connsiteY2" fmla="*/ 232012 h 682388"/>
                  <a:gd name="connsiteX0" fmla="*/ 0 w 1091821"/>
                  <a:gd name="connsiteY0" fmla="*/ 0 h 682388"/>
                  <a:gd name="connsiteX1" fmla="*/ 491320 w 1091821"/>
                  <a:gd name="connsiteY1" fmla="*/ 682388 h 682388"/>
                  <a:gd name="connsiteX2" fmla="*/ 1091821 w 1091821"/>
                  <a:gd name="connsiteY2" fmla="*/ 464024 h 682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1821" h="682388">
                    <a:moveTo>
                      <a:pt x="0" y="0"/>
                    </a:moveTo>
                    <a:lnTo>
                      <a:pt x="491320" y="682388"/>
                    </a:lnTo>
                    <a:lnTo>
                      <a:pt x="1091821" y="464024"/>
                    </a:lnTo>
                  </a:path>
                </a:pathLst>
              </a:custGeom>
              <a:ln w="34925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4230805" y="2743200"/>
                <a:ext cx="0" cy="341194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/>
            <p:cNvSpPr txBox="1"/>
            <p:nvPr/>
          </p:nvSpPr>
          <p:spPr>
            <a:xfrm>
              <a:off x="4317890" y="2041772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2.85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51290" y="2270372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2.67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13311" y="2879972"/>
              <a:ext cx="944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232 GV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635445" y="2715904"/>
              <a:ext cx="215845" cy="217942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53336" y="1951504"/>
              <a:ext cx="1481496" cy="338554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</a:rPr>
                <a:t>Spectral index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7" name="Group 30"/>
          <p:cNvGrpSpPr/>
          <p:nvPr/>
        </p:nvGrpSpPr>
        <p:grpSpPr>
          <a:xfrm>
            <a:off x="7239000" y="801806"/>
            <a:ext cx="1350161" cy="1331794"/>
            <a:chOff x="4230805" y="1917510"/>
            <a:chExt cx="1350161" cy="1331794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4230805" y="1917510"/>
              <a:ext cx="0" cy="341194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343308" y="1951504"/>
              <a:ext cx="606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2.77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37841" y="2136170"/>
              <a:ext cx="643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2.48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13311" y="2879972"/>
              <a:ext cx="946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243 GV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4611805" y="2563504"/>
              <a:ext cx="215845" cy="217942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Freeform 40"/>
          <p:cNvSpPr/>
          <p:nvPr/>
        </p:nvSpPr>
        <p:spPr>
          <a:xfrm>
            <a:off x="7239000" y="914400"/>
            <a:ext cx="1091821" cy="682388"/>
          </a:xfrm>
          <a:custGeom>
            <a:avLst/>
            <a:gdLst>
              <a:gd name="connsiteX0" fmla="*/ 0 w 1119116"/>
              <a:gd name="connsiteY0" fmla="*/ 0 h 627797"/>
              <a:gd name="connsiteX1" fmla="*/ 423081 w 1119116"/>
              <a:gd name="connsiteY1" fmla="*/ 627797 h 627797"/>
              <a:gd name="connsiteX2" fmla="*/ 1119116 w 1119116"/>
              <a:gd name="connsiteY2" fmla="*/ 232012 h 627797"/>
              <a:gd name="connsiteX0" fmla="*/ 0 w 1119116"/>
              <a:gd name="connsiteY0" fmla="*/ 0 h 682388"/>
              <a:gd name="connsiteX1" fmla="*/ 491320 w 1119116"/>
              <a:gd name="connsiteY1" fmla="*/ 682388 h 682388"/>
              <a:gd name="connsiteX2" fmla="*/ 1119116 w 1119116"/>
              <a:gd name="connsiteY2" fmla="*/ 232012 h 682388"/>
              <a:gd name="connsiteX0" fmla="*/ 0 w 1091821"/>
              <a:gd name="connsiteY0" fmla="*/ 0 h 682388"/>
              <a:gd name="connsiteX1" fmla="*/ 491320 w 1091821"/>
              <a:gd name="connsiteY1" fmla="*/ 682388 h 682388"/>
              <a:gd name="connsiteX2" fmla="*/ 1091821 w 1091821"/>
              <a:gd name="connsiteY2" fmla="*/ 464024 h 68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1821" h="682388">
                <a:moveTo>
                  <a:pt x="0" y="0"/>
                </a:moveTo>
                <a:lnTo>
                  <a:pt x="491320" y="682388"/>
                </a:lnTo>
                <a:lnTo>
                  <a:pt x="1091821" y="464024"/>
                </a:lnTo>
              </a:path>
            </a:pathLst>
          </a:custGeom>
          <a:ln w="349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55005" y="1752600"/>
            <a:ext cx="668923" cy="424429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sp>
        <p:nvSpPr>
          <p:cNvPr id="40" name="Rectangle 39"/>
          <p:cNvSpPr/>
          <p:nvPr/>
        </p:nvSpPr>
        <p:spPr>
          <a:xfrm>
            <a:off x="6279341" y="1752600"/>
            <a:ext cx="668923" cy="424429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169296" y="5275330"/>
            <a:ext cx="46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86862" y="5257800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He</a:t>
            </a:r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4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of systematics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2209800"/>
            <a:ext cx="2743200" cy="3916363"/>
          </a:xfrm>
          <a:solidFill>
            <a:srgbClr val="FFFF99"/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Fluxes evaluated by varying the selection conditions:</a:t>
            </a:r>
          </a:p>
          <a:p>
            <a:pPr marL="123825" indent="-123825">
              <a:buClr>
                <a:schemeClr val="tx1"/>
              </a:buClr>
            </a:pPr>
            <a:r>
              <a:rPr lang="en-US" dirty="0" smtClean="0"/>
              <a:t>Flux </a:t>
            </a:r>
            <a:r>
              <a:rPr lang="en-US" dirty="0" err="1" smtClean="0"/>
              <a:t>vs</a:t>
            </a:r>
            <a:r>
              <a:rPr lang="en-US" dirty="0" smtClean="0"/>
              <a:t> time</a:t>
            </a:r>
          </a:p>
          <a:p>
            <a:pPr marL="123825" indent="-123825">
              <a:buClr>
                <a:schemeClr val="tx1"/>
              </a:buClr>
            </a:pPr>
            <a:r>
              <a:rPr lang="en-US" dirty="0" smtClean="0"/>
              <a:t>Flux </a:t>
            </a:r>
            <a:r>
              <a:rPr lang="en-US" dirty="0" err="1" smtClean="0"/>
              <a:t>vs</a:t>
            </a:r>
            <a:r>
              <a:rPr lang="en-US" dirty="0" smtClean="0"/>
              <a:t> polar/equatorial</a:t>
            </a:r>
          </a:p>
          <a:p>
            <a:pPr marL="123825" indent="-123825">
              <a:buClr>
                <a:schemeClr val="tx1"/>
              </a:buClr>
            </a:pPr>
            <a:r>
              <a:rPr lang="en-US" dirty="0" smtClean="0"/>
              <a:t>Flux </a:t>
            </a:r>
            <a:r>
              <a:rPr lang="en-US" dirty="0" err="1" smtClean="0"/>
              <a:t>vs</a:t>
            </a:r>
            <a:r>
              <a:rPr lang="en-US" dirty="0" smtClean="0"/>
              <a:t> reduced acceptance</a:t>
            </a:r>
            <a:endParaRPr lang="en-US" dirty="0"/>
          </a:p>
          <a:p>
            <a:pPr marL="123825" indent="-123825">
              <a:buClr>
                <a:schemeClr val="tx1"/>
              </a:buClr>
            </a:pPr>
            <a:r>
              <a:rPr lang="en-US" dirty="0" smtClean="0"/>
              <a:t>Flux </a:t>
            </a:r>
            <a:r>
              <a:rPr lang="en-US" dirty="0" err="1" smtClean="0"/>
              <a:t>vs</a:t>
            </a:r>
            <a:r>
              <a:rPr lang="en-US" dirty="0" smtClean="0"/>
              <a:t>  different tracking conditions (</a:t>
            </a:r>
            <a:r>
              <a:rPr lang="en-US" dirty="0" smtClean="0">
                <a:sym typeface="Symbol"/>
              </a:rPr>
              <a:t> different response matrix</a:t>
            </a:r>
            <a:r>
              <a:rPr lang="en-US" dirty="0" smtClean="0"/>
              <a:t>)</a:t>
            </a:r>
          </a:p>
          <a:p>
            <a:pPr marL="123825" indent="-123825">
              <a:buClr>
                <a:schemeClr val="bg1"/>
              </a:buClr>
              <a:buNone/>
            </a:pPr>
            <a:r>
              <a:rPr lang="en-US" dirty="0" smtClean="0"/>
              <a:t>…</a:t>
            </a:r>
          </a:p>
        </p:txBody>
      </p:sp>
      <p:pic>
        <p:nvPicPr>
          <p:cNvPr id="11" name="Content Placeholder 10" descr="timestudy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0924"/>
            <a:ext cx="5638800" cy="382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41096" y="1520924"/>
            <a:ext cx="1295400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3492624" y="1139924"/>
            <a:ext cx="1295400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733800" y="5102324"/>
            <a:ext cx="4648200" cy="3429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Time interval (2 months)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43400" y="1597124"/>
            <a:ext cx="3062698" cy="333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Integral proton flux (&gt;50GV)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292218" y="2359124"/>
            <a:ext cx="0" cy="121920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92218" y="2587724"/>
            <a:ext cx="647934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8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99392"/>
            <a:ext cx="5384941" cy="402336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2834640"/>
            <a:ext cx="5384941" cy="4023360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384942" y="274638"/>
            <a:ext cx="3301858" cy="142617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PAMELA &amp; AMS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26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" y="184325"/>
            <a:ext cx="6640830" cy="314706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" y="3335700"/>
            <a:ext cx="7115175" cy="337185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516216" y="2420888"/>
            <a:ext cx="2627784" cy="201622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PAMELA &amp; BESS-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PolarII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proton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spectrum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37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516216" y="2420888"/>
            <a:ext cx="2627784" cy="201622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PAMELA &amp; BESS-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PolarII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helium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spectrum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8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1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H/He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0" y="1772816"/>
            <a:ext cx="2895600" cy="4184104"/>
          </a:xfrm>
          <a:solidFill>
            <a:srgbClr val="FFFF99"/>
          </a:solidFill>
        </p:spPr>
        <p:txBody>
          <a:bodyPr>
            <a:normAutofit fontScale="77500" lnSpcReduction="20000"/>
          </a:bodyPr>
          <a:lstStyle/>
          <a:p>
            <a:pPr>
              <a:buClr>
                <a:schemeClr val="tx1"/>
              </a:buClr>
              <a:buNone/>
            </a:pPr>
            <a:r>
              <a:rPr lang="en-US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Instrumental </a:t>
            </a:r>
            <a:r>
              <a:rPr lang="en-US" b="1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p.o.v</a:t>
            </a:r>
            <a:r>
              <a:rPr lang="en-US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 marL="109538" indent="-109538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/>
              <a:t>Systematic  uncertainties partly cancel out  </a:t>
            </a:r>
          </a:p>
          <a:p>
            <a:pPr>
              <a:buClr>
                <a:schemeClr val="tx1"/>
              </a:buClr>
              <a:buNone/>
            </a:pPr>
            <a:r>
              <a:rPr lang="en-US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Theoretical </a:t>
            </a:r>
            <a:r>
              <a:rPr lang="en-US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p.o.v</a:t>
            </a:r>
            <a:r>
              <a:rPr lang="en-US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 marL="109538" indent="-109538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Propagation </a:t>
            </a:r>
            <a:r>
              <a:rPr lang="en-US" dirty="0" smtClean="0">
                <a:sym typeface="Wingdings" pitchFamily="2" charset="2"/>
              </a:rPr>
              <a:t>effects small above ~100GV                           </a:t>
            </a:r>
            <a:r>
              <a:rPr lang="en-US" dirty="0" smtClean="0">
                <a:effectLst/>
                <a:sym typeface="Wingdings" pitchFamily="2" charset="2"/>
              </a:rPr>
              <a:t> information about source spectra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" r="6889"/>
          <a:stretch/>
        </p:blipFill>
        <p:spPr>
          <a:xfrm>
            <a:off x="3124200" y="609600"/>
            <a:ext cx="6019800" cy="3524250"/>
          </a:xfrm>
        </p:spPr>
      </p:pic>
      <p:grpSp>
        <p:nvGrpSpPr>
          <p:cNvPr id="2" name="Group 13"/>
          <p:cNvGrpSpPr/>
          <p:nvPr/>
        </p:nvGrpSpPr>
        <p:grpSpPr>
          <a:xfrm>
            <a:off x="3505200" y="2000876"/>
            <a:ext cx="5181600" cy="3866524"/>
            <a:chOff x="3505200" y="2000876"/>
            <a:chExt cx="5181600" cy="3866524"/>
          </a:xfrm>
        </p:grpSpPr>
        <p:sp>
          <p:nvSpPr>
            <p:cNvPr id="4" name="Rectangle 3"/>
            <p:cNvSpPr/>
            <p:nvPr/>
          </p:nvSpPr>
          <p:spPr>
            <a:xfrm>
              <a:off x="6248400" y="2000876"/>
              <a:ext cx="2438400" cy="16764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3505200" y="2000876"/>
              <a:ext cx="2743200" cy="1030990"/>
            </a:xfrm>
            <a:prstGeom prst="lin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858000" y="3657600"/>
              <a:ext cx="1828800" cy="2209800"/>
            </a:xfrm>
            <a:prstGeom prst="lin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pic>
        <p:nvPicPr>
          <p:cNvPr id="8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819400"/>
            <a:ext cx="4191000" cy="3412866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3733800" y="3031866"/>
            <a:ext cx="2819400" cy="778134"/>
          </a:xfrm>
          <a:prstGeom prst="wedgeRectCallout">
            <a:avLst>
              <a:gd name="adj1" fmla="val 20637"/>
              <a:gd name="adj2" fmla="val 128680"/>
            </a:avLst>
          </a:prstGeom>
          <a:solidFill>
            <a:schemeClr val="bg1"/>
          </a:solidFill>
          <a:ln w="28575">
            <a:gradFill>
              <a:gsLst>
                <a:gs pos="6500">
                  <a:srgbClr val="FAA88A"/>
                </a:gs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Power-law fit (</a:t>
            </a: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en-US" sz="1600" baseline="30000" dirty="0" smtClean="0">
                <a:solidFill>
                  <a:srgbClr val="FF0000"/>
                </a:solidFill>
              </a:rPr>
              <a:t>2</a:t>
            </a:r>
            <a:r>
              <a:rPr lang="en-US" sz="1600" dirty="0" smtClean="0">
                <a:solidFill>
                  <a:srgbClr val="FF0000"/>
                </a:solidFill>
              </a:rPr>
              <a:t>~1.3)</a:t>
            </a:r>
          </a:p>
          <a:p>
            <a:pPr lvl="0"/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He</a:t>
            </a:r>
            <a:r>
              <a:rPr lang="en-US" sz="2000" dirty="0" err="1" smtClean="0">
                <a:solidFill>
                  <a:srgbClr val="FF0000"/>
                </a:solidFill>
              </a:rPr>
              <a:t>-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= 0.078 ±</a:t>
            </a:r>
            <a:r>
              <a:rPr lang="en-US" sz="2000" dirty="0" smtClean="0">
                <a:solidFill>
                  <a:srgbClr val="FF0000"/>
                </a:solidFill>
              </a:rPr>
              <a:t>0.008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20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H/He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0" y="1772816"/>
            <a:ext cx="2895600" cy="4184104"/>
          </a:xfrm>
          <a:solidFill>
            <a:srgbClr val="FFFF99"/>
          </a:solidFill>
        </p:spPr>
        <p:txBody>
          <a:bodyPr>
            <a:normAutofit fontScale="77500" lnSpcReduction="20000"/>
          </a:bodyPr>
          <a:lstStyle/>
          <a:p>
            <a:pPr>
              <a:buClr>
                <a:schemeClr val="tx1"/>
              </a:buClr>
              <a:buNone/>
            </a:pPr>
            <a:r>
              <a:rPr lang="en-US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Instrumental </a:t>
            </a:r>
            <a:r>
              <a:rPr lang="en-US" b="1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p.o.v</a:t>
            </a:r>
            <a:r>
              <a:rPr lang="en-US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 marL="109538" indent="-109538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/>
              <a:t>Systematic  uncertainties partly cancel out  </a:t>
            </a:r>
          </a:p>
          <a:p>
            <a:pPr>
              <a:buClr>
                <a:schemeClr val="tx1"/>
              </a:buClr>
              <a:buNone/>
            </a:pPr>
            <a:r>
              <a:rPr lang="en-US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Theoretical </a:t>
            </a:r>
            <a:r>
              <a:rPr lang="en-US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p.o.v</a:t>
            </a:r>
            <a:r>
              <a:rPr lang="en-US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 marL="109538" indent="-109538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Propagation </a:t>
            </a:r>
            <a:r>
              <a:rPr lang="en-US" dirty="0" smtClean="0">
                <a:sym typeface="Wingdings" pitchFamily="2" charset="2"/>
              </a:rPr>
              <a:t>effects small above ~100GV                           </a:t>
            </a:r>
            <a:r>
              <a:rPr lang="en-US" dirty="0" smtClean="0">
                <a:effectLst/>
                <a:sym typeface="Wingdings" pitchFamily="2" charset="2"/>
              </a:rPr>
              <a:t> information about source spectra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US" dirty="0"/>
          </a:p>
        </p:txBody>
      </p:sp>
      <p:pic>
        <p:nvPicPr>
          <p:cNvPr id="10" name="Immagine 9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64618"/>
            <a:ext cx="62865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7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Nuclei and </a:t>
            </a:r>
            <a:r>
              <a:rPr lang="it-IT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Isotopes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Tuning of cosmic-ray propagation models with measurements of secondary/primary flux ratio</a:t>
            </a:r>
          </a:p>
          <a:p>
            <a:endParaRPr lang="en-US" dirty="0" smtClean="0"/>
          </a:p>
          <a:p>
            <a:r>
              <a:rPr lang="en-US" baseline="30000" dirty="0" smtClean="0"/>
              <a:t>2</a:t>
            </a:r>
            <a:r>
              <a:rPr lang="en-US" dirty="0" smtClean="0"/>
              <a:t>H/</a:t>
            </a:r>
            <a:r>
              <a:rPr lang="en-US" baseline="30000" dirty="0" smtClean="0"/>
              <a:t>1</a:t>
            </a:r>
            <a:r>
              <a:rPr lang="en-US" dirty="0" smtClean="0"/>
              <a:t>H and </a:t>
            </a:r>
            <a:r>
              <a:rPr lang="en-US" baseline="30000" dirty="0" smtClean="0"/>
              <a:t>3</a:t>
            </a:r>
            <a:r>
              <a:rPr lang="en-US" dirty="0" smtClean="0"/>
              <a:t>He/</a:t>
            </a:r>
            <a:r>
              <a:rPr lang="en-US" baseline="30000" dirty="0" smtClean="0"/>
              <a:t>4</a:t>
            </a:r>
            <a:r>
              <a:rPr lang="en-US" dirty="0" smtClean="0"/>
              <a:t>He are complimentary to B/C measurements in constraining propagation models (</a:t>
            </a:r>
            <a:r>
              <a:rPr lang="en-US" dirty="0" err="1" smtClean="0"/>
              <a:t>Coste</a:t>
            </a:r>
            <a:r>
              <a:rPr lang="en-US" dirty="0" smtClean="0"/>
              <a:t> et al., A&amp;A 539 (2012) A88)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294967295"/>
          </p:nvPr>
        </p:nvSpPr>
        <p:spPr>
          <a:xfrm>
            <a:off x="2512293" y="6308725"/>
            <a:ext cx="3787899" cy="360635"/>
          </a:xfrm>
        </p:spPr>
        <p:txBody>
          <a:bodyPr/>
          <a:lstStyle/>
          <a:p>
            <a:pPr>
              <a:defRPr/>
            </a:pPr>
            <a:r>
              <a:rPr lang="it-IT" dirty="0" smtClean="0">
                <a:solidFill>
                  <a:schemeClr val="tx1"/>
                </a:solidFill>
              </a:rPr>
              <a:t>Mirko Boezio, INFN-Space/3, Frascati, 18/09/2013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84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" y="744644"/>
            <a:ext cx="6858000" cy="40005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858400"/>
            <a:ext cx="6858000" cy="40005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187624" y="1556792"/>
            <a:ext cx="370614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259632" y="2564904"/>
            <a:ext cx="356188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915816" y="2276872"/>
            <a:ext cx="1313180" cy="333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GALPROP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Connettore 2 9"/>
          <p:cNvCxnSpPr>
            <a:stCxn id="8" idx="0"/>
          </p:cNvCxnSpPr>
          <p:nvPr/>
        </p:nvCxnSpPr>
        <p:spPr>
          <a:xfrm flipH="1" flipV="1">
            <a:off x="3131840" y="1628800"/>
            <a:ext cx="440566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H="1">
            <a:off x="3491880" y="2564845"/>
            <a:ext cx="80528" cy="2252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4410948" y="5111928"/>
            <a:ext cx="1313180" cy="333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GALPROP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Connettore 2 19"/>
          <p:cNvCxnSpPr/>
          <p:nvPr/>
        </p:nvCxnSpPr>
        <p:spPr>
          <a:xfrm flipV="1">
            <a:off x="5067538" y="4365104"/>
            <a:ext cx="440566" cy="7040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Boron and Carbon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 rot="2039633">
            <a:off x="5505513" y="1367081"/>
            <a:ext cx="1766061" cy="413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Preliminary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 rot="2039633">
            <a:off x="7161697" y="3277080"/>
            <a:ext cx="1766061" cy="413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Preliminary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18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PAMELA Collaboration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458913" y="1844675"/>
            <a:ext cx="6208712" cy="3641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677150" y="1947863"/>
            <a:ext cx="1463675" cy="2919412"/>
            <a:chOff x="4836" y="1227"/>
            <a:chExt cx="922" cy="1839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grpSpPr>
        <p:sp>
          <p:nvSpPr>
            <p:cNvPr id="20528" name="Rectangle 7"/>
            <p:cNvSpPr>
              <a:spLocks noChangeArrowheads="1"/>
            </p:cNvSpPr>
            <p:nvPr/>
          </p:nvSpPr>
          <p:spPr bwMode="auto">
            <a:xfrm>
              <a:off x="4888" y="1227"/>
              <a:ext cx="832" cy="18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9" name="Text Box 8"/>
            <p:cNvSpPr txBox="1">
              <a:spLocks noChangeArrowheads="1"/>
            </p:cNvSpPr>
            <p:nvPr/>
          </p:nvSpPr>
          <p:spPr bwMode="auto">
            <a:xfrm>
              <a:off x="4836" y="2639"/>
              <a:ext cx="923" cy="405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Clr>
                  <a:srgbClr val="FFFFFF"/>
                </a:buClr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0">
                  <a:solidFill>
                    <a:srgbClr val="FFFFFF"/>
                  </a:solidFill>
                  <a:latin typeface="Times New Roman" pitchFamily="18" charset="0"/>
                </a:rPr>
                <a:t>Moscow </a:t>
              </a:r>
            </a:p>
            <a:p>
              <a:pPr algn="ctr">
                <a:lnSpc>
                  <a:spcPct val="100000"/>
                </a:lnSpc>
                <a:buClr>
                  <a:srgbClr val="FFFFFF"/>
                </a:buClr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0">
                  <a:solidFill>
                    <a:srgbClr val="FFFFFF"/>
                  </a:solidFill>
                  <a:latin typeface="Times New Roman" pitchFamily="18" charset="0"/>
                </a:rPr>
                <a:t>St. Petersburg</a:t>
              </a:r>
            </a:p>
          </p:txBody>
        </p:sp>
        <p:pic>
          <p:nvPicPr>
            <p:cNvPr id="20530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98" y="1563"/>
              <a:ext cx="475" cy="355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</p:pic>
        <p:sp>
          <p:nvSpPr>
            <p:cNvPr id="20531" name="Text Box 10"/>
            <p:cNvSpPr txBox="1">
              <a:spLocks noChangeArrowheads="1"/>
            </p:cNvSpPr>
            <p:nvPr/>
          </p:nvSpPr>
          <p:spPr bwMode="auto">
            <a:xfrm>
              <a:off x="4974" y="1241"/>
              <a:ext cx="681" cy="290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FFFF"/>
                </a:buClr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400" b="0">
                  <a:solidFill>
                    <a:srgbClr val="FFFFFF"/>
                  </a:solidFill>
                  <a:latin typeface="Times New Roman" pitchFamily="18" charset="0"/>
                </a:rPr>
                <a:t>Russia:</a:t>
              </a:r>
            </a:p>
          </p:txBody>
        </p:sp>
        <p:pic>
          <p:nvPicPr>
            <p:cNvPr id="20532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57" y="1989"/>
              <a:ext cx="655" cy="30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</p:pic>
        <p:pic>
          <p:nvPicPr>
            <p:cNvPr id="20533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52" y="2348"/>
              <a:ext cx="562" cy="293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</p:pic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786314" y="5999163"/>
            <a:ext cx="2568575" cy="858837"/>
            <a:chOff x="2999" y="3791"/>
            <a:chExt cx="1618" cy="541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grpSpPr>
        <p:sp>
          <p:nvSpPr>
            <p:cNvPr id="20524" name="Rectangle 14"/>
            <p:cNvSpPr>
              <a:spLocks noChangeArrowheads="1"/>
            </p:cNvSpPr>
            <p:nvPr/>
          </p:nvSpPr>
          <p:spPr bwMode="auto">
            <a:xfrm>
              <a:off x="3000" y="3797"/>
              <a:ext cx="1600" cy="504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525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29" y="3829"/>
              <a:ext cx="614" cy="31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</p:pic>
        <p:sp>
          <p:nvSpPr>
            <p:cNvPr id="20526" name="Text Box 16"/>
            <p:cNvSpPr txBox="1">
              <a:spLocks noChangeArrowheads="1"/>
            </p:cNvSpPr>
            <p:nvPr/>
          </p:nvSpPr>
          <p:spPr bwMode="auto">
            <a:xfrm>
              <a:off x="2999" y="3791"/>
              <a:ext cx="776" cy="290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FFFF"/>
                </a:buClr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400" b="0" dirty="0">
                  <a:solidFill>
                    <a:srgbClr val="FFFFFF"/>
                  </a:solidFill>
                  <a:latin typeface="Times New Roman" pitchFamily="18" charset="0"/>
                </a:rPr>
                <a:t>Sweden:</a:t>
              </a:r>
            </a:p>
          </p:txBody>
        </p:sp>
        <p:sp>
          <p:nvSpPr>
            <p:cNvPr id="20527" name="Text Box 17"/>
            <p:cNvSpPr txBox="1">
              <a:spLocks noChangeArrowheads="1"/>
            </p:cNvSpPr>
            <p:nvPr/>
          </p:nvSpPr>
          <p:spPr bwMode="auto">
            <a:xfrm>
              <a:off x="3511" y="4101"/>
              <a:ext cx="1107" cy="232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FFFF"/>
                </a:buClr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0">
                  <a:solidFill>
                    <a:srgbClr val="FFFFFF"/>
                  </a:solidFill>
                  <a:latin typeface="Times New Roman" pitchFamily="18" charset="0"/>
                </a:rPr>
                <a:t>KTH, Stockholm</a:t>
              </a:r>
            </a:p>
          </p:txBody>
        </p:sp>
      </p:grpSp>
      <p:sp>
        <p:nvSpPr>
          <p:cNvPr id="20486" name="Oval 18"/>
          <p:cNvSpPr>
            <a:spLocks noChangeArrowheads="1"/>
          </p:cNvSpPr>
          <p:nvPr/>
        </p:nvSpPr>
        <p:spPr bwMode="auto">
          <a:xfrm>
            <a:off x="4584700" y="3462338"/>
            <a:ext cx="228600" cy="190500"/>
          </a:xfrm>
          <a:prstGeom prst="ellipse">
            <a:avLst/>
          </a:prstGeom>
          <a:solidFill>
            <a:srgbClr val="FF33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Line 19"/>
          <p:cNvSpPr>
            <a:spLocks noChangeShapeType="1"/>
          </p:cNvSpPr>
          <p:nvPr/>
        </p:nvSpPr>
        <p:spPr bwMode="auto">
          <a:xfrm flipH="1" flipV="1">
            <a:off x="4208463" y="1770063"/>
            <a:ext cx="481012" cy="1695450"/>
          </a:xfrm>
          <a:prstGeom prst="line">
            <a:avLst/>
          </a:prstGeom>
          <a:noFill/>
          <a:ln w="2844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Oval 20"/>
          <p:cNvSpPr>
            <a:spLocks noChangeArrowheads="1"/>
          </p:cNvSpPr>
          <p:nvPr/>
        </p:nvSpPr>
        <p:spPr bwMode="auto">
          <a:xfrm>
            <a:off x="4419600" y="3271838"/>
            <a:ext cx="228600" cy="190500"/>
          </a:xfrm>
          <a:prstGeom prst="ellipse">
            <a:avLst/>
          </a:prstGeom>
          <a:solidFill>
            <a:srgbClr val="FF33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Line 21"/>
          <p:cNvSpPr>
            <a:spLocks noChangeShapeType="1"/>
          </p:cNvSpPr>
          <p:nvPr/>
        </p:nvSpPr>
        <p:spPr bwMode="auto">
          <a:xfrm flipV="1">
            <a:off x="3670300" y="3490913"/>
            <a:ext cx="812800" cy="2503487"/>
          </a:xfrm>
          <a:prstGeom prst="line">
            <a:avLst/>
          </a:prstGeom>
          <a:noFill/>
          <a:ln w="2844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Oval 22"/>
          <p:cNvSpPr>
            <a:spLocks noChangeArrowheads="1"/>
          </p:cNvSpPr>
          <p:nvPr/>
        </p:nvSpPr>
        <p:spPr bwMode="auto">
          <a:xfrm>
            <a:off x="4622800" y="3094038"/>
            <a:ext cx="228600" cy="190500"/>
          </a:xfrm>
          <a:prstGeom prst="ellipse">
            <a:avLst/>
          </a:prstGeom>
          <a:solidFill>
            <a:srgbClr val="FF33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Line 23"/>
          <p:cNvSpPr>
            <a:spLocks noChangeShapeType="1"/>
          </p:cNvSpPr>
          <p:nvPr/>
        </p:nvSpPr>
        <p:spPr bwMode="auto">
          <a:xfrm flipH="1" flipV="1">
            <a:off x="4759325" y="3092450"/>
            <a:ext cx="603250" cy="2914650"/>
          </a:xfrm>
          <a:prstGeom prst="line">
            <a:avLst/>
          </a:prstGeom>
          <a:noFill/>
          <a:ln w="2844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Oval 24"/>
          <p:cNvSpPr>
            <a:spLocks noChangeArrowheads="1"/>
          </p:cNvSpPr>
          <p:nvPr/>
        </p:nvSpPr>
        <p:spPr bwMode="auto">
          <a:xfrm>
            <a:off x="4940300" y="3132138"/>
            <a:ext cx="228600" cy="190500"/>
          </a:xfrm>
          <a:prstGeom prst="ellipse">
            <a:avLst/>
          </a:prstGeom>
          <a:solidFill>
            <a:srgbClr val="FF33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Line 25"/>
          <p:cNvSpPr>
            <a:spLocks noChangeShapeType="1"/>
          </p:cNvSpPr>
          <p:nvPr/>
        </p:nvSpPr>
        <p:spPr bwMode="auto">
          <a:xfrm flipH="1">
            <a:off x="5038725" y="2941638"/>
            <a:ext cx="2736850" cy="254000"/>
          </a:xfrm>
          <a:prstGeom prst="line">
            <a:avLst/>
          </a:prstGeom>
          <a:noFill/>
          <a:ln w="2844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714480" y="6049963"/>
            <a:ext cx="2665413" cy="808037"/>
            <a:chOff x="1064" y="3791"/>
            <a:chExt cx="1679" cy="509"/>
          </a:xfrm>
          <a:noFill/>
        </p:grpSpPr>
        <p:sp>
          <p:nvSpPr>
            <p:cNvPr id="20520" name="Text Box 27"/>
            <p:cNvSpPr txBox="1">
              <a:spLocks noChangeArrowheads="1"/>
            </p:cNvSpPr>
            <p:nvPr/>
          </p:nvSpPr>
          <p:spPr bwMode="auto">
            <a:xfrm>
              <a:off x="1064" y="3791"/>
              <a:ext cx="881" cy="29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FFFF"/>
                </a:buClr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400" b="0" dirty="0">
                  <a:solidFill>
                    <a:srgbClr val="FFFFFF"/>
                  </a:solidFill>
                  <a:latin typeface="Times New Roman" pitchFamily="18" charset="0"/>
                </a:rPr>
                <a:t>Germany:</a:t>
              </a:r>
            </a:p>
          </p:txBody>
        </p:sp>
        <p:sp>
          <p:nvSpPr>
            <p:cNvPr id="20521" name="Text Box 28"/>
            <p:cNvSpPr txBox="1">
              <a:spLocks noChangeArrowheads="1"/>
            </p:cNvSpPr>
            <p:nvPr/>
          </p:nvSpPr>
          <p:spPr bwMode="auto">
            <a:xfrm>
              <a:off x="1967" y="4053"/>
              <a:ext cx="507" cy="23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FFFF"/>
                </a:buClr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0" dirty="0">
                  <a:solidFill>
                    <a:srgbClr val="FFFFFF"/>
                  </a:solidFill>
                  <a:latin typeface="Times New Roman" pitchFamily="18" charset="0"/>
                </a:rPr>
                <a:t>Siegen</a:t>
              </a:r>
            </a:p>
          </p:txBody>
        </p:sp>
        <p:sp>
          <p:nvSpPr>
            <p:cNvPr id="20522" name="Rectangle 29"/>
            <p:cNvSpPr>
              <a:spLocks noChangeArrowheads="1"/>
            </p:cNvSpPr>
            <p:nvPr/>
          </p:nvSpPr>
          <p:spPr bwMode="auto">
            <a:xfrm>
              <a:off x="1064" y="3797"/>
              <a:ext cx="1680" cy="504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523" name="Picture 3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97" y="3805"/>
              <a:ext cx="790" cy="292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</p:pic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712788" y="836613"/>
            <a:ext cx="7673975" cy="989012"/>
            <a:chOff x="449" y="527"/>
            <a:chExt cx="4834" cy="623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grpSpPr>
        <p:sp>
          <p:nvSpPr>
            <p:cNvPr id="20496" name="Text Box 32"/>
            <p:cNvSpPr txBox="1">
              <a:spLocks noChangeArrowheads="1"/>
            </p:cNvSpPr>
            <p:nvPr/>
          </p:nvSpPr>
          <p:spPr bwMode="auto">
            <a:xfrm>
              <a:off x="449" y="609"/>
              <a:ext cx="521" cy="290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FFFF"/>
                </a:buClr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400" b="0">
                  <a:solidFill>
                    <a:srgbClr val="FFFFFF"/>
                  </a:solidFill>
                  <a:latin typeface="Times New Roman" pitchFamily="18" charset="0"/>
                </a:rPr>
                <a:t>Italy:</a:t>
              </a:r>
            </a:p>
          </p:txBody>
        </p:sp>
        <p:sp>
          <p:nvSpPr>
            <p:cNvPr id="20497" name="Rectangle 33"/>
            <p:cNvSpPr>
              <a:spLocks noChangeArrowheads="1"/>
            </p:cNvSpPr>
            <p:nvPr/>
          </p:nvSpPr>
          <p:spPr bwMode="auto">
            <a:xfrm>
              <a:off x="452" y="527"/>
              <a:ext cx="4832" cy="608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978" y="569"/>
              <a:ext cx="4226" cy="581"/>
              <a:chOff x="978" y="569"/>
              <a:chExt cx="4226" cy="581"/>
            </a:xfrm>
            <a:grpFill/>
          </p:grpSpPr>
          <p:grpSp>
            <p:nvGrpSpPr>
              <p:cNvPr id="7" name="Group 35"/>
              <p:cNvGrpSpPr>
                <a:grpSpLocks/>
              </p:cNvGrpSpPr>
              <p:nvPr/>
            </p:nvGrpSpPr>
            <p:grpSpPr bwMode="auto">
              <a:xfrm>
                <a:off x="978" y="569"/>
                <a:ext cx="406" cy="581"/>
                <a:chOff x="978" y="569"/>
                <a:chExt cx="406" cy="581"/>
              </a:xfrm>
              <a:grpFill/>
            </p:grpSpPr>
            <p:pic>
              <p:nvPicPr>
                <p:cNvPr id="20518" name="Picture 36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989" y="569"/>
                  <a:ext cx="396" cy="396"/>
                </a:xfrm>
                <a:prstGeom prst="rect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</p:pic>
            <p:sp>
              <p:nvSpPr>
                <p:cNvPr id="20519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978" y="919"/>
                  <a:ext cx="363" cy="232"/>
                </a:xfrm>
                <a:prstGeom prst="rect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lnSpc>
                      <a:spcPct val="100000"/>
                    </a:lnSpc>
                    <a:buClr>
                      <a:srgbClr val="FFFFFF"/>
                    </a:buClr>
                    <a:buFont typeface="Times New Roman" pitchFamily="18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b="0">
                      <a:solidFill>
                        <a:srgbClr val="FFFFFF"/>
                      </a:solidFill>
                      <a:latin typeface="Times New Roman" pitchFamily="18" charset="0"/>
                    </a:rPr>
                    <a:t>Bari</a:t>
                  </a:r>
                </a:p>
              </p:txBody>
            </p:sp>
          </p:grpSp>
          <p:grpSp>
            <p:nvGrpSpPr>
              <p:cNvPr id="8" name="Group 38"/>
              <p:cNvGrpSpPr>
                <a:grpSpLocks/>
              </p:cNvGrpSpPr>
              <p:nvPr/>
            </p:nvGrpSpPr>
            <p:grpSpPr bwMode="auto">
              <a:xfrm>
                <a:off x="1377" y="585"/>
                <a:ext cx="618" cy="565"/>
                <a:chOff x="1377" y="585"/>
                <a:chExt cx="618" cy="565"/>
              </a:xfrm>
              <a:grpFill/>
            </p:grpSpPr>
            <p:pic>
              <p:nvPicPr>
                <p:cNvPr id="20516" name="Picture 39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1493" y="585"/>
                  <a:ext cx="396" cy="396"/>
                </a:xfrm>
                <a:prstGeom prst="rect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</p:pic>
            <p:sp>
              <p:nvSpPr>
                <p:cNvPr id="20517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377" y="919"/>
                  <a:ext cx="619" cy="232"/>
                </a:xfrm>
                <a:prstGeom prst="rect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lnSpc>
                      <a:spcPct val="100000"/>
                    </a:lnSpc>
                    <a:buClr>
                      <a:srgbClr val="FFFFFF"/>
                    </a:buClr>
                    <a:buFont typeface="Times New Roman" pitchFamily="18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b="0">
                      <a:solidFill>
                        <a:srgbClr val="FFFFFF"/>
                      </a:solidFill>
                      <a:latin typeface="Times New Roman" pitchFamily="18" charset="0"/>
                    </a:rPr>
                    <a:t>Florence</a:t>
                  </a:r>
                </a:p>
              </p:txBody>
            </p:sp>
          </p:grpSp>
          <p:grpSp>
            <p:nvGrpSpPr>
              <p:cNvPr id="9" name="Group 41"/>
              <p:cNvGrpSpPr>
                <a:grpSpLocks/>
              </p:cNvGrpSpPr>
              <p:nvPr/>
            </p:nvGrpSpPr>
            <p:grpSpPr bwMode="auto">
              <a:xfrm>
                <a:off x="2001" y="654"/>
                <a:ext cx="570" cy="496"/>
                <a:chOff x="2001" y="654"/>
                <a:chExt cx="570" cy="496"/>
              </a:xfrm>
              <a:grpFill/>
            </p:grpSpPr>
            <p:sp>
              <p:nvSpPr>
                <p:cNvPr id="20514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2001" y="919"/>
                  <a:ext cx="571" cy="232"/>
                </a:xfrm>
                <a:prstGeom prst="rect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lnSpc>
                      <a:spcPct val="100000"/>
                    </a:lnSpc>
                    <a:buClr>
                      <a:srgbClr val="FFFFFF"/>
                    </a:buClr>
                    <a:buFont typeface="Times New Roman" pitchFamily="18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b="0">
                      <a:solidFill>
                        <a:srgbClr val="FFFFFF"/>
                      </a:solidFill>
                      <a:latin typeface="Times New Roman" pitchFamily="18" charset="0"/>
                    </a:rPr>
                    <a:t>Frascati</a:t>
                  </a:r>
                </a:p>
              </p:txBody>
            </p:sp>
            <p:pic>
              <p:nvPicPr>
                <p:cNvPr id="20515" name="Picture 43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2077" y="654"/>
                  <a:ext cx="423" cy="242"/>
                </a:xfrm>
                <a:prstGeom prst="rect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</p:pic>
          </p:grpSp>
          <p:grpSp>
            <p:nvGrpSpPr>
              <p:cNvPr id="10" name="Group 44"/>
              <p:cNvGrpSpPr>
                <a:grpSpLocks/>
              </p:cNvGrpSpPr>
              <p:nvPr/>
            </p:nvGrpSpPr>
            <p:grpSpPr bwMode="auto">
              <a:xfrm>
                <a:off x="3713" y="579"/>
                <a:ext cx="514" cy="571"/>
                <a:chOff x="3713" y="579"/>
                <a:chExt cx="514" cy="571"/>
              </a:xfrm>
              <a:grpFill/>
            </p:grpSpPr>
            <p:sp>
              <p:nvSpPr>
                <p:cNvPr id="20512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3713" y="919"/>
                  <a:ext cx="515" cy="232"/>
                </a:xfrm>
                <a:prstGeom prst="rect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lnSpc>
                      <a:spcPct val="100000"/>
                    </a:lnSpc>
                    <a:buClr>
                      <a:srgbClr val="FFFFFF"/>
                    </a:buClr>
                    <a:buFont typeface="Times New Roman" pitchFamily="18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b="0">
                      <a:solidFill>
                        <a:srgbClr val="FFFFFF"/>
                      </a:solidFill>
                      <a:latin typeface="Times New Roman" pitchFamily="18" charset="0"/>
                    </a:rPr>
                    <a:t>Trieste</a:t>
                  </a:r>
                </a:p>
              </p:txBody>
            </p:sp>
            <p:pic>
              <p:nvPicPr>
                <p:cNvPr id="20513" name="Picture 46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3783" y="579"/>
                  <a:ext cx="376" cy="376"/>
                </a:xfrm>
                <a:prstGeom prst="rect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</p:pic>
          </p:grpSp>
          <p:grpSp>
            <p:nvGrpSpPr>
              <p:cNvPr id="11" name="Group 47"/>
              <p:cNvGrpSpPr>
                <a:grpSpLocks/>
              </p:cNvGrpSpPr>
              <p:nvPr/>
            </p:nvGrpSpPr>
            <p:grpSpPr bwMode="auto">
              <a:xfrm>
                <a:off x="2631" y="574"/>
                <a:ext cx="515" cy="576"/>
                <a:chOff x="2631" y="574"/>
                <a:chExt cx="515" cy="576"/>
              </a:xfrm>
              <a:grpFill/>
            </p:grpSpPr>
            <p:sp>
              <p:nvSpPr>
                <p:cNvPr id="20510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2631" y="919"/>
                  <a:ext cx="516" cy="232"/>
                </a:xfrm>
                <a:prstGeom prst="rect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>
                    <a:lnSpc>
                      <a:spcPct val="100000"/>
                    </a:lnSpc>
                    <a:buClr>
                      <a:srgbClr val="FFFFFF"/>
                    </a:buClr>
                    <a:buFont typeface="Times New Roman" pitchFamily="18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b="0">
                      <a:solidFill>
                        <a:srgbClr val="FFFFFF"/>
                      </a:solidFill>
                      <a:latin typeface="Times New Roman" pitchFamily="18" charset="0"/>
                    </a:rPr>
                    <a:t>Naples</a:t>
                  </a:r>
                </a:p>
              </p:txBody>
            </p:sp>
            <p:pic>
              <p:nvPicPr>
                <p:cNvPr id="20511" name="Picture 49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2700" y="574"/>
                  <a:ext cx="367" cy="360"/>
                </a:xfrm>
                <a:prstGeom prst="rect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</p:pic>
          </p:grpSp>
          <p:grpSp>
            <p:nvGrpSpPr>
              <p:cNvPr id="12" name="Group 50"/>
              <p:cNvGrpSpPr>
                <a:grpSpLocks/>
              </p:cNvGrpSpPr>
              <p:nvPr/>
            </p:nvGrpSpPr>
            <p:grpSpPr bwMode="auto">
              <a:xfrm>
                <a:off x="3206" y="611"/>
                <a:ext cx="486" cy="539"/>
                <a:chOff x="3206" y="611"/>
                <a:chExt cx="486" cy="539"/>
              </a:xfrm>
              <a:grpFill/>
            </p:grpSpPr>
            <p:sp>
              <p:nvSpPr>
                <p:cNvPr id="20508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3206" y="919"/>
                  <a:ext cx="458" cy="232"/>
                </a:xfrm>
                <a:prstGeom prst="rect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lnSpc>
                      <a:spcPct val="100000"/>
                    </a:lnSpc>
                    <a:buClr>
                      <a:srgbClr val="FFFFFF"/>
                    </a:buClr>
                    <a:buFont typeface="Times New Roman" pitchFamily="18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b="0">
                      <a:solidFill>
                        <a:srgbClr val="FFFFFF"/>
                      </a:solidFill>
                      <a:latin typeface="Times New Roman" pitchFamily="18" charset="0"/>
                    </a:rPr>
                    <a:t>Rome</a:t>
                  </a:r>
                </a:p>
              </p:txBody>
            </p:sp>
            <p:pic>
              <p:nvPicPr>
                <p:cNvPr id="20509" name="Picture 52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3246" y="611"/>
                  <a:ext cx="447" cy="355"/>
                </a:xfrm>
                <a:prstGeom prst="rect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</p:pic>
          </p:grpSp>
          <p:grpSp>
            <p:nvGrpSpPr>
              <p:cNvPr id="13" name="Group 53"/>
              <p:cNvGrpSpPr>
                <a:grpSpLocks/>
              </p:cNvGrpSpPr>
              <p:nvPr/>
            </p:nvGrpSpPr>
            <p:grpSpPr bwMode="auto">
              <a:xfrm>
                <a:off x="4217" y="623"/>
                <a:ext cx="987" cy="519"/>
                <a:chOff x="4217" y="623"/>
                <a:chExt cx="987" cy="519"/>
              </a:xfrm>
              <a:grpFill/>
            </p:grpSpPr>
            <p:pic>
              <p:nvPicPr>
                <p:cNvPr id="20506" name="Picture 54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423" y="623"/>
                  <a:ext cx="504" cy="288"/>
                </a:xfrm>
                <a:prstGeom prst="rect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</p:pic>
            <p:sp>
              <p:nvSpPr>
                <p:cNvPr id="20507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4217" y="911"/>
                  <a:ext cx="988" cy="232"/>
                </a:xfrm>
                <a:prstGeom prst="rect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lnSpc>
                      <a:spcPct val="100000"/>
                    </a:lnSpc>
                    <a:buClr>
                      <a:srgbClr val="FFFFFF"/>
                    </a:buClr>
                    <a:buFont typeface="Times New Roman" pitchFamily="18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b="0">
                      <a:solidFill>
                        <a:srgbClr val="FFFFFF"/>
                      </a:solidFill>
                      <a:latin typeface="Times New Roman" pitchFamily="18" charset="0"/>
                    </a:rPr>
                    <a:t>CNR, Florence</a:t>
                  </a:r>
                </a:p>
              </p:txBody>
            </p:sp>
          </p:grpSp>
        </p:grpSp>
      </p:grpSp>
    </p:spTree>
  </p:cSld>
  <p:clrMapOvr>
    <a:masterClrMapping/>
  </p:clrMapOvr>
  <p:transition advTm="15366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fig_hydr_gp.png"/>
          <p:cNvPicPr>
            <a:picLocks noChangeAspect="1"/>
          </p:cNvPicPr>
          <p:nvPr/>
        </p:nvPicPr>
        <p:blipFill>
          <a:blip r:embed="rId2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54"/>
          <a:stretch>
            <a:fillRect/>
          </a:stretch>
        </p:blipFill>
        <p:spPr bwMode="auto">
          <a:xfrm>
            <a:off x="78135" y="1814959"/>
            <a:ext cx="4445869" cy="380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8" descr="fig_hydr_gp.png"/>
          <p:cNvPicPr>
            <a:picLocks noChangeAspect="1"/>
          </p:cNvPicPr>
          <p:nvPr/>
        </p:nvPicPr>
        <p:blipFill>
          <a:blip r:embed="rId2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46" b="-1494"/>
          <a:stretch>
            <a:fillRect/>
          </a:stretch>
        </p:blipFill>
        <p:spPr bwMode="auto">
          <a:xfrm>
            <a:off x="4587627" y="1909838"/>
            <a:ext cx="4483820" cy="367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6041"/>
            <a:ext cx="9144000" cy="5726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Hydrogen Isotopes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939850" y="1340570"/>
            <a:ext cx="3097323" cy="48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9pPr>
          </a:lstStyle>
          <a:p>
            <a:pPr eaLnBrk="1" hangingPunct="1"/>
            <a:r>
              <a:rPr lang="it-IT" sz="2953" baseline="30000"/>
              <a:t>1</a:t>
            </a:r>
            <a:r>
              <a:rPr lang="it-IT" sz="2953"/>
              <a:t>H and </a:t>
            </a:r>
            <a:r>
              <a:rPr lang="it-IT" sz="2953" baseline="30000"/>
              <a:t>2</a:t>
            </a:r>
            <a:r>
              <a:rPr lang="it-IT" sz="2953"/>
              <a:t>H fluxes</a:t>
            </a:r>
            <a:endParaRPr lang="en-US" sz="2953"/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6470675" y="1340570"/>
            <a:ext cx="1120820" cy="48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9pPr>
          </a:lstStyle>
          <a:p>
            <a:pPr eaLnBrk="1" hangingPunct="1"/>
            <a:r>
              <a:rPr lang="it-IT" sz="2953" baseline="30000"/>
              <a:t>2</a:t>
            </a:r>
            <a:r>
              <a:rPr lang="it-IT" sz="2953"/>
              <a:t>H/</a:t>
            </a:r>
            <a:r>
              <a:rPr lang="it-IT" sz="2953" baseline="30000"/>
              <a:t>1</a:t>
            </a:r>
            <a:r>
              <a:rPr lang="it-IT" sz="2953"/>
              <a:t>H</a:t>
            </a:r>
            <a:endParaRPr lang="en-US" sz="2953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407543" y="5844481"/>
            <a:ext cx="3740521" cy="333296"/>
          </a:xfrm>
          <a:prstGeom prst="rect">
            <a:avLst/>
          </a:prstGeom>
          <a:solidFill>
            <a:srgbClr val="FFFF66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9pPr>
          </a:lstStyle>
          <a:p>
            <a:pPr eaLnBrk="1" hangingPunct="1"/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O. Adriani et al., </a:t>
            </a:r>
            <a:r>
              <a:rPr 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ApJ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770, (2013) 2 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50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fig_hel_gp.png"/>
          <p:cNvPicPr>
            <a:picLocks noChangeAspect="1"/>
          </p:cNvPicPr>
          <p:nvPr/>
        </p:nvPicPr>
        <p:blipFill>
          <a:blip r:embed="rId2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2"/>
          <a:stretch>
            <a:fillRect/>
          </a:stretch>
        </p:blipFill>
        <p:spPr bwMode="auto">
          <a:xfrm>
            <a:off x="110505" y="1783705"/>
            <a:ext cx="4572000" cy="381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8" descr="fig_hel_gp.png"/>
          <p:cNvPicPr>
            <a:picLocks noChangeAspect="1"/>
          </p:cNvPicPr>
          <p:nvPr/>
        </p:nvPicPr>
        <p:blipFill>
          <a:blip r:embed="rId2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12" b="549"/>
          <a:stretch>
            <a:fillRect/>
          </a:stretch>
        </p:blipFill>
        <p:spPr bwMode="auto">
          <a:xfrm>
            <a:off x="4445869" y="1847330"/>
            <a:ext cx="4698131" cy="367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0" y="106041"/>
            <a:ext cx="9144000" cy="5726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5719" tIns="35719" rIns="35719" bIns="35719" anchor="ctr"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j-ea"/>
                <a:cs typeface="+mj-cs"/>
                <a:sym typeface="CMU Serif Bold Extended Roman" charset="0"/>
              </a:rPr>
              <a:t>Helium Isotopes</a:t>
            </a:r>
            <a:endParaRPr lang="en-US" sz="3600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+mj-ea"/>
              <a:cs typeface="+mj-cs"/>
              <a:sym typeface="CMU Serif Bold Extended Roman" charset="0"/>
            </a:endParaRP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728886" y="1340570"/>
            <a:ext cx="3517310" cy="48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9pPr>
          </a:lstStyle>
          <a:p>
            <a:pPr eaLnBrk="1" hangingPunct="1"/>
            <a:r>
              <a:rPr lang="it-IT" sz="2953" baseline="30000"/>
              <a:t>4</a:t>
            </a:r>
            <a:r>
              <a:rPr lang="it-IT" sz="2953"/>
              <a:t>He and </a:t>
            </a:r>
            <a:r>
              <a:rPr lang="it-IT" sz="2953" baseline="30000"/>
              <a:t>3</a:t>
            </a:r>
            <a:r>
              <a:rPr lang="it-IT" sz="2953"/>
              <a:t>He fluxes</a:t>
            </a:r>
            <a:endParaRPr lang="en-US" sz="2953"/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6058793" y="1309316"/>
            <a:ext cx="1540806" cy="48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9pPr>
          </a:lstStyle>
          <a:p>
            <a:pPr eaLnBrk="1" hangingPunct="1"/>
            <a:r>
              <a:rPr lang="it-IT" sz="2953" baseline="30000"/>
              <a:t>3</a:t>
            </a:r>
            <a:r>
              <a:rPr lang="it-IT" sz="2953"/>
              <a:t>He/</a:t>
            </a:r>
            <a:r>
              <a:rPr lang="it-IT" sz="2953" baseline="30000"/>
              <a:t>4</a:t>
            </a:r>
            <a:r>
              <a:rPr lang="it-IT" sz="2953"/>
              <a:t>He</a:t>
            </a:r>
            <a:endParaRPr lang="en-US" sz="2953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407543" y="5844481"/>
            <a:ext cx="3740521" cy="333296"/>
          </a:xfrm>
          <a:prstGeom prst="rect">
            <a:avLst/>
          </a:prstGeom>
          <a:solidFill>
            <a:srgbClr val="FFFF66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9pPr>
          </a:lstStyle>
          <a:p>
            <a:pPr eaLnBrk="1" hangingPunct="1"/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O. Adriani et al., </a:t>
            </a:r>
            <a:r>
              <a:rPr 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ApJ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770, (2013) 2 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41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Electrons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378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8382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Electrons can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tell us about local GCR sources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152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/>
              <a:t>High energy electrons have a high energy loss rate </a:t>
            </a:r>
            <a:r>
              <a:rPr lang="en-US" sz="2200">
                <a:sym typeface="Symbol" pitchFamily="18" charset="2"/>
              </a:rPr>
              <a:t> E</a:t>
            </a:r>
            <a:r>
              <a:rPr lang="en-US" sz="2200" baseline="30000">
                <a:sym typeface="Symbol" pitchFamily="18" charset="2"/>
              </a:rPr>
              <a:t>2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0000FF"/>
                </a:solidFill>
              </a:rPr>
              <a:t>Lifetime of ~10</a:t>
            </a:r>
            <a:r>
              <a:rPr lang="en-US" sz="2000" baseline="30000">
                <a:solidFill>
                  <a:srgbClr val="0000FF"/>
                </a:solidFill>
              </a:rPr>
              <a:t>5</a:t>
            </a:r>
            <a:r>
              <a:rPr lang="en-US" sz="2000">
                <a:solidFill>
                  <a:srgbClr val="0000FF"/>
                </a:solidFill>
              </a:rPr>
              <a:t> years for &gt;1 TeV electrons</a:t>
            </a:r>
          </a:p>
          <a:p>
            <a:pPr>
              <a:lnSpc>
                <a:spcPct val="90000"/>
              </a:lnSpc>
            </a:pPr>
            <a:r>
              <a:rPr lang="en-US" sz="2200"/>
              <a:t>Transport of GCR through interstellar space is a diffusive process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0000FF"/>
                </a:solidFill>
                <a:hlinkClick r:id="" action="ppaction://noaction"/>
              </a:rPr>
              <a:t>Implies that source of high energy electrons are &lt; 1 kpc away</a:t>
            </a:r>
            <a:endParaRPr lang="en-US" sz="2000">
              <a:solidFill>
                <a:srgbClr val="0000FF"/>
              </a:solidFill>
            </a:endParaRPr>
          </a:p>
        </p:txBody>
      </p:sp>
      <p:pic>
        <p:nvPicPr>
          <p:cNvPr id="40964" name="Picture 4" descr="Nearby Electron Source Predi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719388"/>
            <a:ext cx="5181600" cy="3562350"/>
          </a:xfrm>
          <a:prstGeom prst="rect">
            <a:avLst/>
          </a:prstGeom>
          <a:noFill/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228600" y="2996952"/>
            <a:ext cx="3276600" cy="252028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2000" i="0" dirty="0" smtClean="0">
                <a:solidFill>
                  <a:schemeClr val="tx1"/>
                </a:solidFill>
                <a:latin typeface="Times New Roman" pitchFamily="18" charset="0"/>
              </a:rPr>
              <a:t>Only </a:t>
            </a:r>
            <a:r>
              <a:rPr lang="en-US" sz="2000" i="0" dirty="0">
                <a:solidFill>
                  <a:schemeClr val="tx1"/>
                </a:solidFill>
                <a:latin typeface="Times New Roman" pitchFamily="18" charset="0"/>
              </a:rPr>
              <a:t>a handful of SNR meet the lifetime &amp; distance criteria</a:t>
            </a:r>
          </a:p>
          <a:p>
            <a:pPr marL="342900" indent="-342900">
              <a:lnSpc>
                <a:spcPct val="90000"/>
              </a:lnSpc>
            </a:pPr>
            <a:r>
              <a:rPr lang="en-US" sz="2000" i="0" dirty="0">
                <a:solidFill>
                  <a:schemeClr val="tx1"/>
                </a:solidFill>
                <a:latin typeface="Times New Roman" pitchFamily="18" charset="0"/>
              </a:rPr>
              <a:t>Kobayashi et </a:t>
            </a:r>
            <a:r>
              <a:rPr lang="en-US" sz="2000" i="0" dirty="0" smtClean="0">
                <a:solidFill>
                  <a:schemeClr val="tx1"/>
                </a:solidFill>
                <a:latin typeface="Times New Roman" pitchFamily="18" charset="0"/>
              </a:rPr>
              <a:t>al.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ApJ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601 (2004) 340</a:t>
            </a:r>
            <a:r>
              <a:rPr lang="en-US" sz="2000" i="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000" i="0" dirty="0">
                <a:solidFill>
                  <a:schemeClr val="tx1"/>
                </a:solidFill>
                <a:latin typeface="Times New Roman" pitchFamily="18" charset="0"/>
              </a:rPr>
              <a:t>calculations show structure in electron spectrum at high </a:t>
            </a:r>
            <a:r>
              <a:rPr lang="en-US" sz="2000" i="0" dirty="0" smtClean="0">
                <a:solidFill>
                  <a:schemeClr val="tx1"/>
                </a:solidFill>
                <a:latin typeface="Times New Roman" pitchFamily="18" charset="0"/>
              </a:rPr>
              <a:t>energy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7713" y="6525344"/>
            <a:ext cx="4284956" cy="333296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J. P.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Wefel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TevPA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2011, Stockholm (2011)</a:t>
            </a:r>
          </a:p>
        </p:txBody>
      </p:sp>
    </p:spTree>
    <p:extLst>
      <p:ext uri="{BB962C8B-B14F-4D97-AF65-F5344CB8AC3E}">
        <p14:creationId xmlns:p14="http://schemas.microsoft.com/office/powerpoint/2010/main" val="1222407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" y="916536"/>
            <a:ext cx="8164800" cy="5536800"/>
          </a:xfrm>
          <a:prstGeom prst="rect">
            <a:avLst/>
          </a:prstGeom>
        </p:spPr>
      </p:pic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eaLnBrk="1" hangingPunct="1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PAMELA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lectron (e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Spectrum</a:t>
            </a:r>
          </a:p>
        </p:txBody>
      </p:sp>
      <p:sp>
        <p:nvSpPr>
          <p:cNvPr id="7" name="Right Brace 6"/>
          <p:cNvSpPr/>
          <p:nvPr/>
        </p:nvSpPr>
        <p:spPr>
          <a:xfrm>
            <a:off x="4679950" y="3729038"/>
            <a:ext cx="285750" cy="996106"/>
          </a:xfrm>
          <a:prstGeom prst="rightBrace">
            <a:avLst>
              <a:gd name="adj1" fmla="val 8333"/>
              <a:gd name="adj2" fmla="val 5102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4679950" y="4797151"/>
            <a:ext cx="285750" cy="801921"/>
          </a:xfrm>
          <a:prstGeom prst="rightBrace">
            <a:avLst>
              <a:gd name="adj1" fmla="val 8333"/>
              <a:gd name="adj2" fmla="val 5102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447" name="TextBox 8"/>
          <p:cNvSpPr txBox="1">
            <a:spLocks noChangeArrowheads="1"/>
          </p:cNvSpPr>
          <p:nvPr/>
        </p:nvSpPr>
        <p:spPr bwMode="auto">
          <a:xfrm>
            <a:off x="4879025" y="4975225"/>
            <a:ext cx="845103" cy="33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e</a:t>
            </a:r>
            <a:r>
              <a:rPr lang="it-IT" baseline="30000" dirty="0">
                <a:solidFill>
                  <a:schemeClr val="tx1"/>
                </a:solidFill>
              </a:rPr>
              <a:t>+</a:t>
            </a:r>
            <a:r>
              <a:rPr lang="it-IT" dirty="0">
                <a:solidFill>
                  <a:schemeClr val="tx1"/>
                </a:solidFill>
              </a:rPr>
              <a:t> + e</a:t>
            </a:r>
            <a:r>
              <a:rPr lang="it-IT" baseline="30000" dirty="0">
                <a:solidFill>
                  <a:schemeClr val="tx1"/>
                </a:solidFill>
              </a:rPr>
              <a:t>-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61448" name="TextBox 9"/>
          <p:cNvSpPr txBox="1">
            <a:spLocks noChangeArrowheads="1"/>
          </p:cNvSpPr>
          <p:nvPr/>
        </p:nvSpPr>
        <p:spPr bwMode="auto">
          <a:xfrm>
            <a:off x="5046663" y="4016375"/>
            <a:ext cx="364202" cy="33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e</a:t>
            </a:r>
            <a:r>
              <a:rPr lang="it-IT" baseline="30000" dirty="0">
                <a:solidFill>
                  <a:schemeClr val="tx1"/>
                </a:solidFill>
              </a:rPr>
              <a:t>-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US" dirty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369838" y="2216552"/>
            <a:ext cx="1416212" cy="30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49263"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b="1" dirty="0" smtClean="0">
                <a:solidFill>
                  <a:schemeClr val="tx1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GALPROP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ea typeface="MS Gothic" pitchFamily="49" charset="-128"/>
              <a:cs typeface="Times New Roman" pitchFamily="18" charset="0"/>
            </a:endParaRPr>
          </a:p>
        </p:txBody>
      </p:sp>
      <p:cxnSp>
        <p:nvCxnSpPr>
          <p:cNvPr id="10" name="Straight Arrow Connector 5"/>
          <p:cNvCxnSpPr>
            <a:cxnSpLocks noChangeShapeType="1"/>
          </p:cNvCxnSpPr>
          <p:nvPr/>
        </p:nvCxnSpPr>
        <p:spPr bwMode="auto">
          <a:xfrm flipH="1">
            <a:off x="2077944" y="2523111"/>
            <a:ext cx="8988" cy="401833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2366616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6238" y="3329831"/>
            <a:ext cx="4932362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38" y="981075"/>
            <a:ext cx="4911725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7" name="Rectangle 3"/>
          <p:cNvSpPr>
            <a:spLocks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8" bIns="0" anchor="ctr"/>
          <a:lstStyle/>
          <a:p>
            <a:pPr marL="39688" algn="ctr" defTabSz="449263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Gill Sans" charset="0"/>
                <a:cs typeface="Gill Sans" charset="0"/>
                <a:sym typeface="Gill Sans" charset="0"/>
              </a:rPr>
              <a:t>Electron Spectrum and Positron </a:t>
            </a:r>
            <a:r>
              <a:rPr lang="it-IT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Gill Sans" charset="0"/>
                <a:cs typeface="Gill Sans" charset="0"/>
                <a:sym typeface="Gill Sans" charset="0"/>
              </a:rPr>
              <a:t>F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Gill Sans" charset="0"/>
                <a:cs typeface="Gill Sans" charset="0"/>
                <a:sym typeface="Gill Sans" charset="0"/>
              </a:rPr>
              <a:t>raction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0533" name="textruta 4"/>
          <p:cNvSpPr txBox="1">
            <a:spLocks noChangeArrowheads="1"/>
          </p:cNvSpPr>
          <p:nvPr/>
        </p:nvSpPr>
        <p:spPr bwMode="auto">
          <a:xfrm>
            <a:off x="35496" y="6220584"/>
            <a:ext cx="4392488" cy="52078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08050"/>
            <a:r>
              <a:rPr lang="sv-SE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Grasso et al</a:t>
            </a:r>
            <a:r>
              <a:rPr lang="sv-SE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Astropart.Phys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32 (2009) 140;</a:t>
            </a:r>
            <a:r>
              <a:rPr lang="sv-SE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arXiv:0905.0636</a:t>
            </a:r>
          </a:p>
        </p:txBody>
      </p:sp>
      <p:sp>
        <p:nvSpPr>
          <p:cNvPr id="150534" name="textruta 6"/>
          <p:cNvSpPr txBox="1">
            <a:spLocks noChangeArrowheads="1"/>
          </p:cNvSpPr>
          <p:nvPr/>
        </p:nvSpPr>
        <p:spPr bwMode="auto">
          <a:xfrm>
            <a:off x="1047750" y="4899025"/>
            <a:ext cx="2633663" cy="57426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sv-SE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Does not fit at all the </a:t>
            </a:r>
            <a:r>
              <a:rPr lang="sv-S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positron fraction</a:t>
            </a:r>
            <a:r>
              <a:rPr lang="sv-SE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sv-SE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535" name="textruta 7"/>
          <p:cNvSpPr txBox="1">
            <a:spLocks noChangeArrowheads="1"/>
          </p:cNvSpPr>
          <p:nvPr/>
        </p:nvSpPr>
        <p:spPr bwMode="auto">
          <a:xfrm>
            <a:off x="5243513" y="1624013"/>
            <a:ext cx="2928937" cy="57426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sv-SE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Modify the injection indices of GALPROP?</a:t>
            </a:r>
          </a:p>
        </p:txBody>
      </p:sp>
    </p:spTree>
    <p:extLst>
      <p:ext uri="{BB962C8B-B14F-4D97-AF65-F5344CB8AC3E}">
        <p14:creationId xmlns:p14="http://schemas.microsoft.com/office/powerpoint/2010/main" val="3918720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878904" y="-18256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Astrophysical </a:t>
            </a: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Explanation: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Pulsars</a:t>
            </a:r>
          </a:p>
        </p:txBody>
      </p:sp>
      <p:sp>
        <p:nvSpPr>
          <p:cNvPr id="2159619" name="Rectangle 3"/>
          <p:cNvSpPr>
            <a:spLocks noGrp="1" noChangeArrowheads="1"/>
          </p:cNvSpPr>
          <p:nvPr>
            <p:ph idx="1"/>
          </p:nvPr>
        </p:nvSpPr>
        <p:spPr>
          <a:xfrm>
            <a:off x="4036826" y="1340768"/>
            <a:ext cx="5107174" cy="5544616"/>
          </a:xfrm>
          <a:solidFill>
            <a:srgbClr val="FFFF66"/>
          </a:solidFill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2400" dirty="0"/>
              <a:t>Mechanism: the spinning B of the pulsar </a:t>
            </a:r>
            <a:r>
              <a:rPr lang="it-IT" sz="2400" dirty="0" err="1"/>
              <a:t>strips</a:t>
            </a:r>
            <a:r>
              <a:rPr lang="it-IT" sz="2400" dirty="0"/>
              <a:t> e</a:t>
            </a:r>
            <a:r>
              <a:rPr lang="it-IT" sz="2400" baseline="30000" dirty="0"/>
              <a:t>- 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accelerated</a:t>
            </a:r>
            <a:r>
              <a:rPr lang="it-IT" sz="2400" dirty="0"/>
              <a:t> in the </a:t>
            </a:r>
            <a:r>
              <a:rPr lang="it-IT" sz="2400" dirty="0" err="1"/>
              <a:t>outer</a:t>
            </a:r>
            <a:r>
              <a:rPr lang="it-IT" sz="2400" dirty="0"/>
              <a:t> </a:t>
            </a:r>
            <a:r>
              <a:rPr lang="it-IT" sz="2400" dirty="0" err="1"/>
              <a:t>magnetosphere</a:t>
            </a:r>
            <a:r>
              <a:rPr lang="it-IT" sz="2400" dirty="0"/>
              <a:t> </a:t>
            </a:r>
            <a:r>
              <a:rPr lang="it-IT" sz="2400" dirty="0" err="1"/>
              <a:t>emit</a:t>
            </a:r>
            <a:r>
              <a:rPr lang="it-IT" sz="2400" dirty="0"/>
              <a:t>  </a:t>
            </a:r>
            <a:r>
              <a:rPr lang="en-US" sz="2000" dirty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produce e</a:t>
            </a:r>
            <a:r>
              <a:rPr lang="it-IT" sz="2400" baseline="30000" dirty="0" smtClean="0"/>
              <a:t>±</a:t>
            </a:r>
            <a:r>
              <a:rPr lang="it-IT" sz="2400" dirty="0" smtClean="0"/>
              <a:t>. </a:t>
            </a:r>
            <a:r>
              <a:rPr lang="it-IT" sz="2400" dirty="0" err="1" smtClean="0"/>
              <a:t>But</a:t>
            </a:r>
            <a:r>
              <a:rPr lang="it-IT" sz="2400" dirty="0" smtClean="0"/>
              <a:t> </a:t>
            </a:r>
            <a:r>
              <a:rPr lang="it-IT" sz="2400" dirty="0" err="1" smtClean="0"/>
              <a:t>pairs</a:t>
            </a:r>
            <a:r>
              <a:rPr lang="it-IT" sz="2400" dirty="0" smtClean="0"/>
              <a:t> </a:t>
            </a:r>
            <a:r>
              <a:rPr lang="it-IT" sz="2400" dirty="0"/>
              <a:t>are </a:t>
            </a:r>
            <a:r>
              <a:rPr lang="it-IT" sz="2400" dirty="0" err="1"/>
              <a:t>trapped</a:t>
            </a:r>
            <a:r>
              <a:rPr lang="it-IT" sz="2400" dirty="0"/>
              <a:t> in the </a:t>
            </a:r>
            <a:r>
              <a:rPr lang="it-IT" sz="2400" dirty="0" err="1" smtClean="0"/>
              <a:t>cloud</a:t>
            </a:r>
            <a:r>
              <a:rPr lang="it-IT" sz="2400" dirty="0" smtClean="0"/>
              <a:t>. </a:t>
            </a:r>
            <a:r>
              <a:rPr lang="it-IT" sz="2400" dirty="0" err="1" smtClean="0"/>
              <a:t>After</a:t>
            </a:r>
            <a:r>
              <a:rPr lang="it-IT" sz="2400" dirty="0" smtClean="0"/>
              <a:t> (4-5)x10</a:t>
            </a:r>
            <a:r>
              <a:rPr lang="it-IT" sz="2400" baseline="30000" dirty="0"/>
              <a:t>4</a:t>
            </a:r>
            <a:r>
              <a:rPr lang="it-IT" sz="2400" dirty="0" smtClean="0"/>
              <a:t> </a:t>
            </a:r>
            <a:r>
              <a:rPr lang="it-IT" sz="2400" dirty="0" err="1" smtClean="0"/>
              <a:t>years</a:t>
            </a:r>
            <a:r>
              <a:rPr lang="it-IT" sz="2400" dirty="0" smtClean="0"/>
              <a:t> </a:t>
            </a:r>
            <a:r>
              <a:rPr lang="it-IT" sz="2400" dirty="0" err="1" smtClean="0"/>
              <a:t>pulsars</a:t>
            </a:r>
            <a:r>
              <a:rPr lang="it-IT" sz="2400" dirty="0" smtClean="0"/>
              <a:t> </a:t>
            </a:r>
            <a:r>
              <a:rPr lang="it-IT" sz="2400" dirty="0" err="1" smtClean="0"/>
              <a:t>leave</a:t>
            </a:r>
            <a:r>
              <a:rPr lang="it-IT" sz="2400" dirty="0" smtClean="0"/>
              <a:t> </a:t>
            </a:r>
            <a:r>
              <a:rPr lang="it-IT" sz="2400" dirty="0" err="1" smtClean="0"/>
              <a:t>remanent</a:t>
            </a:r>
            <a:r>
              <a:rPr lang="it-IT" sz="2400" dirty="0" smtClean="0"/>
              <a:t> an</a:t>
            </a:r>
            <a:r>
              <a:rPr lang="en-US" sz="2400" dirty="0" smtClean="0"/>
              <a:t>d pairs are liberated </a:t>
            </a:r>
            <a:r>
              <a:rPr lang="it-IT" sz="2400" dirty="0" smtClean="0"/>
              <a:t>(e.g. </a:t>
            </a:r>
            <a:r>
              <a:rPr lang="en-US" sz="2400" dirty="0">
                <a:sym typeface="Gill Sans"/>
              </a:rPr>
              <a:t>P. </a:t>
            </a:r>
            <a:r>
              <a:rPr lang="en-US" sz="2400" dirty="0" err="1">
                <a:sym typeface="Gill Sans"/>
              </a:rPr>
              <a:t>Blasi</a:t>
            </a:r>
            <a:r>
              <a:rPr lang="en-US" sz="2400" dirty="0">
                <a:sym typeface="Gill Sans"/>
              </a:rPr>
              <a:t> &amp; E. Amato, </a:t>
            </a:r>
            <a:r>
              <a:rPr lang="en-US" sz="2400" dirty="0" smtClean="0">
                <a:sym typeface="Gill Sans"/>
              </a:rPr>
              <a:t>arXiv:1007.4745</a:t>
            </a:r>
            <a:r>
              <a:rPr lang="en-US" sz="2400" b="0" dirty="0" smtClean="0">
                <a:sym typeface="Gill Sans"/>
              </a:rPr>
              <a:t>)</a:t>
            </a:r>
            <a:r>
              <a:rPr lang="it-IT" sz="2400" dirty="0" smtClean="0"/>
              <a:t>.</a:t>
            </a:r>
            <a:endParaRPr lang="it-IT" sz="2400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400" dirty="0"/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2400" dirty="0"/>
              <a:t>Young (T &lt; 10</a:t>
            </a:r>
            <a:r>
              <a:rPr lang="it-IT" sz="2400" baseline="30000" dirty="0"/>
              <a:t>5 </a:t>
            </a:r>
            <a:r>
              <a:rPr lang="it-IT" sz="2400" dirty="0"/>
              <a:t>years) and nearby (&lt; 1kpc)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2400" dirty="0"/>
              <a:t>If not: too much diffusion, low energy, too low flux.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it-IT" sz="2400" dirty="0" smtClean="0"/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Not a new </a:t>
            </a:r>
            <a:r>
              <a:rPr lang="en-US" sz="2400" dirty="0" smtClean="0"/>
              <a:t>idea, e.g.: </a:t>
            </a:r>
            <a:r>
              <a:rPr lang="en-US" sz="2400" dirty="0"/>
              <a:t>Harding &amp; </a:t>
            </a:r>
            <a:r>
              <a:rPr lang="en-US" sz="2400" dirty="0" err="1"/>
              <a:t>Ramaty</a:t>
            </a:r>
            <a:r>
              <a:rPr lang="en-US" sz="2400" dirty="0"/>
              <a:t>, ICRC 2 (1987), </a:t>
            </a:r>
            <a:r>
              <a:rPr lang="en-US" sz="2400" dirty="0" err="1"/>
              <a:t>Boulares</a:t>
            </a:r>
            <a:r>
              <a:rPr lang="en-US" sz="2400" dirty="0"/>
              <a:t>, </a:t>
            </a:r>
            <a:r>
              <a:rPr lang="en-US" sz="2400" dirty="0" err="1"/>
              <a:t>ApJ</a:t>
            </a:r>
            <a:r>
              <a:rPr lang="en-US" sz="2400" dirty="0"/>
              <a:t> 342 (1989), </a:t>
            </a:r>
            <a:r>
              <a:rPr lang="en-US" sz="2400" dirty="0" err="1"/>
              <a:t>Atoyan</a:t>
            </a:r>
            <a:r>
              <a:rPr lang="en-US" sz="2400" dirty="0"/>
              <a:t> et </a:t>
            </a:r>
            <a:r>
              <a:rPr lang="en-US" sz="2400" dirty="0" smtClean="0"/>
              <a:t>al. </a:t>
            </a:r>
            <a:r>
              <a:rPr lang="en-US" sz="2400" dirty="0"/>
              <a:t>PRD 52 (1995)</a:t>
            </a:r>
            <a:r>
              <a:rPr lang="ar-SA" sz="2400" dirty="0" smtClean="0"/>
              <a:t>‏</a:t>
            </a:r>
            <a:endParaRPr lang="en-US" sz="2400" dirty="0"/>
          </a:p>
        </p:txBody>
      </p:sp>
      <p:sp>
        <p:nvSpPr>
          <p:cNvPr id="88069" name="Line 5"/>
          <p:cNvSpPr>
            <a:spLocks noChangeShapeType="1"/>
          </p:cNvSpPr>
          <p:nvPr/>
        </p:nvSpPr>
        <p:spPr bwMode="auto">
          <a:xfrm>
            <a:off x="2124075" y="45085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8807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65338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1733"/>
            <a:ext cx="4036826" cy="367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0" y="3284984"/>
            <a:ext cx="1808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dirty="0">
                <a:solidFill>
                  <a:srgbClr val="D0E026"/>
                </a:solidFill>
              </a:rPr>
              <a:t>CRAB NEBULA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434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620688"/>
            <a:ext cx="5265420" cy="368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textruta 2"/>
          <p:cNvSpPr txBox="1">
            <a:spLocks noChangeArrowheads="1"/>
          </p:cNvSpPr>
          <p:nvPr/>
        </p:nvSpPr>
        <p:spPr bwMode="auto">
          <a:xfrm>
            <a:off x="5292081" y="1340768"/>
            <a:ext cx="3168352" cy="12971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Some structure in the curve should eventually be seen for pulsars? (D. Grasso et al</a:t>
            </a:r>
            <a:r>
              <a:rPr lang="sv-S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Astropart. Phys. 32, 140, </a:t>
            </a:r>
            <a:r>
              <a:rPr lang="sv-S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2009).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Pulsar Explanation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ruta 3"/>
          <p:cNvSpPr txBox="1">
            <a:spLocks noChangeArrowheads="1"/>
          </p:cNvSpPr>
          <p:nvPr/>
        </p:nvSpPr>
        <p:spPr bwMode="auto">
          <a:xfrm>
            <a:off x="1043608" y="4868154"/>
            <a:ext cx="2592288" cy="81522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Malyshev, I. Cholis and J. Gelfand,  </a:t>
            </a:r>
            <a:r>
              <a:rPr lang="sv-S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PRD 80 </a:t>
            </a:r>
            <a:r>
              <a:rPr lang="sv-SE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(2009) 063005</a:t>
            </a:r>
            <a:endParaRPr lang="sv-SE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923347" y="3510915"/>
            <a:ext cx="5220653" cy="334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050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Antiparticles</a:t>
            </a:r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PAMELA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591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Astrophysics and Cosmology compelling Issues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endParaRPr lang="it-IT" sz="3600" i="1" dirty="0" smtClean="0">
              <a:latin typeface="Comic Sans MS" pitchFamily="66" charset="0"/>
            </a:endParaRPr>
          </a:p>
          <a:p>
            <a:r>
              <a:rPr lang="it-IT" sz="3600" i="1" dirty="0" err="1" smtClean="0">
                <a:latin typeface="Comic Sans MS" pitchFamily="66" charset="0"/>
              </a:rPr>
              <a:t>Origin</a:t>
            </a:r>
            <a:r>
              <a:rPr lang="it-IT" sz="3600" i="1" dirty="0" smtClean="0">
                <a:latin typeface="Comic Sans MS" pitchFamily="66" charset="0"/>
              </a:rPr>
              <a:t> and </a:t>
            </a:r>
            <a:r>
              <a:rPr lang="it-IT" sz="3600" i="1" dirty="0" err="1" smtClean="0">
                <a:latin typeface="Comic Sans MS" pitchFamily="66" charset="0"/>
              </a:rPr>
              <a:t>propagation</a:t>
            </a:r>
            <a:r>
              <a:rPr lang="it-IT" sz="3600" i="1" dirty="0" smtClean="0">
                <a:latin typeface="Comic Sans MS" pitchFamily="66" charset="0"/>
              </a:rPr>
              <a:t> of the </a:t>
            </a:r>
            <a:r>
              <a:rPr lang="it-IT" sz="3600" i="1" dirty="0" err="1" smtClean="0">
                <a:latin typeface="Comic Sans MS" pitchFamily="66" charset="0"/>
              </a:rPr>
              <a:t>cosmic</a:t>
            </a:r>
            <a:r>
              <a:rPr lang="it-IT" sz="3600" i="1" dirty="0" smtClean="0">
                <a:latin typeface="Comic Sans MS" pitchFamily="66" charset="0"/>
              </a:rPr>
              <a:t> </a:t>
            </a:r>
            <a:r>
              <a:rPr lang="it-IT" sz="3600" i="1" dirty="0" err="1" smtClean="0">
                <a:latin typeface="Comic Sans MS" pitchFamily="66" charset="0"/>
              </a:rPr>
              <a:t>radiation</a:t>
            </a:r>
            <a:endParaRPr lang="it-IT" sz="3600" i="1" dirty="0" smtClean="0">
              <a:latin typeface="Comic Sans MS" pitchFamily="66" charset="0"/>
            </a:endParaRPr>
          </a:p>
          <a:p>
            <a:endParaRPr lang="it-IT" sz="3600" dirty="0" smtClean="0"/>
          </a:p>
          <a:p>
            <a:r>
              <a:rPr lang="it-IT" sz="3600" i="1" dirty="0" smtClean="0">
                <a:latin typeface="Comic Sans MS" pitchFamily="66" charset="0"/>
              </a:rPr>
              <a:t>Nature of the Dark Matter that pervades the </a:t>
            </a:r>
            <a:r>
              <a:rPr lang="it-IT" sz="3600" i="1" dirty="0" err="1" smtClean="0">
                <a:latin typeface="Comic Sans MS" pitchFamily="66" charset="0"/>
              </a:rPr>
              <a:t>Universe</a:t>
            </a:r>
            <a:endParaRPr lang="it-IT" sz="3600" i="1" dirty="0" smtClean="0">
              <a:latin typeface="Comic Sans MS" pitchFamily="66" charset="0"/>
            </a:endParaRPr>
          </a:p>
          <a:p>
            <a:endParaRPr lang="it-IT" sz="3600" i="1" dirty="0" smtClean="0">
              <a:latin typeface="Comic Sans MS" pitchFamily="66" charset="0"/>
            </a:endParaRPr>
          </a:p>
          <a:p>
            <a:endParaRPr lang="it-IT" sz="3600" i="1" dirty="0" smtClean="0">
              <a:latin typeface="Comic Sans MS" pitchFamily="66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4000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endParaRPr lang="en-US" sz="40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4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5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142900"/>
            <a:ext cx="8229600" cy="1143000"/>
          </a:xfrm>
          <a:ln/>
          <a:effectLst>
            <a:outerShdw dist="76199" dir="3267739" algn="ctr" rotWithShape="0">
              <a:schemeClr val="bg2"/>
            </a:outerShdw>
          </a:effectLst>
        </p:spPr>
        <p:txBody>
          <a:bodyPr rIns="116994"/>
          <a:lstStyle/>
          <a:p>
            <a:pPr marL="40182"/>
            <a:r>
              <a:rPr lang="en-US" i="0" u="none" dirty="0">
                <a:ea typeface="Gill Sans" charset="0"/>
                <a:cs typeface="Gill Sans" charset="0"/>
                <a:sym typeface="Gill Sans" charset="0"/>
              </a:rPr>
              <a:t>Scientific goals</a:t>
            </a:r>
            <a:endParaRPr lang="en-US" i="0" u="none" dirty="0">
              <a:sym typeface="Gill Sans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343" y="785794"/>
            <a:ext cx="6758673" cy="5498455"/>
          </a:xfrm>
          <a:ln/>
        </p:spPr>
        <p:txBody>
          <a:bodyPr rIns="116994">
            <a:normAutofit/>
          </a:bodyPr>
          <a:lstStyle/>
          <a:p>
            <a:pPr marL="268998" indent="-241093">
              <a:lnSpc>
                <a:spcPct val="90000"/>
              </a:lnSpc>
              <a:buClr>
                <a:srgbClr val="000000"/>
              </a:buClr>
              <a:buFontTx/>
              <a:buChar char="•"/>
            </a:pPr>
            <a:r>
              <a:rPr lang="en-US" sz="2400" b="1" dirty="0">
                <a:ea typeface="Gill Sans" charset="0"/>
                <a:sym typeface="Gill Sans" charset="0"/>
              </a:rPr>
              <a:t>Search for dark matter annihilation</a:t>
            </a:r>
            <a:endParaRPr lang="en-US" sz="2400" b="1" dirty="0">
              <a:ea typeface="ヒラギノ角ゴ ProN W6" charset="0"/>
              <a:sym typeface="Gill Sans" charset="0"/>
            </a:endParaRPr>
          </a:p>
          <a:p>
            <a:pPr marL="268998" indent="-241093">
              <a:lnSpc>
                <a:spcPct val="90000"/>
              </a:lnSpc>
              <a:buClr>
                <a:srgbClr val="000000"/>
              </a:buClr>
              <a:buFontTx/>
              <a:buChar char="•"/>
            </a:pPr>
            <a:endParaRPr lang="en-US" sz="2400" dirty="0">
              <a:sym typeface="Gill Sans" charset="0"/>
            </a:endParaRPr>
          </a:p>
          <a:p>
            <a:pPr marL="268998" indent="-241093">
              <a:lnSpc>
                <a:spcPct val="90000"/>
              </a:lnSpc>
              <a:buClr>
                <a:srgbClr val="000000"/>
              </a:buClr>
              <a:buFontTx/>
              <a:buChar char="•"/>
            </a:pPr>
            <a:r>
              <a:rPr lang="en-US" sz="2400" dirty="0">
                <a:ea typeface="Gill Sans" charset="0"/>
                <a:sym typeface="Gill Sans" charset="0"/>
              </a:rPr>
              <a:t>Search for </a:t>
            </a:r>
            <a:r>
              <a:rPr lang="en-US" sz="2400" dirty="0" err="1">
                <a:ea typeface="Gill Sans" charset="0"/>
                <a:sym typeface="Gill Sans" charset="0"/>
              </a:rPr>
              <a:t>antihelium</a:t>
            </a:r>
            <a:r>
              <a:rPr lang="en-US" sz="2400" dirty="0">
                <a:ea typeface="Gill Sans" charset="0"/>
                <a:sym typeface="Gill Sans" charset="0"/>
              </a:rPr>
              <a:t> (primordial antimatter)</a:t>
            </a:r>
            <a:endParaRPr lang="en-US" sz="2400" dirty="0">
              <a:sym typeface="Gill Sans" charset="0"/>
            </a:endParaRPr>
          </a:p>
          <a:p>
            <a:pPr marL="268998" indent="-241093">
              <a:lnSpc>
                <a:spcPct val="90000"/>
              </a:lnSpc>
              <a:buClr>
                <a:srgbClr val="000000"/>
              </a:buClr>
              <a:buFontTx/>
              <a:buChar char="•"/>
            </a:pPr>
            <a:r>
              <a:rPr lang="en-GB" sz="2400" dirty="0" smtClean="0"/>
              <a:t>Search for new Matter in the Universe (</a:t>
            </a:r>
            <a:r>
              <a:rPr lang="en-GB" sz="2400" dirty="0" err="1" smtClean="0"/>
              <a:t>Strangelets</a:t>
            </a:r>
            <a:r>
              <a:rPr lang="en-GB" sz="2400" dirty="0" smtClean="0"/>
              <a:t>?)</a:t>
            </a:r>
          </a:p>
          <a:p>
            <a:pPr marL="268998" indent="-241093">
              <a:lnSpc>
                <a:spcPct val="90000"/>
              </a:lnSpc>
              <a:buClr>
                <a:srgbClr val="000000"/>
              </a:buClr>
              <a:buFontTx/>
              <a:buChar char="•"/>
            </a:pPr>
            <a:endParaRPr lang="en-US" sz="2400" dirty="0">
              <a:sym typeface="Gill Sans" charset="0"/>
            </a:endParaRPr>
          </a:p>
          <a:p>
            <a:pPr marL="268998" indent="-241093">
              <a:lnSpc>
                <a:spcPct val="90000"/>
              </a:lnSpc>
              <a:buClr>
                <a:srgbClr val="000000"/>
              </a:buClr>
              <a:buFontTx/>
              <a:buChar char="•"/>
            </a:pPr>
            <a:r>
              <a:rPr lang="en-US" sz="2400" dirty="0">
                <a:ea typeface="Gill Sans" charset="0"/>
                <a:sym typeface="Gill Sans" charset="0"/>
              </a:rPr>
              <a:t>Study of cosmic-ray propagation (light nuclei and </a:t>
            </a:r>
            <a:r>
              <a:rPr lang="en-US" sz="2400" dirty="0" smtClean="0">
                <a:ea typeface="Gill Sans" charset="0"/>
                <a:sym typeface="Gill Sans" charset="0"/>
              </a:rPr>
              <a:t>isotopes</a:t>
            </a:r>
            <a:r>
              <a:rPr lang="en-US" sz="2400" dirty="0">
                <a:ea typeface="Gill Sans" charset="0"/>
                <a:sym typeface="Gill Sans" charset="0"/>
              </a:rPr>
              <a:t>)</a:t>
            </a:r>
            <a:endParaRPr lang="en-US" sz="2400" dirty="0">
              <a:sym typeface="Gill Sans" charset="0"/>
            </a:endParaRPr>
          </a:p>
          <a:p>
            <a:pPr marL="268998" indent="-241093">
              <a:lnSpc>
                <a:spcPct val="90000"/>
              </a:lnSpc>
              <a:buClr>
                <a:srgbClr val="000000"/>
              </a:buClr>
              <a:buFontTx/>
              <a:buChar char="•"/>
            </a:pPr>
            <a:r>
              <a:rPr lang="en-US" sz="2400" dirty="0">
                <a:ea typeface="Gill Sans" charset="0"/>
                <a:sym typeface="Gill Sans" charset="0"/>
              </a:rPr>
              <a:t>Study of electron spectrum (local sources?)</a:t>
            </a:r>
            <a:endParaRPr lang="en-US" sz="2400" dirty="0">
              <a:sym typeface="Gill Sans" charset="0"/>
            </a:endParaRPr>
          </a:p>
          <a:p>
            <a:pPr marL="268998" indent="-241093">
              <a:lnSpc>
                <a:spcPct val="90000"/>
              </a:lnSpc>
              <a:buClr>
                <a:srgbClr val="000000"/>
              </a:buClr>
              <a:buFontTx/>
              <a:buChar char="•"/>
            </a:pPr>
            <a:endParaRPr lang="en-US" sz="2400" dirty="0">
              <a:sym typeface="Gill Sans" charset="0"/>
            </a:endParaRPr>
          </a:p>
          <a:p>
            <a:pPr marL="268998" indent="-241093">
              <a:lnSpc>
                <a:spcPct val="90000"/>
              </a:lnSpc>
              <a:buClr>
                <a:srgbClr val="000000"/>
              </a:buClr>
              <a:buFontTx/>
              <a:buChar char="•"/>
            </a:pPr>
            <a:r>
              <a:rPr lang="en-US" sz="2400" dirty="0">
                <a:ea typeface="Gill Sans" charset="0"/>
                <a:sym typeface="Gill Sans" charset="0"/>
              </a:rPr>
              <a:t>Study solar physics and solar modulation</a:t>
            </a:r>
            <a:endParaRPr lang="en-US" sz="2400" dirty="0">
              <a:sym typeface="Gill Sans" charset="0"/>
            </a:endParaRPr>
          </a:p>
          <a:p>
            <a:pPr marL="268998" indent="-241093">
              <a:lnSpc>
                <a:spcPct val="90000"/>
              </a:lnSpc>
              <a:buClr>
                <a:srgbClr val="000000"/>
              </a:buClr>
              <a:buFontTx/>
              <a:buChar char="•"/>
            </a:pPr>
            <a:r>
              <a:rPr lang="en-US" sz="2400" dirty="0">
                <a:ea typeface="Gill Sans" charset="0"/>
                <a:sym typeface="Gill Sans" charset="0"/>
              </a:rPr>
              <a:t>Study terrestrial magnetosphere</a:t>
            </a:r>
            <a:endParaRPr lang="en-US" sz="2400" dirty="0">
              <a:sym typeface="Gill Sans" charset="0"/>
            </a:endParaRPr>
          </a:p>
        </p:txBody>
      </p:sp>
      <p:pic>
        <p:nvPicPr>
          <p:cNvPr id="59395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7418" y="4837659"/>
            <a:ext cx="2620863" cy="16944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9396" name="Picture 4">
            <a:hlinkClick r:id="rId3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6176" y="5034112"/>
            <a:ext cx="1694408" cy="16944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9397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8672" y="905248"/>
            <a:ext cx="2580680" cy="19310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9398" name="Picture 6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42175" y="2863082"/>
            <a:ext cx="2088430" cy="19299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pbar2012-mayorov.gif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7480" y="850392"/>
            <a:ext cx="6446520" cy="5440680"/>
          </a:xfrm>
          <a:prstGeom prst="rect">
            <a:avLst/>
          </a:prstGeom>
        </p:spPr>
      </p:pic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260350"/>
            <a:ext cx="8224837" cy="707886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Antiproton to proton flux ratio</a:t>
            </a:r>
            <a:endParaRPr lang="it-IT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2714612" y="6356350"/>
            <a:ext cx="371477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mtClean="0">
                <a:solidFill>
                  <a:schemeClr val="tx1"/>
                </a:solidFill>
              </a:rPr>
              <a:t>Mirko Boezio, INFN-Space/3, Frascati, 18/09/2013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0" y="2285992"/>
            <a:ext cx="2571736" cy="1606594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57799" bIns="0">
            <a:spAutoFit/>
          </a:bodyPr>
          <a:lstStyle/>
          <a:p>
            <a:pPr marL="57150"/>
            <a:r>
              <a:rPr lang="it-I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Using all data till 2010 and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multivariate classification algorithms </a:t>
            </a:r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20-50% increase in respect to published analysis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578619"/>
      </p:ext>
    </p:extLst>
  </p:cSld>
  <p:clrMapOvr>
    <a:masterClrMapping/>
  </p:clrMapOvr>
  <p:transition advTm="49531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7525" y="222826"/>
            <a:ext cx="8229600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Antiproton 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spectrum</a:t>
            </a:r>
            <a:endParaRPr lang="it-IT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3" name="Picture 9" descr="pbarflux2012_bessmayorov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987425"/>
            <a:ext cx="807085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11"/>
          <p:cNvSpPr>
            <a:spLocks noChangeArrowheads="1"/>
          </p:cNvSpPr>
          <p:nvPr/>
        </p:nvSpPr>
        <p:spPr bwMode="auto">
          <a:xfrm>
            <a:off x="1339850" y="1223963"/>
            <a:ext cx="331311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Donato et al</a:t>
            </a: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ApJ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563 (2001) 172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456656" y="1854994"/>
            <a:ext cx="865188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6" name="Rectangle 11"/>
          <p:cNvSpPr>
            <a:spLocks noChangeArrowheads="1"/>
          </p:cNvSpPr>
          <p:nvPr/>
        </p:nvSpPr>
        <p:spPr bwMode="auto">
          <a:xfrm>
            <a:off x="7821613" y="5127625"/>
            <a:ext cx="1330325" cy="654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it-IT" sz="1400">
                <a:latin typeface="Times New Roman" panose="02020603050405020304" pitchFamily="18" charset="0"/>
                <a:cs typeface="Times New Roman" panose="02020603050405020304" pitchFamily="18" charset="0"/>
              </a:rPr>
              <a:t>Ptuskin et al.  ApJ 642 (2006) 902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>
            <a:stCxn id="30726" idx="1"/>
          </p:cNvCxnSpPr>
          <p:nvPr/>
        </p:nvCxnSpPr>
        <p:spPr>
          <a:xfrm rot="10800000" flipV="1">
            <a:off x="7532688" y="5454650"/>
            <a:ext cx="288925" cy="2619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1550194" y="1502569"/>
            <a:ext cx="1411287" cy="14827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034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/>
          </p:cNvSpPr>
          <p:nvPr/>
        </p:nvSpPr>
        <p:spPr bwMode="auto">
          <a:xfrm>
            <a:off x="685800" y="0"/>
            <a:ext cx="7767638" cy="100012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8" bIns="0" anchor="ctr"/>
          <a:lstStyle/>
          <a:p>
            <a:pPr marL="40182" algn="ctr"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Gill Sans" charset="0"/>
                <a:cs typeface="Gill Sans" charset="0"/>
                <a:sym typeface="Gill Sans" charset="0"/>
              </a:rPr>
              <a:t>Cosmic-Ray Antiprotons and DM limits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121733" name="Rectangle 5"/>
          <p:cNvSpPr>
            <a:spLocks/>
          </p:cNvSpPr>
          <p:nvPr/>
        </p:nvSpPr>
        <p:spPr bwMode="auto">
          <a:xfrm>
            <a:off x="5544567" y="2592493"/>
            <a:ext cx="3563937" cy="1499578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/>
            <a:tailEnd/>
          </a:ln>
        </p:spPr>
        <p:txBody>
          <a:bodyPr lIns="0" tIns="0" rIns="40638" bIns="0">
            <a:spAutoFit/>
          </a:bodyPr>
          <a:lstStyle/>
          <a:p>
            <a:r>
              <a:rPr lang="es-E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G. </a:t>
            </a:r>
            <a:r>
              <a:rPr lang="es-E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Cerdeno</a:t>
            </a:r>
            <a:r>
              <a:rPr lang="es-E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T. </a:t>
            </a:r>
            <a:r>
              <a:rPr lang="es-E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Delahaye</a:t>
            </a:r>
            <a:r>
              <a:rPr lang="es-E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&amp; J. Lavalle, Nucl. Phys. B 854 (2012) 738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Antiproton flux predictions for a 12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WIMP annihilating into different mass combinations of an intermediate two-boson state which further decays into quarks.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Gill Sans" charset="0"/>
            </a:endParaRPr>
          </a:p>
        </p:txBody>
      </p:sp>
      <p:pic>
        <p:nvPicPr>
          <p:cNvPr id="129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962372"/>
            <a:ext cx="5472113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>
            <a:spLocks/>
          </p:cNvSpPr>
          <p:nvPr/>
        </p:nvSpPr>
        <p:spPr bwMode="auto">
          <a:xfrm>
            <a:off x="1331640" y="5814257"/>
            <a:ext cx="6336704" cy="856901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/>
            <a:tailEnd/>
          </a:ln>
        </p:spPr>
        <p:txBody>
          <a:bodyPr wrap="square" lIns="0" tIns="0" rIns="40638" bIns="0">
            <a:spAutoFit/>
          </a:bodyPr>
          <a:lstStyle/>
          <a:p>
            <a:r>
              <a:rPr lang="it-IT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See also: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sym typeface="Gill Sans" charset="0"/>
              </a:rPr>
              <a:t> M. Asano, T.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sym typeface="Gill Sans" charset="0"/>
              </a:rPr>
              <a:t>Bringmann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sym typeface="Gill Sans" charset="0"/>
              </a:rPr>
              <a:t> &amp; C.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sym typeface="Gill Sans" charset="0"/>
              </a:rPr>
              <a:t>Weniger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sym typeface="Gill Sans" charset="0"/>
              </a:rPr>
              <a:t>, Phys.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sym typeface="Gill Sans" charset="0"/>
              </a:rPr>
              <a:t>Lett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sym typeface="Gill Sans" charset="0"/>
              </a:rPr>
              <a:t>. B 709 (2012) 128.</a:t>
            </a:r>
            <a:endParaRPr lang="it-IT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Gill Sans" charset="0"/>
              </a:rPr>
              <a:t> M. Garny, A. Ibarra &amp; S. Vogl, JCAP 1204 (2012) 033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Gill Sans" charset="0"/>
              </a:rPr>
              <a:t> R. Kappl &amp; M. W. Winkler, PRD 85 (2012) 123522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802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Positrons</a:t>
            </a:r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PAMELA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674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400" y="849600"/>
            <a:ext cx="6447600" cy="5439600"/>
          </a:xfrm>
          <a:prstGeom prst="rect">
            <a:avLst/>
          </a:prstGeom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32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Positron fraction: ...disagreement with pure secondary production model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Positron to Electron 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Fraction 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0" y="2285992"/>
            <a:ext cx="2571736" cy="1874359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57799" bIns="0">
            <a:spAutoFit/>
          </a:bodyPr>
          <a:lstStyle/>
          <a:p>
            <a:pPr marL="57150"/>
            <a:r>
              <a:rPr lang="it-I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Using all data till 2010 and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multivariate classification algorithms </a:t>
            </a:r>
            <a:r>
              <a:rPr lang="it-I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about </a:t>
            </a:r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factor 2-3 increase in respect to published analysis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211960" y="2285992"/>
            <a:ext cx="2428875" cy="520784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b="1" u="sng" dirty="0">
                <a:solidFill>
                  <a:schemeClr val="tx1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Secondary production</a:t>
            </a:r>
            <a:r>
              <a:rPr lang="en-GB" sz="1600" b="1" dirty="0">
                <a:solidFill>
                  <a:schemeClr val="tx1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 </a:t>
            </a:r>
            <a:r>
              <a:rPr lang="en-GB" sz="1600" b="1" dirty="0" err="1">
                <a:solidFill>
                  <a:schemeClr val="tx1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Moskalenko</a:t>
            </a:r>
            <a:r>
              <a:rPr lang="en-GB" sz="1600" b="1" dirty="0">
                <a:solidFill>
                  <a:schemeClr val="tx1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 &amp; Strong 98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ea typeface="MS Gothic" pitchFamily="49" charset="-128"/>
              <a:cs typeface="Times New Roman" pitchFamily="18" charset="0"/>
            </a:endParaRPr>
          </a:p>
        </p:txBody>
      </p:sp>
      <p:cxnSp>
        <p:nvCxnSpPr>
          <p:cNvPr id="9" name="Straight Arrow Connector 5"/>
          <p:cNvCxnSpPr>
            <a:cxnSpLocks noChangeShapeType="1"/>
            <a:stCxn id="8" idx="1"/>
          </p:cNvCxnSpPr>
          <p:nvPr/>
        </p:nvCxnSpPr>
        <p:spPr bwMode="auto">
          <a:xfrm rot="10800000" flipV="1">
            <a:off x="3724434" y="2546384"/>
            <a:ext cx="487526" cy="38768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US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-36512" y="6093296"/>
            <a:ext cx="2534530" cy="735009"/>
          </a:xfrm>
          <a:prstGeom prst="rect">
            <a:avLst/>
          </a:prstGeom>
          <a:solidFill>
            <a:srgbClr val="FFFF66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9pPr>
          </a:lstStyle>
          <a:p>
            <a:pPr eaLnBrk="1" hangingPunct="1"/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O. Adriani et al., 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PRL 111 (2013) 081102; arXiv:1308.0133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515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964800"/>
            <a:ext cx="7851600" cy="5346000"/>
          </a:xfrm>
          <a:prstGeom prst="rect">
            <a:avLst/>
          </a:prstGeom>
        </p:spPr>
      </p:pic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Positron to Electron 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Fraction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1476273" y="3379440"/>
            <a:ext cx="1799582" cy="1849112"/>
            <a:chOff x="4319" y="960"/>
            <a:chExt cx="1393" cy="1291"/>
          </a:xfrm>
        </p:grpSpPr>
        <p:sp>
          <p:nvSpPr>
            <p:cNvPr id="7" name="Oval 14"/>
            <p:cNvSpPr>
              <a:spLocks noChangeArrowheads="1"/>
            </p:cNvSpPr>
            <p:nvPr/>
          </p:nvSpPr>
          <p:spPr bwMode="auto">
            <a:xfrm>
              <a:off x="4319" y="1447"/>
              <a:ext cx="1056" cy="804"/>
            </a:xfrm>
            <a:prstGeom prst="ellipse">
              <a:avLst/>
            </a:prstGeom>
            <a:noFill/>
            <a:ln w="508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15"/>
            <p:cNvSpPr>
              <a:spLocks noChangeArrowheads="1"/>
            </p:cNvSpPr>
            <p:nvPr/>
          </p:nvSpPr>
          <p:spPr bwMode="auto">
            <a:xfrm>
              <a:off x="4560" y="960"/>
              <a:ext cx="1152" cy="233"/>
            </a:xfrm>
            <a:prstGeom prst="wedgeRectCallout">
              <a:avLst>
                <a:gd name="adj1" fmla="val 4167"/>
                <a:gd name="adj2" fmla="val 192616"/>
              </a:avLst>
            </a:prstGeom>
            <a:noFill/>
            <a:ln w="9525" algn="ctr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Preliminary</a:t>
              </a:r>
              <a:endParaRPr lang="en-US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US" dirty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588224" y="4968160"/>
            <a:ext cx="2428875" cy="520784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49263"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b="1" u="sng" dirty="0">
                <a:solidFill>
                  <a:schemeClr val="tx1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Secondary production</a:t>
            </a:r>
            <a:r>
              <a:rPr lang="en-GB" sz="1600" b="1" dirty="0">
                <a:solidFill>
                  <a:schemeClr val="tx1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 </a:t>
            </a:r>
            <a:r>
              <a:rPr lang="en-GB" sz="1600" b="1" dirty="0" err="1">
                <a:solidFill>
                  <a:schemeClr val="tx1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Moskalenko</a:t>
            </a:r>
            <a:r>
              <a:rPr lang="en-GB" sz="1600" b="1" dirty="0">
                <a:solidFill>
                  <a:schemeClr val="tx1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 &amp; Strong 98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ea typeface="MS Gothic" pitchFamily="49" charset="-128"/>
              <a:cs typeface="Times New Roman" pitchFamily="18" charset="0"/>
            </a:endParaRPr>
          </a:p>
        </p:txBody>
      </p:sp>
      <p:cxnSp>
        <p:nvCxnSpPr>
          <p:cNvPr id="10" name="Straight Arrow Connector 5"/>
          <p:cNvCxnSpPr>
            <a:cxnSpLocks noChangeShapeType="1"/>
            <a:stCxn id="9" idx="2"/>
          </p:cNvCxnSpPr>
          <p:nvPr/>
        </p:nvCxnSpPr>
        <p:spPr bwMode="auto">
          <a:xfrm flipH="1">
            <a:off x="6876256" y="5488944"/>
            <a:ext cx="926406" cy="172304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2135283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32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Positron fraction: disagreement with pure secondary production model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Positron Energy Spectrum 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US" dirty="0"/>
          </a:p>
        </p:txBody>
      </p:sp>
      <p:pic>
        <p:nvPicPr>
          <p:cNvPr id="5" name="Immagin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964800"/>
            <a:ext cx="7851600" cy="5346000"/>
          </a:xfrm>
          <a:prstGeom prst="rect">
            <a:avLst/>
          </a:prstGeom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36512" y="6093296"/>
            <a:ext cx="2534530" cy="735009"/>
          </a:xfrm>
          <a:prstGeom prst="rect">
            <a:avLst/>
          </a:prstGeom>
          <a:solidFill>
            <a:srgbClr val="FFFF66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CMU Serif Roman" charset="0"/>
                <a:ea typeface="ヒラギノ角ゴ ProN W6"/>
                <a:cs typeface="ヒラギノ角ゴ ProN W6"/>
                <a:sym typeface="CMU Serif Roman" charset="0"/>
              </a:defRPr>
            </a:lvl9pPr>
          </a:lstStyle>
          <a:p>
            <a:pPr eaLnBrk="1" hangingPunct="1"/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O. Adriani et al., 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PRL 111 (2013) 081102; arXiv:1308.0133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10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00" y="727200"/>
            <a:ext cx="6400800" cy="2926800"/>
          </a:xfrm>
          <a:prstGeom prst="rect">
            <a:avLst/>
          </a:prstGeom>
        </p:spPr>
      </p:pic>
      <p:pic>
        <p:nvPicPr>
          <p:cNvPr id="13" name="Picture 12" descr="pbar2012-allMayorov.gif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9264" y="3785616"/>
            <a:ext cx="6400800" cy="2926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4288" y="4725144"/>
            <a:ext cx="1619672" cy="116346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 antiprotons in CRs are in agreement with secondary production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5"/>
          <p:cNvCxnSpPr>
            <a:cxnSpLocks noChangeShapeType="1"/>
            <a:stCxn id="6" idx="2"/>
          </p:cNvCxnSpPr>
          <p:nvPr/>
        </p:nvCxnSpPr>
        <p:spPr bwMode="auto">
          <a:xfrm flipH="1">
            <a:off x="6228184" y="2646445"/>
            <a:ext cx="1745940" cy="63854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10" name="Rectangle 2"/>
          <p:cNvSpPr txBox="1">
            <a:spLocks/>
          </p:cNvSpPr>
          <p:nvPr/>
        </p:nvSpPr>
        <p:spPr>
          <a:xfrm>
            <a:off x="457200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A Challenging Puzzle for CR Physics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804248" y="4005064"/>
            <a:ext cx="153508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49263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it-IT" sz="1400" b="1" dirty="0">
                <a:solidFill>
                  <a:srgbClr val="000000"/>
                </a:solidFill>
              </a:rPr>
              <a:t>Donato et al. (PRL 102 (2009) 071301)</a:t>
            </a:r>
            <a:endParaRPr lang="en-US" sz="1400" b="1" dirty="0">
              <a:solidFill>
                <a:srgbClr val="000000"/>
              </a:solidFill>
            </a:endParaRPr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flipH="1">
            <a:off x="6516216" y="4329708"/>
            <a:ext cx="288032" cy="6834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4581128"/>
            <a:ext cx="32400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it-IT" sz="1400" b="1" dirty="0">
                <a:solidFill>
                  <a:srgbClr val="000000"/>
                </a:solidFill>
              </a:rPr>
              <a:t>Ptuskin et al. (ApJ 642 (2006) 902)</a:t>
            </a:r>
            <a:endParaRPr lang="en-US" sz="1400" b="1" dirty="0">
              <a:solidFill>
                <a:srgbClr val="000000"/>
              </a:solidFill>
            </a:endParaRPr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>
            <a:off x="1620044" y="4860528"/>
            <a:ext cx="215652" cy="12327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1763688" y="4221088"/>
            <a:ext cx="324008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it-IT" sz="1400" b="1" dirty="0">
                <a:solidFill>
                  <a:srgbClr val="000000"/>
                </a:solidFill>
              </a:rPr>
              <a:t>Simon et al. (ApJ 499 (1998) 250)</a:t>
            </a:r>
            <a:endParaRPr lang="en-US" sz="1400" b="1" dirty="0">
              <a:solidFill>
                <a:srgbClr val="000000"/>
              </a:solidFill>
            </a:endParaRPr>
          </a:p>
        </p:txBody>
      </p:sp>
      <p:cxnSp>
        <p:nvCxnSpPr>
          <p:cNvPr id="20" name="Straight Arrow Connector 19"/>
          <p:cNvCxnSpPr>
            <a:stCxn id="19" idx="2"/>
          </p:cNvCxnSpPr>
          <p:nvPr/>
        </p:nvCxnSpPr>
        <p:spPr>
          <a:xfrm>
            <a:off x="3383732" y="4500488"/>
            <a:ext cx="252164" cy="5126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04248" y="1268760"/>
            <a:ext cx="2339752" cy="137768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 Positron spectrum significantly harder than expectations from secondary production </a:t>
            </a:r>
          </a:p>
          <a:p>
            <a:r>
              <a:rPr lang="en-GB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Moskalenko</a:t>
            </a:r>
            <a:r>
              <a:rPr lang="en-GB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&amp; Strong </a:t>
            </a:r>
            <a:r>
              <a:rPr lang="en-GB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38"/>
          <p:cNvGrpSpPr>
            <a:grpSpLocks/>
          </p:cNvGrpSpPr>
          <p:nvPr/>
        </p:nvGrpSpPr>
        <p:grpSpPr bwMode="auto">
          <a:xfrm>
            <a:off x="1620044" y="1934448"/>
            <a:ext cx="1295772" cy="1338480"/>
            <a:chOff x="4319" y="960"/>
            <a:chExt cx="1393" cy="1291"/>
          </a:xfrm>
        </p:grpSpPr>
        <p:sp>
          <p:nvSpPr>
            <p:cNvPr id="21" name="Oval 14"/>
            <p:cNvSpPr>
              <a:spLocks noChangeArrowheads="1"/>
            </p:cNvSpPr>
            <p:nvPr/>
          </p:nvSpPr>
          <p:spPr bwMode="auto">
            <a:xfrm>
              <a:off x="4319" y="1447"/>
              <a:ext cx="1056" cy="804"/>
            </a:xfrm>
            <a:prstGeom prst="ellipse">
              <a:avLst/>
            </a:prstGeom>
            <a:noFill/>
            <a:ln w="508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utoShape 15"/>
            <p:cNvSpPr>
              <a:spLocks noChangeArrowheads="1"/>
            </p:cNvSpPr>
            <p:nvPr/>
          </p:nvSpPr>
          <p:spPr bwMode="auto">
            <a:xfrm>
              <a:off x="4560" y="960"/>
              <a:ext cx="1152" cy="244"/>
            </a:xfrm>
            <a:prstGeom prst="wedgeRectCallout">
              <a:avLst>
                <a:gd name="adj1" fmla="val 4167"/>
                <a:gd name="adj2" fmla="val 192616"/>
              </a:avLst>
            </a:prstGeom>
            <a:noFill/>
            <a:ln w="9525" algn="ctr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2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Preliminary</a:t>
              </a:r>
              <a:endParaRPr lang="en-US" sz="120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0400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7" grpId="0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088" y="1955800"/>
            <a:ext cx="8145563" cy="35732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A rising positron fraction requires:</a:t>
            </a:r>
            <a:endParaRPr lang="en-US" sz="2000" b="1" dirty="0">
              <a:solidFill>
                <a:srgbClr val="800000"/>
              </a:solidFill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000" b="1" dirty="0">
              <a:solidFill>
                <a:srgbClr val="800000"/>
              </a:solidFill>
              <a:latin typeface="Arial Rounded MT Bold"/>
              <a:ea typeface="ＭＳ Ｐゴシック" charset="-128"/>
              <a:cs typeface="Arial Rounded MT Bold"/>
            </a:endParaRPr>
          </a:p>
          <a:p>
            <a:pPr>
              <a:defRPr/>
            </a:pPr>
            <a:endParaRPr lang="en-US" sz="2000" b="1" dirty="0">
              <a:solidFill>
                <a:srgbClr val="800000"/>
              </a:solidFill>
              <a:latin typeface="Arial Rounded MT Bold"/>
              <a:ea typeface="ＭＳ Ｐゴシック" charset="-128"/>
              <a:cs typeface="Arial Rounded MT Bold"/>
            </a:endParaRP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An additional component of positrons with spectrum flatter than CR</a:t>
            </a:r>
          </a:p>
          <a:p>
            <a:pPr marL="914400" lvl="1" indent="-457200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primary electrons</a:t>
            </a:r>
          </a:p>
          <a:p>
            <a:pPr marL="914400" lvl="1" indent="-457200">
              <a:defRPr/>
            </a:pPr>
            <a:endParaRPr lang="en-US" sz="2000" b="1" dirty="0">
              <a:solidFill>
                <a:srgbClr val="800000"/>
              </a:solidFill>
              <a:latin typeface="Arial Rounded MT Bold"/>
              <a:ea typeface="ＭＳ Ｐゴシック" charset="-128"/>
              <a:cs typeface="Arial Rounded MT Bold"/>
            </a:endParaRPr>
          </a:p>
          <a:p>
            <a:pPr marL="914400" lvl="1" indent="-457200">
              <a:defRPr/>
            </a:pPr>
            <a:endParaRPr lang="en-US" sz="2000" b="1" dirty="0">
              <a:solidFill>
                <a:srgbClr val="800000"/>
              </a:solidFill>
              <a:latin typeface="Arial Rounded MT Bold"/>
              <a:ea typeface="ＭＳ Ｐゴシック" charset="-128"/>
              <a:cs typeface="Arial Rounded MT Bold"/>
            </a:endParaRPr>
          </a:p>
          <a:p>
            <a:pPr marL="457200" indent="-457200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2.   A diffusion coefficient with a weird energy dependence</a:t>
            </a:r>
          </a:p>
          <a:p>
            <a:pPr marL="457200" indent="-457200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	(BUT this should reflect in the CR spectrum as well)</a:t>
            </a:r>
          </a:p>
          <a:p>
            <a:pPr marL="457200" indent="-457200">
              <a:defRPr/>
            </a:pP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  <a:p>
            <a:pPr marL="457200" indent="-457200">
              <a:defRPr/>
            </a:pP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  <a:p>
            <a:pPr marL="457200" indent="-457200">
              <a:buAutoNum type="arabicPeriod" startAt="3"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Subtleties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of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Propagation</a:t>
            </a:r>
          </a:p>
          <a:p>
            <a:pPr marL="457200" indent="-457200">
              <a:buAutoNum type="arabicPeriod" startAt="3"/>
              <a:defRPr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32048" y="6497638"/>
            <a:ext cx="4032448" cy="214226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57799" bIns="0">
            <a:spAutoFit/>
          </a:bodyPr>
          <a:lstStyle/>
          <a:p>
            <a:pPr marL="57150"/>
            <a:r>
              <a:rPr lang="it-IT" sz="1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Courtesy</a:t>
            </a:r>
            <a:r>
              <a:rPr lang="it-IT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by P. Blasi</a:t>
            </a:r>
            <a:endParaRPr lang="en-US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396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098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2848" y="621792"/>
            <a:ext cx="4105656" cy="289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8" name="Rectangle 2"/>
          <p:cNvSpPr>
            <a:spLocks noGrp="1"/>
          </p:cNvSpPr>
          <p:nvPr>
            <p:ph type="title" idx="4294967295"/>
          </p:nvPr>
        </p:nvSpPr>
        <p:spPr>
          <a:xfrm>
            <a:off x="0" y="-242888"/>
            <a:ext cx="8229600" cy="1143001"/>
          </a:xfrm>
        </p:spPr>
        <p:txBody>
          <a:bodyPr/>
          <a:lstStyle/>
          <a:p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Challenging Puzzle for 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 Physics</a:t>
            </a:r>
            <a:endParaRPr lang="it-IT" sz="2800" dirty="0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0688"/>
            <a:ext cx="4106667" cy="289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3501008"/>
            <a:ext cx="2771800" cy="121687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ea typeface="Gill Sans" charset="0"/>
                <a:cs typeface="Times New Roman" pitchFamily="18" charset="0"/>
                <a:sym typeface="Gill Sans" charset="0"/>
              </a:rPr>
              <a:t>P.Blasi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ea typeface="Gill Sans" charset="0"/>
                <a:cs typeface="Times New Roman" pitchFamily="18" charset="0"/>
                <a:sym typeface="Gill Sans" charset="0"/>
              </a:rPr>
              <a:t>,  PRL 103 (2009) 051104; arXiv:0903.2794</a:t>
            </a:r>
          </a:p>
          <a:p>
            <a:r>
              <a:rPr lang="it-IT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Positrons (and electrons) produced as secondaries in the sources (e.g. SNR) where CRs are </a:t>
            </a:r>
            <a:r>
              <a:rPr lang="it-IT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accelerated</a:t>
            </a:r>
            <a:r>
              <a:rPr lang="it-IT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1" name="Rectangle 5"/>
          <p:cNvSpPr>
            <a:spLocks/>
          </p:cNvSpPr>
          <p:nvPr/>
        </p:nvSpPr>
        <p:spPr bwMode="auto">
          <a:xfrm>
            <a:off x="0" y="5805265"/>
            <a:ext cx="3275856" cy="562270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40638" bIns="0">
            <a:spAutoFit/>
          </a:bodyPr>
          <a:lstStyle/>
          <a:p>
            <a:pPr marL="440232" indent="-400050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ea typeface="Gill Sans" charset="0"/>
                <a:cs typeface="Times New Roman" pitchFamily="18" charset="0"/>
                <a:sym typeface="Gill Sans" charset="0"/>
              </a:rPr>
              <a:t>I. 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ea typeface="Gill Sans" charset="0"/>
                <a:cs typeface="Times New Roman" pitchFamily="18" charset="0"/>
                <a:sym typeface="Gill Sans" charset="0"/>
              </a:rPr>
              <a:t>Cholis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ea typeface="Gill Sans" charset="0"/>
                <a:cs typeface="Times New Roman" pitchFamily="18" charset="0"/>
                <a:sym typeface="Gill Sans" charset="0"/>
              </a:rPr>
              <a:t> et al.,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Phys. Rev. D 80 (2009) 123518;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ea typeface="Gill Sans" charset="0"/>
                <a:cs typeface="Times New Roman" pitchFamily="18" charset="0"/>
                <a:sym typeface="Gill Sans" charset="0"/>
              </a:rPr>
              <a:t>arXiv:0811.3641v1 </a:t>
            </a:r>
          </a:p>
          <a:p>
            <a:pPr marL="440232" indent="-400050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ea typeface="Gill Sans" charset="0"/>
                <a:cs typeface="Times New Roman" pitchFamily="18" charset="0"/>
                <a:sym typeface="Gill Sans" charset="0"/>
              </a:rPr>
              <a:t>Contribution from DM annihilation.</a:t>
            </a:r>
          </a:p>
        </p:txBody>
      </p:sp>
      <p:sp>
        <p:nvSpPr>
          <p:cNvPr id="13" name="Rectangle 5"/>
          <p:cNvSpPr>
            <a:spLocks/>
          </p:cNvSpPr>
          <p:nvPr/>
        </p:nvSpPr>
        <p:spPr bwMode="auto">
          <a:xfrm>
            <a:off x="5580063" y="3645024"/>
            <a:ext cx="3563937" cy="749692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/>
            <a:tailEnd/>
          </a:ln>
        </p:spPr>
        <p:txBody>
          <a:bodyPr lIns="0" tIns="0" rIns="40638" bIns="0">
            <a:spAutoFit/>
          </a:bodyPr>
          <a:lstStyle/>
          <a:p>
            <a:pPr marL="39688"/>
            <a:r>
              <a:rPr lang="en-US" sz="1400" b="0" dirty="0">
                <a:solidFill>
                  <a:schemeClr val="tx1"/>
                </a:solidFill>
                <a:sym typeface="Gill Sans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Gill Sans"/>
              </a:rPr>
              <a:t>D. Hooper, P. 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Gill Sans"/>
              </a:rPr>
              <a:t>Blasi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Gill Sans"/>
              </a:rPr>
              <a:t>, and P. 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Gill Sans"/>
              </a:rPr>
              <a:t>Serpico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Gill Sans"/>
              </a:rPr>
              <a:t>, 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JCAP 0901:025,2009;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Gill Sans"/>
              </a:rPr>
              <a:t>arXiv:0810.1527</a:t>
            </a:r>
            <a:r>
              <a:rPr lang="en-US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Gill Sans"/>
              </a:rPr>
              <a:t> </a:t>
            </a:r>
          </a:p>
          <a:p>
            <a:pPr marL="39688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Gill Sans"/>
              </a:rPr>
              <a:t>Contribution from diffuse 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Gill Sans"/>
              </a:rPr>
              <a:t>mature &amp;nearby young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Gill Sans"/>
              </a:rPr>
              <a:t>pulsars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Gill Sans"/>
              </a:rPr>
              <a:t>.</a:t>
            </a:r>
          </a:p>
        </p:txBody>
      </p:sp>
      <p:pic>
        <p:nvPicPr>
          <p:cNvPr id="51609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356992"/>
            <a:ext cx="4105656" cy="346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200"/>
            <a:ext cx="4107600" cy="2898000"/>
          </a:xfrm>
          <a:prstGeom prst="rect">
            <a:avLst/>
          </a:prstGeom>
        </p:spPr>
      </p:pic>
      <p:cxnSp>
        <p:nvCxnSpPr>
          <p:cNvPr id="12" name="Straight Arrow Connector 16"/>
          <p:cNvCxnSpPr/>
          <p:nvPr/>
        </p:nvCxnSpPr>
        <p:spPr>
          <a:xfrm>
            <a:off x="2915816" y="1124744"/>
            <a:ext cx="648072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67544" y="908720"/>
            <a:ext cx="3241675" cy="23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it-I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 Blasi &amp; P. Serpico </a:t>
            </a:r>
            <a:r>
              <a:rPr lang="it-IT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PRL 103 </a:t>
            </a:r>
            <a:r>
              <a:rPr lang="it-IT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(2006) </a:t>
            </a:r>
            <a:r>
              <a:rPr lang="it-IT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081103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467545" y="1385116"/>
            <a:ext cx="720080" cy="82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it-IT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Ptuskin</a:t>
            </a:r>
            <a:r>
              <a:rPr lang="it-IT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- </a:t>
            </a:r>
            <a:r>
              <a:rPr lang="it-IT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ApJ</a:t>
            </a:r>
            <a:r>
              <a:rPr lang="it-IT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642 (2006) 902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9"/>
          <p:cNvCxnSpPr/>
          <p:nvPr/>
        </p:nvCxnSpPr>
        <p:spPr>
          <a:xfrm>
            <a:off x="1187624" y="1800075"/>
            <a:ext cx="288032" cy="2482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2124176" y="2054870"/>
            <a:ext cx="1330325" cy="38690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it-IT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Donato et al. PRL 102 (2009) 071301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2"/>
          <p:cNvCxnSpPr/>
          <p:nvPr/>
        </p:nvCxnSpPr>
        <p:spPr>
          <a:xfrm flipV="1">
            <a:off x="2771800" y="1700808"/>
            <a:ext cx="144016" cy="3474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0" y="4653136"/>
            <a:ext cx="2771800" cy="84202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it-IT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it-IT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it-IT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secondaries</a:t>
            </a:r>
            <a:r>
              <a:rPr lang="it-IT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it-IT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produced</a:t>
            </a:r>
            <a:r>
              <a:rPr lang="it-IT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significant</a:t>
            </a:r>
            <a:r>
              <a:rPr lang="it-IT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increase</a:t>
            </a:r>
            <a:r>
              <a:rPr lang="it-IT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expected</a:t>
            </a:r>
            <a:r>
              <a:rPr lang="it-IT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the p/p and B/C </a:t>
            </a:r>
            <a:r>
              <a:rPr lang="it-IT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ratios</a:t>
            </a:r>
            <a:r>
              <a:rPr lang="it-IT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1634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6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6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/>
      <p:bldP spid="15" grpId="0"/>
      <p:bldP spid="19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ChangeArrowheads="1"/>
          </p:cNvSpPr>
          <p:nvPr/>
        </p:nvSpPr>
        <p:spPr bwMode="auto">
          <a:xfrm>
            <a:off x="-214346" y="2643182"/>
            <a:ext cx="9144000" cy="90328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GB" sz="4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PAMELA Apparatus</a:t>
            </a:r>
            <a:endParaRPr lang="en-GB" sz="40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52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Cosmic Rays in the Heliosphere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25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400" y="795600"/>
            <a:ext cx="6447600" cy="5439600"/>
          </a:xfrm>
          <a:prstGeom prst="rect">
            <a:avLst/>
          </a:prstGeom>
        </p:spPr>
      </p:pic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260350"/>
            <a:ext cx="8224837" cy="707886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Positron to Electron Fraction</a:t>
            </a:r>
            <a:endParaRPr lang="it-IT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6643702" y="4005064"/>
            <a:ext cx="2428875" cy="520784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b="1" u="sng" dirty="0">
                <a:solidFill>
                  <a:schemeClr val="tx1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Secondary production</a:t>
            </a:r>
            <a:r>
              <a:rPr lang="en-GB" sz="1600" b="1" dirty="0">
                <a:solidFill>
                  <a:schemeClr val="tx1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 </a:t>
            </a:r>
            <a:r>
              <a:rPr lang="en-GB" sz="1600" b="1" dirty="0" err="1">
                <a:solidFill>
                  <a:schemeClr val="tx1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Moskalenko</a:t>
            </a:r>
            <a:r>
              <a:rPr lang="en-GB" sz="1600" b="1" dirty="0">
                <a:solidFill>
                  <a:schemeClr val="tx1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 &amp; Strong 98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ea typeface="MS Gothic" pitchFamily="49" charset="-128"/>
              <a:cs typeface="Times New Roman" pitchFamily="18" charset="0"/>
            </a:endParaRPr>
          </a:p>
        </p:txBody>
      </p:sp>
      <p:cxnSp>
        <p:nvCxnSpPr>
          <p:cNvPr id="7" name="Straight Arrow Connector 5"/>
          <p:cNvCxnSpPr>
            <a:cxnSpLocks noChangeShapeType="1"/>
            <a:stCxn id="6" idx="1"/>
          </p:cNvCxnSpPr>
          <p:nvPr/>
        </p:nvCxnSpPr>
        <p:spPr bwMode="auto">
          <a:xfrm rot="10800000" flipV="1">
            <a:off x="6156176" y="4265456"/>
            <a:ext cx="487526" cy="38768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10" name="Rectangle 9"/>
          <p:cNvSpPr>
            <a:spLocks/>
          </p:cNvSpPr>
          <p:nvPr/>
        </p:nvSpPr>
        <p:spPr bwMode="auto">
          <a:xfrm>
            <a:off x="1857356" y="6237312"/>
            <a:ext cx="5738980" cy="48192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57799" bIns="0">
            <a:spAutoFit/>
          </a:bodyPr>
          <a:lstStyle/>
          <a:p>
            <a:pPr marL="57150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Adriani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et al,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Astropart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Phys. 34 (2010) 1 arXiv:1001.3522 [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astro-ph.HE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pitchFamily="34" charset="0"/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2627784" y="1867272"/>
            <a:ext cx="2035175" cy="2209800"/>
            <a:chOff x="4430" y="960"/>
            <a:chExt cx="1282" cy="1392"/>
          </a:xfrm>
        </p:grpSpPr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4430" y="1344"/>
              <a:ext cx="1056" cy="1008"/>
            </a:xfrm>
            <a:prstGeom prst="ellipse">
              <a:avLst/>
            </a:prstGeom>
            <a:noFill/>
            <a:ln w="508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utoShape 15"/>
            <p:cNvSpPr>
              <a:spLocks noChangeArrowheads="1"/>
            </p:cNvSpPr>
            <p:nvPr/>
          </p:nvSpPr>
          <p:spPr bwMode="auto">
            <a:xfrm>
              <a:off x="4560" y="960"/>
              <a:ext cx="1152" cy="210"/>
            </a:xfrm>
            <a:prstGeom prst="wedgeRectCallout">
              <a:avLst>
                <a:gd name="adj1" fmla="val 4167"/>
                <a:gd name="adj2" fmla="val 192616"/>
              </a:avLst>
            </a:prstGeom>
            <a:solidFill>
              <a:srgbClr val="CC0066"/>
            </a:solidFill>
            <a:ln w="9525" algn="ctr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dirty="0" smtClean="0">
                  <a:solidFill>
                    <a:schemeClr val="bg1"/>
                  </a:solidFill>
                  <a:latin typeface="Arial Narrow" pitchFamily="34" charset="0"/>
                  <a:ea typeface="ＭＳ Ｐゴシック" pitchFamily="34" charset="-128"/>
                </a:rPr>
                <a:t>Solar Modulation?</a:t>
              </a:r>
              <a:endParaRPr lang="en-US" dirty="0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5424" y="1704"/>
              <a:ext cx="288" cy="3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Georgia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9685886"/>
      </p:ext>
    </p:extLst>
  </p:cSld>
  <p:clrMapOvr>
    <a:masterClrMapping/>
  </p:clrMapOvr>
  <p:transition advTm="495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8" bIns="0" anchor="ctr"/>
          <a:lstStyle/>
          <a:p>
            <a:pPr marL="39688" algn="ctr" defTabSz="449263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Gill Sans" charset="0"/>
                <a:cs typeface="Gill Sans" charset="0"/>
                <a:sym typeface="Gill Sans" charset="0"/>
              </a:rPr>
              <a:t>Time Dependance of the Proton </a:t>
            </a:r>
            <a:r>
              <a:rPr lang="it-IT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Gill Sans" charset="0"/>
                <a:cs typeface="Gill Sans" charset="0"/>
                <a:sym typeface="Gill Sans" charset="0"/>
              </a:rPr>
              <a:t>Flux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0533" name="textruta 4"/>
          <p:cNvSpPr txBox="1">
            <a:spLocks noChangeArrowheads="1"/>
          </p:cNvSpPr>
          <p:nvPr/>
        </p:nvSpPr>
        <p:spPr bwMode="auto">
          <a:xfrm>
            <a:off x="35496" y="5877272"/>
            <a:ext cx="4392488" cy="52078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08050"/>
            <a:r>
              <a:rPr lang="sv-SE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O. Adriani </a:t>
            </a:r>
            <a:r>
              <a:rPr lang="sv-SE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sv-SE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sv-SE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ApJ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765 (2013) 91;</a:t>
            </a:r>
            <a:endParaRPr lang="sv-SE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08050"/>
            <a:r>
              <a:rPr lang="it-IT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S. </a:t>
            </a:r>
            <a:r>
              <a:rPr lang="it-IT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Potgieter</a:t>
            </a:r>
            <a:r>
              <a:rPr lang="it-IT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arXiv:1302.1284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534" name="textruta 6"/>
          <p:cNvSpPr txBox="1">
            <a:spLocks noChangeArrowheads="1"/>
          </p:cNvSpPr>
          <p:nvPr/>
        </p:nvSpPr>
        <p:spPr bwMode="auto">
          <a:xfrm>
            <a:off x="1047750" y="4653136"/>
            <a:ext cx="2633663" cy="105618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sv-SE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PAMELA proton spectra over four months compared with the computed spectra</a:t>
            </a:r>
            <a:endParaRPr lang="sv-SE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535" name="textruta 7"/>
          <p:cNvSpPr txBox="1">
            <a:spLocks noChangeArrowheads="1"/>
          </p:cNvSpPr>
          <p:nvPr/>
        </p:nvSpPr>
        <p:spPr bwMode="auto">
          <a:xfrm>
            <a:off x="5243513" y="1624013"/>
            <a:ext cx="2928937" cy="81522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sv-SE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Evolution of the proton energy spectrum from July 2006 to Deember 2009</a:t>
            </a:r>
            <a:endParaRPr lang="sv-SE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magin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512" y="3330000"/>
            <a:ext cx="4752000" cy="3416400"/>
          </a:xfrm>
          <a:prstGeom prst="rect">
            <a:avLst/>
          </a:prstGeom>
        </p:spPr>
      </p:pic>
      <p:pic>
        <p:nvPicPr>
          <p:cNvPr id="2" name="Immagine 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" y="732680"/>
            <a:ext cx="4910400" cy="34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17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a_flussi_folded_elettroni_3.png"/>
          <p:cNvPicPr>
            <a:picLocks noChangeAspect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" y="734761"/>
            <a:ext cx="4808160" cy="579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6" descr="a_flussi_unfolded_positroni_3.png"/>
          <p:cNvPicPr>
            <a:picLocks noChangeAspect="1"/>
          </p:cNvPicPr>
          <p:nvPr/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521" y="734761"/>
            <a:ext cx="4776480" cy="587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2776321" y="1551241"/>
            <a:ext cx="1103040" cy="3412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1638" tIns="56820" rIns="81638" bIns="40819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9pPr>
          </a:lstStyle>
          <a:p>
            <a:pPr eaLnBrk="1"/>
            <a:r>
              <a:rPr lang="en-US" sz="1814">
                <a:solidFill>
                  <a:srgbClr val="000000"/>
                </a:solidFill>
              </a:rPr>
              <a:t>electrons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1" y="361"/>
            <a:ext cx="9144000" cy="571680"/>
          </a:xfrm>
          <a:prstGeom prst="rect">
            <a:avLst/>
          </a:prstGeom>
          <a:gradFill rotWithShape="0">
            <a:gsLst>
              <a:gs pos="0">
                <a:srgbClr val="280099"/>
              </a:gs>
              <a:gs pos="100000">
                <a:srgbClr val="999999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56820" rIns="81638" bIns="40819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9pPr>
          </a:lstStyle>
          <a:p>
            <a:pPr algn="ctr" eaLnBrk="1">
              <a:lnSpc>
                <a:spcPct val="95000"/>
              </a:lnSpc>
            </a:pPr>
            <a:r>
              <a:rPr lang="en-US" sz="2540">
                <a:solidFill>
                  <a:srgbClr val="E6E6FF"/>
                </a:solidFill>
                <a:latin typeface="LMMonoPropLt10" charset="0"/>
              </a:rPr>
              <a:t> 					Galactic e</a:t>
            </a:r>
            <a:r>
              <a:rPr lang="en-US" sz="2540" baseline="33000">
                <a:solidFill>
                  <a:srgbClr val="E6E6FF"/>
                </a:solidFill>
                <a:latin typeface="LMMonoPropLt10" charset="0"/>
              </a:rPr>
              <a:t>-</a:t>
            </a:r>
            <a:r>
              <a:rPr lang="en-US" sz="2540">
                <a:solidFill>
                  <a:srgbClr val="E6E6FF"/>
                </a:solidFill>
                <a:latin typeface="LMMonoPropLt10" charset="0"/>
              </a:rPr>
              <a:t> and e</a:t>
            </a:r>
            <a:r>
              <a:rPr lang="en-US" sz="2540" baseline="33000">
                <a:solidFill>
                  <a:srgbClr val="E6E6FF"/>
                </a:solidFill>
                <a:latin typeface="LMMonoPropLt10" charset="0"/>
              </a:rPr>
              <a:t>+</a:t>
            </a:r>
            <a:r>
              <a:rPr lang="en-US" sz="2540">
                <a:solidFill>
                  <a:srgbClr val="E6E6FF"/>
                </a:solidFill>
                <a:latin typeface="LMMonoPropLt10" charset="0"/>
              </a:rPr>
              <a:t> modulation</a:t>
            </a: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 rot="1155703">
            <a:off x="7644961" y="680040"/>
            <a:ext cx="1473120" cy="4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52248" rIns="81638" bIns="40819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9pPr>
          </a:lstStyle>
          <a:p>
            <a:pPr eaLnBrk="1">
              <a:lnSpc>
                <a:spcPct val="95000"/>
              </a:lnSpc>
            </a:pPr>
            <a:r>
              <a:rPr lang="en-US" sz="1814" u="sng">
                <a:solidFill>
                  <a:srgbClr val="FF3333"/>
                </a:solidFill>
                <a:latin typeface="LMMonoPropLt10" charset="0"/>
              </a:rPr>
              <a:t>preliminary</a:t>
            </a:r>
          </a:p>
        </p:txBody>
      </p:sp>
      <p:sp>
        <p:nvSpPr>
          <p:cNvPr id="15367" name="Text Box 3"/>
          <p:cNvSpPr txBox="1">
            <a:spLocks noChangeArrowheads="1"/>
          </p:cNvSpPr>
          <p:nvPr/>
        </p:nvSpPr>
        <p:spPr bwMode="auto">
          <a:xfrm>
            <a:off x="6776641" y="1510921"/>
            <a:ext cx="1103040" cy="3412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1638" tIns="56820" rIns="81638" bIns="40819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9pPr>
          </a:lstStyle>
          <a:p>
            <a:pPr eaLnBrk="1"/>
            <a:r>
              <a:rPr lang="en-US" sz="1814">
                <a:solidFill>
                  <a:srgbClr val="000000"/>
                </a:solidFill>
              </a:rPr>
              <a:t>positrons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3767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 descr="frazione_positroni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040" y="939241"/>
            <a:ext cx="6531840" cy="480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1" y="361"/>
            <a:ext cx="9144000" cy="600480"/>
          </a:xfrm>
          <a:prstGeom prst="rect">
            <a:avLst/>
          </a:prstGeom>
          <a:gradFill rotWithShape="0">
            <a:gsLst>
              <a:gs pos="0">
                <a:srgbClr val="280099"/>
              </a:gs>
              <a:gs pos="100000">
                <a:srgbClr val="999999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56820" rIns="81638" bIns="40819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9pPr>
          </a:lstStyle>
          <a:p>
            <a:pPr algn="ctr" eaLnBrk="1">
              <a:lnSpc>
                <a:spcPct val="95000"/>
              </a:lnSpc>
            </a:pPr>
            <a:r>
              <a:rPr lang="en-US" sz="2540">
                <a:solidFill>
                  <a:srgbClr val="E6E6FF"/>
                </a:solidFill>
                <a:latin typeface="LMMonoPropLt10" charset="0"/>
              </a:rPr>
              <a:t>Positron fraction increases going towards solar minimum</a:t>
            </a:r>
          </a:p>
        </p:txBody>
      </p:sp>
      <p:sp>
        <p:nvSpPr>
          <p:cNvPr id="16388" name="Line 3"/>
          <p:cNvSpPr>
            <a:spLocks noChangeShapeType="1"/>
          </p:cNvSpPr>
          <p:nvPr/>
        </p:nvSpPr>
        <p:spPr bwMode="auto">
          <a:xfrm flipV="1">
            <a:off x="1866241" y="1875241"/>
            <a:ext cx="1440" cy="2076480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1035361" y="3634921"/>
            <a:ext cx="622080" cy="32112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1638" tIns="55220" rIns="81638" bIns="40819"/>
          <a:lstStyle/>
          <a:p>
            <a:r>
              <a:rPr lang="en-US" b="1">
                <a:solidFill>
                  <a:srgbClr val="000000"/>
                </a:solidFill>
              </a:rPr>
              <a:t>2006</a:t>
            </a: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1035361" y="3145321"/>
            <a:ext cx="622080" cy="321120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1638" tIns="55220" rIns="81638" bIns="40819"/>
          <a:lstStyle/>
          <a:p>
            <a:r>
              <a:rPr lang="en-US" b="1">
                <a:solidFill>
                  <a:srgbClr val="FF0000"/>
                </a:solidFill>
              </a:rPr>
              <a:t>2007</a:t>
            </a: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1035361" y="2655721"/>
            <a:ext cx="622080" cy="321120"/>
          </a:xfrm>
          <a:prstGeom prst="rect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1638" tIns="55220" rIns="81638" bIns="40819"/>
          <a:lstStyle/>
          <a:p>
            <a:r>
              <a:rPr lang="en-US" b="1">
                <a:solidFill>
                  <a:srgbClr val="33CC66"/>
                </a:solidFill>
              </a:rPr>
              <a:t>2008</a:t>
            </a:r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1036800" y="2197801"/>
            <a:ext cx="622080" cy="321120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1638" tIns="55220" rIns="81638" bIns="40819"/>
          <a:lstStyle/>
          <a:p>
            <a:r>
              <a:rPr lang="en-US" b="1">
                <a:solidFill>
                  <a:srgbClr val="0000FF"/>
                </a:solidFill>
              </a:rPr>
              <a:t>2009</a:t>
            </a:r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1267201" y="1790281"/>
            <a:ext cx="590400" cy="32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8" tIns="55220" rIns="81638" bIns="40819"/>
          <a:lstStyle/>
          <a:p>
            <a:r>
              <a:rPr lang="en-US" b="1">
                <a:solidFill>
                  <a:srgbClr val="000000"/>
                </a:solidFill>
              </a:rPr>
              <a:t>time</a:t>
            </a:r>
          </a:p>
        </p:txBody>
      </p:sp>
      <p:sp>
        <p:nvSpPr>
          <p:cNvPr id="16394" name="Text Box 9"/>
          <p:cNvSpPr txBox="1">
            <a:spLocks noChangeArrowheads="1"/>
          </p:cNvSpPr>
          <p:nvPr/>
        </p:nvSpPr>
        <p:spPr bwMode="auto">
          <a:xfrm>
            <a:off x="591841" y="6013801"/>
            <a:ext cx="7702560" cy="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79678" rIns="81638" bIns="40819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9pPr>
          </a:lstStyle>
          <a:p>
            <a:pPr algn="just" eaLnBrk="1" hangingPunct="1">
              <a:lnSpc>
                <a:spcPct val="83000"/>
              </a:lnSpc>
            </a:pPr>
            <a:r>
              <a:rPr lang="it-IT" sz="1814">
                <a:solidFill>
                  <a:srgbClr val="000000"/>
                </a:solidFill>
                <a:latin typeface="LMMonoPropLt10" charset="0"/>
                <a:ea typeface="MS Gothic" panose="020B0609070205080204" pitchFamily="49" charset="-128"/>
              </a:rPr>
              <a:t> Positron fraction increases from 2006 to 2009. </a:t>
            </a:r>
          </a:p>
        </p:txBody>
      </p:sp>
      <p:sp>
        <p:nvSpPr>
          <p:cNvPr id="16395" name="Text Box 5"/>
          <p:cNvSpPr txBox="1">
            <a:spLocks noChangeArrowheads="1"/>
          </p:cNvSpPr>
          <p:nvPr/>
        </p:nvSpPr>
        <p:spPr bwMode="auto">
          <a:xfrm rot="1920229">
            <a:off x="6936481" y="1833481"/>
            <a:ext cx="1473120" cy="5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52248" rIns="81638" bIns="40819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anose="020B0604020202020204" charset="0"/>
                <a:cs typeface="DejaVu Sans" panose="020B0604020202020204" charset="0"/>
              </a:defRPr>
            </a:lvl9pPr>
          </a:lstStyle>
          <a:p>
            <a:pPr eaLnBrk="1">
              <a:lnSpc>
                <a:spcPct val="95000"/>
              </a:lnSpc>
            </a:pPr>
            <a:r>
              <a:rPr lang="en-US" sz="1814" u="sng">
                <a:solidFill>
                  <a:srgbClr val="FF3333"/>
                </a:solidFill>
                <a:latin typeface="LMMonoPropLt10" charset="0"/>
              </a:rPr>
              <a:t>preliminary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9398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 </a:t>
            </a:r>
            <a:r>
              <a:rPr lang="it-IT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Events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10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50529" cy="6548967"/>
          </a:xfrm>
          <a:prstGeom prst="rect">
            <a:avLst/>
          </a:prstGeom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23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50529" cy="6548967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62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Ins="116994" anchor="ctr">
            <a:normAutofit fontScale="90000"/>
          </a:bodyPr>
          <a:lstStyle/>
          <a:p>
            <a:pPr marL="39688" eaLnBrk="1" hangingPunct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"/>
                <a:cs typeface="Gill Sans"/>
                <a:sym typeface="Gill Sans"/>
              </a:rPr>
              <a:t>Summary of PAMELA results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Gill Sans"/>
            </a:endParaRPr>
          </a:p>
        </p:txBody>
      </p:sp>
      <p:pic>
        <p:nvPicPr>
          <p:cNvPr id="36867" name="Picture 4" descr="pamela_all_fluxe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5" y="822325"/>
            <a:ext cx="7232650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259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7" descr="IMGP4169"/>
          <p:cNvPicPr>
            <a:picLocks noChangeAspect="1" noChangeArrowheads="1"/>
          </p:cNvPicPr>
          <p:nvPr/>
        </p:nvPicPr>
        <p:blipFill>
          <a:blip r:embed="rId3" cstate="print"/>
          <a:srcRect l="45264" t="30621" r="46729" b="11826"/>
          <a:stretch>
            <a:fillRect/>
          </a:stretch>
        </p:blipFill>
        <p:spPr bwMode="auto">
          <a:xfrm>
            <a:off x="0" y="0"/>
            <a:ext cx="1160463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Rectangle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Ins="116994" anchor="ctr"/>
          <a:lstStyle/>
          <a:p>
            <a:pPr marL="39688" eaLnBrk="1" hangingPunct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"/>
                <a:cs typeface="Gill Sans"/>
                <a:sym typeface="Gill Sans"/>
              </a:rPr>
              <a:t>Summary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Gill Sans"/>
            </a:endParaRPr>
          </a:p>
        </p:txBody>
      </p:sp>
      <p:sp>
        <p:nvSpPr>
          <p:cNvPr id="77828" name="Rectangle 3"/>
          <p:cNvSpPr>
            <a:spLocks/>
          </p:cNvSpPr>
          <p:nvPr/>
        </p:nvSpPr>
        <p:spPr bwMode="auto">
          <a:xfrm>
            <a:off x="1214438" y="836712"/>
            <a:ext cx="7929562" cy="578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8" bIns="0"/>
          <a:lstStyle/>
          <a:p>
            <a:pPr marL="26988" defTabSz="449263" eaLnBrk="0" hangingPunct="0">
              <a:lnSpc>
                <a:spcPct val="87000"/>
              </a:lnSpc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PAMELA has been in orbit and studying cosmic rays for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~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7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years. &gt;10</a:t>
            </a:r>
            <a:r>
              <a:rPr lang="en-US" sz="2400" b="1" baseline="32000" dirty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9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 triggers registered and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&gt;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0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TB of data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down-linked.</a:t>
            </a:r>
          </a:p>
          <a:p>
            <a:pPr marL="26988" defTabSz="449263" eaLnBrk="0" hangingPunct="0">
              <a:lnSpc>
                <a:spcPct val="87000"/>
              </a:lnSpc>
              <a:buClr>
                <a:srgbClr val="FF0000"/>
              </a:buClr>
              <a:buSzPct val="120000"/>
              <a:buFont typeface="Arial" pitchFamily="34" charset="0"/>
              <a:buChar char="•"/>
            </a:pPr>
            <a:endParaRPr lang="en-US" sz="2400" b="1" dirty="0" smtClean="0">
              <a:solidFill>
                <a:schemeClr val="tx1"/>
              </a:solidFill>
              <a:latin typeface="Times New Roman" pitchFamily="18" charset="0"/>
              <a:ea typeface="Gill Sans"/>
              <a:cs typeface="Times New Roman" pitchFamily="18" charset="0"/>
              <a:sym typeface="Gill Sans"/>
            </a:endParaRPr>
          </a:p>
          <a:p>
            <a:pPr marL="26988" defTabSz="449263" eaLnBrk="0" hangingPunct="0">
              <a:lnSpc>
                <a:spcPct val="87000"/>
              </a:lnSpc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Hydrogen and helium nuclei spectra measured up to 1.2 TV. Theses observations challenge the current paradigm of cosmic ray acceleration and propagation</a:t>
            </a:r>
          </a:p>
          <a:p>
            <a:pPr marL="26988" defTabSz="449263" eaLnBrk="0" hangingPunct="0">
              <a:lnSpc>
                <a:spcPct val="87000"/>
              </a:lnSpc>
              <a:buClr>
                <a:srgbClr val="FF0000"/>
              </a:buClr>
              <a:buSzPct val="120000"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ea typeface="Gill Sans"/>
              <a:cs typeface="Times New Roman" pitchFamily="18" charset="0"/>
              <a:sym typeface="Gill Sans"/>
            </a:endParaRPr>
          </a:p>
          <a:p>
            <a:pPr marL="26988" defTabSz="449263" eaLnBrk="0" hangingPunct="0">
              <a:lnSpc>
                <a:spcPct val="87000"/>
              </a:lnSpc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 Antiproton-to-proton flux ratio and antiproton energy spectrum  (~100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MeV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 - ~200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GeV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) show no </a:t>
            </a: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significant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 deviations from secondary production expectations. </a:t>
            </a:r>
          </a:p>
          <a:p>
            <a:pPr marL="26988" defTabSz="449263" eaLnBrk="0" hangingPunct="0">
              <a:lnSpc>
                <a:spcPct val="87000"/>
              </a:lnSpc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 High energy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(&gt;10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GeV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)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positron fraction and energy spectrum increases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significantly (and unexpectedly!) with energy. Primary source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?</a:t>
            </a:r>
          </a:p>
          <a:p>
            <a:pPr marL="26988" defTabSz="449263" eaLnBrk="0" hangingPunct="0">
              <a:lnSpc>
                <a:spcPct val="87000"/>
              </a:lnSpc>
              <a:buClr>
                <a:srgbClr val="FF0000"/>
              </a:buClr>
              <a:buSzPct val="120000"/>
              <a:buFont typeface="Arial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ea typeface="Gill Sans"/>
              <a:cs typeface="Times New Roman" pitchFamily="18" charset="0"/>
              <a:sym typeface="Gill Sans"/>
            </a:endParaRPr>
          </a:p>
          <a:p>
            <a:pPr marL="26988" defTabSz="449263" eaLnBrk="0" hangingPunct="0">
              <a:lnSpc>
                <a:spcPct val="87000"/>
              </a:lnSpc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Continuous study of solar physics and solar modulation effects.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ea typeface="Gill Sans"/>
              <a:cs typeface="Times New Roman" pitchFamily="18" charset="0"/>
              <a:sym typeface="Gill Sans"/>
            </a:endParaRPr>
          </a:p>
          <a:p>
            <a:pPr marL="26988" defTabSz="449263" eaLnBrk="0" hangingPunct="0">
              <a:lnSpc>
                <a:spcPct val="87000"/>
              </a:lnSpc>
              <a:buClr>
                <a:srgbClr val="FF0000"/>
              </a:buClr>
              <a:buSzPct val="120000"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ea typeface="Gill Sans"/>
              <a:cs typeface="Times New Roman" pitchFamily="18" charset="0"/>
              <a:sym typeface="Gill San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42892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PAMELA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Detectors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 descr="pamela_drawing_bongi_fin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1136650"/>
            <a:ext cx="4213225" cy="4121150"/>
          </a:xfrm>
          <a:noFill/>
          <a:ln/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79388" y="4976830"/>
            <a:ext cx="2051050" cy="952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it-IT" sz="1400" b="1">
                <a:solidFill>
                  <a:srgbClr val="0000FF"/>
                </a:solidFill>
              </a:rPr>
              <a:t>GF: 21.5 cm</a:t>
            </a:r>
            <a:r>
              <a:rPr lang="it-IT" sz="1400" b="1" baseline="30000">
                <a:solidFill>
                  <a:srgbClr val="0000FF"/>
                </a:solidFill>
              </a:rPr>
              <a:t>2</a:t>
            </a:r>
            <a:r>
              <a:rPr lang="it-IT" sz="1400" b="1">
                <a:solidFill>
                  <a:srgbClr val="0000FF"/>
                </a:solidFill>
              </a:rPr>
              <a:t> sr                Mass: 470 kg</a:t>
            </a:r>
          </a:p>
          <a:p>
            <a:pPr eaLnBrk="1" hangingPunct="1"/>
            <a:r>
              <a:rPr lang="it-IT" sz="1400" b="1">
                <a:solidFill>
                  <a:srgbClr val="0000FF"/>
                </a:solidFill>
              </a:rPr>
              <a:t>Size: 130x70x70 cm</a:t>
            </a:r>
            <a:r>
              <a:rPr lang="it-IT" sz="1400" b="1" baseline="30000">
                <a:solidFill>
                  <a:srgbClr val="0000FF"/>
                </a:solidFill>
              </a:rPr>
              <a:t>3</a:t>
            </a:r>
          </a:p>
          <a:p>
            <a:pPr eaLnBrk="1" hangingPunct="1"/>
            <a:r>
              <a:rPr lang="it-IT" sz="1400" b="1">
                <a:solidFill>
                  <a:srgbClr val="0000FF"/>
                </a:solidFill>
              </a:rPr>
              <a:t>Power Budget: 360W </a:t>
            </a:r>
            <a:endParaRPr lang="en-US" sz="1400" b="1">
              <a:solidFill>
                <a:srgbClr val="0000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411413" y="5260975"/>
            <a:ext cx="5473700" cy="12922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it-IT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Spectrometer</a:t>
            </a:r>
            <a:r>
              <a:rPr lang="it-IT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microstrip silicon tracking system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it-IT" sz="16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+   permanent magnet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t-IT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provides:  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it-IT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Magnetic rigidity</a:t>
            </a:r>
            <a:r>
              <a:rPr lang="it-IT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</a:t>
            </a:r>
            <a:r>
              <a:rPr lang="it-IT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 = pc/Ze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it-IT" sz="16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Charge sign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Charge value from </a:t>
            </a:r>
            <a:r>
              <a:rPr lang="en-US" sz="1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dx</a:t>
            </a:r>
            <a:endParaRPr lang="en-GB" sz="1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6492875" y="2247900"/>
            <a:ext cx="990600" cy="144145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411413" y="1085850"/>
            <a:ext cx="2736850" cy="426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Time-Of-Flight</a:t>
            </a:r>
            <a:endParaRPr lang="en-GB" sz="14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1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plastic </a:t>
            </a:r>
            <a:r>
              <a:rPr lang="en-GB" sz="1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scintillators</a:t>
            </a:r>
            <a:r>
              <a:rPr lang="en-GB" sz="1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+ PMT:</a:t>
            </a:r>
          </a:p>
          <a:p>
            <a:pPr eaLnBrk="1" hangingPunct="1">
              <a:buFontTx/>
              <a:buChar char="-"/>
            </a:pP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Trigger</a:t>
            </a:r>
          </a:p>
          <a:p>
            <a:pPr eaLnBrk="1" hangingPunct="1">
              <a:buFontTx/>
              <a:buChar char="-"/>
            </a:pPr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Albedo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rejection;</a:t>
            </a:r>
          </a:p>
          <a:p>
            <a:pPr eaLnBrk="1" hangingPunct="1">
              <a:buFontTx/>
              <a:buChar char="-"/>
            </a:pPr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Mass identification up to 1 </a:t>
            </a:r>
            <a:r>
              <a:rPr lang="en-GB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/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 Charge identification from </a:t>
            </a:r>
            <a:r>
              <a:rPr lang="en-GB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dE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en-GB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dX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  <a:endParaRPr lang="en-GB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1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Electromagnetic calorimeter</a:t>
            </a:r>
          </a:p>
          <a:p>
            <a:pPr algn="ctr" eaLnBrk="1" hangingPunct="1"/>
            <a:r>
              <a:rPr lang="en-GB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W/Si sampling (16.3 X</a:t>
            </a:r>
            <a:r>
              <a:rPr lang="en-GB" sz="1400" b="1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GB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0.6 </a:t>
            </a:r>
            <a:r>
              <a:rPr lang="en-GB" sz="1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λI</a:t>
            </a:r>
            <a:r>
              <a:rPr lang="en-GB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en-GB" sz="1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>
              <a:buFontTx/>
              <a:buChar char="-"/>
            </a:pP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Discrimination e+ / p,  anti-p / e</a:t>
            </a:r>
            <a:r>
              <a:rPr lang="en-GB" sz="14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(shower topology)</a:t>
            </a:r>
          </a:p>
          <a:p>
            <a:pPr eaLnBrk="1" hangingPunct="1">
              <a:buFontTx/>
              <a:buChar char="-"/>
            </a:pP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Direct E measurement for </a:t>
            </a:r>
            <a:r>
              <a:rPr lang="en-GB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16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eaLnBrk="1" hangingPunct="1"/>
            <a:endParaRPr lang="en-GB" sz="16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eaLnBrk="1" hangingPunct="1"/>
            <a:endParaRPr lang="en-GB" sz="16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eaLnBrk="1" hangingPunct="1"/>
            <a:r>
              <a:rPr lang="en-GB" sz="1600" b="1" u="sng" dirty="0" smtClean="0">
                <a:solidFill>
                  <a:schemeClr val="tx1"/>
                </a:solidFill>
                <a:latin typeface="Arial Narrow" pitchFamily="34" charset="0"/>
              </a:rPr>
              <a:t>Neutron </a:t>
            </a:r>
            <a:r>
              <a:rPr lang="en-GB" sz="1600" b="1" u="sng" dirty="0">
                <a:solidFill>
                  <a:schemeClr val="tx1"/>
                </a:solidFill>
                <a:latin typeface="Arial Narrow" pitchFamily="34" charset="0"/>
              </a:rPr>
              <a:t>detector</a:t>
            </a:r>
            <a:endParaRPr lang="en-GB" sz="1600" u="sng" dirty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en-GB" sz="1600" baseline="30000" dirty="0" smtClean="0">
                <a:solidFill>
                  <a:srgbClr val="FF9933"/>
                </a:solidFill>
                <a:latin typeface="Arial Narrow" pitchFamily="34" charset="0"/>
              </a:rPr>
              <a:t>3</a:t>
            </a:r>
            <a:r>
              <a:rPr lang="en-GB" sz="1600" dirty="0" smtClean="0">
                <a:solidFill>
                  <a:srgbClr val="FF9933"/>
                </a:solidFill>
                <a:latin typeface="Arial Narrow" pitchFamily="34" charset="0"/>
              </a:rPr>
              <a:t>He tubes + polyethylene moderator:</a:t>
            </a:r>
          </a:p>
          <a:p>
            <a:pPr eaLnBrk="1" hangingPunct="1">
              <a:buFontTx/>
              <a:buChar char="-"/>
            </a:pPr>
            <a:r>
              <a:rPr lang="en-GB" sz="1600" dirty="0" smtClean="0">
                <a:latin typeface="Arial Narrow" pitchFamily="34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Arial Narrow" pitchFamily="34" charset="0"/>
              </a:rPr>
              <a:t>High-energy e/h discrimination</a:t>
            </a:r>
          </a:p>
          <a:p>
            <a:pPr eaLnBrk="1" hangingPunct="1"/>
            <a:endParaRPr lang="en-GB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411413" y="1066800"/>
            <a:ext cx="2592387" cy="1582738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2479679" y="2814638"/>
            <a:ext cx="2592387" cy="1185866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6588125" y="3816350"/>
            <a:ext cx="792163" cy="720725"/>
          </a:xfrm>
          <a:prstGeom prst="rect">
            <a:avLst/>
          </a:prstGeom>
          <a:noFill/>
          <a:ln w="28575" algn="ctr">
            <a:solidFill>
              <a:srgbClr val="99CCFF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H="1" flipV="1">
            <a:off x="5072065" y="3714752"/>
            <a:ext cx="1516058" cy="446086"/>
          </a:xfrm>
          <a:prstGeom prst="line">
            <a:avLst/>
          </a:prstGeom>
          <a:noFill/>
          <a:ln w="28575">
            <a:solidFill>
              <a:srgbClr val="0000CC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 flipV="1">
            <a:off x="5003800" y="2520950"/>
            <a:ext cx="1296988" cy="1152525"/>
          </a:xfrm>
          <a:prstGeom prst="line">
            <a:avLst/>
          </a:prstGeom>
          <a:noFill/>
          <a:ln w="28575">
            <a:solidFill>
              <a:srgbClr val="99CC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H="1">
            <a:off x="5003800" y="1368425"/>
            <a:ext cx="936625" cy="144463"/>
          </a:xfrm>
          <a:prstGeom prst="line">
            <a:avLst/>
          </a:prstGeom>
          <a:noFill/>
          <a:ln w="28575">
            <a:solidFill>
              <a:srgbClr val="99CC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H="1" flipV="1">
            <a:off x="5003800" y="2016125"/>
            <a:ext cx="1584325" cy="215900"/>
          </a:xfrm>
          <a:prstGeom prst="line">
            <a:avLst/>
          </a:prstGeom>
          <a:noFill/>
          <a:ln w="28575">
            <a:solidFill>
              <a:srgbClr val="99CC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4" name="Freeform 16"/>
          <p:cNvSpPr>
            <a:spLocks/>
          </p:cNvSpPr>
          <p:nvPr/>
        </p:nvSpPr>
        <p:spPr bwMode="auto">
          <a:xfrm>
            <a:off x="7451725" y="3027363"/>
            <a:ext cx="1584325" cy="25923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43" y="0"/>
              </a:cxn>
              <a:cxn ang="0">
                <a:pos x="1043" y="1633"/>
              </a:cxn>
              <a:cxn ang="0">
                <a:pos x="272" y="1633"/>
              </a:cxn>
            </a:cxnLst>
            <a:rect l="0" t="0" r="r" b="b"/>
            <a:pathLst>
              <a:path w="1043" h="1633">
                <a:moveTo>
                  <a:pt x="0" y="0"/>
                </a:moveTo>
                <a:lnTo>
                  <a:pt x="1043" y="0"/>
                </a:lnTo>
                <a:lnTo>
                  <a:pt x="1043" y="1633"/>
                </a:lnTo>
                <a:lnTo>
                  <a:pt x="272" y="1633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77788" y="685800"/>
            <a:ext cx="8694560" cy="30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Main requirements </a:t>
            </a:r>
            <a:r>
              <a:rPr lang="en-GB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GB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high-sensitivity antiparticle identification and precise momentum measure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2405063" y="4143380"/>
            <a:ext cx="2667003" cy="960433"/>
          </a:xfrm>
          <a:prstGeom prst="rect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 flipH="1" flipV="1">
            <a:off x="5072066" y="4643446"/>
            <a:ext cx="1176334" cy="303204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6294438" y="4718050"/>
            <a:ext cx="1325562" cy="457200"/>
          </a:xfrm>
          <a:prstGeom prst="rect">
            <a:avLst/>
          </a:prstGeom>
          <a:noFill/>
          <a:ln w="28575" algn="ctr">
            <a:solidFill>
              <a:srgbClr val="FFFF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90" name="Arc 22"/>
          <p:cNvSpPr>
            <a:spLocks/>
          </p:cNvSpPr>
          <p:nvPr/>
        </p:nvSpPr>
        <p:spPr bwMode="auto">
          <a:xfrm>
            <a:off x="6324600" y="1062038"/>
            <a:ext cx="533400" cy="2984500"/>
          </a:xfrm>
          <a:custGeom>
            <a:avLst/>
            <a:gdLst>
              <a:gd name="G0" fmla="+- 0 0 0"/>
              <a:gd name="G1" fmla="+- 16300 0 0"/>
              <a:gd name="G2" fmla="+- 21600 0 0"/>
              <a:gd name="T0" fmla="*/ 14173 w 21600"/>
              <a:gd name="T1" fmla="*/ 0 h 23985"/>
              <a:gd name="T2" fmla="*/ 20187 w 21600"/>
              <a:gd name="T3" fmla="*/ 23985 h 23985"/>
              <a:gd name="T4" fmla="*/ 0 w 21600"/>
              <a:gd name="T5" fmla="*/ 16300 h 23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985" fill="none" extrusionOk="0">
                <a:moveTo>
                  <a:pt x="14172" y="0"/>
                </a:moveTo>
                <a:cubicBezTo>
                  <a:pt x="18890" y="4102"/>
                  <a:pt x="21600" y="10047"/>
                  <a:pt x="21600" y="16300"/>
                </a:cubicBezTo>
                <a:cubicBezTo>
                  <a:pt x="21600" y="18926"/>
                  <a:pt x="21121" y="21530"/>
                  <a:pt x="20186" y="23984"/>
                </a:cubicBezTo>
              </a:path>
              <a:path w="21600" h="23985" stroke="0" extrusionOk="0">
                <a:moveTo>
                  <a:pt x="14172" y="0"/>
                </a:moveTo>
                <a:cubicBezTo>
                  <a:pt x="18890" y="4102"/>
                  <a:pt x="21600" y="10047"/>
                  <a:pt x="21600" y="16300"/>
                </a:cubicBezTo>
                <a:cubicBezTo>
                  <a:pt x="21600" y="18926"/>
                  <a:pt x="21121" y="21530"/>
                  <a:pt x="20186" y="23984"/>
                </a:cubicBezTo>
                <a:lnTo>
                  <a:pt x="0" y="1630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Arc 23"/>
          <p:cNvSpPr>
            <a:spLocks/>
          </p:cNvSpPr>
          <p:nvPr/>
        </p:nvSpPr>
        <p:spPr bwMode="auto">
          <a:xfrm flipH="1">
            <a:off x="7086600" y="1060450"/>
            <a:ext cx="533400" cy="2984500"/>
          </a:xfrm>
          <a:custGeom>
            <a:avLst/>
            <a:gdLst>
              <a:gd name="G0" fmla="+- 0 0 0"/>
              <a:gd name="G1" fmla="+- 16300 0 0"/>
              <a:gd name="G2" fmla="+- 21600 0 0"/>
              <a:gd name="T0" fmla="*/ 14173 w 21600"/>
              <a:gd name="T1" fmla="*/ 0 h 23985"/>
              <a:gd name="T2" fmla="*/ 20187 w 21600"/>
              <a:gd name="T3" fmla="*/ 23985 h 23985"/>
              <a:gd name="T4" fmla="*/ 0 w 21600"/>
              <a:gd name="T5" fmla="*/ 16300 h 23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985" fill="none" extrusionOk="0">
                <a:moveTo>
                  <a:pt x="14172" y="0"/>
                </a:moveTo>
                <a:cubicBezTo>
                  <a:pt x="18890" y="4102"/>
                  <a:pt x="21600" y="10047"/>
                  <a:pt x="21600" y="16300"/>
                </a:cubicBezTo>
                <a:cubicBezTo>
                  <a:pt x="21600" y="18926"/>
                  <a:pt x="21121" y="21530"/>
                  <a:pt x="20186" y="23984"/>
                </a:cubicBezTo>
              </a:path>
              <a:path w="21600" h="23985" stroke="0" extrusionOk="0">
                <a:moveTo>
                  <a:pt x="14172" y="0"/>
                </a:moveTo>
                <a:cubicBezTo>
                  <a:pt x="18890" y="4102"/>
                  <a:pt x="21600" y="10047"/>
                  <a:pt x="21600" y="16300"/>
                </a:cubicBezTo>
                <a:cubicBezTo>
                  <a:pt x="21600" y="18926"/>
                  <a:pt x="21121" y="21530"/>
                  <a:pt x="20186" y="23984"/>
                </a:cubicBezTo>
                <a:lnTo>
                  <a:pt x="0" y="16300"/>
                </a:lnTo>
                <a:close/>
              </a:path>
            </a:pathLst>
          </a:custGeom>
          <a:noFill/>
          <a:ln w="28575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6400800" y="91440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99"/>
                </a:solidFill>
                <a:sym typeface="Symbol" pitchFamily="18" charset="2"/>
              </a:rPr>
              <a:t>+  </a:t>
            </a:r>
            <a:r>
              <a:rPr lang="en-US" b="1">
                <a:sym typeface="Symbol" pitchFamily="18" charset="2"/>
              </a:rPr>
              <a:t>         </a:t>
            </a:r>
            <a:r>
              <a:rPr lang="en-US" b="1">
                <a:solidFill>
                  <a:srgbClr val="33CCFF"/>
                </a:solidFill>
                <a:sym typeface="Symbol" pitchFamily="18" charset="2"/>
              </a:rPr>
              <a:t>-</a:t>
            </a:r>
          </a:p>
        </p:txBody>
      </p:sp>
      <p:pic>
        <p:nvPicPr>
          <p:cNvPr id="25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970" y="1144588"/>
            <a:ext cx="2622857" cy="351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9590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357422" y="2714620"/>
            <a:ext cx="4486292" cy="14287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Thanks!</a:t>
            </a:r>
          </a:p>
        </p:txBody>
      </p:sp>
      <p:sp>
        <p:nvSpPr>
          <p:cNvPr id="252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endParaRPr lang="it-IT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7050" y="620688"/>
            <a:ext cx="6076950" cy="557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ular Callout 11"/>
          <p:cNvSpPr/>
          <p:nvPr/>
        </p:nvSpPr>
        <p:spPr>
          <a:xfrm>
            <a:off x="107504" y="4437112"/>
            <a:ext cx="1922578" cy="1371600"/>
          </a:xfrm>
          <a:prstGeom prst="wedgeRectCallout">
            <a:avLst>
              <a:gd name="adj1" fmla="val 169458"/>
              <a:gd name="adj2" fmla="val 8712"/>
            </a:avLst>
          </a:prstGeom>
          <a:solidFill>
            <a:schemeClr val="bg1"/>
          </a:solidFill>
          <a:ln w="28575">
            <a:gradFill>
              <a:gsLst>
                <a:gs pos="6500">
                  <a:srgbClr val="FAA88A"/>
                </a:gs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systematic deflection shift causes an offset between e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e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distribution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88640"/>
            <a:ext cx="8062912" cy="584775"/>
          </a:xfrm>
        </p:spPr>
        <p:txBody>
          <a:bodyPr lIns="91440" tIns="45720" rIns="91440" bIns="45720">
            <a:spAutoFit/>
          </a:bodyPr>
          <a:lstStyle/>
          <a:p>
            <a:pPr eaLnBrk="1" hangingPunct="1">
              <a:defRPr/>
            </a:pPr>
            <a:r>
              <a:rPr lang="en-GB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Spectrometer Systematic Uncertainties </a:t>
            </a:r>
            <a:endParaRPr lang="it-IT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908720"/>
            <a:ext cx="3203848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 real data:</a:t>
            </a:r>
          </a:p>
          <a:p>
            <a:pPr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spectrometer may have a </a:t>
            </a:r>
            <a:r>
              <a:rPr lang="en-US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charge-sign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dependent systematic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calorimeter systematic has </a:t>
            </a:r>
            <a:r>
              <a:rPr lang="en-US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 such dependence</a:t>
            </a:r>
            <a:endParaRPr lang="en-US" sz="20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2867" name="Object 3"/>
          <p:cNvGraphicFramePr>
            <a:graphicFrameLocks noChangeAspect="1"/>
          </p:cNvGraphicFramePr>
          <p:nvPr/>
        </p:nvGraphicFramePr>
        <p:xfrm>
          <a:off x="258763" y="1196975"/>
          <a:ext cx="2792412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4" name="Equation" r:id="rId5" imgW="2273040" imgH="444240" progId="Equation.3">
                  <p:embed/>
                </p:oleObj>
              </mc:Choice>
              <mc:Fallback>
                <p:oleObj name="Equation" r:id="rId5" imgW="22730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3" y="1196975"/>
                        <a:ext cx="2792412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2"/>
          <p:cNvSpPr txBox="1">
            <a:spLocks/>
          </p:cNvSpPr>
          <p:nvPr/>
        </p:nvSpPr>
        <p:spPr>
          <a:xfrm>
            <a:off x="3275856" y="6110536"/>
            <a:ext cx="4104456" cy="747464"/>
          </a:xfrm>
          <a:prstGeom prst="rect">
            <a:avLst/>
          </a:prstGeom>
          <a:solidFill>
            <a:srgbClr val="FFFF99"/>
          </a:solidFill>
        </p:spPr>
        <p:txBody>
          <a:bodyPr>
            <a:normAutofit/>
          </a:bodyPr>
          <a:lstStyle/>
          <a:p>
            <a:pPr marL="107950" marR="0" lvl="0" indent="-107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Upper limit set by positron statistics: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Dh</a:t>
            </a:r>
            <a:r>
              <a:rPr kumimoji="0" lang="en-US" b="1" i="0" u="sng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sys</a:t>
            </a:r>
            <a:r>
              <a:rPr kumimoji="0" lang="en-US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~1∙10</a:t>
            </a:r>
            <a:r>
              <a:rPr kumimoji="0" lang="en-US" b="1" i="0" u="sng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-4</a:t>
            </a:r>
            <a:r>
              <a:rPr kumimoji="0" lang="en-US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GV</a:t>
            </a:r>
            <a:r>
              <a:rPr kumimoji="0" lang="en-US" b="1" i="0" u="sng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851421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positrons (1)</a:t>
            </a:r>
          </a:p>
        </p:txBody>
      </p:sp>
      <p:sp>
        <p:nvSpPr>
          <p:cNvPr id="3" name="Can 2"/>
          <p:cNvSpPr>
            <a:spLocks noChangeArrowheads="1"/>
          </p:cNvSpPr>
          <p:nvPr/>
        </p:nvSpPr>
        <p:spPr bwMode="auto">
          <a:xfrm>
            <a:off x="796925" y="1970088"/>
            <a:ext cx="5926138" cy="674687"/>
          </a:xfrm>
          <a:prstGeom prst="can">
            <a:avLst>
              <a:gd name="adj" fmla="val 50000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Can 3"/>
          <p:cNvSpPr>
            <a:spLocks noChangeArrowheads="1"/>
          </p:cNvSpPr>
          <p:nvPr/>
        </p:nvSpPr>
        <p:spPr bwMode="auto">
          <a:xfrm>
            <a:off x="796925" y="1220788"/>
            <a:ext cx="5926138" cy="1957387"/>
          </a:xfrm>
          <a:prstGeom prst="can">
            <a:avLst>
              <a:gd name="adj" fmla="val 8375"/>
            </a:avLst>
          </a:prstGeom>
          <a:blipFill dpi="0" rotWithShape="1">
            <a:blip r:embed="rId3">
              <a:alphaModFix amt="18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rot="5400000">
            <a:off x="16669" y="1750219"/>
            <a:ext cx="1058863" cy="31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214313" y="1431925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1800"/>
              <a:t>H</a:t>
            </a:r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rot="5400000">
            <a:off x="6719094" y="2307432"/>
            <a:ext cx="377825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6" name="TextBox 14"/>
          <p:cNvSpPr txBox="1">
            <a:spLocks noChangeArrowheads="1"/>
          </p:cNvSpPr>
          <p:nvPr/>
        </p:nvSpPr>
        <p:spPr bwMode="auto">
          <a:xfrm>
            <a:off x="6907213" y="21272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1800"/>
              <a:t>2h</a:t>
            </a:r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rot="10800000" flipV="1">
            <a:off x="2520950" y="2119313"/>
            <a:ext cx="1293813" cy="160337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stealth" w="med" len="lg"/>
            <a:tailEnd type="stealth" w="med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8" name="TextBox 17"/>
          <p:cNvSpPr txBox="1">
            <a:spLocks noChangeArrowheads="1"/>
          </p:cNvSpPr>
          <p:nvPr/>
        </p:nvSpPr>
        <p:spPr bwMode="auto">
          <a:xfrm>
            <a:off x="2730500" y="1801813"/>
            <a:ext cx="436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1800"/>
              <a:t>R</a:t>
            </a:r>
            <a:r>
              <a:rPr lang="en-US" sz="1800" baseline="-25000"/>
              <a:t>d</a:t>
            </a:r>
            <a:endParaRPr lang="en-US" sz="1800"/>
          </a:p>
        </p:txBody>
      </p:sp>
      <p:sp>
        <p:nvSpPr>
          <p:cNvPr id="19469" name="TextBox 18"/>
          <p:cNvSpPr txBox="1">
            <a:spLocks noChangeArrowheads="1"/>
          </p:cNvSpPr>
          <p:nvPr/>
        </p:nvSpPr>
        <p:spPr bwMode="auto">
          <a:xfrm>
            <a:off x="4400550" y="227965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1800">
                <a:latin typeface="Arial Rounded MT Bold" panose="020F0704030504030204" pitchFamily="34" charset="0"/>
              </a:rPr>
              <a:t>disc</a:t>
            </a:r>
          </a:p>
        </p:txBody>
      </p:sp>
      <p:sp>
        <p:nvSpPr>
          <p:cNvPr id="19470" name="TextBox 19"/>
          <p:cNvSpPr txBox="1">
            <a:spLocks noChangeArrowheads="1"/>
          </p:cNvSpPr>
          <p:nvPr/>
        </p:nvSpPr>
        <p:spPr bwMode="auto">
          <a:xfrm>
            <a:off x="4354513" y="2808288"/>
            <a:ext cx="700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1800">
                <a:latin typeface="Arial Rounded MT Bold" panose="020F0704030504030204" pitchFamily="34" charset="0"/>
              </a:rPr>
              <a:t>Halo</a:t>
            </a:r>
          </a:p>
        </p:txBody>
      </p:sp>
      <p:sp>
        <p:nvSpPr>
          <p:cNvPr id="13" name="Freeform 12"/>
          <p:cNvSpPr>
            <a:spLocks noChangeArrowheads="1"/>
          </p:cNvSpPr>
          <p:nvPr/>
        </p:nvSpPr>
        <p:spPr bwMode="auto">
          <a:xfrm>
            <a:off x="5126038" y="1535113"/>
            <a:ext cx="1174750" cy="1643062"/>
          </a:xfrm>
          <a:custGeom>
            <a:avLst/>
            <a:gdLst>
              <a:gd name="T0" fmla="*/ 0 w 1173440"/>
              <a:gd name="T1" fmla="*/ 0 h 2334151"/>
              <a:gd name="T2" fmla="*/ 1173440 w 1173440"/>
              <a:gd name="T3" fmla="*/ 2334151 h 2334151"/>
            </a:gdLst>
            <a:ahLst/>
            <a:cxnLst/>
            <a:rect l="T0" t="T1" r="T2" b="T3"/>
            <a:pathLst>
              <a:path w="1173440" h="2334151">
                <a:moveTo>
                  <a:pt x="75131" y="697957"/>
                </a:moveTo>
                <a:cubicBezTo>
                  <a:pt x="82758" y="686515"/>
                  <a:pt x="89422" y="674369"/>
                  <a:pt x="98012" y="663631"/>
                </a:cubicBezTo>
                <a:cubicBezTo>
                  <a:pt x="126391" y="628154"/>
                  <a:pt x="120298" y="653380"/>
                  <a:pt x="143775" y="606422"/>
                </a:cubicBezTo>
                <a:cubicBezTo>
                  <a:pt x="149168" y="595634"/>
                  <a:pt x="146688" y="580625"/>
                  <a:pt x="155216" y="572096"/>
                </a:cubicBezTo>
                <a:cubicBezTo>
                  <a:pt x="163743" y="563568"/>
                  <a:pt x="178097" y="564468"/>
                  <a:pt x="189538" y="560654"/>
                </a:cubicBezTo>
                <a:cubicBezTo>
                  <a:pt x="193352" y="606422"/>
                  <a:pt x="178989" y="657638"/>
                  <a:pt x="200979" y="697957"/>
                </a:cubicBezTo>
                <a:cubicBezTo>
                  <a:pt x="210290" y="715028"/>
                  <a:pt x="244433" y="700266"/>
                  <a:pt x="258182" y="686515"/>
                </a:cubicBezTo>
                <a:cubicBezTo>
                  <a:pt x="354821" y="589866"/>
                  <a:pt x="199807" y="652581"/>
                  <a:pt x="303945" y="617864"/>
                </a:cubicBezTo>
                <a:cubicBezTo>
                  <a:pt x="315386" y="621678"/>
                  <a:pt x="329740" y="620778"/>
                  <a:pt x="338267" y="629306"/>
                </a:cubicBezTo>
                <a:cubicBezTo>
                  <a:pt x="346795" y="637834"/>
                  <a:pt x="349708" y="651570"/>
                  <a:pt x="349708" y="663631"/>
                </a:cubicBezTo>
                <a:cubicBezTo>
                  <a:pt x="349708" y="704625"/>
                  <a:pt x="336839" y="749436"/>
                  <a:pt x="326827" y="789492"/>
                </a:cubicBezTo>
                <a:cubicBezTo>
                  <a:pt x="309259" y="763138"/>
                  <a:pt x="306463" y="743725"/>
                  <a:pt x="269623" y="743725"/>
                </a:cubicBezTo>
                <a:cubicBezTo>
                  <a:pt x="257563" y="743725"/>
                  <a:pt x="246742" y="751353"/>
                  <a:pt x="235301" y="755167"/>
                </a:cubicBezTo>
                <a:cubicBezTo>
                  <a:pt x="231443" y="766742"/>
                  <a:pt x="216946" y="820269"/>
                  <a:pt x="200979" y="823818"/>
                </a:cubicBezTo>
                <a:cubicBezTo>
                  <a:pt x="174655" y="829668"/>
                  <a:pt x="147589" y="816190"/>
                  <a:pt x="120894" y="812376"/>
                </a:cubicBezTo>
                <a:cubicBezTo>
                  <a:pt x="117080" y="800934"/>
                  <a:pt x="104974" y="789248"/>
                  <a:pt x="109453" y="778050"/>
                </a:cubicBezTo>
                <a:cubicBezTo>
                  <a:pt x="114559" y="765283"/>
                  <a:pt x="143775" y="768917"/>
                  <a:pt x="143775" y="755167"/>
                </a:cubicBezTo>
                <a:cubicBezTo>
                  <a:pt x="143775" y="706266"/>
                  <a:pt x="108573" y="694877"/>
                  <a:pt x="75131" y="686515"/>
                </a:cubicBezTo>
                <a:cubicBezTo>
                  <a:pt x="56266" y="681798"/>
                  <a:pt x="36995" y="678887"/>
                  <a:pt x="17927" y="675073"/>
                </a:cubicBezTo>
                <a:cubicBezTo>
                  <a:pt x="96" y="621576"/>
                  <a:pt x="0" y="638344"/>
                  <a:pt x="17927" y="560654"/>
                </a:cubicBezTo>
                <a:cubicBezTo>
                  <a:pt x="23351" y="537150"/>
                  <a:pt x="40809" y="492003"/>
                  <a:pt x="40809" y="492003"/>
                </a:cubicBezTo>
                <a:cubicBezTo>
                  <a:pt x="33182" y="484375"/>
                  <a:pt x="19265" y="479823"/>
                  <a:pt x="17927" y="469119"/>
                </a:cubicBezTo>
                <a:cubicBezTo>
                  <a:pt x="14266" y="439829"/>
                  <a:pt x="30914" y="395829"/>
                  <a:pt x="40809" y="366141"/>
                </a:cubicBezTo>
                <a:lnTo>
                  <a:pt x="17927" y="297490"/>
                </a:lnTo>
                <a:lnTo>
                  <a:pt x="6486" y="263164"/>
                </a:lnTo>
                <a:cubicBezTo>
                  <a:pt x="10300" y="225024"/>
                  <a:pt x="8631" y="185931"/>
                  <a:pt x="17927" y="148745"/>
                </a:cubicBezTo>
                <a:cubicBezTo>
                  <a:pt x="20543" y="138280"/>
                  <a:pt x="30231" y="123745"/>
                  <a:pt x="40809" y="125861"/>
                </a:cubicBezTo>
                <a:cubicBezTo>
                  <a:pt x="56675" y="129035"/>
                  <a:pt x="63690" y="148745"/>
                  <a:pt x="75131" y="160187"/>
                </a:cubicBezTo>
                <a:cubicBezTo>
                  <a:pt x="101825" y="240279"/>
                  <a:pt x="75129" y="221209"/>
                  <a:pt x="132334" y="240280"/>
                </a:cubicBezTo>
                <a:cubicBezTo>
                  <a:pt x="212421" y="213582"/>
                  <a:pt x="193353" y="194514"/>
                  <a:pt x="212419" y="251722"/>
                </a:cubicBezTo>
                <a:cubicBezTo>
                  <a:pt x="208606" y="263164"/>
                  <a:pt x="207184" y="275706"/>
                  <a:pt x="200979" y="286048"/>
                </a:cubicBezTo>
                <a:cubicBezTo>
                  <a:pt x="182980" y="316050"/>
                  <a:pt x="165239" y="312147"/>
                  <a:pt x="132334" y="320374"/>
                </a:cubicBezTo>
                <a:cubicBezTo>
                  <a:pt x="128521" y="331816"/>
                  <a:pt x="112366" y="346171"/>
                  <a:pt x="120894" y="354699"/>
                </a:cubicBezTo>
                <a:cubicBezTo>
                  <a:pt x="130179" y="363985"/>
                  <a:pt x="214561" y="383839"/>
                  <a:pt x="235301" y="389025"/>
                </a:cubicBezTo>
                <a:cubicBezTo>
                  <a:pt x="258182" y="404281"/>
                  <a:pt x="284500" y="415346"/>
                  <a:pt x="303945" y="434793"/>
                </a:cubicBezTo>
                <a:cubicBezTo>
                  <a:pt x="311572" y="442421"/>
                  <a:pt x="316727" y="453889"/>
                  <a:pt x="326827" y="457677"/>
                </a:cubicBezTo>
                <a:cubicBezTo>
                  <a:pt x="348547" y="465823"/>
                  <a:pt x="372590" y="465305"/>
                  <a:pt x="395471" y="469119"/>
                </a:cubicBezTo>
                <a:cubicBezTo>
                  <a:pt x="399285" y="492003"/>
                  <a:pt x="387240" y="525474"/>
                  <a:pt x="406912" y="537770"/>
                </a:cubicBezTo>
                <a:cubicBezTo>
                  <a:pt x="429779" y="552063"/>
                  <a:pt x="476046" y="550970"/>
                  <a:pt x="486997" y="526328"/>
                </a:cubicBezTo>
                <a:cubicBezTo>
                  <a:pt x="500230" y="496550"/>
                  <a:pt x="463810" y="465418"/>
                  <a:pt x="452675" y="434793"/>
                </a:cubicBezTo>
                <a:cubicBezTo>
                  <a:pt x="429855" y="372030"/>
                  <a:pt x="456140" y="415375"/>
                  <a:pt x="384030" y="343258"/>
                </a:cubicBezTo>
                <a:cubicBezTo>
                  <a:pt x="341180" y="300404"/>
                  <a:pt x="365059" y="314050"/>
                  <a:pt x="315386" y="297490"/>
                </a:cubicBezTo>
                <a:cubicBezTo>
                  <a:pt x="296318" y="301304"/>
                  <a:pt x="277628" y="308932"/>
                  <a:pt x="258182" y="308932"/>
                </a:cubicBezTo>
                <a:cubicBezTo>
                  <a:pt x="246122" y="308932"/>
                  <a:pt x="223860" y="309550"/>
                  <a:pt x="223860" y="297490"/>
                </a:cubicBezTo>
                <a:cubicBezTo>
                  <a:pt x="223860" y="225113"/>
                  <a:pt x="258777" y="228689"/>
                  <a:pt x="303945" y="217396"/>
                </a:cubicBezTo>
                <a:cubicBezTo>
                  <a:pt x="325957" y="202720"/>
                  <a:pt x="353519" y="194490"/>
                  <a:pt x="349708" y="160187"/>
                </a:cubicBezTo>
                <a:cubicBezTo>
                  <a:pt x="347045" y="136213"/>
                  <a:pt x="326827" y="91535"/>
                  <a:pt x="326827" y="91535"/>
                </a:cubicBezTo>
                <a:cubicBezTo>
                  <a:pt x="338268" y="80093"/>
                  <a:pt x="347101" y="65238"/>
                  <a:pt x="361149" y="57210"/>
                </a:cubicBezTo>
                <a:cubicBezTo>
                  <a:pt x="374801" y="49408"/>
                  <a:pt x="394634" y="55591"/>
                  <a:pt x="406912" y="45768"/>
                </a:cubicBezTo>
                <a:cubicBezTo>
                  <a:pt x="416329" y="38233"/>
                  <a:pt x="409824" y="19971"/>
                  <a:pt x="418352" y="11442"/>
                </a:cubicBezTo>
                <a:cubicBezTo>
                  <a:pt x="426879" y="2914"/>
                  <a:pt x="441234" y="3814"/>
                  <a:pt x="452675" y="0"/>
                </a:cubicBezTo>
                <a:cubicBezTo>
                  <a:pt x="464116" y="3814"/>
                  <a:pt x="478470" y="2914"/>
                  <a:pt x="486997" y="11442"/>
                </a:cubicBezTo>
                <a:cubicBezTo>
                  <a:pt x="506065" y="30512"/>
                  <a:pt x="498438" y="61023"/>
                  <a:pt x="486997" y="80093"/>
                </a:cubicBezTo>
                <a:cubicBezTo>
                  <a:pt x="481447" y="89343"/>
                  <a:pt x="471742" y="95349"/>
                  <a:pt x="464115" y="102977"/>
                </a:cubicBezTo>
                <a:cubicBezTo>
                  <a:pt x="467929" y="144931"/>
                  <a:pt x="442167" y="203151"/>
                  <a:pt x="475556" y="228838"/>
                </a:cubicBezTo>
                <a:cubicBezTo>
                  <a:pt x="591091" y="317720"/>
                  <a:pt x="607194" y="234350"/>
                  <a:pt x="624286" y="183071"/>
                </a:cubicBezTo>
                <a:cubicBezTo>
                  <a:pt x="639540" y="190699"/>
                  <a:pt x="657989" y="193895"/>
                  <a:pt x="670048" y="205955"/>
                </a:cubicBezTo>
                <a:cubicBezTo>
                  <a:pt x="678576" y="214484"/>
                  <a:pt x="680289" y="228279"/>
                  <a:pt x="681489" y="240280"/>
                </a:cubicBezTo>
                <a:cubicBezTo>
                  <a:pt x="687951" y="304907"/>
                  <a:pt x="686468" y="370166"/>
                  <a:pt x="692930" y="434793"/>
                </a:cubicBezTo>
                <a:cubicBezTo>
                  <a:pt x="695716" y="462658"/>
                  <a:pt x="712506" y="481323"/>
                  <a:pt x="727252" y="503444"/>
                </a:cubicBezTo>
                <a:cubicBezTo>
                  <a:pt x="730647" y="502474"/>
                  <a:pt x="846923" y="466917"/>
                  <a:pt x="864541" y="469119"/>
                </a:cubicBezTo>
                <a:cubicBezTo>
                  <a:pt x="878185" y="470825"/>
                  <a:pt x="887422" y="484375"/>
                  <a:pt x="898863" y="492003"/>
                </a:cubicBezTo>
                <a:cubicBezTo>
                  <a:pt x="913513" y="535955"/>
                  <a:pt x="923904" y="550074"/>
                  <a:pt x="898863" y="606422"/>
                </a:cubicBezTo>
                <a:cubicBezTo>
                  <a:pt x="893279" y="618988"/>
                  <a:pt x="875104" y="620503"/>
                  <a:pt x="864541" y="629306"/>
                </a:cubicBezTo>
                <a:cubicBezTo>
                  <a:pt x="852111" y="639665"/>
                  <a:pt x="841660" y="652189"/>
                  <a:pt x="830219" y="663631"/>
                </a:cubicBezTo>
                <a:cubicBezTo>
                  <a:pt x="724974" y="637317"/>
                  <a:pt x="852319" y="675910"/>
                  <a:pt x="727252" y="606422"/>
                </a:cubicBezTo>
                <a:cubicBezTo>
                  <a:pt x="713507" y="598785"/>
                  <a:pt x="696608" y="599300"/>
                  <a:pt x="681489" y="594980"/>
                </a:cubicBezTo>
                <a:cubicBezTo>
                  <a:pt x="669893" y="591667"/>
                  <a:pt x="658608" y="587352"/>
                  <a:pt x="647167" y="583538"/>
                </a:cubicBezTo>
                <a:cubicBezTo>
                  <a:pt x="639540" y="594980"/>
                  <a:pt x="630435" y="605564"/>
                  <a:pt x="624286" y="617864"/>
                </a:cubicBezTo>
                <a:cubicBezTo>
                  <a:pt x="605653" y="655135"/>
                  <a:pt x="603296" y="700374"/>
                  <a:pt x="647167" y="732283"/>
                </a:cubicBezTo>
                <a:cubicBezTo>
                  <a:pt x="672032" y="750368"/>
                  <a:pt x="708184" y="739911"/>
                  <a:pt x="738693" y="743725"/>
                </a:cubicBezTo>
                <a:cubicBezTo>
                  <a:pt x="731066" y="781865"/>
                  <a:pt x="737385" y="825781"/>
                  <a:pt x="715811" y="858144"/>
                </a:cubicBezTo>
                <a:cubicBezTo>
                  <a:pt x="707090" y="871227"/>
                  <a:pt x="683700" y="854504"/>
                  <a:pt x="670048" y="846702"/>
                </a:cubicBezTo>
                <a:cubicBezTo>
                  <a:pt x="550070" y="778135"/>
                  <a:pt x="708562" y="836658"/>
                  <a:pt x="601404" y="800934"/>
                </a:cubicBezTo>
                <a:cubicBezTo>
                  <a:pt x="573922" y="807805"/>
                  <a:pt x="541071" y="810567"/>
                  <a:pt x="521319" y="835260"/>
                </a:cubicBezTo>
                <a:cubicBezTo>
                  <a:pt x="513785" y="844678"/>
                  <a:pt x="513692" y="858144"/>
                  <a:pt x="509878" y="869586"/>
                </a:cubicBezTo>
                <a:cubicBezTo>
                  <a:pt x="517505" y="888656"/>
                  <a:pt x="517167" y="913428"/>
                  <a:pt x="532760" y="926795"/>
                </a:cubicBezTo>
                <a:cubicBezTo>
                  <a:pt x="547523" y="939451"/>
                  <a:pt x="571098" y="933520"/>
                  <a:pt x="589963" y="938237"/>
                </a:cubicBezTo>
                <a:cubicBezTo>
                  <a:pt x="601663" y="941162"/>
                  <a:pt x="612845" y="945865"/>
                  <a:pt x="624286" y="949679"/>
                </a:cubicBezTo>
                <a:cubicBezTo>
                  <a:pt x="628099" y="961121"/>
                  <a:pt x="637709" y="972108"/>
                  <a:pt x="635726" y="984005"/>
                </a:cubicBezTo>
                <a:cubicBezTo>
                  <a:pt x="633466" y="997569"/>
                  <a:pt x="623408" y="1009527"/>
                  <a:pt x="612845" y="1018331"/>
                </a:cubicBezTo>
                <a:cubicBezTo>
                  <a:pt x="578831" y="1046680"/>
                  <a:pt x="550581" y="1041555"/>
                  <a:pt x="509878" y="1052657"/>
                </a:cubicBezTo>
                <a:cubicBezTo>
                  <a:pt x="486609" y="1059004"/>
                  <a:pt x="464633" y="1069690"/>
                  <a:pt x="441234" y="1075540"/>
                </a:cubicBezTo>
                <a:cubicBezTo>
                  <a:pt x="383771" y="1089907"/>
                  <a:pt x="410388" y="1082009"/>
                  <a:pt x="361149" y="1098424"/>
                </a:cubicBezTo>
                <a:cubicBezTo>
                  <a:pt x="353522" y="1086982"/>
                  <a:pt x="347070" y="1074662"/>
                  <a:pt x="338267" y="1064098"/>
                </a:cubicBezTo>
                <a:cubicBezTo>
                  <a:pt x="310740" y="1031062"/>
                  <a:pt x="303370" y="1029390"/>
                  <a:pt x="269623" y="1006889"/>
                </a:cubicBezTo>
                <a:cubicBezTo>
                  <a:pt x="245597" y="1014899"/>
                  <a:pt x="218722" y="1020513"/>
                  <a:pt x="200979" y="1041215"/>
                </a:cubicBezTo>
                <a:cubicBezTo>
                  <a:pt x="186507" y="1058100"/>
                  <a:pt x="178442" y="1079565"/>
                  <a:pt x="166657" y="1098424"/>
                </a:cubicBezTo>
                <a:cubicBezTo>
                  <a:pt x="159369" y="1110085"/>
                  <a:pt x="151402" y="1121308"/>
                  <a:pt x="143775" y="1132750"/>
                </a:cubicBezTo>
                <a:cubicBezTo>
                  <a:pt x="139961" y="1186146"/>
                  <a:pt x="141636" y="1240220"/>
                  <a:pt x="132334" y="1292937"/>
                </a:cubicBezTo>
                <a:cubicBezTo>
                  <a:pt x="129945" y="1306479"/>
                  <a:pt x="106756" y="1313779"/>
                  <a:pt x="109453" y="1327263"/>
                </a:cubicBezTo>
                <a:cubicBezTo>
                  <a:pt x="112149" y="1340746"/>
                  <a:pt x="130509" y="1346528"/>
                  <a:pt x="143775" y="1350146"/>
                </a:cubicBezTo>
                <a:cubicBezTo>
                  <a:pt x="173438" y="1358236"/>
                  <a:pt x="204792" y="1357774"/>
                  <a:pt x="235301" y="1361588"/>
                </a:cubicBezTo>
                <a:cubicBezTo>
                  <a:pt x="250555" y="1357774"/>
                  <a:pt x="269946" y="1361265"/>
                  <a:pt x="281064" y="1350146"/>
                </a:cubicBezTo>
                <a:cubicBezTo>
                  <a:pt x="292183" y="1339026"/>
                  <a:pt x="285472" y="1318444"/>
                  <a:pt x="292504" y="1304379"/>
                </a:cubicBezTo>
                <a:cubicBezTo>
                  <a:pt x="301031" y="1287322"/>
                  <a:pt x="314418" y="1273090"/>
                  <a:pt x="326827" y="1258611"/>
                </a:cubicBezTo>
                <a:cubicBezTo>
                  <a:pt x="337357" y="1246325"/>
                  <a:pt x="347005" y="1232144"/>
                  <a:pt x="361149" y="1224285"/>
                </a:cubicBezTo>
                <a:cubicBezTo>
                  <a:pt x="382233" y="1212571"/>
                  <a:pt x="429793" y="1201401"/>
                  <a:pt x="429793" y="1201401"/>
                </a:cubicBezTo>
                <a:cubicBezTo>
                  <a:pt x="445047" y="1205215"/>
                  <a:pt x="460833" y="1207321"/>
                  <a:pt x="475556" y="1212843"/>
                </a:cubicBezTo>
                <a:cubicBezTo>
                  <a:pt x="491525" y="1218832"/>
                  <a:pt x="504865" y="1231239"/>
                  <a:pt x="521319" y="1235727"/>
                </a:cubicBezTo>
                <a:cubicBezTo>
                  <a:pt x="547335" y="1242823"/>
                  <a:pt x="574709" y="1243355"/>
                  <a:pt x="601404" y="1247169"/>
                </a:cubicBezTo>
                <a:cubicBezTo>
                  <a:pt x="625125" y="1152278"/>
                  <a:pt x="594128" y="1251116"/>
                  <a:pt x="647167" y="1155634"/>
                </a:cubicBezTo>
                <a:cubicBezTo>
                  <a:pt x="657141" y="1137680"/>
                  <a:pt x="662421" y="1117494"/>
                  <a:pt x="670048" y="1098424"/>
                </a:cubicBezTo>
                <a:cubicBezTo>
                  <a:pt x="673862" y="1075540"/>
                  <a:pt x="673344" y="1051495"/>
                  <a:pt x="681489" y="1029773"/>
                </a:cubicBezTo>
                <a:cubicBezTo>
                  <a:pt x="689552" y="1008269"/>
                  <a:pt x="737219" y="990463"/>
                  <a:pt x="750134" y="984005"/>
                </a:cubicBezTo>
                <a:cubicBezTo>
                  <a:pt x="761575" y="987819"/>
                  <a:pt x="775929" y="986919"/>
                  <a:pt x="784456" y="995447"/>
                </a:cubicBezTo>
                <a:cubicBezTo>
                  <a:pt x="792984" y="1003976"/>
                  <a:pt x="795896" y="1017712"/>
                  <a:pt x="795896" y="1029773"/>
                </a:cubicBezTo>
                <a:cubicBezTo>
                  <a:pt x="795896" y="1094722"/>
                  <a:pt x="788269" y="1159448"/>
                  <a:pt x="784456" y="1224285"/>
                </a:cubicBezTo>
                <a:cubicBezTo>
                  <a:pt x="788269" y="1243355"/>
                  <a:pt x="789068" y="1263285"/>
                  <a:pt x="795896" y="1281495"/>
                </a:cubicBezTo>
                <a:cubicBezTo>
                  <a:pt x="800724" y="1294371"/>
                  <a:pt x="812629" y="1303521"/>
                  <a:pt x="818778" y="1315821"/>
                </a:cubicBezTo>
                <a:cubicBezTo>
                  <a:pt x="824171" y="1326608"/>
                  <a:pt x="826405" y="1338704"/>
                  <a:pt x="830219" y="1350146"/>
                </a:cubicBezTo>
                <a:cubicBezTo>
                  <a:pt x="826405" y="1373030"/>
                  <a:pt x="826923" y="1397075"/>
                  <a:pt x="818778" y="1418798"/>
                </a:cubicBezTo>
                <a:cubicBezTo>
                  <a:pt x="804438" y="1457041"/>
                  <a:pt x="777704" y="1438118"/>
                  <a:pt x="750134" y="1430240"/>
                </a:cubicBezTo>
                <a:cubicBezTo>
                  <a:pt x="670583" y="1407508"/>
                  <a:pt x="767678" y="1432530"/>
                  <a:pt x="670048" y="1395914"/>
                </a:cubicBezTo>
                <a:cubicBezTo>
                  <a:pt x="655326" y="1390392"/>
                  <a:pt x="639540" y="1388286"/>
                  <a:pt x="624286" y="1384472"/>
                </a:cubicBezTo>
                <a:cubicBezTo>
                  <a:pt x="607839" y="1318680"/>
                  <a:pt x="614551" y="1281456"/>
                  <a:pt x="486997" y="1350146"/>
                </a:cubicBezTo>
                <a:cubicBezTo>
                  <a:pt x="465759" y="1361583"/>
                  <a:pt x="477494" y="1398727"/>
                  <a:pt x="464115" y="1418798"/>
                </a:cubicBezTo>
                <a:cubicBezTo>
                  <a:pt x="456488" y="1430240"/>
                  <a:pt x="451971" y="1444533"/>
                  <a:pt x="441234" y="1453124"/>
                </a:cubicBezTo>
                <a:cubicBezTo>
                  <a:pt x="431817" y="1460658"/>
                  <a:pt x="418917" y="1463423"/>
                  <a:pt x="406912" y="1464566"/>
                </a:cubicBezTo>
                <a:cubicBezTo>
                  <a:pt x="338472" y="1471085"/>
                  <a:pt x="269623" y="1472194"/>
                  <a:pt x="200979" y="1476008"/>
                </a:cubicBezTo>
                <a:cubicBezTo>
                  <a:pt x="189538" y="1487450"/>
                  <a:pt x="177015" y="1497903"/>
                  <a:pt x="166657" y="1510333"/>
                </a:cubicBezTo>
                <a:cubicBezTo>
                  <a:pt x="149418" y="1531022"/>
                  <a:pt x="128610" y="1552376"/>
                  <a:pt x="155216" y="1578985"/>
                </a:cubicBezTo>
                <a:cubicBezTo>
                  <a:pt x="163743" y="1587513"/>
                  <a:pt x="178097" y="1586613"/>
                  <a:pt x="189538" y="1590427"/>
                </a:cubicBezTo>
                <a:cubicBezTo>
                  <a:pt x="254369" y="1586613"/>
                  <a:pt x="319806" y="1588620"/>
                  <a:pt x="384030" y="1578985"/>
                </a:cubicBezTo>
                <a:cubicBezTo>
                  <a:pt x="397628" y="1576945"/>
                  <a:pt x="415369" y="1569524"/>
                  <a:pt x="418352" y="1556101"/>
                </a:cubicBezTo>
                <a:cubicBezTo>
                  <a:pt x="424202" y="1529774"/>
                  <a:pt x="415439" y="1501593"/>
                  <a:pt x="406912" y="1476008"/>
                </a:cubicBezTo>
                <a:cubicBezTo>
                  <a:pt x="403501" y="1465774"/>
                  <a:pt x="391657" y="1460752"/>
                  <a:pt x="384030" y="1453124"/>
                </a:cubicBezTo>
                <a:cubicBezTo>
                  <a:pt x="376403" y="1437868"/>
                  <a:pt x="370609" y="1421548"/>
                  <a:pt x="361149" y="1407356"/>
                </a:cubicBezTo>
                <a:cubicBezTo>
                  <a:pt x="319270" y="1344531"/>
                  <a:pt x="353383" y="1429827"/>
                  <a:pt x="326827" y="1350146"/>
                </a:cubicBezTo>
                <a:cubicBezTo>
                  <a:pt x="330640" y="1327262"/>
                  <a:pt x="334117" y="1304320"/>
                  <a:pt x="338267" y="1281495"/>
                </a:cubicBezTo>
                <a:cubicBezTo>
                  <a:pt x="341745" y="1262361"/>
                  <a:pt x="346511" y="1243468"/>
                  <a:pt x="349708" y="1224285"/>
                </a:cubicBezTo>
                <a:cubicBezTo>
                  <a:pt x="354141" y="1197683"/>
                  <a:pt x="349089" y="1168314"/>
                  <a:pt x="361149" y="1144192"/>
                </a:cubicBezTo>
                <a:cubicBezTo>
                  <a:pt x="366542" y="1133405"/>
                  <a:pt x="384030" y="1136564"/>
                  <a:pt x="395471" y="1132750"/>
                </a:cubicBezTo>
                <a:cubicBezTo>
                  <a:pt x="418352" y="1136564"/>
                  <a:pt x="443367" y="1133817"/>
                  <a:pt x="464115" y="1144192"/>
                </a:cubicBezTo>
                <a:cubicBezTo>
                  <a:pt x="476414" y="1150342"/>
                  <a:pt x="486997" y="1164767"/>
                  <a:pt x="486997" y="1178518"/>
                </a:cubicBezTo>
                <a:cubicBezTo>
                  <a:pt x="486997" y="1229449"/>
                  <a:pt x="466736" y="1305336"/>
                  <a:pt x="452675" y="1361588"/>
                </a:cubicBezTo>
                <a:cubicBezTo>
                  <a:pt x="456488" y="1434054"/>
                  <a:pt x="458089" y="1506670"/>
                  <a:pt x="464115" y="1578985"/>
                </a:cubicBezTo>
                <a:cubicBezTo>
                  <a:pt x="465730" y="1598365"/>
                  <a:pt x="477316" y="1616827"/>
                  <a:pt x="475556" y="1636194"/>
                </a:cubicBezTo>
                <a:cubicBezTo>
                  <a:pt x="473372" y="1660217"/>
                  <a:pt x="468558" y="1686692"/>
                  <a:pt x="452675" y="1704846"/>
                </a:cubicBezTo>
                <a:cubicBezTo>
                  <a:pt x="439152" y="1720303"/>
                  <a:pt x="414954" y="1721235"/>
                  <a:pt x="395471" y="1727730"/>
                </a:cubicBezTo>
                <a:cubicBezTo>
                  <a:pt x="380554" y="1732703"/>
                  <a:pt x="364827" y="1734852"/>
                  <a:pt x="349708" y="1739172"/>
                </a:cubicBezTo>
                <a:cubicBezTo>
                  <a:pt x="338112" y="1742485"/>
                  <a:pt x="326827" y="1746800"/>
                  <a:pt x="315386" y="1750614"/>
                </a:cubicBezTo>
                <a:cubicBezTo>
                  <a:pt x="303945" y="1746800"/>
                  <a:pt x="293124" y="1739172"/>
                  <a:pt x="281064" y="1739172"/>
                </a:cubicBezTo>
                <a:cubicBezTo>
                  <a:pt x="250318" y="1739172"/>
                  <a:pt x="209783" y="1727474"/>
                  <a:pt x="189538" y="1750614"/>
                </a:cubicBezTo>
                <a:cubicBezTo>
                  <a:pt x="171780" y="1770911"/>
                  <a:pt x="193884" y="1804688"/>
                  <a:pt x="200979" y="1830707"/>
                </a:cubicBezTo>
                <a:cubicBezTo>
                  <a:pt x="208722" y="1859102"/>
                  <a:pt x="224424" y="1881503"/>
                  <a:pt x="246742" y="1899359"/>
                </a:cubicBezTo>
                <a:cubicBezTo>
                  <a:pt x="257479" y="1907949"/>
                  <a:pt x="269623" y="1914614"/>
                  <a:pt x="281064" y="1922242"/>
                </a:cubicBezTo>
                <a:cubicBezTo>
                  <a:pt x="330640" y="1918428"/>
                  <a:pt x="384736" y="1931829"/>
                  <a:pt x="429793" y="1910800"/>
                </a:cubicBezTo>
                <a:cubicBezTo>
                  <a:pt x="451651" y="1900599"/>
                  <a:pt x="432606" y="1855530"/>
                  <a:pt x="452675" y="1842149"/>
                </a:cubicBezTo>
                <a:cubicBezTo>
                  <a:pt x="557049" y="1772558"/>
                  <a:pt x="390081" y="1888894"/>
                  <a:pt x="532760" y="1762055"/>
                </a:cubicBezTo>
                <a:cubicBezTo>
                  <a:pt x="549379" y="1747281"/>
                  <a:pt x="570895" y="1739172"/>
                  <a:pt x="589963" y="1727730"/>
                </a:cubicBezTo>
                <a:cubicBezTo>
                  <a:pt x="597590" y="1716288"/>
                  <a:pt x="601184" y="1700693"/>
                  <a:pt x="612845" y="1693404"/>
                </a:cubicBezTo>
                <a:cubicBezTo>
                  <a:pt x="633298" y="1680620"/>
                  <a:pt x="681489" y="1670520"/>
                  <a:pt x="681489" y="1670520"/>
                </a:cubicBezTo>
                <a:cubicBezTo>
                  <a:pt x="767690" y="1687762"/>
                  <a:pt x="714018" y="1693528"/>
                  <a:pt x="773015" y="1647636"/>
                </a:cubicBezTo>
                <a:cubicBezTo>
                  <a:pt x="794722" y="1630751"/>
                  <a:pt x="841659" y="1601869"/>
                  <a:pt x="841659" y="1601869"/>
                </a:cubicBezTo>
                <a:cubicBezTo>
                  <a:pt x="845473" y="1590427"/>
                  <a:pt x="850175" y="1579244"/>
                  <a:pt x="853100" y="1567543"/>
                </a:cubicBezTo>
                <a:cubicBezTo>
                  <a:pt x="857816" y="1548676"/>
                  <a:pt x="853754" y="1526515"/>
                  <a:pt x="864541" y="1510333"/>
                </a:cubicBezTo>
                <a:cubicBezTo>
                  <a:pt x="871230" y="1500298"/>
                  <a:pt x="887422" y="1502705"/>
                  <a:pt x="898863" y="1498891"/>
                </a:cubicBezTo>
                <a:cubicBezTo>
                  <a:pt x="910304" y="1506519"/>
                  <a:pt x="920886" y="1515625"/>
                  <a:pt x="933185" y="1521775"/>
                </a:cubicBezTo>
                <a:cubicBezTo>
                  <a:pt x="943971" y="1527169"/>
                  <a:pt x="958980" y="1524689"/>
                  <a:pt x="967507" y="1533217"/>
                </a:cubicBezTo>
                <a:cubicBezTo>
                  <a:pt x="976035" y="1541746"/>
                  <a:pt x="975134" y="1556101"/>
                  <a:pt x="978948" y="1567543"/>
                </a:cubicBezTo>
                <a:cubicBezTo>
                  <a:pt x="997204" y="1786632"/>
                  <a:pt x="974341" y="1642954"/>
                  <a:pt x="1001829" y="1739172"/>
                </a:cubicBezTo>
                <a:cubicBezTo>
                  <a:pt x="1012331" y="1775934"/>
                  <a:pt x="1008285" y="1791395"/>
                  <a:pt x="1036152" y="1819265"/>
                </a:cubicBezTo>
                <a:cubicBezTo>
                  <a:pt x="1049635" y="1832749"/>
                  <a:pt x="1066661" y="1842149"/>
                  <a:pt x="1081915" y="1853591"/>
                </a:cubicBezTo>
                <a:cubicBezTo>
                  <a:pt x="1093356" y="1849777"/>
                  <a:pt x="1105451" y="1847543"/>
                  <a:pt x="1116237" y="1842149"/>
                </a:cubicBezTo>
                <a:cubicBezTo>
                  <a:pt x="1128536" y="1835999"/>
                  <a:pt x="1137792" y="1814158"/>
                  <a:pt x="1150559" y="1819265"/>
                </a:cubicBezTo>
                <a:cubicBezTo>
                  <a:pt x="1166395" y="1825600"/>
                  <a:pt x="1165813" y="1849777"/>
                  <a:pt x="1173440" y="1865033"/>
                </a:cubicBezTo>
                <a:cubicBezTo>
                  <a:pt x="1169627" y="1906987"/>
                  <a:pt x="1169320" y="1949408"/>
                  <a:pt x="1162000" y="1990894"/>
                </a:cubicBezTo>
                <a:cubicBezTo>
                  <a:pt x="1156367" y="2022815"/>
                  <a:pt x="1146876" y="2074538"/>
                  <a:pt x="1104796" y="2082429"/>
                </a:cubicBezTo>
                <a:cubicBezTo>
                  <a:pt x="1055925" y="2091593"/>
                  <a:pt x="1005643" y="2090057"/>
                  <a:pt x="956067" y="2093871"/>
                </a:cubicBezTo>
                <a:cubicBezTo>
                  <a:pt x="969011" y="2171550"/>
                  <a:pt x="954928" y="2152004"/>
                  <a:pt x="1001829" y="2208290"/>
                </a:cubicBezTo>
                <a:cubicBezTo>
                  <a:pt x="1008734" y="2216577"/>
                  <a:pt x="1015461" y="2225624"/>
                  <a:pt x="1024711" y="2231174"/>
                </a:cubicBezTo>
                <a:cubicBezTo>
                  <a:pt x="1035052" y="2237379"/>
                  <a:pt x="1055220" y="2231175"/>
                  <a:pt x="1059033" y="2242616"/>
                </a:cubicBezTo>
                <a:cubicBezTo>
                  <a:pt x="1068681" y="2271562"/>
                  <a:pt x="1059033" y="2303639"/>
                  <a:pt x="1059033" y="2334151"/>
                </a:cubicBezTo>
              </a:path>
            </a:pathLst>
          </a:custGeom>
          <a:noFill/>
          <a:ln w="6350">
            <a:solidFill>
              <a:srgbClr val="FF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4" name="Explosion 1 13"/>
          <p:cNvSpPr>
            <a:spLocks noChangeArrowheads="1"/>
          </p:cNvSpPr>
          <p:nvPr/>
        </p:nvSpPr>
        <p:spPr bwMode="auto">
          <a:xfrm>
            <a:off x="5100638" y="2176463"/>
            <a:ext cx="285750" cy="320675"/>
          </a:xfrm>
          <a:prstGeom prst="irregularSeal1">
            <a:avLst/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9473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733800"/>
            <a:ext cx="560546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5848350" y="3733800"/>
          <a:ext cx="174942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6" name="Equation" r:id="rId5" imgW="457200" imgH="165100" progId="Equation.3">
                  <p:embed/>
                </p:oleObj>
              </mc:Choice>
              <mc:Fallback>
                <p:oleObj name="Equation" r:id="rId5" imgW="4572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8350" y="3733800"/>
                        <a:ext cx="1749425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4" name="TextBox 21"/>
          <p:cNvSpPr txBox="1">
            <a:spLocks noChangeArrowheads="1"/>
          </p:cNvSpPr>
          <p:nvPr/>
        </p:nvSpPr>
        <p:spPr bwMode="auto">
          <a:xfrm>
            <a:off x="457200" y="3363913"/>
            <a:ext cx="5319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  <a:latin typeface="Arial Rounded MT Bold" panose="020F0704030504030204" pitchFamily="34" charset="0"/>
              </a:rPr>
              <a:t>PRIMARY COSMIC RAY SPECTRUM AT EARTH</a:t>
            </a: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361950" y="5268913"/>
          <a:ext cx="5951538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7" name="Equation" r:id="rId7" imgW="2159000" imgH="419100" progId="Equation.3">
                  <p:embed/>
                </p:oleObj>
              </mc:Choice>
              <mc:Fallback>
                <p:oleObj name="Equation" r:id="rId7" imgW="2159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5268913"/>
                        <a:ext cx="5951538" cy="1154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5" name="TextBox 23"/>
          <p:cNvSpPr txBox="1">
            <a:spLocks noChangeArrowheads="1"/>
          </p:cNvSpPr>
          <p:nvPr/>
        </p:nvSpPr>
        <p:spPr bwMode="auto">
          <a:xfrm>
            <a:off x="565150" y="4905375"/>
            <a:ext cx="5676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  <a:latin typeface="Arial Rounded MT Bold" panose="020F0704030504030204" pitchFamily="34" charset="0"/>
              </a:rPr>
              <a:t>SPECTRUM OF PRIMARY ELECTRONS AT EARTH</a:t>
            </a:r>
          </a:p>
        </p:txBody>
      </p:sp>
      <p:sp>
        <p:nvSpPr>
          <p:cNvPr id="19476" name="TextBox 24"/>
          <p:cNvSpPr txBox="1">
            <a:spLocks noChangeArrowheads="1"/>
          </p:cNvSpPr>
          <p:nvPr/>
        </p:nvSpPr>
        <p:spPr bwMode="auto">
          <a:xfrm>
            <a:off x="6472238" y="5275263"/>
            <a:ext cx="26717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00FF"/>
                </a:solidFill>
                <a:latin typeface="Arial Rounded MT Bold" panose="020F0704030504030204" pitchFamily="34" charset="0"/>
              </a:rPr>
              <a:t>IF ENERGY LOSSES</a:t>
            </a:r>
          </a:p>
          <a:p>
            <a:pPr eaLnBrk="1" hangingPunct="1"/>
            <a:r>
              <a:rPr lang="en-US" sz="1800" b="1">
                <a:solidFill>
                  <a:srgbClr val="0000FF"/>
                </a:solidFill>
                <a:latin typeface="Arial Rounded MT Bold" panose="020F0704030504030204" pitchFamily="34" charset="0"/>
              </a:rPr>
              <a:t>ARE DOMINANT </a:t>
            </a:r>
          </a:p>
          <a:p>
            <a:pPr eaLnBrk="1" hangingPunct="1"/>
            <a:r>
              <a:rPr lang="en-US" sz="1800" b="1">
                <a:solidFill>
                  <a:srgbClr val="0000FF"/>
                </a:solidFill>
                <a:latin typeface="Arial Rounded MT Bold" panose="020F0704030504030204" pitchFamily="34" charset="0"/>
              </a:rPr>
              <a:t>UPON DIFFUSION</a:t>
            </a:r>
          </a:p>
          <a:p>
            <a:pPr eaLnBrk="1" hangingPunct="1"/>
            <a:r>
              <a:rPr lang="en-US" sz="1800" b="1">
                <a:solidFill>
                  <a:srgbClr val="0000FF"/>
                </a:solidFill>
                <a:latin typeface="Arial Rounded MT Bold" panose="020F0704030504030204" pitchFamily="34" charset="0"/>
              </a:rPr>
              <a:t>(TYPICALLY E&gt;10 GeV</a:t>
            </a:r>
          </a:p>
        </p:txBody>
      </p:sp>
      <p:sp>
        <p:nvSpPr>
          <p:cNvPr id="21" name="Rectangle 4"/>
          <p:cNvSpPr>
            <a:spLocks/>
          </p:cNvSpPr>
          <p:nvPr/>
        </p:nvSpPr>
        <p:spPr bwMode="auto">
          <a:xfrm>
            <a:off x="32048" y="6497638"/>
            <a:ext cx="4032448" cy="214226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57799" bIns="0">
            <a:spAutoFit/>
          </a:bodyPr>
          <a:lstStyle/>
          <a:p>
            <a:pPr marL="57150"/>
            <a:r>
              <a:rPr lang="it-IT" sz="1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Courtesy</a:t>
            </a:r>
            <a:r>
              <a:rPr lang="it-IT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by P. Blasi</a:t>
            </a:r>
            <a:endParaRPr lang="en-US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8719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positrons (2)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379413" y="1801813"/>
          <a:ext cx="62865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2" name="Equation" r:id="rId3" imgW="2286000" imgH="228600" progId="Equation.3">
                  <p:embed/>
                </p:oleObj>
              </mc:Choice>
              <mc:Fallback>
                <p:oleObj name="Equation" r:id="rId3" imgW="2286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3" y="1801813"/>
                        <a:ext cx="62865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TextBox 3"/>
          <p:cNvSpPr txBox="1">
            <a:spLocks noChangeArrowheads="1"/>
          </p:cNvSpPr>
          <p:nvPr/>
        </p:nvSpPr>
        <p:spPr bwMode="auto">
          <a:xfrm>
            <a:off x="449263" y="1233488"/>
            <a:ext cx="5481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  <a:latin typeface="Arial Rounded MT Bold" panose="020F0704030504030204" pitchFamily="34" charset="0"/>
              </a:rPr>
              <a:t>INJECTION RATE OF SECONDARY POSITRONS</a:t>
            </a: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327025" y="3589338"/>
          <a:ext cx="6196013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3" name="Equation" r:id="rId5" imgW="2247900" imgH="431800" progId="Equation.3">
                  <p:embed/>
                </p:oleObj>
              </mc:Choice>
              <mc:Fallback>
                <p:oleObj name="Equation" r:id="rId5" imgW="2247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3589338"/>
                        <a:ext cx="6196013" cy="118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TextBox 5"/>
          <p:cNvSpPr txBox="1">
            <a:spLocks noChangeArrowheads="1"/>
          </p:cNvSpPr>
          <p:nvPr/>
        </p:nvSpPr>
        <p:spPr bwMode="auto">
          <a:xfrm>
            <a:off x="449263" y="2794000"/>
            <a:ext cx="8694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  <a:latin typeface="Arial Rounded MT Bold" panose="020F0704030504030204" pitchFamily="34" charset="0"/>
              </a:rPr>
              <a:t>EQUILIBRIUM SPECTRUM OF SECONDARY POSITRONS (AND ELECTRONS)</a:t>
            </a:r>
          </a:p>
          <a:p>
            <a:pPr eaLnBrk="1" hangingPunct="1"/>
            <a:r>
              <a:rPr lang="en-US" sz="1800" b="1">
                <a:solidFill>
                  <a:srgbClr val="FF0000"/>
                </a:solidFill>
                <a:latin typeface="Arial Rounded MT Bold" panose="020F0704030504030204" pitchFamily="34" charset="0"/>
              </a:rPr>
              <a:t>AT EARTH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2108200" y="5143500"/>
            <a:ext cx="4133850" cy="12271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>
            <a:outerShdw blurRad="136525" dist="241300" dir="3180002" rotWithShape="0">
              <a:srgbClr val="00009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2309813" y="5143500"/>
          <a:ext cx="3932237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4" name="Equation" r:id="rId7" imgW="1384300" imgH="431800" progId="Equation.3">
                  <p:embed/>
                </p:oleObj>
              </mc:Choice>
              <mc:Fallback>
                <p:oleObj name="Equation" r:id="rId7" imgW="1384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3" y="5143500"/>
                        <a:ext cx="3932237" cy="122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9" name="TextBox 8"/>
          <p:cNvSpPr txBox="1">
            <a:spLocks noChangeArrowheads="1"/>
          </p:cNvSpPr>
          <p:nvPr/>
        </p:nvSpPr>
        <p:spPr bwMode="auto">
          <a:xfrm>
            <a:off x="327025" y="5421313"/>
            <a:ext cx="1416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00FF"/>
                </a:solidFill>
                <a:latin typeface="Arial Rounded MT Bold" panose="020F0704030504030204" pitchFamily="34" charset="0"/>
              </a:rPr>
              <a:t>POSITRON</a:t>
            </a:r>
            <a:br>
              <a:rPr lang="en-US" sz="1800" b="1">
                <a:solidFill>
                  <a:srgbClr val="0000FF"/>
                </a:solidFill>
                <a:latin typeface="Arial Rounded MT Bold" panose="020F0704030504030204" pitchFamily="34" charset="0"/>
              </a:rPr>
            </a:br>
            <a:r>
              <a:rPr lang="en-US" sz="1800" b="1">
                <a:solidFill>
                  <a:srgbClr val="0000FF"/>
                </a:solidFill>
                <a:latin typeface="Arial Rounded MT Bold" panose="020F0704030504030204" pitchFamily="34" charset="0"/>
              </a:rPr>
              <a:t>FRACTION</a:t>
            </a:r>
          </a:p>
        </p:txBody>
      </p:sp>
      <p:sp>
        <p:nvSpPr>
          <p:cNvPr id="20490" name="TextBox 9"/>
          <p:cNvSpPr txBox="1">
            <a:spLocks noChangeArrowheads="1"/>
          </p:cNvSpPr>
          <p:nvPr/>
        </p:nvSpPr>
        <p:spPr bwMode="auto">
          <a:xfrm>
            <a:off x="6500813" y="5170488"/>
            <a:ext cx="22113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Arial Rounded MT Bold" panose="020F0704030504030204" pitchFamily="34" charset="0"/>
              </a:rPr>
              <a:t>MONOTONICALLY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  <a:latin typeface="Arial Rounded MT Bold" panose="020F0704030504030204" pitchFamily="34" charset="0"/>
              </a:rPr>
              <a:t>DECREASING 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  <a:latin typeface="Arial Rounded MT Bold" panose="020F0704030504030204" pitchFamily="34" charset="0"/>
              </a:rPr>
              <a:t>FUNCTION OF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  <a:latin typeface="Arial Rounded MT Bold" panose="020F0704030504030204" pitchFamily="34" charset="0"/>
              </a:rPr>
              <a:t>ENERGY</a:t>
            </a:r>
          </a:p>
        </p:txBody>
      </p:sp>
      <p:sp>
        <p:nvSpPr>
          <p:cNvPr id="11" name="Rectangle 4"/>
          <p:cNvSpPr>
            <a:spLocks/>
          </p:cNvSpPr>
          <p:nvPr/>
        </p:nvSpPr>
        <p:spPr bwMode="auto">
          <a:xfrm>
            <a:off x="32048" y="6497638"/>
            <a:ext cx="4032448" cy="214226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57799" bIns="0">
            <a:spAutoFit/>
          </a:bodyPr>
          <a:lstStyle/>
          <a:p>
            <a:pPr marL="57150"/>
            <a:r>
              <a:rPr lang="it-IT" sz="1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Courtesy</a:t>
            </a:r>
            <a:r>
              <a:rPr lang="it-IT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by P. Blasi</a:t>
            </a:r>
            <a:endParaRPr lang="en-US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46608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Charge-Sign Dependent Solar Modulation</a:t>
            </a:r>
            <a:endParaRPr lang="it-IT" sz="32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12" y="1148353"/>
            <a:ext cx="7001775" cy="4927601"/>
          </a:xfrm>
          <a:prstGeom prst="rect">
            <a:avLst/>
          </a:prstGeom>
        </p:spPr>
      </p:pic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2225404" y="6165304"/>
            <a:ext cx="4650851" cy="360099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it-I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L. Maccione, PRL 110 (2013) 081101.</a:t>
            </a:r>
          </a:p>
        </p:txBody>
      </p:sp>
    </p:spTree>
    <p:extLst>
      <p:ext uri="{BB962C8B-B14F-4D97-AF65-F5344CB8AC3E}">
        <p14:creationId xmlns:p14="http://schemas.microsoft.com/office/powerpoint/2010/main" val="327714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429741" y="116086"/>
            <a:ext cx="8242102" cy="5715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8" bIns="0"/>
          <a:lstStyle/>
          <a:p>
            <a:pPr marL="40182" algn="ctr">
              <a:lnSpc>
                <a:spcPct val="110000"/>
              </a:lnSpc>
              <a:spcBef>
                <a:spcPts val="2109"/>
              </a:spcBef>
            </a:pPr>
            <a:endParaRPr lang="en-US" sz="3500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  <a:sym typeface="Arial" charset="0"/>
            </a:endParaRPr>
          </a:p>
        </p:txBody>
      </p:sp>
      <p:sp>
        <p:nvSpPr>
          <p:cNvPr id="20482" name="Rectangle 2"/>
          <p:cNvSpPr>
            <a:spLocks/>
          </p:cNvSpPr>
          <p:nvPr/>
        </p:nvSpPr>
        <p:spPr bwMode="auto">
          <a:xfrm>
            <a:off x="5315396" y="980728"/>
            <a:ext cx="3661172" cy="5688632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8" bIns="0"/>
          <a:lstStyle/>
          <a:p>
            <a:pPr marL="27905">
              <a:lnSpc>
                <a:spcPct val="90000"/>
              </a:lnSpc>
              <a:spcBef>
                <a:spcPts val="457"/>
              </a:spcBef>
              <a:buFont typeface="Arial" charset="0"/>
              <a:buChar char="•"/>
            </a:pPr>
            <a:r>
              <a:rPr lang="en-US" sz="2000" b="1" dirty="0">
                <a:solidFill>
                  <a:schemeClr val="tx1"/>
                </a:solidFill>
                <a:cs typeface="Arial" charset="0"/>
                <a:sym typeface="Arial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Resurs-DK1: multi-spectral imaging of earth’s surface</a:t>
            </a:r>
          </a:p>
          <a:p>
            <a:pPr marL="27905">
              <a:lnSpc>
                <a:spcPct val="90000"/>
              </a:lnSpc>
              <a:spcBef>
                <a:spcPts val="457"/>
              </a:spcBef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PAMELA mounted inside a pressurized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container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marL="27905">
              <a:lnSpc>
                <a:spcPct val="90000"/>
              </a:lnSpc>
              <a:spcBef>
                <a:spcPts val="457"/>
              </a:spcBef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Lifetime &gt;3 years (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assisted, first time February 2009)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, extended till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 end of satellite operations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marL="27905">
              <a:lnSpc>
                <a:spcPct val="90000"/>
              </a:lnSpc>
              <a:spcBef>
                <a:spcPts val="457"/>
              </a:spcBef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marL="27905">
              <a:lnSpc>
                <a:spcPct val="90000"/>
              </a:lnSpc>
              <a:spcBef>
                <a:spcPts val="457"/>
              </a:spcBef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Data transmitted to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NTsOMZ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, Moscow via high-speed radio downlink. ~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16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GB per day</a:t>
            </a:r>
          </a:p>
          <a:p>
            <a:pPr marL="27905">
              <a:lnSpc>
                <a:spcPct val="90000"/>
              </a:lnSpc>
              <a:spcBef>
                <a:spcPts val="457"/>
              </a:spcBef>
            </a:pPr>
            <a:endParaRPr 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marL="26988">
              <a:lnSpc>
                <a:spcPct val="90000"/>
              </a:lnSpc>
              <a:spcBef>
                <a:spcPts val="463"/>
              </a:spcBef>
              <a:buFont typeface="Arial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Quasi-polar and elliptical orbit (70.0°, 350 km - 600 km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– from 2010 circular orbit  (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70.0°, 600 km)</a:t>
            </a:r>
            <a:endParaRPr 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905">
              <a:lnSpc>
                <a:spcPct val="90000"/>
              </a:lnSpc>
              <a:spcBef>
                <a:spcPts val="554"/>
              </a:spcBef>
            </a:pPr>
            <a:endParaRPr 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marL="27905">
              <a:lnSpc>
                <a:spcPct val="80000"/>
              </a:lnSpc>
              <a:spcBef>
                <a:spcPts val="554"/>
              </a:spcBef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Traverses the South Atlantic Anomaly</a:t>
            </a:r>
            <a:b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</a:p>
          <a:p>
            <a:pPr marL="27905">
              <a:lnSpc>
                <a:spcPct val="80000"/>
              </a:lnSpc>
              <a:spcBef>
                <a:spcPts val="554"/>
              </a:spcBef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Crosses the outer (electron) Van Allen belt at south pole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831" y="1044774"/>
            <a:ext cx="3375422" cy="22458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/>
          </p:cNvSpPr>
          <p:nvPr/>
        </p:nvSpPr>
        <p:spPr bwMode="auto">
          <a:xfrm>
            <a:off x="3458021" y="2627560"/>
            <a:ext cx="1491258" cy="660797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40638" bIns="0"/>
          <a:lstStyle/>
          <a:p>
            <a:pPr marL="40182"/>
            <a:r>
              <a:rPr lang="en-US" sz="1000" b="1" dirty="0">
                <a:solidFill>
                  <a:schemeClr val="tx1"/>
                </a:solidFill>
                <a:cs typeface="Arial" charset="0"/>
                <a:sym typeface="Arial" charset="0"/>
              </a:rPr>
              <a:t>Resurs-DK1</a:t>
            </a:r>
          </a:p>
          <a:p>
            <a:pPr marL="40182"/>
            <a:r>
              <a:rPr lang="en-US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Mass: 6.7 </a:t>
            </a:r>
            <a:r>
              <a:rPr lang="en-US" sz="1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tonnes</a:t>
            </a:r>
            <a:endParaRPr lang="en-US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marL="40182"/>
            <a:r>
              <a:rPr lang="en-US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Height: 7.4 m</a:t>
            </a:r>
          </a:p>
          <a:p>
            <a:pPr marL="40182"/>
            <a:r>
              <a:rPr lang="en-US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Solar array area: 36 m</a:t>
            </a:r>
            <a:r>
              <a:rPr lang="en-US" sz="10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2</a:t>
            </a:r>
          </a:p>
        </p:txBody>
      </p:sp>
      <p:pic>
        <p:nvPicPr>
          <p:cNvPr id="20485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664" y="3504902"/>
            <a:ext cx="4759523" cy="2893219"/>
          </a:xfrm>
          <a:prstGeom prst="rect">
            <a:avLst/>
          </a:prstGeom>
          <a:noFill/>
          <a:ln w="12700">
            <a:solidFill>
              <a:srgbClr val="FF6600"/>
            </a:solidFill>
            <a:prstDash val="solid"/>
            <a:miter lim="800000"/>
            <a:headEnd/>
            <a:tailEnd/>
          </a:ln>
        </p:spPr>
      </p:pic>
      <p:sp>
        <p:nvSpPr>
          <p:cNvPr id="20486" name="Rectangle 6"/>
          <p:cNvSpPr>
            <a:spLocks/>
          </p:cNvSpPr>
          <p:nvPr/>
        </p:nvSpPr>
        <p:spPr bwMode="auto">
          <a:xfrm>
            <a:off x="4089797" y="3500438"/>
            <a:ext cx="840934" cy="227626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1700" dirty="0">
                <a:solidFill>
                  <a:srgbClr val="FFFFFF"/>
                </a:solidFill>
                <a:cs typeface="Arial" charset="0"/>
                <a:sym typeface="Arial" charset="0"/>
              </a:rPr>
              <a:t>350 km</a:t>
            </a:r>
          </a:p>
        </p:txBody>
      </p:sp>
      <p:sp>
        <p:nvSpPr>
          <p:cNvPr id="20487" name="Rectangle 7"/>
          <p:cNvSpPr>
            <a:spLocks/>
          </p:cNvSpPr>
          <p:nvPr/>
        </p:nvSpPr>
        <p:spPr bwMode="auto">
          <a:xfrm>
            <a:off x="4089797" y="6090047"/>
            <a:ext cx="745074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1700" b="1" dirty="0">
                <a:solidFill>
                  <a:schemeClr val="tx1"/>
                </a:solidFill>
                <a:cs typeface="Arial" charset="0"/>
                <a:sym typeface="Arial" charset="0"/>
              </a:rPr>
              <a:t>610 km</a:t>
            </a:r>
          </a:p>
        </p:txBody>
      </p:sp>
      <p:sp>
        <p:nvSpPr>
          <p:cNvPr id="20488" name="Rectangle 8"/>
          <p:cNvSpPr>
            <a:spLocks/>
          </p:cNvSpPr>
          <p:nvPr/>
        </p:nvSpPr>
        <p:spPr bwMode="auto">
          <a:xfrm>
            <a:off x="4554141" y="4589859"/>
            <a:ext cx="334705" cy="174022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1300" dirty="0">
                <a:solidFill>
                  <a:srgbClr val="FFFFFF"/>
                </a:solidFill>
                <a:cs typeface="Arial" charset="0"/>
                <a:sym typeface="Arial" charset="0"/>
              </a:rPr>
              <a:t>70</a:t>
            </a:r>
            <a:r>
              <a:rPr lang="en-US" sz="1300" baseline="32000" dirty="0">
                <a:solidFill>
                  <a:srgbClr val="FFFFFF"/>
                </a:solidFill>
                <a:cs typeface="Arial" charset="0"/>
                <a:sym typeface="Arial" charset="0"/>
              </a:rPr>
              <a:t>o</a:t>
            </a:r>
          </a:p>
        </p:txBody>
      </p:sp>
      <p:sp>
        <p:nvSpPr>
          <p:cNvPr id="20489" name="Rectangle 9"/>
          <p:cNvSpPr>
            <a:spLocks/>
          </p:cNvSpPr>
          <p:nvPr/>
        </p:nvSpPr>
        <p:spPr bwMode="auto">
          <a:xfrm>
            <a:off x="3067534" y="1928813"/>
            <a:ext cx="790407" cy="20005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1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PAMELA</a:t>
            </a:r>
          </a:p>
        </p:txBody>
      </p:sp>
      <p:sp>
        <p:nvSpPr>
          <p:cNvPr id="20490" name="Oval 10"/>
          <p:cNvSpPr>
            <a:spLocks/>
          </p:cNvSpPr>
          <p:nvPr/>
        </p:nvSpPr>
        <p:spPr bwMode="auto">
          <a:xfrm>
            <a:off x="1697758" y="5166941"/>
            <a:ext cx="917525" cy="446484"/>
          </a:xfrm>
          <a:prstGeom prst="ellipse">
            <a:avLst/>
          </a:prstGeom>
          <a:noFill/>
          <a:ln w="63500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91" name="Rectangle 11"/>
          <p:cNvSpPr>
            <a:spLocks/>
          </p:cNvSpPr>
          <p:nvPr/>
        </p:nvSpPr>
        <p:spPr bwMode="auto">
          <a:xfrm>
            <a:off x="1908720" y="5274097"/>
            <a:ext cx="463448" cy="22812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26788" tIns="26788" rIns="66735" bIns="26788" anchor="ctr">
            <a:spAutoFit/>
          </a:bodyPr>
          <a:lstStyle/>
          <a:p>
            <a:pPr marL="12278" algn="ctr"/>
            <a:r>
              <a:rPr lang="en-US" sz="1300" dirty="0">
                <a:solidFill>
                  <a:srgbClr val="FFFFFF"/>
                </a:solidFill>
                <a:cs typeface="Arial" charset="0"/>
                <a:sym typeface="Arial" charset="0"/>
              </a:rPr>
              <a:t>SAA</a:t>
            </a: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490017" y="6700615"/>
            <a:ext cx="4290715" cy="1004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0493" name="Rectangle 13"/>
          <p:cNvSpPr>
            <a:spLocks/>
          </p:cNvSpPr>
          <p:nvPr/>
        </p:nvSpPr>
        <p:spPr bwMode="auto">
          <a:xfrm>
            <a:off x="2025923" y="6411516"/>
            <a:ext cx="895756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1700" b="1" dirty="0">
                <a:solidFill>
                  <a:srgbClr val="000000"/>
                </a:solidFill>
                <a:cs typeface="Arial" charset="0"/>
                <a:sym typeface="Arial" charset="0"/>
              </a:rPr>
              <a:t>~90 </a:t>
            </a:r>
            <a:r>
              <a:rPr lang="en-US" sz="1700" b="1" dirty="0" err="1">
                <a:solidFill>
                  <a:srgbClr val="000000"/>
                </a:solidFill>
                <a:cs typeface="Arial" charset="0"/>
                <a:sym typeface="Arial" charset="0"/>
              </a:rPr>
              <a:t>mins</a:t>
            </a:r>
            <a:endParaRPr lang="en-US" sz="1700" b="1" dirty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en-US" dirty="0" smtClean="0">
                <a:cs typeface="Arial" charset="0"/>
                <a:sym typeface="Arial" charset="0"/>
              </a:rPr>
              <a:t>Resurs-DK1 satellite + orbit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66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Cosmic</a:t>
            </a:r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Ray </a:t>
            </a:r>
            <a:r>
              <a:rPr lang="it-IT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Cosmic-Ray Acceleration and Propagation in the Galaxy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Mirko Boezio, INFN-Space/3, Frascati, 18/09/2013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13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557213"/>
            <a:ext cx="8134350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75656" y="6480080"/>
            <a:ext cx="3891450" cy="333296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Blasi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TeVPA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2011, Stockholm 2011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73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etter_Flux_HHe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0"/>
            <a:ext cx="6629400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Proton and Helium Nuclei Spectra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9"/>
          <p:cNvSpPr>
            <a:spLocks/>
          </p:cNvSpPr>
          <p:nvPr/>
        </p:nvSpPr>
        <p:spPr bwMode="auto">
          <a:xfrm>
            <a:off x="7308304" y="4509120"/>
            <a:ext cx="1835696" cy="722890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/>
            <a:tailEnd/>
          </a:ln>
        </p:spPr>
        <p:txBody>
          <a:bodyPr wrap="square" lIns="0" tIns="0" rIns="57799" bIns="0">
            <a:spAutoFit/>
          </a:bodyPr>
          <a:lstStyle/>
          <a:p>
            <a:pPr marL="57150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Adriani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al., Science 332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2011)  69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403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11293</TotalTime>
  <Words>2048</Words>
  <Application>Microsoft Office PowerPoint</Application>
  <PresentationFormat>Presentazione su schermo (4:3)</PresentationFormat>
  <Paragraphs>369</Paragraphs>
  <Slides>54</Slides>
  <Notes>31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21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54</vt:i4>
      </vt:variant>
    </vt:vector>
  </HeadingPairs>
  <TitlesOfParts>
    <vt:vector size="78" baseType="lpstr">
      <vt:lpstr>Courier New</vt:lpstr>
      <vt:lpstr>DejaVu Sans</vt:lpstr>
      <vt:lpstr>Arial Black</vt:lpstr>
      <vt:lpstr>MS Gothic</vt:lpstr>
      <vt:lpstr>Comic Sans MS</vt:lpstr>
      <vt:lpstr>Wingdings</vt:lpstr>
      <vt:lpstr>ヒラギノ角ゴ ProN W6</vt:lpstr>
      <vt:lpstr>LMMonoPropLt10</vt:lpstr>
      <vt:lpstr>Times New Roman</vt:lpstr>
      <vt:lpstr>Arial</vt:lpstr>
      <vt:lpstr>Book Antiqua</vt:lpstr>
      <vt:lpstr>CMU Serif Roman</vt:lpstr>
      <vt:lpstr>MS PGothic</vt:lpstr>
      <vt:lpstr>Arial Rounded MT Bold</vt:lpstr>
      <vt:lpstr>Symbol</vt:lpstr>
      <vt:lpstr>Georgia</vt:lpstr>
      <vt:lpstr>Gill Sans</vt:lpstr>
      <vt:lpstr>Arial Narrow</vt:lpstr>
      <vt:lpstr>Calibri</vt:lpstr>
      <vt:lpstr>CMU Serif Bold Extended Roman</vt:lpstr>
      <vt:lpstr>MS PGothic</vt:lpstr>
      <vt:lpstr>Clouds</vt:lpstr>
      <vt:lpstr>Office Theme</vt:lpstr>
      <vt:lpstr>Equation</vt:lpstr>
      <vt:lpstr>  The PAMELA space experiment: results after seven years in orbit Mirko Boezio INFN Trieste, Italy   On behalf of the PAMELA collaboration  INFN-Space/3, Frascati September 18th 2013    </vt:lpstr>
      <vt:lpstr>PAMELA Collaboration</vt:lpstr>
      <vt:lpstr>Scientific goals</vt:lpstr>
      <vt:lpstr>Presentazione standard di PowerPoint</vt:lpstr>
      <vt:lpstr>PAMELA Detectors</vt:lpstr>
      <vt:lpstr>Resurs-DK1 satellite + orbit</vt:lpstr>
      <vt:lpstr>Cosmic Ray Spectra</vt:lpstr>
      <vt:lpstr>Presentazione standard di PowerPoint</vt:lpstr>
      <vt:lpstr>Proton and Helium Nuclei Spectra</vt:lpstr>
      <vt:lpstr>Proton and Helium Nuclei Spectra</vt:lpstr>
      <vt:lpstr>H &amp; He absolute fluxes @ high energy</vt:lpstr>
      <vt:lpstr>Check of systematics</vt:lpstr>
      <vt:lpstr>PAMELA &amp; AMS</vt:lpstr>
      <vt:lpstr>Presentazione standard di PowerPoint</vt:lpstr>
      <vt:lpstr>Presentazione standard di PowerPoint</vt:lpstr>
      <vt:lpstr>H/He ratio vs R</vt:lpstr>
      <vt:lpstr>H/He ratio vs R</vt:lpstr>
      <vt:lpstr>Light Nuclei and Isotopes</vt:lpstr>
      <vt:lpstr>Boron and Carbon</vt:lpstr>
      <vt:lpstr>Hydrogen Isotopes</vt:lpstr>
      <vt:lpstr>Presentazione standard di PowerPoint</vt:lpstr>
      <vt:lpstr>Electrons</vt:lpstr>
      <vt:lpstr>Electrons can tell us about local GCR sources</vt:lpstr>
      <vt:lpstr>PAMELA Electron (e-) Spectrum</vt:lpstr>
      <vt:lpstr>Presentazione standard di PowerPoint</vt:lpstr>
      <vt:lpstr>Astrophysical Explanation: Pulsars</vt:lpstr>
      <vt:lpstr>Pulsar Explanation</vt:lpstr>
      <vt:lpstr>Antiparticles with PAMELA</vt:lpstr>
      <vt:lpstr>Astrophysics and Cosmology compelling Issues</vt:lpstr>
      <vt:lpstr>Antiproton to proton flux ratio</vt:lpstr>
      <vt:lpstr>Antiproton energy spectrum</vt:lpstr>
      <vt:lpstr>Presentazione standard di PowerPoint</vt:lpstr>
      <vt:lpstr>Positrons with PAMELA</vt:lpstr>
      <vt:lpstr>Positron to Electron Fraction </vt:lpstr>
      <vt:lpstr>Positron to Electron Fraction</vt:lpstr>
      <vt:lpstr>Positron Energy Spectrum </vt:lpstr>
      <vt:lpstr>Presentazione standard di PowerPoint</vt:lpstr>
      <vt:lpstr>Implications</vt:lpstr>
      <vt:lpstr>A Challenging Puzzle for CR Physics</vt:lpstr>
      <vt:lpstr>Cosmic Rays in the Heliosphere</vt:lpstr>
      <vt:lpstr>Positron to Electron Fraction</vt:lpstr>
      <vt:lpstr>Presentazione standard di PowerPoint</vt:lpstr>
      <vt:lpstr>Presentazione standard di PowerPoint</vt:lpstr>
      <vt:lpstr>Presentazione standard di PowerPoint</vt:lpstr>
      <vt:lpstr>Solar Events</vt:lpstr>
      <vt:lpstr>Presentazione standard di PowerPoint</vt:lpstr>
      <vt:lpstr>Presentazione standard di PowerPoint</vt:lpstr>
      <vt:lpstr>Summary of PAMELA results</vt:lpstr>
      <vt:lpstr>Summary</vt:lpstr>
      <vt:lpstr>     </vt:lpstr>
      <vt:lpstr>Spectrometer Systematic Uncertainties </vt:lpstr>
      <vt:lpstr>Secondary positrons (1)</vt:lpstr>
      <vt:lpstr>Secondary positrons (2)</vt:lpstr>
      <vt:lpstr>Charge-Sign Dependent Solar Modulation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Mirko</dc:creator>
  <cp:lastModifiedBy>Mirko Boezio</cp:lastModifiedBy>
  <cp:revision>479</cp:revision>
  <dcterms:modified xsi:type="dcterms:W3CDTF">2013-09-18T09:04:58Z</dcterms:modified>
</cp:coreProperties>
</file>