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6" r:id="rId3"/>
    <p:sldId id="257" r:id="rId4"/>
    <p:sldId id="310" r:id="rId5"/>
    <p:sldId id="270" r:id="rId6"/>
    <p:sldId id="311" r:id="rId7"/>
    <p:sldId id="313" r:id="rId8"/>
    <p:sldId id="318" r:id="rId9"/>
    <p:sldId id="315" r:id="rId10"/>
    <p:sldId id="314" r:id="rId11"/>
    <p:sldId id="319" r:id="rId12"/>
    <p:sldId id="320" r:id="rId13"/>
    <p:sldId id="317" r:id="rId14"/>
    <p:sldId id="323" r:id="rId15"/>
    <p:sldId id="316" r:id="rId16"/>
    <p:sldId id="322" r:id="rId17"/>
    <p:sldId id="331" r:id="rId18"/>
    <p:sldId id="321" r:id="rId19"/>
    <p:sldId id="325" r:id="rId20"/>
    <p:sldId id="329" r:id="rId21"/>
    <p:sldId id="332" r:id="rId22"/>
    <p:sldId id="334" r:id="rId23"/>
    <p:sldId id="328" r:id="rId24"/>
    <p:sldId id="336" r:id="rId25"/>
    <p:sldId id="327" r:id="rId26"/>
    <p:sldId id="339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54" r:id="rId36"/>
    <p:sldId id="349" r:id="rId37"/>
    <p:sldId id="350" r:id="rId38"/>
    <p:sldId id="352" r:id="rId39"/>
    <p:sldId id="361" r:id="rId40"/>
    <p:sldId id="362" r:id="rId41"/>
    <p:sldId id="36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CC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Job\Misure\Misure_SOI_Imager_1\Dose%20con%20Ioni%20Pesanti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ocuments\Job\Misure\Misure_SOI_Imager_1\Dose%20con%20Ioni%20Pesanti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Job\Misure\Misure_SOI_Imager_1\Dose%20con%20Ioni%20Pesant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Job\Docs\4%20-%20LNL%20(SIRAD,%20scuola%20LNL,%20ann%20rep,%20mod,%20etc)\Macchina%20X-ray\Dosimetria%203%20maggio%20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Job\Docs\4%20-%20LNL%20(SIRAD,%20scuola%20LNL,%20ann%20rep,%20mod,%20etc)\Macchina%20X-ray\Dosimetria%203%20maggio%20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40433788229154E-2"/>
          <c:y val="2.2988505747126436E-2"/>
          <c:w val="0.88152863581472696"/>
          <c:h val="0.8534035739055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'DAT_Sigma-LET'!$B$10</c:f>
              <c:strCache>
                <c:ptCount val="1"/>
                <c:pt idx="0">
                  <c:v>Radef</c:v>
                </c:pt>
              </c:strCache>
            </c:strRef>
          </c:tx>
          <c:spPr>
            <a:ln w="27593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'DAT_Sigma-LET'!$A$11:$A$28</c:f>
              <c:numCache>
                <c:formatCode>General</c:formatCode>
                <c:ptCount val="18"/>
                <c:pt idx="0">
                  <c:v>1.7</c:v>
                </c:pt>
                <c:pt idx="1">
                  <c:v>2.4039999999999999</c:v>
                </c:pt>
                <c:pt idx="2">
                  <c:v>3.4</c:v>
                </c:pt>
                <c:pt idx="3">
                  <c:v>3.5</c:v>
                </c:pt>
                <c:pt idx="4">
                  <c:v>4.9497</c:v>
                </c:pt>
                <c:pt idx="5">
                  <c:v>7</c:v>
                </c:pt>
                <c:pt idx="6">
                  <c:v>10</c:v>
                </c:pt>
                <c:pt idx="7">
                  <c:v>14.142099999999999</c:v>
                </c:pt>
                <c:pt idx="8">
                  <c:v>18</c:v>
                </c:pt>
                <c:pt idx="9">
                  <c:v>20</c:v>
                </c:pt>
                <c:pt idx="10">
                  <c:v>25.4558</c:v>
                </c:pt>
                <c:pt idx="11">
                  <c:v>30</c:v>
                </c:pt>
                <c:pt idx="12">
                  <c:v>36</c:v>
                </c:pt>
                <c:pt idx="13">
                  <c:v>42.426400000000001</c:v>
                </c:pt>
                <c:pt idx="14">
                  <c:v>53</c:v>
                </c:pt>
                <c:pt idx="15">
                  <c:v>60</c:v>
                </c:pt>
                <c:pt idx="16">
                  <c:v>74.953299999999999</c:v>
                </c:pt>
                <c:pt idx="17">
                  <c:v>106</c:v>
                </c:pt>
              </c:numCache>
            </c:numRef>
          </c:xVal>
          <c:yVal>
            <c:numRef>
              <c:f>'DAT_Sigma-LET'!$B$11:$B$28</c:f>
              <c:numCache>
                <c:formatCode>0.00E+00</c:formatCode>
                <c:ptCount val="18"/>
                <c:pt idx="0">
                  <c:v>6.0400000000000001E-12</c:v>
                </c:pt>
                <c:pt idx="1">
                  <c:v>1.1600000000000001E-11</c:v>
                </c:pt>
                <c:pt idx="2">
                  <c:v>3.5400000000000002E-11</c:v>
                </c:pt>
                <c:pt idx="3">
                  <c:v>3.0100000000000002E-9</c:v>
                </c:pt>
                <c:pt idx="4">
                  <c:v>3.7499999999999997E-9</c:v>
                </c:pt>
                <c:pt idx="5">
                  <c:v>4.7500000000000003E-9</c:v>
                </c:pt>
                <c:pt idx="6">
                  <c:v>1.02E-8</c:v>
                </c:pt>
                <c:pt idx="7">
                  <c:v>1.27E-8</c:v>
                </c:pt>
                <c:pt idx="8">
                  <c:v>1.7500000000000001E-8</c:v>
                </c:pt>
                <c:pt idx="9">
                  <c:v>1.6400000000000001E-8</c:v>
                </c:pt>
                <c:pt idx="10">
                  <c:v>2.51E-8</c:v>
                </c:pt>
                <c:pt idx="11">
                  <c:v>2.7999999999999999E-8</c:v>
                </c:pt>
                <c:pt idx="12">
                  <c:v>3.2999999999999998E-8</c:v>
                </c:pt>
                <c:pt idx="13">
                  <c:v>3.6799999999999999E-8</c:v>
                </c:pt>
                <c:pt idx="14">
                  <c:v>4.73E-8</c:v>
                </c:pt>
                <c:pt idx="15">
                  <c:v>5.5799999999999997E-8</c:v>
                </c:pt>
                <c:pt idx="16">
                  <c:v>8.2100000000000001E-8</c:v>
                </c:pt>
                <c:pt idx="17">
                  <c:v>1.35E-7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'DAT_Sigma-LET'!$B$29</c:f>
              <c:strCache>
                <c:ptCount val="1"/>
                <c:pt idx="0">
                  <c:v>HIF1</c:v>
                </c:pt>
              </c:strCache>
            </c:strRef>
          </c:tx>
          <c:spPr>
            <a:ln w="27593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'DAT_Sigma-LET'!$A$30:$A$32</c:f>
              <c:numCache>
                <c:formatCode>General</c:formatCode>
                <c:ptCount val="3"/>
                <c:pt idx="0">
                  <c:v>55.9</c:v>
                </c:pt>
                <c:pt idx="1">
                  <c:v>79.054537999999994</c:v>
                </c:pt>
                <c:pt idx="2">
                  <c:v>111.8</c:v>
                </c:pt>
              </c:numCache>
            </c:numRef>
          </c:xVal>
          <c:yVal>
            <c:numRef>
              <c:f>'DAT_Sigma-LET'!$B$30:$B$32</c:f>
              <c:numCache>
                <c:formatCode>0.00E+00</c:formatCode>
                <c:ptCount val="3"/>
                <c:pt idx="0">
                  <c:v>5.9499999999999997E-8</c:v>
                </c:pt>
                <c:pt idx="1">
                  <c:v>8.7400000000000002E-8</c:v>
                </c:pt>
                <c:pt idx="2">
                  <c:v>1.12E-7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'DAT_Sigma-LET'!$B$33</c:f>
              <c:strCache>
                <c:ptCount val="1"/>
                <c:pt idx="0">
                  <c:v>HIF2</c:v>
                </c:pt>
              </c:strCache>
            </c:strRef>
          </c:tx>
          <c:spPr>
            <a:ln w="27593">
              <a:noFill/>
            </a:ln>
          </c:spPr>
          <c:marker>
            <c:symbol val="triangle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'DAT_Sigma-LET'!$A$34:$A$48</c:f>
              <c:numCache>
                <c:formatCode>General</c:formatCode>
                <c:ptCount val="15"/>
                <c:pt idx="0">
                  <c:v>1.2</c:v>
                </c:pt>
                <c:pt idx="1">
                  <c:v>1.6971000000000001</c:v>
                </c:pt>
                <c:pt idx="2">
                  <c:v>2.4</c:v>
                </c:pt>
                <c:pt idx="3">
                  <c:v>3.3</c:v>
                </c:pt>
                <c:pt idx="4">
                  <c:v>4.6669</c:v>
                </c:pt>
                <c:pt idx="5">
                  <c:v>6.6</c:v>
                </c:pt>
                <c:pt idx="6">
                  <c:v>10.1</c:v>
                </c:pt>
                <c:pt idx="7">
                  <c:v>14.28356</c:v>
                </c:pt>
                <c:pt idx="8">
                  <c:v>20.2</c:v>
                </c:pt>
                <c:pt idx="9">
                  <c:v>20.6</c:v>
                </c:pt>
                <c:pt idx="10">
                  <c:v>29.1328</c:v>
                </c:pt>
                <c:pt idx="11">
                  <c:v>32.4</c:v>
                </c:pt>
                <c:pt idx="12">
                  <c:v>41.2</c:v>
                </c:pt>
                <c:pt idx="13">
                  <c:v>45.820500000000003</c:v>
                </c:pt>
                <c:pt idx="14">
                  <c:v>64.8</c:v>
                </c:pt>
              </c:numCache>
            </c:numRef>
          </c:xVal>
          <c:yVal>
            <c:numRef>
              <c:f>'DAT_Sigma-LET'!$B$34:$B$48</c:f>
              <c:numCache>
                <c:formatCode>0.00E+00</c:formatCode>
                <c:ptCount val="15"/>
                <c:pt idx="0">
                  <c:v>6.44E-12</c:v>
                </c:pt>
                <c:pt idx="1">
                  <c:v>1.38E-11</c:v>
                </c:pt>
                <c:pt idx="2">
                  <c:v>2.5200000000000001E-11</c:v>
                </c:pt>
                <c:pt idx="3">
                  <c:v>9.0399999999999998E-10</c:v>
                </c:pt>
                <c:pt idx="4">
                  <c:v>4.3599999999999998E-9</c:v>
                </c:pt>
                <c:pt idx="5">
                  <c:v>6.7800000000000002E-9</c:v>
                </c:pt>
                <c:pt idx="6">
                  <c:v>1.46E-8</c:v>
                </c:pt>
                <c:pt idx="7">
                  <c:v>1.92E-8</c:v>
                </c:pt>
                <c:pt idx="8">
                  <c:v>2.5399999999999999E-8</c:v>
                </c:pt>
                <c:pt idx="9">
                  <c:v>2.3199999999999999E-8</c:v>
                </c:pt>
                <c:pt idx="10">
                  <c:v>3.1599999999999998E-8</c:v>
                </c:pt>
                <c:pt idx="11">
                  <c:v>3.47E-8</c:v>
                </c:pt>
                <c:pt idx="12">
                  <c:v>3.9799999999999999E-8</c:v>
                </c:pt>
                <c:pt idx="13">
                  <c:v>4.58E-8</c:v>
                </c:pt>
                <c:pt idx="14">
                  <c:v>6.7700000000000004E-8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'Dec. Si160'!$B$3</c:f>
              <c:strCache>
                <c:ptCount val="1"/>
                <c:pt idx="0">
                  <c:v>Si 160 MeV</c:v>
                </c:pt>
              </c:strCache>
            </c:strRef>
          </c:tx>
          <c:spPr>
            <a:ln w="27593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'Dec. Si160'!$J$22:$J$43</c:f>
              <c:numCache>
                <c:formatCode>0.00</c:formatCode>
                <c:ptCount val="22"/>
                <c:pt idx="0">
                  <c:v>8.4949999999999992</c:v>
                </c:pt>
                <c:pt idx="1">
                  <c:v>8.4949999999999992</c:v>
                </c:pt>
                <c:pt idx="2">
                  <c:v>8.4949999999999992</c:v>
                </c:pt>
                <c:pt idx="3">
                  <c:v>8.4949999999999992</c:v>
                </c:pt>
                <c:pt idx="4">
                  <c:v>8.4949999999999992</c:v>
                </c:pt>
                <c:pt idx="5">
                  <c:v>8.4949999999999992</c:v>
                </c:pt>
                <c:pt idx="6">
                  <c:v>8.4949999999999992</c:v>
                </c:pt>
                <c:pt idx="7">
                  <c:v>8.4949999999999992</c:v>
                </c:pt>
                <c:pt idx="8">
                  <c:v>9.0396080891186816</c:v>
                </c:pt>
                <c:pt idx="9">
                  <c:v>9.0396080891186816</c:v>
                </c:pt>
                <c:pt idx="10">
                  <c:v>9.0396080891186816</c:v>
                </c:pt>
                <c:pt idx="11">
                  <c:v>9.8076783613400593</c:v>
                </c:pt>
                <c:pt idx="12">
                  <c:v>9.8076783613400593</c:v>
                </c:pt>
                <c:pt idx="13">
                  <c:v>9.8076783613400593</c:v>
                </c:pt>
                <c:pt idx="14">
                  <c:v>9.8076783613400593</c:v>
                </c:pt>
                <c:pt idx="15">
                  <c:v>11.086143291301061</c:v>
                </c:pt>
                <c:pt idx="16">
                  <c:v>11.086143291301061</c:v>
                </c:pt>
                <c:pt idx="17">
                  <c:v>11.086143291301061</c:v>
                </c:pt>
                <c:pt idx="18">
                  <c:v>12.008963634640233</c:v>
                </c:pt>
                <c:pt idx="19">
                  <c:v>12.008963634640233</c:v>
                </c:pt>
                <c:pt idx="20">
                  <c:v>12.008963634640233</c:v>
                </c:pt>
                <c:pt idx="21">
                  <c:v>8.4949999999999992</c:v>
                </c:pt>
              </c:numCache>
            </c:numRef>
          </c:xVal>
          <c:yVal>
            <c:numRef>
              <c:f>'Dec. Si160'!$K$22:$K$43</c:f>
              <c:numCache>
                <c:formatCode>0.000E+00</c:formatCode>
                <c:ptCount val="22"/>
                <c:pt idx="0">
                  <c:v>1.0685815513946212E-8</c:v>
                </c:pt>
                <c:pt idx="1">
                  <c:v>1.1582583383834551E-8</c:v>
                </c:pt>
                <c:pt idx="2">
                  <c:v>1.2849656783789094E-8</c:v>
                </c:pt>
                <c:pt idx="3">
                  <c:v>1.271926652186872E-8</c:v>
                </c:pt>
                <c:pt idx="4">
                  <c:v>1.1676541100331124E-8</c:v>
                </c:pt>
                <c:pt idx="5">
                  <c:v>1.0597857700032034E-8</c:v>
                </c:pt>
                <c:pt idx="6">
                  <c:v>1.1038888744506461E-8</c:v>
                </c:pt>
                <c:pt idx="7">
                  <c:v>1.1386023603337586E-8</c:v>
                </c:pt>
                <c:pt idx="8">
                  <c:v>1.3768088910605547E-8</c:v>
                </c:pt>
                <c:pt idx="9">
                  <c:v>1.3116888694213109E-8</c:v>
                </c:pt>
                <c:pt idx="10">
                  <c:v>1.2935159670744193E-8</c:v>
                </c:pt>
                <c:pt idx="11">
                  <c:v>1.2972154960662419E-8</c:v>
                </c:pt>
                <c:pt idx="12">
                  <c:v>1.4816836214335821E-8</c:v>
                </c:pt>
                <c:pt idx="13">
                  <c:v>1.3977821800661687E-8</c:v>
                </c:pt>
                <c:pt idx="14">
                  <c:v>1.4006715039869625E-8</c:v>
                </c:pt>
                <c:pt idx="15">
                  <c:v>1.4947272810237481E-8</c:v>
                </c:pt>
                <c:pt idx="16">
                  <c:v>1.5656271634856377E-8</c:v>
                </c:pt>
                <c:pt idx="17">
                  <c:v>1.5247231407002344E-8</c:v>
                </c:pt>
                <c:pt idx="18">
                  <c:v>1.6249608779690771E-8</c:v>
                </c:pt>
                <c:pt idx="19">
                  <c:v>1.6141671458448315E-8</c:v>
                </c:pt>
                <c:pt idx="20">
                  <c:v>1.5628755041787578E-8</c:v>
                </c:pt>
                <c:pt idx="21">
                  <c:v>1.1853311174750754E-8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'Dec. O108'!$B$2</c:f>
              <c:strCache>
                <c:ptCount val="1"/>
                <c:pt idx="0">
                  <c:v>O 108 MeV</c:v>
                </c:pt>
              </c:strCache>
            </c:strRef>
          </c:tx>
          <c:spPr>
            <a:ln w="27593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'Dec. O108'!$J$16:$J$32</c:f>
              <c:numCache>
                <c:formatCode>0.00</c:formatCode>
                <c:ptCount val="17"/>
                <c:pt idx="0">
                  <c:v>2.948</c:v>
                </c:pt>
                <c:pt idx="1">
                  <c:v>2.948</c:v>
                </c:pt>
                <c:pt idx="2">
                  <c:v>2.948</c:v>
                </c:pt>
                <c:pt idx="3">
                  <c:v>2.948</c:v>
                </c:pt>
                <c:pt idx="4">
                  <c:v>3.1369940725982199</c:v>
                </c:pt>
                <c:pt idx="5">
                  <c:v>3.1369940725982199</c:v>
                </c:pt>
                <c:pt idx="6">
                  <c:v>3.1369940725982199</c:v>
                </c:pt>
                <c:pt idx="7">
                  <c:v>3.4035357044414947</c:v>
                </c:pt>
                <c:pt idx="8">
                  <c:v>3.4035357044414947</c:v>
                </c:pt>
                <c:pt idx="9">
                  <c:v>3.4035357044414947</c:v>
                </c:pt>
                <c:pt idx="10">
                  <c:v>3.8471984017369665</c:v>
                </c:pt>
                <c:pt idx="11">
                  <c:v>3.8471984017369665</c:v>
                </c:pt>
                <c:pt idx="12">
                  <c:v>3.8471984017369665</c:v>
                </c:pt>
                <c:pt idx="13">
                  <c:v>4.1674425891606131</c:v>
                </c:pt>
                <c:pt idx="14">
                  <c:v>4.1674425891606131</c:v>
                </c:pt>
                <c:pt idx="15">
                  <c:v>4.1674425891606131</c:v>
                </c:pt>
                <c:pt idx="16">
                  <c:v>2.948</c:v>
                </c:pt>
              </c:numCache>
            </c:numRef>
          </c:xVal>
          <c:yVal>
            <c:numRef>
              <c:f>'Dec. O108'!$K$16:$K$32</c:f>
              <c:numCache>
                <c:formatCode>0.000E+00</c:formatCode>
                <c:ptCount val="17"/>
                <c:pt idx="0">
                  <c:v>1.0926572938856037E-10</c:v>
                </c:pt>
                <c:pt idx="1">
                  <c:v>1.1090578485384807E-10</c:v>
                </c:pt>
                <c:pt idx="2">
                  <c:v>9.2221087677637454E-11</c:v>
                </c:pt>
                <c:pt idx="3">
                  <c:v>1.0210420113263054E-10</c:v>
                </c:pt>
                <c:pt idx="4">
                  <c:v>1.8192766132576761E-10</c:v>
                </c:pt>
                <c:pt idx="5">
                  <c:v>1.5174736547231823E-10</c:v>
                </c:pt>
                <c:pt idx="6">
                  <c:v>1.6671390004788379E-10</c:v>
                </c:pt>
                <c:pt idx="7">
                  <c:v>4.3467122018091837E-10</c:v>
                </c:pt>
                <c:pt idx="8">
                  <c:v>3.6294132830008441E-10</c:v>
                </c:pt>
                <c:pt idx="9">
                  <c:v>3.924422313274124E-10</c:v>
                </c:pt>
                <c:pt idx="10">
                  <c:v>1.3504795205725093E-9</c:v>
                </c:pt>
                <c:pt idx="11">
                  <c:v>1.2115005030287762E-9</c:v>
                </c:pt>
                <c:pt idx="12">
                  <c:v>1.2958746463360358E-9</c:v>
                </c:pt>
                <c:pt idx="13">
                  <c:v>2.0943494351408225E-9</c:v>
                </c:pt>
                <c:pt idx="14">
                  <c:v>1.9667528997505274E-9</c:v>
                </c:pt>
                <c:pt idx="15">
                  <c:v>2.1186811454652916E-9</c:v>
                </c:pt>
                <c:pt idx="16">
                  <c:v>1.150927712913648E-10</c:v>
                </c:pt>
              </c:numCache>
            </c:numRef>
          </c:yVal>
          <c:smooth val="0"/>
        </c:ser>
        <c:ser>
          <c:idx val="4"/>
          <c:order val="5"/>
          <c:tx>
            <c:strRef>
              <c:f>'March Ni239'!$N$13</c:f>
              <c:strCache>
                <c:ptCount val="1"/>
                <c:pt idx="0">
                  <c:v>Ni 239 MeV </c:v>
                </c:pt>
              </c:strCache>
            </c:strRef>
          </c:tx>
          <c:spPr>
            <a:ln w="27593">
              <a:noFill/>
            </a:ln>
          </c:spPr>
          <c:marker>
            <c:symbol val="circle"/>
            <c:size val="6"/>
            <c:spPr>
              <a:solidFill>
                <a:srgbClr val="8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'March Ni239'!$M$17:$M$28</c:f>
              <c:numCache>
                <c:formatCode>0.00</c:formatCode>
                <c:ptCount val="12"/>
                <c:pt idx="0">
                  <c:v>28.82</c:v>
                </c:pt>
                <c:pt idx="1">
                  <c:v>33.273371438942966</c:v>
                </c:pt>
                <c:pt idx="2">
                  <c:v>40.741416356719434</c:v>
                </c:pt>
                <c:pt idx="3">
                  <c:v>57.587055726934786</c:v>
                </c:pt>
                <c:pt idx="4">
                  <c:v>28.82</c:v>
                </c:pt>
                <c:pt idx="5">
                  <c:v>28.82</c:v>
                </c:pt>
                <c:pt idx="6">
                  <c:v>28.82</c:v>
                </c:pt>
                <c:pt idx="7">
                  <c:v>40.741416356719434</c:v>
                </c:pt>
                <c:pt idx="8">
                  <c:v>40.741416356719434</c:v>
                </c:pt>
                <c:pt idx="9">
                  <c:v>57.587055726934786</c:v>
                </c:pt>
                <c:pt idx="10">
                  <c:v>57.587055726934786</c:v>
                </c:pt>
                <c:pt idx="11">
                  <c:v>28.82</c:v>
                </c:pt>
              </c:numCache>
            </c:numRef>
          </c:xVal>
          <c:yVal>
            <c:numRef>
              <c:f>'March Ni239'!$N$17:$N$28</c:f>
              <c:numCache>
                <c:formatCode>0.000E+00</c:formatCode>
                <c:ptCount val="12"/>
                <c:pt idx="0">
                  <c:v>3.4359135600116024E-8</c:v>
                </c:pt>
                <c:pt idx="1">
                  <c:v>3.7929731361432869E-8</c:v>
                </c:pt>
                <c:pt idx="2">
                  <c:v>4.4897720794956276E-8</c:v>
                </c:pt>
                <c:pt idx="3">
                  <c:v>6.2726139030670563E-8</c:v>
                </c:pt>
                <c:pt idx="4">
                  <c:v>3.2767407218641139E-8</c:v>
                </c:pt>
                <c:pt idx="5">
                  <c:v>3.0783536586555914E-8</c:v>
                </c:pt>
                <c:pt idx="6">
                  <c:v>3.3567303754786201E-8</c:v>
                </c:pt>
                <c:pt idx="7">
                  <c:v>4.1424750008970928E-8</c:v>
                </c:pt>
                <c:pt idx="8">
                  <c:v>4.3868008462847663E-8</c:v>
                </c:pt>
                <c:pt idx="9">
                  <c:v>6.1808745272658962E-8</c:v>
                </c:pt>
                <c:pt idx="10">
                  <c:v>5.9593210175632596E-8</c:v>
                </c:pt>
                <c:pt idx="11">
                  <c:v>3.2456735923197279E-8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'March Ti196'!$N$13</c:f>
              <c:strCache>
                <c:ptCount val="1"/>
                <c:pt idx="0">
                  <c:v>Ti 196 MeV </c:v>
                </c:pt>
              </c:strCache>
            </c:strRef>
          </c:tx>
          <c:spPr>
            <a:ln w="27593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'March Ti196'!$M$17:$M$51</c:f>
              <c:numCache>
                <c:formatCode>0.00</c:formatCode>
                <c:ptCount val="35"/>
                <c:pt idx="0">
                  <c:v>20.85</c:v>
                </c:pt>
                <c:pt idx="1">
                  <c:v>20.85</c:v>
                </c:pt>
                <c:pt idx="2">
                  <c:v>22.18667788794874</c:v>
                </c:pt>
                <c:pt idx="3">
                  <c:v>24.07181799104653</c:v>
                </c:pt>
                <c:pt idx="4">
                  <c:v>24.07181799104653</c:v>
                </c:pt>
                <c:pt idx="5">
                  <c:v>27.209663051633566</c:v>
                </c:pt>
                <c:pt idx="6">
                  <c:v>29.474619397557259</c:v>
                </c:pt>
                <c:pt idx="7">
                  <c:v>32.419752093454917</c:v>
                </c:pt>
                <c:pt idx="8">
                  <c:v>41.661697151512506</c:v>
                </c:pt>
                <c:pt idx="9">
                  <c:v>47.507286662523235</c:v>
                </c:pt>
                <c:pt idx="10">
                  <c:v>51.194531762624003</c:v>
                </c:pt>
                <c:pt idx="11">
                  <c:v>24.07181799104653</c:v>
                </c:pt>
                <c:pt idx="12">
                  <c:v>20.85</c:v>
                </c:pt>
                <c:pt idx="13">
                  <c:v>20.85</c:v>
                </c:pt>
                <c:pt idx="14">
                  <c:v>20.85</c:v>
                </c:pt>
                <c:pt idx="15">
                  <c:v>20.85</c:v>
                </c:pt>
                <c:pt idx="16">
                  <c:v>20.85</c:v>
                </c:pt>
                <c:pt idx="17">
                  <c:v>20.85</c:v>
                </c:pt>
                <c:pt idx="18">
                  <c:v>20.85</c:v>
                </c:pt>
                <c:pt idx="19">
                  <c:v>20.85</c:v>
                </c:pt>
                <c:pt idx="20">
                  <c:v>20.85</c:v>
                </c:pt>
                <c:pt idx="21">
                  <c:v>20.85</c:v>
                </c:pt>
                <c:pt idx="22">
                  <c:v>20.85</c:v>
                </c:pt>
                <c:pt idx="23">
                  <c:v>20.85</c:v>
                </c:pt>
                <c:pt idx="24">
                  <c:v>20.85</c:v>
                </c:pt>
                <c:pt idx="25">
                  <c:v>20.85</c:v>
                </c:pt>
                <c:pt idx="26">
                  <c:v>20.85</c:v>
                </c:pt>
                <c:pt idx="27">
                  <c:v>20.85</c:v>
                </c:pt>
                <c:pt idx="28">
                  <c:v>20.85</c:v>
                </c:pt>
                <c:pt idx="29">
                  <c:v>20.85</c:v>
                </c:pt>
                <c:pt idx="30">
                  <c:v>20.85</c:v>
                </c:pt>
                <c:pt idx="31">
                  <c:v>20.85</c:v>
                </c:pt>
                <c:pt idx="32">
                  <c:v>20.85</c:v>
                </c:pt>
                <c:pt idx="33">
                  <c:v>20.85</c:v>
                </c:pt>
                <c:pt idx="34">
                  <c:v>20.85</c:v>
                </c:pt>
              </c:numCache>
            </c:numRef>
          </c:xVal>
          <c:yVal>
            <c:numRef>
              <c:f>'March Ti196'!$N$17:$N$51</c:f>
              <c:numCache>
                <c:formatCode>0.000E+00</c:formatCode>
                <c:ptCount val="35"/>
                <c:pt idx="0">
                  <c:v>2.3572057254829885E-8</c:v>
                </c:pt>
                <c:pt idx="1">
                  <c:v>2.3494523109812114E-8</c:v>
                </c:pt>
                <c:pt idx="2">
                  <c:v>2.4733358750354081E-8</c:v>
                </c:pt>
                <c:pt idx="3">
                  <c:v>2.9237586258037246E-8</c:v>
                </c:pt>
                <c:pt idx="4">
                  <c:v>2.7719104208125883E-8</c:v>
                </c:pt>
                <c:pt idx="5">
                  <c:v>3.0641439305888354E-8</c:v>
                </c:pt>
                <c:pt idx="6">
                  <c:v>3.3344076460999457E-8</c:v>
                </c:pt>
                <c:pt idx="7">
                  <c:v>3.5036552180733651E-8</c:v>
                </c:pt>
                <c:pt idx="8">
                  <c:v>4.204871504149441E-8</c:v>
                </c:pt>
                <c:pt idx="9">
                  <c:v>5.0491446581871376E-8</c:v>
                </c:pt>
                <c:pt idx="10">
                  <c:v>5.4206742412336526E-8</c:v>
                </c:pt>
                <c:pt idx="11">
                  <c:v>2.8763398205723735E-8</c:v>
                </c:pt>
                <c:pt idx="12">
                  <c:v>2.4733886326829047E-8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'March Ag266'!$N$13</c:f>
              <c:strCache>
                <c:ptCount val="1"/>
                <c:pt idx="0">
                  <c:v>Ag 266 MeV</c:v>
                </c:pt>
              </c:strCache>
            </c:strRef>
          </c:tx>
          <c:spPr>
            <a:ln w="27593">
              <a:noFill/>
            </a:ln>
          </c:spPr>
          <c:marker>
            <c:symbol val="circle"/>
            <c:size val="6"/>
            <c:spPr>
              <a:solidFill>
                <a:srgbClr val="33996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'March Ag266'!$M$17:$M$25</c:f>
              <c:numCache>
                <c:formatCode>0.00</c:formatCode>
                <c:ptCount val="9"/>
                <c:pt idx="0">
                  <c:v>58.39</c:v>
                </c:pt>
                <c:pt idx="1">
                  <c:v>58.39</c:v>
                </c:pt>
                <c:pt idx="2">
                  <c:v>58.39</c:v>
                </c:pt>
                <c:pt idx="3">
                  <c:v>82.543070821264664</c:v>
                </c:pt>
                <c:pt idx="4">
                  <c:v>82.543070821264664</c:v>
                </c:pt>
                <c:pt idx="5">
                  <c:v>82.543070821264664</c:v>
                </c:pt>
                <c:pt idx="6">
                  <c:v>67.412635611376828</c:v>
                </c:pt>
                <c:pt idx="7">
                  <c:v>67.412635611376828</c:v>
                </c:pt>
                <c:pt idx="8">
                  <c:v>67.412635611376828</c:v>
                </c:pt>
              </c:numCache>
            </c:numRef>
          </c:xVal>
          <c:yVal>
            <c:numRef>
              <c:f>'March Ag266'!$N$17:$N$25</c:f>
              <c:numCache>
                <c:formatCode>0.000E+00</c:formatCode>
                <c:ptCount val="9"/>
                <c:pt idx="0">
                  <c:v>5.930066220992688E-8</c:v>
                </c:pt>
                <c:pt idx="1">
                  <c:v>5.9873793388316895E-8</c:v>
                </c:pt>
                <c:pt idx="2">
                  <c:v>5.4947848775373213E-8</c:v>
                </c:pt>
                <c:pt idx="3">
                  <c:v>7.0958194766641839E-8</c:v>
                </c:pt>
                <c:pt idx="4">
                  <c:v>7.0523980607176004E-8</c:v>
                </c:pt>
                <c:pt idx="5">
                  <c:v>7.5705134687759769E-8</c:v>
                </c:pt>
                <c:pt idx="6">
                  <c:v>6.3957598339763769E-8</c:v>
                </c:pt>
                <c:pt idx="7">
                  <c:v>6.2189110515556441E-8</c:v>
                </c:pt>
                <c:pt idx="8">
                  <c:v>5.7825258948442696E-8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'Dati Br550'!$N$13</c:f>
              <c:strCache>
                <c:ptCount val="1"/>
                <c:pt idx="0">
                  <c:v>Br 550 MeV</c:v>
                </c:pt>
              </c:strCache>
            </c:strRef>
          </c:tx>
          <c:spPr>
            <a:ln w="27593">
              <a:noFill/>
            </a:ln>
          </c:spPr>
          <c:marker>
            <c:symbol val="triangle"/>
            <c:size val="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'Dati Br550'!$M$17:$M$51</c:f>
              <c:numCache>
                <c:formatCode>0.00</c:formatCode>
                <c:ptCount val="35"/>
                <c:pt idx="0">
                  <c:v>34.5</c:v>
                </c:pt>
                <c:pt idx="1">
                  <c:v>34.5</c:v>
                </c:pt>
                <c:pt idx="2">
                  <c:v>34.5</c:v>
                </c:pt>
                <c:pt idx="3">
                  <c:v>34.5</c:v>
                </c:pt>
                <c:pt idx="4">
                  <c:v>35.7157583963345</c:v>
                </c:pt>
                <c:pt idx="5">
                  <c:v>36.711769167109424</c:v>
                </c:pt>
                <c:pt idx="6">
                  <c:v>39.831065740580584</c:v>
                </c:pt>
                <c:pt idx="7">
                  <c:v>48.770952959986829</c:v>
                </c:pt>
                <c:pt idx="8">
                  <c:v>68.936621185955943</c:v>
                </c:pt>
                <c:pt idx="9">
                  <c:v>34.5</c:v>
                </c:pt>
                <c:pt idx="10">
                  <c:v>45.023183466731801</c:v>
                </c:pt>
                <c:pt idx="11">
                  <c:v>53.64419411147216</c:v>
                </c:pt>
                <c:pt idx="12">
                  <c:v>68.936621185955943</c:v>
                </c:pt>
                <c:pt idx="13">
                  <c:v>68.936621185955943</c:v>
                </c:pt>
                <c:pt idx="14">
                  <c:v>68.936621185955943</c:v>
                </c:pt>
                <c:pt idx="15">
                  <c:v>68.936621185955943</c:v>
                </c:pt>
                <c:pt idx="16">
                  <c:v>68.936621185955943</c:v>
                </c:pt>
                <c:pt idx="17">
                  <c:v>68.936621185955943</c:v>
                </c:pt>
                <c:pt idx="18">
                  <c:v>68.936621185955943</c:v>
                </c:pt>
                <c:pt idx="19">
                  <c:v>68.936621185955943</c:v>
                </c:pt>
                <c:pt idx="20">
                  <c:v>68.936621185955943</c:v>
                </c:pt>
                <c:pt idx="21">
                  <c:v>78.60917936964276</c:v>
                </c:pt>
                <c:pt idx="22">
                  <c:v>68.936621185955943</c:v>
                </c:pt>
                <c:pt idx="23">
                  <c:v>60.107147108135344</c:v>
                </c:pt>
                <c:pt idx="24">
                  <c:v>53.64419411147216</c:v>
                </c:pt>
                <c:pt idx="25">
                  <c:v>48.770952959986829</c:v>
                </c:pt>
                <c:pt idx="26">
                  <c:v>45.023183466731801</c:v>
                </c:pt>
                <c:pt idx="27">
                  <c:v>39.831065740580584</c:v>
                </c:pt>
                <c:pt idx="28">
                  <c:v>36.711769167109424</c:v>
                </c:pt>
                <c:pt idx="29">
                  <c:v>34.5</c:v>
                </c:pt>
                <c:pt idx="30">
                  <c:v>34.5</c:v>
                </c:pt>
                <c:pt idx="31">
                  <c:v>34.5</c:v>
                </c:pt>
                <c:pt idx="32">
                  <c:v>34.5</c:v>
                </c:pt>
                <c:pt idx="33">
                  <c:v>34.5</c:v>
                </c:pt>
                <c:pt idx="34">
                  <c:v>34.5</c:v>
                </c:pt>
              </c:numCache>
            </c:numRef>
          </c:xVal>
          <c:yVal>
            <c:numRef>
              <c:f>'Dati Br550'!$N$17:$N$51</c:f>
              <c:numCache>
                <c:formatCode>0.000E+00</c:formatCode>
                <c:ptCount val="35"/>
                <c:pt idx="0">
                  <c:v>3.4514328994110417E-8</c:v>
                </c:pt>
                <c:pt idx="1">
                  <c:v>3.1932302348195096E-8</c:v>
                </c:pt>
                <c:pt idx="2">
                  <c:v>3.12732415932065E-8</c:v>
                </c:pt>
                <c:pt idx="3">
                  <c:v>3.2392942066737374E-8</c:v>
                </c:pt>
                <c:pt idx="4">
                  <c:v>3.4490986151215878E-8</c:v>
                </c:pt>
                <c:pt idx="5">
                  <c:v>3.6371611760837275E-8</c:v>
                </c:pt>
                <c:pt idx="6">
                  <c:v>3.9224313899231073E-8</c:v>
                </c:pt>
                <c:pt idx="7">
                  <c:v>4.8214957311082142E-8</c:v>
                </c:pt>
                <c:pt idx="8">
                  <c:v>7.4914379138168057E-8</c:v>
                </c:pt>
                <c:pt idx="9">
                  <c:v>2.9849037675292736E-8</c:v>
                </c:pt>
                <c:pt idx="10">
                  <c:v>4.0551720899763972E-8</c:v>
                </c:pt>
                <c:pt idx="11">
                  <c:v>4.7473965780410356E-8</c:v>
                </c:pt>
                <c:pt idx="12">
                  <c:v>6.6684518733866225E-8</c:v>
                </c:pt>
                <c:pt idx="14">
                  <c:v>6.8040498009878561E-8</c:v>
                </c:pt>
                <c:pt idx="15">
                  <c:v>6.8487596153471889E-8</c:v>
                </c:pt>
                <c:pt idx="16">
                  <c:v>7.0662250915678279E-8</c:v>
                </c:pt>
                <c:pt idx="19">
                  <c:v>7.0713529617135651E-8</c:v>
                </c:pt>
                <c:pt idx="20">
                  <c:v>6.6302683487806191E-8</c:v>
                </c:pt>
                <c:pt idx="21">
                  <c:v>8.2243222190104636E-8</c:v>
                </c:pt>
                <c:pt idx="22">
                  <c:v>7.1057442737477826E-8</c:v>
                </c:pt>
                <c:pt idx="23">
                  <c:v>5.9361082915711561E-8</c:v>
                </c:pt>
                <c:pt idx="24">
                  <c:v>4.5658535294712871E-8</c:v>
                </c:pt>
                <c:pt idx="25">
                  <c:v>4.3825254279691906E-8</c:v>
                </c:pt>
                <c:pt idx="26">
                  <c:v>3.9278632142489714E-8</c:v>
                </c:pt>
                <c:pt idx="27">
                  <c:v>3.8971296791324286E-8</c:v>
                </c:pt>
                <c:pt idx="28">
                  <c:v>3.6434995600043444E-8</c:v>
                </c:pt>
                <c:pt idx="29">
                  <c:v>3.2673845017523006E-8</c:v>
                </c:pt>
                <c:pt idx="30">
                  <c:v>3.4227763136772257E-8</c:v>
                </c:pt>
                <c:pt idx="31">
                  <c:v>3.0628989983260782E-8</c:v>
                </c:pt>
                <c:pt idx="32">
                  <c:v>3.3870141453740998E-8</c:v>
                </c:pt>
                <c:pt idx="33">
                  <c:v>3.1956937115374162E-8</c:v>
                </c:pt>
                <c:pt idx="34">
                  <c:v>3.1392268632372763E-8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50560"/>
        <c:axId val="88251712"/>
      </c:scatterChart>
      <c:valAx>
        <c:axId val="88250560"/>
        <c:scaling>
          <c:orientation val="minMax"/>
          <c:max val="120"/>
          <c:min val="0"/>
        </c:scaling>
        <c:delete val="0"/>
        <c:axPos val="b"/>
        <c:majorGridlines>
          <c:spPr>
            <a:ln w="3066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dirty="0"/>
                  <a:t>LET (</a:t>
                </a:r>
                <a:r>
                  <a:rPr lang="en-US" sz="1600" b="1" dirty="0" smtClean="0"/>
                  <a:t>MeV×cm</a:t>
                </a:r>
                <a:r>
                  <a:rPr lang="en-US" sz="1600" b="1" baseline="30000" dirty="0" smtClean="0"/>
                  <a:t>2</a:t>
                </a:r>
                <a:r>
                  <a:rPr lang="en-US" sz="1600" b="1" dirty="0" smtClean="0"/>
                  <a:t>/mg</a:t>
                </a:r>
                <a:r>
                  <a:rPr lang="en-US" sz="16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44762954796030868"/>
              <c:y val="0.94444444444444442"/>
            </c:manualLayout>
          </c:layout>
          <c:overlay val="0"/>
          <c:spPr>
            <a:noFill/>
            <a:ln w="24527">
              <a:noFill/>
            </a:ln>
          </c:spPr>
        </c:title>
        <c:numFmt formatCode="General" sourceLinked="1"/>
        <c:majorTickMark val="in"/>
        <c:minorTickMark val="in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251712"/>
        <c:crossesAt val="9.9999999999999998E-13"/>
        <c:crossBetween val="midCat"/>
        <c:majorUnit val="10"/>
      </c:valAx>
      <c:valAx>
        <c:axId val="88251712"/>
        <c:scaling>
          <c:logBase val="10"/>
          <c:orientation val="minMax"/>
          <c:max val="9.9999999999999995E-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dirty="0" smtClean="0">
                    <a:latin typeface="Symbol" pitchFamily="18" charset="2"/>
                  </a:rPr>
                  <a:t>s</a:t>
                </a:r>
                <a:r>
                  <a:rPr lang="en-US" sz="1600" b="1" dirty="0" smtClean="0"/>
                  <a:t> </a:t>
                </a:r>
                <a:r>
                  <a:rPr lang="en-US" sz="1600" b="1" dirty="0"/>
                  <a:t>[(</a:t>
                </a:r>
                <a:r>
                  <a:rPr lang="en-US" sz="1600" b="1" dirty="0" smtClean="0"/>
                  <a:t>cm</a:t>
                </a:r>
                <a:r>
                  <a:rPr lang="en-US" sz="1600" b="1" baseline="30000" dirty="0" smtClean="0"/>
                  <a:t>2</a:t>
                </a:r>
                <a:r>
                  <a:rPr lang="en-US" sz="1600" b="1" dirty="0" smtClean="0"/>
                  <a:t>/bit)×(</a:t>
                </a:r>
                <a:r>
                  <a:rPr lang="en-US" sz="1600" b="1" dirty="0"/>
                  <a:t>SEE/ions)]</a:t>
                </a:r>
              </a:p>
            </c:rich>
          </c:tx>
          <c:layout>
            <c:manualLayout>
              <c:xMode val="edge"/>
              <c:yMode val="edge"/>
              <c:x val="0"/>
              <c:y val="0.26053639846743293"/>
            </c:manualLayout>
          </c:layout>
          <c:overlay val="0"/>
          <c:spPr>
            <a:noFill/>
            <a:ln w="24527">
              <a:noFill/>
            </a:ln>
          </c:spPr>
        </c:title>
        <c:numFmt formatCode="0E+00" sourceLinked="0"/>
        <c:majorTickMark val="in"/>
        <c:minorTickMark val="in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250560"/>
        <c:crossesAt val="0"/>
        <c:crossBetween val="midCat"/>
        <c:majorUnit val="10"/>
      </c:valAx>
      <c:spPr>
        <a:noFill/>
        <a:ln w="24527">
          <a:noFill/>
        </a:ln>
      </c:spPr>
    </c:plotArea>
    <c:plotVisOnly val="1"/>
    <c:dispBlanksAs val="gap"/>
    <c:showDLblsOverMax val="0"/>
  </c:chart>
  <c:txPr>
    <a:bodyPr/>
    <a:lstStyle/>
    <a:p>
      <a:pPr>
        <a:defRPr sz="1931" b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Dose rate in Si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DATA_Dose_Protoni_28MeV!$L$23</c:f>
              <c:strCache>
                <c:ptCount val="1"/>
                <c:pt idx="0">
                  <c:v>10MeV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DATA_Dose_Protoni_28MeV!$J$24:$J$33</c:f>
              <c:numCache>
                <c:formatCode>General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0.5</c:v>
                </c:pt>
              </c:numCache>
            </c:numRef>
          </c:xVal>
          <c:yVal>
            <c:numRef>
              <c:f>DATA_Dose_Protoni_28MeV!$L$24:$L$33</c:f>
              <c:numCache>
                <c:formatCode>0.00</c:formatCode>
                <c:ptCount val="10"/>
                <c:pt idx="0">
                  <c:v>3.4790000000000008E-2</c:v>
                </c:pt>
                <c:pt idx="1">
                  <c:v>6.9580000000000017E-2</c:v>
                </c:pt>
                <c:pt idx="2">
                  <c:v>0.13916000000000003</c:v>
                </c:pt>
                <c:pt idx="3">
                  <c:v>0.20874000000000001</c:v>
                </c:pt>
                <c:pt idx="4">
                  <c:v>0.27832000000000007</c:v>
                </c:pt>
                <c:pt idx="5">
                  <c:v>0.3479000000000001</c:v>
                </c:pt>
                <c:pt idx="6">
                  <c:v>0.6958000000000002</c:v>
                </c:pt>
                <c:pt idx="7">
                  <c:v>1.0437000000000001</c:v>
                </c:pt>
                <c:pt idx="8">
                  <c:v>1.3916000000000004</c:v>
                </c:pt>
                <c:pt idx="9">
                  <c:v>1.7395000000000005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DATA_Dose_Protoni_28MeV!$M$23</c:f>
              <c:strCache>
                <c:ptCount val="1"/>
                <c:pt idx="0">
                  <c:v>15MeV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DATA_Dose_Protoni_28MeV!$J$24:$J$33</c:f>
              <c:numCache>
                <c:formatCode>General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0.5</c:v>
                </c:pt>
              </c:numCache>
            </c:numRef>
          </c:xVal>
          <c:yVal>
            <c:numRef>
              <c:f>DATA_Dose_Protoni_28MeV!$M$24:$M$33</c:f>
              <c:numCache>
                <c:formatCode>0.00</c:formatCode>
                <c:ptCount val="10"/>
                <c:pt idx="0">
                  <c:v>2.5420000000000005E-2</c:v>
                </c:pt>
                <c:pt idx="1">
                  <c:v>5.084000000000001E-2</c:v>
                </c:pt>
                <c:pt idx="2">
                  <c:v>0.10168000000000002</c:v>
                </c:pt>
                <c:pt idx="3">
                  <c:v>0.15252000000000002</c:v>
                </c:pt>
                <c:pt idx="4">
                  <c:v>0.20336000000000004</c:v>
                </c:pt>
                <c:pt idx="5">
                  <c:v>0.25420000000000009</c:v>
                </c:pt>
                <c:pt idx="6">
                  <c:v>0.50840000000000019</c:v>
                </c:pt>
                <c:pt idx="7">
                  <c:v>0.76260000000000006</c:v>
                </c:pt>
                <c:pt idx="8">
                  <c:v>1.0168000000000004</c:v>
                </c:pt>
                <c:pt idx="9">
                  <c:v>1.2710000000000001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DATA_Dose_Protoni_28MeV!$N$23</c:f>
              <c:strCache>
                <c:ptCount val="1"/>
                <c:pt idx="0">
                  <c:v>20MeV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xVal>
            <c:numRef>
              <c:f>DATA_Dose_Protoni_28MeV!$J$24:$J$33</c:f>
              <c:numCache>
                <c:formatCode>General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0.5</c:v>
                </c:pt>
              </c:numCache>
            </c:numRef>
          </c:xVal>
          <c:yVal>
            <c:numRef>
              <c:f>DATA_Dose_Protoni_28MeV!$N$24:$N$33</c:f>
              <c:numCache>
                <c:formatCode>0.00</c:formatCode>
                <c:ptCount val="10"/>
                <c:pt idx="0">
                  <c:v>2.0289999999999999E-2</c:v>
                </c:pt>
                <c:pt idx="1">
                  <c:v>4.0579999999999998E-2</c:v>
                </c:pt>
                <c:pt idx="2">
                  <c:v>8.1159999999999996E-2</c:v>
                </c:pt>
                <c:pt idx="3">
                  <c:v>0.12174</c:v>
                </c:pt>
                <c:pt idx="4">
                  <c:v>0.16231999999999999</c:v>
                </c:pt>
                <c:pt idx="5">
                  <c:v>0.20290000000000002</c:v>
                </c:pt>
                <c:pt idx="6">
                  <c:v>0.40580000000000005</c:v>
                </c:pt>
                <c:pt idx="7">
                  <c:v>0.60869999999999991</c:v>
                </c:pt>
                <c:pt idx="8">
                  <c:v>0.8116000000000001</c:v>
                </c:pt>
                <c:pt idx="9">
                  <c:v>1.0145000000000002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DATA_Dose_Protoni_28MeV!$O$23</c:f>
              <c:strCache>
                <c:ptCount val="1"/>
                <c:pt idx="0">
                  <c:v>25MeV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xVal>
            <c:numRef>
              <c:f>DATA_Dose_Protoni_28MeV!$J$24:$J$33</c:f>
              <c:numCache>
                <c:formatCode>General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0.5</c:v>
                </c:pt>
              </c:numCache>
            </c:numRef>
          </c:xVal>
          <c:yVal>
            <c:numRef>
              <c:f>DATA_Dose_Protoni_28MeV!$O$24:$O$33</c:f>
              <c:numCache>
                <c:formatCode>0.00</c:formatCode>
                <c:ptCount val="10"/>
                <c:pt idx="0">
                  <c:v>1.703E-2</c:v>
                </c:pt>
                <c:pt idx="1">
                  <c:v>3.406E-2</c:v>
                </c:pt>
                <c:pt idx="2">
                  <c:v>6.812E-2</c:v>
                </c:pt>
                <c:pt idx="3">
                  <c:v>0.10217999999999999</c:v>
                </c:pt>
                <c:pt idx="4">
                  <c:v>0.13624</c:v>
                </c:pt>
                <c:pt idx="5">
                  <c:v>0.17030000000000001</c:v>
                </c:pt>
                <c:pt idx="6">
                  <c:v>0.34060000000000001</c:v>
                </c:pt>
                <c:pt idx="7">
                  <c:v>0.51089999999999991</c:v>
                </c:pt>
                <c:pt idx="8">
                  <c:v>0.68120000000000003</c:v>
                </c:pt>
                <c:pt idx="9">
                  <c:v>0.85150000000000003</c:v>
                </c:pt>
              </c:numCache>
            </c:numRef>
          </c:yVal>
          <c:smooth val="0"/>
        </c:ser>
        <c:ser>
          <c:idx val="2"/>
          <c:order val="4"/>
          <c:tx>
            <c:strRef>
              <c:f>DATA_Dose_Protoni_28MeV!$K$23</c:f>
              <c:strCache>
                <c:ptCount val="1"/>
                <c:pt idx="0">
                  <c:v>28MeV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DATA_Dose_Protoni_28MeV!$J$24:$J$33</c:f>
              <c:numCache>
                <c:formatCode>General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0.5</c:v>
                </c:pt>
              </c:numCache>
            </c:numRef>
          </c:xVal>
          <c:yVal>
            <c:numRef>
              <c:f>DATA_Dose_Protoni_28MeV!$K$24:$K$33</c:f>
              <c:numCache>
                <c:formatCode>0.00</c:formatCode>
                <c:ptCount val="10"/>
                <c:pt idx="0">
                  <c:v>1.5590000000000001E-2</c:v>
                </c:pt>
                <c:pt idx="1">
                  <c:v>3.1180000000000003E-2</c:v>
                </c:pt>
                <c:pt idx="2">
                  <c:v>6.2360000000000006E-2</c:v>
                </c:pt>
                <c:pt idx="3">
                  <c:v>9.3539999999999998E-2</c:v>
                </c:pt>
                <c:pt idx="4">
                  <c:v>0.12472000000000001</c:v>
                </c:pt>
                <c:pt idx="5">
                  <c:v>0.15590000000000004</c:v>
                </c:pt>
                <c:pt idx="6">
                  <c:v>0.31180000000000008</c:v>
                </c:pt>
                <c:pt idx="7">
                  <c:v>0.4677</c:v>
                </c:pt>
                <c:pt idx="8">
                  <c:v>0.62360000000000015</c:v>
                </c:pt>
                <c:pt idx="9">
                  <c:v>0.77950000000000008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92768"/>
        <c:axId val="74593344"/>
      </c:scatterChart>
      <c:valAx>
        <c:axId val="74592768"/>
        <c:scaling>
          <c:logBase val="10"/>
          <c:orientation val="minMax"/>
        </c:scaling>
        <c:delete val="0"/>
        <c:axPos val="b"/>
        <c:majorGridlines/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Current density </a:t>
                </a:r>
                <a:r>
                  <a:rPr lang="en-US" dirty="0"/>
                  <a:t>[</a:t>
                </a:r>
                <a:r>
                  <a:rPr lang="en-US" dirty="0" err="1"/>
                  <a:t>nA</a:t>
                </a:r>
                <a:r>
                  <a:rPr lang="en-US" dirty="0"/>
                  <a:t>/cm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4593344"/>
        <c:crossesAt val="0.01"/>
        <c:crossBetween val="midCat"/>
      </c:valAx>
      <c:valAx>
        <c:axId val="74593344"/>
        <c:scaling>
          <c:logBase val="10"/>
          <c:orientation val="minMax"/>
        </c:scaling>
        <c:delete val="0"/>
        <c:axPos val="l"/>
        <c:majorGridlines/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Dose rate [krad/s]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74592768"/>
        <c:crossesAt val="0.01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57872218027542"/>
          <c:y val="5.7971014492753624E-2"/>
          <c:w val="0.65594757847050056"/>
          <c:h val="0.79510270455323517"/>
        </c:manualLayout>
      </c:layout>
      <c:scatterChart>
        <c:scatterStyle val="lineMarker"/>
        <c:varyColors val="0"/>
        <c:ser>
          <c:idx val="6"/>
          <c:order val="0"/>
          <c:tx>
            <c:strRef>
              <c:f>DATA_Dose_Protoni_500keV!$H$22</c:f>
              <c:strCache>
                <c:ptCount val="1"/>
                <c:pt idx="0">
                  <c:v>0.5MeV</c:v>
                </c:pt>
              </c:strCache>
            </c:strRef>
          </c:tx>
          <c:spPr>
            <a:ln>
              <a:solidFill>
                <a:srgbClr val="FE8637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DATA_Dose_Protoni_500keV!$G$23:$G$34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  <c:pt idx="10">
                  <c:v>750</c:v>
                </c:pt>
                <c:pt idx="11">
                  <c:v>1000</c:v>
                </c:pt>
              </c:numCache>
            </c:numRef>
          </c:xVal>
          <c:yVal>
            <c:numRef>
              <c:f>DATA_Dose_Protoni_500keV!$H$23:$H$32</c:f>
              <c:numCache>
                <c:formatCode>0.00</c:formatCode>
                <c:ptCount val="10"/>
                <c:pt idx="0">
                  <c:v>22.500000000000004</c:v>
                </c:pt>
                <c:pt idx="1">
                  <c:v>45.000000000000007</c:v>
                </c:pt>
                <c:pt idx="2">
                  <c:v>112.50000000000001</c:v>
                </c:pt>
                <c:pt idx="3">
                  <c:v>225.00000000000003</c:v>
                </c:pt>
                <c:pt idx="4">
                  <c:v>562.50000000000011</c:v>
                </c:pt>
                <c:pt idx="5">
                  <c:v>1125.0000000000002</c:v>
                </c:pt>
                <c:pt idx="6">
                  <c:v>1687.5000000000002</c:v>
                </c:pt>
                <c:pt idx="7">
                  <c:v>2250.0000000000005</c:v>
                </c:pt>
                <c:pt idx="8">
                  <c:v>5625.0000000000009</c:v>
                </c:pt>
                <c:pt idx="9">
                  <c:v>11250.000000000002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DATA_Dose_Protoni_500keV!$J$22</c:f>
              <c:strCache>
                <c:ptCount val="1"/>
                <c:pt idx="0">
                  <c:v>2MeV</c:v>
                </c:pt>
              </c:strCache>
            </c:strRef>
          </c:tx>
          <c:spPr>
            <a:ln w="28575">
              <a:solidFill>
                <a:schemeClr val="accent5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DATA_Dose_Protoni_500keV!$G$23:$G$32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</c:numCache>
            </c:numRef>
          </c:xVal>
          <c:yVal>
            <c:numRef>
              <c:f>DATA_Dose_Protoni_500keV!$J$23:$J$32</c:f>
              <c:numCache>
                <c:formatCode>0.00</c:formatCode>
                <c:ptCount val="10"/>
                <c:pt idx="0">
                  <c:v>11.240000000000002</c:v>
                </c:pt>
                <c:pt idx="1">
                  <c:v>22.480000000000004</c:v>
                </c:pt>
                <c:pt idx="2">
                  <c:v>56.20000000000001</c:v>
                </c:pt>
                <c:pt idx="3">
                  <c:v>112.40000000000002</c:v>
                </c:pt>
                <c:pt idx="4">
                  <c:v>281.00000000000006</c:v>
                </c:pt>
                <c:pt idx="5">
                  <c:v>562.00000000000011</c:v>
                </c:pt>
                <c:pt idx="6">
                  <c:v>843.00000000000011</c:v>
                </c:pt>
                <c:pt idx="7">
                  <c:v>1124.0000000000002</c:v>
                </c:pt>
                <c:pt idx="8">
                  <c:v>2810.0000000000005</c:v>
                </c:pt>
                <c:pt idx="9">
                  <c:v>5620.0000000000009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DATA_Dose_Protoni_500keV!$L$22</c:f>
              <c:strCache>
                <c:ptCount val="1"/>
                <c:pt idx="0">
                  <c:v>4MeV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DATA_Dose_Protoni_500keV!$G$23:$G$32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</c:numCache>
            </c:numRef>
          </c:xVal>
          <c:yVal>
            <c:numRef>
              <c:f>DATA_Dose_Protoni_500keV!$L$23:$L$32</c:f>
              <c:numCache>
                <c:formatCode>0.00</c:formatCode>
                <c:ptCount val="10"/>
                <c:pt idx="0">
                  <c:v>6.9060000000000006</c:v>
                </c:pt>
                <c:pt idx="1">
                  <c:v>13.812000000000001</c:v>
                </c:pt>
                <c:pt idx="2">
                  <c:v>34.53</c:v>
                </c:pt>
                <c:pt idx="3">
                  <c:v>69.06</c:v>
                </c:pt>
                <c:pt idx="4">
                  <c:v>172.65000000000003</c:v>
                </c:pt>
                <c:pt idx="5">
                  <c:v>345.30000000000007</c:v>
                </c:pt>
                <c:pt idx="6">
                  <c:v>517.95000000000005</c:v>
                </c:pt>
                <c:pt idx="7">
                  <c:v>690.60000000000014</c:v>
                </c:pt>
                <c:pt idx="8">
                  <c:v>1726.5000000000002</c:v>
                </c:pt>
                <c:pt idx="9">
                  <c:v>3453.0000000000005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DATA_Dose_Protoni_500keV!$N$22</c:f>
              <c:strCache>
                <c:ptCount val="1"/>
                <c:pt idx="0">
                  <c:v>6MeV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DATA_Dose_Protoni_500keV!$G$23:$G$32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</c:numCache>
            </c:numRef>
          </c:xVal>
          <c:yVal>
            <c:numRef>
              <c:f>DATA_Dose_Protoni_500keV!$N$23:$N$32</c:f>
              <c:numCache>
                <c:formatCode>0.00</c:formatCode>
                <c:ptCount val="10"/>
                <c:pt idx="0">
                  <c:v>5.1240000000000006</c:v>
                </c:pt>
                <c:pt idx="1">
                  <c:v>10.248000000000001</c:v>
                </c:pt>
                <c:pt idx="2">
                  <c:v>25.620000000000005</c:v>
                </c:pt>
                <c:pt idx="3">
                  <c:v>51.240000000000009</c:v>
                </c:pt>
                <c:pt idx="4">
                  <c:v>128.10000000000002</c:v>
                </c:pt>
                <c:pt idx="5">
                  <c:v>256.20000000000005</c:v>
                </c:pt>
                <c:pt idx="6">
                  <c:v>384.30000000000007</c:v>
                </c:pt>
                <c:pt idx="7">
                  <c:v>512.40000000000009</c:v>
                </c:pt>
                <c:pt idx="8">
                  <c:v>1281.0000000000002</c:v>
                </c:pt>
                <c:pt idx="9">
                  <c:v>2562.0000000000005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98080"/>
        <c:axId val="74598656"/>
      </c:scatterChart>
      <c:valAx>
        <c:axId val="74598080"/>
        <c:scaling>
          <c:logBase val="10"/>
          <c:orientation val="minMax"/>
        </c:scaling>
        <c:delete val="0"/>
        <c:axPos val="b"/>
        <c:majorGridlines/>
        <c:min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Current  density[</a:t>
                </a:r>
                <a:r>
                  <a:rPr lang="en-US" dirty="0" err="1" smtClean="0"/>
                  <a:t>nA</a:t>
                </a:r>
                <a:r>
                  <a:rPr lang="en-US" sz="1400" b="1" i="0" u="none" strike="noStrike" baseline="0" dirty="0" smtClean="0">
                    <a:effectLst/>
                  </a:rPr>
                  <a:t>/cm</a:t>
                </a:r>
                <a:r>
                  <a:rPr lang="en-US" sz="1400" b="1" i="0" u="none" strike="noStrike" baseline="30000" dirty="0" smtClean="0">
                    <a:effectLst/>
                  </a:rPr>
                  <a:t>2</a:t>
                </a:r>
                <a:r>
                  <a:rPr lang="en-US" dirty="0" smtClean="0"/>
                  <a:t>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4598656"/>
        <c:crosses val="autoZero"/>
        <c:crossBetween val="midCat"/>
      </c:valAx>
      <c:valAx>
        <c:axId val="74598656"/>
        <c:scaling>
          <c:logBase val="10"/>
          <c:orientation val="minMax"/>
          <c:max val="10000"/>
        </c:scaling>
        <c:delete val="0"/>
        <c:axPos val="l"/>
        <c:majorGridlines/>
        <c:min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Dose rate [krad/s]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745980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46954527737207"/>
          <c:y val="4.9446069997427636E-2"/>
          <c:w val="0.60572052847719138"/>
          <c:h val="0.73540268583032009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DATA_Dose_Protoni_200keV!$L$23</c:f>
              <c:strCache>
                <c:ptCount val="1"/>
                <c:pt idx="0">
                  <c:v>40keV</c:v>
                </c:pt>
              </c:strCache>
            </c:strRef>
          </c:tx>
          <c:spPr>
            <a:ln w="28575">
              <a:solidFill>
                <a:schemeClr val="accent5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DATA_Dose_Protoni_200keV!$K$24:$K$35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  <c:pt idx="10">
                  <c:v>750</c:v>
                </c:pt>
                <c:pt idx="11">
                  <c:v>1000</c:v>
                </c:pt>
              </c:numCache>
            </c:numRef>
          </c:xVal>
          <c:yVal>
            <c:numRef>
              <c:f>DATA_Dose_Protoni_200keV!$L$24:$L$35</c:f>
              <c:numCache>
                <c:formatCode>0.00</c:formatCode>
                <c:ptCount val="12"/>
                <c:pt idx="0">
                  <c:v>5.2890000000000013E-2</c:v>
                </c:pt>
                <c:pt idx="1">
                  <c:v>0.10578000000000003</c:v>
                </c:pt>
                <c:pt idx="2">
                  <c:v>0.26445000000000007</c:v>
                </c:pt>
                <c:pt idx="3">
                  <c:v>0.52890000000000015</c:v>
                </c:pt>
                <c:pt idx="4">
                  <c:v>1.3222500000000001</c:v>
                </c:pt>
                <c:pt idx="5">
                  <c:v>2.6445000000000003</c:v>
                </c:pt>
                <c:pt idx="6">
                  <c:v>3.9667500000000011</c:v>
                </c:pt>
                <c:pt idx="7">
                  <c:v>5.2890000000000006</c:v>
                </c:pt>
                <c:pt idx="8">
                  <c:v>13.222500000000004</c:v>
                </c:pt>
                <c:pt idx="9">
                  <c:v>26.445000000000007</c:v>
                </c:pt>
                <c:pt idx="10">
                  <c:v>39.667499999999997</c:v>
                </c:pt>
                <c:pt idx="11">
                  <c:v>52.890000000000015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DATA_Dose_Protoni_200keV!$M$23</c:f>
              <c:strCache>
                <c:ptCount val="1"/>
                <c:pt idx="0">
                  <c:v>100keV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DATA_Dose_Protoni_200keV!$K$24:$K$35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  <c:pt idx="10">
                  <c:v>750</c:v>
                </c:pt>
                <c:pt idx="11">
                  <c:v>1000</c:v>
                </c:pt>
              </c:numCache>
            </c:numRef>
          </c:xVal>
          <c:yVal>
            <c:numRef>
              <c:f>DATA_Dose_Protoni_200keV!$M$24:$M$35</c:f>
              <c:numCache>
                <c:formatCode>0.00</c:formatCode>
                <c:ptCount val="12"/>
                <c:pt idx="0">
                  <c:v>4.957000000000001E-2</c:v>
                </c:pt>
                <c:pt idx="1">
                  <c:v>9.914000000000002E-2</c:v>
                </c:pt>
                <c:pt idx="2">
                  <c:v>0.24785000000000004</c:v>
                </c:pt>
                <c:pt idx="3">
                  <c:v>0.49570000000000008</c:v>
                </c:pt>
                <c:pt idx="4">
                  <c:v>1.2392500000000002</c:v>
                </c:pt>
                <c:pt idx="5">
                  <c:v>2.4785000000000004</c:v>
                </c:pt>
                <c:pt idx="6">
                  <c:v>3.7177500000000006</c:v>
                </c:pt>
                <c:pt idx="7">
                  <c:v>4.9570000000000007</c:v>
                </c:pt>
                <c:pt idx="8">
                  <c:v>12.392500000000002</c:v>
                </c:pt>
                <c:pt idx="9">
                  <c:v>24.785000000000004</c:v>
                </c:pt>
                <c:pt idx="10">
                  <c:v>37.177500000000002</c:v>
                </c:pt>
                <c:pt idx="11">
                  <c:v>49.570000000000007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DATA_Dose_Protoni_200keV!$N$23</c:f>
              <c:strCache>
                <c:ptCount val="1"/>
                <c:pt idx="0">
                  <c:v>150keV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DATA_Dose_Protoni_200keV!$K$24:$K$35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  <c:pt idx="10">
                  <c:v>750</c:v>
                </c:pt>
                <c:pt idx="11">
                  <c:v>1000</c:v>
                </c:pt>
              </c:numCache>
            </c:numRef>
          </c:xVal>
          <c:yVal>
            <c:numRef>
              <c:f>DATA_Dose_Protoni_200keV!$N$24:$N$35</c:f>
              <c:numCache>
                <c:formatCode>0.00</c:formatCode>
                <c:ptCount val="12"/>
                <c:pt idx="0">
                  <c:v>4.3870000000000006E-2</c:v>
                </c:pt>
                <c:pt idx="1">
                  <c:v>8.7740000000000012E-2</c:v>
                </c:pt>
                <c:pt idx="2">
                  <c:v>0.21935000000000002</c:v>
                </c:pt>
                <c:pt idx="3">
                  <c:v>0.43870000000000003</c:v>
                </c:pt>
                <c:pt idx="4">
                  <c:v>1.0967500000000003</c:v>
                </c:pt>
                <c:pt idx="5">
                  <c:v>2.1935000000000007</c:v>
                </c:pt>
                <c:pt idx="6">
                  <c:v>3.2902500000000003</c:v>
                </c:pt>
                <c:pt idx="7">
                  <c:v>4.3870000000000013</c:v>
                </c:pt>
                <c:pt idx="8">
                  <c:v>10.967500000000001</c:v>
                </c:pt>
                <c:pt idx="9">
                  <c:v>21.935000000000002</c:v>
                </c:pt>
                <c:pt idx="10">
                  <c:v>32.902500000000003</c:v>
                </c:pt>
                <c:pt idx="11">
                  <c:v>43.870000000000005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DATA_Dose_Protoni_200keV!$O$23</c:f>
              <c:strCache>
                <c:ptCount val="1"/>
                <c:pt idx="0">
                  <c:v>200keV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DATA_Dose_Protoni_200keV!$K$24:$K$35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  <c:pt idx="8">
                  <c:v>250</c:v>
                </c:pt>
                <c:pt idx="9">
                  <c:v>500</c:v>
                </c:pt>
                <c:pt idx="10">
                  <c:v>750</c:v>
                </c:pt>
                <c:pt idx="11">
                  <c:v>1000</c:v>
                </c:pt>
              </c:numCache>
            </c:numRef>
          </c:xVal>
          <c:yVal>
            <c:numRef>
              <c:f>DATA_Dose_Protoni_200keV!$O$24:$O$35</c:f>
              <c:numCache>
                <c:formatCode>0.00</c:formatCode>
                <c:ptCount val="12"/>
                <c:pt idx="0">
                  <c:v>3.9300000000000009E-2</c:v>
                </c:pt>
                <c:pt idx="1">
                  <c:v>7.8600000000000017E-2</c:v>
                </c:pt>
                <c:pt idx="2">
                  <c:v>0.19650000000000004</c:v>
                </c:pt>
                <c:pt idx="3">
                  <c:v>0.39300000000000007</c:v>
                </c:pt>
                <c:pt idx="4">
                  <c:v>0.98250000000000015</c:v>
                </c:pt>
                <c:pt idx="5">
                  <c:v>1.9650000000000003</c:v>
                </c:pt>
                <c:pt idx="6">
                  <c:v>2.9475000000000007</c:v>
                </c:pt>
                <c:pt idx="7">
                  <c:v>3.9300000000000006</c:v>
                </c:pt>
                <c:pt idx="8">
                  <c:v>9.8250000000000011</c:v>
                </c:pt>
                <c:pt idx="9">
                  <c:v>19.650000000000002</c:v>
                </c:pt>
                <c:pt idx="10">
                  <c:v>29.475000000000001</c:v>
                </c:pt>
                <c:pt idx="11">
                  <c:v>39.300000000000004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01536"/>
        <c:axId val="74602112"/>
      </c:scatterChart>
      <c:valAx>
        <c:axId val="74601536"/>
        <c:scaling>
          <c:logBase val="10"/>
          <c:orientation val="minMax"/>
        </c:scaling>
        <c:delete val="0"/>
        <c:axPos val="b"/>
        <c:majorGridlines/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Current density </a:t>
                </a:r>
                <a:r>
                  <a:rPr lang="en-US" dirty="0"/>
                  <a:t>[</a:t>
                </a:r>
                <a:r>
                  <a:rPr lang="en-US" dirty="0" err="1"/>
                  <a:t>nA</a:t>
                </a:r>
                <a:r>
                  <a:rPr lang="en-US" dirty="0"/>
                  <a:t>/cm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602112"/>
        <c:crossesAt val="1.0000000000000002E-2"/>
        <c:crossBetween val="midCat"/>
      </c:valAx>
      <c:valAx>
        <c:axId val="74602112"/>
        <c:scaling>
          <c:logBase val="10"/>
          <c:orientation val="minMax"/>
        </c:scaling>
        <c:delete val="0"/>
        <c:axPos val="l"/>
        <c:majorGridlines/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Dose rate [Mrad/s]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74601536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73789619092010672"/>
          <c:y val="0.13828710523886142"/>
          <c:w val="0.19182264697286833"/>
          <c:h val="0.6416062140964573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15cm</c:v>
          </c:tx>
          <c:spPr>
            <a:ln w="28575">
              <a:noFill/>
            </a:ln>
          </c:spPr>
          <c:xVal>
            <c:numRef>
              <c:f>'Z = 15 cm (2)'!$A$4:$A$10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-5</c:v>
                </c:pt>
                <c:pt idx="5">
                  <c:v>-10</c:v>
                </c:pt>
                <c:pt idx="6">
                  <c:v>-15</c:v>
                </c:pt>
              </c:numCache>
            </c:numRef>
          </c:xVal>
          <c:yVal>
            <c:numRef>
              <c:f>'Z = 15 cm (2)'!$F$4:$F$10</c:f>
              <c:numCache>
                <c:formatCode>General</c:formatCode>
                <c:ptCount val="7"/>
                <c:pt idx="0">
                  <c:v>305.44</c:v>
                </c:pt>
                <c:pt idx="1">
                  <c:v>305.80799999999999</c:v>
                </c:pt>
                <c:pt idx="2">
                  <c:v>304.33599999999996</c:v>
                </c:pt>
                <c:pt idx="3">
                  <c:v>171.85599999999999</c:v>
                </c:pt>
                <c:pt idx="4">
                  <c:v>303.23199999999997</c:v>
                </c:pt>
                <c:pt idx="5">
                  <c:v>297.71199999999999</c:v>
                </c:pt>
                <c:pt idx="6">
                  <c:v>115.55199999999999</c:v>
                </c:pt>
              </c:numCache>
            </c:numRef>
          </c:yVal>
          <c:smooth val="0"/>
        </c:ser>
        <c:ser>
          <c:idx val="1"/>
          <c:order val="1"/>
          <c:tx>
            <c:v>10cm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'Z = 10 cm'!$A$4:$A$10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-5</c:v>
                </c:pt>
                <c:pt idx="5">
                  <c:v>-10</c:v>
                </c:pt>
                <c:pt idx="6">
                  <c:v>-15</c:v>
                </c:pt>
              </c:numCache>
            </c:numRef>
          </c:xVal>
          <c:yVal>
            <c:numRef>
              <c:f>'Z = 10 cm'!$F$4:$F$10</c:f>
              <c:numCache>
                <c:formatCode>General</c:formatCode>
                <c:ptCount val="7"/>
                <c:pt idx="0">
                  <c:v>504.15999999999991</c:v>
                </c:pt>
                <c:pt idx="1">
                  <c:v>506.36799999999994</c:v>
                </c:pt>
                <c:pt idx="2">
                  <c:v>408.47999999999996</c:v>
                </c:pt>
                <c:pt idx="3">
                  <c:v>47.839999999999996</c:v>
                </c:pt>
                <c:pt idx="4">
                  <c:v>500.47999999999996</c:v>
                </c:pt>
                <c:pt idx="5">
                  <c:v>388.608</c:v>
                </c:pt>
                <c:pt idx="6">
                  <c:v>39.007999999999996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00384"/>
        <c:axId val="80471744"/>
      </c:scatterChart>
      <c:valAx>
        <c:axId val="74600384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X position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0471744"/>
        <c:crosses val="autoZero"/>
        <c:crossBetween val="midCat"/>
      </c:valAx>
      <c:valAx>
        <c:axId val="80471744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Dose rate in Si (rad/sec)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74600384"/>
        <c:crossesAt val="-20"/>
        <c:crossBetween val="midCat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72161481102709291"/>
          <c:y val="0.21428566603438121"/>
          <c:w val="0.21055490265209387"/>
          <c:h val="0.1482422328864102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15cm</c:v>
          </c:tx>
          <c:spPr>
            <a:ln w="28575">
              <a:noFill/>
            </a:ln>
          </c:spPr>
          <c:xVal>
            <c:numRef>
              <c:f>'Z = 15 cm (2)'!$B$25:$B$31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-5</c:v>
                </c:pt>
                <c:pt idx="5">
                  <c:v>-10</c:v>
                </c:pt>
                <c:pt idx="6">
                  <c:v>-15</c:v>
                </c:pt>
              </c:numCache>
            </c:numRef>
          </c:xVal>
          <c:yVal>
            <c:numRef>
              <c:f>'Z = 15 cm (2)'!$F$25:$F$31</c:f>
              <c:numCache>
                <c:formatCode>General</c:formatCode>
                <c:ptCount val="7"/>
                <c:pt idx="0">
                  <c:v>305.44</c:v>
                </c:pt>
                <c:pt idx="1">
                  <c:v>256.12799999999999</c:v>
                </c:pt>
                <c:pt idx="2">
                  <c:v>204.23999999999998</c:v>
                </c:pt>
                <c:pt idx="3">
                  <c:v>115.28999999999998</c:v>
                </c:pt>
                <c:pt idx="4">
                  <c:v>335.98399999999998</c:v>
                </c:pt>
                <c:pt idx="5">
                  <c:v>285.93599999999998</c:v>
                </c:pt>
                <c:pt idx="6">
                  <c:v>151.61599999999999</c:v>
                </c:pt>
              </c:numCache>
            </c:numRef>
          </c:yVal>
          <c:smooth val="0"/>
        </c:ser>
        <c:ser>
          <c:idx val="1"/>
          <c:order val="1"/>
          <c:tx>
            <c:v>10cm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'Z = 10 cm'!$B$20:$B$25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-5</c:v>
                </c:pt>
                <c:pt idx="4">
                  <c:v>-10</c:v>
                </c:pt>
                <c:pt idx="5">
                  <c:v>-15</c:v>
                </c:pt>
              </c:numCache>
            </c:numRef>
          </c:xVal>
          <c:yVal>
            <c:numRef>
              <c:f>'Z = 10 cm'!$F$20:$F$25</c:f>
              <c:numCache>
                <c:formatCode>General</c:formatCode>
                <c:ptCount val="6"/>
                <c:pt idx="0">
                  <c:v>504.15999999999991</c:v>
                </c:pt>
                <c:pt idx="1">
                  <c:v>382.71999999999997</c:v>
                </c:pt>
                <c:pt idx="2">
                  <c:v>186.20799999999997</c:v>
                </c:pt>
                <c:pt idx="3">
                  <c:v>577.024</c:v>
                </c:pt>
                <c:pt idx="4">
                  <c:v>463.67999999999995</c:v>
                </c:pt>
                <c:pt idx="5">
                  <c:v>69.183999999999997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73472"/>
        <c:axId val="80474048"/>
      </c:scatterChart>
      <c:valAx>
        <c:axId val="80473472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Y position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0474048"/>
        <c:crosses val="autoZero"/>
        <c:crossBetween val="midCat"/>
      </c:valAx>
      <c:valAx>
        <c:axId val="80474048"/>
        <c:scaling>
          <c:orientation val="minMax"/>
        </c:scaling>
        <c:delete val="0"/>
        <c:axPos val="l"/>
        <c:majorGridlines>
          <c:spPr>
            <a:ln>
              <a:solidFill>
                <a:schemeClr val="accent2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Dose rate in Si (rad/sec)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0473472"/>
        <c:crossesAt val="-20"/>
        <c:crossBetween val="midCat"/>
      </c:valAx>
    </c:plotArea>
    <c:legend>
      <c:legendPos val="t"/>
      <c:layout>
        <c:manualLayout>
          <c:xMode val="edge"/>
          <c:yMode val="edge"/>
          <c:x val="0.72805578407176719"/>
          <c:y val="0.2"/>
          <c:w val="0.21055490265209387"/>
          <c:h val="0.17155165023723556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SIRAD beam time</a:t>
            </a:r>
          </a:p>
        </c:rich>
      </c:tx>
      <c:layout>
        <c:manualLayout>
          <c:xMode val="edge"/>
          <c:yMode val="edge"/>
          <c:x val="0.40691192865105907"/>
          <c:y val="0"/>
        </c:manualLayout>
      </c:layout>
      <c:overlay val="0"/>
      <c:spPr>
        <a:noFill/>
        <a:ln w="157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67497942250684"/>
          <c:y val="0.12587961122580321"/>
          <c:w val="0.84659999349734116"/>
          <c:h val="0.73060436742915147"/>
        </c:manualLayout>
      </c:layout>
      <c:scatterChart>
        <c:scatterStyle val="lineMarker"/>
        <c:varyColors val="0"/>
        <c:ser>
          <c:idx val="1"/>
          <c:order val="0"/>
          <c:spPr>
            <a:ln w="23638">
              <a:solidFill>
                <a:srgbClr val="FF0000"/>
              </a:solidFill>
              <a:prstDash val="sysDash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Foglio1!$A$15:$A$16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xVal>
          <c:yVal>
            <c:numRef>
              <c:f>Foglio1!$B$15:$B$16</c:f>
              <c:numCache>
                <c:formatCode>General</c:formatCode>
                <c:ptCount val="2"/>
                <c:pt idx="0">
                  <c:v>7</c:v>
                </c:pt>
                <c:pt idx="1">
                  <c:v>22</c:v>
                </c:pt>
              </c:numCache>
            </c:numRef>
          </c:yVal>
          <c:smooth val="1"/>
        </c:ser>
        <c:ser>
          <c:idx val="0"/>
          <c:order val="1"/>
          <c:spPr>
            <a:ln w="23638">
              <a:solidFill>
                <a:srgbClr val="3366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Foglio1!$A$4:$A$19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Foglio1!$B$4:$B$19</c:f>
              <c:numCache>
                <c:formatCode>General</c:formatCode>
                <c:ptCount val="16"/>
                <c:pt idx="0">
                  <c:v>7</c:v>
                </c:pt>
                <c:pt idx="1">
                  <c:v>17</c:v>
                </c:pt>
                <c:pt idx="2">
                  <c:v>25</c:v>
                </c:pt>
                <c:pt idx="3">
                  <c:v>26</c:v>
                </c:pt>
                <c:pt idx="4">
                  <c:v>20</c:v>
                </c:pt>
                <c:pt idx="5">
                  <c:v>12</c:v>
                </c:pt>
                <c:pt idx="6">
                  <c:v>6</c:v>
                </c:pt>
                <c:pt idx="7">
                  <c:v>12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22</c:v>
                </c:pt>
                <c:pt idx="13">
                  <c:v>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656768"/>
        <c:axId val="160657344"/>
      </c:scatterChart>
      <c:valAx>
        <c:axId val="160656768"/>
        <c:scaling>
          <c:orientation val="minMax"/>
          <c:max val="2013"/>
          <c:min val="2000"/>
        </c:scaling>
        <c:delete val="0"/>
        <c:axPos val="b"/>
        <c:majorGridlines>
          <c:spPr>
            <a:ln w="197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Year</a:t>
                </a:r>
              </a:p>
            </c:rich>
          </c:tx>
          <c:layout>
            <c:manualLayout>
              <c:xMode val="edge"/>
              <c:yMode val="edge"/>
              <c:x val="0.50501672240802675"/>
              <c:y val="0.9517241379310345"/>
            </c:manualLayout>
          </c:layout>
          <c:overlay val="0"/>
          <c:spPr>
            <a:noFill/>
            <a:ln w="157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0657344"/>
        <c:crosses val="autoZero"/>
        <c:crossBetween val="midCat"/>
        <c:majorUnit val="2"/>
      </c:valAx>
      <c:valAx>
        <c:axId val="160657344"/>
        <c:scaling>
          <c:orientation val="minMax"/>
        </c:scaling>
        <c:delete val="0"/>
        <c:axPos val="l"/>
        <c:majorGridlines>
          <c:spPr>
            <a:ln w="1970">
              <a:solidFill>
                <a:srgbClr val="C0C0C0"/>
              </a:solidFill>
              <a:prstDash val="solid"/>
            </a:ln>
          </c:spPr>
        </c:majorGridlines>
        <c:minorGridlines>
          <c:spPr>
            <a:ln w="1970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Beam days at SIRAD</a:t>
                </a:r>
              </a:p>
            </c:rich>
          </c:tx>
          <c:layout>
            <c:manualLayout>
              <c:xMode val="edge"/>
              <c:yMode val="edge"/>
              <c:x val="0"/>
              <c:y val="0.34482758620689657"/>
            </c:manualLayout>
          </c:layout>
          <c:overlay val="0"/>
          <c:spPr>
            <a:noFill/>
            <a:ln w="157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0656768"/>
        <c:crosses val="autoZero"/>
        <c:crossBetween val="midCat"/>
        <c:majorUnit val="4"/>
        <c:minorUnit val="1"/>
      </c:valAx>
      <c:spPr>
        <a:noFill/>
        <a:ln w="7879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970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</cdr:x>
      <cdr:y>0.49075</cdr:y>
    </cdr:from>
    <cdr:to>
      <cdr:x>0.308</cdr:x>
      <cdr:y>0.53475</cdr:y>
    </cdr:to>
    <cdr:sp macro="" textlink="">
      <cdr:nvSpPr>
        <cdr:cNvPr id="33075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09258" y="2440034"/>
          <a:ext cx="751608" cy="218770"/>
        </a:xfrm>
        <a:prstGeom xmlns:a="http://schemas.openxmlformats.org/drawingml/2006/main" prst="wedgeRectCallout">
          <a:avLst>
            <a:gd name="adj1" fmla="val -119343"/>
            <a:gd name="adj2" fmla="val -45872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FF00FF" mc:Ignorable="a14" a14:legacySpreadsheetColorIndex="1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Si 160 MeV</a:t>
          </a:r>
          <a:endParaRPr lang="en-US"/>
        </a:p>
      </cdr:txBody>
    </cdr:sp>
  </cdr:relSizeAnchor>
  <cdr:relSizeAnchor xmlns:cdr="http://schemas.openxmlformats.org/drawingml/2006/chartDrawing">
    <cdr:from>
      <cdr:x>0.17</cdr:x>
      <cdr:y>0.6385</cdr:y>
    </cdr:from>
    <cdr:to>
      <cdr:x>0.2835</cdr:x>
      <cdr:y>0.68075</cdr:y>
    </cdr:to>
    <cdr:sp macro="" textlink="">
      <cdr:nvSpPr>
        <cdr:cNvPr id="330754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8660" y="3174654"/>
          <a:ext cx="980546" cy="210069"/>
        </a:xfrm>
        <a:prstGeom xmlns:a="http://schemas.openxmlformats.org/drawingml/2006/main" prst="wedgeRectCallout">
          <a:avLst>
            <a:gd name="adj1" fmla="val -99440"/>
            <a:gd name="adj2" fmla="val -32387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CCFF" mc:Ignorable="a14" a14:legacySpreadsheetColorIndex="4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O 108 MeV</a:t>
          </a:r>
          <a:endParaRPr lang="en-US"/>
        </a:p>
      </cdr:txBody>
    </cdr:sp>
  </cdr:relSizeAnchor>
  <cdr:relSizeAnchor xmlns:cdr="http://schemas.openxmlformats.org/drawingml/2006/chartDrawing">
    <cdr:from>
      <cdr:x>0.3735</cdr:x>
      <cdr:y>0.32725</cdr:y>
    </cdr:from>
    <cdr:to>
      <cdr:x>0.45625</cdr:x>
      <cdr:y>0.37475</cdr:y>
    </cdr:to>
    <cdr:sp macro="" textlink="">
      <cdr:nvSpPr>
        <cdr:cNvPr id="330755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26732" y="1627103"/>
          <a:ext cx="714892" cy="236173"/>
        </a:xfrm>
        <a:prstGeom xmlns:a="http://schemas.openxmlformats.org/drawingml/2006/main" prst="wedgeRectCallout">
          <a:avLst>
            <a:gd name="adj1" fmla="val -32718"/>
            <a:gd name="adj2" fmla="val -22194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800000" mc:Ignorable="a14" a14:legacySpreadsheetColorIndex="16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Ni 239 MeV</a:t>
          </a:r>
          <a:endParaRPr lang="en-US"/>
        </a:p>
      </cdr:txBody>
    </cdr:sp>
  </cdr:relSizeAnchor>
  <cdr:relSizeAnchor xmlns:cdr="http://schemas.openxmlformats.org/drawingml/2006/chartDrawing">
    <cdr:from>
      <cdr:x>0.299</cdr:x>
      <cdr:y>0.38975</cdr:y>
    </cdr:from>
    <cdr:to>
      <cdr:x>0.379</cdr:x>
      <cdr:y>0.43975</cdr:y>
    </cdr:to>
    <cdr:sp macro="" textlink="">
      <cdr:nvSpPr>
        <cdr:cNvPr id="330756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3113" y="1937856"/>
          <a:ext cx="691134" cy="248603"/>
        </a:xfrm>
        <a:prstGeom xmlns:a="http://schemas.openxmlformats.org/drawingml/2006/main" prst="wedgeRectCallout">
          <a:avLst>
            <a:gd name="adj1" fmla="val -66935"/>
            <a:gd name="adj2" fmla="val -323144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FF0000" mc:Ignorable="a14" a14:legacySpreadsheetColorIndex="1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Ti 196 MeV</a:t>
          </a:r>
          <a:endParaRPr lang="en-US"/>
        </a:p>
      </cdr:txBody>
    </cdr:sp>
  </cdr:relSizeAnchor>
  <cdr:relSizeAnchor xmlns:cdr="http://schemas.openxmlformats.org/drawingml/2006/chartDrawing">
    <cdr:from>
      <cdr:x>0.57425</cdr:x>
      <cdr:y>0.2735</cdr:y>
    </cdr:from>
    <cdr:to>
      <cdr:x>0.6605</cdr:x>
      <cdr:y>0.3175</cdr:y>
    </cdr:to>
    <cdr:sp macro="" textlink="">
      <cdr:nvSpPr>
        <cdr:cNvPr id="33075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1046" y="1359856"/>
          <a:ext cx="745129" cy="218770"/>
        </a:xfrm>
        <a:prstGeom xmlns:a="http://schemas.openxmlformats.org/drawingml/2006/main" prst="wedgeRectCallout">
          <a:avLst>
            <a:gd name="adj1" fmla="val -31481"/>
            <a:gd name="adj2" fmla="val -165463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339966" mc:Ignorable="a14" a14:legacySpreadsheetColorIndex="57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Ag 266 MeV</a:t>
          </a:r>
          <a:endParaRPr lang="en-US"/>
        </a:p>
      </cdr:txBody>
    </cdr:sp>
  </cdr:relSizeAnchor>
  <cdr:relSizeAnchor xmlns:cdr="http://schemas.openxmlformats.org/drawingml/2006/chartDrawing">
    <cdr:from>
      <cdr:x>0.139</cdr:x>
      <cdr:y>0.794</cdr:y>
    </cdr:from>
    <cdr:to>
      <cdr:x>0.2755</cdr:x>
      <cdr:y>0.84075</cdr:y>
    </cdr:to>
    <cdr:sp macro="" textlink="">
      <cdr:nvSpPr>
        <cdr:cNvPr id="330759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00845" y="3947808"/>
          <a:ext cx="1179248" cy="232443"/>
        </a:xfrm>
        <a:prstGeom xmlns:a="http://schemas.openxmlformats.org/drawingml/2006/main" prst="wedgeRectCallout">
          <a:avLst>
            <a:gd name="adj1" fmla="val -71495"/>
            <a:gd name="adj2" fmla="val -295810"/>
          </a:avLst>
        </a:prstGeom>
        <a:solidFill xmlns:a="http://schemas.openxmlformats.org/drawingml/2006/main">
          <a:srgbClr val="FFFFFF"/>
        </a:solidFill>
        <a:ln xmlns:a="http://schemas.openxmlformats.org/drawingml/2006/main" w="63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Esa reference values</a:t>
          </a:r>
          <a:endParaRPr lang="en-US"/>
        </a:p>
      </cdr:txBody>
    </cdr:sp>
  </cdr:relSizeAnchor>
  <cdr:relSizeAnchor xmlns:cdr="http://schemas.openxmlformats.org/drawingml/2006/chartDrawing">
    <cdr:from>
      <cdr:x>0.299</cdr:x>
      <cdr:y>0.00625</cdr:y>
    </cdr:from>
    <cdr:to>
      <cdr:x>0.8105</cdr:x>
      <cdr:y>0.12775</cdr:y>
    </cdr:to>
    <cdr:sp macro="" textlink="">
      <cdr:nvSpPr>
        <cdr:cNvPr id="33076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3113" y="31075"/>
          <a:ext cx="4418938" cy="604104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6576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775" b="0" i="0" u="none" strike="noStrike" baseline="0">
              <a:solidFill>
                <a:srgbClr val="000000"/>
              </a:solidFill>
              <a:latin typeface="Calibri"/>
            </a:rPr>
            <a:t>ESA SEU Monitor cross section at SIRAD</a:t>
          </a:r>
        </a:p>
        <a:p xmlns:a="http://schemas.openxmlformats.org/drawingml/2006/main">
          <a:pPr algn="ctr" rtl="0">
            <a:defRPr sz="1000"/>
          </a:pPr>
          <a:r>
            <a:rPr lang="en-US" sz="1775" b="0" i="0" u="none" strike="noStrike" baseline="0">
              <a:solidFill>
                <a:srgbClr val="000000"/>
              </a:solidFill>
              <a:latin typeface="Calibri"/>
            </a:rPr>
            <a:t>using ions from Tandem + ALPI accelerator</a:t>
          </a:r>
          <a:endParaRPr lang="en-US"/>
        </a:p>
      </cdr:txBody>
    </cdr:sp>
  </cdr:relSizeAnchor>
  <cdr:relSizeAnchor xmlns:cdr="http://schemas.openxmlformats.org/drawingml/2006/chartDrawing">
    <cdr:from>
      <cdr:x>0.469</cdr:x>
      <cdr:y>0.28425</cdr:y>
    </cdr:from>
    <cdr:to>
      <cdr:x>0.556</cdr:x>
      <cdr:y>0.328</cdr:y>
    </cdr:to>
    <cdr:sp macro="" textlink="">
      <cdr:nvSpPr>
        <cdr:cNvPr id="330761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51773" y="1413305"/>
          <a:ext cx="751608" cy="217527"/>
        </a:xfrm>
        <a:prstGeom xmlns:a="http://schemas.openxmlformats.org/drawingml/2006/main" prst="wedgeRectCallout">
          <a:avLst>
            <a:gd name="adj1" fmla="val -31481"/>
            <a:gd name="adj2" fmla="val -167264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CCFF" mc:Ignorable="a14" a14:legacySpreadsheetColorIndex="4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Calibri"/>
            </a:rPr>
            <a:t>Br 550 MeV</a:t>
          </a:r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B96F-11C5-4206-8454-59D9516B288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8675-541F-46F9-8FE8-20294D43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070782-0B7C-4AE8-904D-13FC86A01908}" type="datetime1">
              <a:rPr lang="en-US" smtClean="0"/>
              <a:t>9/18/2013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7FA1-5357-4890-B20C-7161578A0A9A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9D13-FE85-4490-9199-E416C599853A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7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7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924800" cy="5635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428B68-39C4-4329-B9EC-9543D83721FD}" type="datetime1">
              <a:rPr lang="en-US" smtClean="0"/>
              <a:t>9/18/2013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6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F301A4-E65A-4C63-B2CF-10548E01AC87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FB1-C0B5-46E8-A409-405212417B77}" type="datetime1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AE98-E942-466B-B288-DA37F46C2605}" type="datetime1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21701-95DE-440B-A3F1-2A116FD06064}" type="datetime1">
              <a:rPr lang="en-US" smtClean="0"/>
              <a:t>9/18/2013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110-FCFF-4034-AE64-6B45454F2A3D}" type="datetime1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F6FF6-2438-4810-879A-721C5422DB9E}" type="datetime1">
              <a:rPr lang="en-US" smtClean="0"/>
              <a:t>9/18/2013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556A0C-5A70-4FF9-A9EE-B41CC37C3007}" type="datetime1">
              <a:rPr lang="en-US" smtClean="0"/>
              <a:t>9/18/2013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1F1979-B05D-4D1A-8CA8-8D4159EFA71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76200"/>
            <a:ext cx="7912100" cy="487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077200" cy="5711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2033016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567D75-811B-49C2-9BD2-372D535554B0}" type="datetime1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4688405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762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952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1F1979-B05D-4D1A-8CA8-8D4159EFA71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D0DC-4BB4-454E-9469-840A3690048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4E28-D941-4F14-A9B1-613FF700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sKPew-nnfog" TargetMode="Externa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wyss@unicas.it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SIRAD</a:t>
            </a:r>
            <a:br>
              <a:rPr lang="it-IT" dirty="0" smtClean="0"/>
            </a:br>
            <a:r>
              <a:rPr lang="it-IT" dirty="0" smtClean="0"/>
              <a:t>An </a:t>
            </a:r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r>
              <a:rPr lang="it-IT" dirty="0" smtClean="0"/>
              <a:t> for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Serena </a:t>
            </a:r>
            <a:r>
              <a:rPr lang="it-IT" dirty="0" err="1" smtClean="0"/>
              <a:t>Mattiazzo</a:t>
            </a:r>
            <a:endParaRPr lang="it-IT" dirty="0" smtClean="0"/>
          </a:p>
          <a:p>
            <a:r>
              <a:rPr lang="it-IT" sz="1600" i="1" dirty="0" smtClean="0"/>
              <a:t>Università di Padova</a:t>
            </a:r>
          </a:p>
          <a:p>
            <a:endParaRPr lang="it-IT" dirty="0"/>
          </a:p>
          <a:p>
            <a:r>
              <a:rPr lang="it-IT" dirty="0" smtClean="0"/>
              <a:t>INFN/Space3      LNF </a:t>
            </a:r>
            <a:r>
              <a:rPr lang="it-IT" dirty="0" err="1" smtClean="0"/>
              <a:t>September</a:t>
            </a:r>
            <a:r>
              <a:rPr lang="it-IT" dirty="0" smtClean="0"/>
              <a:t> 18-19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SIRAD </a:t>
            </a:r>
            <a:r>
              <a:rPr lang="it-IT" dirty="0" err="1"/>
              <a:t>technical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10</a:t>
            </a:fld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7380288" y="1619250"/>
            <a:ext cx="90487" cy="2700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87008"/>
            <a:ext cx="4600406" cy="37354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188369" y="1256574"/>
            <a:ext cx="2917032" cy="229813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188369" y="1256574"/>
            <a:ext cx="4474736" cy="229813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7263" y="887702"/>
            <a:ext cx="8473337" cy="6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en-US" sz="1800" b="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US" sz="1800" b="0" dirty="0" err="1" smtClean="0">
                <a:solidFill>
                  <a:srgbClr val="000000"/>
                </a:solidFill>
                <a:latin typeface="+mj-lt"/>
              </a:rPr>
              <a:t>x,y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latin typeface="+mj-lt"/>
              </a:rPr>
              <a:t>rastering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system</a:t>
            </a:r>
            <a:r>
              <a:rPr lang="en-US" sz="18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to irradiate large targets (bulk damage and TID studies)</a:t>
            </a:r>
            <a:endParaRPr lang="en-US" sz="1800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4325" y="1682462"/>
            <a:ext cx="1874043" cy="83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it-IT" sz="1600" b="0" dirty="0" smtClean="0">
                <a:solidFill>
                  <a:srgbClr val="000000"/>
                </a:solidFill>
                <a:latin typeface="+mj-lt"/>
              </a:rPr>
              <a:t>± </a:t>
            </a:r>
            <a:r>
              <a:rPr lang="it-IT" sz="1600" b="0" dirty="0">
                <a:solidFill>
                  <a:srgbClr val="000000"/>
                </a:solidFill>
                <a:latin typeface="+mj-lt"/>
              </a:rPr>
              <a:t>3.5-15 </a:t>
            </a:r>
            <a:r>
              <a:rPr lang="it-IT" sz="1600" b="0" dirty="0" err="1">
                <a:solidFill>
                  <a:srgbClr val="000000"/>
                </a:solidFill>
                <a:latin typeface="+mj-lt"/>
              </a:rPr>
              <a:t>kV</a:t>
            </a:r>
            <a:endParaRPr lang="it-IT" sz="1600" b="0" dirty="0">
              <a:solidFill>
                <a:srgbClr val="000000"/>
              </a:solidFill>
              <a:latin typeface="+mj-lt"/>
            </a:endParaRP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it-IT" sz="1600" b="0" dirty="0">
                <a:solidFill>
                  <a:srgbClr val="000000"/>
                </a:solidFill>
                <a:latin typeface="+mj-lt"/>
              </a:rPr>
              <a:t>625, 615 Hz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it-IT" sz="1600" b="0" dirty="0">
                <a:solidFill>
                  <a:srgbClr val="000000"/>
                </a:solidFill>
                <a:latin typeface="+mj-lt"/>
              </a:rPr>
              <a:t>Linear </a:t>
            </a:r>
            <a:r>
              <a:rPr lang="it-IT" sz="1600" b="0" dirty="0" err="1">
                <a:solidFill>
                  <a:srgbClr val="000000"/>
                </a:solidFill>
                <a:latin typeface="+mj-lt"/>
              </a:rPr>
              <a:t>ramp</a:t>
            </a:r>
            <a:endParaRPr lang="it-IT" sz="16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3" y="3554709"/>
            <a:ext cx="3418032" cy="29352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SIRAD </a:t>
            </a:r>
            <a:r>
              <a:rPr lang="it-IT" dirty="0" err="1"/>
              <a:t>technical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49" y="2819400"/>
            <a:ext cx="4275851" cy="34747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2165" y="4572000"/>
            <a:ext cx="3998379" cy="2205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900" b="1" dirty="0">
                <a:solidFill>
                  <a:schemeClr val="accent1"/>
                </a:solidFill>
                <a:latin typeface="+mj-lt"/>
                <a:cs typeface="Arial" charset="0"/>
              </a:rPr>
              <a:t>new</a:t>
            </a:r>
            <a:r>
              <a:rPr lang="en-US" sz="19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900" b="1" dirty="0" smtClean="0">
                <a:solidFill>
                  <a:schemeClr val="accent1"/>
                </a:solidFill>
                <a:latin typeface="+mj-lt"/>
              </a:rPr>
              <a:t>(ESA style) irradiation chamber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9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900" dirty="0">
                <a:solidFill>
                  <a:schemeClr val="tx1"/>
                </a:solidFill>
                <a:latin typeface="+mj-lt"/>
              </a:rPr>
              <a:t>active since 2006) 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en-US" dirty="0">
                <a:solidFill>
                  <a:schemeClr val="tx1"/>
                </a:solidFill>
                <a:latin typeface="+mj-lt"/>
              </a:rPr>
              <a:t>Diameter	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80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cm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Depth: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80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cm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endParaRPr lang="it-IT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it-IT" dirty="0" err="1" smtClean="0">
                <a:solidFill>
                  <a:schemeClr val="tx1"/>
                </a:solidFill>
                <a:latin typeface="+mj-lt"/>
              </a:rPr>
              <a:t>It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used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for global SEE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tests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, bulk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damage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and TID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studies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2520"/>
            <a:ext cx="4164345" cy="33832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257800" y="1676400"/>
            <a:ext cx="3421063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The chamber is open with the </a:t>
            </a:r>
            <a:r>
              <a:rPr lang="en-US" sz="1900" b="1" dirty="0">
                <a:solidFill>
                  <a:schemeClr val="accent1"/>
                </a:solidFill>
                <a:latin typeface="+mj-lt"/>
              </a:rPr>
              <a:t>sample holder</a:t>
            </a:r>
            <a:r>
              <a:rPr lang="en-US" sz="19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j-lt"/>
              </a:rPr>
              <a:t>exposed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6968331" y="2530475"/>
            <a:ext cx="340916" cy="17367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Diagnostics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3853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dirty="0" smtClean="0"/>
              <a:t>Cumulative </a:t>
            </a:r>
            <a:r>
              <a:rPr lang="it-IT" dirty="0" err="1" smtClean="0"/>
              <a:t>effects</a:t>
            </a:r>
            <a:r>
              <a:rPr lang="it-IT" dirty="0" smtClean="0"/>
              <a:t> (DDD, TID)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it-IT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dirty="0" smtClean="0"/>
              <a:t>Single </a:t>
            </a:r>
            <a:r>
              <a:rPr lang="it-IT" dirty="0" err="1" smtClean="0"/>
              <a:t>Particle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(SEE) 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4419600" y="1066799"/>
            <a:ext cx="609600" cy="1546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419600" y="1597967"/>
            <a:ext cx="609600" cy="1546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1460" y="914400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a time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it-IT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particle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a time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79126"/>
              </p:ext>
            </p:extLst>
          </p:nvPr>
        </p:nvGraphicFramePr>
        <p:xfrm>
          <a:off x="991173" y="2590800"/>
          <a:ext cx="7162800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79375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Effect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Particles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On-line </a:t>
                      </a:r>
                      <a:r>
                        <a:rPr lang="it-IT" dirty="0" err="1" smtClean="0"/>
                        <a:t>diagnostics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Flux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[</a:t>
                      </a:r>
                      <a:r>
                        <a:rPr lang="it-IT" baseline="0" dirty="0" err="1" smtClean="0"/>
                        <a:t>ions</a:t>
                      </a:r>
                      <a:r>
                        <a:rPr lang="it-IT" baseline="0" dirty="0" smtClean="0"/>
                        <a:t>/cm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baseline="0" dirty="0" smtClean="0"/>
                        <a:t>∙s]</a:t>
                      </a:r>
                      <a:endParaRPr lang="en-US" dirty="0"/>
                    </a:p>
                  </a:txBody>
                  <a:tcPr anchor="ctr"/>
                </a:tc>
              </a:tr>
              <a:tr h="79375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Single </a:t>
                      </a:r>
                      <a:r>
                        <a:rPr lang="it-IT" dirty="0" err="1" smtClean="0"/>
                        <a:t>Event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Effect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One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ion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at</a:t>
                      </a:r>
                      <a:r>
                        <a:rPr lang="it-IT" dirty="0" smtClean="0"/>
                        <a:t> a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PIN </a:t>
                      </a:r>
                      <a:r>
                        <a:rPr lang="it-IT" dirty="0" err="1" smtClean="0"/>
                        <a:t>diode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counting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electronics</a:t>
                      </a:r>
                      <a:r>
                        <a:rPr lang="it-IT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10-10</a:t>
                      </a:r>
                      <a:r>
                        <a:rPr lang="it-IT" baseline="30000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79375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Bulk </a:t>
                      </a:r>
                      <a:r>
                        <a:rPr lang="it-IT" dirty="0" err="1" smtClean="0"/>
                        <a:t>damage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effects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Many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Protons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lithium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ions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too</a:t>
                      </a:r>
                      <a:r>
                        <a:rPr lang="it-IT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Faraday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Cups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r>
                        <a:rPr lang="it-IT" baseline="30000" dirty="0" smtClean="0"/>
                        <a:t>8</a:t>
                      </a:r>
                      <a:r>
                        <a:rPr lang="it-IT" dirty="0" smtClean="0"/>
                        <a:t>-10</a:t>
                      </a:r>
                      <a:r>
                        <a:rPr lang="it-IT" baseline="30000" dirty="0" smtClean="0"/>
                        <a:t>9</a:t>
                      </a:r>
                      <a:endParaRPr lang="en-US" baseline="30000" dirty="0"/>
                    </a:p>
                  </a:txBody>
                  <a:tcPr anchor="ctr"/>
                </a:tc>
              </a:tr>
              <a:tr h="79375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Total Dose </a:t>
                      </a:r>
                      <a:r>
                        <a:rPr lang="it-IT" dirty="0" err="1" smtClean="0"/>
                        <a:t>Effects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Many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Faraday </a:t>
                      </a:r>
                      <a:r>
                        <a:rPr lang="it-IT" dirty="0" err="1" smtClean="0"/>
                        <a:t>Cups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r>
                        <a:rPr lang="it-IT" baseline="30000" dirty="0" smtClean="0"/>
                        <a:t>8</a:t>
                      </a:r>
                      <a:r>
                        <a:rPr lang="it-IT" dirty="0" smtClean="0"/>
                        <a:t>-10</a:t>
                      </a:r>
                      <a:r>
                        <a:rPr lang="it-IT" baseline="30000" dirty="0" smtClean="0"/>
                        <a:t>9</a:t>
                      </a:r>
                      <a:endParaRPr lang="en-US" baseline="30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0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SIRAD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14" descr="Diodes&amp;c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58" y="2860675"/>
            <a:ext cx="4168731" cy="338328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4024" y="4475352"/>
            <a:ext cx="4357975" cy="117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Motorized sample holder 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Horizontal transl.	30 cm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Vertical transl.		15 cm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Resolution		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	10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µm 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Rotation axis		vertical, +/-80</a:t>
            </a:r>
            <a:r>
              <a:rPr lang="en-US" sz="1400" baseline="30000" dirty="0">
                <a:solidFill>
                  <a:schemeClr val="tx1"/>
                </a:solidFill>
                <a:latin typeface="+mj-lt"/>
              </a:rPr>
              <a:t>o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(1</a:t>
            </a:r>
            <a:r>
              <a:rPr lang="en-US" sz="1400" baseline="30000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steps)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48299" y="990600"/>
            <a:ext cx="3421063" cy="974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900" dirty="0" err="1">
                <a:solidFill>
                  <a:srgbClr val="00B050"/>
                </a:solidFill>
                <a:latin typeface="+mj-lt"/>
              </a:rPr>
              <a:t>dosimetry</a:t>
            </a:r>
            <a:r>
              <a:rPr lang="en-US" sz="1900" dirty="0">
                <a:solidFill>
                  <a:srgbClr val="00B050"/>
                </a:solidFill>
                <a:latin typeface="+mj-lt"/>
              </a:rPr>
              <a:t> systems </a:t>
            </a:r>
            <a:r>
              <a:rPr lang="en-US" sz="1900" dirty="0">
                <a:solidFill>
                  <a:schemeClr val="tx1"/>
                </a:solidFill>
                <a:latin typeface="+mj-lt"/>
              </a:rPr>
              <a:t>inside the irradiation chamber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671054" y="2487230"/>
            <a:ext cx="464634" cy="94612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4845370"/>
              </p:ext>
            </p:extLst>
          </p:nvPr>
        </p:nvGraphicFramePr>
        <p:xfrm>
          <a:off x="76200" y="1143000"/>
          <a:ext cx="4254500" cy="319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Fotografia di Photo Editor" r:id="rId4" imgW="4933333" imgH="3704762" progId="MSPhotoEd.3">
                  <p:embed/>
                </p:oleObj>
              </mc:Choice>
              <mc:Fallback>
                <p:oleObj name="Fotografia di Photo Editor" r:id="rId4" imgW="4933333" imgH="3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43000"/>
                        <a:ext cx="4254500" cy="31943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52600" y="5819595"/>
            <a:ext cx="2347912" cy="651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800" b="1" dirty="0" smtClean="0">
                <a:solidFill>
                  <a:srgbClr val="00B050"/>
                </a:solidFill>
                <a:latin typeface="+mj-lt"/>
              </a:rPr>
              <a:t>Fixed PIN Silicon </a:t>
            </a:r>
            <a:r>
              <a:rPr lang="en-US" sz="1800" b="1" dirty="0">
                <a:solidFill>
                  <a:srgbClr val="00B050"/>
                </a:solidFill>
                <a:latin typeface="+mj-lt"/>
              </a:rPr>
              <a:t>diodes board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35688" y="6465176"/>
            <a:ext cx="2097087" cy="374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800" b="1" dirty="0">
                <a:solidFill>
                  <a:srgbClr val="00B050"/>
                </a:solidFill>
                <a:latin typeface="+mj-lt"/>
              </a:rPr>
              <a:t>Faraday </a:t>
            </a:r>
            <a:r>
              <a:rPr lang="en-US" sz="1800" b="1" dirty="0" smtClean="0">
                <a:solidFill>
                  <a:srgbClr val="00B050"/>
                </a:solidFill>
                <a:latin typeface="+mj-lt"/>
              </a:rPr>
              <a:t>cup</a:t>
            </a:r>
            <a:endParaRPr lang="en-US" sz="1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467600" y="2238256"/>
            <a:ext cx="134937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400">
                <a:solidFill>
                  <a:schemeClr val="tx1"/>
                </a:solidFill>
                <a:latin typeface="+mj-lt"/>
              </a:rPr>
              <a:t>Pointing laser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25698" y="1953830"/>
            <a:ext cx="1890712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213" tIns="48107" rIns="96213" bIns="48107">
            <a:spAutoFit/>
          </a:bodyPr>
          <a:lstStyle>
            <a:lvl1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73075" eaLnBrk="0" hangingPunct="0">
              <a:lnSpc>
                <a:spcPct val="120000"/>
              </a:lnSpc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730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Mirror of the optical inspection system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6858430" y="2558931"/>
            <a:ext cx="1447369" cy="174884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4100512" y="4475351"/>
            <a:ext cx="1347787" cy="134424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H="1" flipV="1">
            <a:off x="7239000" y="4552315"/>
            <a:ext cx="76200" cy="184848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ttangolo 11"/>
          <p:cNvSpPr>
            <a:spLocks noChangeArrowheads="1"/>
          </p:cNvSpPr>
          <p:nvPr/>
        </p:nvSpPr>
        <p:spPr bwMode="auto">
          <a:xfrm>
            <a:off x="250824" y="6453198"/>
            <a:ext cx="432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hlinkClick r:id="rId6"/>
              </a:rPr>
              <a:t>http://www.youtube.com/watch?v=sKPew-nnfog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Cross 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SIRAD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176731"/>
              </p:ext>
            </p:extLst>
          </p:nvPr>
        </p:nvGraphicFramePr>
        <p:xfrm>
          <a:off x="100005" y="1117600"/>
          <a:ext cx="8522684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0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ion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beams</a:t>
            </a:r>
            <a:endParaRPr lang="it-IT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(and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SIRAD)</a:t>
            </a:r>
          </a:p>
          <a:p>
            <a:pPr marL="0" indent="0" algn="ctr">
              <a:buNone/>
            </a:pP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it-IT" sz="1700" dirty="0" smtClean="0"/>
              <a:t>Proton </a:t>
            </a:r>
            <a:r>
              <a:rPr lang="it-IT" sz="1700" dirty="0" err="1" smtClean="0"/>
              <a:t>beams</a:t>
            </a:r>
            <a:r>
              <a:rPr lang="it-IT" sz="1700" dirty="0" smtClean="0"/>
              <a:t> up to 28 </a:t>
            </a:r>
            <a:r>
              <a:rPr lang="it-IT" sz="1700" dirty="0" err="1" smtClean="0"/>
              <a:t>MeV</a:t>
            </a:r>
            <a:endParaRPr lang="it-IT" sz="1700" dirty="0" smtClean="0"/>
          </a:p>
          <a:p>
            <a:pPr algn="ctr">
              <a:buFont typeface="Wingdings" pitchFamily="2" charset="2"/>
              <a:buChar char="ü"/>
            </a:pPr>
            <a:r>
              <a:rPr lang="it-IT" sz="1700" dirty="0" smtClean="0"/>
              <a:t>X-</a:t>
            </a:r>
            <a:r>
              <a:rPr lang="it-IT" sz="1700" dirty="0" err="1" smtClean="0"/>
              <a:t>ray</a:t>
            </a:r>
            <a:r>
              <a:rPr lang="it-IT" sz="1700" dirty="0" smtClean="0"/>
              <a:t> machine and </a:t>
            </a:r>
            <a:r>
              <a:rPr lang="it-IT" sz="1700" baseline="30000" dirty="0" smtClean="0"/>
              <a:t>60</a:t>
            </a:r>
            <a:r>
              <a:rPr lang="it-IT" sz="1700" dirty="0" smtClean="0"/>
              <a:t>Co </a:t>
            </a:r>
            <a:r>
              <a:rPr lang="it-IT" sz="1700" dirty="0" smtClean="0">
                <a:sym typeface="Symbol"/>
              </a:rPr>
              <a:t> source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Dose rate </a:t>
            </a:r>
            <a:r>
              <a:rPr lang="it-IT" dirty="0" err="1" smtClean="0"/>
              <a:t>at</a:t>
            </a:r>
            <a:r>
              <a:rPr lang="it-IT" dirty="0" smtClean="0"/>
              <a:t> TANDEM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194"/>
              </p:ext>
            </p:extLst>
          </p:nvPr>
        </p:nvGraphicFramePr>
        <p:xfrm>
          <a:off x="228600" y="6858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32558"/>
              </p:ext>
            </p:extLst>
          </p:nvPr>
        </p:nvGraphicFramePr>
        <p:xfrm>
          <a:off x="4876800" y="4876313"/>
          <a:ext cx="3809999" cy="18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1524000"/>
                <a:gridCol w="1371600"/>
              </a:tblGrid>
              <a:tr h="45732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Energy</a:t>
                      </a:r>
                    </a:p>
                    <a:p>
                      <a:pPr algn="ctr"/>
                      <a:r>
                        <a:rPr lang="it-IT" sz="1200" dirty="0" smtClean="0"/>
                        <a:t>[</a:t>
                      </a:r>
                      <a:r>
                        <a:rPr lang="it-IT" sz="1200" dirty="0" err="1" smtClean="0"/>
                        <a:t>MeV</a:t>
                      </a:r>
                      <a:r>
                        <a:rPr lang="it-IT" sz="1200" dirty="0" smtClean="0"/>
                        <a:t>]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LET</a:t>
                      </a:r>
                      <a:r>
                        <a:rPr lang="it-IT" sz="120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[</a:t>
                      </a:r>
                      <a:r>
                        <a:rPr lang="it-IT" sz="1200" b="1" dirty="0" smtClean="0"/>
                        <a:t>MeV×cm</a:t>
                      </a:r>
                      <a:r>
                        <a:rPr lang="it-IT" sz="1200" b="1" baseline="30000" dirty="0" smtClean="0"/>
                        <a:t>2</a:t>
                      </a:r>
                      <a:r>
                        <a:rPr lang="it-IT" sz="1200" b="1" dirty="0" smtClean="0"/>
                        <a:t>/mg]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Range</a:t>
                      </a:r>
                      <a:r>
                        <a:rPr lang="it-IT" sz="1200" dirty="0" smtClean="0"/>
                        <a:t> in Si</a:t>
                      </a:r>
                    </a:p>
                    <a:p>
                      <a:pPr algn="ctr"/>
                      <a:r>
                        <a:rPr lang="it-IT" sz="1200" dirty="0" smtClean="0"/>
                        <a:t>[</a:t>
                      </a:r>
                      <a:r>
                        <a:rPr lang="it-IT" sz="1200" dirty="0" smtClean="0">
                          <a:sym typeface="Symbol"/>
                        </a:rPr>
                        <a:t>m</a:t>
                      </a:r>
                      <a:r>
                        <a:rPr lang="it-IT" sz="1200" dirty="0" smtClean="0"/>
                        <a:t>m]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3.48∙10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baseline="300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0.71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2.54∙10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baseline="300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1.44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1.12∙10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2.39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25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1.70∙10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3.55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28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1.56∙10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4.34</a:t>
                      </a:r>
                      <a:endParaRPr lang="en-US" sz="1200" dirty="0"/>
                    </a:p>
                  </a:txBody>
                  <a:tcPr marT="45732" marB="45732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80701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can be </a:t>
            </a:r>
            <a:r>
              <a:rPr lang="it-IT" dirty="0" err="1" smtClean="0"/>
              <a:t>degraded</a:t>
            </a:r>
            <a:r>
              <a:rPr lang="it-IT" dirty="0" smtClean="0"/>
              <a:t> (to </a:t>
            </a:r>
            <a:r>
              <a:rPr lang="it-IT" dirty="0" err="1" smtClean="0"/>
              <a:t>vary</a:t>
            </a:r>
            <a:r>
              <a:rPr lang="it-IT" dirty="0" smtClean="0"/>
              <a:t> the </a:t>
            </a:r>
            <a:r>
              <a:rPr lang="it-IT" dirty="0" err="1" smtClean="0"/>
              <a:t>range</a:t>
            </a:r>
            <a:r>
              <a:rPr lang="it-IT" dirty="0" smtClean="0"/>
              <a:t>) with </a:t>
            </a:r>
            <a:r>
              <a:rPr lang="it-IT" dirty="0" err="1" smtClean="0"/>
              <a:t>absorbers</a:t>
            </a:r>
            <a:r>
              <a:rPr lang="it-IT" dirty="0" smtClean="0"/>
              <a:t> of </a:t>
            </a:r>
            <a:r>
              <a:rPr lang="it-IT" dirty="0" err="1" smtClean="0"/>
              <a:t>proper</a:t>
            </a:r>
            <a:r>
              <a:rPr lang="it-IT" dirty="0" smtClean="0"/>
              <a:t> </a:t>
            </a:r>
            <a:r>
              <a:rPr lang="it-IT" dirty="0" err="1" smtClean="0"/>
              <a:t>thicknesses</a:t>
            </a: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4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AN2000 and CN </a:t>
            </a:r>
            <a:r>
              <a:rPr lang="it-IT" dirty="0" err="1" smtClean="0"/>
              <a:t>accelerators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7505" y="762000"/>
            <a:ext cx="22098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AN2000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638800" y="762000"/>
            <a:ext cx="22098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66495" y="1143000"/>
            <a:ext cx="4501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it-IT" sz="1400" dirty="0" err="1" smtClean="0"/>
              <a:t>Electrostatic</a:t>
            </a:r>
            <a:r>
              <a:rPr lang="it-IT" sz="1400" dirty="0" smtClean="0"/>
              <a:t> </a:t>
            </a:r>
            <a:r>
              <a:rPr lang="it-IT" sz="1400" dirty="0" err="1" smtClean="0"/>
              <a:t>accelerator</a:t>
            </a:r>
            <a:r>
              <a:rPr lang="it-IT" sz="1400" dirty="0" smtClean="0"/>
              <a:t> (Van de </a:t>
            </a:r>
            <a:r>
              <a:rPr lang="it-IT" sz="1400" dirty="0" err="1" smtClean="0"/>
              <a:t>Graaff</a:t>
            </a:r>
            <a:r>
              <a:rPr lang="it-IT" sz="1400" dirty="0" smtClean="0"/>
              <a:t> </a:t>
            </a:r>
            <a:r>
              <a:rPr lang="it-IT" sz="1400" dirty="0" err="1" smtClean="0"/>
              <a:t>type</a:t>
            </a:r>
            <a:r>
              <a:rPr lang="it-IT" sz="1400" dirty="0" smtClean="0"/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t-IT" sz="1400" dirty="0" smtClean="0"/>
              <a:t>Maximum terminal </a:t>
            </a:r>
            <a:r>
              <a:rPr lang="it-IT" sz="1400" dirty="0" err="1" smtClean="0"/>
              <a:t>working</a:t>
            </a:r>
            <a:r>
              <a:rPr lang="it-IT" sz="1400" dirty="0" smtClean="0"/>
              <a:t> </a:t>
            </a:r>
            <a:r>
              <a:rPr lang="it-IT" sz="1400" dirty="0" err="1" smtClean="0"/>
              <a:t>voltage</a:t>
            </a:r>
            <a:r>
              <a:rPr lang="it-IT" sz="1400" dirty="0" smtClean="0"/>
              <a:t>: 7MV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t-IT" sz="1400" dirty="0" err="1" smtClean="0"/>
              <a:t>Available</a:t>
            </a:r>
            <a:r>
              <a:rPr lang="it-IT" sz="1400" dirty="0" smtClean="0"/>
              <a:t> </a:t>
            </a:r>
            <a:r>
              <a:rPr lang="it-IT" sz="1400" dirty="0" err="1" smtClean="0"/>
              <a:t>accelerated</a:t>
            </a:r>
            <a:r>
              <a:rPr lang="it-IT" sz="1400" dirty="0" smtClean="0"/>
              <a:t> </a:t>
            </a:r>
            <a:r>
              <a:rPr lang="it-IT" sz="1400" dirty="0" err="1" smtClean="0"/>
              <a:t>ions</a:t>
            </a:r>
            <a:r>
              <a:rPr lang="it-IT" sz="1400" dirty="0" smtClean="0"/>
              <a:t>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sz="1400" baseline="30000" dirty="0" smtClean="0"/>
              <a:t>1,2</a:t>
            </a:r>
            <a:r>
              <a:rPr lang="it-IT" sz="1400" dirty="0" smtClean="0"/>
              <a:t>H, </a:t>
            </a:r>
            <a:r>
              <a:rPr lang="it-IT" sz="1400" baseline="30000" dirty="0" smtClean="0"/>
              <a:t>3</a:t>
            </a:r>
            <a:r>
              <a:rPr lang="it-IT" sz="1400" dirty="0" smtClean="0"/>
              <a:t>He, </a:t>
            </a:r>
            <a:r>
              <a:rPr lang="it-IT" sz="1400" baseline="30000" dirty="0" smtClean="0"/>
              <a:t>4</a:t>
            </a:r>
            <a:r>
              <a:rPr lang="it-IT" sz="1400" dirty="0" smtClean="0"/>
              <a:t>He single and double </a:t>
            </a:r>
            <a:r>
              <a:rPr lang="it-IT" sz="1400" dirty="0" err="1" smtClean="0"/>
              <a:t>charged</a:t>
            </a:r>
            <a:endParaRPr lang="it-IT" sz="1400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sz="1400" dirty="0" smtClean="0"/>
              <a:t>D, double </a:t>
            </a:r>
            <a:r>
              <a:rPr lang="it-IT" sz="1400" dirty="0" err="1" smtClean="0"/>
              <a:t>charged</a:t>
            </a:r>
            <a:endParaRPr lang="it-IT" sz="14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it-IT" sz="1400" dirty="0" err="1" smtClean="0"/>
              <a:t>Continuous</a:t>
            </a:r>
            <a:r>
              <a:rPr lang="it-IT" sz="1400" dirty="0" smtClean="0"/>
              <a:t> and </a:t>
            </a:r>
            <a:r>
              <a:rPr lang="it-IT" sz="1400" dirty="0" err="1" smtClean="0"/>
              <a:t>pulsed</a:t>
            </a:r>
            <a:r>
              <a:rPr lang="it-IT" sz="1400" dirty="0" smtClean="0"/>
              <a:t> </a:t>
            </a:r>
            <a:r>
              <a:rPr lang="it-IT" sz="1400" dirty="0" err="1" smtClean="0"/>
              <a:t>beam</a:t>
            </a:r>
            <a:endParaRPr lang="it-IT" sz="14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it-IT" sz="1400" dirty="0"/>
              <a:t>1 </a:t>
            </a:r>
            <a:r>
              <a:rPr lang="it-IT" sz="1400" dirty="0" err="1"/>
              <a:t>experimental</a:t>
            </a:r>
            <a:r>
              <a:rPr lang="it-IT" sz="1400" dirty="0"/>
              <a:t> hall, 7 </a:t>
            </a:r>
            <a:r>
              <a:rPr lang="it-IT" sz="1400" dirty="0" err="1" smtClean="0"/>
              <a:t>beamlines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3163431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Energy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range</a:t>
            </a:r>
            <a:r>
              <a:rPr lang="it-IT" sz="1400" dirty="0"/>
              <a:t>: 0.85-6 </a:t>
            </a:r>
            <a:r>
              <a:rPr lang="it-IT" sz="1400" dirty="0" err="1"/>
              <a:t>MeV</a:t>
            </a:r>
            <a:endParaRPr lang="it-IT" sz="1400" dirty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Beam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it-IT" sz="1400" dirty="0" smtClean="0"/>
              <a:t>: 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it-IT" sz="1400" dirty="0" smtClean="0"/>
              <a:t>&lt;5 </a:t>
            </a:r>
            <a:r>
              <a:rPr lang="it-IT" sz="1400" dirty="0" smtClean="0">
                <a:sym typeface="Symbol"/>
              </a:rPr>
              <a:t>A (</a:t>
            </a:r>
            <a:r>
              <a:rPr lang="it-IT" sz="1400" dirty="0" err="1" smtClean="0">
                <a:sym typeface="Symbol"/>
              </a:rPr>
              <a:t>depending</a:t>
            </a:r>
            <a:r>
              <a:rPr lang="it-IT" sz="1400" dirty="0" smtClean="0">
                <a:sym typeface="Symbol"/>
              </a:rPr>
              <a:t> on the </a:t>
            </a:r>
            <a:r>
              <a:rPr lang="it-IT" sz="1400" dirty="0" err="1" smtClean="0">
                <a:sym typeface="Symbol"/>
              </a:rPr>
              <a:t>channel</a:t>
            </a:r>
            <a:r>
              <a:rPr lang="it-IT" sz="1400" dirty="0" smtClean="0">
                <a:sym typeface="Symbol"/>
              </a:rPr>
              <a:t>, and </a:t>
            </a:r>
            <a:r>
              <a:rPr lang="it-IT" sz="1400" dirty="0" err="1" smtClean="0">
                <a:sym typeface="Symbol"/>
              </a:rPr>
              <a:t>limited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mainly</a:t>
            </a:r>
            <a:r>
              <a:rPr lang="it-IT" sz="1400" dirty="0" smtClean="0">
                <a:sym typeface="Symbol"/>
              </a:rPr>
              <a:t> by </a:t>
            </a:r>
            <a:r>
              <a:rPr lang="it-IT" sz="1400" dirty="0" err="1" smtClean="0">
                <a:sym typeface="Symbol"/>
              </a:rPr>
              <a:t>radioprotection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reasons</a:t>
            </a:r>
            <a:r>
              <a:rPr lang="it-IT" sz="1400" dirty="0" smtClean="0">
                <a:sym typeface="Symbol"/>
              </a:rPr>
              <a:t>) on a spot </a:t>
            </a:r>
            <a:r>
              <a:rPr lang="it-IT" sz="1400" dirty="0" err="1" smtClean="0">
                <a:sym typeface="Symbol"/>
              </a:rPr>
              <a:t>size</a:t>
            </a:r>
            <a:r>
              <a:rPr lang="it-IT" sz="1400" dirty="0" smtClean="0">
                <a:sym typeface="Symbol"/>
              </a:rPr>
              <a:t> of 2-3mm</a:t>
            </a:r>
            <a:r>
              <a:rPr lang="it-IT" sz="1400" baseline="30000" dirty="0" smtClean="0">
                <a:sym typeface="Symbol"/>
              </a:rPr>
              <a:t>2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it-IT" sz="1400" dirty="0" err="1" smtClean="0">
                <a:sym typeface="Symbol"/>
              </a:rPr>
              <a:t>Low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limits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not</a:t>
            </a:r>
            <a:r>
              <a:rPr lang="it-IT" sz="1400" dirty="0" smtClean="0">
                <a:sym typeface="Symbol"/>
              </a:rPr>
              <a:t> set by the machine; </a:t>
            </a:r>
            <a:r>
              <a:rPr lang="it-IT" sz="1400" dirty="0" err="1" smtClean="0">
                <a:sym typeface="Symbol"/>
              </a:rPr>
              <a:t>beam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intensity</a:t>
            </a:r>
            <a:r>
              <a:rPr lang="it-IT" sz="1400" dirty="0" smtClean="0">
                <a:sym typeface="Symbol"/>
              </a:rPr>
              <a:t> can be </a:t>
            </a:r>
            <a:r>
              <a:rPr lang="it-IT" sz="1400" dirty="0" err="1" smtClean="0">
                <a:sym typeface="Symbol"/>
              </a:rPr>
              <a:t>decreased</a:t>
            </a:r>
            <a:r>
              <a:rPr lang="it-IT" sz="1400" dirty="0" smtClean="0">
                <a:sym typeface="Symbol"/>
              </a:rPr>
              <a:t> with the use of </a:t>
            </a:r>
            <a:r>
              <a:rPr lang="it-IT" sz="1400" dirty="0" err="1" smtClean="0">
                <a:sym typeface="Symbol"/>
              </a:rPr>
              <a:t>unfocused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beam</a:t>
            </a:r>
            <a:r>
              <a:rPr lang="it-IT" sz="1400" dirty="0" smtClean="0">
                <a:sym typeface="Symbol"/>
              </a:rPr>
              <a:t>, </a:t>
            </a:r>
            <a:r>
              <a:rPr lang="it-IT" sz="1400" dirty="0" err="1" smtClean="0">
                <a:sym typeface="Symbol"/>
              </a:rPr>
              <a:t>slits</a:t>
            </a:r>
            <a:r>
              <a:rPr lang="it-IT" sz="1400" dirty="0" smtClean="0">
                <a:sym typeface="Symbol"/>
              </a:rPr>
              <a:t>, </a:t>
            </a:r>
            <a:r>
              <a:rPr lang="it-IT" sz="1400" dirty="0" err="1" smtClean="0">
                <a:sym typeface="Symbol"/>
              </a:rPr>
              <a:t>etc</a:t>
            </a:r>
            <a:r>
              <a:rPr lang="it-IT" sz="1400" dirty="0" smtClean="0">
                <a:sym typeface="Symbol"/>
              </a:rPr>
              <a:t> (a «single </a:t>
            </a:r>
            <a:r>
              <a:rPr lang="it-IT" sz="1400" dirty="0" err="1" smtClean="0">
                <a:sym typeface="Symbol"/>
              </a:rPr>
              <a:t>ion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microbeam</a:t>
            </a:r>
            <a:r>
              <a:rPr lang="it-IT" sz="1400" dirty="0" smtClean="0">
                <a:sym typeface="Symbol"/>
              </a:rPr>
              <a:t>» </a:t>
            </a:r>
            <a:r>
              <a:rPr lang="it-IT" sz="1400" dirty="0" err="1" smtClean="0">
                <a:sym typeface="Symbol"/>
              </a:rPr>
              <a:t>facility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is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also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available</a:t>
            </a:r>
            <a:r>
              <a:rPr lang="it-IT" sz="1400" dirty="0" smtClean="0">
                <a:sym typeface="Symbol"/>
              </a:rPr>
              <a:t>, down to </a:t>
            </a:r>
            <a:r>
              <a:rPr lang="it-IT" sz="1400" dirty="0" err="1" smtClean="0">
                <a:sym typeface="Symbol"/>
              </a:rPr>
              <a:t>few</a:t>
            </a:r>
            <a:r>
              <a:rPr lang="it-IT" sz="1400" dirty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particles</a:t>
            </a:r>
            <a:r>
              <a:rPr lang="it-IT" sz="1400" dirty="0" smtClean="0">
                <a:sym typeface="Symbol"/>
              </a:rPr>
              <a:t>/s with a spot </a:t>
            </a:r>
            <a:r>
              <a:rPr lang="it-IT" sz="1400" dirty="0" err="1" smtClean="0">
                <a:sym typeface="Symbol"/>
              </a:rPr>
              <a:t>size</a:t>
            </a:r>
            <a:r>
              <a:rPr lang="it-IT" sz="1400" dirty="0" smtClean="0">
                <a:sym typeface="Symbol"/>
              </a:rPr>
              <a:t> of  5 m)</a:t>
            </a:r>
            <a:endParaRPr lang="it-IT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66495" y="2819400"/>
            <a:ext cx="434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For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single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charged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particles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smtClean="0"/>
              <a:t>(</a:t>
            </a:r>
            <a:r>
              <a:rPr lang="it-IT" sz="1400" baseline="30000" dirty="0" smtClean="0"/>
              <a:t>1</a:t>
            </a:r>
            <a:r>
              <a:rPr lang="it-IT" sz="1400" dirty="0" smtClean="0"/>
              <a:t>H</a:t>
            </a:r>
            <a:r>
              <a:rPr lang="it-IT" sz="1400" dirty="0"/>
              <a:t>, 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H, </a:t>
            </a:r>
            <a:r>
              <a:rPr lang="it-IT" sz="1400" baseline="30000" dirty="0" smtClean="0"/>
              <a:t>4</a:t>
            </a:r>
            <a:r>
              <a:rPr lang="it-IT" sz="1400" dirty="0" smtClean="0"/>
              <a:t>He)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7906" y="1143000"/>
            <a:ext cx="45664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400" dirty="0"/>
              <a:t>Electrostatic accelerator, Van de </a:t>
            </a:r>
            <a:r>
              <a:rPr lang="en-US" sz="1400" dirty="0" err="1"/>
              <a:t>Graaff</a:t>
            </a:r>
            <a:r>
              <a:rPr lang="en-US" sz="1400" dirty="0"/>
              <a:t> type</a:t>
            </a:r>
            <a:r>
              <a:rPr lang="en-US" sz="1400" dirty="0" smtClean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/>
              <a:t> </a:t>
            </a:r>
            <a:r>
              <a:rPr lang="en-US" sz="1400" dirty="0" smtClean="0"/>
              <a:t>Single </a:t>
            </a:r>
            <a:r>
              <a:rPr lang="en-US" sz="1400" dirty="0"/>
              <a:t>stage-Belt charging system. </a:t>
            </a:r>
            <a:endParaRPr lang="en-US" sz="14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 Maximum terminal </a:t>
            </a:r>
            <a:r>
              <a:rPr lang="en-US" sz="1400" dirty="0"/>
              <a:t>working </a:t>
            </a:r>
            <a:r>
              <a:rPr lang="en-US" sz="1400" dirty="0" smtClean="0"/>
              <a:t>voltage </a:t>
            </a:r>
            <a:r>
              <a:rPr lang="en-US" sz="1400" dirty="0"/>
              <a:t>2.5 MV</a:t>
            </a:r>
            <a:r>
              <a:rPr lang="en-US" sz="1400" dirty="0" smtClean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t-IT" sz="1400" dirty="0"/>
              <a:t> </a:t>
            </a:r>
            <a:r>
              <a:rPr lang="en-US" sz="1400" dirty="0" smtClean="0"/>
              <a:t>Available </a:t>
            </a:r>
            <a:r>
              <a:rPr lang="en-US" sz="1400" dirty="0"/>
              <a:t>accelerated ions: </a:t>
            </a:r>
            <a:r>
              <a:rPr lang="en-US" sz="1400" baseline="30000" dirty="0"/>
              <a:t>1</a:t>
            </a:r>
            <a:r>
              <a:rPr lang="en-US" sz="1400" dirty="0"/>
              <a:t>H, </a:t>
            </a:r>
            <a:r>
              <a:rPr lang="en-US" sz="1400" baseline="30000" dirty="0"/>
              <a:t>4</a:t>
            </a:r>
            <a:r>
              <a:rPr lang="en-US" sz="1400" dirty="0"/>
              <a:t>He single </a:t>
            </a:r>
            <a:r>
              <a:rPr lang="en-US" sz="1400" dirty="0" smtClean="0"/>
              <a:t>charged </a:t>
            </a:r>
            <a:r>
              <a:rPr lang="it-IT" sz="1400" dirty="0"/>
              <a:t>(</a:t>
            </a:r>
            <a:r>
              <a:rPr lang="it-IT" sz="1400" baseline="30000" dirty="0"/>
              <a:t>3</a:t>
            </a:r>
            <a:r>
              <a:rPr lang="it-IT" sz="1400" dirty="0"/>
              <a:t>He on </a:t>
            </a:r>
            <a:r>
              <a:rPr lang="it-IT" sz="1400" dirty="0" err="1"/>
              <a:t>request</a:t>
            </a:r>
            <a:r>
              <a:rPr lang="it-IT" sz="1400" dirty="0"/>
              <a:t>)</a:t>
            </a:r>
            <a:endParaRPr lang="en-US" sz="14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/>
              <a:t> </a:t>
            </a:r>
            <a:r>
              <a:rPr lang="en-US" sz="1400" dirty="0" smtClean="0"/>
              <a:t>Continuous </a:t>
            </a:r>
            <a:r>
              <a:rPr lang="en-US" sz="1400" dirty="0"/>
              <a:t>beam</a:t>
            </a:r>
            <a:r>
              <a:rPr lang="en-US" sz="1400" dirty="0" smtClean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1 </a:t>
            </a:r>
            <a:r>
              <a:rPr lang="en-US" sz="1400" dirty="0"/>
              <a:t>experimental hall; 5 beam </a:t>
            </a:r>
            <a:r>
              <a:rPr lang="en-US" sz="1400" dirty="0" smtClean="0"/>
              <a:t>lines.</a:t>
            </a:r>
            <a:endParaRPr lang="en-US" sz="14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05" y="2819400"/>
            <a:ext cx="4414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Energy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range</a:t>
            </a:r>
            <a:r>
              <a:rPr lang="it-IT" sz="1400" dirty="0"/>
              <a:t>: </a:t>
            </a:r>
            <a:r>
              <a:rPr lang="it-IT" sz="1400" dirty="0" smtClean="0"/>
              <a:t>0.25-2.2 </a:t>
            </a:r>
            <a:r>
              <a:rPr lang="it-IT" sz="1400" dirty="0" err="1" smtClean="0"/>
              <a:t>MeV</a:t>
            </a:r>
            <a:r>
              <a:rPr lang="it-IT" sz="1400" dirty="0" smtClean="0"/>
              <a:t> (up to 6mm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 with </a:t>
            </a:r>
            <a:r>
              <a:rPr lang="it-IT" sz="1400" dirty="0" err="1" smtClean="0"/>
              <a:t>unfocused</a:t>
            </a:r>
            <a:r>
              <a:rPr lang="it-IT" sz="1400" dirty="0" smtClean="0"/>
              <a:t> </a:t>
            </a:r>
            <a:r>
              <a:rPr lang="it-IT" sz="1400" dirty="0" err="1" smtClean="0"/>
              <a:t>beam</a:t>
            </a:r>
            <a:r>
              <a:rPr lang="it-IT" sz="1400" dirty="0" smtClean="0"/>
              <a:t> </a:t>
            </a:r>
            <a:r>
              <a:rPr lang="it-IT" sz="1400" dirty="0" err="1" smtClean="0"/>
              <a:t>but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uniform</a:t>
            </a:r>
            <a:r>
              <a:rPr lang="it-IT" sz="1400" dirty="0" smtClean="0"/>
              <a:t>)</a:t>
            </a:r>
            <a:endParaRPr lang="it-IT" sz="1400" dirty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Beam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it-IT" sz="1400" dirty="0" smtClean="0"/>
              <a:t>: </a:t>
            </a:r>
            <a:r>
              <a:rPr lang="it-IT" sz="1400" dirty="0" err="1" smtClean="0">
                <a:sym typeface="Symbol"/>
              </a:rPr>
              <a:t>few</a:t>
            </a:r>
            <a:r>
              <a:rPr lang="it-IT" sz="1400" dirty="0" smtClean="0"/>
              <a:t> </a:t>
            </a:r>
            <a:r>
              <a:rPr lang="it-IT" sz="1400" dirty="0" smtClean="0">
                <a:sym typeface="Symbol"/>
              </a:rPr>
              <a:t>A </a:t>
            </a:r>
            <a:r>
              <a:rPr lang="it-IT" sz="1400" dirty="0" err="1" smtClean="0">
                <a:sym typeface="Symbol"/>
              </a:rPr>
              <a:t>max</a:t>
            </a:r>
            <a:r>
              <a:rPr lang="it-IT" sz="1400" dirty="0" smtClean="0">
                <a:sym typeface="Symbol"/>
              </a:rPr>
              <a:t> on a spot </a:t>
            </a:r>
            <a:r>
              <a:rPr lang="it-IT" sz="1400" dirty="0" err="1" smtClean="0">
                <a:sym typeface="Symbol"/>
              </a:rPr>
              <a:t>size</a:t>
            </a:r>
            <a:r>
              <a:rPr lang="it-IT" sz="1400" dirty="0" smtClean="0">
                <a:sym typeface="Symbol"/>
              </a:rPr>
              <a:t> of 2-3mm</a:t>
            </a:r>
            <a:r>
              <a:rPr lang="it-IT" sz="1400" baseline="30000" dirty="0" smtClean="0">
                <a:sym typeface="Symbol"/>
              </a:rPr>
              <a:t>2</a:t>
            </a:r>
          </a:p>
        </p:txBody>
      </p:sp>
      <p:pic>
        <p:nvPicPr>
          <p:cNvPr id="18" name="Picture 2" descr="C:\Users\admin\Documents\Job\Docs\2 - Conferenze_&amp;_Seminari\2013-09-19_Frascati_INFN-SPACE-3\Sources\P101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5" y="3733800"/>
            <a:ext cx="1725385" cy="30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79661" y="3813747"/>
            <a:ext cx="26868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it-IT" sz="1400" dirty="0" err="1" smtClean="0">
                <a:sym typeface="Symbol"/>
              </a:rPr>
              <a:t>One</a:t>
            </a:r>
            <a:r>
              <a:rPr lang="it-IT" sz="1400" dirty="0" smtClean="0">
                <a:sym typeface="Symbol"/>
              </a:rPr>
              <a:t> of the </a:t>
            </a:r>
            <a:r>
              <a:rPr lang="it-IT" sz="1400" dirty="0" err="1" smtClean="0">
                <a:sym typeface="Symbol"/>
              </a:rPr>
              <a:t>beamlines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is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dedicated</a:t>
            </a:r>
            <a:r>
              <a:rPr lang="it-IT" sz="1400" dirty="0" smtClean="0">
                <a:sym typeface="Symbol"/>
              </a:rPr>
              <a:t> to a </a:t>
            </a:r>
            <a:r>
              <a:rPr lang="it-IT" sz="1400" b="1" u="sng" dirty="0" err="1" smtClean="0">
                <a:solidFill>
                  <a:schemeClr val="accent1"/>
                </a:solidFill>
                <a:sym typeface="Symbol"/>
              </a:rPr>
              <a:t>proton</a:t>
            </a:r>
            <a:r>
              <a:rPr lang="it-IT" sz="1400" b="1" u="sng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sz="1400" b="1" u="sng" dirty="0" err="1" smtClean="0">
                <a:solidFill>
                  <a:schemeClr val="accent1"/>
                </a:solidFill>
              </a:rPr>
              <a:t>microbeam</a:t>
            </a:r>
            <a:r>
              <a:rPr lang="en-US" sz="1400" b="1" u="sng" dirty="0" smtClean="0">
                <a:solidFill>
                  <a:schemeClr val="accent1"/>
                </a:solidFill>
              </a:rPr>
              <a:t> facility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it-IT" sz="1400" b="1" dirty="0" err="1" smtClean="0"/>
              <a:t>C</a:t>
            </a:r>
            <a:r>
              <a:rPr lang="it-IT" sz="1400" dirty="0" err="1" smtClean="0"/>
              <a:t>urrents</a:t>
            </a:r>
            <a:r>
              <a:rPr lang="it-IT" sz="1400" dirty="0"/>
              <a:t>: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it-IT" sz="1400" dirty="0"/>
              <a:t>300 </a:t>
            </a:r>
            <a:r>
              <a:rPr lang="it-IT" sz="1400" dirty="0" err="1"/>
              <a:t>pA</a:t>
            </a:r>
            <a:r>
              <a:rPr lang="it-IT" sz="1400" dirty="0"/>
              <a:t>- 500 </a:t>
            </a:r>
            <a:r>
              <a:rPr lang="it-IT" sz="1400" dirty="0" err="1"/>
              <a:t>pA</a:t>
            </a:r>
            <a:r>
              <a:rPr lang="it-IT" sz="1400" dirty="0"/>
              <a:t> on a spot of 1 </a:t>
            </a:r>
            <a:r>
              <a:rPr lang="it-IT" sz="1400" dirty="0">
                <a:sym typeface="Symbol"/>
              </a:rPr>
              <a:t>m of </a:t>
            </a:r>
            <a:r>
              <a:rPr lang="it-IT" sz="1400" dirty="0" err="1">
                <a:sym typeface="Symbol"/>
              </a:rPr>
              <a:t>diameter</a:t>
            </a:r>
            <a:endParaRPr lang="it-IT" sz="1400" dirty="0">
              <a:sym typeface="Symbol"/>
            </a:endParaRP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it-IT" sz="1400" dirty="0">
                <a:sym typeface="Symbol"/>
              </a:rPr>
              <a:t>5 </a:t>
            </a:r>
            <a:r>
              <a:rPr lang="it-IT" sz="1400" dirty="0" err="1">
                <a:sym typeface="Symbol"/>
              </a:rPr>
              <a:t>nA</a:t>
            </a:r>
            <a:r>
              <a:rPr lang="it-IT" sz="1400" dirty="0">
                <a:sym typeface="Symbol"/>
              </a:rPr>
              <a:t> on a spot of 3</a:t>
            </a:r>
            <a:r>
              <a:rPr lang="it-IT" sz="1400" dirty="0"/>
              <a:t> </a:t>
            </a:r>
            <a:r>
              <a:rPr lang="it-IT" sz="1400" dirty="0">
                <a:sym typeface="Symbol"/>
              </a:rPr>
              <a:t>m of </a:t>
            </a:r>
            <a:r>
              <a:rPr lang="it-IT" sz="1400" dirty="0" err="1">
                <a:sym typeface="Symbol"/>
              </a:rPr>
              <a:t>diameter</a:t>
            </a:r>
            <a:endParaRPr lang="it-IT" sz="1400" dirty="0">
              <a:sym typeface="Symbol"/>
            </a:endParaRPr>
          </a:p>
          <a:p>
            <a:pPr marL="285750" lvl="1" indent="-285750" algn="just">
              <a:buFont typeface="Courier New" pitchFamily="49" charset="0"/>
              <a:buChar char="o"/>
            </a:pPr>
            <a:r>
              <a:rPr lang="it-IT" sz="1400" dirty="0" err="1" smtClean="0">
                <a:sym typeface="Symbol"/>
              </a:rPr>
              <a:t>Possibility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>
                <a:sym typeface="Symbol"/>
              </a:rPr>
              <a:t>to </a:t>
            </a:r>
            <a:r>
              <a:rPr lang="it-IT" sz="1400" dirty="0" err="1">
                <a:sym typeface="Symbol"/>
              </a:rPr>
              <a:t>rasterize</a:t>
            </a:r>
            <a:r>
              <a:rPr lang="it-IT" sz="1400" dirty="0">
                <a:sym typeface="Symbol"/>
              </a:rPr>
              <a:t> the </a:t>
            </a:r>
            <a:r>
              <a:rPr lang="it-IT" sz="1400" dirty="0" err="1">
                <a:sym typeface="Symbol"/>
              </a:rPr>
              <a:t>microbeam</a:t>
            </a:r>
            <a:r>
              <a:rPr lang="it-IT" sz="1400" dirty="0">
                <a:sym typeface="Symbol"/>
              </a:rPr>
              <a:t> over an area of 5×5mm</a:t>
            </a:r>
            <a:r>
              <a:rPr lang="it-IT" sz="1400" baseline="30000" dirty="0">
                <a:sym typeface="Symbol"/>
              </a:rPr>
              <a:t>2 </a:t>
            </a:r>
            <a:r>
              <a:rPr lang="it-IT" sz="1400" dirty="0">
                <a:sym typeface="Symbol"/>
              </a:rPr>
              <a:t>on the </a:t>
            </a:r>
            <a:r>
              <a:rPr lang="it-IT" sz="1400" dirty="0" err="1">
                <a:sym typeface="Symbol"/>
              </a:rPr>
              <a:t>focal</a:t>
            </a:r>
            <a:r>
              <a:rPr lang="it-IT" sz="1400" dirty="0">
                <a:sym typeface="Symbol"/>
              </a:rPr>
              <a:t> </a:t>
            </a:r>
            <a:r>
              <a:rPr lang="it-IT" sz="1400" dirty="0" err="1">
                <a:sym typeface="Symbol"/>
              </a:rPr>
              <a:t>plane</a:t>
            </a:r>
            <a:endParaRPr lang="it-IT" sz="1400" baseline="30000" dirty="0"/>
          </a:p>
          <a:p>
            <a:pPr marL="285750" indent="-285750" algn="just">
              <a:buFont typeface="Courier New" pitchFamily="49" charset="0"/>
              <a:buChar char="o"/>
            </a:pPr>
            <a:endParaRPr lang="en-US" sz="1400" b="1" u="sng" dirty="0" smtClean="0">
              <a:solidFill>
                <a:schemeClr val="accent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5782474"/>
            <a:ext cx="2957945" cy="9993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u="sng" dirty="0" err="1" smtClean="0"/>
              <a:t>Contact</a:t>
            </a:r>
            <a:r>
              <a:rPr lang="it-IT" sz="1400" b="1" u="sng" dirty="0" smtClean="0"/>
              <a:t> </a:t>
            </a:r>
            <a:r>
              <a:rPr lang="it-IT" sz="1400" b="1" u="sng" dirty="0" err="1" smtClean="0"/>
              <a:t>Person</a:t>
            </a:r>
            <a:r>
              <a:rPr lang="it-IT" sz="1400" b="1" u="sng" dirty="0" smtClean="0"/>
              <a:t>:</a:t>
            </a:r>
          </a:p>
          <a:p>
            <a:pPr algn="ctr"/>
            <a:r>
              <a:rPr lang="it-IT" sz="1400" dirty="0" smtClean="0"/>
              <a:t>Dr. Valentino Rigato</a:t>
            </a:r>
          </a:p>
          <a:p>
            <a:pPr algn="ctr"/>
            <a:r>
              <a:rPr lang="it-IT" sz="1400" dirty="0" smtClean="0"/>
              <a:t>LNL INFN</a:t>
            </a:r>
          </a:p>
          <a:p>
            <a:pPr algn="ctr"/>
            <a:r>
              <a:rPr lang="it-IT" sz="1400" dirty="0" smtClean="0"/>
              <a:t>valentino.rigato@lnl.infn.it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9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Dose rate </a:t>
            </a:r>
            <a:r>
              <a:rPr lang="it-IT" dirty="0" err="1" smtClean="0"/>
              <a:t>at</a:t>
            </a:r>
            <a:r>
              <a:rPr lang="it-IT" dirty="0" smtClean="0"/>
              <a:t> AN2000 and 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75250"/>
              </p:ext>
            </p:extLst>
          </p:nvPr>
        </p:nvGraphicFramePr>
        <p:xfrm>
          <a:off x="4876800" y="4403727"/>
          <a:ext cx="3809999" cy="237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1524000"/>
                <a:gridCol w="1371600"/>
              </a:tblGrid>
              <a:tr h="45732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Energy</a:t>
                      </a:r>
                    </a:p>
                    <a:p>
                      <a:pPr algn="ctr"/>
                      <a:r>
                        <a:rPr lang="it-IT" sz="1200" dirty="0" smtClean="0"/>
                        <a:t>[</a:t>
                      </a:r>
                      <a:r>
                        <a:rPr lang="it-IT" sz="1200" dirty="0" err="1" smtClean="0"/>
                        <a:t>MeV</a:t>
                      </a:r>
                      <a:r>
                        <a:rPr lang="it-IT" sz="1200" dirty="0" smtClean="0"/>
                        <a:t>]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LET</a:t>
                      </a:r>
                      <a:r>
                        <a:rPr lang="it-IT" sz="120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[</a:t>
                      </a:r>
                      <a:r>
                        <a:rPr lang="it-IT" sz="1200" b="1" dirty="0" smtClean="0"/>
                        <a:t>MeV×cm</a:t>
                      </a:r>
                      <a:r>
                        <a:rPr lang="it-IT" sz="1200" b="1" baseline="30000" dirty="0" smtClean="0"/>
                        <a:t>2</a:t>
                      </a:r>
                      <a:r>
                        <a:rPr lang="it-IT" sz="1200" b="1" dirty="0" smtClean="0"/>
                        <a:t>/mg]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Range</a:t>
                      </a:r>
                      <a:r>
                        <a:rPr lang="it-IT" sz="1200" dirty="0" smtClean="0"/>
                        <a:t> in Si</a:t>
                      </a:r>
                    </a:p>
                    <a:p>
                      <a:pPr algn="ctr"/>
                      <a:r>
                        <a:rPr lang="it-IT" sz="1200" dirty="0" smtClean="0"/>
                        <a:t>[</a:t>
                      </a:r>
                      <a:r>
                        <a:rPr lang="it-IT" sz="1200" dirty="0" smtClean="0">
                          <a:sym typeface="Symbol"/>
                        </a:rPr>
                        <a:t></a:t>
                      </a:r>
                      <a:r>
                        <a:rPr lang="it-IT" sz="1200" dirty="0" smtClean="0"/>
                        <a:t>m]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0.5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2.55∙10</a:t>
                      </a:r>
                      <a:r>
                        <a:rPr lang="it-IT" sz="1200" baseline="30000" dirty="0" smtClean="0"/>
                        <a:t>-1</a:t>
                      </a:r>
                      <a:endParaRPr lang="en-US" sz="1200" baseline="300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1.75∙10</a:t>
                      </a:r>
                      <a:r>
                        <a:rPr lang="it-IT" sz="1200" baseline="30000" dirty="0" smtClean="0"/>
                        <a:t>-1</a:t>
                      </a:r>
                      <a:endParaRPr lang="en-US" sz="1200" baseline="300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16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1.12∙10</a:t>
                      </a:r>
                      <a:r>
                        <a:rPr lang="it-IT" sz="1200" baseline="30000" dirty="0" smtClean="0"/>
                        <a:t>-1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47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8.48∙10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92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6.90∙10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148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5.86∙10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216</a:t>
                      </a:r>
                      <a:endParaRPr lang="en-US" sz="1200" dirty="0"/>
                    </a:p>
                  </a:txBody>
                  <a:tcPr marT="45732" marB="45732"/>
                </a:tc>
              </a:tr>
              <a:tr h="2743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5.12∙10</a:t>
                      </a:r>
                      <a:r>
                        <a:rPr lang="it-IT" sz="1200" baseline="30000" dirty="0" smtClean="0"/>
                        <a:t>-2</a:t>
                      </a:r>
                      <a:endParaRPr lang="en-US" sz="1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294</a:t>
                      </a:r>
                      <a:endParaRPr lang="en-US" sz="1200" dirty="0"/>
                    </a:p>
                  </a:txBody>
                  <a:tcPr marT="45732" marB="45732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4907973"/>
            <a:ext cx="426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dirty="0" err="1"/>
              <a:t>Surface</a:t>
            </a:r>
            <a:r>
              <a:rPr lang="it-IT" sz="1800" dirty="0"/>
              <a:t> LET </a:t>
            </a:r>
            <a:r>
              <a:rPr lang="it-IT" sz="1800" dirty="0" err="1"/>
              <a:t>values</a:t>
            </a:r>
            <a:r>
              <a:rPr lang="it-IT" sz="1800" dirty="0"/>
              <a:t> </a:t>
            </a:r>
            <a:r>
              <a:rPr lang="it-IT" sz="1800" dirty="0" smtClean="0"/>
              <a:t>and</a:t>
            </a:r>
          </a:p>
          <a:p>
            <a:pPr algn="ctr">
              <a:defRPr/>
            </a:pPr>
            <a:r>
              <a:rPr lang="it-IT" sz="1800" dirty="0" err="1" smtClean="0"/>
              <a:t>range</a:t>
            </a:r>
            <a:r>
              <a:rPr lang="it-IT" sz="1800" dirty="0" smtClean="0"/>
              <a:t> </a:t>
            </a:r>
            <a:r>
              <a:rPr lang="it-IT" sz="1800" dirty="0"/>
              <a:t>in Si</a:t>
            </a:r>
          </a:p>
          <a:p>
            <a:pPr algn="ctr">
              <a:defRPr/>
            </a:pPr>
            <a:r>
              <a:rPr lang="it-IT" sz="1800" dirty="0"/>
              <a:t>for </a:t>
            </a:r>
            <a:r>
              <a:rPr lang="it-IT" sz="1800" dirty="0" err="1"/>
              <a:t>energy</a:t>
            </a:r>
            <a:r>
              <a:rPr lang="it-IT" sz="1800" dirty="0"/>
              <a:t> </a:t>
            </a:r>
            <a:r>
              <a:rPr lang="it-IT" sz="1800" dirty="0" err="1"/>
              <a:t>values</a:t>
            </a:r>
            <a:r>
              <a:rPr lang="it-IT" sz="1800" dirty="0"/>
              <a:t> </a:t>
            </a:r>
            <a:endParaRPr lang="it-IT" sz="1800" dirty="0" smtClean="0"/>
          </a:p>
          <a:p>
            <a:pPr algn="ctr">
              <a:defRPr/>
            </a:pPr>
            <a:r>
              <a:rPr lang="it-IT" dirty="0" smtClean="0"/>
              <a:t>0.5</a:t>
            </a:r>
            <a:r>
              <a:rPr lang="it-IT" sz="1800" dirty="0" smtClean="0"/>
              <a:t> </a:t>
            </a:r>
            <a:r>
              <a:rPr lang="it-IT" sz="1800" dirty="0" err="1"/>
              <a:t>MeV</a:t>
            </a:r>
            <a:r>
              <a:rPr lang="it-IT" sz="1800" dirty="0"/>
              <a:t> &lt; En &lt; 6 </a:t>
            </a:r>
            <a:r>
              <a:rPr lang="it-IT" sz="1800" dirty="0" err="1"/>
              <a:t>MeV</a:t>
            </a:r>
            <a:endParaRPr lang="it-IT" sz="1800" dirty="0"/>
          </a:p>
          <a:p>
            <a:pPr algn="ctr">
              <a:defRPr/>
            </a:pPr>
            <a:r>
              <a:rPr lang="it-IT" sz="1800" dirty="0"/>
              <a:t>for a </a:t>
            </a:r>
            <a:r>
              <a:rPr lang="it-IT" sz="1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it-IT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it-IT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01173"/>
              </p:ext>
            </p:extLst>
          </p:nvPr>
        </p:nvGraphicFramePr>
        <p:xfrm>
          <a:off x="457200" y="685800"/>
          <a:ext cx="6248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2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irradiation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3200400" cy="22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Giovanni\PADOVA\HARDWARE\IonImplanter\Danfysik\ion-implanter1090padova\img_8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2813"/>
            <a:ext cx="3896715" cy="292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81000" y="718457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Ion</a:t>
            </a:r>
            <a:r>
              <a:rPr lang="it-IT" sz="1400" dirty="0" smtClean="0"/>
              <a:t> </a:t>
            </a:r>
            <a:r>
              <a:rPr lang="it-IT" sz="1400" dirty="0" err="1" smtClean="0"/>
              <a:t>implanter</a:t>
            </a:r>
            <a:r>
              <a:rPr lang="it-IT" sz="1400" dirty="0" smtClean="0"/>
              <a:t> </a:t>
            </a:r>
            <a:r>
              <a:rPr lang="it-IT" sz="1400" dirty="0" err="1" smtClean="0"/>
              <a:t>Danfysik</a:t>
            </a:r>
            <a:r>
              <a:rPr lang="it-IT" sz="1400" dirty="0" smtClean="0"/>
              <a:t> 1090</a:t>
            </a:r>
            <a:endParaRPr lang="it-IT" sz="1400" dirty="0"/>
          </a:p>
          <a:p>
            <a:r>
              <a:rPr lang="it-IT" sz="1400" dirty="0" err="1" smtClean="0"/>
              <a:t>Features</a:t>
            </a:r>
            <a:r>
              <a:rPr lang="it-IT" sz="1400" dirty="0" smtClean="0"/>
              <a:t>:</a:t>
            </a:r>
          </a:p>
          <a:p>
            <a:endParaRPr lang="it-IT" sz="1400" dirty="0"/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400" dirty="0" err="1" smtClean="0"/>
              <a:t>E</a:t>
            </a:r>
            <a:r>
              <a:rPr lang="it-IT" sz="1400" baseline="-25000" dirty="0" err="1" smtClean="0"/>
              <a:t>ion</a:t>
            </a:r>
            <a:r>
              <a:rPr lang="it-IT" sz="1400" dirty="0" smtClean="0"/>
              <a:t>: 40-200 </a:t>
            </a:r>
            <a:r>
              <a:rPr lang="it-IT" sz="1400" dirty="0" err="1" smtClean="0"/>
              <a:t>keV</a:t>
            </a:r>
            <a:r>
              <a:rPr lang="it-IT" sz="1400" dirty="0" smtClean="0"/>
              <a:t> (</a:t>
            </a:r>
            <a:r>
              <a:rPr lang="it-IT" sz="1400" dirty="0" err="1" smtClean="0"/>
              <a:t>proton</a:t>
            </a:r>
            <a:r>
              <a:rPr lang="it-IT" sz="1400" dirty="0" smtClean="0"/>
              <a:t> </a:t>
            </a:r>
            <a:r>
              <a:rPr lang="it-IT" sz="1400" dirty="0" err="1" smtClean="0"/>
              <a:t>range</a:t>
            </a:r>
            <a:r>
              <a:rPr lang="it-IT" sz="1400" dirty="0" smtClean="0"/>
              <a:t>: 0.4</a:t>
            </a:r>
            <a:r>
              <a:rPr lang="it-IT" sz="1400" dirty="0" smtClean="0">
                <a:sym typeface="Symbol"/>
              </a:rPr>
              <a:t>1.8m in Si)</a:t>
            </a:r>
            <a:endParaRPr lang="it-IT" sz="1400" dirty="0" smtClean="0"/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400" dirty="0" err="1" smtClean="0"/>
              <a:t>J</a:t>
            </a:r>
            <a:r>
              <a:rPr lang="it-IT" sz="1400" baseline="-25000" dirty="0" err="1" smtClean="0"/>
              <a:t>beam</a:t>
            </a:r>
            <a:r>
              <a:rPr lang="it-IT" sz="1400" dirty="0" smtClean="0"/>
              <a:t> &lt; 2</a:t>
            </a:r>
            <a:r>
              <a:rPr lang="it-IT" sz="1400" dirty="0" smtClean="0">
                <a:sym typeface="Symbol"/>
              </a:rPr>
              <a:t>A/cm</a:t>
            </a:r>
            <a:r>
              <a:rPr lang="it-IT" sz="1400" baseline="30000" dirty="0" smtClean="0">
                <a:sym typeface="Symbol"/>
              </a:rPr>
              <a:t>2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400" dirty="0" err="1" smtClean="0">
                <a:sym typeface="Symbol"/>
              </a:rPr>
              <a:t>Area</a:t>
            </a:r>
            <a:r>
              <a:rPr lang="it-IT" sz="1400" baseline="-25000" dirty="0" err="1" smtClean="0">
                <a:sym typeface="Symbol"/>
              </a:rPr>
              <a:t>raster</a:t>
            </a:r>
            <a:r>
              <a:rPr lang="it-IT" sz="1400" dirty="0">
                <a:sym typeface="Symbol"/>
              </a:rPr>
              <a:t> </a:t>
            </a:r>
            <a:r>
              <a:rPr lang="it-IT" sz="1400" dirty="0" smtClean="0">
                <a:sym typeface="Symbol"/>
              </a:rPr>
              <a:t>&lt; 20 × 20 cm</a:t>
            </a:r>
            <a:r>
              <a:rPr lang="it-IT" sz="1400" baseline="30000" dirty="0" smtClean="0">
                <a:sym typeface="Symbol"/>
              </a:rPr>
              <a:t>2</a:t>
            </a:r>
            <a:r>
              <a:rPr lang="it-IT" sz="1400" baseline="-25000" dirty="0" smtClean="0">
                <a:sym typeface="Symbol"/>
              </a:rPr>
              <a:t> </a:t>
            </a:r>
            <a:endParaRPr lang="it-IT" sz="1400" baseline="-25000" dirty="0" smtClean="0"/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400" dirty="0" err="1" smtClean="0"/>
              <a:t>Fluence</a:t>
            </a:r>
            <a:r>
              <a:rPr lang="it-IT" sz="1400" baseline="-25000" dirty="0" err="1" smtClean="0"/>
              <a:t>ion</a:t>
            </a:r>
            <a:r>
              <a:rPr lang="it-IT" sz="1400" dirty="0" smtClean="0"/>
              <a:t>: 10</a:t>
            </a:r>
            <a:r>
              <a:rPr lang="it-IT" sz="1400" baseline="30000" dirty="0" smtClean="0"/>
              <a:t>11</a:t>
            </a:r>
            <a:r>
              <a:rPr lang="it-IT" sz="1400" dirty="0" smtClean="0"/>
              <a:t> </a:t>
            </a:r>
            <a:r>
              <a:rPr lang="it-IT" sz="1400" dirty="0" smtClean="0">
                <a:sym typeface="Symbol"/>
              </a:rPr>
              <a:t></a:t>
            </a:r>
            <a:r>
              <a:rPr lang="it-IT" sz="1400" dirty="0" smtClean="0"/>
              <a:t>10</a:t>
            </a:r>
            <a:r>
              <a:rPr lang="it-IT" sz="1400" baseline="30000" dirty="0" smtClean="0"/>
              <a:t>17</a:t>
            </a:r>
            <a:r>
              <a:rPr lang="it-IT" sz="1400" dirty="0" smtClean="0"/>
              <a:t> cm</a:t>
            </a:r>
            <a:r>
              <a:rPr lang="it-IT" sz="1400" baseline="30000" dirty="0" smtClean="0"/>
              <a:t>-2</a:t>
            </a:r>
            <a:r>
              <a:rPr lang="it-IT" sz="1400" dirty="0" smtClean="0"/>
              <a:t> (±10%)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400" dirty="0" err="1" smtClean="0"/>
              <a:t>Dosimetry</a:t>
            </a:r>
            <a:r>
              <a:rPr lang="it-IT" sz="1400" dirty="0" smtClean="0"/>
              <a:t>: double Faraday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400" dirty="0" err="1" smtClean="0"/>
              <a:t>Ion</a:t>
            </a:r>
            <a:r>
              <a:rPr lang="it-IT" sz="1400" dirty="0" smtClean="0"/>
              <a:t> </a:t>
            </a:r>
            <a:r>
              <a:rPr lang="it-IT" sz="1400" dirty="0" err="1" smtClean="0"/>
              <a:t>species</a:t>
            </a:r>
            <a:r>
              <a:rPr lang="it-IT" sz="1400" dirty="0" smtClean="0"/>
              <a:t>: </a:t>
            </a:r>
            <a:r>
              <a:rPr lang="it-IT" sz="1400" dirty="0" err="1" smtClean="0"/>
              <a:t>see</a:t>
            </a:r>
            <a:r>
              <a:rPr lang="it-IT" sz="1400" dirty="0" smtClean="0"/>
              <a:t> </a:t>
            </a:r>
            <a:r>
              <a:rPr lang="it-IT" sz="1400" dirty="0" err="1" smtClean="0"/>
              <a:t>Periodic</a:t>
            </a:r>
            <a:r>
              <a:rPr lang="it-IT" sz="1400" dirty="0" smtClean="0"/>
              <a:t> </a:t>
            </a:r>
            <a:r>
              <a:rPr lang="it-IT" sz="1400" dirty="0" err="1" smtClean="0"/>
              <a:t>table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5257800"/>
            <a:ext cx="2667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u="sng" dirty="0" err="1" smtClean="0"/>
              <a:t>Contact</a:t>
            </a:r>
            <a:r>
              <a:rPr lang="it-IT" sz="1400" b="1" u="sng" dirty="0" smtClean="0"/>
              <a:t> </a:t>
            </a:r>
            <a:r>
              <a:rPr lang="it-IT" sz="1400" b="1" u="sng" dirty="0" err="1" smtClean="0"/>
              <a:t>Person</a:t>
            </a:r>
            <a:r>
              <a:rPr lang="it-IT" sz="1400" b="1" u="sng" dirty="0" smtClean="0"/>
              <a:t>:</a:t>
            </a:r>
          </a:p>
          <a:p>
            <a:pPr algn="ctr"/>
            <a:r>
              <a:rPr lang="it-IT" sz="1400" dirty="0" smtClean="0"/>
              <a:t>Prof. Giovanni Mattei</a:t>
            </a:r>
          </a:p>
          <a:p>
            <a:pPr algn="ctr"/>
            <a:r>
              <a:rPr lang="it-IT" sz="1400" dirty="0" err="1" smtClean="0"/>
              <a:t>Dip</a:t>
            </a:r>
            <a:r>
              <a:rPr lang="it-IT" sz="1400" dirty="0" smtClean="0"/>
              <a:t>. Di Fisica e Astronomia</a:t>
            </a:r>
          </a:p>
          <a:p>
            <a:pPr algn="ctr"/>
            <a:r>
              <a:rPr lang="it-IT" sz="1400" dirty="0" err="1" smtClean="0"/>
              <a:t>Univ</a:t>
            </a:r>
            <a:r>
              <a:rPr lang="it-IT" sz="1400" dirty="0" smtClean="0"/>
              <a:t> Padova</a:t>
            </a:r>
          </a:p>
          <a:p>
            <a:pPr algn="ctr"/>
            <a:r>
              <a:rPr lang="it-IT" sz="1400" dirty="0" smtClean="0"/>
              <a:t>giovanni.mattei@unipd.it</a:t>
            </a:r>
            <a:endParaRPr lang="en-US" sz="14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039453"/>
              </p:ext>
            </p:extLst>
          </p:nvPr>
        </p:nvGraphicFramePr>
        <p:xfrm>
          <a:off x="3484418" y="3413702"/>
          <a:ext cx="5659582" cy="344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25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it-IT" sz="2300" dirty="0" smtClean="0">
                <a:latin typeface="Century Schoolbook (Body)"/>
              </a:rPr>
              <a:t> </a:t>
            </a:r>
            <a:r>
              <a:rPr lang="it-IT" sz="2300" dirty="0">
                <a:latin typeface="+mj-lt"/>
              </a:rPr>
              <a:t>The </a:t>
            </a:r>
            <a:r>
              <a:rPr lang="it-IT" sz="2300" dirty="0" smtClean="0">
                <a:solidFill>
                  <a:srgbClr val="FF0000"/>
                </a:solidFill>
                <a:latin typeface="+mj-lt"/>
              </a:rPr>
              <a:t>INFN Legnaro </a:t>
            </a:r>
            <a:r>
              <a:rPr lang="it-IT" sz="2300" dirty="0" err="1" smtClean="0">
                <a:solidFill>
                  <a:srgbClr val="FF0000"/>
                </a:solidFill>
                <a:latin typeface="+mj-lt"/>
              </a:rPr>
              <a:t>Laboratories</a:t>
            </a:r>
            <a:r>
              <a:rPr lang="it-IT" sz="2300" dirty="0" smtClean="0">
                <a:solidFill>
                  <a:srgbClr val="FF0000"/>
                </a:solidFill>
                <a:latin typeface="+mj-lt"/>
              </a:rPr>
              <a:t> (LNL)</a:t>
            </a:r>
          </a:p>
          <a:p>
            <a:pPr>
              <a:spcAft>
                <a:spcPts val="1800"/>
              </a:spcAft>
            </a:pPr>
            <a:r>
              <a:rPr lang="it-IT" sz="2300" dirty="0" smtClean="0">
                <a:latin typeface="+mj-lt"/>
              </a:rPr>
              <a:t>The </a:t>
            </a:r>
            <a:r>
              <a:rPr lang="it-IT" sz="2300" dirty="0" smtClean="0">
                <a:solidFill>
                  <a:srgbClr val="00B050"/>
                </a:solidFill>
                <a:latin typeface="+mj-lt"/>
              </a:rPr>
              <a:t>SIRAD</a:t>
            </a:r>
            <a:r>
              <a:rPr lang="it-IT" sz="2300" dirty="0" smtClean="0">
                <a:latin typeface="+mj-lt"/>
              </a:rPr>
              <a:t> </a:t>
            </a:r>
            <a:r>
              <a:rPr lang="it-IT" sz="2300" dirty="0" err="1" smtClean="0">
                <a:latin typeface="+mj-lt"/>
              </a:rPr>
              <a:t>ion</a:t>
            </a:r>
            <a:r>
              <a:rPr lang="it-IT" sz="2300" dirty="0" smtClean="0">
                <a:latin typeface="+mj-lt"/>
              </a:rPr>
              <a:t> </a:t>
            </a:r>
            <a:r>
              <a:rPr lang="it-IT" sz="2300" dirty="0" err="1" smtClean="0">
                <a:latin typeface="+mj-lt"/>
              </a:rPr>
              <a:t>facility</a:t>
            </a:r>
            <a:endParaRPr lang="it-IT" sz="2300" dirty="0" smtClean="0"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it-IT" sz="23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Proton </a:t>
            </a:r>
            <a:r>
              <a:rPr lang="it-IT" sz="23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beams</a:t>
            </a:r>
            <a:r>
              <a:rPr lang="it-IT" sz="23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@ LNL </a:t>
            </a:r>
            <a:r>
              <a:rPr lang="it-IT" sz="2300" dirty="0" smtClean="0">
                <a:latin typeface="+mj-lt"/>
              </a:rPr>
              <a:t>(</a:t>
            </a:r>
            <a:r>
              <a:rPr lang="it-IT" sz="2300" dirty="0" err="1" smtClean="0">
                <a:latin typeface="+mj-lt"/>
              </a:rPr>
              <a:t>Ion</a:t>
            </a:r>
            <a:r>
              <a:rPr lang="it-IT" sz="2300" dirty="0" smtClean="0">
                <a:latin typeface="+mj-lt"/>
              </a:rPr>
              <a:t> </a:t>
            </a:r>
            <a:r>
              <a:rPr lang="it-IT" sz="2300" dirty="0" err="1" smtClean="0">
                <a:latin typeface="+mj-lt"/>
              </a:rPr>
              <a:t>implanter</a:t>
            </a:r>
            <a:r>
              <a:rPr lang="it-IT" sz="2300" dirty="0" smtClean="0">
                <a:latin typeface="+mj-lt"/>
              </a:rPr>
              <a:t>, AN2000, CN)</a:t>
            </a:r>
          </a:p>
          <a:p>
            <a:pPr>
              <a:spcAft>
                <a:spcPts val="1800"/>
              </a:spcAft>
            </a:pPr>
            <a:r>
              <a:rPr lang="it-IT" sz="2300" dirty="0" smtClean="0">
                <a:solidFill>
                  <a:schemeClr val="accent1"/>
                </a:solidFill>
                <a:latin typeface="+mj-lt"/>
              </a:rPr>
              <a:t>Total Dose </a:t>
            </a:r>
            <a:r>
              <a:rPr lang="it-IT" sz="2300" dirty="0" err="1" smtClean="0">
                <a:solidFill>
                  <a:schemeClr val="accent1"/>
                </a:solidFill>
                <a:latin typeface="+mj-lt"/>
              </a:rPr>
              <a:t>facilities</a:t>
            </a:r>
            <a:endParaRPr lang="it-IT" sz="2300" dirty="0" smtClean="0">
              <a:solidFill>
                <a:schemeClr val="accent1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it-IT" sz="2300" dirty="0" smtClean="0">
                <a:latin typeface="+mj-lt"/>
              </a:rPr>
              <a:t>The</a:t>
            </a:r>
            <a:r>
              <a:rPr lang="it-IT" sz="23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300" dirty="0" err="1" smtClean="0">
                <a:solidFill>
                  <a:srgbClr val="7030A0"/>
                </a:solidFill>
                <a:latin typeface="+mj-lt"/>
              </a:rPr>
              <a:t>Ion</a:t>
            </a:r>
            <a:r>
              <a:rPr lang="it-IT" sz="2300" dirty="0" smtClean="0">
                <a:solidFill>
                  <a:srgbClr val="7030A0"/>
                </a:solidFill>
                <a:latin typeface="+mj-lt"/>
              </a:rPr>
              <a:t> Electron </a:t>
            </a:r>
            <a:r>
              <a:rPr lang="it-IT" sz="2300" dirty="0" err="1" smtClean="0">
                <a:solidFill>
                  <a:srgbClr val="7030A0"/>
                </a:solidFill>
                <a:latin typeface="+mj-lt"/>
              </a:rPr>
              <a:t>Emission</a:t>
            </a:r>
            <a:r>
              <a:rPr lang="it-IT" sz="23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2300" dirty="0" err="1" smtClean="0">
                <a:solidFill>
                  <a:srgbClr val="7030A0"/>
                </a:solidFill>
                <a:latin typeface="+mj-lt"/>
              </a:rPr>
              <a:t>Microscope</a:t>
            </a:r>
            <a:endParaRPr lang="it-IT" sz="2300" dirty="0" smtClean="0">
              <a:solidFill>
                <a:srgbClr val="7030A0"/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it-IT" sz="2300" dirty="0" err="1" smtClean="0">
                <a:latin typeface="+mj-lt"/>
              </a:rPr>
              <a:t>Scientific</a:t>
            </a:r>
            <a:r>
              <a:rPr lang="it-IT" sz="2300" dirty="0" smtClean="0">
                <a:latin typeface="+mj-lt"/>
              </a:rPr>
              <a:t> </a:t>
            </a:r>
            <a:r>
              <a:rPr lang="it-IT" sz="2300" dirty="0" err="1" smtClean="0">
                <a:latin typeface="+mj-lt"/>
              </a:rPr>
              <a:t>activity</a:t>
            </a:r>
            <a:r>
              <a:rPr lang="it-IT" sz="2300" dirty="0" smtClean="0">
                <a:latin typeface="+mj-lt"/>
              </a:rPr>
              <a:t> @ SIRAD</a:t>
            </a:r>
          </a:p>
          <a:p>
            <a:pPr>
              <a:spcAft>
                <a:spcPts val="1800"/>
              </a:spcAft>
            </a:pPr>
            <a:r>
              <a:rPr lang="it-IT" dirty="0" smtClean="0">
                <a:solidFill>
                  <a:schemeClr val="accent6"/>
                </a:solidFill>
              </a:rPr>
              <a:t>Future </a:t>
            </a:r>
            <a:r>
              <a:rPr lang="it-IT" dirty="0" err="1" smtClean="0">
                <a:solidFill>
                  <a:schemeClr val="accent6"/>
                </a:solidFill>
              </a:rPr>
              <a:t>plans</a:t>
            </a:r>
            <a:endParaRPr lang="it-IT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it-IT" dirty="0"/>
          </a:p>
          <a:p>
            <a:pPr lvl="1">
              <a:spcAft>
                <a:spcPts val="1800"/>
              </a:spcAft>
            </a:pPr>
            <a:endParaRPr lang="en-US" dirty="0">
              <a:latin typeface="Century Schoolbook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336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 dose </a:t>
            </a:r>
            <a:r>
              <a:rPr lang="it-IT" dirty="0" err="1" smtClean="0"/>
              <a:t>studies</a:t>
            </a:r>
            <a:r>
              <a:rPr lang="it-IT" dirty="0" smtClean="0"/>
              <a:t>: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smtClean="0"/>
              <a:t>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20</a:t>
            </a:fld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09600" y="685800"/>
            <a:ext cx="8077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746125"/>
            <a:ext cx="4267201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• Tube with </a:t>
            </a:r>
            <a:r>
              <a:rPr lang="en-US" sz="1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W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(7.4-12.06 </a:t>
            </a:r>
            <a:r>
              <a:rPr lang="en-US" sz="14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keV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L-lines) or </a:t>
            </a:r>
            <a:r>
              <a:rPr lang="en-US" sz="1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Mo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(17.4-19.6 </a:t>
            </a:r>
            <a:r>
              <a:rPr lang="en-US" sz="14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keV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K-lines) anode.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• Maximum tube voltage </a:t>
            </a:r>
            <a:r>
              <a:rPr lang="en-US" sz="1400" dirty="0">
                <a:solidFill>
                  <a:srgbClr val="CC0099"/>
                </a:solidFill>
                <a:latin typeface="+mj-lt"/>
                <a:cs typeface="Times New Roman" pitchFamily="18" charset="0"/>
              </a:rPr>
              <a:t>60 kV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. Maximum tube current </a:t>
            </a:r>
            <a:r>
              <a:rPr lang="en-US" sz="1400" dirty="0">
                <a:solidFill>
                  <a:srgbClr val="CC0099"/>
                </a:solidFill>
                <a:latin typeface="+mj-lt"/>
                <a:cs typeface="Times New Roman" pitchFamily="18" charset="0"/>
              </a:rPr>
              <a:t>50 mA.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• X,Y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Z (manual) axis for accurate position setting of the tube.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• Radiation hardness qualification of the APV25 chip for the CMS silicon tracker.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3341688"/>
            <a:ext cx="4038600" cy="302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2285999" y="3226485"/>
            <a:ext cx="366712" cy="94070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05024" y="2885172"/>
            <a:ext cx="1095375" cy="34131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X-ray tube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77849" y="5669756"/>
            <a:ext cx="79375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12306" y="6278562"/>
            <a:ext cx="1543050" cy="5794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Semi-automatic</a:t>
            </a:r>
          </a:p>
          <a:p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probestation</a:t>
            </a:r>
            <a:endParaRPr lang="en-GB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43199" y="5334000"/>
            <a:ext cx="1263650" cy="1204913"/>
            <a:chOff x="5627688" y="5426076"/>
            <a:chExt cx="1263650" cy="1204913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6110288" y="6226176"/>
              <a:ext cx="736600" cy="1905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6135688" y="5426076"/>
              <a:ext cx="0" cy="9842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5780088" y="6086476"/>
              <a:ext cx="342900" cy="3302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6542088" y="6264276"/>
              <a:ext cx="349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X</a:t>
              </a:r>
              <a:endParaRPr lang="en-GB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627688" y="6188076"/>
              <a:ext cx="349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+mj-lt"/>
                </a:rPr>
                <a:t>Y</a:t>
              </a:r>
              <a:endParaRPr lang="en-GB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6084888" y="5578476"/>
              <a:ext cx="336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Z</a:t>
              </a:r>
              <a:endParaRPr lang="en-GB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aphicFrame>
        <p:nvGraphicFramePr>
          <p:cNvPr id="24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83968"/>
              </p:ext>
            </p:extLst>
          </p:nvPr>
        </p:nvGraphicFramePr>
        <p:xfrm>
          <a:off x="4357257" y="1206500"/>
          <a:ext cx="4267199" cy="296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5811"/>
              </p:ext>
            </p:extLst>
          </p:nvPr>
        </p:nvGraphicFramePr>
        <p:xfrm>
          <a:off x="4391892" y="3797300"/>
          <a:ext cx="4267199" cy="288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57800" y="897092"/>
            <a:ext cx="2971800" cy="4086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rate in 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4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/>
              <a:t>Total dose </a:t>
            </a:r>
            <a:r>
              <a:rPr lang="it-IT" dirty="0" err="1"/>
              <a:t>studies</a:t>
            </a:r>
            <a:r>
              <a:rPr lang="it-IT" dirty="0"/>
              <a:t>: </a:t>
            </a:r>
            <a:r>
              <a:rPr lang="it-IT" baseline="30000" dirty="0" smtClean="0"/>
              <a:t>60</a:t>
            </a:r>
            <a:r>
              <a:rPr lang="it-IT" dirty="0" smtClean="0"/>
              <a:t>Co </a:t>
            </a:r>
            <a:r>
              <a:rPr lang="it-IT" dirty="0" smtClean="0">
                <a:sym typeface="Symbol"/>
              </a:rPr>
              <a:t> </a:t>
            </a:r>
            <a:r>
              <a:rPr lang="it-IT" dirty="0" smtClean="0"/>
              <a:t>source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44870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sz="1600" dirty="0" err="1" smtClean="0">
                <a:latin typeface="+mj-lt"/>
                <a:cs typeface="Times New Roman" pitchFamily="18" charset="0"/>
              </a:rPr>
              <a:t>Managed</a:t>
            </a:r>
            <a:r>
              <a:rPr lang="it-IT" sz="1600" dirty="0" smtClean="0">
                <a:latin typeface="+mj-lt"/>
                <a:cs typeface="Times New Roman" pitchFamily="18" charset="0"/>
              </a:rPr>
              <a:t> by Legnaro LNL </a:t>
            </a:r>
            <a:r>
              <a:rPr lang="it-IT" sz="1600" dirty="0" err="1" smtClean="0">
                <a:latin typeface="+mj-lt"/>
                <a:cs typeface="Times New Roman" pitchFamily="18" charset="0"/>
              </a:rPr>
              <a:t>Laboratories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  <a:cs typeface="Times New Roman" pitchFamily="18" charset="0"/>
              </a:rPr>
              <a:t>Irradiation </a:t>
            </a:r>
            <a:r>
              <a:rPr lang="en-US" sz="1600" dirty="0">
                <a:latin typeface="+mj-lt"/>
                <a:cs typeface="Times New Roman" pitchFamily="18" charset="0"/>
              </a:rPr>
              <a:t>Facility: 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Panoramic </a:t>
            </a:r>
            <a:r>
              <a:rPr lang="en-US" sz="1600" dirty="0" err="1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Gammabeam</a:t>
            </a:r>
            <a:r>
              <a:rPr lang="en-US" sz="16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model 150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produced </a:t>
            </a:r>
            <a:r>
              <a:rPr lang="en-US" sz="1600" dirty="0">
                <a:latin typeface="+mj-lt"/>
                <a:cs typeface="Times New Roman" pitchFamily="18" charset="0"/>
              </a:rPr>
              <a:t>by </a:t>
            </a:r>
            <a:r>
              <a:rPr lang="en-US" sz="1600" dirty="0" err="1">
                <a:latin typeface="+mj-lt"/>
                <a:cs typeface="Times New Roman" pitchFamily="18" charset="0"/>
              </a:rPr>
              <a:t>Nordion</a:t>
            </a:r>
            <a:r>
              <a:rPr lang="en-US" sz="1600" dirty="0">
                <a:latin typeface="+mj-lt"/>
                <a:cs typeface="Times New Roman" pitchFamily="18" charset="0"/>
              </a:rPr>
              <a:t> Ltd (Canada)</a:t>
            </a:r>
          </a:p>
          <a:p>
            <a:pPr marL="342900" indent="-342900" algn="just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  <a:cs typeface="Times New Roman" pitchFamily="18" charset="0"/>
              </a:rPr>
              <a:t>Photon </a:t>
            </a:r>
            <a:r>
              <a:rPr lang="en-US" sz="1600" dirty="0">
                <a:latin typeface="+mj-lt"/>
                <a:cs typeface="Times New Roman" pitchFamily="18" charset="0"/>
              </a:rPr>
              <a:t>energies: 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1.165 MeV </a:t>
            </a:r>
            <a:r>
              <a:rPr lang="en-US" sz="1600" dirty="0">
                <a:latin typeface="+mj-lt"/>
                <a:cs typeface="Times New Roman" pitchFamily="18" charset="0"/>
              </a:rPr>
              <a:t>and 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1.332 MeV</a:t>
            </a:r>
          </a:p>
          <a:p>
            <a:pPr marL="342900" indent="-342900" algn="just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  <a:cs typeface="Times New Roman" pitchFamily="18" charset="0"/>
              </a:rPr>
              <a:t>Point </a:t>
            </a:r>
            <a:r>
              <a:rPr lang="en-US" sz="1600" dirty="0">
                <a:latin typeface="+mj-lt"/>
                <a:cs typeface="Times New Roman" pitchFamily="18" charset="0"/>
              </a:rPr>
              <a:t>source for D&gt;10 cm (</a:t>
            </a:r>
            <a:r>
              <a:rPr lang="en-US" sz="1600" dirty="0" smtClean="0">
                <a:latin typeface="+mj-lt"/>
                <a:cs typeface="Times New Roman" pitchFamily="18" charset="0"/>
              </a:rPr>
              <a:t>D=10-300cm)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12" descr="2012052328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86099"/>
            <a:ext cx="3097212" cy="41290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201210153335_5k+30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464050"/>
            <a:ext cx="2471737" cy="185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2012052328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441825"/>
            <a:ext cx="2470150" cy="185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6038"/>
              </p:ext>
            </p:extLst>
          </p:nvPr>
        </p:nvGraphicFramePr>
        <p:xfrm>
          <a:off x="4316386" y="2887498"/>
          <a:ext cx="3862387" cy="126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411"/>
                <a:gridCol w="1089488"/>
                <a:gridCol w="1089488"/>
              </a:tblGrid>
              <a:tr h="48095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Distance</a:t>
                      </a:r>
                      <a:r>
                        <a:rPr lang="it-IT" sz="1200" baseline="0" dirty="0" smtClean="0"/>
                        <a:t> from source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 cm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45 cm</a:t>
                      </a:r>
                      <a:endParaRPr lang="en-US" sz="1200" dirty="0"/>
                    </a:p>
                  </a:txBody>
                  <a:tcPr anchor="ctr"/>
                </a:tc>
              </a:tr>
              <a:tr h="391256"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Dose rate in Si</a:t>
                      </a:r>
                    </a:p>
                    <a:p>
                      <a:pPr algn="ctr"/>
                      <a:r>
                        <a:rPr lang="it-IT" sz="1200" dirty="0" smtClean="0"/>
                        <a:t> (</a:t>
                      </a:r>
                      <a:r>
                        <a:rPr lang="it-IT" sz="1200" dirty="0" err="1" smtClean="0"/>
                        <a:t>Jan</a:t>
                      </a:r>
                      <a:r>
                        <a:rPr lang="it-IT" sz="1200" baseline="0" dirty="0" smtClean="0"/>
                        <a:t> 2013)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1.85 </a:t>
                      </a:r>
                      <a:r>
                        <a:rPr lang="it-IT" sz="1200" dirty="0" err="1" smtClean="0"/>
                        <a:t>rad</a:t>
                      </a:r>
                      <a:r>
                        <a:rPr lang="it-IT" sz="1200" dirty="0" smtClean="0"/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0.37 </a:t>
                      </a:r>
                      <a:r>
                        <a:rPr lang="it-IT" sz="1200" dirty="0" err="1" smtClean="0"/>
                        <a:t>rad</a:t>
                      </a:r>
                      <a:r>
                        <a:rPr lang="it-IT" sz="1200" dirty="0" smtClean="0"/>
                        <a:t>/s</a:t>
                      </a:r>
                    </a:p>
                  </a:txBody>
                  <a:tcPr anchor="ctr"/>
                </a:tc>
              </a:tr>
              <a:tr h="3912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6.67krad/h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1.32 </a:t>
                      </a:r>
                      <a:r>
                        <a:rPr lang="it-IT" sz="1200" dirty="0" err="1" smtClean="0"/>
                        <a:t>krad</a:t>
                      </a:r>
                      <a:r>
                        <a:rPr lang="it-IT" sz="1200" dirty="0" smtClean="0"/>
                        <a:t>/h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46101" y="6105525"/>
            <a:ext cx="1939924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aseline="30000" dirty="0" smtClean="0"/>
              <a:t>60</a:t>
            </a:r>
            <a:r>
              <a:rPr lang="it-IT" dirty="0" smtClean="0"/>
              <a:t>Co source </a:t>
            </a:r>
            <a:r>
              <a:rPr lang="it-IT" dirty="0" err="1" smtClean="0"/>
              <a:t>shielding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516063" y="4397375"/>
            <a:ext cx="0" cy="17081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562600" y="6118225"/>
            <a:ext cx="2592524" cy="64135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Source-</a:t>
            </a:r>
            <a:r>
              <a:rPr lang="it-IT" dirty="0" err="1" smtClean="0"/>
              <a:t>containing</a:t>
            </a:r>
            <a:r>
              <a:rPr lang="it-IT" dirty="0" smtClean="0"/>
              <a:t> </a:t>
            </a:r>
            <a:r>
              <a:rPr lang="it-IT" dirty="0" err="1" smtClean="0"/>
              <a:t>retracted</a:t>
            </a:r>
            <a:r>
              <a:rPr lang="it-IT" dirty="0" smtClean="0"/>
              <a:t> </a:t>
            </a:r>
            <a:r>
              <a:rPr lang="it-IT" dirty="0" err="1" smtClean="0"/>
              <a:t>cylinder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3962400" y="5867400"/>
            <a:ext cx="1600200" cy="5715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856984" y="719653"/>
            <a:ext cx="3108960" cy="1737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u="sng" dirty="0" err="1" smtClean="0"/>
              <a:t>Contact</a:t>
            </a:r>
            <a:r>
              <a:rPr lang="it-IT" sz="1600" b="1" u="sng" dirty="0" smtClean="0"/>
              <a:t> </a:t>
            </a:r>
            <a:r>
              <a:rPr lang="it-IT" sz="1600" b="1" u="sng" dirty="0" err="1" smtClean="0"/>
              <a:t>Person</a:t>
            </a:r>
            <a:r>
              <a:rPr lang="it-IT" sz="1600" dirty="0" smtClean="0"/>
              <a:t>: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Dr. Roberto Cherubini</a:t>
            </a:r>
          </a:p>
          <a:p>
            <a:pPr algn="ctr"/>
            <a:r>
              <a:rPr lang="it-IT" sz="1600" dirty="0" smtClean="0"/>
              <a:t>INFN LNL </a:t>
            </a:r>
          </a:p>
          <a:p>
            <a:pPr algn="ctr"/>
            <a:r>
              <a:rPr lang="it-IT" sz="1600" dirty="0" smtClean="0"/>
              <a:t>roberto.cherubini@lnl.infn.it</a:t>
            </a:r>
          </a:p>
          <a:p>
            <a:pPr algn="ctr"/>
            <a:r>
              <a:rPr lang="it-IT" sz="1600" dirty="0" err="1" smtClean="0"/>
              <a:t>Tel</a:t>
            </a:r>
            <a:r>
              <a:rPr lang="it-IT" sz="1600" dirty="0" smtClean="0"/>
              <a:t>: +39 049 8068393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61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Ion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Electron </a:t>
            </a:r>
          </a:p>
          <a:p>
            <a:pPr marL="0" indent="0" algn="ctr">
              <a:buNone/>
            </a:pP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Emission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Microscope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SIRAD IEEM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DSC04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235" y="533400"/>
            <a:ext cx="6101965" cy="4572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867400" y="457200"/>
            <a:ext cx="1939924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IEEM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41676" y="4078654"/>
            <a:ext cx="1939924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4211638" y="2324100"/>
            <a:ext cx="969962" cy="17545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 flipH="1">
            <a:off x="6324600" y="1143000"/>
            <a:ext cx="512762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07820" y="5715000"/>
            <a:ext cx="8275638" cy="92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accent1"/>
                </a:solidFill>
                <a:latin typeface="+mj-lt"/>
              </a:rPr>
              <a:t>Single energetic heavy ion impact points can be reconstructed with a resolution of a few microns at a rate of 1kHz over a circular area 180 micron diameter.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28600" y="5206885"/>
            <a:ext cx="8405764" cy="58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The IEEM is a novel tool</a:t>
            </a:r>
            <a:r>
              <a:rPr lang="en-US" sz="1600" b="0" dirty="0" smtClean="0">
                <a:solidFill>
                  <a:srgbClr val="000000"/>
                </a:solidFill>
              </a:rPr>
              <a:t>. The </a:t>
            </a:r>
            <a:r>
              <a:rPr lang="en-US" sz="1600" b="0" dirty="0">
                <a:solidFill>
                  <a:srgbClr val="000000"/>
                </a:solidFill>
              </a:rPr>
              <a:t>only one other one is at SANDIA Labs (B. Doyle – the inventor of the technique)</a:t>
            </a:r>
          </a:p>
        </p:txBody>
      </p:sp>
      <p:grpSp>
        <p:nvGrpSpPr>
          <p:cNvPr id="21" name="Gruppo 69"/>
          <p:cNvGrpSpPr>
            <a:grpSpLocks/>
          </p:cNvGrpSpPr>
          <p:nvPr/>
        </p:nvGrpSpPr>
        <p:grpSpPr bwMode="auto">
          <a:xfrm>
            <a:off x="123717" y="1251744"/>
            <a:ext cx="2210249" cy="2687638"/>
            <a:chOff x="5000951" y="1931205"/>
            <a:chExt cx="2913219" cy="4301360"/>
          </a:xfrm>
        </p:grpSpPr>
        <p:sp>
          <p:nvSpPr>
            <p:cNvPr id="22" name="Triangolo isoscele 62"/>
            <p:cNvSpPr/>
            <p:nvPr/>
          </p:nvSpPr>
          <p:spPr>
            <a:xfrm>
              <a:off x="6376252" y="2469828"/>
              <a:ext cx="960414" cy="1458346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  <a:alpha val="39000"/>
              </a:schemeClr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>
                <a:latin typeface="+mj-lt"/>
              </a:endParaRPr>
            </a:p>
          </p:txBody>
        </p:sp>
        <p:sp>
          <p:nvSpPr>
            <p:cNvPr id="23" name="Cubo 59"/>
            <p:cNvSpPr/>
            <p:nvPr/>
          </p:nvSpPr>
          <p:spPr>
            <a:xfrm>
              <a:off x="6185844" y="5348411"/>
              <a:ext cx="1420742" cy="884154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 err="1">
                  <a:latin typeface="+mj-lt"/>
                </a:rPr>
                <a:t>Device</a:t>
              </a:r>
              <a:r>
                <a:rPr lang="it-IT" sz="1000" dirty="0">
                  <a:latin typeface="+mj-lt"/>
                </a:rPr>
                <a:t> Under Test</a:t>
              </a:r>
            </a:p>
          </p:txBody>
        </p:sp>
        <p:sp>
          <p:nvSpPr>
            <p:cNvPr id="24" name="Parallelogramma 60"/>
            <p:cNvSpPr/>
            <p:nvPr/>
          </p:nvSpPr>
          <p:spPr>
            <a:xfrm>
              <a:off x="6185844" y="5348411"/>
              <a:ext cx="1420742" cy="231200"/>
            </a:xfrm>
            <a:prstGeom prst="parallelogram">
              <a:avLst>
                <a:gd name="adj" fmla="val 9645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 dirty="0">
                <a:latin typeface="+mj-lt"/>
              </a:endParaRPr>
            </a:p>
          </p:txBody>
        </p:sp>
        <p:sp>
          <p:nvSpPr>
            <p:cNvPr id="25" name="Triangolo isoscele 63"/>
            <p:cNvSpPr>
              <a:spLocks noChangeArrowheads="1"/>
            </p:cNvSpPr>
            <p:nvPr/>
          </p:nvSpPr>
          <p:spPr bwMode="auto">
            <a:xfrm rot="10800000">
              <a:off x="6377036" y="4043480"/>
              <a:ext cx="960125" cy="1459390"/>
            </a:xfrm>
            <a:prstGeom prst="triangle">
              <a:avLst>
                <a:gd name="adj" fmla="val 50000"/>
              </a:avLst>
            </a:prstGeom>
            <a:solidFill>
              <a:srgbClr val="D1D0DB">
                <a:alpha val="38823"/>
              </a:srgbClr>
            </a:solidFill>
            <a:ln w="19050" algn="ctr">
              <a:noFill/>
              <a:miter lim="800000"/>
              <a:headEnd/>
              <a:tailEnd/>
            </a:ln>
            <a:effectLst>
              <a:outerShdw dist="50800" sx="999" sy="999" algn="ctr" rotWithShape="0">
                <a:srgbClr val="000000"/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000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sp>
          <p:nvSpPr>
            <p:cNvPr id="26" name="Ovale 61"/>
            <p:cNvSpPr/>
            <p:nvPr/>
          </p:nvSpPr>
          <p:spPr>
            <a:xfrm>
              <a:off x="5763178" y="3890065"/>
              <a:ext cx="2150992" cy="26931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 err="1">
                  <a:latin typeface="+mj-lt"/>
                </a:rPr>
                <a:t>optics</a:t>
              </a:r>
              <a:endParaRPr lang="it-IT" sz="1000" dirty="0">
                <a:latin typeface="+mj-lt"/>
              </a:endParaRPr>
            </a:p>
          </p:txBody>
        </p:sp>
        <p:sp>
          <p:nvSpPr>
            <p:cNvPr id="27" name="Rettangolo 64"/>
            <p:cNvSpPr/>
            <p:nvPr/>
          </p:nvSpPr>
          <p:spPr>
            <a:xfrm>
              <a:off x="6146088" y="1931205"/>
              <a:ext cx="1383080" cy="691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latin typeface="+mj-lt"/>
                </a:rPr>
                <a:t>Position detector</a:t>
              </a:r>
            </a:p>
          </p:txBody>
        </p:sp>
        <p:sp>
          <p:nvSpPr>
            <p:cNvPr id="28" name="Freccia a destra 65"/>
            <p:cNvSpPr/>
            <p:nvPr/>
          </p:nvSpPr>
          <p:spPr>
            <a:xfrm rot="2530583">
              <a:off x="5000951" y="4289073"/>
              <a:ext cx="1824577" cy="805393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bg1"/>
                  </a:solidFill>
                  <a:latin typeface="+mj-lt"/>
                </a:rPr>
                <a:t>Broad </a:t>
              </a:r>
              <a:r>
                <a:rPr lang="it-IT" sz="1000" dirty="0" err="1">
                  <a:solidFill>
                    <a:schemeClr val="bg1"/>
                  </a:solidFill>
                  <a:latin typeface="+mj-lt"/>
                </a:rPr>
                <a:t>Ion</a:t>
              </a:r>
              <a:r>
                <a:rPr lang="it-IT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it-IT" sz="1000" dirty="0" err="1">
                  <a:solidFill>
                    <a:schemeClr val="bg1"/>
                  </a:solidFill>
                  <a:latin typeface="+mj-lt"/>
                </a:rPr>
                <a:t>Beam</a:t>
              </a:r>
              <a:endParaRPr lang="it-IT" sz="10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3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Axial</a:t>
            </a:r>
            <a:r>
              <a:rPr lang="it-IT" dirty="0" smtClean="0"/>
              <a:t> IEEM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24</a:t>
            </a:fld>
            <a:endParaRPr lang="en-US"/>
          </a:p>
        </p:txBody>
      </p:sp>
      <p:pic>
        <p:nvPicPr>
          <p:cNvPr id="15" name="Picture 4" descr="80_I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54721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5519738" y="714375"/>
            <a:ext cx="3455987" cy="5400675"/>
            <a:chOff x="4830" y="680"/>
            <a:chExt cx="1463" cy="2132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746"/>
              <a:ext cx="1462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680"/>
              <a:ext cx="1463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9" descr="Str_sesnsor_ta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243387"/>
            <a:ext cx="2905125" cy="251936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ttore 2 21"/>
          <p:cNvCxnSpPr>
            <a:cxnSpLocks noChangeShapeType="1"/>
          </p:cNvCxnSpPr>
          <p:nvPr/>
        </p:nvCxnSpPr>
        <p:spPr bwMode="auto">
          <a:xfrm>
            <a:off x="3863181" y="519905"/>
            <a:ext cx="288132" cy="26590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CasellaDiTesto 17"/>
          <p:cNvSpPr txBox="1"/>
          <p:nvPr/>
        </p:nvSpPr>
        <p:spPr>
          <a:xfrm>
            <a:off x="3562350" y="4459287"/>
            <a:ext cx="990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STRIDE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93219" y="191293"/>
            <a:ext cx="1939924" cy="328612"/>
          </a:xfrm>
          <a:prstGeom prst="roundRect">
            <a:avLst>
              <a:gd name="adj" fmla="val 2474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light for </a:t>
            </a:r>
            <a:r>
              <a:rPr lang="it-IT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152400" y="4818062"/>
            <a:ext cx="1939924" cy="515938"/>
          </a:xfrm>
          <a:prstGeom prst="wedgeRoundRectCallout">
            <a:avLst>
              <a:gd name="adj1" fmla="val 105577"/>
              <a:gd name="adj2" fmla="val 51568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481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Phototube for fast signal (delay &lt; 50 ns)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3400" y="5474193"/>
            <a:ext cx="1939924" cy="128855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a) Beam splitter</a:t>
            </a:r>
            <a:b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b) PMT</a:t>
            </a:r>
            <a:b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c) Image Intensifier</a:t>
            </a:r>
            <a:b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d) STRIDE beam splitter</a:t>
            </a:r>
            <a:b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e) Squeezing optics</a:t>
            </a:r>
            <a:b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f) NMOS sensors</a:t>
            </a:r>
          </a:p>
        </p:txBody>
      </p:sp>
    </p:spTree>
    <p:extLst>
      <p:ext uri="{BB962C8B-B14F-4D97-AF65-F5344CB8AC3E}">
        <p14:creationId xmlns:p14="http://schemas.microsoft.com/office/powerpoint/2010/main" val="3237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 </a:t>
            </a:r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it-IT" dirty="0" err="1" smtClean="0"/>
              <a:t>SOImager</a:t>
            </a:r>
            <a:r>
              <a:rPr lang="it-IT" dirty="0" smtClean="0"/>
              <a:t> 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 err="1" smtClean="0"/>
              <a:t>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8" descr="15_SOI-Imager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815975"/>
            <a:ext cx="1824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236913" y="2644775"/>
            <a:ext cx="1335087" cy="2968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SOImager layout</a:t>
            </a:r>
          </a:p>
        </p:txBody>
      </p:sp>
      <p:pic>
        <p:nvPicPr>
          <p:cNvPr id="7" name="Picture 10" descr="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815975"/>
            <a:ext cx="239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68313" y="2636838"/>
            <a:ext cx="1501775" cy="327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just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The SOImager board</a:t>
            </a:r>
          </a:p>
        </p:txBody>
      </p:sp>
      <p:pic>
        <p:nvPicPr>
          <p:cNvPr id="9" name="Immagin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427413"/>
            <a:ext cx="22780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50825" y="6092825"/>
            <a:ext cx="1968500" cy="657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Shift Register cross section: Weibull fits with V</a:t>
            </a:r>
            <a:r>
              <a:rPr lang="en-US" sz="1100" b="0" i="1" baseline="-25000">
                <a:solidFill>
                  <a:srgbClr val="FFFFFF"/>
                </a:solidFill>
                <a:latin typeface="Arial" pitchFamily="34" charset="0"/>
              </a:rPr>
              <a:t>bias</a:t>
            </a: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=7V (top) and V</a:t>
            </a:r>
            <a:r>
              <a:rPr lang="en-US" sz="1100" b="0" i="1" baseline="-25000">
                <a:solidFill>
                  <a:srgbClr val="FFFFFF"/>
                </a:solidFill>
                <a:latin typeface="Arial" pitchFamily="34" charset="0"/>
              </a:rPr>
              <a:t>bias</a:t>
            </a: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=0V (bottom)</a:t>
            </a:r>
          </a:p>
        </p:txBody>
      </p:sp>
      <p:pic>
        <p:nvPicPr>
          <p:cNvPr id="11" name="Picture 9" descr="SOI map and schematic_Vert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5720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516688" y="6399213"/>
            <a:ext cx="2351087" cy="4587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a) Shift Register sensitivity map. </a:t>
            </a:r>
            <a:br>
              <a:rPr lang="en-US" sz="1100" b="0" i="1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b) Shift register schematics</a:t>
            </a:r>
          </a:p>
        </p:txBody>
      </p:sp>
      <p:pic>
        <p:nvPicPr>
          <p:cNvPr id="13" name="Immagine 3" descr="Latch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250950"/>
            <a:ext cx="3562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659563" y="765175"/>
            <a:ext cx="2060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defTabSz="406400" eaLnBrk="0" hangingPunct="0"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Shift register cell schematics:</a:t>
            </a:r>
            <a:br>
              <a:rPr lang="en-US" sz="1100" b="0" i="1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100" b="0" i="1">
                <a:solidFill>
                  <a:srgbClr val="FFFFFF"/>
                </a:solidFill>
                <a:latin typeface="Arial" pitchFamily="34" charset="0"/>
              </a:rPr>
              <a:t>the two Flip Flop D are visible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6929438" y="2382838"/>
            <a:ext cx="908050" cy="189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25572" rIns="0" bIns="0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335713" y="2382838"/>
            <a:ext cx="341312" cy="1906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25572" rIns="0" bIns="0"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411413" y="3389313"/>
            <a:ext cx="2160587" cy="3279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lIns="81537" tIns="55152" rIns="81537" bIns="40768"/>
          <a:lstStyle>
            <a:lvl1pPr defTabSz="406400" eaLnBrk="0" hangingPunct="0"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defTabSz="406400" eaLnBrk="0" hangingPunct="0"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defTabSz="406400" eaLnBrk="0" hangingPunct="0"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defTabSz="406400" eaLnBrk="0" hangingPunct="0"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defTabSz="406400" eaLnBrk="0" hangingPunct="0"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  <a:tab pos="5245100" algn="l"/>
                <a:tab pos="5902325" algn="l"/>
                <a:tab pos="6557963" algn="l"/>
                <a:tab pos="7213600" algn="l"/>
                <a:tab pos="7869238" algn="l"/>
              </a:tabLs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ctr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300" b="0" dirty="0">
                <a:solidFill>
                  <a:schemeClr val="accent1"/>
                </a:solidFill>
                <a:latin typeface="+mj-lt"/>
              </a:rPr>
              <a:t>The actual resolution of the IEEM does not allow us to untangle the most sensitive nodes inside the cell </a:t>
            </a:r>
            <a:r>
              <a:rPr lang="en-US" sz="1300" b="0" dirty="0">
                <a:solidFill>
                  <a:schemeClr val="tx1"/>
                </a:solidFill>
                <a:latin typeface="+mj-lt"/>
              </a:rPr>
              <a:t>(we cannot say which transistor is responsible for an upset), but it is sufficient to distinguish the two Flip-Flops and characterize their relative sensitivity:</a:t>
            </a:r>
            <a:r>
              <a:rPr lang="en-US" sz="1500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 eaLnBrk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</a:pPr>
            <a:r>
              <a:rPr lang="en-US" sz="1500" b="0" dirty="0">
                <a:solidFill>
                  <a:schemeClr val="tx1"/>
                </a:solidFill>
                <a:latin typeface="+mj-lt"/>
              </a:rPr>
              <a:t>The sensitivity of the Master Flip-Flop is 2.6 ± 0.1 times that of than the Slave one.</a:t>
            </a:r>
          </a:p>
        </p:txBody>
      </p:sp>
    </p:spTree>
    <p:extLst>
      <p:ext uri="{BB962C8B-B14F-4D97-AF65-F5344CB8AC3E}">
        <p14:creationId xmlns:p14="http://schemas.microsoft.com/office/powerpoint/2010/main" val="23090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Beam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allocation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activity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SIRAD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6356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When</a:t>
            </a:r>
            <a:r>
              <a:rPr lang="it-IT" dirty="0" smtClean="0"/>
              <a:t> the SIRAD </a:t>
            </a:r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r>
              <a:rPr lang="it-IT" dirty="0" smtClean="0"/>
              <a:t> </a:t>
            </a:r>
            <a:r>
              <a:rPr lang="it-IT" dirty="0" err="1" smtClean="0"/>
              <a:t>started</a:t>
            </a:r>
            <a:r>
              <a:rPr lang="it-IT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27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13" y="692150"/>
            <a:ext cx="8077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4500" y="4800600"/>
            <a:ext cx="5651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</a:rPr>
              <a:t>The facility has been equipped with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funds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from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eaLnBrk="1" hangingPunct="1"/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Physics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Department, Univ.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Padova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INFN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Section of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Padova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INFN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National Laboratory of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Legnaro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44252" y="2997200"/>
            <a:ext cx="8584583" cy="3673475"/>
            <a:chOff x="238" y="1842"/>
            <a:chExt cx="5858" cy="2314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8" y="1842"/>
              <a:ext cx="385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1pPr>
              <a:lvl2pPr marL="742950" indent="-28575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2pPr>
              <a:lvl3pPr marL="1143000" indent="-22860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3pPr>
              <a:lvl4pPr marL="1600200" indent="-22860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4pPr>
              <a:lvl5pPr marL="2057400" indent="-22860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9pPr>
            </a:lstStyle>
            <a:p>
              <a:pPr algn="just" eaLnBrk="1" hangingPunct="1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The facility was then considered in </a:t>
              </a:r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2000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for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Single Event Effects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(SEE) studies by ion irradiation in microelectronics devices for space application in collaboration with</a:t>
              </a:r>
            </a:p>
            <a:p>
              <a:pPr algn="just" eaLnBrk="1" hangingPunct="1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DEI (</a:t>
              </a:r>
              <a:r>
                <a:rPr lang="en-US" sz="1600" dirty="0" err="1">
                  <a:solidFill>
                    <a:schemeClr val="tx1"/>
                  </a:solidFill>
                  <a:latin typeface="+mj-lt"/>
                </a:rPr>
                <a:t>Univ.Padova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) and DIMSAT (Univ. </a:t>
              </a:r>
              <a:r>
                <a:rPr lang="en-US" sz="1600" dirty="0" err="1">
                  <a:solidFill>
                    <a:schemeClr val="tx1"/>
                  </a:solidFill>
                  <a:latin typeface="+mj-lt"/>
                </a:rPr>
                <a:t>Cassino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).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414"/>
              <a:ext cx="2160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233" y="765175"/>
            <a:ext cx="7970805" cy="2184400"/>
            <a:chOff x="312" y="482"/>
            <a:chExt cx="5439" cy="137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2" y="684"/>
              <a:ext cx="384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1pPr>
              <a:lvl2pPr marL="742950" indent="-28575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2pPr>
              <a:lvl3pPr marL="1143000" indent="-22860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3pPr>
              <a:lvl4pPr marL="1600200" indent="-22860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4pPr>
              <a:lvl5pPr marL="2057400" indent="-228600" eaLnBrk="0" hangingPunct="0"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defRPr>
              </a:lvl9pPr>
            </a:lstStyle>
            <a:p>
              <a:pPr algn="just" eaLnBrk="1" hangingPunct="1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The facility was initially running in </a:t>
              </a:r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1998 for bulk damage studies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in silicon detectors for High Energy Physics applications in the framework of the RD48 CERN Collaboration by proton irradiation.</a:t>
              </a:r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" y="482"/>
              <a:ext cx="137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5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Summary</a:t>
            </a:r>
            <a:r>
              <a:rPr lang="it-IT" dirty="0" smtClean="0"/>
              <a:t> of the first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SIRAD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54057"/>
              </p:ext>
            </p:extLst>
          </p:nvPr>
        </p:nvGraphicFramePr>
        <p:xfrm>
          <a:off x="247650" y="4102100"/>
          <a:ext cx="28003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r:id="rId3" imgW="5422222" imgH="3771429" progId="CorelPhotoPaint.Image.10">
                  <p:embed/>
                </p:oleObj>
              </mc:Choice>
              <mc:Fallback>
                <p:oleObj r:id="rId3" imgW="5422222" imgH="3771429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102100"/>
                        <a:ext cx="2800350" cy="195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50988"/>
            <a:ext cx="35052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114425"/>
            <a:ext cx="8077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563" y="1290638"/>
            <a:ext cx="3968522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400" dirty="0">
                <a:latin typeface="Times New Roman" pitchFamily="18" charset="0"/>
              </a:rPr>
              <a:t>SEE in ASICs for CMS, </a:t>
            </a:r>
            <a:r>
              <a:rPr lang="en-US" sz="1400" dirty="0" smtClean="0">
                <a:latin typeface="Times New Roman" pitchFamily="18" charset="0"/>
              </a:rPr>
              <a:t>FERMI, </a:t>
            </a:r>
            <a:r>
              <a:rPr lang="en-US" sz="1400" dirty="0">
                <a:latin typeface="Times New Roman" pitchFamily="18" charset="0"/>
              </a:rPr>
              <a:t>AGILE, ALICE</a:t>
            </a:r>
            <a:endParaRPr lang="it-IT" sz="1400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56338" y="1289050"/>
            <a:ext cx="2509020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Charge loss in Flash E</a:t>
            </a:r>
            <a:r>
              <a:rPr lang="en-US" sz="1400" baseline="30000">
                <a:latin typeface="Times New Roman" pitchFamily="18" charset="0"/>
              </a:rPr>
              <a:t>2</a:t>
            </a:r>
            <a:r>
              <a:rPr lang="en-US" sz="1400">
                <a:latin typeface="Times New Roman" pitchFamily="18" charset="0"/>
              </a:rPr>
              <a:t>PROM</a:t>
            </a:r>
            <a:endParaRPr lang="it-IT" sz="140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13250" y="1266825"/>
            <a:ext cx="1250663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SEE in FPGA</a:t>
            </a:r>
            <a:endParaRPr lang="it-IT" sz="140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7163" y="3768725"/>
            <a:ext cx="2675220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SEB, SEGR in power MOSFETs</a:t>
            </a:r>
            <a:endParaRPr lang="it-IT" sz="140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7813"/>
            <a:ext cx="26670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11325"/>
            <a:ext cx="2336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25925"/>
            <a:ext cx="2057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32138" y="3768725"/>
            <a:ext cx="3119765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RILC and RSB (Ultra-thin gate oxide)</a:t>
            </a:r>
            <a:endParaRPr lang="it-IT" sz="1400">
              <a:latin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10363" y="3768725"/>
            <a:ext cx="1446230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Silicon detectors</a:t>
            </a:r>
            <a:endParaRPr lang="it-IT" sz="1400"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37025"/>
            <a:ext cx="32004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SIRAD </a:t>
            </a:r>
            <a:r>
              <a:rPr lang="it-IT" dirty="0" err="1" smtClean="0"/>
              <a:t>collaboration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r>
              <a:rPr lang="it-IT" dirty="0" smtClean="0"/>
              <a:t> and </a:t>
            </a:r>
            <a:r>
              <a:rPr lang="it-IT" dirty="0" err="1" smtClean="0"/>
              <a:t>abroad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29</a:t>
            </a:fld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3048000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Dip. di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Fisica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and INFN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Padova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INFN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Laboratori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Nazionali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Legnaro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Dip.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Ingegneria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dell’Informazione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Padova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Dip.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Informatica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Telecomunicazioni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Trento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INFN Sezione di Trieste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INAF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Sezione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di Milano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Dip.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Elettronica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Pavia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Dip.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Ingegneria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Industriale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Bergamo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IASF Bologna, INAF Bologna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Dip.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Automatica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e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Informatica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Politecnico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di Torino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sezione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di Torino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Dip.Ingegneria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Elettronica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Università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Roma 2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DAEIMI e DSM,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Università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di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Cassino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INFN Sezione di Bari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endParaRPr lang="it-IT" sz="1200" dirty="0">
              <a:cs typeface="Arial" charset="0"/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SELEX </a:t>
            </a:r>
            <a:r>
              <a:rPr lang="en-US" sz="1200" dirty="0" err="1" smtClean="0">
                <a:solidFill>
                  <a:schemeClr val="accent4">
                    <a:lumMod val="50000"/>
                  </a:schemeClr>
                </a:solidFill>
              </a:rPr>
              <a:t>Sistemi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4">
                    <a:lumMod val="50000"/>
                  </a:schemeClr>
                </a:solidFill>
              </a:rPr>
              <a:t>integrati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, Roma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endParaRPr lang="en-US" sz="1200" dirty="0" smtClean="0">
              <a:cs typeface="Arial" charset="0"/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CERN (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Ginevra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Svizzera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)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it-IT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Lawrence Berkeley National </a:t>
            </a:r>
            <a:r>
              <a:rPr lang="it-IT" sz="12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Laboratory</a:t>
            </a:r>
            <a:r>
              <a:rPr lang="it-IT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(LBNL, USA)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Santa Cruz Institute for </a:t>
            </a:r>
            <a:r>
              <a:rPr lang="fr-FR" sz="12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Particle</a:t>
            </a:r>
            <a:r>
              <a:rPr lang="fr-FR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FR" sz="12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Physica</a:t>
            </a:r>
            <a:r>
              <a:rPr lang="fr-FR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(</a:t>
            </a:r>
            <a:r>
              <a:rPr lang="fr-FR" sz="12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California</a:t>
            </a:r>
            <a:r>
              <a:rPr lang="fr-FR" sz="12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, USA)</a:t>
            </a: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endParaRPr lang="fr-FR" sz="1200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marL="171450" indent="-171450">
              <a:lnSpc>
                <a:spcPts val="1500"/>
              </a:lnSpc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sz="1200" dirty="0" smtClean="0">
                <a:cs typeface="Arial" charset="0"/>
              </a:rPr>
              <a:t>and </a:t>
            </a:r>
            <a:r>
              <a:rPr lang="fr-FR" sz="1200" dirty="0" err="1" smtClean="0">
                <a:cs typeface="Arial" charset="0"/>
              </a:rPr>
              <a:t>many</a:t>
            </a:r>
            <a:r>
              <a:rPr lang="fr-FR" sz="1200" dirty="0" smtClean="0">
                <a:cs typeface="Arial" charset="0"/>
              </a:rPr>
              <a:t> </a:t>
            </a:r>
            <a:r>
              <a:rPr lang="fr-FR" sz="1200" dirty="0" err="1" smtClean="0">
                <a:cs typeface="Arial" charset="0"/>
              </a:rPr>
              <a:t>others</a:t>
            </a:r>
            <a:r>
              <a:rPr lang="fr-FR" sz="1200" dirty="0" smtClean="0">
                <a:cs typeface="Arial" charset="0"/>
              </a:rPr>
              <a:t> in the </a:t>
            </a:r>
            <a:r>
              <a:rPr lang="fr-FR" sz="1200" dirty="0" err="1" smtClean="0">
                <a:cs typeface="Arial" charset="0"/>
              </a:rPr>
              <a:t>past</a:t>
            </a:r>
            <a:r>
              <a:rPr lang="fr-FR" sz="1200" dirty="0" smtClean="0">
                <a:cs typeface="Arial" charset="0"/>
              </a:rPr>
              <a:t>…</a:t>
            </a:r>
            <a:endParaRPr lang="en-US" sz="12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6798" y="1107265"/>
            <a:ext cx="3108960" cy="1737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Contact</a:t>
            </a:r>
            <a:r>
              <a:rPr lang="it-IT" sz="1600" dirty="0" smtClean="0"/>
              <a:t> </a:t>
            </a:r>
            <a:r>
              <a:rPr lang="it-IT" sz="1600" dirty="0" err="1" smtClean="0"/>
              <a:t>Person</a:t>
            </a:r>
            <a:r>
              <a:rPr lang="it-IT" sz="1600" dirty="0" smtClean="0"/>
              <a:t>: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Prof. Dario Bisello</a:t>
            </a:r>
          </a:p>
          <a:p>
            <a:pPr algn="ctr"/>
            <a:r>
              <a:rPr lang="it-IT" sz="1600" dirty="0" err="1" smtClean="0"/>
              <a:t>Dip</a:t>
            </a:r>
            <a:r>
              <a:rPr lang="it-IT" sz="1600" dirty="0" smtClean="0"/>
              <a:t>. </a:t>
            </a:r>
            <a:r>
              <a:rPr lang="it-IT" sz="1600" dirty="0" err="1" smtClean="0"/>
              <a:t>Physics</a:t>
            </a:r>
            <a:r>
              <a:rPr lang="it-IT" sz="1600" dirty="0" smtClean="0"/>
              <a:t> and </a:t>
            </a:r>
            <a:r>
              <a:rPr lang="it-IT" sz="1600" dirty="0" err="1" smtClean="0"/>
              <a:t>Astronomy</a:t>
            </a:r>
            <a:r>
              <a:rPr lang="it-IT" sz="1600" dirty="0" smtClean="0"/>
              <a:t>, Padova </a:t>
            </a:r>
          </a:p>
          <a:p>
            <a:pPr algn="ctr"/>
            <a:r>
              <a:rPr lang="it-IT" sz="1600" dirty="0" smtClean="0"/>
              <a:t>dario.bisello@pd.infn.it</a:t>
            </a:r>
          </a:p>
          <a:p>
            <a:pPr algn="ctr"/>
            <a:r>
              <a:rPr lang="it-IT" sz="1600" dirty="0" err="1" smtClean="0"/>
              <a:t>Tel</a:t>
            </a:r>
            <a:r>
              <a:rPr lang="it-IT" sz="1600" dirty="0" smtClean="0"/>
              <a:t>: +39 049 8277216</a:t>
            </a:r>
            <a:endParaRPr lang="en-US" sz="16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49693"/>
              </p:ext>
            </p:extLst>
          </p:nvPr>
        </p:nvGraphicFramePr>
        <p:xfrm>
          <a:off x="3200400" y="3165489"/>
          <a:ext cx="5259387" cy="338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5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The INFN Legnaro Lab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30</a:t>
            </a:fld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762000"/>
            <a:ext cx="7162799" cy="10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000000"/>
                </a:solidFill>
              </a:rPr>
              <a:t>Institutions: </a:t>
            </a:r>
            <a:r>
              <a:rPr lang="en-US" sz="1600" b="0" dirty="0">
                <a:solidFill>
                  <a:srgbClr val="CC3300"/>
                </a:solidFill>
              </a:rPr>
              <a:t>INFN </a:t>
            </a:r>
            <a:r>
              <a:rPr lang="en-US" sz="1600" b="0" dirty="0" err="1">
                <a:solidFill>
                  <a:srgbClr val="CC3300"/>
                </a:solidFill>
              </a:rPr>
              <a:t>Padova</a:t>
            </a:r>
            <a:r>
              <a:rPr lang="en-US" sz="1600" b="0" dirty="0">
                <a:solidFill>
                  <a:srgbClr val="CC3300"/>
                </a:solidFill>
              </a:rPr>
              <a:t>, Torino, Bari, Trieste</a:t>
            </a:r>
          </a:p>
          <a:p>
            <a:pPr algn="l" eaLnBrk="1" hangingPunct="1"/>
            <a:r>
              <a:rPr lang="en-US" sz="1600" b="0" dirty="0">
                <a:solidFill>
                  <a:srgbClr val="000000"/>
                </a:solidFill>
              </a:rPr>
              <a:t>	        </a:t>
            </a:r>
            <a:r>
              <a:rPr lang="en-US" sz="1600" b="0" dirty="0">
                <a:solidFill>
                  <a:srgbClr val="008000"/>
                </a:solidFill>
              </a:rPr>
              <a:t>Univ. </a:t>
            </a:r>
            <a:r>
              <a:rPr lang="en-US" sz="1600" b="0" dirty="0" err="1">
                <a:solidFill>
                  <a:srgbClr val="008000"/>
                </a:solidFill>
              </a:rPr>
              <a:t>Padova</a:t>
            </a:r>
            <a:r>
              <a:rPr lang="en-US" sz="1600" b="0" dirty="0">
                <a:solidFill>
                  <a:srgbClr val="008000"/>
                </a:solidFill>
              </a:rPr>
              <a:t>, Univ. </a:t>
            </a:r>
            <a:r>
              <a:rPr lang="en-US" sz="1600" b="0" dirty="0" err="1">
                <a:solidFill>
                  <a:srgbClr val="008000"/>
                </a:solidFill>
              </a:rPr>
              <a:t>Cassino</a:t>
            </a:r>
            <a:endParaRPr lang="en-US" sz="1600" b="0" dirty="0">
              <a:solidFill>
                <a:srgbClr val="008000"/>
              </a:solidFill>
            </a:endParaRPr>
          </a:p>
          <a:p>
            <a:pPr algn="l" eaLnBrk="1" hangingPunct="1"/>
            <a:r>
              <a:rPr lang="en-US" sz="1600" b="0" dirty="0">
                <a:solidFill>
                  <a:srgbClr val="000000"/>
                </a:solidFill>
              </a:rPr>
              <a:t>	        </a:t>
            </a:r>
            <a:r>
              <a:rPr lang="en-US" sz="1600" b="0" dirty="0">
                <a:solidFill>
                  <a:srgbClr val="FF9900"/>
                </a:solidFill>
              </a:rPr>
              <a:t>INAF-IASF Milano &amp; Bologna</a:t>
            </a:r>
          </a:p>
          <a:p>
            <a:pPr algn="l" eaLnBrk="1" hangingPunct="1"/>
            <a:r>
              <a:rPr lang="en-US" sz="1600" b="0" dirty="0">
                <a:solidFill>
                  <a:srgbClr val="000000"/>
                </a:solidFill>
              </a:rPr>
              <a:t>                     </a:t>
            </a:r>
            <a:r>
              <a:rPr lang="en-US" sz="1600" b="0" dirty="0">
                <a:solidFill>
                  <a:srgbClr val="FF0000"/>
                </a:solidFill>
              </a:rPr>
              <a:t>CERN, LBNL </a:t>
            </a:r>
            <a:endParaRPr lang="it-IT" sz="1600" b="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828800"/>
            <a:ext cx="8177213" cy="7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 dirty="0">
                <a:solidFill>
                  <a:srgbClr val="000000"/>
                </a:solidFill>
              </a:rPr>
              <a:t>1) </a:t>
            </a:r>
            <a:r>
              <a:rPr lang="it-IT" sz="1400" dirty="0">
                <a:solidFill>
                  <a:srgbClr val="0066FF"/>
                </a:solidFill>
              </a:rPr>
              <a:t>SEMICON-MIR</a:t>
            </a:r>
            <a:r>
              <a:rPr lang="it-IT" sz="1400" b="0" dirty="0">
                <a:solidFill>
                  <a:srgbClr val="000000"/>
                </a:solidFill>
              </a:rPr>
              <a:t>: </a:t>
            </a:r>
            <a:r>
              <a:rPr lang="it-IT" sz="1400" b="0" dirty="0">
                <a:solidFill>
                  <a:srgbClr val="000000"/>
                </a:solidFill>
                <a:cs typeface="Arial" pitchFamily="34" charset="0"/>
              </a:rPr>
              <a:t>"</a:t>
            </a:r>
            <a:r>
              <a:rPr lang="it-IT" sz="1400" b="0" dirty="0" err="1">
                <a:solidFill>
                  <a:srgbClr val="000000"/>
                </a:solidFill>
              </a:rPr>
              <a:t>Semiconductor</a:t>
            </a:r>
            <a:r>
              <a:rPr lang="it-IT" sz="1400" b="0" dirty="0">
                <a:solidFill>
                  <a:srgbClr val="000000"/>
                </a:solidFill>
              </a:rPr>
              <a:t> </a:t>
            </a:r>
            <a:r>
              <a:rPr lang="it-IT" sz="1400" b="0" dirty="0" err="1">
                <a:solidFill>
                  <a:srgbClr val="000000"/>
                </a:solidFill>
              </a:rPr>
              <a:t>Relaxation</a:t>
            </a:r>
            <a:r>
              <a:rPr lang="it-IT" sz="1400" b="0" dirty="0">
                <a:solidFill>
                  <a:srgbClr val="000000"/>
                </a:solidFill>
              </a:rPr>
              <a:t> Time for Quantum </a:t>
            </a:r>
            <a:r>
              <a:rPr lang="it-IT" sz="1400" b="0" dirty="0" err="1">
                <a:solidFill>
                  <a:srgbClr val="000000"/>
                </a:solidFill>
              </a:rPr>
              <a:t>Vacuum</a:t>
            </a:r>
            <a:r>
              <a:rPr lang="it-IT" sz="1400" b="0" dirty="0">
                <a:solidFill>
                  <a:srgbClr val="000000"/>
                </a:solidFill>
              </a:rPr>
              <a:t> </a:t>
            </a:r>
            <a:r>
              <a:rPr lang="it-IT" sz="1400" b="0" dirty="0" err="1">
                <a:solidFill>
                  <a:srgbClr val="000000"/>
                </a:solidFill>
              </a:rPr>
              <a:t>Study</a:t>
            </a:r>
            <a:r>
              <a:rPr lang="it-IT" sz="1400" b="0" dirty="0">
                <a:solidFill>
                  <a:srgbClr val="000000"/>
                </a:solidFill>
              </a:rPr>
              <a:t>”, </a:t>
            </a:r>
            <a:r>
              <a:rPr lang="en-US" sz="1400" b="0" dirty="0">
                <a:solidFill>
                  <a:srgbClr val="000000"/>
                </a:solidFill>
              </a:rPr>
              <a:t>Spokesperson </a:t>
            </a:r>
            <a:r>
              <a:rPr lang="en-US" sz="1400" b="0" dirty="0">
                <a:solidFill>
                  <a:srgbClr val="0066FF"/>
                </a:solidFill>
              </a:rPr>
              <a:t>G. </a:t>
            </a:r>
            <a:r>
              <a:rPr lang="en-US" sz="1400" b="0" dirty="0" err="1">
                <a:solidFill>
                  <a:srgbClr val="0066FF"/>
                </a:solidFill>
              </a:rPr>
              <a:t>Carugno</a:t>
            </a:r>
            <a:r>
              <a:rPr lang="en-US" sz="1400" b="0" dirty="0">
                <a:solidFill>
                  <a:srgbClr val="000000"/>
                </a:solidFill>
              </a:rPr>
              <a:t>, </a:t>
            </a:r>
            <a:r>
              <a:rPr lang="en-US" sz="1400" b="0" dirty="0">
                <a:solidFill>
                  <a:srgbClr val="0066FF"/>
                </a:solidFill>
              </a:rPr>
              <a:t>INFN </a:t>
            </a:r>
            <a:r>
              <a:rPr lang="en-US" sz="1400" b="0" dirty="0" err="1">
                <a:solidFill>
                  <a:srgbClr val="0066FF"/>
                </a:solidFill>
              </a:rPr>
              <a:t>Padova</a:t>
            </a:r>
            <a:endParaRPr lang="en-US" sz="1400" b="0" dirty="0">
              <a:solidFill>
                <a:srgbClr val="000000"/>
              </a:solidFill>
            </a:endParaRPr>
          </a:p>
          <a:p>
            <a:pPr algn="l"/>
            <a:endParaRPr lang="it-IT" sz="1400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2538397"/>
            <a:ext cx="8575675" cy="7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 dirty="0">
                <a:solidFill>
                  <a:srgbClr val="000000"/>
                </a:solidFill>
              </a:rPr>
              <a:t>2) </a:t>
            </a:r>
            <a:r>
              <a:rPr lang="en-US" sz="1400" dirty="0">
                <a:solidFill>
                  <a:srgbClr val="0066FF"/>
                </a:solidFill>
              </a:rPr>
              <a:t>SOISEE</a:t>
            </a:r>
            <a:r>
              <a:rPr lang="en-US" sz="1400" b="0" dirty="0">
                <a:solidFill>
                  <a:srgbClr val="000000"/>
                </a:solidFill>
              </a:rPr>
              <a:t>: </a:t>
            </a:r>
            <a:r>
              <a:rPr lang="en-US" sz="1400" b="0" dirty="0">
                <a:solidFill>
                  <a:srgbClr val="000000"/>
                </a:solidFill>
                <a:cs typeface="Arial" pitchFamily="34" charset="0"/>
              </a:rPr>
              <a:t>"</a:t>
            </a:r>
            <a:r>
              <a:rPr lang="en-US" sz="1400" b="0" dirty="0" err="1">
                <a:solidFill>
                  <a:srgbClr val="000000"/>
                </a:solidFill>
              </a:rPr>
              <a:t>Micromapping</a:t>
            </a:r>
            <a:r>
              <a:rPr lang="en-US" sz="1400" b="0" dirty="0">
                <a:solidFill>
                  <a:srgbClr val="000000"/>
                </a:solidFill>
              </a:rPr>
              <a:t> the sensitivity to Single Event Upsets of an electronic device in a SOI technology at the LNL IEEM</a:t>
            </a:r>
            <a:r>
              <a:rPr lang="en-US" sz="1400" b="0" dirty="0">
                <a:solidFill>
                  <a:srgbClr val="000000"/>
                </a:solidFill>
                <a:cs typeface="Arial" pitchFamily="34" charset="0"/>
              </a:rPr>
              <a:t>“,</a:t>
            </a:r>
            <a:r>
              <a:rPr lang="it-IT" sz="1400" b="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    Spokesperson </a:t>
            </a:r>
            <a:r>
              <a:rPr lang="en-US" sz="1400" b="0" dirty="0">
                <a:solidFill>
                  <a:srgbClr val="0066FF"/>
                </a:solidFill>
              </a:rPr>
              <a:t>D. </a:t>
            </a:r>
            <a:r>
              <a:rPr lang="en-US" sz="1400" b="0" dirty="0" err="1">
                <a:solidFill>
                  <a:srgbClr val="0066FF"/>
                </a:solidFill>
              </a:rPr>
              <a:t>Bisello</a:t>
            </a:r>
            <a:r>
              <a:rPr lang="en-US" sz="1400" b="0" dirty="0">
                <a:solidFill>
                  <a:srgbClr val="000000"/>
                </a:solidFill>
              </a:rPr>
              <a:t>, Collaboration:</a:t>
            </a:r>
            <a:r>
              <a:rPr lang="en-US" sz="1400" b="0" dirty="0">
                <a:solidFill>
                  <a:srgbClr val="0066FF"/>
                </a:solidFill>
              </a:rPr>
              <a:t> Univ. &amp; INFN </a:t>
            </a:r>
            <a:r>
              <a:rPr lang="en-US" sz="1400" b="0" dirty="0" err="1">
                <a:solidFill>
                  <a:srgbClr val="0066FF"/>
                </a:solidFill>
              </a:rPr>
              <a:t>Padova</a:t>
            </a:r>
            <a:r>
              <a:rPr lang="en-US" sz="1400" b="0" dirty="0">
                <a:solidFill>
                  <a:srgbClr val="0066FF"/>
                </a:solidFill>
              </a:rPr>
              <a:t>, LBNL (Berkeley)</a:t>
            </a:r>
            <a:endParaRPr lang="it-IT" sz="1400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3452797"/>
            <a:ext cx="8308975" cy="7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>
                <a:solidFill>
                  <a:srgbClr val="000000"/>
                </a:solidFill>
              </a:rPr>
              <a:t>3) </a:t>
            </a:r>
            <a:r>
              <a:rPr lang="en-US" sz="1400">
                <a:solidFill>
                  <a:srgbClr val="0066FF"/>
                </a:solidFill>
              </a:rPr>
              <a:t>SEUTOPIX</a:t>
            </a:r>
            <a:r>
              <a:rPr lang="en-US" sz="1400" b="0">
                <a:solidFill>
                  <a:srgbClr val="000000"/>
                </a:solidFill>
              </a:rPr>
              <a:t>:</a:t>
            </a:r>
            <a:r>
              <a:rPr lang="en-US" sz="1400" b="0">
                <a:solidFill>
                  <a:srgbClr val="0066FF"/>
                </a:solidFill>
              </a:rPr>
              <a:t> </a:t>
            </a:r>
            <a:r>
              <a:rPr lang="en-US" sz="1400" b="0">
                <a:solidFill>
                  <a:srgbClr val="000000"/>
                </a:solidFill>
              </a:rPr>
              <a:t>"Single Event Upsets in the ToPix_3 ASIC for the pixel detector readout of the PANDA Experiment</a:t>
            </a:r>
            <a:r>
              <a:rPr lang="en-US" sz="1400" b="0">
                <a:solidFill>
                  <a:srgbClr val="000000"/>
                </a:solidFill>
                <a:cs typeface="Arial" pitchFamily="34" charset="0"/>
              </a:rPr>
              <a:t>“,</a:t>
            </a:r>
            <a:r>
              <a:rPr lang="it-IT" sz="1400" b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1400" b="0">
                <a:solidFill>
                  <a:srgbClr val="000000"/>
                </a:solidFill>
              </a:rPr>
              <a:t>    Spokesperson </a:t>
            </a:r>
            <a:r>
              <a:rPr lang="en-US" sz="1400" b="0">
                <a:solidFill>
                  <a:srgbClr val="0066FF"/>
                </a:solidFill>
              </a:rPr>
              <a:t>D. Calvo</a:t>
            </a:r>
            <a:r>
              <a:rPr lang="en-US" sz="1400" b="0">
                <a:solidFill>
                  <a:srgbClr val="000000"/>
                </a:solidFill>
              </a:rPr>
              <a:t>, </a:t>
            </a:r>
            <a:r>
              <a:rPr lang="en-US" sz="1400" b="0">
                <a:solidFill>
                  <a:srgbClr val="0066FF"/>
                </a:solidFill>
              </a:rPr>
              <a:t>INFN Torino   </a:t>
            </a:r>
            <a:r>
              <a:rPr lang="en-US" sz="1400" b="0">
                <a:solidFill>
                  <a:srgbClr val="000000"/>
                </a:solidFill>
              </a:rPr>
              <a:t> </a:t>
            </a:r>
            <a:endParaRPr lang="it-IT" sz="1400" b="0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4354040"/>
            <a:ext cx="6713538" cy="5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>
                <a:solidFill>
                  <a:srgbClr val="000000"/>
                </a:solidFill>
              </a:rPr>
              <a:t>4) </a:t>
            </a:r>
            <a:r>
              <a:rPr lang="en-US" sz="1400">
                <a:solidFill>
                  <a:srgbClr val="0066FF"/>
                </a:solidFill>
              </a:rPr>
              <a:t>Single Event Effects in Non-volatile Memories</a:t>
            </a:r>
          </a:p>
          <a:p>
            <a:pPr algn="l"/>
            <a:r>
              <a:rPr lang="en-US" sz="1400" b="0">
                <a:solidFill>
                  <a:srgbClr val="000000"/>
                </a:solidFill>
              </a:rPr>
              <a:t>    Spokesperson </a:t>
            </a:r>
            <a:r>
              <a:rPr lang="en-US" sz="1400" b="0">
                <a:solidFill>
                  <a:srgbClr val="0066FF"/>
                </a:solidFill>
              </a:rPr>
              <a:t>S. Gerardin, DEI, Univ. Padova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5039840"/>
            <a:ext cx="8042275" cy="5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>
                <a:solidFill>
                  <a:srgbClr val="000000"/>
                </a:solidFill>
              </a:rPr>
              <a:t>5) </a:t>
            </a:r>
            <a:r>
              <a:rPr lang="en-US" sz="1400">
                <a:solidFill>
                  <a:srgbClr val="0066FF"/>
                </a:solidFill>
              </a:rPr>
              <a:t>SEEPMOS</a:t>
            </a:r>
            <a:r>
              <a:rPr lang="en-US" sz="1400" b="0">
                <a:solidFill>
                  <a:srgbClr val="000000"/>
                </a:solidFill>
              </a:rPr>
              <a:t>: </a:t>
            </a:r>
            <a:r>
              <a:rPr lang="en-US" sz="1400" b="0">
                <a:solidFill>
                  <a:srgbClr val="000000"/>
                </a:solidFill>
                <a:cs typeface="Arial" pitchFamily="34" charset="0"/>
              </a:rPr>
              <a:t>"</a:t>
            </a:r>
            <a:r>
              <a:rPr lang="en-US" sz="1400" b="0">
                <a:solidFill>
                  <a:srgbClr val="000000"/>
                </a:solidFill>
              </a:rPr>
              <a:t>Single Event Effects on Power MOSFET</a:t>
            </a:r>
            <a:r>
              <a:rPr lang="en-US" sz="1400" b="0">
                <a:solidFill>
                  <a:srgbClr val="000000"/>
                </a:solidFill>
                <a:cs typeface="Arial" pitchFamily="34" charset="0"/>
              </a:rPr>
              <a:t>"</a:t>
            </a:r>
            <a:r>
              <a:rPr lang="it-IT" sz="1400" b="0">
                <a:solidFill>
                  <a:srgbClr val="000000"/>
                </a:solidFill>
              </a:rPr>
              <a:t>, </a:t>
            </a:r>
          </a:p>
          <a:p>
            <a:pPr algn="l"/>
            <a:r>
              <a:rPr lang="en-US" sz="1400" b="0">
                <a:solidFill>
                  <a:srgbClr val="000000"/>
                </a:solidFill>
              </a:rPr>
              <a:t>    Spokesperson </a:t>
            </a:r>
            <a:r>
              <a:rPr lang="en-US" sz="1400" b="0">
                <a:solidFill>
                  <a:srgbClr val="0066FF"/>
                </a:solidFill>
              </a:rPr>
              <a:t>G. Busatto</a:t>
            </a:r>
            <a:r>
              <a:rPr lang="en-US" sz="1400" b="0">
                <a:solidFill>
                  <a:srgbClr val="000000"/>
                </a:solidFill>
              </a:rPr>
              <a:t>, </a:t>
            </a:r>
            <a:r>
              <a:rPr lang="en-US" sz="1400" b="0">
                <a:solidFill>
                  <a:srgbClr val="0066FF"/>
                </a:solidFill>
              </a:rPr>
              <a:t>DAEMI, Univ. Cassino &amp; INFN Pisa</a:t>
            </a:r>
            <a:endParaRPr lang="it-IT" sz="1400" b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5738797"/>
            <a:ext cx="7974012" cy="7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 dirty="0">
                <a:solidFill>
                  <a:srgbClr val="000000"/>
                </a:solidFill>
              </a:rPr>
              <a:t>6) </a:t>
            </a:r>
            <a:r>
              <a:rPr lang="it-IT" sz="1400" dirty="0">
                <a:solidFill>
                  <a:srgbClr val="0066FF"/>
                </a:solidFill>
              </a:rPr>
              <a:t>VELA</a:t>
            </a:r>
            <a:r>
              <a:rPr lang="it-IT" sz="1400" b="0" dirty="0">
                <a:solidFill>
                  <a:srgbClr val="000000"/>
                </a:solidFill>
              </a:rPr>
              <a:t>: </a:t>
            </a:r>
            <a:r>
              <a:rPr lang="it-IT" sz="1400" b="0" dirty="0">
                <a:solidFill>
                  <a:srgbClr val="000000"/>
                </a:solidFill>
                <a:cs typeface="Arial" pitchFamily="34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</a:rPr>
              <a:t>Characterization of Single Event Transients on VELA, an ASIC for new generation space-based astronomical instruments</a:t>
            </a:r>
            <a:endParaRPr lang="it-IT" sz="1400" b="0" dirty="0">
              <a:solidFill>
                <a:srgbClr val="000000"/>
              </a:solidFill>
            </a:endParaRP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    Spokesperson </a:t>
            </a:r>
            <a:r>
              <a:rPr lang="en-US" sz="1400" b="0" dirty="0">
                <a:solidFill>
                  <a:srgbClr val="0066FF"/>
                </a:solidFill>
              </a:rPr>
              <a:t>M. </a:t>
            </a:r>
            <a:r>
              <a:rPr lang="en-US" sz="1400" b="0" dirty="0" err="1">
                <a:solidFill>
                  <a:srgbClr val="0066FF"/>
                </a:solidFill>
              </a:rPr>
              <a:t>Uslenghi</a:t>
            </a:r>
            <a:r>
              <a:rPr lang="en-US" sz="1400" b="0" dirty="0">
                <a:solidFill>
                  <a:srgbClr val="000000"/>
                </a:solidFill>
              </a:rPr>
              <a:t>,</a:t>
            </a:r>
            <a:r>
              <a:rPr lang="en-US" sz="1400" b="0" dirty="0">
                <a:solidFill>
                  <a:srgbClr val="0066FF"/>
                </a:solidFill>
              </a:rPr>
              <a:t> INAF-IASF, Milano</a:t>
            </a:r>
            <a:endParaRPr lang="it-IT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</a:t>
            </a:r>
            <a:r>
              <a:rPr lang="it-IT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275" y="990600"/>
            <a:ext cx="7908925" cy="5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 dirty="0">
                <a:solidFill>
                  <a:srgbClr val="000000"/>
                </a:solidFill>
                <a:latin typeface="+mj-lt"/>
              </a:rPr>
              <a:t>7)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"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Heavy-Ion Effects on Programmable Systems On Chip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",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  <a:latin typeface="+mj-lt"/>
              </a:rPr>
              <a:t>     Spokesperson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A.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Paccagnella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DEI, Univ.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Padova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 &amp; INFN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Padova</a:t>
            </a:r>
            <a:endParaRPr lang="en-US" sz="1400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275" y="1676400"/>
            <a:ext cx="7908925" cy="7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 dirty="0">
                <a:solidFill>
                  <a:srgbClr val="000000"/>
                </a:solidFill>
                <a:latin typeface="+mj-lt"/>
              </a:rPr>
              <a:t>8) </a:t>
            </a:r>
            <a:r>
              <a:rPr lang="en-US" sz="1400" dirty="0" err="1">
                <a:solidFill>
                  <a:srgbClr val="0066FF"/>
                </a:solidFill>
                <a:latin typeface="+mj-lt"/>
              </a:rPr>
              <a:t>LePIX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: "Test of the uniformity in charge collection efficiency of the </a:t>
            </a:r>
            <a:r>
              <a:rPr lang="en-US" sz="1400" b="0" dirty="0" err="1">
                <a:solidFill>
                  <a:srgbClr val="000000"/>
                </a:solidFill>
                <a:latin typeface="+mj-lt"/>
              </a:rPr>
              <a:t>LePIX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pixels with the IEEM at SIRAD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  <a:latin typeface="+mj-lt"/>
              </a:rPr>
              <a:t>    Spokesperson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P.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Giubilato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, Univ.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Padova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CERN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7325" y="2449040"/>
            <a:ext cx="8042275" cy="5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/>
          <a:p>
            <a:pPr algn="l"/>
            <a:r>
              <a:rPr lang="it-IT" sz="1400" b="0" dirty="0">
                <a:solidFill>
                  <a:srgbClr val="000000"/>
                </a:solidFill>
                <a:latin typeface="+mj-lt"/>
              </a:rPr>
              <a:t>9) </a:t>
            </a:r>
            <a:r>
              <a:rPr lang="en-US" sz="1400" dirty="0">
                <a:solidFill>
                  <a:srgbClr val="3333FF"/>
                </a:solidFill>
                <a:latin typeface="+mj-lt"/>
              </a:rPr>
              <a:t>GBLD-SEU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Design of a radiation tolerant optical transceiver for HEP at CERN "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  <a:latin typeface="+mj-lt"/>
              </a:rPr>
              <a:t>    Spokesperson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G.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Mazza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, INFN Torino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053699"/>
            <a:ext cx="8559800" cy="41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10) </a:t>
            </a:r>
            <a:r>
              <a:rPr lang="it-IT" sz="1400" b="0" dirty="0">
                <a:solidFill>
                  <a:srgbClr val="000000"/>
                </a:solidFill>
                <a:latin typeface="+mj-lt"/>
              </a:rPr>
              <a:t>Upgrade of the </a:t>
            </a:r>
            <a:r>
              <a:rPr lang="it-IT" sz="1400" dirty="0">
                <a:solidFill>
                  <a:srgbClr val="0066FF"/>
                </a:solidFill>
                <a:latin typeface="+mj-lt"/>
              </a:rPr>
              <a:t>ALICE</a:t>
            </a:r>
            <a:r>
              <a:rPr lang="it-IT" sz="1400" b="0" dirty="0">
                <a:solidFill>
                  <a:srgbClr val="000000"/>
                </a:solidFill>
                <a:latin typeface="+mj-lt"/>
              </a:rPr>
              <a:t> Inner </a:t>
            </a:r>
            <a:r>
              <a:rPr lang="it-IT" sz="1400" b="0" dirty="0" err="1">
                <a:solidFill>
                  <a:srgbClr val="000000"/>
                </a:solidFill>
                <a:latin typeface="+mj-lt"/>
              </a:rPr>
              <a:t>Tracking</a:t>
            </a:r>
            <a:r>
              <a:rPr lang="it-IT" sz="1400" b="0" dirty="0">
                <a:solidFill>
                  <a:srgbClr val="000000"/>
                </a:solidFill>
                <a:latin typeface="+mj-lt"/>
              </a:rPr>
              <a:t> System (ITS):</a:t>
            </a: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    Evaluation of the radiation hardness for detectors and read-out electronics</a:t>
            </a: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    Reference person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b="0" dirty="0" smtClean="0">
                <a:solidFill>
                  <a:srgbClr val="0066FF"/>
                </a:solidFill>
                <a:latin typeface="+mj-lt"/>
              </a:rPr>
              <a:t>M. </a:t>
            </a:r>
            <a:r>
              <a:rPr lang="en-US" sz="1400" b="0" dirty="0" err="1" smtClean="0">
                <a:solidFill>
                  <a:srgbClr val="0066FF"/>
                </a:solidFill>
                <a:latin typeface="+mj-lt"/>
              </a:rPr>
              <a:t>Lunardon</a:t>
            </a:r>
            <a:endParaRPr lang="en-US" sz="1400" b="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endParaRPr lang="en-US" sz="1400" b="0" dirty="0">
              <a:solidFill>
                <a:srgbClr val="000000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11) Experiment </a:t>
            </a:r>
            <a:r>
              <a:rPr lang="it-IT" sz="1400" dirty="0">
                <a:solidFill>
                  <a:srgbClr val="0066FF"/>
                </a:solidFill>
                <a:latin typeface="+mj-lt"/>
              </a:rPr>
              <a:t>CHIPSODIA</a:t>
            </a:r>
            <a:r>
              <a:rPr lang="it-IT" sz="1400" b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CHIP by Silicon On </a:t>
            </a:r>
            <a:r>
              <a:rPr lang="en-US" sz="1400" b="0" dirty="0" err="1">
                <a:solidFill>
                  <a:srgbClr val="000000"/>
                </a:solidFill>
                <a:latin typeface="+mj-lt"/>
              </a:rPr>
              <a:t>DIAmond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400" b="0" dirty="0">
                <a:solidFill>
                  <a:srgbClr val="000000"/>
                </a:solidFill>
                <a:latin typeface="+mj-lt"/>
              </a:rPr>
              <a:t>(INFN Group V)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    Evaluation and characterization of the monolithic diamond detectors with read-out electronics on 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     silicon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by proton beams</a:t>
            </a: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    Reference person at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INFN Bari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A.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Ranieri</a:t>
            </a:r>
            <a:endParaRPr lang="en-US" sz="1400" b="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endParaRPr lang="en-US" sz="1400" b="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12) </a:t>
            </a:r>
            <a:r>
              <a:rPr lang="it-IT" sz="1400" dirty="0">
                <a:solidFill>
                  <a:srgbClr val="0066FF"/>
                </a:solidFill>
                <a:latin typeface="+mj-lt"/>
              </a:rPr>
              <a:t>Detectors &amp; ASIC for </a:t>
            </a:r>
            <a:r>
              <a:rPr lang="it-IT" sz="1400" dirty="0" err="1">
                <a:solidFill>
                  <a:srgbClr val="0066FF"/>
                </a:solidFill>
                <a:latin typeface="+mj-lt"/>
              </a:rPr>
              <a:t>Astrophysics</a:t>
            </a:r>
            <a:endParaRPr lang="it-IT" sz="140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    INAF-IASF Rome and Bologna</a:t>
            </a: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    Reference persons at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INASF-IASF Rome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E. Del Monte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                 at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INASF-IASF Bologna: M.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Marisaldi</a:t>
            </a:r>
            <a:endParaRPr lang="en-US" sz="1400" b="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chemeClr val="tx1"/>
                </a:solidFill>
                <a:latin typeface="+mj-lt"/>
              </a:rPr>
              <a:t>13)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SiPMRad</a:t>
            </a:r>
            <a:endParaRPr lang="en-US" sz="1400" b="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rgbClr val="0066FF"/>
                </a:solidFill>
                <a:latin typeface="+mj-lt"/>
              </a:rPr>
              <a:t>     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Radiation hardness of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SiPM</a:t>
            </a:r>
            <a:endParaRPr lang="en-US" sz="1400" b="0" dirty="0">
              <a:solidFill>
                <a:schemeClr val="tx1"/>
              </a:solidFill>
              <a:latin typeface="+mj-lt"/>
            </a:endParaRPr>
          </a:p>
          <a:p>
            <a:pPr algn="l" eaLnBrk="1" hangingPunct="1"/>
            <a:r>
              <a:rPr lang="en-US" sz="1400" b="0" dirty="0">
                <a:solidFill>
                  <a:schemeClr val="tx1"/>
                </a:solidFill>
                <a:latin typeface="+mj-lt"/>
              </a:rPr>
              <a:t>     Reference person at 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INFN Trieste: V. </a:t>
            </a:r>
            <a:r>
              <a:rPr lang="en-US" sz="1400" b="0" dirty="0" err="1">
                <a:solidFill>
                  <a:srgbClr val="0066FF"/>
                </a:solidFill>
                <a:latin typeface="+mj-lt"/>
              </a:rPr>
              <a:t>Bonvicini</a:t>
            </a:r>
            <a:r>
              <a:rPr lang="en-US" sz="1400" b="0" dirty="0">
                <a:solidFill>
                  <a:srgbClr val="0066FF"/>
                </a:solidFill>
                <a:latin typeface="+mj-lt"/>
              </a:rPr>
              <a:t>  </a:t>
            </a:r>
          </a:p>
          <a:p>
            <a:pPr algn="l" eaLnBrk="1" hangingPunct="1"/>
            <a:r>
              <a:rPr lang="en-US" sz="1400" b="0" dirty="0">
                <a:solidFill>
                  <a:srgbClr val="0066FF"/>
                </a:solidFill>
                <a:latin typeface="+mj-lt"/>
              </a:rPr>
              <a:t>     </a:t>
            </a:r>
          </a:p>
          <a:p>
            <a:pPr algn="l" eaLnBrk="1" hangingPunct="1"/>
            <a:endParaRPr lang="it-IT" sz="1400" b="0" dirty="0">
              <a:solidFill>
                <a:srgbClr val="0066FF"/>
              </a:solidFill>
              <a:latin typeface="+mj-lt"/>
            </a:endParaRPr>
          </a:p>
          <a:p>
            <a:pPr algn="l" eaLnBrk="1" hangingPunct="1"/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0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Ion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Range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with ALPI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Range</a:t>
            </a:r>
            <a:r>
              <a:rPr lang="it-IT" dirty="0"/>
              <a:t> and SEE </a:t>
            </a:r>
            <a:r>
              <a:rPr lang="it-IT" dirty="0" err="1"/>
              <a:t>testing</a:t>
            </a:r>
            <a:r>
              <a:rPr lang="it-IT" dirty="0"/>
              <a:t> </a:t>
            </a:r>
            <a:r>
              <a:rPr lang="it-IT" dirty="0" err="1"/>
              <a:t>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492375"/>
            <a:ext cx="5484812" cy="4137025"/>
          </a:xfrm>
          <a:prstGeom prst="rect">
            <a:avLst/>
          </a:prstGeom>
          <a:noFill/>
          <a:ln w="1905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8600" y="6059488"/>
            <a:ext cx="2296493" cy="645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979" tIns="45492" rIns="90979" bIns="4549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Sensitive volume </a:t>
            </a:r>
          </a:p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is down here!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9970" y="2008155"/>
            <a:ext cx="3011488" cy="345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 anchor="ctr"/>
          <a:lstStyle/>
          <a:p>
            <a:pPr algn="l"/>
            <a:r>
              <a:rPr lang="en-US" sz="2000" b="0" dirty="0">
                <a:latin typeface="+mj-lt"/>
              </a:rPr>
              <a:t>Have to keep into account any dead superficial layers (plastic lid; </a:t>
            </a:r>
            <a:r>
              <a:rPr lang="en-US" sz="2000" b="0" dirty="0" err="1">
                <a:latin typeface="+mj-lt"/>
              </a:rPr>
              <a:t>metallizations</a:t>
            </a:r>
            <a:r>
              <a:rPr lang="en-US" sz="2000" b="0" dirty="0">
                <a:latin typeface="+mj-lt"/>
              </a:rPr>
              <a:t>;…). At Tandem need naked devices (de-lidded). And there are experimental problems for </a:t>
            </a:r>
            <a:r>
              <a:rPr lang="en-US" sz="2000" b="0" u="sng" dirty="0">
                <a:latin typeface="+mj-lt"/>
              </a:rPr>
              <a:t>some types of devices</a:t>
            </a:r>
            <a:r>
              <a:rPr lang="en-US" sz="2000" b="0" dirty="0">
                <a:latin typeface="+mj-lt"/>
              </a:rPr>
              <a:t> (see figure) 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04775" y="762000"/>
            <a:ext cx="8505825" cy="70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Ions must have sufficient energy to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penetrate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overlayers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algn="l" eaLnBrk="1" hangingPunct="1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Need to evaluate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LET at the correct depth</a:t>
            </a:r>
          </a:p>
        </p:txBody>
      </p:sp>
      <p:sp>
        <p:nvSpPr>
          <p:cNvPr id="9" name="CasellaDiTesto 16"/>
          <p:cNvSpPr txBox="1">
            <a:spLocks noChangeArrowheads="1"/>
          </p:cNvSpPr>
          <p:nvPr/>
        </p:nvSpPr>
        <p:spPr bwMode="auto">
          <a:xfrm>
            <a:off x="4191000" y="2193736"/>
            <a:ext cx="4833937" cy="2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it-IT" sz="1200" dirty="0" err="1">
                <a:solidFill>
                  <a:schemeClr val="tx1"/>
                </a:solidFill>
                <a:latin typeface="+mj-lt"/>
              </a:rPr>
              <a:t>Section</a:t>
            </a:r>
            <a:r>
              <a:rPr lang="it-IT" sz="1200" dirty="0">
                <a:solidFill>
                  <a:schemeClr val="tx1"/>
                </a:solidFill>
                <a:latin typeface="+mj-lt"/>
              </a:rPr>
              <a:t> of a </a:t>
            </a:r>
            <a:r>
              <a:rPr lang="it-IT" sz="1200" dirty="0" smtClean="0">
                <a:solidFill>
                  <a:schemeClr val="tx1"/>
                </a:solidFill>
                <a:latin typeface="+mj-lt"/>
              </a:rPr>
              <a:t>chip, </a:t>
            </a:r>
            <a:r>
              <a:rPr lang="it-IT" sz="1200" dirty="0" err="1" smtClean="0">
                <a:solidFill>
                  <a:schemeClr val="tx1"/>
                </a:solidFill>
                <a:latin typeface="+mj-lt"/>
              </a:rPr>
              <a:t>Courtesy</a:t>
            </a:r>
            <a:r>
              <a:rPr lang="it-IT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200" dirty="0">
                <a:solidFill>
                  <a:schemeClr val="tx1"/>
                </a:solidFill>
                <a:latin typeface="+mj-lt"/>
              </a:rPr>
              <a:t>of Barney </a:t>
            </a:r>
            <a:r>
              <a:rPr lang="it-IT" sz="1200" dirty="0" err="1">
                <a:solidFill>
                  <a:schemeClr val="tx1"/>
                </a:solidFill>
                <a:latin typeface="+mj-lt"/>
              </a:rPr>
              <a:t>Doyle</a:t>
            </a:r>
            <a:endParaRPr lang="it-IT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075113" y="3294063"/>
            <a:ext cx="11112" cy="3035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lIns="90979" tIns="45492" rIns="90979" bIns="45492" anchor="ctr"/>
          <a:lstStyle/>
          <a:p>
            <a:pPr>
              <a:defRPr/>
            </a:pPr>
            <a:endParaRPr lang="it-IT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00513" y="4894263"/>
            <a:ext cx="106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69" tIns="45482" rIns="90969" bIns="4548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/>
            <a:r>
              <a:rPr lang="en-US" sz="240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16 m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922713" y="6189663"/>
            <a:ext cx="379412" cy="2286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979" tIns="45492" rIns="90979" bIns="45492" anchor="ctr"/>
          <a:lstStyle/>
          <a:p>
            <a:pPr>
              <a:defRPr/>
            </a:pPr>
            <a:endParaRPr lang="it-IT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21050" y="6113463"/>
            <a:ext cx="592138" cy="34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969" tIns="45482" rIns="90969" bIns="4548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FET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090988" y="4757738"/>
            <a:ext cx="1230312" cy="847725"/>
          </a:xfrm>
          <a:prstGeom prst="ellips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0979" tIns="45492" rIns="90979" bIns="45492" anchor="ctr"/>
          <a:lstStyle/>
          <a:p>
            <a:pPr>
              <a:defRPr/>
            </a:pPr>
            <a:endParaRPr lang="it-IT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411413" y="6311900"/>
            <a:ext cx="7921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979" tIns="45492" rIns="90979" bIns="45492">
            <a:spAutoFit/>
          </a:bodyPr>
          <a:lstStyle/>
          <a:p>
            <a:pPr>
              <a:defRPr/>
            </a:pPr>
            <a:endParaRPr lang="it-IT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816225" y="3289300"/>
            <a:ext cx="6065838" cy="0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/>
          </a:ln>
          <a:effectLst/>
        </p:spPr>
        <p:txBody>
          <a:bodyPr lIns="90979" tIns="45492" rIns="90979" bIns="45492"/>
          <a:lstStyle/>
          <a:p>
            <a:pPr>
              <a:defRPr/>
            </a:pPr>
            <a:endParaRPr lang="it-IT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475413" y="3124200"/>
            <a:ext cx="828675" cy="3571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750" tIns="39882" rIns="79750" bIns="3988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00"/>
                </a:solidFill>
                <a:latin typeface="Times New Roman" pitchFamily="18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40710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TANDEM </a:t>
            </a:r>
            <a:r>
              <a:rPr lang="it-IT" dirty="0" err="1" smtClean="0"/>
              <a:t>energies</a:t>
            </a:r>
            <a:r>
              <a:rPr lang="it-IT" dirty="0" smtClean="0"/>
              <a:t> are </a:t>
            </a:r>
            <a:r>
              <a:rPr lang="it-IT" dirty="0" err="1" smtClean="0"/>
              <a:t>limited</a:t>
            </a:r>
            <a:r>
              <a:rPr lang="it-IT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 descr="Au 300 MeV 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8100"/>
            <a:ext cx="3752850" cy="29337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541463"/>
            <a:ext cx="8686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700" b="0"/>
              <a:t>The heaviest ions should have higher ranges in silicon than those permitted by the Tandem to ensure that the specific ionization be high where its is needed; i.e. in depth where the sensitive nodes of the DUT are located.</a:t>
            </a:r>
            <a:endParaRPr lang="en-US" sz="17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1000" y="2743200"/>
            <a:ext cx="4114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0"/>
              <a:t>The LET in silicon, as a function of the ion depth, of an impinging 300 MeV Au ion falls quickly away from the surface value.</a:t>
            </a:r>
            <a:r>
              <a:rPr lang="en-US" sz="1400"/>
              <a:t> (SRIM)</a:t>
            </a:r>
          </a:p>
        </p:txBody>
      </p:sp>
      <p:pic>
        <p:nvPicPr>
          <p:cNvPr id="8" name="Picture 10" descr="Au 900 MeV 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10000"/>
            <a:ext cx="3752850" cy="29337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953000" y="2714625"/>
            <a:ext cx="3581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0"/>
              <a:t>The LET in silicon, as a function of the ion depth, of an impinging 900 MeV Au ion presents a broad plateau before falling.</a:t>
            </a:r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2659359" y="838200"/>
            <a:ext cx="518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 smtClean="0"/>
              <a:t>… ALPI </a:t>
            </a:r>
            <a:r>
              <a:rPr lang="en-US" cap="small" dirty="0"/>
              <a:t>energies </a:t>
            </a:r>
            <a:r>
              <a:rPr lang="en-US" cap="small" dirty="0" smtClean="0"/>
              <a:t>are better </a:t>
            </a:r>
            <a:r>
              <a:rPr lang="en-US" cap="small" dirty="0"/>
              <a:t>for SEE tests</a:t>
            </a:r>
          </a:p>
        </p:txBody>
      </p:sp>
    </p:spTree>
    <p:extLst>
      <p:ext uri="{BB962C8B-B14F-4D97-AF65-F5344CB8AC3E}">
        <p14:creationId xmlns:p14="http://schemas.microsoft.com/office/powerpoint/2010/main" val="10771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Ion</a:t>
            </a:r>
            <a:r>
              <a:rPr lang="it-IT" dirty="0" smtClean="0"/>
              <a:t> </a:t>
            </a:r>
            <a:r>
              <a:rPr lang="it-IT" dirty="0" err="1" smtClean="0"/>
              <a:t>beams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SIRAD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45286"/>
              </p:ext>
            </p:extLst>
          </p:nvPr>
        </p:nvGraphicFramePr>
        <p:xfrm>
          <a:off x="685800" y="1219200"/>
          <a:ext cx="448335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365760"/>
                <a:gridCol w="365760"/>
                <a:gridCol w="825750"/>
                <a:gridCol w="731520"/>
                <a:gridCol w="1371600"/>
              </a:tblGrid>
              <a:tr h="52052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Ion</a:t>
                      </a:r>
                      <a:r>
                        <a:rPr lang="it-IT" sz="1200" b="1" baseline="0" dirty="0" smtClean="0"/>
                        <a:t> </a:t>
                      </a:r>
                      <a:r>
                        <a:rPr lang="it-IT" sz="1200" b="1" baseline="0" dirty="0" err="1" smtClean="0"/>
                        <a:t>Species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q</a:t>
                      </a:r>
                      <a:r>
                        <a:rPr lang="it-IT" sz="1200" b="1" baseline="-25000" dirty="0" smtClean="0"/>
                        <a:t>1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q</a:t>
                      </a:r>
                      <a:r>
                        <a:rPr lang="it-IT" sz="1200" b="1" baseline="-25000" dirty="0" smtClean="0"/>
                        <a:t>2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Energy [</a:t>
                      </a:r>
                      <a:r>
                        <a:rPr lang="it-IT" sz="1200" b="1" dirty="0" err="1" smtClean="0"/>
                        <a:t>MeV</a:t>
                      </a:r>
                      <a:r>
                        <a:rPr lang="it-IT" sz="1200" b="1" dirty="0" smtClean="0"/>
                        <a:t>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Range</a:t>
                      </a:r>
                      <a:r>
                        <a:rPr lang="it-IT" sz="1200" b="1" dirty="0" smtClean="0"/>
                        <a:t> in</a:t>
                      </a:r>
                      <a:r>
                        <a:rPr lang="it-IT" sz="1200" b="1" baseline="0" dirty="0" smtClean="0"/>
                        <a:t> Si [</a:t>
                      </a:r>
                      <a:r>
                        <a:rPr lang="it-IT" sz="1200" b="1" baseline="0" dirty="0" smtClean="0">
                          <a:sym typeface="Symbol"/>
                        </a:rPr>
                        <a:t>m]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Surface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LET in Si [MeV×cm</a:t>
                      </a:r>
                      <a:r>
                        <a:rPr lang="it-IT" sz="1200" b="1" baseline="30000" dirty="0" smtClean="0"/>
                        <a:t>2</a:t>
                      </a:r>
                      <a:r>
                        <a:rPr lang="it-IT" sz="1200" b="1" dirty="0" smtClean="0"/>
                        <a:t>/mg]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</a:t>
                      </a:r>
                      <a:r>
                        <a:rPr lang="it-IT" sz="1100" b="1" dirty="0" smtClean="0"/>
                        <a:t>H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4340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0.02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7</a:t>
                      </a:r>
                      <a:r>
                        <a:rPr lang="it-IT" sz="1100" b="1" dirty="0" smtClean="0"/>
                        <a:t>Li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376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0.37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11</a:t>
                      </a:r>
                      <a:r>
                        <a:rPr lang="it-IT" sz="1100" b="1" dirty="0" smtClean="0"/>
                        <a:t>B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80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185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12</a:t>
                      </a:r>
                      <a:r>
                        <a:rPr lang="it-IT" sz="1100" b="1" dirty="0" smtClean="0"/>
                        <a:t>C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94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164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1.53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strike="noStrike" baseline="30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108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107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2.95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95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3.90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Si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157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61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8.58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32</a:t>
                      </a:r>
                      <a:r>
                        <a:rPr lang="it-IT" sz="1100" b="1" dirty="0" smtClean="0"/>
                        <a:t>S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171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11.1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Cl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12.7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48</a:t>
                      </a:r>
                      <a:r>
                        <a:rPr lang="it-IT" sz="1100" b="1" dirty="0" smtClean="0"/>
                        <a:t>Ti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196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40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20.9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51</a:t>
                      </a:r>
                      <a:r>
                        <a:rPr lang="it-IT" sz="1100" b="1" dirty="0" smtClean="0"/>
                        <a:t>V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196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22.6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rgbClr val="00B050"/>
                          </a:solidFill>
                        </a:rPr>
                        <a:t>58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Ni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220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29.4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63</a:t>
                      </a:r>
                      <a:r>
                        <a:rPr lang="it-IT" sz="1100" b="1" dirty="0" smtClean="0"/>
                        <a:t>Cu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31.9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74</a:t>
                      </a:r>
                      <a:r>
                        <a:rPr lang="it-IT" sz="1100" b="1" dirty="0" smtClean="0"/>
                        <a:t>Ge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231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36.9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79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41.8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rgbClr val="00B050"/>
                          </a:solidFill>
                        </a:rPr>
                        <a:t>107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Ag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266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58.4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127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276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65.4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197</a:t>
                      </a:r>
                      <a:r>
                        <a:rPr lang="it-IT" sz="1100" b="1" dirty="0" smtClean="0"/>
                        <a:t>Au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275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79.1</a:t>
                      </a:r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80756"/>
              </p:ext>
            </p:extLst>
          </p:nvPr>
        </p:nvGraphicFramePr>
        <p:xfrm>
          <a:off x="5181600" y="1219200"/>
          <a:ext cx="2930730" cy="530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"/>
                <a:gridCol w="731520"/>
                <a:gridCol w="1376250"/>
              </a:tblGrid>
              <a:tr h="52052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Energy [</a:t>
                      </a:r>
                      <a:r>
                        <a:rPr lang="it-IT" sz="1200" b="1" dirty="0" err="1" smtClean="0"/>
                        <a:t>MeV</a:t>
                      </a:r>
                      <a:r>
                        <a:rPr lang="it-IT" sz="1200" b="1" dirty="0" smtClean="0"/>
                        <a:t>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Range</a:t>
                      </a:r>
                      <a:r>
                        <a:rPr lang="it-IT" sz="1200" b="1" dirty="0" smtClean="0"/>
                        <a:t> in Si </a:t>
                      </a:r>
                      <a:r>
                        <a:rPr lang="it-IT" sz="1200" b="1" baseline="0" dirty="0" smtClean="0"/>
                        <a:t>[</a:t>
                      </a:r>
                      <a:r>
                        <a:rPr lang="it-IT" sz="1200" b="1" baseline="0" dirty="0" smtClean="0">
                          <a:sym typeface="Symbol"/>
                        </a:rPr>
                        <a:t>m]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Surface</a:t>
                      </a:r>
                      <a:r>
                        <a:rPr lang="it-IT" sz="1200" b="1" dirty="0" smtClean="0"/>
                        <a:t> LET in Si [MeV×cm</a:t>
                      </a:r>
                      <a:r>
                        <a:rPr lang="it-IT" sz="1200" b="1" baseline="30000" dirty="0" smtClean="0"/>
                        <a:t>2</a:t>
                      </a:r>
                      <a:r>
                        <a:rPr lang="it-IT" sz="1200" b="1" dirty="0" smtClean="0"/>
                        <a:t>/mg]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542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373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3.9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591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5.2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6.2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686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188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10.9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686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171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12.2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780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147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17.3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780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135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19.1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826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121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23.8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871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28.1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966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83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49.4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1011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77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61.8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10689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1185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69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92.4</a:t>
                      </a:r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838200"/>
            <a:ext cx="449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Tandem</a:t>
            </a:r>
            <a:endParaRPr lang="en-US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838200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small" dirty="0" err="1" smtClean="0">
                <a:solidFill>
                  <a:schemeClr val="accent2"/>
                </a:solidFill>
              </a:rPr>
              <a:t>Tandem+Alpi</a:t>
            </a:r>
            <a:endParaRPr lang="en-US" b="1" cap="sm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36</a:t>
            </a:fld>
            <a:endParaRPr lang="en-US"/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5715000" y="3457575"/>
            <a:ext cx="0" cy="914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" name="Line 34"/>
          <p:cNvSpPr>
            <a:spLocks noChangeShapeType="1"/>
          </p:cNvSpPr>
          <p:nvPr/>
        </p:nvSpPr>
        <p:spPr bwMode="auto">
          <a:xfrm>
            <a:off x="5562600" y="3457575"/>
            <a:ext cx="0" cy="914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76800" y="9906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0" dirty="0" smtClean="0"/>
              <a:t>Accelerator.</a:t>
            </a:r>
            <a:endParaRPr lang="en-US" sz="1800" b="0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638800" y="1600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85662" y="3200400"/>
            <a:ext cx="1824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800">
                <a:solidFill>
                  <a:srgbClr val="FF00FF"/>
                </a:solidFill>
                <a:latin typeface="+mj-lt"/>
              </a:rPr>
              <a:t>Post stripper </a:t>
            </a:r>
          </a:p>
          <a:p>
            <a:pPr eaLnBrk="1" hangingPunct="1"/>
            <a:r>
              <a:rPr lang="en-US" sz="1800">
                <a:solidFill>
                  <a:srgbClr val="FF00FF"/>
                </a:solidFill>
                <a:latin typeface="+mj-lt"/>
              </a:rPr>
              <a:t>(carbon foil)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352800" y="4691063"/>
            <a:ext cx="2057400" cy="1600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6148388" y="3298825"/>
            <a:ext cx="176212" cy="1052512"/>
          </a:xfrm>
          <a:prstGeom prst="leftBrace">
            <a:avLst>
              <a:gd name="adj1" fmla="val 497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705600" y="3429000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600" i="1" dirty="0">
                <a:latin typeface="+mj-lt"/>
              </a:rPr>
              <a:t>Different charge states but of </a:t>
            </a:r>
            <a:r>
              <a:rPr lang="en-US" sz="1600" i="1" u="sng" dirty="0">
                <a:latin typeface="+mj-lt"/>
              </a:rPr>
              <a:t>same energy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264275" y="3276600"/>
            <a:ext cx="4476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600">
                <a:solidFill>
                  <a:srgbClr val="339933"/>
                </a:solidFill>
                <a:latin typeface="+mj-lt"/>
              </a:rPr>
              <a:t>Q</a:t>
            </a:r>
            <a:r>
              <a:rPr lang="en-US" sz="1600" baseline="-25000">
                <a:solidFill>
                  <a:srgbClr val="33993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eaLnBrk="1" hangingPunct="1"/>
            <a:r>
              <a:rPr lang="en-US" sz="1600">
                <a:solidFill>
                  <a:srgbClr val="339933"/>
                </a:solidFill>
                <a:latin typeface="+mj-lt"/>
              </a:rPr>
              <a:t>Q</a:t>
            </a:r>
            <a:r>
              <a:rPr lang="en-US" sz="1600" baseline="-25000">
                <a:solidFill>
                  <a:srgbClr val="33993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eaLnBrk="1" hangingPunct="1"/>
            <a:endParaRPr lang="en-US" sz="1600">
              <a:solidFill>
                <a:srgbClr val="339933"/>
              </a:solidFill>
              <a:latin typeface="+mj-lt"/>
            </a:endParaRPr>
          </a:p>
          <a:p>
            <a:pPr eaLnBrk="1" hangingPunct="1"/>
            <a:r>
              <a:rPr lang="en-US" sz="1600">
                <a:solidFill>
                  <a:srgbClr val="339933"/>
                </a:solidFill>
                <a:latin typeface="+mj-lt"/>
              </a:rPr>
              <a:t>Q</a:t>
            </a:r>
            <a:r>
              <a:rPr lang="en-US" sz="1600" baseline="-25000">
                <a:solidFill>
                  <a:srgbClr val="33993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176838" y="5456238"/>
            <a:ext cx="5730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600">
                <a:solidFill>
                  <a:srgbClr val="FF3300"/>
                </a:solidFill>
                <a:latin typeface="+mj-lt"/>
              </a:rPr>
              <a:t>Q</a:t>
            </a:r>
            <a:r>
              <a:rPr lang="en-US" sz="1600" baseline="-25000">
                <a:solidFill>
                  <a:srgbClr val="FF33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i-1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>
                <a:solidFill>
                  <a:srgbClr val="339933"/>
                </a:solidFill>
                <a:latin typeface="+mj-lt"/>
              </a:rPr>
              <a:t>Q</a:t>
            </a:r>
            <a:r>
              <a:rPr lang="en-US" sz="1600" baseline="-25000">
                <a:solidFill>
                  <a:srgbClr val="33993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</a:t>
            </a:r>
            <a:endParaRPr lang="en-US" sz="1600">
              <a:solidFill>
                <a:srgbClr val="339933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>
                <a:solidFill>
                  <a:srgbClr val="FF3300"/>
                </a:solidFill>
                <a:latin typeface="+mj-lt"/>
              </a:rPr>
              <a:t>Q</a:t>
            </a:r>
            <a:r>
              <a:rPr lang="en-US" sz="1600" baseline="-25000">
                <a:solidFill>
                  <a:srgbClr val="FF33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i+1</a:t>
            </a: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5029200" y="5495925"/>
            <a:ext cx="228600" cy="933450"/>
          </a:xfrm>
          <a:prstGeom prst="leftBrace">
            <a:avLst>
              <a:gd name="adj1" fmla="val 340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867400" y="5591175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600" i="1">
                <a:latin typeface="+mj-lt"/>
              </a:rPr>
              <a:t>Different charge states but of same energy</a:t>
            </a: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3179763" y="4995863"/>
            <a:ext cx="1849437" cy="1025525"/>
          </a:xfrm>
          <a:custGeom>
            <a:avLst/>
            <a:gdLst>
              <a:gd name="T0" fmla="*/ 2147483647 w 1165"/>
              <a:gd name="T1" fmla="*/ 0 h 646"/>
              <a:gd name="T2" fmla="*/ 0 w 1165"/>
              <a:gd name="T3" fmla="*/ 2147483647 h 646"/>
              <a:gd name="T4" fmla="*/ 0 60000 65536"/>
              <a:gd name="T5" fmla="*/ 0 60000 65536"/>
              <a:gd name="T6" fmla="*/ 0 w 1165"/>
              <a:gd name="T7" fmla="*/ 0 h 646"/>
              <a:gd name="T8" fmla="*/ 1165 w 1165"/>
              <a:gd name="T9" fmla="*/ 646 h 6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65" h="646">
                <a:moveTo>
                  <a:pt x="1165" y="0"/>
                </a:moveTo>
                <a:lnTo>
                  <a:pt x="0" y="646"/>
                </a:ln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544888" y="4995863"/>
            <a:ext cx="1484312" cy="1519237"/>
          </a:xfrm>
          <a:custGeom>
            <a:avLst/>
            <a:gdLst>
              <a:gd name="T0" fmla="*/ 2147483647 w 935"/>
              <a:gd name="T1" fmla="*/ 0 h 957"/>
              <a:gd name="T2" fmla="*/ 0 w 935"/>
              <a:gd name="T3" fmla="*/ 2147483647 h 957"/>
              <a:gd name="T4" fmla="*/ 0 60000 65536"/>
              <a:gd name="T5" fmla="*/ 0 60000 65536"/>
              <a:gd name="T6" fmla="*/ 0 w 935"/>
              <a:gd name="T7" fmla="*/ 0 h 957"/>
              <a:gd name="T8" fmla="*/ 935 w 935"/>
              <a:gd name="T9" fmla="*/ 957 h 9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5" h="957">
                <a:moveTo>
                  <a:pt x="935" y="0"/>
                </a:moveTo>
                <a:lnTo>
                  <a:pt x="0" y="957"/>
                </a:ln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95400" y="5743575"/>
            <a:ext cx="190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800" dirty="0">
                <a:latin typeface="+mj-lt"/>
              </a:rPr>
              <a:t>Defocused beam onto SIRAD target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553200" y="2514600"/>
            <a:ext cx="2329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i="1">
                <a:latin typeface="+mj-lt"/>
              </a:rPr>
              <a:t>post accelerator analyzed beam; i.e. of well defined energy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4391025" y="1905000"/>
            <a:ext cx="2390775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0" dirty="0" smtClean="0">
                <a:latin typeface="+mj-lt"/>
              </a:rPr>
              <a:t>Analysis Magnet</a:t>
            </a:r>
            <a:endParaRPr lang="en-US" sz="1800" b="0" dirty="0">
              <a:latin typeface="+mj-lt"/>
            </a:endParaRP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 rot="19177449">
            <a:off x="3114675" y="5981700"/>
            <a:ext cx="457200" cy="609600"/>
          </a:xfrm>
          <a:prstGeom prst="ellips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5715000" y="2971800"/>
            <a:ext cx="609600" cy="88900"/>
          </a:xfrm>
          <a:custGeom>
            <a:avLst/>
            <a:gdLst>
              <a:gd name="T0" fmla="*/ 2147483647 w 384"/>
              <a:gd name="T1" fmla="*/ 0 h 56"/>
              <a:gd name="T2" fmla="*/ 2147483647 w 384"/>
              <a:gd name="T3" fmla="*/ 2147483647 h 56"/>
              <a:gd name="T4" fmla="*/ 0 w 384"/>
              <a:gd name="T5" fmla="*/ 2147483647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0"/>
                </a:moveTo>
                <a:cubicBezTo>
                  <a:pt x="344" y="20"/>
                  <a:pt x="304" y="40"/>
                  <a:pt x="240" y="48"/>
                </a:cubicBezTo>
                <a:cubicBezTo>
                  <a:pt x="176" y="56"/>
                  <a:pt x="88" y="52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>
            <a:off x="5791200" y="3914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5676900" y="3457575"/>
            <a:ext cx="0" cy="914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5600700" y="3457575"/>
            <a:ext cx="0" cy="914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AutoShape 38"/>
          <p:cNvSpPr>
            <a:spLocks/>
          </p:cNvSpPr>
          <p:nvPr/>
        </p:nvSpPr>
        <p:spPr bwMode="auto">
          <a:xfrm>
            <a:off x="6553200" y="82609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705600" y="829270"/>
            <a:ext cx="17956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 sz="1800">
                <a:latin typeface="+mj-lt"/>
              </a:rPr>
              <a:t>Tandem</a:t>
            </a:r>
          </a:p>
          <a:p>
            <a:pPr eaLnBrk="1" hangingPunct="1"/>
            <a:r>
              <a:rPr lang="en-US" sz="1800">
                <a:latin typeface="+mj-lt"/>
              </a:rPr>
              <a:t>Tandem+Alpi</a:t>
            </a:r>
          </a:p>
          <a:p>
            <a:pPr eaLnBrk="1" hangingPunct="1"/>
            <a:r>
              <a:rPr lang="en-US" sz="1800">
                <a:latin typeface="+mj-lt"/>
              </a:rPr>
              <a:t>Piave+Alpi</a:t>
            </a:r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>
            <a:off x="5638800" y="1600200"/>
            <a:ext cx="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5638800" y="3505200"/>
            <a:ext cx="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334000" y="3413125"/>
            <a:ext cx="6096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+mj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4234085" y="4310063"/>
            <a:ext cx="2852515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 smtClean="0">
                <a:latin typeface="+mj-lt"/>
              </a:rPr>
              <a:t>Switching Magnet</a:t>
            </a:r>
            <a:endParaRPr lang="en-US" sz="1800" b="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" y="830972"/>
            <a:ext cx="30281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it-IT" dirty="0">
                <a:cs typeface="Times New Roman" pitchFamily="18" charset="0"/>
              </a:rPr>
              <a:t>At </a:t>
            </a:r>
            <a:r>
              <a:rPr lang="it-IT" dirty="0" err="1">
                <a:cs typeface="Times New Roman" pitchFamily="18" charset="0"/>
              </a:rPr>
              <a:t>present</a:t>
            </a:r>
            <a:r>
              <a:rPr lang="it-IT" dirty="0">
                <a:cs typeface="Times New Roman" pitchFamily="18" charset="0"/>
              </a:rPr>
              <a:t>, due to </a:t>
            </a:r>
            <a:r>
              <a:rPr lang="it-IT" dirty="0" err="1">
                <a:cs typeface="Times New Roman" pitchFamily="18" charset="0"/>
              </a:rPr>
              <a:t>limitation</a:t>
            </a:r>
            <a:r>
              <a:rPr lang="it-IT" dirty="0">
                <a:cs typeface="Times New Roman" pitchFamily="18" charset="0"/>
              </a:rPr>
              <a:t> in the </a:t>
            </a:r>
            <a:r>
              <a:rPr lang="it-IT" dirty="0" err="1">
                <a:cs typeface="Times New Roman" pitchFamily="18" charset="0"/>
              </a:rPr>
              <a:t>switching</a:t>
            </a:r>
            <a:r>
              <a:rPr lang="it-IT" dirty="0">
                <a:cs typeface="Times New Roman" pitchFamily="18" charset="0"/>
              </a:rPr>
              <a:t> </a:t>
            </a:r>
            <a:r>
              <a:rPr lang="it-IT" dirty="0" err="1">
                <a:cs typeface="Times New Roman" pitchFamily="18" charset="0"/>
              </a:rPr>
              <a:t>magnet</a:t>
            </a:r>
            <a:r>
              <a:rPr lang="it-IT" dirty="0">
                <a:cs typeface="Times New Roman" pitchFamily="18" charset="0"/>
              </a:rPr>
              <a:t>, </a:t>
            </a:r>
            <a:r>
              <a:rPr lang="it-IT" dirty="0" err="1">
                <a:cs typeface="Times New Roman" pitchFamily="18" charset="0"/>
              </a:rPr>
              <a:t>we</a:t>
            </a:r>
            <a:r>
              <a:rPr lang="it-IT" dirty="0">
                <a:cs typeface="Times New Roman" pitchFamily="18" charset="0"/>
              </a:rPr>
              <a:t> can </a:t>
            </a:r>
            <a:r>
              <a:rPr lang="it-IT" dirty="0" err="1">
                <a:cs typeface="Times New Roman" pitchFamily="18" charset="0"/>
              </a:rPr>
              <a:t>bend</a:t>
            </a:r>
            <a:r>
              <a:rPr lang="it-IT" dirty="0">
                <a:cs typeface="Times New Roman" pitchFamily="18" charset="0"/>
              </a:rPr>
              <a:t> to the SIRAD </a:t>
            </a:r>
            <a:r>
              <a:rPr lang="it-IT" dirty="0" err="1">
                <a:cs typeface="Times New Roman" pitchFamily="18" charset="0"/>
              </a:rPr>
              <a:t>beam</a:t>
            </a:r>
            <a:r>
              <a:rPr lang="it-IT" dirty="0">
                <a:cs typeface="Times New Roman" pitchFamily="18" charset="0"/>
              </a:rPr>
              <a:t> line </a:t>
            </a:r>
            <a:r>
              <a:rPr lang="it-IT" dirty="0" err="1">
                <a:cs typeface="Times New Roman" pitchFamily="18" charset="0"/>
              </a:rPr>
              <a:t>ions</a:t>
            </a:r>
            <a:r>
              <a:rPr lang="it-IT" dirty="0">
                <a:cs typeface="Times New Roman" pitchFamily="18" charset="0"/>
              </a:rPr>
              <a:t> with </a:t>
            </a:r>
            <a:r>
              <a:rPr lang="it-IT" dirty="0" err="1">
                <a:solidFill>
                  <a:schemeClr val="accent1"/>
                </a:solidFill>
                <a:cs typeface="Times New Roman" pitchFamily="18" charset="0"/>
              </a:rPr>
              <a:t>magnetic</a:t>
            </a:r>
            <a:r>
              <a:rPr lang="it-IT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it-IT" dirty="0" err="1">
                <a:solidFill>
                  <a:schemeClr val="accent1"/>
                </a:solidFill>
                <a:cs typeface="Times New Roman" pitchFamily="18" charset="0"/>
              </a:rPr>
              <a:t>rigidity</a:t>
            </a:r>
            <a:r>
              <a:rPr lang="it-IT" dirty="0">
                <a:solidFill>
                  <a:schemeClr val="accent1"/>
                </a:solidFill>
                <a:cs typeface="Times New Roman" pitchFamily="18" charset="0"/>
              </a:rPr>
              <a:t> up to 1.6 </a:t>
            </a:r>
            <a:r>
              <a:rPr lang="it-IT" dirty="0" err="1">
                <a:solidFill>
                  <a:schemeClr val="accent1"/>
                </a:solidFill>
                <a:cs typeface="Times New Roman" pitchFamily="18" charset="0"/>
              </a:rPr>
              <a:t>T∙</a:t>
            </a:r>
            <a:r>
              <a:rPr lang="it-IT" dirty="0" err="1" smtClean="0">
                <a:solidFill>
                  <a:schemeClr val="accent1"/>
                </a:solidFill>
                <a:cs typeface="Times New Roman" pitchFamily="18" charset="0"/>
              </a:rPr>
              <a:t>m</a:t>
            </a:r>
            <a:endParaRPr lang="it-IT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50000"/>
              </a:spcBef>
              <a:buClr>
                <a:schemeClr val="accent1"/>
              </a:buClr>
              <a:buFont typeface="Courier New" pitchFamily="49" charset="0"/>
              <a:buChar char="o"/>
            </a:pPr>
            <a:endParaRPr lang="it-IT" dirty="0">
              <a:cs typeface="Times New Roman" pitchFamily="18" charset="0"/>
            </a:endParaRPr>
          </a:p>
          <a:p>
            <a:pPr marL="285750" indent="-285750" algn="just">
              <a:spcBef>
                <a:spcPct val="50000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order to decrease the rigidities of heaviest ALPI ions, we plan to increase their charge state using a </a:t>
            </a:r>
            <a:r>
              <a:rPr lang="en-US" dirty="0">
                <a:solidFill>
                  <a:schemeClr val="accent1"/>
                </a:solidFill>
              </a:rPr>
              <a:t>single carbon stripping foil </a:t>
            </a:r>
            <a:r>
              <a:rPr lang="en-US" dirty="0"/>
              <a:t>placed just before the switching </a:t>
            </a:r>
            <a:r>
              <a:rPr lang="en-US" dirty="0" smtClean="0"/>
              <a:t>magnet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The future: </a:t>
            </a:r>
          </a:p>
          <a:p>
            <a:pPr marL="0" indent="0" algn="ctr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Proton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Neutron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beams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with SPES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SPES </a:t>
            </a:r>
            <a:r>
              <a:rPr lang="it-IT" dirty="0" err="1" smtClean="0"/>
              <a:t>Cyclotron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215" y="1066800"/>
            <a:ext cx="4564541" cy="2856099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0668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</a:tabLst>
              <a:defRPr/>
            </a:pPr>
            <a:r>
              <a:rPr lang="en-US" sz="1400" dirty="0"/>
              <a:t>At the INFN National Labs of </a:t>
            </a:r>
            <a:r>
              <a:rPr lang="en-US" sz="1400" dirty="0" err="1"/>
              <a:t>Legnaro</a:t>
            </a:r>
            <a:r>
              <a:rPr lang="en-US" sz="1400" dirty="0"/>
              <a:t> (LNL), a variable energy (35-70 MeV) high current proton cyclotron (I</a:t>
            </a:r>
            <a:r>
              <a:rPr lang="en-US" sz="1400" baseline="-25000" dirty="0"/>
              <a:t>max </a:t>
            </a:r>
            <a:r>
              <a:rPr lang="en-US" sz="1400" dirty="0"/>
              <a:t>= </a:t>
            </a:r>
            <a:r>
              <a:rPr lang="en-US" sz="1400" dirty="0">
                <a:sym typeface="Symbol"/>
              </a:rPr>
              <a:t>750 </a:t>
            </a:r>
            <a:r>
              <a:rPr lang="en-US" sz="1400" dirty="0"/>
              <a:t>µA) will soon come into operation (2015</a:t>
            </a:r>
            <a:r>
              <a:rPr lang="en-US" sz="1400" dirty="0" smtClean="0"/>
              <a:t>): the </a:t>
            </a:r>
            <a:r>
              <a:rPr lang="en-US" sz="1400" b="1" dirty="0" smtClean="0">
                <a:solidFill>
                  <a:schemeClr val="accent1"/>
                </a:solidFill>
              </a:rPr>
              <a:t>SPES</a:t>
            </a:r>
            <a:r>
              <a:rPr lang="en-US" sz="1400" dirty="0" smtClean="0"/>
              <a:t> (Study and Production of Exotic Species) accelerator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1" y="2667000"/>
            <a:ext cx="358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</a:tabLst>
              <a:defRPr/>
            </a:pPr>
            <a:r>
              <a:rPr lang="en-US" sz="1400" dirty="0"/>
              <a:t>It will open up the prospect of </a:t>
            </a:r>
            <a:r>
              <a:rPr lang="en-US" sz="1400" b="1" dirty="0">
                <a:solidFill>
                  <a:schemeClr val="accent1"/>
                </a:solidFill>
              </a:rPr>
              <a:t>high flux neutron facilities </a:t>
            </a:r>
            <a:r>
              <a:rPr lang="en-US" sz="1400" dirty="0"/>
              <a:t>in Italy that could perform various research activities.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5680" y="4191000"/>
            <a:ext cx="4631120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tabLst>
                <a:tab pos="355600" algn="l"/>
              </a:tabLst>
            </a:pPr>
            <a:r>
              <a:rPr lang="en-US" sz="1400" dirty="0" smtClean="0"/>
              <a:t>A </a:t>
            </a:r>
            <a:r>
              <a:rPr lang="en-US" sz="1400" b="1" dirty="0" smtClean="0"/>
              <a:t>neutron irradiation facility </a:t>
            </a:r>
            <a:r>
              <a:rPr lang="en-US" sz="1400" dirty="0" smtClean="0"/>
              <a:t>has been proposed for studying </a:t>
            </a:r>
            <a:r>
              <a:rPr lang="en-US" sz="1400" b="1" dirty="0" smtClean="0">
                <a:solidFill>
                  <a:srgbClr val="FF3300"/>
                </a:solidFill>
              </a:rPr>
              <a:t>Singe Event Effects (SEE)</a:t>
            </a:r>
            <a:r>
              <a:rPr lang="en-US" sz="1400" dirty="0" smtClean="0"/>
              <a:t> in microelectronic components and systems due to </a:t>
            </a:r>
            <a:r>
              <a:rPr lang="en-US" sz="1400" b="1" dirty="0" smtClean="0">
                <a:solidFill>
                  <a:schemeClr val="accent2"/>
                </a:solidFill>
              </a:rPr>
              <a:t>neutrons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(and protons) </a:t>
            </a:r>
            <a:r>
              <a:rPr lang="en-US" sz="1400" dirty="0" smtClean="0"/>
              <a:t>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fast neutrons (E</a:t>
            </a:r>
            <a:r>
              <a:rPr lang="en-US" sz="1400" b="1" baseline="-25000" dirty="0" smtClean="0">
                <a:solidFill>
                  <a:schemeClr val="accent2"/>
                </a:solidFill>
              </a:rPr>
              <a:t>n</a:t>
            </a:r>
            <a:r>
              <a:rPr lang="en-US" sz="1400" b="1" dirty="0" smtClean="0">
                <a:solidFill>
                  <a:schemeClr val="accent2"/>
                </a:solidFill>
              </a:rPr>
              <a:t>  &gt; 1 MeV)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en-US" sz="1400" b="1" dirty="0" smtClean="0">
                <a:solidFill>
                  <a:schemeClr val="accent2"/>
                </a:solidFill>
              </a:rPr>
              <a:t> thermal atmospheric neutrons</a:t>
            </a:r>
            <a:r>
              <a:rPr lang="en-US" sz="1400" dirty="0" smtClean="0"/>
              <a:t>.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it-IT" sz="1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</a:rPr>
              <a:t>direct</a:t>
            </a:r>
            <a:r>
              <a:rPr lang="it-IT" sz="1400" b="1" dirty="0" smtClean="0">
                <a:solidFill>
                  <a:srgbClr val="00B050"/>
                </a:solidFill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</a:rPr>
              <a:t>protons</a:t>
            </a:r>
            <a:r>
              <a:rPr lang="it-IT" sz="1400" b="1" dirty="0" smtClean="0">
                <a:solidFill>
                  <a:srgbClr val="00B050"/>
                </a:solidFill>
              </a:rPr>
              <a:t> (35-70 </a:t>
            </a:r>
            <a:r>
              <a:rPr lang="it-IT" sz="1400" b="1" dirty="0" err="1" smtClean="0">
                <a:solidFill>
                  <a:srgbClr val="00B050"/>
                </a:solidFill>
              </a:rPr>
              <a:t>MeV</a:t>
            </a:r>
            <a:r>
              <a:rPr lang="it-IT" sz="1400" b="1" dirty="0" smtClean="0">
                <a:solidFill>
                  <a:srgbClr val="00B050"/>
                </a:solidFill>
              </a:rPr>
              <a:t>)</a:t>
            </a:r>
            <a:endParaRPr lang="en-US" sz="1400" b="1" dirty="0" smtClean="0">
              <a:solidFill>
                <a:srgbClr val="00B05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355600" algn="l"/>
              </a:tabLst>
            </a:pPr>
            <a:endParaRPr lang="en-US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432534" y="4191000"/>
            <a:ext cx="3124200" cy="1746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Contact</a:t>
            </a:r>
            <a:r>
              <a:rPr lang="it-IT" sz="1600" dirty="0" smtClean="0"/>
              <a:t> </a:t>
            </a:r>
            <a:r>
              <a:rPr lang="it-IT" sz="1600" dirty="0" err="1" smtClean="0"/>
              <a:t>Person</a:t>
            </a:r>
            <a:r>
              <a:rPr lang="it-IT" sz="1600" dirty="0" smtClean="0"/>
              <a:t>: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Prof. </a:t>
            </a:r>
            <a:r>
              <a:rPr lang="it-IT" sz="1600" dirty="0" err="1" smtClean="0"/>
              <a:t>Jeffery</a:t>
            </a:r>
            <a:r>
              <a:rPr lang="it-IT" sz="1600" dirty="0" smtClean="0"/>
              <a:t> </a:t>
            </a:r>
            <a:r>
              <a:rPr lang="it-IT" sz="1600" dirty="0" err="1" smtClean="0"/>
              <a:t>Wyss</a:t>
            </a:r>
            <a:endParaRPr lang="it-IT" sz="1600" dirty="0" smtClean="0"/>
          </a:p>
          <a:p>
            <a:pPr algn="ctr"/>
            <a:r>
              <a:rPr lang="it-IT" sz="1600" dirty="0" err="1" smtClean="0"/>
              <a:t>Univ</a:t>
            </a:r>
            <a:r>
              <a:rPr lang="it-IT" sz="1600" dirty="0" smtClean="0"/>
              <a:t> of Cassino and INFN Padova</a:t>
            </a:r>
          </a:p>
          <a:p>
            <a:pPr algn="ctr"/>
            <a:r>
              <a:rPr lang="it-IT" sz="1600" dirty="0" smtClean="0">
                <a:hlinkClick r:id="rId3"/>
              </a:rPr>
              <a:t>wyss@unicas.it</a:t>
            </a:r>
            <a:endParaRPr lang="it-IT" sz="1600" dirty="0" smtClean="0"/>
          </a:p>
          <a:p>
            <a:pPr algn="ctr"/>
            <a:r>
              <a:rPr lang="it-IT" sz="1600" dirty="0" err="1" smtClean="0"/>
              <a:t>Tel</a:t>
            </a:r>
            <a:r>
              <a:rPr lang="it-IT" sz="1600" dirty="0" smtClean="0"/>
              <a:t>: +39 345 3163072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13163" y="6331013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Tools </a:t>
            </a:r>
            <a:r>
              <a:rPr lang="it-IT" sz="2800" b="1" dirty="0" err="1" smtClean="0"/>
              <a:t>at</a:t>
            </a:r>
            <a:r>
              <a:rPr lang="it-IT" sz="2800" b="1" dirty="0" smtClean="0"/>
              <a:t> LNL…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9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beams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39</a:t>
            </a:fld>
            <a:endParaRPr lang="en-US"/>
          </a:p>
        </p:txBody>
      </p:sp>
      <p:sp>
        <p:nvSpPr>
          <p:cNvPr id="5" name="CasellaDiTesto 3"/>
          <p:cNvSpPr txBox="1"/>
          <p:nvPr/>
        </p:nvSpPr>
        <p:spPr>
          <a:xfrm>
            <a:off x="152400" y="838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/>
                </a:solidFill>
              </a:rPr>
              <a:t>Quasi Mono-energetic Neutrons (QMN) </a:t>
            </a:r>
            <a:r>
              <a:rPr lang="en-US" sz="1600" b="1" dirty="0" smtClean="0"/>
              <a:t>from 35-70 MeV protons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it-IT" sz="1400" b="1" dirty="0" err="1" smtClean="0"/>
              <a:t>Assortment</a:t>
            </a:r>
            <a:r>
              <a:rPr lang="it-IT" sz="1400" b="1" dirty="0" smtClean="0"/>
              <a:t> of </a:t>
            </a:r>
            <a:r>
              <a:rPr lang="it-IT" sz="1400" b="1" dirty="0" err="1" smtClean="0">
                <a:solidFill>
                  <a:schemeClr val="accent1"/>
                </a:solidFill>
              </a:rPr>
              <a:t>thin</a:t>
            </a:r>
            <a:r>
              <a:rPr lang="it-IT" sz="1400" b="1" dirty="0" smtClean="0">
                <a:solidFill>
                  <a:schemeClr val="accent1"/>
                </a:solidFill>
              </a:rPr>
              <a:t> (3-4mm) Li and Be targets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it-IT" sz="1400" b="1" dirty="0"/>
              <a:t> </a:t>
            </a:r>
            <a:r>
              <a:rPr lang="it-IT" sz="1400" b="1" dirty="0" smtClean="0">
                <a:solidFill>
                  <a:schemeClr val="accent1"/>
                </a:solidFill>
              </a:rPr>
              <a:t>Multi-angle </a:t>
            </a:r>
            <a:r>
              <a:rPr lang="it-IT" sz="1400" b="1" dirty="0" err="1" smtClean="0">
                <a:solidFill>
                  <a:schemeClr val="accent1"/>
                </a:solidFill>
              </a:rPr>
              <a:t>collimator</a:t>
            </a:r>
            <a:r>
              <a:rPr lang="it-IT" sz="1400" b="1" dirty="0" smtClean="0">
                <a:solidFill>
                  <a:schemeClr val="accent1"/>
                </a:solidFill>
              </a:rPr>
              <a:t> </a:t>
            </a:r>
            <a:r>
              <a:rPr lang="it-IT" sz="1400" b="1" dirty="0" smtClean="0"/>
              <a:t>for «</a:t>
            </a:r>
            <a:r>
              <a:rPr lang="it-IT" sz="1400" b="1" dirty="0" err="1" smtClean="0"/>
              <a:t>tail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correction</a:t>
            </a:r>
            <a:r>
              <a:rPr lang="it-IT" sz="1400" b="1" dirty="0" smtClean="0"/>
              <a:t>»</a:t>
            </a:r>
          </a:p>
          <a:p>
            <a:pPr marL="914400" lvl="1" indent="-457200" algn="just">
              <a:buFont typeface="Wingdings" pitchFamily="2" charset="2"/>
              <a:buChar char="ü"/>
            </a:pPr>
            <a:endParaRPr lang="en-US" sz="2000" b="1" dirty="0" smtClean="0"/>
          </a:p>
        </p:txBody>
      </p:sp>
      <p:sp>
        <p:nvSpPr>
          <p:cNvPr id="6" name="CasellaDiTesto 3"/>
          <p:cNvSpPr txBox="1"/>
          <p:nvPr/>
        </p:nvSpPr>
        <p:spPr>
          <a:xfrm>
            <a:off x="152400" y="1954927"/>
            <a:ext cx="26617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Font typeface="+mj-lt"/>
              <a:buAutoNum type="arabicPeriod" startAt="2"/>
            </a:pPr>
            <a:r>
              <a:rPr lang="en-US" sz="1600" b="1" dirty="0" smtClean="0">
                <a:solidFill>
                  <a:srgbClr val="00B050"/>
                </a:solidFill>
              </a:rPr>
              <a:t>Continuous energy (</a:t>
            </a:r>
            <a:r>
              <a:rPr lang="en-US" sz="1600" b="1" i="1" dirty="0" smtClean="0">
                <a:solidFill>
                  <a:srgbClr val="00B050"/>
                </a:solidFill>
              </a:rPr>
              <a:t>white</a:t>
            </a:r>
            <a:r>
              <a:rPr lang="en-US" sz="1600" b="1" dirty="0" smtClean="0">
                <a:solidFill>
                  <a:srgbClr val="00B050"/>
                </a:solidFill>
              </a:rPr>
              <a:t>) </a:t>
            </a:r>
            <a:r>
              <a:rPr lang="en-US" sz="1600" i="1" dirty="0" smtClean="0">
                <a:solidFill>
                  <a:srgbClr val="00B050"/>
                </a:solidFill>
              </a:rPr>
              <a:t>atmospheric-like </a:t>
            </a:r>
            <a:r>
              <a:rPr lang="en-US" sz="1600" b="1" dirty="0" smtClean="0">
                <a:solidFill>
                  <a:srgbClr val="00B050"/>
                </a:solidFill>
              </a:rPr>
              <a:t>neutrons</a:t>
            </a:r>
            <a:r>
              <a:rPr lang="en-US" sz="1600" b="1" dirty="0" smtClean="0"/>
              <a:t> from intense 70 MeV protons. Two targets:</a:t>
            </a:r>
          </a:p>
          <a:p>
            <a:pPr lvl="1" indent="-274320" algn="just">
              <a:buFont typeface="Wingdings" pitchFamily="2" charset="2"/>
              <a:buChar char="ü"/>
            </a:pPr>
            <a:r>
              <a:rPr lang="it-IT" sz="1400" b="1" dirty="0" smtClean="0"/>
              <a:t>A «</a:t>
            </a:r>
            <a:r>
              <a:rPr lang="it-IT" sz="1400" b="1" dirty="0" err="1" smtClean="0">
                <a:solidFill>
                  <a:srgbClr val="7030A0"/>
                </a:solidFill>
              </a:rPr>
              <a:t>novel</a:t>
            </a:r>
            <a:r>
              <a:rPr lang="it-IT" sz="1400" b="1" dirty="0" smtClean="0">
                <a:solidFill>
                  <a:srgbClr val="7030A0"/>
                </a:solidFill>
              </a:rPr>
              <a:t>» </a:t>
            </a:r>
            <a:r>
              <a:rPr lang="it-IT" sz="1400" b="1" dirty="0" err="1" smtClean="0">
                <a:solidFill>
                  <a:srgbClr val="7030A0"/>
                </a:solidFill>
              </a:rPr>
              <a:t>rotating</a:t>
            </a:r>
            <a:r>
              <a:rPr lang="it-IT" sz="1400" b="1" dirty="0" smtClean="0">
                <a:solidFill>
                  <a:srgbClr val="7030A0"/>
                </a:solidFill>
              </a:rPr>
              <a:t> </a:t>
            </a:r>
            <a:r>
              <a:rPr lang="it-IT" sz="1400" b="1" dirty="0" err="1" smtClean="0">
                <a:solidFill>
                  <a:srgbClr val="7030A0"/>
                </a:solidFill>
              </a:rPr>
              <a:t>BePb</a:t>
            </a:r>
            <a:r>
              <a:rPr lang="it-IT" sz="1400" b="1" dirty="0" smtClean="0">
                <a:solidFill>
                  <a:srgbClr val="7030A0"/>
                </a:solidFill>
              </a:rPr>
              <a:t> (or </a:t>
            </a:r>
            <a:r>
              <a:rPr lang="it-IT" sz="1400" b="1" dirty="0" err="1" smtClean="0">
                <a:solidFill>
                  <a:srgbClr val="7030A0"/>
                </a:solidFill>
              </a:rPr>
              <a:t>BeTa</a:t>
            </a:r>
            <a:r>
              <a:rPr lang="it-IT" sz="1400" b="1" dirty="0" smtClean="0">
                <a:solidFill>
                  <a:srgbClr val="7030A0"/>
                </a:solidFill>
              </a:rPr>
              <a:t>) composite target </a:t>
            </a:r>
            <a:r>
              <a:rPr lang="it-IT" sz="1400" b="1" dirty="0" err="1" smtClean="0"/>
              <a:t>system</a:t>
            </a:r>
            <a:r>
              <a:rPr lang="it-IT" sz="1400" b="1" dirty="0" smtClean="0"/>
              <a:t> (non-</a:t>
            </a:r>
            <a:r>
              <a:rPr lang="it-IT" sz="1400" b="1" dirty="0" err="1" smtClean="0"/>
              <a:t>stopping</a:t>
            </a:r>
            <a:r>
              <a:rPr lang="it-IT" sz="1400" b="1" dirty="0" smtClean="0"/>
              <a:t>) and </a:t>
            </a:r>
            <a:r>
              <a:rPr lang="it-IT" sz="1400" b="1" dirty="0" err="1" smtClean="0"/>
              <a:t>without</a:t>
            </a:r>
            <a:r>
              <a:rPr lang="it-IT" sz="1400" b="1" dirty="0" smtClean="0"/>
              <a:t> moderator</a:t>
            </a:r>
          </a:p>
          <a:p>
            <a:pPr lvl="1" indent="-274320" algn="just">
              <a:buFont typeface="Wingdings" pitchFamily="2" charset="2"/>
              <a:buChar char="ü"/>
            </a:pPr>
            <a:r>
              <a:rPr lang="it-IT" sz="1400" b="1" dirty="0" smtClean="0"/>
              <a:t>A «</a:t>
            </a:r>
            <a:r>
              <a:rPr lang="it-IT" sz="1400" b="1" dirty="0" err="1" smtClean="0">
                <a:solidFill>
                  <a:srgbClr val="0070C0"/>
                </a:solidFill>
              </a:rPr>
              <a:t>conventionl</a:t>
            </a:r>
            <a:r>
              <a:rPr lang="it-IT" sz="1400" b="1" dirty="0" smtClean="0">
                <a:solidFill>
                  <a:srgbClr val="0070C0"/>
                </a:solidFill>
              </a:rPr>
              <a:t>» </a:t>
            </a:r>
            <a:r>
              <a:rPr lang="it-IT" sz="1400" b="1" dirty="0" err="1" smtClean="0">
                <a:solidFill>
                  <a:srgbClr val="0070C0"/>
                </a:solidFill>
              </a:rPr>
              <a:t>thick</a:t>
            </a:r>
            <a:r>
              <a:rPr lang="it-IT" sz="1400" b="1" dirty="0" smtClean="0">
                <a:solidFill>
                  <a:srgbClr val="0070C0"/>
                </a:solidFill>
              </a:rPr>
              <a:t> (</a:t>
            </a:r>
            <a:r>
              <a:rPr lang="it-IT" sz="1400" b="1" dirty="0" err="1" smtClean="0">
                <a:solidFill>
                  <a:srgbClr val="0070C0"/>
                </a:solidFill>
              </a:rPr>
              <a:t>stopping</a:t>
            </a:r>
            <a:r>
              <a:rPr lang="it-IT" sz="1400" b="1" dirty="0" smtClean="0">
                <a:solidFill>
                  <a:srgbClr val="0070C0"/>
                </a:solidFill>
              </a:rPr>
              <a:t>) W-</a:t>
            </a:r>
            <a:r>
              <a:rPr lang="it-IT" sz="1400" b="1" dirty="0" err="1" smtClean="0">
                <a:solidFill>
                  <a:srgbClr val="0070C0"/>
                </a:solidFill>
              </a:rPr>
              <a:t>based</a:t>
            </a:r>
            <a:r>
              <a:rPr lang="it-IT" sz="1400" b="1" dirty="0" smtClean="0">
                <a:solidFill>
                  <a:srgbClr val="0070C0"/>
                </a:solidFill>
              </a:rPr>
              <a:t> target </a:t>
            </a:r>
            <a:r>
              <a:rPr lang="it-IT" sz="1400" b="1" dirty="0" smtClean="0"/>
              <a:t>and moderator </a:t>
            </a:r>
            <a:r>
              <a:rPr lang="it-IT" sz="1400" b="1" dirty="0" err="1" smtClean="0"/>
              <a:t>system</a:t>
            </a:r>
            <a:endParaRPr lang="it-IT" sz="1400" b="1" dirty="0" smtClean="0"/>
          </a:p>
          <a:p>
            <a:pPr marL="971550" lvl="1" indent="-514350" algn="just">
              <a:buFont typeface="+mj-lt"/>
              <a:buAutoNum type="alphaLcParenR"/>
            </a:pPr>
            <a:endParaRPr lang="en-US" sz="2000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Direct protons (35-70 MeV) 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7" y="1875333"/>
            <a:ext cx="580866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24324" y="6183808"/>
            <a:ext cx="3800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ctr" eaLnBrk="1" hangingPunct="1"/>
            <a:r>
              <a:rPr lang="it-IT" sz="2000" dirty="0" err="1">
                <a:latin typeface="+mj-lt"/>
              </a:rPr>
              <a:t>Neutron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beam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shaped</a:t>
            </a:r>
            <a:r>
              <a:rPr lang="it-IT" sz="2000" dirty="0">
                <a:latin typeface="+mj-lt"/>
              </a:rPr>
              <a:t> by composite target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67280"/>
              </p:ext>
            </p:extLst>
          </p:nvPr>
        </p:nvGraphicFramePr>
        <p:xfrm>
          <a:off x="2801937" y="406895"/>
          <a:ext cx="5495925" cy="424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Graph" r:id="rId4" imgW="4028732" imgH="3113111" progId="">
                  <p:embed/>
                </p:oleObj>
              </mc:Choice>
              <mc:Fallback>
                <p:oleObj name="Graph" r:id="rId4" imgW="4028732" imgH="3113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7" y="406895"/>
                        <a:ext cx="5495925" cy="4248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4899"/>
            <a:ext cx="6216794" cy="46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4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415145" y="76200"/>
            <a:ext cx="2871355" cy="2819400"/>
            <a:chOff x="3415145" y="76200"/>
            <a:chExt cx="2871355" cy="28194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6200"/>
              <a:ext cx="1714500" cy="14970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76800" y="1573212"/>
              <a:ext cx="1170709" cy="443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CN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/>
            <p:cNvCxnSpPr>
              <a:stCxn id="8" idx="1"/>
            </p:cNvCxnSpPr>
            <p:nvPr/>
          </p:nvCxnSpPr>
          <p:spPr>
            <a:xfrm flipH="1">
              <a:off x="3415145" y="1794900"/>
              <a:ext cx="1461655" cy="11007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362200" y="76200"/>
            <a:ext cx="1643062" cy="3162300"/>
            <a:chOff x="2362200" y="76200"/>
            <a:chExt cx="1643062" cy="3162300"/>
          </a:xfrm>
        </p:grpSpPr>
        <p:cxnSp>
          <p:nvCxnSpPr>
            <p:cNvPr id="7" name="Straight Arrow Connector 6"/>
            <p:cNvCxnSpPr>
              <a:stCxn id="9" idx="2"/>
            </p:cNvCxnSpPr>
            <p:nvPr/>
          </p:nvCxnSpPr>
          <p:spPr>
            <a:xfrm flipH="1">
              <a:off x="2514600" y="2016587"/>
              <a:ext cx="723900" cy="12219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514600" y="1600200"/>
              <a:ext cx="1447800" cy="4163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AN2000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76200"/>
              <a:ext cx="1643062" cy="1500187"/>
            </a:xfrm>
            <a:prstGeom prst="rect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228600" y="228600"/>
            <a:ext cx="1828800" cy="5657850"/>
            <a:chOff x="228600" y="228600"/>
            <a:chExt cx="1828800" cy="5657850"/>
          </a:xfrm>
        </p:grpSpPr>
        <p:sp>
          <p:nvSpPr>
            <p:cNvPr id="25" name="Rectangle 24"/>
            <p:cNvSpPr/>
            <p:nvPr/>
          </p:nvSpPr>
          <p:spPr>
            <a:xfrm>
              <a:off x="228600" y="3589829"/>
              <a:ext cx="1447800" cy="2296621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200" y="228600"/>
              <a:ext cx="1600200" cy="84362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SPES area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Arrow Connector 35"/>
            <p:cNvCxnSpPr>
              <a:stCxn id="35" idx="2"/>
              <a:endCxn id="25" idx="0"/>
            </p:cNvCxnSpPr>
            <p:nvPr/>
          </p:nvCxnSpPr>
          <p:spPr>
            <a:xfrm flipH="1">
              <a:off x="952500" y="1072226"/>
              <a:ext cx="304800" cy="251760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238500" y="76200"/>
            <a:ext cx="5554807" cy="5403056"/>
            <a:chOff x="3238500" y="76200"/>
            <a:chExt cx="5554807" cy="5403056"/>
          </a:xfrm>
        </p:grpSpPr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557" y="76200"/>
              <a:ext cx="1936750" cy="1643062"/>
            </a:xfrm>
            <a:prstGeom prst="rect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7097063" y="1752600"/>
              <a:ext cx="1447800" cy="4163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PIAVE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Straight Arrow Connector 59"/>
            <p:cNvCxnSpPr>
              <a:stCxn id="50" idx="1"/>
            </p:cNvCxnSpPr>
            <p:nvPr/>
          </p:nvCxnSpPr>
          <p:spPr>
            <a:xfrm flipH="1">
              <a:off x="3238500" y="1960794"/>
              <a:ext cx="3858563" cy="35184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005262" y="4648200"/>
            <a:ext cx="4757738" cy="2133600"/>
            <a:chOff x="4005262" y="4648200"/>
            <a:chExt cx="4757738" cy="2133600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87" y="4648200"/>
              <a:ext cx="1928813" cy="1662113"/>
            </a:xfrm>
            <a:prstGeom prst="rect">
              <a:avLst/>
            </a:prstGeom>
            <a:solidFill>
              <a:schemeClr val="accent1"/>
            </a:solidFill>
            <a:ln w="5724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7056293" y="6365413"/>
              <a:ext cx="1447800" cy="4163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ALPI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4005262" y="5753100"/>
              <a:ext cx="2851296" cy="13335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62400" y="2438400"/>
            <a:ext cx="4822970" cy="2743200"/>
            <a:chOff x="3962400" y="2438400"/>
            <a:chExt cx="4822970" cy="2743200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557" y="2438400"/>
              <a:ext cx="1928813" cy="1500188"/>
            </a:xfrm>
            <a:prstGeom prst="rect">
              <a:avLst/>
            </a:prstGeom>
            <a:noFill/>
            <a:ln w="5724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7010400" y="3946251"/>
              <a:ext cx="1676400" cy="41638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TANDEM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Straight Arrow Connector 65"/>
            <p:cNvCxnSpPr>
              <a:stCxn id="47" idx="1"/>
            </p:cNvCxnSpPr>
            <p:nvPr/>
          </p:nvCxnSpPr>
          <p:spPr>
            <a:xfrm flipH="1">
              <a:off x="3962400" y="3188494"/>
              <a:ext cx="2894157" cy="19931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066800" y="6400800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 AT LNL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8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79450" y="103188"/>
            <a:ext cx="2185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en-US">
                <a:solidFill>
                  <a:srgbClr val="CC00CC"/>
                </a:solidFill>
              </a:rPr>
              <a:t>Conclusions</a:t>
            </a:r>
            <a:r>
              <a:rPr lang="en-US" b="0">
                <a:solidFill>
                  <a:srgbClr val="CC00CC"/>
                </a:solidFill>
              </a:rPr>
              <a:t> 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609600" y="604838"/>
            <a:ext cx="8077200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79" tIns="45492" rIns="90979" bIns="45492"/>
          <a:lstStyle/>
          <a:p>
            <a:endParaRPr lang="en-US"/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252413" y="811213"/>
            <a:ext cx="8434387" cy="35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SIRAD is an unique irradiation facility in Italy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continuous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upgrades have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made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the facility user friendly for external users to operate it with minimal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support</a:t>
            </a: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beam </a:t>
            </a:r>
            <a:r>
              <a:rPr lang="en-US" sz="1400" b="0" dirty="0" err="1">
                <a:solidFill>
                  <a:srgbClr val="000000"/>
                </a:solidFill>
                <a:latin typeface="+mj-lt"/>
              </a:rPr>
              <a:t>dosimetry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validated by measurements with the ESA SEU monitor </a:t>
            </a:r>
            <a:endParaRPr lang="en-US" sz="1400" b="0" dirty="0" smtClean="0">
              <a:solidFill>
                <a:srgbClr val="000000"/>
              </a:solidFill>
              <a:latin typeface="+mj-lt"/>
            </a:endParaRP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insertion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of more energetic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Tandem-ALPI ion beams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allows for new class of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applications </a:t>
            </a: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err="1" smtClean="0">
                <a:solidFill>
                  <a:srgbClr val="000000"/>
                </a:solidFill>
                <a:latin typeface="+mj-lt"/>
              </a:rPr>
              <a:t>micromapping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of SEE sensitivity with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IEE Microscopy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allows for detailed studies of electronic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devices </a:t>
            </a: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availability 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of the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Panoramic Co</a:t>
            </a:r>
            <a:r>
              <a:rPr lang="en-US" sz="1400" baseline="30000" dirty="0">
                <a:solidFill>
                  <a:srgbClr val="000000"/>
                </a:solidFill>
                <a:latin typeface="+mj-lt"/>
              </a:rPr>
              <a:t>60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Gammabeam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source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X-ray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gun for TID tests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SPES project will open soon the possibility of higher energy proton beams and of neutron beams </a:t>
            </a:r>
          </a:p>
          <a:p>
            <a:pPr marL="1085850" lvl="1" indent="-342900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7045" name="Text Box 8"/>
          <p:cNvSpPr txBox="1">
            <a:spLocks noChangeArrowheads="1"/>
          </p:cNvSpPr>
          <p:nvPr/>
        </p:nvSpPr>
        <p:spPr bwMode="auto">
          <a:xfrm>
            <a:off x="184150" y="3961134"/>
            <a:ext cx="8502650" cy="17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Accessibility of the SIRAD apparatus</a:t>
            </a:r>
            <a:r>
              <a:rPr lang="en-US" sz="1800" b="0" dirty="0">
                <a:solidFill>
                  <a:schemeClr val="accent1"/>
                </a:solidFill>
                <a:latin typeface="+mj-lt"/>
              </a:rPr>
              <a:t> can be further increased</a:t>
            </a:r>
            <a:r>
              <a:rPr lang="en-US" sz="1800" b="0" dirty="0" smtClean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marL="1028700" lvl="1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with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dedicated beam time slots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1028700" lvl="1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by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making Tandem and ALPI-PIAVE complexes running independently</a:t>
            </a:r>
            <a:r>
              <a:rPr lang="en-US" sz="1400" b="0" dirty="0">
                <a:solidFill>
                  <a:srgbClr val="000000"/>
                </a:solidFill>
                <a:latin typeface="+mj-lt"/>
              </a:rPr>
              <a:t> to increase the beam time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availability</a:t>
            </a:r>
          </a:p>
          <a:p>
            <a:pPr marL="1028700" lvl="1" algn="just" eaLnBrk="1" hangingPunct="1">
              <a:lnSpc>
                <a:spcPct val="120000"/>
              </a:lnSpc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</a:rPr>
              <a:t>by 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defining protocols for allowing industrial groups to come and pay for </a:t>
            </a:r>
            <a:r>
              <a:rPr lang="en-US" sz="1400" b="0" u="sng" dirty="0">
                <a:solidFill>
                  <a:schemeClr val="tx1"/>
                </a:solidFill>
                <a:latin typeface="+mj-lt"/>
              </a:rPr>
              <a:t>beam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1400" b="0" u="sng" dirty="0">
                <a:solidFill>
                  <a:schemeClr val="tx1"/>
                </a:solidFill>
                <a:latin typeface="+mj-lt"/>
              </a:rPr>
              <a:t>support</a:t>
            </a:r>
            <a:r>
              <a:rPr lang="en-US" sz="1600" b="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76200" y="5770996"/>
            <a:ext cx="8959850" cy="9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9" tIns="45492" rIns="90979" bIns="45492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400" dirty="0">
                <a:solidFill>
                  <a:srgbClr val="92D050"/>
                </a:solidFill>
                <a:latin typeface="+mj-lt"/>
              </a:rPr>
              <a:t>This is an ambitious program for the SIRAD group.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400" dirty="0">
                <a:solidFill>
                  <a:srgbClr val="92D050"/>
                </a:solidFill>
                <a:latin typeface="+mj-lt"/>
              </a:rPr>
              <a:t>Help from other groups is welcome.</a:t>
            </a:r>
            <a:endParaRPr lang="en-US" sz="2400" b="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02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Tandem-ALPI-PIAVE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2" descr="copertina"/>
          <p:cNvPicPr>
            <a:picLocks noChangeAspect="1" noChangeArrowheads="1"/>
          </p:cNvPicPr>
          <p:nvPr/>
        </p:nvPicPr>
        <p:blipFill>
          <a:blip r:embed="rId2" cstate="print"/>
          <a:srcRect l="2747" r="4807"/>
          <a:stretch>
            <a:fillRect/>
          </a:stretch>
        </p:blipFill>
        <p:spPr bwMode="auto">
          <a:xfrm>
            <a:off x="826294" y="1035844"/>
            <a:ext cx="63388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4663" y="2570163"/>
            <a:ext cx="93352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PIAVE</a:t>
            </a: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 rot="16200000">
            <a:off x="5734402" y="2242197"/>
            <a:ext cx="239454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&amp; 2 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Exp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Halls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855075" y="2559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995738" y="4941888"/>
            <a:ext cx="179324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XTU Tandem</a:t>
            </a: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916238" y="4370388"/>
            <a:ext cx="74571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ALPI</a:t>
            </a: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 flipV="1">
            <a:off x="2495550" y="1844824"/>
            <a:ext cx="5460826" cy="14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Oval 56"/>
          <p:cNvSpPr>
            <a:spLocks noChangeArrowheads="1"/>
          </p:cNvSpPr>
          <p:nvPr/>
        </p:nvSpPr>
        <p:spPr bwMode="auto">
          <a:xfrm>
            <a:off x="4213224" y="4689622"/>
            <a:ext cx="142875" cy="12613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4213225" y="4587081"/>
            <a:ext cx="142875" cy="228674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val 63"/>
          <p:cNvSpPr>
            <a:spLocks noChangeArrowheads="1"/>
          </p:cNvSpPr>
          <p:nvPr/>
        </p:nvSpPr>
        <p:spPr bwMode="auto">
          <a:xfrm flipV="1">
            <a:off x="3153353" y="2666118"/>
            <a:ext cx="216695" cy="10707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44157" y="1044925"/>
            <a:ext cx="256180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3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Exp</a:t>
            </a: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Halls</a:t>
            </a: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sellaDiTesto 4"/>
          <p:cNvSpPr txBox="1"/>
          <p:nvPr/>
        </p:nvSpPr>
        <p:spPr>
          <a:xfrm>
            <a:off x="7162508" y="1275757"/>
            <a:ext cx="16264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Here is displayed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the PIAVE-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Tandem-ALPI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complex, the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beams being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injected by the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XTU Tandem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into the three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experimental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Halls, or in to the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superconductive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LINAC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and then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distributed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to three </a:t>
            </a:r>
          </a:p>
          <a:p>
            <a:r>
              <a:rPr lang="en-GB" sz="1600" b="1" dirty="0">
                <a:latin typeface="Calibri" pitchFamily="34" charset="0"/>
                <a:cs typeface="Calibri" pitchFamily="34" charset="0"/>
              </a:rPr>
              <a:t>experimental </a:t>
            </a:r>
            <a:endParaRPr lang="en-GB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halls, two of them are shown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3139" y="6201298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[Slide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courtesy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Dr. 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. Carlucci]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208 C -0.0066 -0.01642 -0.00608 -0.03492 -0.00556 -0.04648 C -0.00504 -0.05804 -0.00417 -0.05018 -0.00382 -0.06775 C -0.00348 -0.08532 -0.00348 -0.1274 -0.00382 -0.15214 C -0.00417 -0.17688 -0.00504 -0.19816 -0.00556 -0.21573 C -0.00608 -0.2333 -0.00695 -0.24509 -0.00712 -0.25781 C -0.0073 -0.27053 -0.00712 -0.28255 -0.00712 -0.2918 C -0.00712 -0.30105 -0.00799 -0.30544 -0.00712 -0.31284 C -0.00625 -0.32024 -0.00539 -0.33157 -0.00226 -0.33619 C 0.00086 -0.34081 0.00781 -0.33966 0.01198 -0.34035 C 0.01614 -0.34105 0.0184 -0.34012 0.02309 -0.34035 C 0.02777 -0.34058 0.03559 -0.34243 0.04062 -0.34243 C 0.04566 -0.34243 0.04583 -0.34105 0.0533 -0.34035 C 0.06076 -0.33966 0.07291 -0.33897 0.08507 -0.33827 " pathEditMode="fixed" rAng="0" ptsTypes="aaaaaaaaa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172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3607 C -0.00122 -0.06728 -0.00035 -0.09826 -0.00035 -0.12069 C -0.00035 -0.14312 -0.00191 -0.1526 -0.00191 -0.17133 C -0.00191 -0.19005 -0.00052 -0.21248 -0.00035 -0.2326 C -0.00018 -0.25271 -0.0007 -0.27283 -0.00035 -0.29179 C -4.44444E-6 -0.31075 0.00104 -0.33341 0.00139 -0.34682 C 0.00173 -0.36023 0.00191 -0.36601 0.00139 -0.37225 C 0.00086 -0.37849 0.00295 -0.38127 -0.00191 -0.38474 C -0.00677 -0.3882 -0.01962 -0.39144 -0.02726 -0.39329 C -0.0349 -0.39514 -0.03785 -0.39514 -0.04792 -0.39537 C -0.05799 -0.3956 -0.07327 -0.39514 -0.0875 -0.39537 C -0.10174 -0.3956 -0.11945 -0.39699 -0.13368 -0.39745 C -0.14792 -0.39791 -0.16164 -0.39699 -0.17327 -0.39745 C -0.1849 -0.39791 -0.1948 -0.39884 -0.20348 -0.39953 C -0.21216 -0.40023 -0.22014 -0.40138 -0.2257 -0.40185 C -0.23125 -0.40231 -0.23334 -0.40254 -0.23681 -0.40185 C -0.24028 -0.40115 -0.24375 -0.40069 -0.24636 -0.39745 C -0.24896 -0.39422 -0.25105 -0.38867 -0.25261 -0.38265 C -0.25417 -0.37664 -0.25539 -0.37109 -0.25591 -0.36161 C -0.25643 -0.35213 -0.25643 -0.33641 -0.25591 -0.32554 C -0.25539 -0.31468 -0.25313 -0.30659 -0.25261 -0.29595 C -0.25209 -0.28531 -0.25261 -0.27167 -0.25261 -0.26219 C -0.25261 -0.25271 -0.25295 -0.24647 -0.25261 -0.23907 C -0.25226 -0.23167 -0.25122 -0.22474 -0.25105 -0.2178 C -0.25087 -0.21086 -0.25122 -0.20508 -0.25105 -0.19676 C -0.25087 -0.18843 -0.24983 -0.17711 -0.24948 -0.16716 C -0.24914 -0.15722 -0.24966 -0.14635 -0.24948 -0.13757 C -0.24931 -0.12878 -0.24792 -0.1237 -0.24792 -0.11422 C -0.24792 -0.10474 -0.24879 -0.08855 -0.24948 -0.08046 C -0.25018 -0.07237 -0.24948 -0.0689 -0.25261 -0.06566 C -0.25573 -0.06242 -0.2625 -0.06173 -0.26858 -0.0615 C -0.27466 -0.06127 -0.2842 -0.06289 -0.28924 -0.06358 C -0.29427 -0.06427 -0.29549 -0.06427 -0.29861 -0.06566 C -0.30174 -0.06705 -0.30625 -0.06797 -0.30816 -0.0719 C -0.31007 -0.07583 -0.30955 -0.08277 -0.30973 -0.08878 C -0.3099 -0.09479 -0.30938 -0.10104 -0.30973 -0.10797 C -0.31007 -0.11491 -0.31111 -0.12161 -0.31146 -0.13109 C -0.31181 -0.14057 -0.31181 -0.15653 -0.31146 -0.16508 C -0.31111 -0.17364 -0.30955 -0.17641 -0.30973 -0.18196 C -0.3099 -0.18751 -0.31268 -0.19398 -0.31302 -0.19884 C -0.31337 -0.2037 -0.31164 -0.20624 -0.31146 -0.21156 C -0.31129 -0.21687 -0.31146 -0.22497 -0.31146 -0.23052 C -0.31146 -0.23607 -0.31129 -0.24069 -0.31146 -0.24531 C -0.31164 -0.24994 -0.31302 -0.25202 -0.31302 -0.25803 C -0.31302 -0.26404 -0.31129 -0.27098 -0.31146 -0.28115 C -0.31164 -0.29133 -0.31407 -0.31052 -0.31459 -0.3193 C -0.31511 -0.32809 -0.31476 -0.32739 -0.31459 -0.3341 C -0.31441 -0.3408 -0.31407 -0.35352 -0.31302 -0.35953 C -0.31198 -0.36554 -0.31129 -0.36786 -0.30816 -0.36994 C -0.30504 -0.37202 -0.30018 -0.37179 -0.29393 -0.37225 C -0.28768 -0.37271 -0.27674 -0.37202 -0.27014 -0.37225 C -0.26355 -0.37248 -0.26268 -0.37433 -0.25417 -0.37433 C -0.24566 -0.37433 -0.23056 -0.37248 -0.21927 -0.37225 C -0.20799 -0.37202 -0.19341 -0.37225 -0.18594 -0.37225 C -0.17848 -0.37225 -0.17952 -0.37225 -0.17483 -0.37225 C -0.17014 -0.37225 -0.16563 -0.37225 -0.15747 -0.37225 C -0.14931 -0.37225 -0.13542 -0.37225 -0.1257 -0.37225 C -0.11598 -0.37225 -0.10677 -0.37271 -0.09861 -0.37225 C -0.09045 -0.37179 -0.08403 -0.3704 -0.07639 -0.36994 C -0.06875 -0.36948 -0.05973 -0.36994 -0.05261 -0.36994 C -0.04549 -0.36994 -0.03941 -0.36994 -0.03368 -0.36994 C -0.02795 -0.36994 -0.02275 -0.37017 -0.01771 -0.36994 C -0.01268 -0.36971 -0.00851 -0.36832 -0.00348 -0.36786 C 0.00156 -0.36739 0.00642 -0.36739 0.0125 -0.36786 C 0.01857 -0.36832 0.02673 -0.36994 0.03298 -0.36994 C 0.03923 -0.36994 0.04496 -0.36832 0.05052 -0.36786 C 0.05607 -0.36739 0.0618 -0.36786 0.06632 -0.36786 C 0.07083 -0.36786 0.07326 -0.36786 0.07743 -0.36786 C 0.08159 -0.36786 0.08663 -0.36786 0.09184 -0.36786 " pathEditMode="fixed" rAng="0" ptsTypes="aaaaaaaaaaaaaaaaaaaaaaaaaaaaaaaaaaaaaaaaaaaaaaaaaaaaaaaaaaaaaaaaaaaaA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183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1272 C -0.01822 -0.01295 -0.0302 -0.01295 -0.0394 -0.01272 C -0.0486 -0.01249 -0.05294 -0.01017 -0.06162 -0.01064 C -0.07031 -0.0111 -0.08385 -0.0141 -0.09183 -0.0148 C -0.09982 -0.01549 -0.10364 -0.01526 -0.10919 -0.0148 C -0.11475 -0.01434 -0.12117 -0.01549 -0.12517 -0.01272 C -0.12916 -0.00994 -0.13176 -0.00254 -0.13298 0.00208 C -0.13419 0.0067 -0.13315 0.00786 -0.13298 0.0148 C -0.13281 0.02173 -0.13176 0.0363 -0.13142 0.04439 C -0.13107 0.05248 -0.13124 0.05387 -0.13142 0.06335 C -0.13159 0.07283 -0.13315 0.09064 -0.13298 0.1015 C -0.13281 0.11237 -0.13037 0.11468 -0.12985 0.12902 C -0.12933 0.14335 -0.12985 0.17526 -0.12985 0.18821 C -0.12985 0.20116 -0.12985 0.20023 -0.12985 0.20717 C -0.12985 0.2141 -0.12985 0.22428 -0.12985 0.23052 C -0.12985 0.23676 -0.12985 0.24069 -0.12985 0.24532 C -0.12985 0.24994 -0.12794 0.25318 -0.12985 0.2578 C -0.13176 0.26243 -0.13697 0.26936 -0.14096 0.2726 C -0.14496 0.27584 -0.14947 0.27653 -0.15364 0.27699 C -0.15781 0.27746 -0.16284 0.2763 -0.16631 0.27491 C -0.16978 0.27353 -0.17117 0.27168 -0.1743 0.26844 C -0.17742 0.2652 -0.18246 0.26196 -0.18541 0.25572 C -0.18836 0.24948 -0.19079 0.23954 -0.19183 0.23052 C -0.19287 0.2215 -0.19183 0.21017 -0.19183 0.20092 C -0.19183 0.19168 -0.19183 0.18358 -0.19183 0.17549 C -0.19183 0.1674 -0.19166 0.15977 -0.19183 0.15214 C -0.19201 0.14451 -0.1934 0.13642 -0.1934 0.12902 C -0.1934 0.12162 -0.19183 0.11584 -0.19183 0.10775 C -0.19183 0.09965 -0.19287 0.08902 -0.1934 0.08023 C -0.19392 0.07144 -0.19478 0.06266 -0.19496 0.05503 C -0.19513 0.0474 -0.19496 0.04046 -0.19496 0.03376 C -0.19496 0.02705 -0.19513 0.02081 -0.19496 0.0148 C -0.19478 0.00879 -0.19392 0.00416 -0.1934 -0.00208 C -0.19287 -0.00832 -0.19287 -0.0178 -0.19183 -0.02335 C -0.19079 -0.0289 -0.18906 -0.0326 -0.18697 -0.03584 C -0.18489 -0.03908 -0.18263 -0.04116 -0.17916 -0.04231 C -0.17569 -0.04347 -0.17135 -0.04254 -0.16631 -0.04231 C -0.16128 -0.04208 -0.15468 -0.04023 -0.14895 -0.04023 C -0.14322 -0.04023 -0.13784 -0.04231 -0.13142 -0.04231 C -0.12499 -0.04231 -0.11874 -0.04023 -0.11076 -0.04023 C -0.10277 -0.04023 -0.09287 -0.04254 -0.08385 -0.04231 C -0.07482 -0.04208 -0.06458 -0.03884 -0.05694 -0.03815 C -0.0493 -0.03746 -0.04444 -0.03792 -0.03784 -0.03815 C -0.03124 -0.03838 -0.0236 -0.03977 -0.01718 -0.04023 C -0.01076 -0.04069 -0.00572 -0.04069 0.00035 -0.04023 C 0.00643 -0.03977 0.01216 -0.03884 0.01928 -0.03815 C 0.0264 -0.03746 0.03456 -0.0363 0.04306 -0.03584 C 0.05157 -0.03538 0.05956 -0.03538 0.07015 -0.03584 C 0.08074 -0.0363 0.09706 -0.03838 0.1066 -0.03815 C 0.11615 -0.03792 0.12032 -0.03445 0.12726 -0.03376 C 0.13421 -0.03306 0.13994 -0.03376 0.14792 -0.03376 C 0.15591 -0.03376 0.16772 -0.03376 0.17483 -0.03376 C 0.18195 -0.03376 0.1856 -0.03376 0.19081 -0.03376 C 0.19601 -0.03376 0.20296 -0.03376 0.2066 -0.03376 " pathEditMode="fixed" rAng="0" ptsTypes="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2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SIRAD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beam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line</a:t>
            </a:r>
          </a:p>
          <a:p>
            <a:pPr marL="0" indent="0" algn="ctr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@ Tandem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accelerator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SIRAD </a:t>
            </a:r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3" y="3490383"/>
            <a:ext cx="4048197" cy="32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20_lineasirad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5" y="971551"/>
            <a:ext cx="8515205" cy="242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14800" y="3657600"/>
            <a:ext cx="4571999" cy="2678112"/>
          </a:xfrm>
          <a:prstGeom prst="rect">
            <a:avLst/>
          </a:prstGeom>
          <a:noFill/>
          <a:ln>
            <a:noFill/>
          </a:ln>
        </p:spPr>
        <p:txBody>
          <a:bodyPr lIns="90000" tIns="60876" rIns="90000" bIns="45000"/>
          <a:lstStyle>
            <a:lvl1pPr eaLnBrk="0" hangingPunct="0">
              <a:lnSpc>
                <a:spcPct val="120000"/>
              </a:lnSpc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120000"/>
              </a:lnSpc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120000"/>
              </a:lnSpc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120000"/>
              </a:lnSpc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120000"/>
              </a:lnSpc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D6D6F5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 algn="just" eaLnBrk="1">
              <a:lnSpc>
                <a:spcPct val="93000"/>
              </a:lnSpc>
              <a:spcAft>
                <a:spcPts val="1425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SIRAD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irradiation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facility is located at the Tandem Accelerator of the INFN National Laboratory of </a:t>
            </a:r>
            <a:r>
              <a:rPr lang="en-US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Legnaro</a:t>
            </a:r>
            <a:endParaRPr lang="en-US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85750" indent="-285750" algn="just" eaLnBrk="1">
              <a:lnSpc>
                <a:spcPct val="93000"/>
              </a:lnSpc>
              <a:spcAft>
                <a:spcPts val="1425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Tandem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accelerator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marL="742950" lvl="1" indent="-285750" algn="just" eaLnBrk="1">
              <a:lnSpc>
                <a:spcPct val="93000"/>
              </a:lnSpc>
              <a:spcAft>
                <a:spcPts val="1425"/>
              </a:spcAft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Van de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Graaff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type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15MV 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max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voltage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), </a:t>
            </a:r>
            <a:r>
              <a:rPr lang="it-IT" dirty="0" err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two</a:t>
            </a:r>
            <a:r>
              <a:rPr lang="it-IT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 strippers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servicing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CC00CC"/>
                </a:solidFill>
                <a:latin typeface="+mj-lt"/>
                <a:cs typeface="Times New Roman" pitchFamily="18" charset="0"/>
              </a:rPr>
              <a:t>3 </a:t>
            </a:r>
            <a:r>
              <a:rPr lang="it-IT" dirty="0" err="1" smtClean="0">
                <a:solidFill>
                  <a:srgbClr val="CC00CC"/>
                </a:solidFill>
                <a:latin typeface="+mj-lt"/>
                <a:cs typeface="Times New Roman" pitchFamily="18" charset="0"/>
              </a:rPr>
              <a:t>experimental</a:t>
            </a:r>
            <a:r>
              <a:rPr lang="it-IT" dirty="0" smtClean="0">
                <a:solidFill>
                  <a:srgbClr val="CC00CC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CC00CC"/>
                </a:solidFill>
                <a:latin typeface="+mj-lt"/>
                <a:cs typeface="Times New Roman" pitchFamily="18" charset="0"/>
              </a:rPr>
              <a:t>halls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for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nuclear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interdisciplinary</a:t>
            </a:r>
            <a:r>
              <a:rPr lang="it-IT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Physics</a:t>
            </a:r>
            <a:endParaRPr lang="en-US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0960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SIRAD is located in the 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Experimental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Hall 1, Beam line +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70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Ion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SIRAD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75708"/>
              </p:ext>
            </p:extLst>
          </p:nvPr>
        </p:nvGraphicFramePr>
        <p:xfrm>
          <a:off x="3200400" y="1202628"/>
          <a:ext cx="5486400" cy="544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390525"/>
                <a:gridCol w="390525"/>
                <a:gridCol w="895350"/>
                <a:gridCol w="762000"/>
                <a:gridCol w="1371600"/>
              </a:tblGrid>
              <a:tr h="78618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Ion</a:t>
                      </a:r>
                      <a:r>
                        <a:rPr lang="it-IT" sz="1200" b="1" baseline="0" dirty="0" smtClean="0"/>
                        <a:t> </a:t>
                      </a:r>
                      <a:r>
                        <a:rPr lang="it-IT" sz="1200" b="1" baseline="0" dirty="0" err="1" smtClean="0"/>
                        <a:t>Species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Energy [</a:t>
                      </a:r>
                      <a:r>
                        <a:rPr lang="it-IT" sz="1200" b="1" dirty="0" err="1" smtClean="0"/>
                        <a:t>MeV</a:t>
                      </a:r>
                      <a:r>
                        <a:rPr lang="it-IT" sz="1200" b="1" dirty="0" smtClean="0"/>
                        <a:t>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q</a:t>
                      </a:r>
                      <a:r>
                        <a:rPr lang="it-IT" sz="1200" b="1" baseline="-25000" dirty="0" smtClean="0"/>
                        <a:t>1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q</a:t>
                      </a:r>
                      <a:r>
                        <a:rPr lang="it-IT" sz="1200" b="1" baseline="-25000" dirty="0" smtClean="0"/>
                        <a:t>2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Rigidity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[</a:t>
                      </a:r>
                      <a:r>
                        <a:rPr lang="it-IT" sz="1200" b="1" dirty="0" err="1" smtClean="0"/>
                        <a:t>T∙m</a:t>
                      </a:r>
                      <a:r>
                        <a:rPr lang="it-IT" sz="1200" b="1" dirty="0" smtClean="0"/>
                        <a:t>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Range</a:t>
                      </a:r>
                      <a:r>
                        <a:rPr lang="it-IT" sz="1200" b="1" dirty="0" smtClean="0"/>
                        <a:t> in</a:t>
                      </a:r>
                      <a:r>
                        <a:rPr lang="it-IT" sz="1200" b="1" baseline="0" dirty="0" smtClean="0"/>
                        <a:t> Si [</a:t>
                      </a:r>
                      <a:r>
                        <a:rPr lang="it-IT" sz="1200" b="1" baseline="0" dirty="0" smtClean="0">
                          <a:sym typeface="Symbol"/>
                        </a:rPr>
                        <a:t>m]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/>
                        <a:t>Surface</a:t>
                      </a:r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LET in Si [MeV×cm</a:t>
                      </a:r>
                      <a:r>
                        <a:rPr lang="it-IT" sz="1200" b="1" baseline="30000" dirty="0" smtClean="0"/>
                        <a:t>2</a:t>
                      </a:r>
                      <a:r>
                        <a:rPr lang="it-IT" sz="1200" b="1" dirty="0" smtClean="0"/>
                        <a:t>/mg]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</a:t>
                      </a:r>
                      <a:r>
                        <a:rPr lang="it-IT" sz="1100" b="1" dirty="0" smtClean="0"/>
                        <a:t>H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0.77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4340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0.02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7</a:t>
                      </a:r>
                      <a:r>
                        <a:rPr lang="it-IT" sz="1100" b="1" dirty="0" smtClean="0"/>
                        <a:t>Li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0.95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376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0.37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11</a:t>
                      </a:r>
                      <a:r>
                        <a:rPr lang="it-IT" sz="1100" b="1" dirty="0" smtClean="0"/>
                        <a:t>B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80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0.86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185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12</a:t>
                      </a:r>
                      <a:r>
                        <a:rPr lang="it-IT" sz="1100" b="1" dirty="0" smtClean="0"/>
                        <a:t>C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94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0.81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164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1.53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strike="noStrike" baseline="30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108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0.86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107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2.95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/>
                          </a:solidFill>
                        </a:rPr>
                        <a:t>0.87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95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3.90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Si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157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0.87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61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8.58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32</a:t>
                      </a:r>
                      <a:r>
                        <a:rPr lang="it-IT" sz="1100" b="1" dirty="0" smtClean="0"/>
                        <a:t>S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171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0.89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54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11.1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Cl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/>
                          </a:solidFill>
                        </a:rPr>
                        <a:t>0.93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12.7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48</a:t>
                      </a:r>
                      <a:r>
                        <a:rPr lang="it-IT" sz="1100" b="1" dirty="0" smtClean="0"/>
                        <a:t>Ti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196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1.00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40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20.9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51</a:t>
                      </a:r>
                      <a:r>
                        <a:rPr lang="it-IT" sz="1100" b="1" dirty="0" smtClean="0"/>
                        <a:t>V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196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1.03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22.6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rgbClr val="00B050"/>
                          </a:solidFill>
                        </a:rPr>
                        <a:t>58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Ni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220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1.02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29.4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63</a:t>
                      </a:r>
                      <a:r>
                        <a:rPr lang="it-IT" sz="1100" b="1" dirty="0" smtClean="0"/>
                        <a:t>Cu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1.06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31.9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74</a:t>
                      </a:r>
                      <a:r>
                        <a:rPr lang="it-IT" sz="1100" b="1" dirty="0" smtClean="0"/>
                        <a:t>Ge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231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1.11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36.9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79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41.8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rgbClr val="00B050"/>
                          </a:solidFill>
                        </a:rPr>
                        <a:t>107</a:t>
                      </a:r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Ag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266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1.21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B050"/>
                          </a:solidFill>
                        </a:rPr>
                        <a:t>58.4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127</a:t>
                      </a:r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276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/>
                          </a:solidFill>
                        </a:rPr>
                        <a:t>1.28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65.4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47502"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30000" dirty="0" smtClean="0"/>
                        <a:t>197</a:t>
                      </a:r>
                      <a:r>
                        <a:rPr lang="it-IT" sz="1100" b="1" dirty="0" smtClean="0"/>
                        <a:t>Au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275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1.52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26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/>
                        <a:t>79.1</a:t>
                      </a:r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914400"/>
            <a:ext cx="327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</a:rPr>
              <a:t>Typical ions available at SIRAD serviced by </a:t>
            </a:r>
            <a:r>
              <a:rPr lang="en-GB" sz="1600" dirty="0" smtClean="0">
                <a:solidFill>
                  <a:srgbClr val="000000"/>
                </a:solidFill>
              </a:rPr>
              <a:t>the XTU-Tandem </a:t>
            </a:r>
            <a:r>
              <a:rPr lang="en-GB" sz="1600" dirty="0">
                <a:solidFill>
                  <a:srgbClr val="000000"/>
                </a:solidFill>
              </a:rPr>
              <a:t>accelerator, assuming</a:t>
            </a:r>
            <a:r>
              <a:rPr lang="en-GB" sz="16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Tandem </a:t>
            </a:r>
            <a:r>
              <a:rPr lang="en-GB" sz="1600" dirty="0">
                <a:solidFill>
                  <a:srgbClr val="000000"/>
                </a:solidFill>
              </a:rPr>
              <a:t>voltage at 14 </a:t>
            </a:r>
            <a:r>
              <a:rPr lang="en-GB" sz="1600" dirty="0" smtClean="0">
                <a:solidFill>
                  <a:srgbClr val="000000"/>
                </a:solidFill>
              </a:rPr>
              <a:t>MV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</a:p>
          <a:p>
            <a:pPr lvl="1"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the </a:t>
            </a:r>
            <a:r>
              <a:rPr lang="en-GB" sz="1600" dirty="0">
                <a:solidFill>
                  <a:srgbClr val="000000"/>
                </a:solidFill>
              </a:rPr>
              <a:t>most probable charge state using two strippers. </a:t>
            </a:r>
          </a:p>
          <a:p>
            <a:pPr>
              <a:buFontTx/>
              <a:buChar char="•"/>
            </a:pPr>
            <a:endParaRPr lang="en-GB" sz="1600" dirty="0">
              <a:solidFill>
                <a:srgbClr val="000000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GB" sz="1600" dirty="0">
                <a:solidFill>
                  <a:srgbClr val="FF0000"/>
                </a:solidFill>
              </a:rPr>
              <a:t>Note: The range and surface LET are in silicon (SRIM). </a:t>
            </a:r>
            <a:endParaRPr lang="en-GB" sz="1600" dirty="0" smtClean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</a:rPr>
              <a:t>The magnetic rigidity is also tabulated.</a:t>
            </a:r>
            <a:r>
              <a:rPr lang="it-IT" sz="1600" dirty="0">
                <a:solidFill>
                  <a:srgbClr val="000000"/>
                </a:solidFill>
              </a:rPr>
              <a:t> The </a:t>
            </a:r>
            <a:r>
              <a:rPr lang="it-IT" sz="1600" dirty="0" err="1">
                <a:solidFill>
                  <a:srgbClr val="000000"/>
                </a:solidFill>
              </a:rPr>
              <a:t>rigidity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limit</a:t>
            </a:r>
            <a:r>
              <a:rPr lang="it-IT" sz="1600" dirty="0">
                <a:solidFill>
                  <a:srgbClr val="000000"/>
                </a:solidFill>
              </a:rPr>
              <a:t> of SIRAD </a:t>
            </a:r>
            <a:r>
              <a:rPr lang="it-IT" sz="1600" dirty="0" err="1">
                <a:solidFill>
                  <a:srgbClr val="000000"/>
                </a:solidFill>
              </a:rPr>
              <a:t>is</a:t>
            </a:r>
            <a:r>
              <a:rPr lang="it-IT" sz="1600" dirty="0">
                <a:solidFill>
                  <a:srgbClr val="000000"/>
                </a:solidFill>
              </a:rPr>
              <a:t> ~ 1.6 T-m</a:t>
            </a:r>
          </a:p>
          <a:p>
            <a:pPr algn="ctr"/>
            <a:endParaRPr lang="it-IT" sz="1600" dirty="0"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90600" y="5105400"/>
            <a:ext cx="1600200" cy="52322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9900"/>
                </a:solidFill>
                <a:latin typeface="Times New Roman" pitchFamily="18" charset="0"/>
              </a:rPr>
              <a:t>1</a:t>
            </a:r>
            <a:r>
              <a:rPr lang="en-US" sz="1400" baseline="30000" dirty="0">
                <a:solidFill>
                  <a:srgbClr val="FF9900"/>
                </a:solidFill>
                <a:latin typeface="Times New Roman" pitchFamily="18" charset="0"/>
              </a:rPr>
              <a:t>st</a:t>
            </a:r>
            <a:r>
              <a:rPr lang="en-US" sz="1400" dirty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9900"/>
                </a:solidFill>
                <a:latin typeface="Times New Roman" pitchFamily="18" charset="0"/>
              </a:rPr>
              <a:t>multi-source</a:t>
            </a:r>
          </a:p>
          <a:p>
            <a:pPr algn="ctr"/>
            <a:r>
              <a:rPr lang="it-IT" sz="1400" dirty="0" smtClean="0">
                <a:solidFill>
                  <a:srgbClr val="FF9900"/>
                </a:solidFill>
                <a:latin typeface="Times New Roman" pitchFamily="18" charset="0"/>
              </a:rPr>
              <a:t>(</a:t>
            </a:r>
            <a:r>
              <a:rPr lang="it-IT" sz="1400" baseline="30000" dirty="0" smtClean="0">
                <a:solidFill>
                  <a:srgbClr val="FF9900"/>
                </a:solidFill>
                <a:latin typeface="Times New Roman" pitchFamily="18" charset="0"/>
              </a:rPr>
              <a:t>19</a:t>
            </a:r>
            <a:r>
              <a:rPr lang="it-IT" sz="1400" dirty="0" smtClean="0">
                <a:solidFill>
                  <a:srgbClr val="FF9900"/>
                </a:solidFill>
                <a:latin typeface="Times New Roman" pitchFamily="18" charset="0"/>
              </a:rPr>
              <a:t>F, </a:t>
            </a:r>
            <a:r>
              <a:rPr lang="it-IT" sz="1400" baseline="30000" dirty="0" smtClean="0">
                <a:solidFill>
                  <a:srgbClr val="FF9900"/>
                </a:solidFill>
                <a:latin typeface="Times New Roman" pitchFamily="18" charset="0"/>
              </a:rPr>
              <a:t>35</a:t>
            </a:r>
            <a:r>
              <a:rPr lang="it-IT" sz="1400" dirty="0" smtClean="0">
                <a:solidFill>
                  <a:srgbClr val="FF9900"/>
                </a:solidFill>
                <a:latin typeface="Times New Roman" pitchFamily="18" charset="0"/>
              </a:rPr>
              <a:t>Cl, </a:t>
            </a:r>
            <a:r>
              <a:rPr lang="it-IT" sz="1400" baseline="30000" dirty="0" smtClean="0">
                <a:solidFill>
                  <a:srgbClr val="FF9900"/>
                </a:solidFill>
                <a:latin typeface="Times New Roman" pitchFamily="18" charset="0"/>
              </a:rPr>
              <a:t>79</a:t>
            </a:r>
            <a:r>
              <a:rPr lang="it-IT" sz="1400" dirty="0" smtClean="0">
                <a:solidFill>
                  <a:srgbClr val="FF9900"/>
                </a:solidFill>
                <a:latin typeface="Times New Roman" pitchFamily="18" charset="0"/>
              </a:rPr>
              <a:t>Br, </a:t>
            </a:r>
            <a:r>
              <a:rPr lang="it-IT" sz="1400" baseline="30000" dirty="0" smtClean="0">
                <a:solidFill>
                  <a:srgbClr val="FF9900"/>
                </a:solidFill>
                <a:latin typeface="Times New Roman" pitchFamily="18" charset="0"/>
              </a:rPr>
              <a:t>127</a:t>
            </a:r>
            <a:r>
              <a:rPr lang="it-IT" sz="1400" dirty="0" smtClean="0">
                <a:solidFill>
                  <a:srgbClr val="FF9900"/>
                </a:solidFill>
                <a:latin typeface="Times New Roman" pitchFamily="18" charset="0"/>
              </a:rPr>
              <a:t>I)</a:t>
            </a:r>
            <a:endParaRPr lang="it-IT" sz="140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14400" y="5726024"/>
            <a:ext cx="1828800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1400" baseline="30000" dirty="0">
                <a:solidFill>
                  <a:srgbClr val="008000"/>
                </a:solidFill>
                <a:latin typeface="Times New Roman" pitchFamily="18" charset="0"/>
              </a:rPr>
              <a:t>nd</a:t>
            </a:r>
            <a:r>
              <a:rPr lang="en-US" sz="14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</a:rPr>
              <a:t>multi-source</a:t>
            </a:r>
          </a:p>
          <a:p>
            <a:pPr algn="ctr"/>
            <a:r>
              <a:rPr lang="it-IT" sz="1400" dirty="0" smtClean="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it-IT" sz="1400" baseline="30000" dirty="0" smtClean="0">
                <a:solidFill>
                  <a:srgbClr val="008000"/>
                </a:solidFill>
                <a:latin typeface="Times New Roman" pitchFamily="18" charset="0"/>
              </a:rPr>
              <a:t>16</a:t>
            </a:r>
            <a:r>
              <a:rPr lang="it-IT" sz="1400" dirty="0" smtClean="0">
                <a:solidFill>
                  <a:srgbClr val="008000"/>
                </a:solidFill>
                <a:latin typeface="Times New Roman" pitchFamily="18" charset="0"/>
              </a:rPr>
              <a:t>O, </a:t>
            </a:r>
            <a:r>
              <a:rPr lang="it-IT" sz="1400" baseline="30000" dirty="0" smtClean="0">
                <a:solidFill>
                  <a:srgbClr val="008000"/>
                </a:solidFill>
                <a:latin typeface="Times New Roman" pitchFamily="18" charset="0"/>
              </a:rPr>
              <a:t>28</a:t>
            </a:r>
            <a:r>
              <a:rPr lang="it-IT" sz="1400" dirty="0" smtClean="0">
                <a:solidFill>
                  <a:srgbClr val="008000"/>
                </a:solidFill>
                <a:latin typeface="Times New Roman" pitchFamily="18" charset="0"/>
              </a:rPr>
              <a:t>Si, </a:t>
            </a:r>
            <a:r>
              <a:rPr lang="it-IT" sz="1400" baseline="30000" dirty="0" smtClean="0">
                <a:solidFill>
                  <a:srgbClr val="008000"/>
                </a:solidFill>
                <a:latin typeface="Times New Roman" pitchFamily="18" charset="0"/>
              </a:rPr>
              <a:t>58</a:t>
            </a:r>
            <a:r>
              <a:rPr lang="it-IT" sz="1400" dirty="0" smtClean="0">
                <a:solidFill>
                  <a:srgbClr val="008000"/>
                </a:solidFill>
                <a:latin typeface="Times New Roman" pitchFamily="18" charset="0"/>
              </a:rPr>
              <a:t>Ni, </a:t>
            </a:r>
            <a:r>
              <a:rPr lang="it-IT" sz="1400" baseline="30000" dirty="0" smtClean="0">
                <a:solidFill>
                  <a:srgbClr val="008000"/>
                </a:solidFill>
                <a:latin typeface="Times New Roman" pitchFamily="18" charset="0"/>
              </a:rPr>
              <a:t>107</a:t>
            </a:r>
            <a:r>
              <a:rPr lang="it-IT" sz="1400" dirty="0" smtClean="0">
                <a:solidFill>
                  <a:srgbClr val="008000"/>
                </a:solidFill>
                <a:latin typeface="Times New Roman" pitchFamily="18" charset="0"/>
              </a:rPr>
              <a:t>Ag)</a:t>
            </a:r>
            <a:endParaRPr lang="it-IT" sz="14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0" y="718577"/>
                <a:ext cx="4336473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𝐸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𝑖𝑛𝑗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718577"/>
                <a:ext cx="4336473" cy="391646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467600" y="76200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f</a:t>
            </a:r>
            <a:r>
              <a:rPr lang="it-IT" sz="1600" dirty="0" smtClean="0"/>
              <a:t> = 0.25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12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SEE cross </a:t>
            </a:r>
            <a:r>
              <a:rPr lang="it-IT" dirty="0" err="1" smtClean="0"/>
              <a:t>section</a:t>
            </a:r>
            <a:r>
              <a:rPr lang="it-IT" dirty="0" smtClean="0"/>
              <a:t> in </a:t>
            </a:r>
            <a:r>
              <a:rPr lang="it-IT" dirty="0" err="1" smtClean="0"/>
              <a:t>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1F1979-B05D-4D1A-8CA8-8D4159EFA71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 descr="spectr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8" y="1557338"/>
            <a:ext cx="58801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808080"/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8263" y="836612"/>
            <a:ext cx="1832188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algn="l" eaLnBrk="1" hangingPunct="1"/>
            <a:r>
              <a:rPr lang="it-IT" sz="1800" dirty="0" err="1">
                <a:solidFill>
                  <a:schemeClr val="accent1"/>
                </a:solidFill>
                <a:latin typeface="+mj-lt"/>
              </a:rPr>
              <a:t>natural</a:t>
            </a:r>
            <a:r>
              <a:rPr lang="it-IT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chemeClr val="accent1"/>
                </a:solidFill>
                <a:latin typeface="+mj-lt"/>
              </a:rPr>
              <a:t>cutoff</a:t>
            </a:r>
            <a:endParaRPr lang="it-IT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9938" y="6211888"/>
            <a:ext cx="2757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it-IT" sz="2400" dirty="0">
                <a:solidFill>
                  <a:schemeClr val="accent1"/>
                </a:solidFill>
                <a:latin typeface="+mn-lt"/>
              </a:rPr>
              <a:t>100 </a:t>
            </a:r>
            <a:r>
              <a:rPr lang="it-IT" sz="2400" dirty="0" err="1">
                <a:solidFill>
                  <a:schemeClr val="accent1"/>
                </a:solidFill>
                <a:latin typeface="+mn-lt"/>
              </a:rPr>
              <a:t>MeV</a:t>
            </a:r>
            <a:r>
              <a:rPr lang="it-IT" sz="2400" dirty="0">
                <a:solidFill>
                  <a:schemeClr val="accent1"/>
                </a:solidFill>
                <a:latin typeface="+mn-lt"/>
              </a:rPr>
              <a:t> cm</a:t>
            </a:r>
            <a:r>
              <a:rPr lang="it-IT" sz="2400" baseline="30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it-IT" sz="2400" dirty="0">
                <a:solidFill>
                  <a:schemeClr val="accent1"/>
                </a:solidFill>
                <a:latin typeface="+mn-lt"/>
              </a:rPr>
              <a:t>/mg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465106" y="915988"/>
            <a:ext cx="1374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/>
            <a:r>
              <a:rPr lang="it-IT" sz="1800" dirty="0">
                <a:solidFill>
                  <a:schemeClr val="accent1"/>
                </a:solidFill>
                <a:latin typeface="+mj-lt"/>
              </a:rPr>
              <a:t>(LET) of </a:t>
            </a:r>
          </a:p>
          <a:p>
            <a:pPr eaLnBrk="1" hangingPunct="1"/>
            <a:r>
              <a:rPr lang="it-IT" sz="1800" dirty="0" err="1">
                <a:solidFill>
                  <a:schemeClr val="accent1"/>
                </a:solidFill>
                <a:latin typeface="+mj-lt"/>
              </a:rPr>
              <a:t>device</a:t>
            </a:r>
            <a:endParaRPr lang="it-IT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6227763" y="1239153"/>
            <a:ext cx="1163637" cy="1758047"/>
          </a:xfrm>
          <a:custGeom>
            <a:avLst/>
            <a:gdLst>
              <a:gd name="T0" fmla="*/ 0 w 953"/>
              <a:gd name="T1" fmla="*/ 1058 h 1058"/>
              <a:gd name="T2" fmla="*/ 136 w 953"/>
              <a:gd name="T3" fmla="*/ 650 h 1058"/>
              <a:gd name="T4" fmla="*/ 363 w 953"/>
              <a:gd name="T5" fmla="*/ 287 h 1058"/>
              <a:gd name="T6" fmla="*/ 590 w 953"/>
              <a:gd name="T7" fmla="*/ 106 h 1058"/>
              <a:gd name="T8" fmla="*/ 862 w 953"/>
              <a:gd name="T9" fmla="*/ 15 h 1058"/>
              <a:gd name="T10" fmla="*/ 953 w 953"/>
              <a:gd name="T11" fmla="*/ 15 h 10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3"/>
              <a:gd name="T19" fmla="*/ 0 h 1058"/>
              <a:gd name="T20" fmla="*/ 953 w 953"/>
              <a:gd name="T21" fmla="*/ 1058 h 10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3" h="1058">
                <a:moveTo>
                  <a:pt x="0" y="1058"/>
                </a:moveTo>
                <a:cubicBezTo>
                  <a:pt x="38" y="918"/>
                  <a:pt x="76" y="778"/>
                  <a:pt x="136" y="650"/>
                </a:cubicBezTo>
                <a:cubicBezTo>
                  <a:pt x="196" y="522"/>
                  <a:pt x="287" y="378"/>
                  <a:pt x="363" y="287"/>
                </a:cubicBezTo>
                <a:cubicBezTo>
                  <a:pt x="439" y="196"/>
                  <a:pt x="507" y="151"/>
                  <a:pt x="590" y="106"/>
                </a:cubicBezTo>
                <a:cubicBezTo>
                  <a:pt x="673" y="61"/>
                  <a:pt x="802" y="30"/>
                  <a:pt x="862" y="15"/>
                </a:cubicBezTo>
                <a:cubicBezTo>
                  <a:pt x="922" y="0"/>
                  <a:pt x="937" y="7"/>
                  <a:pt x="953" y="15"/>
                </a:cubicBezTo>
              </a:path>
            </a:pathLst>
          </a:custGeom>
          <a:noFill/>
          <a:ln w="50800">
            <a:solidFill>
              <a:schemeClr val="accent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886450" y="1585913"/>
            <a:ext cx="0" cy="37226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sz="24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15000" y="1173163"/>
            <a:ext cx="305275" cy="579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715000" y="5632451"/>
            <a:ext cx="305275" cy="579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9">
    <a:dk1>
      <a:srgbClr val="000000"/>
    </a:dk1>
    <a:lt1>
      <a:srgbClr val="CCFFFF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E2FFFF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  <a:fontScheme name="Struttura predefinit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1305</TotalTime>
  <Words>3254</Words>
  <Application>Microsoft Office PowerPoint</Application>
  <PresentationFormat>On-screen Show (4:3)</PresentationFormat>
  <Paragraphs>825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Oriel</vt:lpstr>
      <vt:lpstr>Custom Design</vt:lpstr>
      <vt:lpstr>Fotografia di Photo Editor</vt:lpstr>
      <vt:lpstr>CorelPhotoPaint.Image.10</vt:lpstr>
      <vt:lpstr>Graph</vt:lpstr>
      <vt:lpstr>SIRAD An irradiation facility for radiation damage studies</vt:lpstr>
      <vt:lpstr>Outline</vt:lpstr>
      <vt:lpstr>PowerPoint Presentation</vt:lpstr>
      <vt:lpstr>PowerPoint Presentation</vt:lpstr>
      <vt:lpstr>Tandem-ALPI-PIAVE complex </vt:lpstr>
      <vt:lpstr>PowerPoint Presentation</vt:lpstr>
      <vt:lpstr>The SIRAD irradiation facility</vt:lpstr>
      <vt:lpstr>Ion beams available at SIRAD </vt:lpstr>
      <vt:lpstr>SEE cross section in space</vt:lpstr>
      <vt:lpstr>SIRAD technical characteristics</vt:lpstr>
      <vt:lpstr>SIRAD technical characteristics</vt:lpstr>
      <vt:lpstr>Diagnostics</vt:lpstr>
      <vt:lpstr>SIRAD technical characteristics</vt:lpstr>
      <vt:lpstr>Cross section measurement at SIRAD</vt:lpstr>
      <vt:lpstr>PowerPoint Presentation</vt:lpstr>
      <vt:lpstr>Dose rate at TANDEM</vt:lpstr>
      <vt:lpstr>AN2000 and CN accelerators</vt:lpstr>
      <vt:lpstr>Dose rate at AN2000 and CN</vt:lpstr>
      <vt:lpstr>Low energy irradiation</vt:lpstr>
      <vt:lpstr>Total dose studies: X-ray machine</vt:lpstr>
      <vt:lpstr>Total dose studies: 60Co  source </vt:lpstr>
      <vt:lpstr>PowerPoint Presentation</vt:lpstr>
      <vt:lpstr>The SIRAD IEEM</vt:lpstr>
      <vt:lpstr>Axial IEEM</vt:lpstr>
      <vt:lpstr>An example: SOImager Shift Register</vt:lpstr>
      <vt:lpstr>PowerPoint Presentation</vt:lpstr>
      <vt:lpstr>When the SIRAD irradiation facility started…</vt:lpstr>
      <vt:lpstr>Summary of the first research activities at SIRAD</vt:lpstr>
      <vt:lpstr>SIRAD collaboration in Italy and abroad</vt:lpstr>
      <vt:lpstr>Present research activities (1)</vt:lpstr>
      <vt:lpstr>Present research activities (2)</vt:lpstr>
      <vt:lpstr>PowerPoint Presentation</vt:lpstr>
      <vt:lpstr>Range and SEE testing facilities</vt:lpstr>
      <vt:lpstr>TANDEM energies are limited…</vt:lpstr>
      <vt:lpstr>Ion beams available at SIRAD</vt:lpstr>
      <vt:lpstr>The idea</vt:lpstr>
      <vt:lpstr>PowerPoint Presentation</vt:lpstr>
      <vt:lpstr>The SPES Cyclotron</vt:lpstr>
      <vt:lpstr>Available beams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159</cp:revision>
  <dcterms:created xsi:type="dcterms:W3CDTF">2013-09-12T11:49:35Z</dcterms:created>
  <dcterms:modified xsi:type="dcterms:W3CDTF">2013-09-18T08:52:39Z</dcterms:modified>
</cp:coreProperties>
</file>