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3" r:id="rId4"/>
    <p:sldId id="264" r:id="rId5"/>
    <p:sldId id="268" r:id="rId6"/>
    <p:sldId id="269" r:id="rId7"/>
    <p:sldId id="279" r:id="rId8"/>
    <p:sldId id="272" r:id="rId9"/>
    <p:sldId id="265" r:id="rId10"/>
    <p:sldId id="270" r:id="rId11"/>
    <p:sldId id="260" r:id="rId12"/>
    <p:sldId id="274" r:id="rId13"/>
    <p:sldId id="276" r:id="rId14"/>
    <p:sldId id="277" r:id="rId15"/>
    <p:sldId id="278" r:id="rId16"/>
    <p:sldId id="259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68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33F08-6581-DD4B-A350-65B680557918}" type="datetimeFigureOut">
              <a:rPr lang="it-IT" smtClean="0"/>
              <a:t>24/06/13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2FE1E-C837-8E48-BF3B-1F36FF42DD6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05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coherent</a:t>
            </a:r>
            <a:r>
              <a:rPr lang="it-IT" dirty="0" smtClean="0"/>
              <a:t> </a:t>
            </a:r>
            <a:r>
              <a:rPr lang="it-IT" dirty="0" err="1" smtClean="0"/>
              <a:t>photoproduction</a:t>
            </a:r>
            <a:r>
              <a:rPr lang="it-IT" dirty="0" smtClean="0"/>
              <a:t> of </a:t>
            </a:r>
            <a:r>
              <a:rPr lang="it-IT" dirty="0" err="1" smtClean="0"/>
              <a:t>pions</a:t>
            </a:r>
            <a:r>
              <a:rPr lang="it-IT" dirty="0" smtClean="0"/>
              <a:t> in the Coulomb </a:t>
            </a:r>
            <a:r>
              <a:rPr lang="it-IT" dirty="0" err="1" smtClean="0"/>
              <a:t>field</a:t>
            </a:r>
            <a:r>
              <a:rPr lang="it-IT" dirty="0" smtClean="0"/>
              <a:t> of a </a:t>
            </a:r>
            <a:r>
              <a:rPr lang="it-IT" dirty="0" err="1" smtClean="0"/>
              <a:t>nucleus</a:t>
            </a:r>
            <a:r>
              <a:rPr lang="it-IT" dirty="0" smtClean="0"/>
              <a:t> (the </a:t>
            </a:r>
            <a:r>
              <a:rPr lang="it-IT" dirty="0" err="1" smtClean="0"/>
              <a:t>Primakoff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)</a:t>
            </a:r>
          </a:p>
          <a:p>
            <a:r>
              <a:rPr lang="fi-FI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 fb-1 on </a:t>
            </a:r>
            <a:r>
              <a:rPr lang="fi-FI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tape</a:t>
            </a:r>
            <a:r>
              <a:rPr lang="fi-FI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@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</a:t>
            </a:r>
            <a:r>
              <a:rPr lang="fi-FI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fi-FI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fi-FI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endParaRPr lang="fi-FI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°—</a:t>
            </a:r>
            <a:r>
              <a:rPr lang="fi-FI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109 </a:t>
            </a:r>
            <a:r>
              <a:rPr lang="fi-FI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f⇒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 108 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 ⇒ </a:t>
            </a:r>
            <a:r>
              <a:rPr lang="fi-FI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 5 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°—</a:t>
            </a:r>
            <a:r>
              <a:rPr lang="fi-FI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105 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fi-FI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2FE1E-C837-8E48-BF3B-1F36FF42DD6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1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2FE1E-C837-8E48-BF3B-1F36FF42DD6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53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2FE1E-C837-8E48-BF3B-1F36FF42DD6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53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2FE1E-C837-8E48-BF3B-1F36FF42DD6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53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2FE1E-C837-8E48-BF3B-1F36FF42DD6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80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EA6-FD51-9B46-96C0-64ED6A83333B}" type="datetimeFigureOut">
              <a:rPr lang="it-IT" smtClean="0"/>
              <a:t>24/06/13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E238-127E-4F42-83D2-49DA2DD691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07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EA6-FD51-9B46-96C0-64ED6A83333B}" type="datetimeFigureOut">
              <a:rPr lang="it-IT" smtClean="0"/>
              <a:t>24/06/13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E238-127E-4F42-83D2-49DA2DD691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36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EA6-FD51-9B46-96C0-64ED6A83333B}" type="datetimeFigureOut">
              <a:rPr lang="it-IT" smtClean="0"/>
              <a:t>24/06/13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E238-127E-4F42-83D2-49DA2DD691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5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EA6-FD51-9B46-96C0-64ED6A83333B}" type="datetimeFigureOut">
              <a:rPr lang="it-IT" smtClean="0"/>
              <a:t>24/06/13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E238-127E-4F42-83D2-49DA2DD691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56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EA6-FD51-9B46-96C0-64ED6A83333B}" type="datetimeFigureOut">
              <a:rPr lang="it-IT" smtClean="0"/>
              <a:t>24/06/13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E238-127E-4F42-83D2-49DA2DD691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16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EA6-FD51-9B46-96C0-64ED6A83333B}" type="datetimeFigureOut">
              <a:rPr lang="it-IT" smtClean="0"/>
              <a:t>24/06/13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E238-127E-4F42-83D2-49DA2DD691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16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EA6-FD51-9B46-96C0-64ED6A83333B}" type="datetimeFigureOut">
              <a:rPr lang="it-IT" smtClean="0"/>
              <a:t>24/06/13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E238-127E-4F42-83D2-49DA2DD691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57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EA6-FD51-9B46-96C0-64ED6A83333B}" type="datetimeFigureOut">
              <a:rPr lang="it-IT" smtClean="0"/>
              <a:t>24/06/13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E238-127E-4F42-83D2-49DA2DD691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29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EA6-FD51-9B46-96C0-64ED6A83333B}" type="datetimeFigureOut">
              <a:rPr lang="it-IT" smtClean="0"/>
              <a:t>24/06/13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E238-127E-4F42-83D2-49DA2DD691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30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EA6-FD51-9B46-96C0-64ED6A83333B}" type="datetimeFigureOut">
              <a:rPr lang="it-IT" smtClean="0"/>
              <a:t>24/06/13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E238-127E-4F42-83D2-49DA2DD691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29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EA6-FD51-9B46-96C0-64ED6A83333B}" type="datetimeFigureOut">
              <a:rPr lang="it-IT" smtClean="0"/>
              <a:t>24/06/13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E238-127E-4F42-83D2-49DA2DD691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14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3AEA6-FD51-9B46-96C0-64ED6A83333B}" type="datetimeFigureOut">
              <a:rPr lang="it-IT" smtClean="0"/>
              <a:t>24/06/13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E238-127E-4F42-83D2-49DA2DD691A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86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25.emf"/><Relationship Id="rId14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080000"/>
            <a:ext cx="7772400" cy="1470025"/>
          </a:xfrm>
        </p:spPr>
        <p:txBody>
          <a:bodyPr/>
          <a:lstStyle/>
          <a:p>
            <a:r>
              <a:rPr lang="it-IT" dirty="0">
                <a:latin typeface="Symbol" charset="2"/>
                <a:cs typeface="Symbol" charset="2"/>
              </a:rPr>
              <a:t>h</a:t>
            </a:r>
            <a:r>
              <a:rPr lang="it-IT" dirty="0" smtClean="0"/>
              <a:t>-</a:t>
            </a:r>
            <a:r>
              <a:rPr lang="it-IT" dirty="0" smtClean="0">
                <a:latin typeface="Symbol" charset="2"/>
                <a:cs typeface="Symbol" charset="2"/>
              </a:rPr>
              <a:t>h</a:t>
            </a:r>
            <a:r>
              <a:rPr lang="it-IT" dirty="0" smtClean="0"/>
              <a:t>’: </a:t>
            </a:r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overview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416175"/>
            <a:ext cx="6400800" cy="722210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Camilla Di Donato &amp; Giulia Ricciardi</a:t>
            </a:r>
          </a:p>
          <a:p>
            <a:r>
              <a:rPr lang="it-IT" dirty="0" smtClean="0"/>
              <a:t>INFN-Napoli, </a:t>
            </a:r>
            <a:r>
              <a:rPr lang="it-IT" dirty="0" err="1" smtClean="0"/>
              <a:t>Universita’</a:t>
            </a:r>
            <a:r>
              <a:rPr lang="it-IT" dirty="0" smtClean="0"/>
              <a:t> Federico II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8000"/>
            <a:ext cx="1669371" cy="108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348" y="5656348"/>
            <a:ext cx="1201652" cy="120165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287968" y="3610726"/>
            <a:ext cx="465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charset="2"/>
                <a:cs typeface="Symbol" charset="2"/>
              </a:rPr>
              <a:t>h</a:t>
            </a:r>
            <a:r>
              <a:rPr lang="it-IT" dirty="0"/>
              <a:t>-</a:t>
            </a:r>
            <a:r>
              <a:rPr lang="it-IT" dirty="0">
                <a:latin typeface="Symbol" charset="2"/>
                <a:cs typeface="Symbol" charset="2"/>
              </a:rPr>
              <a:t>h</a:t>
            </a:r>
            <a:r>
              <a:rPr lang="it-IT" dirty="0" smtClean="0"/>
              <a:t>’ </a:t>
            </a:r>
            <a:r>
              <a:rPr lang="it-IT" dirty="0" err="1" smtClean="0"/>
              <a:t>widths</a:t>
            </a:r>
            <a:r>
              <a:rPr lang="it-IT" dirty="0" smtClean="0"/>
              <a:t> </a:t>
            </a:r>
            <a:r>
              <a:rPr lang="it-IT" dirty="0" err="1" smtClean="0"/>
              <a:t>measurement</a:t>
            </a:r>
            <a:r>
              <a:rPr lang="it-IT" dirty="0"/>
              <a:t>:</a:t>
            </a:r>
            <a:r>
              <a:rPr lang="it-IT" dirty="0" smtClean="0"/>
              <a:t> </a:t>
            </a:r>
            <a:r>
              <a:rPr lang="it-IT" dirty="0" smtClean="0">
                <a:latin typeface="Symbol" charset="2"/>
                <a:cs typeface="Symbol" charset="2"/>
              </a:rPr>
              <a:t>g-</a:t>
            </a:r>
            <a:r>
              <a:rPr lang="it-IT" dirty="0" smtClean="0"/>
              <a:t>e Collider @IRIDE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326426"/>
            <a:ext cx="631687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0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Quark Mass </a:t>
            </a:r>
            <a:r>
              <a:rPr lang="it-IT" dirty="0" err="1" smtClean="0"/>
              <a:t>Difference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90281"/>
            <a:ext cx="8229600" cy="1190628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err="1" smtClean="0"/>
              <a:t>Determine</a:t>
            </a:r>
            <a:r>
              <a:rPr lang="it-IT" dirty="0" smtClean="0"/>
              <a:t> light quark mass ratio: from </a:t>
            </a:r>
          </a:p>
          <a:p>
            <a:pPr marL="0" indent="0">
              <a:buNone/>
            </a:pPr>
            <a:r>
              <a:rPr lang="it-IT" dirty="0" err="1" smtClean="0"/>
              <a:t>Decay</a:t>
            </a:r>
            <a:r>
              <a:rPr lang="it-IT" dirty="0" smtClean="0"/>
              <a:t> </a:t>
            </a:r>
            <a:r>
              <a:rPr lang="it-IT" dirty="0" err="1" smtClean="0"/>
              <a:t>width</a:t>
            </a:r>
            <a:r>
              <a:rPr lang="it-IT" dirty="0" smtClean="0"/>
              <a:t> </a:t>
            </a:r>
            <a:r>
              <a:rPr lang="it-IT" dirty="0" err="1" smtClean="0">
                <a:latin typeface="Symbol" charset="2"/>
                <a:cs typeface="Symbol" charset="2"/>
              </a:rPr>
              <a:t>G</a:t>
            </a:r>
            <a:r>
              <a:rPr lang="it-IT" baseline="-25000" dirty="0" err="1" smtClean="0">
                <a:cs typeface="Symbol" charset="2"/>
              </a:rPr>
              <a:t>i</a:t>
            </a:r>
            <a:r>
              <a:rPr lang="it-IT" dirty="0" smtClean="0"/>
              <a:t> </a:t>
            </a:r>
            <a:r>
              <a:rPr lang="it-IT" dirty="0" err="1" smtClean="0"/>
              <a:t>disagree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experimental</a:t>
            </a:r>
            <a:r>
              <a:rPr lang="it-IT" dirty="0" smtClean="0"/>
              <a:t> and </a:t>
            </a:r>
            <a:r>
              <a:rPr lang="it-IT" dirty="0" err="1" smtClean="0">
                <a:latin typeface="Symbol" charset="2"/>
                <a:cs typeface="Symbol" charset="2"/>
              </a:rPr>
              <a:t>c</a:t>
            </a:r>
            <a:r>
              <a:rPr lang="it-IT" dirty="0" err="1" smtClean="0"/>
              <a:t>PT</a:t>
            </a:r>
            <a:endParaRPr lang="it-IT" dirty="0" smtClean="0"/>
          </a:p>
          <a:p>
            <a:pPr marL="0" indent="0">
              <a:buNone/>
            </a:pPr>
            <a:r>
              <a:rPr lang="it-IT" dirty="0" err="1">
                <a:latin typeface="Symbol" charset="2"/>
                <a:cs typeface="Symbol" charset="2"/>
              </a:rPr>
              <a:t>G</a:t>
            </a:r>
            <a:r>
              <a:rPr lang="it-IT" baseline="-25000" dirty="0" err="1"/>
              <a:t>i</a:t>
            </a:r>
            <a:r>
              <a:rPr lang="it-IT" baseline="-25000" dirty="0"/>
              <a:t>(LO)</a:t>
            </a:r>
            <a:r>
              <a:rPr lang="it-IT" dirty="0"/>
              <a:t>=40 </a:t>
            </a:r>
            <a:r>
              <a:rPr lang="it-IT" dirty="0" err="1" smtClean="0"/>
              <a:t>eV</a:t>
            </a:r>
            <a:r>
              <a:rPr lang="it-IT" dirty="0" smtClean="0"/>
              <a:t>;  </a:t>
            </a:r>
            <a:r>
              <a:rPr lang="it-IT" dirty="0" err="1" smtClean="0">
                <a:latin typeface="Symbol" charset="2"/>
                <a:cs typeface="Symbol" charset="2"/>
              </a:rPr>
              <a:t>G</a:t>
            </a:r>
            <a:r>
              <a:rPr lang="it-IT" baseline="-25000" dirty="0" err="1" smtClean="0"/>
              <a:t>i</a:t>
            </a:r>
            <a:r>
              <a:rPr lang="it-IT" baseline="-25000" dirty="0" smtClean="0"/>
              <a:t>(NLO)</a:t>
            </a:r>
            <a:r>
              <a:rPr lang="it-IT" dirty="0" smtClean="0"/>
              <a:t>=160±50 </a:t>
            </a:r>
            <a:r>
              <a:rPr lang="it-IT" dirty="0" err="1" smtClean="0"/>
              <a:t>eV</a:t>
            </a:r>
            <a:r>
              <a:rPr lang="it-IT" dirty="0" smtClean="0"/>
              <a:t>; </a:t>
            </a:r>
            <a:r>
              <a:rPr lang="it-IT" dirty="0" err="1">
                <a:latin typeface="Symbol" charset="2"/>
                <a:cs typeface="Symbol" charset="2"/>
              </a:rPr>
              <a:t>G</a:t>
            </a:r>
            <a:r>
              <a:rPr lang="it-IT" baseline="-25000" dirty="0" err="1"/>
              <a:t>i</a:t>
            </a:r>
            <a:r>
              <a:rPr lang="it-IT" baseline="-25000" dirty="0" smtClean="0"/>
              <a:t>(EXP)</a:t>
            </a:r>
            <a:r>
              <a:rPr lang="it-IT" dirty="0" smtClean="0"/>
              <a:t>=295±16 </a:t>
            </a:r>
            <a:r>
              <a:rPr lang="it-IT" dirty="0" err="1"/>
              <a:t>eV</a:t>
            </a:r>
            <a:r>
              <a:rPr lang="it-IT" dirty="0" smtClean="0"/>
              <a:t> </a:t>
            </a:r>
            <a:endParaRPr lang="it-IT" baseline="-25000" dirty="0"/>
          </a:p>
          <a:p>
            <a:pPr marL="0" indent="0">
              <a:buNone/>
            </a:pPr>
            <a:endParaRPr lang="it-IT" baseline="-25000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626490"/>
              </p:ext>
            </p:extLst>
          </p:nvPr>
        </p:nvGraphicFramePr>
        <p:xfrm>
          <a:off x="5625714" y="1369289"/>
          <a:ext cx="12480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" name="Equation" r:id="rId3" imgW="508000" imgH="190500" progId="Equation.3">
                  <p:embed/>
                </p:oleObj>
              </mc:Choice>
              <mc:Fallback>
                <p:oleObj name="Equation" r:id="rId3" imgW="508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5714" y="1369289"/>
                        <a:ext cx="1248000" cy="46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065486"/>
              </p:ext>
            </p:extLst>
          </p:nvPr>
        </p:nvGraphicFramePr>
        <p:xfrm>
          <a:off x="457200" y="4526262"/>
          <a:ext cx="2839032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" name="Equation" r:id="rId5" imgW="876300" imgH="444500" progId="Equation.3">
                  <p:embed/>
                </p:oleObj>
              </mc:Choice>
              <mc:Fallback>
                <p:oleObj name="Equation" r:id="rId5" imgW="876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526262"/>
                        <a:ext cx="2839032" cy="14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303574"/>
              </p:ext>
            </p:extLst>
          </p:nvPr>
        </p:nvGraphicFramePr>
        <p:xfrm>
          <a:off x="457200" y="2778923"/>
          <a:ext cx="3700580" cy="755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" name="Equation" r:id="rId7" imgW="1447800" imgH="279400" progId="Equation.3">
                  <p:embed/>
                </p:oleObj>
              </mc:Choice>
              <mc:Fallback>
                <p:oleObj name="Equation" r:id="rId7" imgW="1447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2778923"/>
                        <a:ext cx="3700580" cy="755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gnaposto contenuto 2"/>
          <p:cNvSpPr txBox="1">
            <a:spLocks/>
          </p:cNvSpPr>
          <p:nvPr/>
        </p:nvSpPr>
        <p:spPr>
          <a:xfrm>
            <a:off x="5357696" y="2864766"/>
            <a:ext cx="3358648" cy="29755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2000" dirty="0" smtClean="0"/>
              <a:t>KLOE JHEP05 (2008)006: </a:t>
            </a:r>
          </a:p>
          <a:p>
            <a:pPr marL="0" indent="0">
              <a:buFont typeface="Arial"/>
              <a:buNone/>
            </a:pPr>
            <a:r>
              <a:rPr lang="it-IT" sz="2000" dirty="0" smtClean="0"/>
              <a:t>Dynamics of</a:t>
            </a:r>
          </a:p>
          <a:p>
            <a:pPr marL="0" indent="0">
              <a:buFont typeface="Arial"/>
              <a:buNone/>
            </a:pPr>
            <a:r>
              <a:rPr lang="it-IT" sz="2000" dirty="0" err="1" smtClean="0"/>
              <a:t>Fit</a:t>
            </a:r>
            <a:r>
              <a:rPr lang="it-IT" sz="2000" dirty="0" smtClean="0"/>
              <a:t> to </a:t>
            </a:r>
            <a:r>
              <a:rPr lang="it-IT" sz="2000" dirty="0" err="1" smtClean="0"/>
              <a:t>Dalitz</a:t>
            </a:r>
            <a:r>
              <a:rPr lang="it-IT" sz="2000" dirty="0" smtClean="0"/>
              <a:t> plot to </a:t>
            </a:r>
            <a:r>
              <a:rPr lang="it-IT" sz="2000" dirty="0" err="1" smtClean="0"/>
              <a:t>measure</a:t>
            </a:r>
            <a:r>
              <a:rPr lang="it-IT" sz="2000" dirty="0" smtClean="0"/>
              <a:t> </a:t>
            </a:r>
            <a:r>
              <a:rPr lang="it-IT" sz="2000" dirty="0" err="1" smtClean="0"/>
              <a:t>slope</a:t>
            </a:r>
            <a:r>
              <a:rPr lang="it-IT" sz="2000" dirty="0" smtClean="0"/>
              <a:t> </a:t>
            </a:r>
            <a:r>
              <a:rPr lang="it-IT" sz="2000" dirty="0" err="1" smtClean="0"/>
              <a:t>parameters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421649"/>
              </p:ext>
            </p:extLst>
          </p:nvPr>
        </p:nvGraphicFramePr>
        <p:xfrm>
          <a:off x="6816444" y="3223088"/>
          <a:ext cx="12480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" name="Equation" r:id="rId9" imgW="508000" imgH="190500" progId="Equation.3">
                  <p:embed/>
                </p:oleObj>
              </mc:Choice>
              <mc:Fallback>
                <p:oleObj name="Equation" r:id="rId9" imgW="508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6444" y="3223088"/>
                        <a:ext cx="1248000" cy="46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37310"/>
              </p:ext>
            </p:extLst>
          </p:nvPr>
        </p:nvGraphicFramePr>
        <p:xfrm>
          <a:off x="457200" y="3587951"/>
          <a:ext cx="4221696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" name="Equation" r:id="rId10" imgW="2336800" imgH="469900" progId="Equation.3">
                  <p:embed/>
                </p:oleObj>
              </mc:Choice>
              <mc:Fallback>
                <p:oleObj name="Equation" r:id="rId10" imgW="2336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3587951"/>
                        <a:ext cx="4221696" cy="9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870903"/>
              </p:ext>
            </p:extLst>
          </p:nvPr>
        </p:nvGraphicFramePr>
        <p:xfrm>
          <a:off x="2754868" y="6092214"/>
          <a:ext cx="2490304" cy="46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" name="Equation" r:id="rId12" imgW="1358900" imgH="241300" progId="Equation.3">
                  <p:embed/>
                </p:oleObj>
              </mc:Choice>
              <mc:Fallback>
                <p:oleObj name="Equation" r:id="rId12" imgW="1358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54868" y="6092214"/>
                        <a:ext cx="2490304" cy="46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46372" y="4400289"/>
            <a:ext cx="2546409" cy="14400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57200" y="6064882"/>
            <a:ext cx="4900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Width</a:t>
            </a:r>
            <a:r>
              <a:rPr lang="it-IT" sz="2000" dirty="0"/>
              <a:t> </a:t>
            </a:r>
            <a:r>
              <a:rPr lang="it-IT" sz="2000" dirty="0" err="1"/>
              <a:t>measurement</a:t>
            </a:r>
            <a:r>
              <a:rPr lang="it-IT" sz="2000" dirty="0" smtClean="0"/>
              <a:t>: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3065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metto 2 11"/>
          <p:cNvSpPr/>
          <p:nvPr/>
        </p:nvSpPr>
        <p:spPr>
          <a:xfrm>
            <a:off x="6769446" y="1111314"/>
            <a:ext cx="2211994" cy="612648"/>
          </a:xfrm>
          <a:prstGeom prst="wedgeRoundRectCallout">
            <a:avLst>
              <a:gd name="adj1" fmla="val -260816"/>
              <a:gd name="adj2" fmla="val 5736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 smtClean="0">
                <a:solidFill>
                  <a:srgbClr val="FFFF00"/>
                </a:solidFill>
                <a:cs typeface="Symbol" charset="2"/>
              </a:rPr>
              <a:t>Constraint</a:t>
            </a:r>
            <a:r>
              <a:rPr lang="it-IT" dirty="0" smtClean="0">
                <a:solidFill>
                  <a:srgbClr val="FFFF00"/>
                </a:solidFill>
                <a:cs typeface="Symbol" charset="2"/>
              </a:rPr>
              <a:t> </a:t>
            </a:r>
            <a:r>
              <a:rPr lang="it-IT" dirty="0" err="1" smtClean="0">
                <a:solidFill>
                  <a:srgbClr val="FFFF00"/>
                </a:solidFill>
                <a:cs typeface="Symbol" charset="2"/>
              </a:rPr>
              <a:t>also</a:t>
            </a:r>
            <a:r>
              <a:rPr lang="it-IT" dirty="0" smtClean="0">
                <a:solidFill>
                  <a:srgbClr val="FFFF00"/>
                </a:solidFill>
                <a:cs typeface="Symbol" charset="2"/>
              </a:rPr>
              <a:t> from:</a:t>
            </a:r>
          </a:p>
          <a:p>
            <a:r>
              <a:rPr lang="it-IT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G</a:t>
            </a:r>
            <a:r>
              <a:rPr lang="it-IT" dirty="0">
                <a:solidFill>
                  <a:srgbClr val="FFFF00"/>
                </a:solidFill>
                <a:latin typeface="Symbol" charset="2"/>
                <a:cs typeface="Symbol" charset="2"/>
              </a:rPr>
              <a:t>(h</a:t>
            </a:r>
            <a:r>
              <a:rPr lang="it-IT" dirty="0">
                <a:solidFill>
                  <a:srgbClr val="FFFF00"/>
                </a:solidFill>
              </a:rPr>
              <a:t>’-&gt;</a:t>
            </a:r>
            <a:r>
              <a:rPr lang="it-IT" dirty="0">
                <a:solidFill>
                  <a:srgbClr val="FFFF00"/>
                </a:solidFill>
                <a:latin typeface="Symbol" charset="2"/>
                <a:cs typeface="Symbol" charset="2"/>
              </a:rPr>
              <a:t>gg)/G(h</a:t>
            </a:r>
            <a:r>
              <a:rPr lang="it-IT" dirty="0">
                <a:solidFill>
                  <a:srgbClr val="FFFF00"/>
                </a:solidFill>
              </a:rPr>
              <a:t>-&gt;</a:t>
            </a:r>
            <a:r>
              <a:rPr lang="it-IT" dirty="0">
                <a:solidFill>
                  <a:srgbClr val="FFFF00"/>
                </a:solidFill>
                <a:latin typeface="Symbol" charset="2"/>
                <a:cs typeface="Symbol" charset="2"/>
              </a:rPr>
              <a:t>gg)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cs typeface="Symbol" charset="2"/>
              </a:rPr>
              <a:t>Mixing </a:t>
            </a:r>
            <a:r>
              <a:rPr lang="it-IT" dirty="0" smtClean="0">
                <a:latin typeface="Symbol" charset="2"/>
                <a:cs typeface="Symbol" charset="2"/>
              </a:rPr>
              <a:t>h-h’</a:t>
            </a:r>
            <a:r>
              <a:rPr lang="it-IT" dirty="0">
                <a:cs typeface="Symbol" charset="2"/>
              </a:rPr>
              <a:t> </a:t>
            </a:r>
            <a:r>
              <a:rPr lang="it-IT" dirty="0" smtClean="0">
                <a:cs typeface="Symbol" charset="2"/>
              </a:rPr>
              <a:t>and </a:t>
            </a:r>
            <a:r>
              <a:rPr lang="it-IT" dirty="0" err="1" smtClean="0">
                <a:cs typeface="Symbol" charset="2"/>
              </a:rPr>
              <a:t>gluonium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7300" y="1719016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KLOE </a:t>
            </a:r>
            <a:r>
              <a:rPr lang="it-IT" sz="2000" dirty="0" err="1" smtClean="0"/>
              <a:t>analysis</a:t>
            </a:r>
            <a:r>
              <a:rPr lang="it-IT" sz="2000" dirty="0" smtClean="0"/>
              <a:t> [</a:t>
            </a:r>
            <a:r>
              <a:rPr lang="en-US" sz="2000" dirty="0" smtClean="0"/>
              <a:t>PLB </a:t>
            </a:r>
            <a:r>
              <a:rPr lang="en-US" sz="2000" dirty="0"/>
              <a:t>648 (2007) 267–</a:t>
            </a:r>
            <a:r>
              <a:rPr lang="en-US" sz="2000" dirty="0" smtClean="0"/>
              <a:t>273; </a:t>
            </a:r>
            <a:r>
              <a:rPr lang="it-IT" sz="2000" dirty="0"/>
              <a:t>JHEP07(2009)</a:t>
            </a:r>
            <a:r>
              <a:rPr lang="it-IT" sz="2000" dirty="0" smtClean="0"/>
              <a:t>105] </a:t>
            </a:r>
          </a:p>
          <a:p>
            <a:r>
              <a:rPr lang="it-IT" sz="2000" dirty="0" err="1"/>
              <a:t>R</a:t>
            </a:r>
            <a:r>
              <a:rPr lang="it-IT" sz="2000" dirty="0"/>
              <a:t>. </a:t>
            </a:r>
            <a:r>
              <a:rPr lang="it-IT" sz="2000" dirty="0" err="1"/>
              <a:t>Escribano</a:t>
            </a:r>
            <a:r>
              <a:rPr lang="it-IT" sz="2000" dirty="0"/>
              <a:t> and </a:t>
            </a:r>
            <a:r>
              <a:rPr lang="it-IT" sz="2000" dirty="0" err="1"/>
              <a:t>J</a:t>
            </a:r>
            <a:r>
              <a:rPr lang="it-IT" sz="2000" dirty="0"/>
              <a:t>. </a:t>
            </a:r>
            <a:r>
              <a:rPr lang="it-IT" sz="2000" dirty="0" err="1"/>
              <a:t>Nadal</a:t>
            </a:r>
            <a:r>
              <a:rPr lang="it-IT" sz="2000" dirty="0"/>
              <a:t>, </a:t>
            </a:r>
            <a:r>
              <a:rPr lang="it-IT" sz="2000" dirty="0" smtClean="0"/>
              <a:t>JHEP05 </a:t>
            </a:r>
            <a:r>
              <a:rPr lang="it-IT" sz="2000" dirty="0"/>
              <a:t>(2007</a:t>
            </a:r>
            <a:r>
              <a:rPr lang="it-IT" sz="2000" dirty="0" smtClean="0"/>
              <a:t>) 006</a:t>
            </a:r>
            <a:r>
              <a:rPr lang="it-IT" sz="2000" dirty="0"/>
              <a:t>.</a:t>
            </a:r>
            <a:endParaRPr lang="it-IT" sz="2000" dirty="0" smtClean="0"/>
          </a:p>
          <a:p>
            <a:r>
              <a:rPr lang="hu-HU" sz="2000" dirty="0"/>
              <a:t>C. E. Thomas, </a:t>
            </a:r>
            <a:r>
              <a:rPr lang="hu-HU" sz="2000" dirty="0" smtClean="0"/>
              <a:t>JHEP10 (</a:t>
            </a:r>
            <a:r>
              <a:rPr lang="hu-HU" sz="2000" dirty="0"/>
              <a:t>2007) 026</a:t>
            </a:r>
            <a:r>
              <a:rPr lang="hu-HU" sz="2000" dirty="0" smtClean="0"/>
              <a:t>.</a:t>
            </a:r>
          </a:p>
          <a:p>
            <a:r>
              <a:rPr lang="it-IT" sz="2000" dirty="0"/>
              <a:t>C. Di </a:t>
            </a:r>
            <a:r>
              <a:rPr lang="it-IT" sz="2000" dirty="0" smtClean="0"/>
              <a:t>Donato</a:t>
            </a:r>
            <a:r>
              <a:rPr lang="it-IT" sz="2000" dirty="0"/>
              <a:t>,</a:t>
            </a:r>
            <a:r>
              <a:rPr lang="it-IT" sz="2000" dirty="0" smtClean="0"/>
              <a:t> </a:t>
            </a:r>
            <a:r>
              <a:rPr lang="it-IT" sz="2000" dirty="0"/>
              <a:t>G. </a:t>
            </a:r>
            <a:r>
              <a:rPr lang="it-IT" sz="2000" dirty="0" smtClean="0"/>
              <a:t>Ricciardi </a:t>
            </a:r>
            <a:r>
              <a:rPr lang="it-IT" sz="2000" dirty="0"/>
              <a:t>and I. I. </a:t>
            </a:r>
            <a:r>
              <a:rPr lang="it-IT" sz="2000" dirty="0" smtClean="0"/>
              <a:t>Bigi, </a:t>
            </a:r>
            <a:r>
              <a:rPr lang="pl-PL" sz="2000" dirty="0" smtClean="0"/>
              <a:t>PRD </a:t>
            </a:r>
            <a:r>
              <a:rPr lang="pl-PL" sz="2000" dirty="0"/>
              <a:t>85, 013016 (2012)</a:t>
            </a:r>
            <a:endParaRPr lang="hu-HU" sz="2000" dirty="0" smtClean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r="2555"/>
          <a:stretch/>
        </p:blipFill>
        <p:spPr>
          <a:xfrm>
            <a:off x="71120" y="3469701"/>
            <a:ext cx="8910320" cy="280886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691120" y="3972560"/>
            <a:ext cx="1137920" cy="234696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 rot="16200000">
            <a:off x="-150413" y="4815840"/>
            <a:ext cx="80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PRD85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36881" y="3972561"/>
            <a:ext cx="827999" cy="151199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04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Symbol" charset="2"/>
                <a:cs typeface="Symbol" charset="2"/>
              </a:rPr>
              <a:t>h</a:t>
            </a:r>
            <a:r>
              <a:rPr lang="it-IT" dirty="0" smtClean="0"/>
              <a:t>’ </a:t>
            </a:r>
            <a:r>
              <a:rPr lang="it-IT" dirty="0" err="1" smtClean="0"/>
              <a:t>Gluonium</a:t>
            </a:r>
            <a:r>
              <a:rPr lang="it-IT" dirty="0" smtClean="0"/>
              <a:t> VS </a:t>
            </a:r>
            <a:r>
              <a:rPr lang="it-IT" dirty="0" smtClean="0">
                <a:latin typeface="Symbol" charset="2"/>
                <a:cs typeface="Symbol" charset="2"/>
              </a:rPr>
              <a:t>h</a:t>
            </a:r>
            <a:r>
              <a:rPr lang="it-IT" dirty="0" smtClean="0"/>
              <a:t>-</a:t>
            </a:r>
            <a:r>
              <a:rPr lang="it-IT" dirty="0" smtClean="0">
                <a:latin typeface="Symbol" charset="2"/>
                <a:cs typeface="Symbol" charset="2"/>
              </a:rPr>
              <a:t>h</a:t>
            </a:r>
            <a:r>
              <a:rPr lang="it-IT" dirty="0" smtClean="0"/>
              <a:t>’ Mixing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36" b="412"/>
          <a:stretch/>
        </p:blipFill>
        <p:spPr>
          <a:xfrm>
            <a:off x="167092" y="2272777"/>
            <a:ext cx="4180442" cy="3887995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564" y="2272772"/>
            <a:ext cx="4329251" cy="388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02286" y="1888399"/>
            <a:ext cx="3169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KLOE: </a:t>
            </a:r>
            <a:r>
              <a:rPr lang="it-IT" sz="2400" dirty="0"/>
              <a:t>JHEP07(2009)105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48645" y="1873679"/>
            <a:ext cx="34291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KLOE2: </a:t>
            </a:r>
            <a:r>
              <a:rPr lang="it-IT" sz="2400" dirty="0" err="1" smtClean="0"/>
              <a:t>Run</a:t>
            </a:r>
            <a:r>
              <a:rPr lang="it-IT" sz="2400" dirty="0" smtClean="0"/>
              <a:t> </a:t>
            </a:r>
            <a:r>
              <a:rPr lang="it-IT" sz="2400" dirty="0" err="1" smtClean="0"/>
              <a:t>at</a:t>
            </a:r>
            <a:r>
              <a:rPr lang="it-IT" sz="2400" dirty="0" smtClean="0"/>
              <a:t> √s≥1.2 </a:t>
            </a:r>
            <a:r>
              <a:rPr lang="it-IT" sz="2400" dirty="0" err="1" smtClean="0"/>
              <a:t>GeV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1143" y="6300246"/>
            <a:ext cx="413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CDD @ Chiral10 Workshop- Valencia 2010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840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Anomaly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22344"/>
            <a:ext cx="8229600" cy="2223175"/>
          </a:xfrm>
        </p:spPr>
        <p:txBody>
          <a:bodyPr>
            <a:normAutofit/>
          </a:bodyPr>
          <a:lstStyle/>
          <a:p>
            <a:r>
              <a:rPr lang="it-IT" sz="1800" dirty="0" smtClean="0"/>
              <a:t>Box </a:t>
            </a:r>
            <a:r>
              <a:rPr lang="it-IT" sz="1800" dirty="0" err="1"/>
              <a:t>Anomaly</a:t>
            </a:r>
            <a:r>
              <a:rPr lang="it-IT" sz="1800" dirty="0"/>
              <a:t>: are </a:t>
            </a:r>
            <a:r>
              <a:rPr lang="it-IT" sz="1800" dirty="0" err="1"/>
              <a:t>expected</a:t>
            </a:r>
            <a:r>
              <a:rPr lang="it-IT" sz="1800" dirty="0"/>
              <a:t> to </a:t>
            </a:r>
            <a:r>
              <a:rPr lang="it-IT" sz="1800" dirty="0" err="1"/>
              <a:t>get</a:t>
            </a:r>
            <a:r>
              <a:rPr lang="it-IT" sz="1800" dirty="0"/>
              <a:t> </a:t>
            </a:r>
            <a:r>
              <a:rPr lang="it-IT" sz="1800" dirty="0" err="1"/>
              <a:t>contribution</a:t>
            </a:r>
            <a:r>
              <a:rPr lang="it-IT" sz="1800" dirty="0"/>
              <a:t> from </a:t>
            </a:r>
            <a:r>
              <a:rPr lang="it-IT" sz="1800" dirty="0" err="1"/>
              <a:t>anomaly</a:t>
            </a:r>
            <a:r>
              <a:rPr lang="it-IT" sz="1800" dirty="0"/>
              <a:t>, </a:t>
            </a:r>
            <a:r>
              <a:rPr lang="it-IT" sz="1800" dirty="0" err="1"/>
              <a:t>Wess</a:t>
            </a:r>
            <a:r>
              <a:rPr lang="it-IT" sz="1800" dirty="0"/>
              <a:t> Zumino Witten </a:t>
            </a:r>
            <a:r>
              <a:rPr lang="it-IT" sz="1800" dirty="0" err="1"/>
              <a:t>term</a:t>
            </a:r>
            <a:r>
              <a:rPr lang="it-IT" sz="1800" dirty="0"/>
              <a:t> in </a:t>
            </a:r>
            <a:r>
              <a:rPr lang="it-IT" sz="1800" dirty="0" err="1"/>
              <a:t>ChPT</a:t>
            </a:r>
            <a:r>
              <a:rPr lang="it-IT" sz="1800" dirty="0"/>
              <a:t> </a:t>
            </a:r>
            <a:r>
              <a:rPr lang="it-IT" sz="1800" dirty="0" err="1"/>
              <a:t>Lagrangian</a:t>
            </a:r>
            <a:r>
              <a:rPr lang="it-IT" sz="1800" dirty="0"/>
              <a:t> </a:t>
            </a:r>
          </a:p>
          <a:p>
            <a:r>
              <a:rPr lang="it-IT" sz="1800" dirty="0" err="1" smtClean="0"/>
              <a:t>According</a:t>
            </a:r>
            <a:r>
              <a:rPr lang="it-IT" sz="1800" dirty="0" smtClean="0"/>
              <a:t> </a:t>
            </a:r>
            <a:r>
              <a:rPr lang="it-IT" sz="1800" dirty="0"/>
              <a:t>to </a:t>
            </a:r>
            <a:r>
              <a:rPr lang="it-IT" sz="1800" dirty="0" err="1"/>
              <a:t>Effective</a:t>
            </a:r>
            <a:r>
              <a:rPr lang="it-IT" sz="1800" dirty="0"/>
              <a:t> </a:t>
            </a:r>
            <a:r>
              <a:rPr lang="it-IT" sz="1800" dirty="0" err="1"/>
              <a:t>Theory</a:t>
            </a:r>
            <a:r>
              <a:rPr lang="it-IT" sz="1800" dirty="0"/>
              <a:t> </a:t>
            </a:r>
            <a:r>
              <a:rPr lang="it-IT" sz="1800" dirty="0" smtClean="0"/>
              <a:t>[HLS</a:t>
            </a:r>
            <a:r>
              <a:rPr lang="it-IT" sz="1800" dirty="0"/>
              <a:t>: </a:t>
            </a:r>
            <a:r>
              <a:rPr lang="it-IT" sz="1800" dirty="0" err="1"/>
              <a:t>Benayoun</a:t>
            </a:r>
            <a:r>
              <a:rPr lang="it-IT" sz="1800" dirty="0"/>
              <a:t>, </a:t>
            </a:r>
            <a:r>
              <a:rPr lang="it-IT" sz="1800" dirty="0" err="1"/>
              <a:t>Eur</a:t>
            </a:r>
            <a:r>
              <a:rPr lang="it-IT" sz="1800" dirty="0"/>
              <a:t>. </a:t>
            </a:r>
            <a:r>
              <a:rPr lang="it-IT" sz="1800" dirty="0" err="1"/>
              <a:t>Phys</a:t>
            </a:r>
            <a:r>
              <a:rPr lang="it-IT" sz="1800" dirty="0"/>
              <a:t>. </a:t>
            </a:r>
            <a:r>
              <a:rPr lang="it-IT" sz="1800" dirty="0" err="1"/>
              <a:t>J</a:t>
            </a:r>
            <a:r>
              <a:rPr lang="it-IT" sz="1800" dirty="0"/>
              <a:t>. C31 (2003) </a:t>
            </a:r>
            <a:r>
              <a:rPr lang="it-IT" sz="1800" dirty="0" smtClean="0"/>
              <a:t>525], </a:t>
            </a:r>
            <a:r>
              <a:rPr lang="it-IT" sz="1800" dirty="0" err="1"/>
              <a:t>they</a:t>
            </a:r>
            <a:r>
              <a:rPr lang="it-IT" sz="1800" dirty="0"/>
              <a:t> </a:t>
            </a:r>
            <a:r>
              <a:rPr lang="it-IT" sz="1800" dirty="0" err="1"/>
              <a:t>could</a:t>
            </a:r>
            <a:r>
              <a:rPr lang="it-IT" sz="1800" dirty="0"/>
              <a:t> be </a:t>
            </a:r>
            <a:r>
              <a:rPr lang="it-IT" sz="1800" dirty="0" err="1"/>
              <a:t>described</a:t>
            </a:r>
            <a:r>
              <a:rPr lang="it-IT" sz="1800" dirty="0"/>
              <a:t> by VMD + a </a:t>
            </a:r>
            <a:r>
              <a:rPr lang="it-IT" sz="1800" dirty="0" err="1"/>
              <a:t>direct</a:t>
            </a:r>
            <a:r>
              <a:rPr lang="it-IT" sz="1800" dirty="0"/>
              <a:t> </a:t>
            </a:r>
            <a:r>
              <a:rPr lang="it-IT" sz="1800" dirty="0" err="1"/>
              <a:t>term</a:t>
            </a:r>
            <a:r>
              <a:rPr lang="it-IT" sz="1800" dirty="0"/>
              <a:t> </a:t>
            </a:r>
          </a:p>
          <a:p>
            <a:r>
              <a:rPr lang="it-IT" sz="1800" dirty="0"/>
              <a:t>Model </a:t>
            </a:r>
            <a:r>
              <a:rPr lang="it-IT" sz="1800" dirty="0" err="1"/>
              <a:t>independent</a:t>
            </a:r>
            <a:r>
              <a:rPr lang="it-IT" sz="1800" dirty="0"/>
              <a:t> </a:t>
            </a:r>
            <a:r>
              <a:rPr lang="it-IT" sz="1800" dirty="0" err="1"/>
              <a:t>method</a:t>
            </a:r>
            <a:r>
              <a:rPr lang="it-IT" sz="1800" dirty="0"/>
              <a:t> </a:t>
            </a:r>
            <a:r>
              <a:rPr lang="it-IT" sz="1800" dirty="0" err="1"/>
              <a:t>based</a:t>
            </a:r>
            <a:r>
              <a:rPr lang="it-IT" sz="1800" dirty="0"/>
              <a:t> on </a:t>
            </a:r>
            <a:r>
              <a:rPr lang="it-IT" sz="1800" dirty="0" err="1"/>
              <a:t>ChPT</a:t>
            </a:r>
            <a:r>
              <a:rPr lang="it-IT" sz="1800" dirty="0"/>
              <a:t> and dispersive </a:t>
            </a:r>
            <a:r>
              <a:rPr lang="it-IT" sz="1800" dirty="0" err="1"/>
              <a:t>analysis</a:t>
            </a:r>
            <a:r>
              <a:rPr lang="it-IT" sz="1800" dirty="0"/>
              <a:t>: do </a:t>
            </a:r>
            <a:r>
              <a:rPr lang="it-IT" sz="1800" dirty="0" err="1"/>
              <a:t>not</a:t>
            </a:r>
            <a:r>
              <a:rPr lang="it-IT" sz="1800" dirty="0"/>
              <a:t> </a:t>
            </a:r>
            <a:r>
              <a:rPr lang="it-IT" sz="1800" dirty="0" err="1"/>
              <a:t>fix</a:t>
            </a:r>
            <a:r>
              <a:rPr lang="it-IT" sz="1800" dirty="0"/>
              <a:t> relative </a:t>
            </a:r>
            <a:r>
              <a:rPr lang="it-IT" sz="1800" dirty="0" err="1"/>
              <a:t>strength</a:t>
            </a:r>
            <a:r>
              <a:rPr lang="it-IT" sz="1800" dirty="0"/>
              <a:t> </a:t>
            </a:r>
            <a:r>
              <a:rPr lang="it-IT" sz="1800" dirty="0" err="1"/>
              <a:t>between</a:t>
            </a:r>
            <a:r>
              <a:rPr lang="it-IT" sz="1800" dirty="0"/>
              <a:t> </a:t>
            </a:r>
            <a:r>
              <a:rPr lang="it-IT" sz="1800" dirty="0" err="1"/>
              <a:t>tree</a:t>
            </a:r>
            <a:r>
              <a:rPr lang="it-IT" sz="1800" dirty="0"/>
              <a:t> </a:t>
            </a:r>
            <a:r>
              <a:rPr lang="it-IT" sz="1800" dirty="0" err="1"/>
              <a:t>level</a:t>
            </a:r>
            <a:r>
              <a:rPr lang="it-IT" sz="1800" dirty="0"/>
              <a:t> </a:t>
            </a:r>
            <a:r>
              <a:rPr lang="it-IT" sz="1800" dirty="0" err="1"/>
              <a:t>contribution</a:t>
            </a:r>
            <a:r>
              <a:rPr lang="it-IT" sz="1800" dirty="0"/>
              <a:t> and </a:t>
            </a:r>
            <a:r>
              <a:rPr lang="it-IT" sz="1800" dirty="0" err="1"/>
              <a:t>resonance</a:t>
            </a:r>
            <a:r>
              <a:rPr lang="it-IT" sz="1800" dirty="0"/>
              <a:t> </a:t>
            </a:r>
            <a:r>
              <a:rPr lang="it-IT" sz="1800" dirty="0" err="1"/>
              <a:t>contribution</a:t>
            </a:r>
            <a:r>
              <a:rPr lang="it-IT" sz="1800" dirty="0"/>
              <a:t> </a:t>
            </a:r>
            <a:r>
              <a:rPr lang="it-IT" sz="1800" dirty="0" smtClean="0"/>
              <a:t>[</a:t>
            </a:r>
            <a:r>
              <a:rPr lang="it-IT" sz="1800" dirty="0" err="1" smtClean="0"/>
              <a:t>Stollenwerk</a:t>
            </a:r>
            <a:r>
              <a:rPr lang="it-IT" sz="1800" dirty="0"/>
              <a:t>, </a:t>
            </a:r>
            <a:r>
              <a:rPr lang="it-IT" sz="1800" dirty="0" err="1"/>
              <a:t>Hanhart</a:t>
            </a:r>
            <a:r>
              <a:rPr lang="it-IT" sz="1800" dirty="0"/>
              <a:t>, </a:t>
            </a:r>
            <a:r>
              <a:rPr lang="it-IT" sz="1800" dirty="0" err="1"/>
              <a:t>Kupsc</a:t>
            </a:r>
            <a:r>
              <a:rPr lang="it-IT" sz="1800" dirty="0"/>
              <a:t>, </a:t>
            </a:r>
            <a:r>
              <a:rPr lang="it-IT" sz="1800" dirty="0" err="1"/>
              <a:t>Meiner</a:t>
            </a:r>
            <a:r>
              <a:rPr lang="it-IT" sz="1800" dirty="0"/>
              <a:t> and </a:t>
            </a:r>
            <a:r>
              <a:rPr lang="it-IT" sz="1800" dirty="0" err="1"/>
              <a:t>Wirzba</a:t>
            </a:r>
            <a:r>
              <a:rPr lang="it-IT" sz="1800" dirty="0"/>
              <a:t> PLB707 (2012) 184-</a:t>
            </a:r>
            <a:r>
              <a:rPr lang="it-IT" sz="1800" dirty="0" smtClean="0"/>
              <a:t>190] </a:t>
            </a:r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36" y="3372045"/>
            <a:ext cx="7266118" cy="16559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1301399" y="5112293"/>
            <a:ext cx="628380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Theory</a:t>
            </a:r>
            <a:r>
              <a:rPr lang="pl-PL" dirty="0"/>
              <a:t> HLS-Model: </a:t>
            </a:r>
            <a:endParaRPr lang="pl-PL" dirty="0" smtClean="0"/>
          </a:p>
          <a:p>
            <a:r>
              <a:rPr lang="pl-PL" dirty="0" smtClean="0"/>
              <a:t></a:t>
            </a:r>
            <a:r>
              <a:rPr lang="pl-PL" dirty="0"/>
              <a:t>(w = (56.31.7) </a:t>
            </a:r>
            <a:r>
              <a:rPr lang="pl-PL" dirty="0" err="1"/>
              <a:t>eV</a:t>
            </a:r>
            <a:r>
              <a:rPr lang="pl-PL" dirty="0"/>
              <a:t> , (</a:t>
            </a:r>
            <a:r>
              <a:rPr lang="pl-PL" dirty="0" err="1"/>
              <a:t>wo</a:t>
            </a:r>
            <a:r>
              <a:rPr lang="pl-PL" dirty="0"/>
              <a:t> = (100.92.8) </a:t>
            </a:r>
            <a:r>
              <a:rPr lang="pl-PL" dirty="0" err="1"/>
              <a:t>eV</a:t>
            </a:r>
            <a:endParaRPr lang="pl-PL" dirty="0"/>
          </a:p>
          <a:p>
            <a:endParaRPr lang="pl-PL" dirty="0"/>
          </a:p>
          <a:p>
            <a:r>
              <a:rPr lang="pl-PL" dirty="0"/>
              <a:t>KLOE/KLOE2: </a:t>
            </a:r>
            <a:endParaRPr lang="pl-PL" dirty="0" smtClean="0"/>
          </a:p>
          <a:p>
            <a:r>
              <a:rPr lang="el-GR" dirty="0" smtClean="0">
                <a:latin typeface="Symbol" charset="2"/>
                <a:cs typeface="Symbol" charset="2"/>
              </a:rPr>
              <a:t>Γ</a:t>
            </a:r>
            <a:r>
              <a:rPr lang="el-GR" dirty="0">
                <a:latin typeface="Symbol" charset="2"/>
                <a:cs typeface="Symbol" charset="2"/>
              </a:rPr>
              <a:t>(η→π+π−γ)</a:t>
            </a:r>
            <a:r>
              <a:rPr lang="el-GR" dirty="0"/>
              <a:t> =</a:t>
            </a:r>
            <a:r>
              <a:rPr lang="en-US" dirty="0"/>
              <a:t> </a:t>
            </a:r>
            <a:r>
              <a:rPr lang="da-DK" dirty="0"/>
              <a:t>(54.7±3.1)</a:t>
            </a:r>
            <a:r>
              <a:rPr lang="da-DK" i="1" dirty="0"/>
              <a:t> </a:t>
            </a:r>
            <a:r>
              <a:rPr lang="da-DK" dirty="0" err="1"/>
              <a:t>eV</a:t>
            </a:r>
            <a:r>
              <a:rPr lang="da-DK" dirty="0"/>
              <a:t> [</a:t>
            </a:r>
            <a:r>
              <a:rPr lang="en-US" dirty="0"/>
              <a:t>PLB 718 (2013) 910–914</a:t>
            </a:r>
            <a:r>
              <a:rPr lang="pl-PL" dirty="0"/>
              <a:t> ]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812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Anomaly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49177" y="1339868"/>
            <a:ext cx="3788424" cy="369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 smtClean="0"/>
              <a:t>[</a:t>
            </a:r>
            <a:r>
              <a:rPr lang="it-IT" sz="1800" dirty="0"/>
              <a:t>WASA </a:t>
            </a:r>
            <a:r>
              <a:rPr lang="it-IT" sz="1800" dirty="0" err="1"/>
              <a:t>Coll</a:t>
            </a:r>
            <a:r>
              <a:rPr lang="it-IT" sz="1800" dirty="0"/>
              <a:t>. PLB707 (2012) 243-249]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0" y="1675748"/>
            <a:ext cx="4910692" cy="301178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42395"/>
          <a:stretch/>
        </p:blipFill>
        <p:spPr>
          <a:xfrm>
            <a:off x="5089494" y="1759721"/>
            <a:ext cx="3887168" cy="464399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78785" y="1339867"/>
            <a:ext cx="382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[KLOE/KLOE2</a:t>
            </a:r>
            <a:r>
              <a:rPr lang="en-US" dirty="0" smtClean="0"/>
              <a:t>PLB </a:t>
            </a:r>
            <a:r>
              <a:rPr lang="en-US" dirty="0"/>
              <a:t>718 (2013) 910–914</a:t>
            </a:r>
            <a:r>
              <a:rPr lang="pl-PL" dirty="0"/>
              <a:t> ]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l="3182" r="8188"/>
          <a:stretch/>
        </p:blipFill>
        <p:spPr>
          <a:xfrm>
            <a:off x="194116" y="5023420"/>
            <a:ext cx="4968852" cy="13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Remarks</a:t>
            </a:r>
            <a:r>
              <a:rPr lang="it-IT" dirty="0" smtClean="0"/>
              <a:t> &amp; </a:t>
            </a:r>
            <a:r>
              <a:rPr lang="it-IT" dirty="0" err="1" smtClean="0"/>
              <a:t>Outlooks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cs typeface="Symbol" charset="2"/>
              </a:rPr>
              <a:t>The </a:t>
            </a:r>
            <a:r>
              <a:rPr lang="it-IT" dirty="0" err="1">
                <a:cs typeface="Symbol" charset="2"/>
              </a:rPr>
              <a:t>system</a:t>
            </a:r>
            <a:r>
              <a:rPr lang="it-IT" dirty="0">
                <a:cs typeface="Symbol" charset="2"/>
              </a:rPr>
              <a:t> of </a:t>
            </a:r>
            <a:r>
              <a:rPr lang="it-IT" dirty="0">
                <a:latin typeface="Symbol" charset="2"/>
                <a:cs typeface="Symbol" charset="2"/>
              </a:rPr>
              <a:t>p</a:t>
            </a:r>
            <a:r>
              <a:rPr lang="it-IT" baseline="30000" dirty="0">
                <a:latin typeface="Symbol" charset="2"/>
                <a:cs typeface="Symbol" charset="2"/>
              </a:rPr>
              <a:t>0</a:t>
            </a:r>
            <a:r>
              <a:rPr lang="it-IT" dirty="0"/>
              <a:t>, </a:t>
            </a:r>
            <a:r>
              <a:rPr lang="it-IT" dirty="0">
                <a:latin typeface="Symbol" charset="2"/>
                <a:cs typeface="Symbol" charset="2"/>
              </a:rPr>
              <a:t>h</a:t>
            </a:r>
            <a:r>
              <a:rPr lang="it-IT" dirty="0"/>
              <a:t>, </a:t>
            </a:r>
            <a:r>
              <a:rPr lang="it-IT" dirty="0">
                <a:latin typeface="Symbol" charset="2"/>
                <a:cs typeface="Symbol" charset="2"/>
              </a:rPr>
              <a:t>h</a:t>
            </a:r>
            <a:r>
              <a:rPr lang="it-IT" dirty="0"/>
              <a:t>’ </a:t>
            </a:r>
            <a:r>
              <a:rPr lang="it-IT" dirty="0" err="1">
                <a:cs typeface="Symbol" charset="2"/>
              </a:rPr>
              <a:t>mesons</a:t>
            </a:r>
            <a:r>
              <a:rPr lang="it-IT" dirty="0">
                <a:cs typeface="Symbol" charset="2"/>
              </a:rPr>
              <a:t> </a:t>
            </a:r>
            <a:r>
              <a:rPr lang="it-IT" dirty="0" err="1">
                <a:cs typeface="Symbol" charset="2"/>
              </a:rPr>
              <a:t>as</a:t>
            </a:r>
            <a:r>
              <a:rPr lang="it-IT" dirty="0">
                <a:cs typeface="Symbol" charset="2"/>
              </a:rPr>
              <a:t> a </a:t>
            </a:r>
            <a:r>
              <a:rPr lang="it-IT" dirty="0" err="1">
                <a:cs typeface="Symbol" charset="2"/>
              </a:rPr>
              <a:t>laboratory</a:t>
            </a:r>
            <a:r>
              <a:rPr lang="it-IT" dirty="0">
                <a:cs typeface="Symbol" charset="2"/>
              </a:rPr>
              <a:t> to </a:t>
            </a:r>
            <a:r>
              <a:rPr lang="it-IT" dirty="0" err="1">
                <a:cs typeface="Symbol" charset="2"/>
              </a:rPr>
              <a:t>study</a:t>
            </a:r>
            <a:r>
              <a:rPr lang="it-IT" dirty="0">
                <a:cs typeface="Symbol" charset="2"/>
              </a:rPr>
              <a:t> </a:t>
            </a:r>
            <a:r>
              <a:rPr lang="it-IT" dirty="0" err="1">
                <a:cs typeface="Symbol" charset="2"/>
              </a:rPr>
              <a:t>symmetry</a:t>
            </a:r>
            <a:r>
              <a:rPr lang="it-IT" dirty="0">
                <a:cs typeface="Symbol" charset="2"/>
              </a:rPr>
              <a:t> </a:t>
            </a:r>
            <a:r>
              <a:rPr lang="it-IT" dirty="0" err="1">
                <a:cs typeface="Symbol" charset="2"/>
              </a:rPr>
              <a:t>structure</a:t>
            </a:r>
            <a:r>
              <a:rPr lang="it-IT" dirty="0">
                <a:cs typeface="Symbol" charset="2"/>
              </a:rPr>
              <a:t> of QCD al </a:t>
            </a:r>
            <a:r>
              <a:rPr lang="it-IT" dirty="0" err="1">
                <a:cs typeface="Symbol" charset="2"/>
              </a:rPr>
              <a:t>low</a:t>
            </a:r>
            <a:r>
              <a:rPr lang="it-IT" dirty="0">
                <a:cs typeface="Symbol" charset="2"/>
              </a:rPr>
              <a:t> </a:t>
            </a:r>
            <a:r>
              <a:rPr lang="it-IT" dirty="0" err="1" smtClean="0">
                <a:cs typeface="Symbol" charset="2"/>
              </a:rPr>
              <a:t>energies</a:t>
            </a:r>
            <a:endParaRPr lang="it-IT" dirty="0" smtClean="0">
              <a:cs typeface="Symbol" charset="2"/>
            </a:endParaRPr>
          </a:p>
          <a:p>
            <a:r>
              <a:rPr lang="it-IT" dirty="0" smtClean="0"/>
              <a:t>New </a:t>
            </a:r>
            <a:r>
              <a:rPr lang="it-IT" dirty="0" err="1" smtClean="0"/>
              <a:t>measurement</a:t>
            </a:r>
            <a:r>
              <a:rPr lang="it-IT" dirty="0" smtClean="0"/>
              <a:t> of </a:t>
            </a:r>
            <a:r>
              <a:rPr lang="it-IT" dirty="0" err="1">
                <a:latin typeface="Symbol" charset="2"/>
                <a:cs typeface="Symbol" charset="2"/>
              </a:rPr>
              <a:t>G</a:t>
            </a:r>
            <a:r>
              <a:rPr lang="it-IT" baseline="-25000" dirty="0" err="1">
                <a:latin typeface="Symbol" charset="2"/>
                <a:cs typeface="Symbol" charset="2"/>
              </a:rPr>
              <a:t>h</a:t>
            </a:r>
            <a:r>
              <a:rPr lang="it-IT" baseline="-25000" dirty="0">
                <a:latin typeface="Symbol" charset="2"/>
                <a:cs typeface="Symbol" charset="2"/>
              </a:rPr>
              <a:t> </a:t>
            </a:r>
            <a:r>
              <a:rPr lang="it-IT" dirty="0"/>
              <a:t>and</a:t>
            </a:r>
            <a:r>
              <a:rPr lang="it-IT" dirty="0">
                <a:latin typeface="Symbol" charset="2"/>
                <a:cs typeface="Symbol" charset="2"/>
              </a:rPr>
              <a:t> </a:t>
            </a:r>
            <a:r>
              <a:rPr lang="it-IT" dirty="0" err="1">
                <a:latin typeface="Symbol" charset="2"/>
                <a:cs typeface="Symbol" charset="2"/>
              </a:rPr>
              <a:t>G</a:t>
            </a:r>
            <a:r>
              <a:rPr lang="it-IT" baseline="-25000" dirty="0" err="1">
                <a:latin typeface="Symbol" charset="2"/>
                <a:cs typeface="Symbol" charset="2"/>
              </a:rPr>
              <a:t>h</a:t>
            </a:r>
            <a:r>
              <a:rPr lang="it-IT" baseline="-25000" dirty="0" smtClean="0"/>
              <a:t>’ </a:t>
            </a:r>
            <a:r>
              <a:rPr lang="it-IT" dirty="0" err="1" smtClean="0"/>
              <a:t>will</a:t>
            </a:r>
            <a:r>
              <a:rPr lang="it-IT" dirty="0" smtClean="0"/>
              <a:t> impact </a:t>
            </a:r>
            <a:r>
              <a:rPr lang="it-IT" dirty="0"/>
              <a:t>on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 smtClean="0"/>
              <a:t>issues</a:t>
            </a:r>
            <a:r>
              <a:rPr lang="it-IT" dirty="0" smtClean="0"/>
              <a:t>:</a:t>
            </a:r>
          </a:p>
          <a:p>
            <a:pPr lvl="1"/>
            <a:r>
              <a:rPr lang="it-IT" sz="2400" dirty="0" smtClean="0"/>
              <a:t>Quark </a:t>
            </a:r>
            <a:r>
              <a:rPr lang="it-IT" sz="2400" dirty="0"/>
              <a:t>mass </a:t>
            </a:r>
            <a:r>
              <a:rPr lang="it-IT" sz="2400" dirty="0" err="1" smtClean="0"/>
              <a:t>difference</a:t>
            </a:r>
            <a:endParaRPr lang="it-IT" sz="2400" dirty="0" smtClean="0"/>
          </a:p>
          <a:p>
            <a:pPr lvl="1"/>
            <a:r>
              <a:rPr lang="it-IT" sz="2800" dirty="0" err="1" smtClean="0"/>
              <a:t>Isospin</a:t>
            </a:r>
            <a:r>
              <a:rPr lang="it-IT" sz="2800" dirty="0" smtClean="0"/>
              <a:t> </a:t>
            </a:r>
            <a:r>
              <a:rPr lang="it-IT" sz="2800" dirty="0"/>
              <a:t>breaking in QCD, </a:t>
            </a:r>
            <a:r>
              <a:rPr lang="it-IT" sz="2800" dirty="0">
                <a:latin typeface="Symbol" charset="2"/>
                <a:cs typeface="Symbol" charset="2"/>
              </a:rPr>
              <a:t>h</a:t>
            </a:r>
            <a:r>
              <a:rPr lang="it-IT" sz="2800" dirty="0"/>
              <a:t>-</a:t>
            </a:r>
            <a:r>
              <a:rPr lang="it-IT" sz="2800" dirty="0">
                <a:latin typeface="Symbol" charset="2"/>
                <a:cs typeface="Symbol" charset="2"/>
              </a:rPr>
              <a:t>h</a:t>
            </a:r>
            <a:r>
              <a:rPr lang="it-IT" sz="2800" dirty="0"/>
              <a:t>’ </a:t>
            </a:r>
            <a:r>
              <a:rPr lang="it-IT" sz="2800" dirty="0" smtClean="0"/>
              <a:t>mixing</a:t>
            </a:r>
          </a:p>
          <a:p>
            <a:pPr lvl="1"/>
            <a:r>
              <a:rPr lang="it-IT" sz="2800" dirty="0" err="1" smtClean="0"/>
              <a:t>Chiral</a:t>
            </a:r>
            <a:r>
              <a:rPr lang="it-IT" sz="2800" dirty="0" smtClean="0"/>
              <a:t> </a:t>
            </a:r>
            <a:r>
              <a:rPr lang="it-IT" sz="2800" dirty="0" err="1"/>
              <a:t>Anomalies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607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Remarks</a:t>
            </a:r>
            <a:r>
              <a:rPr lang="it-IT" dirty="0"/>
              <a:t> &amp; </a:t>
            </a:r>
            <a:r>
              <a:rPr lang="it-IT" dirty="0" err="1"/>
              <a:t>Outlooks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IRIDE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look for f</a:t>
            </a:r>
            <a:r>
              <a:rPr lang="it-IT" baseline="-25000" dirty="0" smtClean="0"/>
              <a:t>0</a:t>
            </a:r>
            <a:r>
              <a:rPr lang="it-IT" dirty="0" smtClean="0"/>
              <a:t> and a</a:t>
            </a:r>
            <a:r>
              <a:rPr lang="it-IT" baseline="-25000" dirty="0" smtClean="0"/>
              <a:t>0 </a:t>
            </a:r>
            <a:r>
              <a:rPr lang="it-IT" dirty="0" err="1" smtClean="0"/>
              <a:t>mesons</a:t>
            </a:r>
            <a:endParaRPr lang="it-IT" dirty="0" smtClean="0"/>
          </a:p>
          <a:p>
            <a:r>
              <a:rPr lang="it-IT" dirty="0" err="1" smtClean="0">
                <a:cs typeface="Symbol" charset="2"/>
              </a:rPr>
              <a:t>Search</a:t>
            </a:r>
            <a:r>
              <a:rPr lang="it-IT" dirty="0" smtClean="0">
                <a:cs typeface="Symbol" charset="2"/>
              </a:rPr>
              <a:t> of </a:t>
            </a:r>
            <a:r>
              <a:rPr lang="it-IT" dirty="0" err="1" smtClean="0">
                <a:cs typeface="Symbol" charset="2"/>
              </a:rPr>
              <a:t>exotic</a:t>
            </a:r>
            <a:r>
              <a:rPr lang="it-IT" dirty="0" smtClean="0">
                <a:cs typeface="Symbol" charset="2"/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135774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3566160" y="4064000"/>
            <a:ext cx="5273040" cy="26111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64165" y="4064000"/>
            <a:ext cx="3167988" cy="2611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246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Symbol" charset="2"/>
                <a:cs typeface="Symbol" charset="2"/>
              </a:rPr>
              <a:t>g</a:t>
            </a:r>
            <a:r>
              <a:rPr lang="it-IT" dirty="0" smtClean="0"/>
              <a:t>-e Linear Collider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15017" y="1664309"/>
            <a:ext cx="5273040" cy="1071880"/>
          </a:xfrm>
        </p:spPr>
        <p:txBody>
          <a:bodyPr>
            <a:normAutofit/>
          </a:bodyPr>
          <a:lstStyle/>
          <a:p>
            <a:r>
              <a:rPr lang="it-IT" sz="1800" dirty="0" err="1" smtClean="0"/>
              <a:t>Primakoff</a:t>
            </a:r>
            <a:r>
              <a:rPr lang="it-IT" sz="1800" dirty="0" smtClean="0"/>
              <a:t> </a:t>
            </a:r>
            <a:r>
              <a:rPr lang="it-IT" sz="1800" dirty="0" err="1" smtClean="0"/>
              <a:t>effekt</a:t>
            </a:r>
            <a:r>
              <a:rPr lang="it-IT" sz="1800" dirty="0" smtClean="0"/>
              <a:t>: </a:t>
            </a:r>
            <a:r>
              <a:rPr lang="it-IT" sz="1800" dirty="0" err="1" smtClean="0">
                <a:latin typeface="Symbol" charset="2"/>
                <a:cs typeface="Symbol" charset="2"/>
              </a:rPr>
              <a:t>p</a:t>
            </a:r>
            <a:r>
              <a:rPr lang="it-IT" sz="1800" dirty="0" smtClean="0">
                <a:latin typeface="Symbol" charset="2"/>
                <a:cs typeface="Symbol" charset="2"/>
              </a:rPr>
              <a:t>, h, h’</a:t>
            </a:r>
          </a:p>
          <a:p>
            <a:r>
              <a:rPr lang="it-IT" sz="1800" dirty="0" smtClean="0"/>
              <a:t>The </a:t>
            </a:r>
            <a:r>
              <a:rPr lang="it-IT" sz="1800" dirty="0" err="1"/>
              <a:t>photon</a:t>
            </a:r>
            <a:r>
              <a:rPr lang="it-IT" sz="1800" dirty="0"/>
              <a:t>-electron </a:t>
            </a:r>
            <a:r>
              <a:rPr lang="it-IT" sz="1800" dirty="0" err="1"/>
              <a:t>collision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a </a:t>
            </a:r>
            <a:r>
              <a:rPr lang="it-IT" sz="1800" dirty="0" err="1"/>
              <a:t>much</a:t>
            </a:r>
            <a:r>
              <a:rPr lang="it-IT" sz="1800" dirty="0"/>
              <a:t> </a:t>
            </a:r>
            <a:r>
              <a:rPr lang="it-IT" sz="1800" dirty="0" err="1"/>
              <a:t>cleaner</a:t>
            </a:r>
            <a:r>
              <a:rPr lang="it-IT" sz="1800" dirty="0"/>
              <a:t> </a:t>
            </a:r>
            <a:r>
              <a:rPr lang="it-IT" sz="1800" dirty="0" err="1" smtClean="0"/>
              <a:t>environment</a:t>
            </a:r>
            <a:r>
              <a:rPr lang="it-IT" sz="1800" dirty="0" smtClean="0"/>
              <a:t> </a:t>
            </a:r>
            <a:r>
              <a:rPr lang="it-IT" sz="1800" dirty="0" err="1"/>
              <a:t>compared</a:t>
            </a:r>
            <a:r>
              <a:rPr lang="it-IT" sz="1800" dirty="0"/>
              <a:t> </a:t>
            </a:r>
            <a:r>
              <a:rPr lang="it-IT" sz="1800" dirty="0" smtClean="0"/>
              <a:t>to </a:t>
            </a:r>
            <a:r>
              <a:rPr lang="it-IT" sz="1800" dirty="0" err="1"/>
              <a:t>photon-nucleus</a:t>
            </a:r>
            <a:r>
              <a:rPr lang="it-IT" sz="1800" dirty="0"/>
              <a:t> case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01" y="1848890"/>
            <a:ext cx="2432515" cy="1907984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609600" y="965433"/>
            <a:ext cx="8229600" cy="1071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err="1" smtClean="0"/>
              <a:t>Among</a:t>
            </a:r>
            <a:r>
              <a:rPr lang="it-IT" sz="1800" dirty="0" smtClean="0"/>
              <a:t> the large </a:t>
            </a:r>
            <a:r>
              <a:rPr lang="it-IT" sz="1800" dirty="0" err="1" smtClean="0"/>
              <a:t>number</a:t>
            </a:r>
            <a:r>
              <a:rPr lang="it-IT" sz="1800" dirty="0" smtClean="0"/>
              <a:t> of </a:t>
            </a:r>
            <a:r>
              <a:rPr lang="it-IT" sz="1800" dirty="0" err="1" smtClean="0"/>
              <a:t>activities</a:t>
            </a:r>
            <a:r>
              <a:rPr lang="it-IT" sz="1800" dirty="0" smtClean="0"/>
              <a:t> </a:t>
            </a:r>
            <a:r>
              <a:rPr lang="it-IT" sz="1800" dirty="0" err="1" smtClean="0"/>
              <a:t>at</a:t>
            </a:r>
            <a:r>
              <a:rPr lang="it-IT" sz="1800" dirty="0" smtClean="0"/>
              <a:t> IRIDE, </a:t>
            </a:r>
            <a:r>
              <a:rPr lang="it-IT" sz="1800" dirty="0" err="1" smtClean="0"/>
              <a:t>we</a:t>
            </a:r>
            <a:r>
              <a:rPr lang="it-IT" sz="1800" dirty="0" smtClean="0"/>
              <a:t> are </a:t>
            </a:r>
            <a:r>
              <a:rPr lang="it-IT" sz="1800" dirty="0" err="1" smtClean="0"/>
              <a:t>interested</a:t>
            </a:r>
            <a:r>
              <a:rPr lang="it-IT" sz="1800" dirty="0" smtClean="0"/>
              <a:t> to the </a:t>
            </a:r>
            <a:r>
              <a:rPr lang="it-IT" sz="1800" dirty="0" err="1" smtClean="0"/>
              <a:t>fundamental</a:t>
            </a:r>
            <a:r>
              <a:rPr lang="it-IT" sz="1800" dirty="0" smtClean="0"/>
              <a:t> </a:t>
            </a:r>
            <a:r>
              <a:rPr lang="it-IT" sz="1800" dirty="0" err="1" smtClean="0"/>
              <a:t>physics</a:t>
            </a:r>
            <a:r>
              <a:rPr lang="it-IT" sz="1800" dirty="0" smtClean="0"/>
              <a:t> </a:t>
            </a:r>
            <a:r>
              <a:rPr lang="it-IT" sz="1800" dirty="0" err="1" smtClean="0"/>
              <a:t>investigations</a:t>
            </a:r>
            <a:r>
              <a:rPr lang="it-IT" sz="1800" dirty="0" smtClean="0"/>
              <a:t> with </a:t>
            </a:r>
            <a:r>
              <a:rPr lang="it-IT" sz="1800" dirty="0" err="1" smtClean="0"/>
              <a:t>low</a:t>
            </a:r>
            <a:r>
              <a:rPr lang="it-IT" sz="1800" dirty="0" smtClean="0"/>
              <a:t> </a:t>
            </a:r>
            <a:r>
              <a:rPr lang="it-IT" sz="1800" dirty="0" err="1" smtClean="0"/>
              <a:t>energy</a:t>
            </a:r>
            <a:r>
              <a:rPr lang="it-IT" sz="1800" dirty="0" smtClean="0"/>
              <a:t> linear </a:t>
            </a:r>
            <a:r>
              <a:rPr lang="it-IT" sz="1800" dirty="0" err="1" smtClean="0"/>
              <a:t>colliders</a:t>
            </a:r>
            <a:endParaRPr lang="it-IT" sz="1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025205" y="1922954"/>
            <a:ext cx="8695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Symbol" charset="2"/>
                <a:cs typeface="Symbol" charset="2"/>
              </a:rPr>
              <a:t>p</a:t>
            </a:r>
            <a:r>
              <a:rPr lang="it-IT" sz="1600" baseline="30000" dirty="0" smtClean="0">
                <a:latin typeface="Symbol" charset="2"/>
                <a:cs typeface="Symbol" charset="2"/>
              </a:rPr>
              <a:t>0</a:t>
            </a:r>
            <a:r>
              <a:rPr lang="it-IT" sz="1600" dirty="0" smtClean="0">
                <a:latin typeface="Symbol" charset="2"/>
                <a:cs typeface="Symbol" charset="2"/>
              </a:rPr>
              <a:t>, </a:t>
            </a:r>
            <a:r>
              <a:rPr lang="it-IT" sz="1600" dirty="0">
                <a:latin typeface="Symbol" charset="2"/>
                <a:cs typeface="Symbol" charset="2"/>
              </a:rPr>
              <a:t>h, h</a:t>
            </a:r>
            <a:r>
              <a:rPr lang="it-IT" sz="1600" dirty="0">
                <a:cs typeface="Symbol" charset="2"/>
              </a:rPr>
              <a:t>’</a:t>
            </a:r>
            <a:endParaRPr lang="it-IT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l="9067"/>
          <a:stretch/>
        </p:blipFill>
        <p:spPr>
          <a:xfrm>
            <a:off x="406402" y="4531361"/>
            <a:ext cx="1806864" cy="201599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280" y="4531361"/>
            <a:ext cx="3908134" cy="201599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462587" y="4140646"/>
            <a:ext cx="886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f</a:t>
            </a:r>
            <a:r>
              <a:rPr lang="it-IT" dirty="0" smtClean="0">
                <a:solidFill>
                  <a:srgbClr val="FFFF00"/>
                </a:solidFill>
              </a:rPr>
              <a:t>-&gt; </a:t>
            </a:r>
            <a:r>
              <a:rPr lang="it-IT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it-IT" dirty="0" smtClean="0">
                <a:solidFill>
                  <a:srgbClr val="FFFF00"/>
                </a:solidFill>
              </a:rPr>
              <a:t>’ </a:t>
            </a:r>
            <a:r>
              <a:rPr lang="it-IT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g</a:t>
            </a:r>
          </a:p>
          <a:p>
            <a:r>
              <a:rPr lang="it-IT" dirty="0" err="1">
                <a:solidFill>
                  <a:srgbClr val="FFFF00"/>
                </a:solidFill>
                <a:latin typeface="Symbol" charset="2"/>
                <a:cs typeface="Symbol" charset="2"/>
              </a:rPr>
              <a:t>f</a:t>
            </a:r>
            <a:r>
              <a:rPr lang="it-IT" dirty="0">
                <a:solidFill>
                  <a:srgbClr val="FFFF00"/>
                </a:solidFill>
              </a:rPr>
              <a:t>-&gt; </a:t>
            </a:r>
            <a:r>
              <a:rPr lang="it-IT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g</a:t>
            </a:r>
            <a:endParaRPr lang="it-IT" dirty="0">
              <a:solidFill>
                <a:srgbClr val="FFFF00"/>
              </a:solidFill>
              <a:latin typeface="Symbol" charset="2"/>
              <a:cs typeface="Symbol" charset="2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678249" y="4113527"/>
            <a:ext cx="1140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1"/>
                </a:solidFill>
                <a:cs typeface="Symbol" charset="2"/>
              </a:rPr>
              <a:t>pp</a:t>
            </a:r>
            <a:r>
              <a:rPr lang="it-IT" dirty="0" smtClean="0">
                <a:solidFill>
                  <a:schemeClr val="accent1"/>
                </a:solidFill>
              </a:rPr>
              <a:t>-&gt;</a:t>
            </a:r>
            <a:r>
              <a:rPr lang="it-IT" dirty="0" err="1" smtClean="0">
                <a:solidFill>
                  <a:schemeClr val="accent1"/>
                </a:solidFill>
              </a:rPr>
              <a:t>pp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h</a:t>
            </a:r>
          </a:p>
          <a:p>
            <a:r>
              <a:rPr lang="it-IT" dirty="0" err="1" smtClean="0">
                <a:solidFill>
                  <a:schemeClr val="accent1"/>
                </a:solidFill>
                <a:cs typeface="Symbol" charset="2"/>
              </a:rPr>
              <a:t>pd</a:t>
            </a:r>
            <a:r>
              <a:rPr lang="it-IT" dirty="0" smtClean="0">
                <a:solidFill>
                  <a:schemeClr val="accent1"/>
                </a:solidFill>
              </a:rPr>
              <a:t>-&gt;</a:t>
            </a:r>
            <a:r>
              <a:rPr lang="it-IT" baseline="30000" dirty="0" smtClean="0">
                <a:solidFill>
                  <a:schemeClr val="accent1"/>
                </a:solidFill>
              </a:rPr>
              <a:t>3</a:t>
            </a:r>
            <a:r>
              <a:rPr lang="it-IT" dirty="0" smtClean="0">
                <a:solidFill>
                  <a:schemeClr val="accent1"/>
                </a:solidFill>
              </a:rPr>
              <a:t>He </a:t>
            </a:r>
            <a:r>
              <a:rPr lang="it-IT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h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endParaRPr lang="it-IT" dirty="0">
              <a:solidFill>
                <a:schemeClr val="accent1"/>
              </a:solidFill>
              <a:latin typeface="Symbol" charset="2"/>
              <a:cs typeface="Symbol" charset="2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64165" y="4064000"/>
            <a:ext cx="14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KLOE/KLOE-2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596645" y="409448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WASA </a:t>
            </a:r>
            <a:r>
              <a:rPr lang="it-IT" dirty="0" err="1" smtClean="0">
                <a:solidFill>
                  <a:schemeClr val="accent1"/>
                </a:solidFill>
              </a:rPr>
              <a:t>at</a:t>
            </a:r>
            <a:r>
              <a:rPr lang="it-IT" dirty="0" smtClean="0">
                <a:solidFill>
                  <a:schemeClr val="accent1"/>
                </a:solidFill>
              </a:rPr>
              <a:t> COSY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286335" y="4948787"/>
            <a:ext cx="1156313" cy="1727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L</a:t>
            </a:r>
            <a:r>
              <a:rPr lang="it-IT" baseline="-25000" dirty="0" smtClean="0">
                <a:solidFill>
                  <a:srgbClr val="FFFF00"/>
                </a:solidFill>
              </a:rPr>
              <a:t>I</a:t>
            </a:r>
            <a:r>
              <a:rPr lang="it-IT" dirty="0" smtClean="0">
                <a:solidFill>
                  <a:srgbClr val="FFFF00"/>
                </a:solidFill>
              </a:rPr>
              <a:t>= 5 fb</a:t>
            </a:r>
            <a:r>
              <a:rPr lang="it-IT" baseline="30000" dirty="0" smtClean="0">
                <a:solidFill>
                  <a:srgbClr val="FFFF00"/>
                </a:solidFill>
              </a:rPr>
              <a:t>-1</a:t>
            </a:r>
          </a:p>
          <a:p>
            <a:endParaRPr lang="it-IT" baseline="30000" dirty="0">
              <a:solidFill>
                <a:srgbClr val="FFFF00"/>
              </a:solidFill>
            </a:endParaRPr>
          </a:p>
          <a:p>
            <a:r>
              <a:rPr lang="it-IT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2*10</a:t>
            </a:r>
            <a:r>
              <a:rPr lang="it-IT" baseline="300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8  </a:t>
            </a:r>
            <a:r>
              <a:rPr lang="it-IT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</a:p>
          <a:p>
            <a:r>
              <a:rPr lang="it-IT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1*10</a:t>
            </a:r>
            <a:r>
              <a:rPr lang="it-IT" baseline="300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6  </a:t>
            </a:r>
            <a:r>
              <a:rPr lang="it-IT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h’</a:t>
            </a:r>
          </a:p>
          <a:p>
            <a:endParaRPr lang="it-IT" dirty="0">
              <a:solidFill>
                <a:srgbClr val="FFFF00"/>
              </a:solidFill>
              <a:latin typeface="Symbol" charset="2"/>
              <a:cs typeface="Symbol" charset="2"/>
            </a:endParaRPr>
          </a:p>
          <a:p>
            <a:r>
              <a:rPr lang="it-IT" dirty="0" smtClean="0">
                <a:solidFill>
                  <a:srgbClr val="FFFF00"/>
                </a:solidFill>
              </a:rPr>
              <a:t>L</a:t>
            </a:r>
            <a:r>
              <a:rPr lang="it-IT" baseline="-25000" dirty="0" smtClean="0">
                <a:solidFill>
                  <a:srgbClr val="FFFF00"/>
                </a:solidFill>
              </a:rPr>
              <a:t>II</a:t>
            </a:r>
            <a:r>
              <a:rPr lang="it-IT" dirty="0" smtClean="0">
                <a:solidFill>
                  <a:srgbClr val="FFFF00"/>
                </a:solidFill>
              </a:rPr>
              <a:t>= 20 </a:t>
            </a:r>
            <a:r>
              <a:rPr lang="it-IT" dirty="0">
                <a:solidFill>
                  <a:srgbClr val="FFFF00"/>
                </a:solidFill>
              </a:rPr>
              <a:t>fb</a:t>
            </a:r>
            <a:r>
              <a:rPr lang="it-IT" baseline="30000" dirty="0">
                <a:solidFill>
                  <a:srgbClr val="FFFF00"/>
                </a:solidFill>
              </a:rPr>
              <a:t>-1</a:t>
            </a:r>
          </a:p>
          <a:p>
            <a:endParaRPr lang="it-IT" dirty="0" smtClean="0">
              <a:solidFill>
                <a:srgbClr val="FFFF00"/>
              </a:solidFill>
              <a:latin typeface="Symbol" charset="2"/>
              <a:cs typeface="Symbol" charset="2"/>
            </a:endParaRPr>
          </a:p>
          <a:p>
            <a:endParaRPr lang="it-IT" baseline="30000" dirty="0">
              <a:solidFill>
                <a:srgbClr val="FFFF00"/>
              </a:solidFill>
              <a:latin typeface="Symbol" charset="2"/>
              <a:cs typeface="Symbol" charset="2"/>
            </a:endParaRPr>
          </a:p>
          <a:p>
            <a:endParaRPr lang="it-IT" baseline="30000" dirty="0">
              <a:solidFill>
                <a:srgbClr val="FFFF00"/>
              </a:solidFill>
              <a:latin typeface="Symbol" charset="2"/>
              <a:cs typeface="Symbol" charset="2"/>
            </a:endParaRPr>
          </a:p>
          <a:p>
            <a:endParaRPr lang="it-IT" baseline="30000" dirty="0">
              <a:solidFill>
                <a:srgbClr val="FFFF00"/>
              </a:solidFill>
              <a:latin typeface="Symbol" charset="2"/>
              <a:cs typeface="Symbol" charset="2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904" y="2903309"/>
            <a:ext cx="3267273" cy="720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5688" y="2624000"/>
            <a:ext cx="152537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7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World </a:t>
            </a:r>
            <a:r>
              <a:rPr lang="it-IT" sz="2800" dirty="0" err="1" smtClean="0"/>
              <a:t>Average</a:t>
            </a:r>
            <a:r>
              <a:rPr lang="it-IT" sz="2800" dirty="0" smtClean="0"/>
              <a:t> from PDG, </a:t>
            </a:r>
            <a:r>
              <a:rPr lang="it-IT" sz="2800" dirty="0"/>
              <a:t>PR D86, 010001 (2012)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67241" y="1564641"/>
            <a:ext cx="1935285" cy="1691997"/>
          </a:xfrm>
          <a:ln w="12700"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dirty="0" smtClean="0"/>
              <a:t>Note on </a:t>
            </a:r>
            <a:r>
              <a:rPr lang="it-IT" sz="1400" dirty="0" err="1" smtClean="0"/>
              <a:t>Decay</a:t>
            </a:r>
            <a:r>
              <a:rPr lang="it-IT" sz="1400" dirty="0" smtClean="0"/>
              <a:t> </a:t>
            </a:r>
            <a:r>
              <a:rPr lang="it-IT" sz="1400" dirty="0" err="1" smtClean="0"/>
              <a:t>width</a:t>
            </a:r>
            <a:r>
              <a:rPr lang="it-IT" sz="1400" dirty="0" smtClean="0"/>
              <a:t> </a:t>
            </a:r>
            <a:r>
              <a:rPr lang="it-IT" sz="1400" dirty="0" smtClean="0">
                <a:latin typeface="Symbol" charset="2"/>
                <a:cs typeface="Symbol" charset="2"/>
              </a:rPr>
              <a:t>G(h</a:t>
            </a:r>
            <a:r>
              <a:rPr lang="it-IT" sz="1400" dirty="0" smtClean="0">
                <a:ea typeface="Wingdings"/>
                <a:cs typeface="Wingdings"/>
                <a:sym typeface="Wingdings"/>
              </a:rPr>
              <a:t>-&gt;</a:t>
            </a:r>
            <a:r>
              <a:rPr lang="it-IT" sz="1400" dirty="0" smtClean="0">
                <a:latin typeface="Symbol" charset="2"/>
                <a:cs typeface="Symbol" charset="2"/>
              </a:rPr>
              <a:t>gg) </a:t>
            </a:r>
            <a:r>
              <a:rPr lang="it-IT" sz="1400" dirty="0" smtClean="0"/>
              <a:t>by </a:t>
            </a:r>
            <a:r>
              <a:rPr lang="it-IT" sz="1400" dirty="0" err="1" smtClean="0"/>
              <a:t>Roe</a:t>
            </a:r>
            <a:r>
              <a:rPr lang="it-IT" sz="1400" dirty="0" smtClean="0"/>
              <a:t> [</a:t>
            </a:r>
            <a:r>
              <a:rPr lang="it-IT" sz="1400" dirty="0" err="1" smtClean="0"/>
              <a:t>Phys</a:t>
            </a:r>
            <a:r>
              <a:rPr lang="it-IT" sz="1400" dirty="0" smtClean="0"/>
              <a:t>. Rev. D 50, ‘94, p.1451]</a:t>
            </a:r>
            <a:endParaRPr lang="it-IT" sz="1400" dirty="0">
              <a:latin typeface="Symbol" charset="2"/>
              <a:cs typeface="Symbol" charset="2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1" y="1564640"/>
            <a:ext cx="6560699" cy="16919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1" y="3678104"/>
            <a:ext cx="6587999" cy="2448059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600" y="3365500"/>
            <a:ext cx="38100" cy="127000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7067241" y="3678104"/>
            <a:ext cx="1935285" cy="2448059"/>
          </a:xfrm>
          <a:prstGeom prst="rect">
            <a:avLst/>
          </a:prstGeom>
          <a:ln w="12700"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1400" dirty="0" smtClean="0"/>
              <a:t>Direct </a:t>
            </a:r>
            <a:r>
              <a:rPr lang="it-IT" sz="1400" dirty="0" err="1" smtClean="0"/>
              <a:t>measurement</a:t>
            </a:r>
            <a:r>
              <a:rPr lang="it-IT" sz="1400" dirty="0" smtClean="0"/>
              <a:t> </a:t>
            </a:r>
            <a:r>
              <a:rPr lang="it-IT" sz="1400" dirty="0" err="1" smtClean="0"/>
              <a:t>available</a:t>
            </a:r>
            <a:r>
              <a:rPr lang="it-IT" sz="1400" dirty="0" smtClean="0"/>
              <a:t>: COSY-11 </a:t>
            </a:r>
            <a:r>
              <a:rPr lang="it-IT" sz="1400" dirty="0" err="1" smtClean="0"/>
              <a:t>Facility</a:t>
            </a:r>
            <a:endParaRPr lang="it-IT" sz="14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904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224" b="83460"/>
          <a:stretch/>
        </p:blipFill>
        <p:spPr>
          <a:xfrm>
            <a:off x="457232" y="1542211"/>
            <a:ext cx="6339404" cy="96725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8" y="1250462"/>
            <a:ext cx="6225228" cy="381598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134360" y="128194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‘94</a:t>
            </a:r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Symbol" charset="2"/>
                <a:cs typeface="Symbol" charset="2"/>
              </a:rPr>
              <a:t>h</a:t>
            </a:r>
            <a:r>
              <a:rPr lang="it-IT" dirty="0" smtClean="0"/>
              <a:t>: 1994 -&gt; 2013</a:t>
            </a:r>
            <a:endParaRPr lang="it-IT" dirty="0"/>
          </a:p>
        </p:txBody>
      </p:sp>
      <p:sp>
        <p:nvSpPr>
          <p:cNvPr id="22" name="Ovale 21"/>
          <p:cNvSpPr>
            <a:spLocks noChangeAspect="1"/>
          </p:cNvSpPr>
          <p:nvPr/>
        </p:nvSpPr>
        <p:spPr>
          <a:xfrm>
            <a:off x="1145979" y="1250358"/>
            <a:ext cx="467999" cy="467999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/>
          <a:srcRect b="63117"/>
          <a:stretch/>
        </p:blipFill>
        <p:spPr>
          <a:xfrm>
            <a:off x="5751406" y="4875922"/>
            <a:ext cx="3392594" cy="19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224" b="83460"/>
          <a:stretch/>
        </p:blipFill>
        <p:spPr>
          <a:xfrm>
            <a:off x="457232" y="1542211"/>
            <a:ext cx="6339404" cy="96725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8" y="1250462"/>
            <a:ext cx="6225228" cy="381598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134360" y="128194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‘94</a:t>
            </a:r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Symbol" charset="2"/>
                <a:cs typeface="Symbol" charset="2"/>
              </a:rPr>
              <a:t>h</a:t>
            </a:r>
            <a:r>
              <a:rPr lang="it-IT" dirty="0" smtClean="0"/>
              <a:t>: 1994 -&gt; 2013</a:t>
            </a:r>
            <a:endParaRPr lang="it-IT" dirty="0"/>
          </a:p>
        </p:txBody>
      </p:sp>
      <p:grpSp>
        <p:nvGrpSpPr>
          <p:cNvPr id="21" name="Gruppo 20"/>
          <p:cNvGrpSpPr>
            <a:grpSpLocks noChangeAspect="1"/>
          </p:cNvGrpSpPr>
          <p:nvPr/>
        </p:nvGrpSpPr>
        <p:grpSpPr>
          <a:xfrm>
            <a:off x="3174960" y="1691237"/>
            <a:ext cx="6227999" cy="5166763"/>
            <a:chOff x="6630632" y="138206"/>
            <a:chExt cx="8144142" cy="6756400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0632" y="138206"/>
              <a:ext cx="7835900" cy="3238500"/>
            </a:xfrm>
            <a:prstGeom prst="rect">
              <a:avLst/>
            </a:prstGeom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6"/>
            <a:srcRect r="-3980"/>
            <a:stretch/>
          </p:blipFill>
          <p:spPr>
            <a:xfrm>
              <a:off x="6722974" y="3376706"/>
              <a:ext cx="8051800" cy="3517900"/>
            </a:xfrm>
            <a:prstGeom prst="rect">
              <a:avLst/>
            </a:prstGeom>
          </p:spPr>
        </p:pic>
      </p:grpSp>
      <p:sp>
        <p:nvSpPr>
          <p:cNvPr id="12" name="CasellaDiTesto 11"/>
          <p:cNvSpPr txBox="1"/>
          <p:nvPr/>
        </p:nvSpPr>
        <p:spPr>
          <a:xfrm>
            <a:off x="6923648" y="1542211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‘13</a:t>
            </a:r>
            <a:endParaRPr lang="it-IT" dirty="0"/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1145979" y="1250358"/>
            <a:ext cx="467999" cy="467999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>
            <a:spLocks noChangeAspect="1"/>
          </p:cNvSpPr>
          <p:nvPr/>
        </p:nvSpPr>
        <p:spPr>
          <a:xfrm>
            <a:off x="6942394" y="1531715"/>
            <a:ext cx="467999" cy="467999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Arrotonda singolo angolo rettangolo 1"/>
          <p:cNvSpPr/>
          <p:nvPr/>
        </p:nvSpPr>
        <p:spPr>
          <a:xfrm>
            <a:off x="3536904" y="5300616"/>
            <a:ext cx="5279118" cy="1504903"/>
          </a:xfrm>
          <a:prstGeom prst="round1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02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224" b="83460"/>
          <a:stretch/>
        </p:blipFill>
        <p:spPr>
          <a:xfrm>
            <a:off x="457232" y="1542211"/>
            <a:ext cx="6339404" cy="96725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8" y="1250462"/>
            <a:ext cx="6225228" cy="381598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134360" y="128194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‘94</a:t>
            </a:r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Symbol" charset="2"/>
                <a:cs typeface="Symbol" charset="2"/>
              </a:rPr>
              <a:t>h</a:t>
            </a:r>
            <a:r>
              <a:rPr lang="it-IT" dirty="0" smtClean="0"/>
              <a:t>: 1994 -&gt; 2013</a:t>
            </a:r>
            <a:endParaRPr lang="it-IT" dirty="0"/>
          </a:p>
        </p:txBody>
      </p:sp>
      <p:grpSp>
        <p:nvGrpSpPr>
          <p:cNvPr id="21" name="Gruppo 20"/>
          <p:cNvGrpSpPr>
            <a:grpSpLocks noChangeAspect="1"/>
          </p:cNvGrpSpPr>
          <p:nvPr/>
        </p:nvGrpSpPr>
        <p:grpSpPr>
          <a:xfrm>
            <a:off x="3174960" y="1691237"/>
            <a:ext cx="6227999" cy="5166763"/>
            <a:chOff x="6630632" y="138206"/>
            <a:chExt cx="8144142" cy="6756400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0632" y="138206"/>
              <a:ext cx="7835900" cy="3238500"/>
            </a:xfrm>
            <a:prstGeom prst="rect">
              <a:avLst/>
            </a:prstGeom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6"/>
            <a:srcRect r="-3980"/>
            <a:stretch/>
          </p:blipFill>
          <p:spPr>
            <a:xfrm>
              <a:off x="6722974" y="3376706"/>
              <a:ext cx="8051800" cy="3517900"/>
            </a:xfrm>
            <a:prstGeom prst="rect">
              <a:avLst/>
            </a:prstGeom>
          </p:spPr>
        </p:pic>
      </p:grpSp>
      <p:sp>
        <p:nvSpPr>
          <p:cNvPr id="12" name="CasellaDiTesto 11"/>
          <p:cNvSpPr txBox="1"/>
          <p:nvPr/>
        </p:nvSpPr>
        <p:spPr>
          <a:xfrm>
            <a:off x="6923648" y="1542211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‘13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91503" y="5263711"/>
            <a:ext cx="2911489" cy="1384995"/>
          </a:xfrm>
          <a:prstGeom prst="rect">
            <a:avLst/>
          </a:prstGeom>
          <a:noFill/>
          <a:ln w="38100" cmpd="sng"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@ IRIDE:</a:t>
            </a:r>
            <a:r>
              <a:rPr lang="it-IT" sz="1400" dirty="0"/>
              <a:t> </a:t>
            </a:r>
            <a:r>
              <a:rPr lang="it-IT" sz="1400" dirty="0" err="1" smtClean="0"/>
              <a:t>Primakoff</a:t>
            </a:r>
            <a:r>
              <a:rPr lang="it-IT" sz="1400" dirty="0" smtClean="0"/>
              <a:t> </a:t>
            </a:r>
            <a:r>
              <a:rPr lang="it-IT" sz="1400" dirty="0" err="1" smtClean="0"/>
              <a:t>effect</a:t>
            </a:r>
            <a:r>
              <a:rPr lang="it-IT" sz="1400" dirty="0" smtClean="0"/>
              <a:t> </a:t>
            </a:r>
            <a:r>
              <a:rPr lang="it-IT" sz="1400" dirty="0" smtClean="0">
                <a:latin typeface="Symbol" charset="2"/>
                <a:cs typeface="Symbol" charset="2"/>
              </a:rPr>
              <a:t>g</a:t>
            </a:r>
            <a:r>
              <a:rPr lang="it-IT" sz="1400" dirty="0" smtClean="0"/>
              <a:t>-e</a:t>
            </a:r>
          </a:p>
          <a:p>
            <a:r>
              <a:rPr lang="it-IT" sz="1400" dirty="0" smtClean="0"/>
              <a:t>No background due to </a:t>
            </a:r>
            <a:r>
              <a:rPr lang="it-IT" sz="1400" dirty="0" err="1" smtClean="0"/>
              <a:t>incoherent</a:t>
            </a:r>
            <a:endParaRPr lang="it-IT" sz="1400" dirty="0" smtClean="0"/>
          </a:p>
          <a:p>
            <a:r>
              <a:rPr lang="it-IT" sz="1400" dirty="0" err="1" smtClean="0"/>
              <a:t>Photoproduction</a:t>
            </a:r>
            <a:r>
              <a:rPr lang="it-IT" sz="1400" dirty="0" smtClean="0"/>
              <a:t>:</a:t>
            </a:r>
          </a:p>
          <a:p>
            <a:endParaRPr lang="it-IT" sz="1400" dirty="0"/>
          </a:p>
          <a:p>
            <a:r>
              <a:rPr lang="it-IT" sz="1400" dirty="0" smtClean="0"/>
              <a:t>Cross-</a:t>
            </a:r>
            <a:r>
              <a:rPr lang="it-IT" sz="1400" dirty="0" err="1" smtClean="0"/>
              <a:t>section</a:t>
            </a:r>
            <a:r>
              <a:rPr lang="it-IT" sz="1400" dirty="0" smtClean="0"/>
              <a:t> production </a:t>
            </a:r>
            <a:r>
              <a:rPr lang="it-IT" sz="1400" dirty="0" err="1" smtClean="0"/>
              <a:t>should</a:t>
            </a:r>
            <a:r>
              <a:rPr lang="it-IT" sz="1400" dirty="0" smtClean="0"/>
              <a:t> </a:t>
            </a:r>
          </a:p>
          <a:p>
            <a:r>
              <a:rPr lang="it-IT" sz="1400" dirty="0" smtClean="0"/>
              <a:t>be </a:t>
            </a:r>
            <a:r>
              <a:rPr lang="it-IT" sz="1400" dirty="0" err="1" smtClean="0"/>
              <a:t>evaluated</a:t>
            </a:r>
            <a:endParaRPr lang="it-IT" sz="1400" dirty="0" smtClean="0"/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1145979" y="1250358"/>
            <a:ext cx="467999" cy="467999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>
            <a:spLocks noChangeAspect="1"/>
          </p:cNvSpPr>
          <p:nvPr/>
        </p:nvSpPr>
        <p:spPr>
          <a:xfrm>
            <a:off x="6942394" y="1531715"/>
            <a:ext cx="467999" cy="467999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02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World </a:t>
            </a:r>
            <a:r>
              <a:rPr lang="it-IT" sz="2800" dirty="0" err="1" smtClean="0"/>
              <a:t>Average</a:t>
            </a:r>
            <a:r>
              <a:rPr lang="it-IT" sz="2800" dirty="0" smtClean="0"/>
              <a:t> from PDG, </a:t>
            </a:r>
            <a:r>
              <a:rPr lang="it-IT" sz="2800" dirty="0"/>
              <a:t>PR D86, 010001 (2012)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67241" y="1564641"/>
            <a:ext cx="1935285" cy="1691997"/>
          </a:xfrm>
          <a:ln w="12700"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dirty="0" smtClean="0"/>
              <a:t>Note on </a:t>
            </a:r>
            <a:r>
              <a:rPr lang="it-IT" sz="1400" dirty="0" err="1" smtClean="0"/>
              <a:t>Decay</a:t>
            </a:r>
            <a:r>
              <a:rPr lang="it-IT" sz="1400" dirty="0" smtClean="0"/>
              <a:t> </a:t>
            </a:r>
            <a:r>
              <a:rPr lang="it-IT" sz="1400" dirty="0" err="1" smtClean="0"/>
              <a:t>width</a:t>
            </a:r>
            <a:r>
              <a:rPr lang="it-IT" sz="1400" dirty="0" smtClean="0"/>
              <a:t> </a:t>
            </a:r>
            <a:r>
              <a:rPr lang="it-IT" sz="1400" dirty="0" smtClean="0">
                <a:latin typeface="Symbol" charset="2"/>
                <a:cs typeface="Symbol" charset="2"/>
              </a:rPr>
              <a:t>G(h</a:t>
            </a:r>
            <a:r>
              <a:rPr lang="it-IT" sz="1400" dirty="0" smtClean="0">
                <a:ea typeface="Wingdings"/>
                <a:cs typeface="Wingdings"/>
                <a:sym typeface="Wingdings"/>
              </a:rPr>
              <a:t>-&gt;</a:t>
            </a:r>
            <a:r>
              <a:rPr lang="it-IT" sz="1400" dirty="0" smtClean="0">
                <a:latin typeface="Symbol" charset="2"/>
                <a:cs typeface="Symbol" charset="2"/>
              </a:rPr>
              <a:t>gg) </a:t>
            </a:r>
            <a:r>
              <a:rPr lang="it-IT" sz="1400" dirty="0" smtClean="0"/>
              <a:t>by </a:t>
            </a:r>
            <a:r>
              <a:rPr lang="it-IT" sz="1400" dirty="0" err="1" smtClean="0"/>
              <a:t>Roe</a:t>
            </a:r>
            <a:r>
              <a:rPr lang="it-IT" sz="1400" dirty="0" smtClean="0"/>
              <a:t> [</a:t>
            </a:r>
            <a:r>
              <a:rPr lang="it-IT" sz="1400" dirty="0" err="1" smtClean="0"/>
              <a:t>Phys</a:t>
            </a:r>
            <a:r>
              <a:rPr lang="it-IT" sz="1400" dirty="0" smtClean="0"/>
              <a:t>. Rev. D 50, ‘94, p.1451]</a:t>
            </a:r>
            <a:endParaRPr lang="it-IT" sz="1400" dirty="0">
              <a:latin typeface="Symbol" charset="2"/>
              <a:cs typeface="Symbol" charset="2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1" y="1564640"/>
            <a:ext cx="6560699" cy="16919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1" y="3678104"/>
            <a:ext cx="6587999" cy="2448059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600" y="3365500"/>
            <a:ext cx="38100" cy="127000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7067241" y="3678104"/>
            <a:ext cx="1935285" cy="2448059"/>
          </a:xfrm>
          <a:prstGeom prst="rect">
            <a:avLst/>
          </a:prstGeom>
          <a:ln w="12700"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1400" dirty="0" smtClean="0"/>
              <a:t>Direct </a:t>
            </a:r>
            <a:r>
              <a:rPr lang="it-IT" sz="1400" dirty="0" err="1" smtClean="0"/>
              <a:t>measurement</a:t>
            </a:r>
            <a:r>
              <a:rPr lang="it-IT" sz="1400" dirty="0" smtClean="0"/>
              <a:t> </a:t>
            </a:r>
            <a:r>
              <a:rPr lang="it-IT" sz="1400" dirty="0" err="1" smtClean="0"/>
              <a:t>available</a:t>
            </a:r>
            <a:r>
              <a:rPr lang="it-IT" sz="1400" dirty="0" smtClean="0"/>
              <a:t>: COSY-11 </a:t>
            </a:r>
            <a:r>
              <a:rPr lang="it-IT" sz="1400" dirty="0" err="1" smtClean="0"/>
              <a:t>Facility</a:t>
            </a:r>
            <a:endParaRPr lang="it-IT" sz="14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9252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Symbol" charset="2"/>
                <a:cs typeface="Symbol" charset="2"/>
              </a:rPr>
              <a:t>G</a:t>
            </a:r>
            <a:r>
              <a:rPr lang="it-IT" dirty="0" smtClean="0"/>
              <a:t> </a:t>
            </a:r>
            <a:r>
              <a:rPr lang="it-IT" dirty="0" err="1" smtClean="0"/>
              <a:t>Measurements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952" b="23783"/>
          <a:stretch/>
        </p:blipFill>
        <p:spPr>
          <a:xfrm>
            <a:off x="155117" y="1863452"/>
            <a:ext cx="4367246" cy="4987855"/>
          </a:xfrm>
        </p:spPr>
      </p:pic>
      <p:sp>
        <p:nvSpPr>
          <p:cNvPr id="5" name="CasellaDiTesto 4"/>
          <p:cNvSpPr txBox="1"/>
          <p:nvPr/>
        </p:nvSpPr>
        <p:spPr>
          <a:xfrm>
            <a:off x="16599" y="1276865"/>
            <a:ext cx="4384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COSY11 </a:t>
            </a:r>
            <a:r>
              <a:rPr lang="it-IT" dirty="0" err="1" smtClean="0"/>
              <a:t>Facility</a:t>
            </a:r>
            <a:r>
              <a:rPr lang="it-IT" dirty="0" smtClean="0"/>
              <a:t> </a:t>
            </a:r>
            <a:r>
              <a:rPr lang="it-IT" dirty="0" err="1" smtClean="0">
                <a:latin typeface="Symbol" charset="2"/>
                <a:cs typeface="Symbol" charset="2"/>
              </a:rPr>
              <a:t>Gh</a:t>
            </a:r>
            <a:r>
              <a:rPr lang="it-IT" dirty="0" smtClean="0"/>
              <a:t>’ </a:t>
            </a:r>
            <a:r>
              <a:rPr lang="it-IT" dirty="0" err="1" smtClean="0"/>
              <a:t>measurement</a:t>
            </a:r>
            <a:r>
              <a:rPr lang="it-IT" dirty="0" smtClean="0"/>
              <a:t>: </a:t>
            </a:r>
            <a:r>
              <a:rPr lang="it-IT" dirty="0" err="1" smtClean="0"/>
              <a:t>pp</a:t>
            </a:r>
            <a:r>
              <a:rPr lang="it-IT" dirty="0" smtClean="0"/>
              <a:t> -&gt; </a:t>
            </a:r>
            <a:r>
              <a:rPr lang="it-IT" dirty="0" err="1" smtClean="0"/>
              <a:t>ppX</a:t>
            </a:r>
            <a:endParaRPr lang="it-IT" dirty="0" smtClean="0"/>
          </a:p>
          <a:p>
            <a:r>
              <a:rPr lang="it-IT" dirty="0" smtClean="0"/>
              <a:t>PRL </a:t>
            </a:r>
            <a:r>
              <a:rPr lang="it-IT" dirty="0" smtClean="0"/>
              <a:t>105 (2010) 122001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b="4555"/>
          <a:stretch/>
        </p:blipFill>
        <p:spPr>
          <a:xfrm>
            <a:off x="4660488" y="1947014"/>
            <a:ext cx="4159984" cy="329854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553847" y="1276865"/>
            <a:ext cx="4400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Primakoff</a:t>
            </a:r>
            <a:r>
              <a:rPr lang="it-IT" dirty="0" smtClean="0"/>
              <a:t> Program @ </a:t>
            </a:r>
            <a:r>
              <a:rPr lang="it-IT" dirty="0" err="1" smtClean="0"/>
              <a:t>JLab</a:t>
            </a:r>
            <a:r>
              <a:rPr lang="it-IT" dirty="0" smtClean="0"/>
              <a:t>. [</a:t>
            </a:r>
            <a:r>
              <a:rPr lang="it-IT" dirty="0" err="1" smtClean="0"/>
              <a:t>Primex</a:t>
            </a:r>
            <a:r>
              <a:rPr lang="it-IT" dirty="0" smtClean="0"/>
              <a:t> @ </a:t>
            </a:r>
            <a:r>
              <a:rPr lang="it-IT" dirty="0" err="1" smtClean="0"/>
              <a:t>Gluex</a:t>
            </a:r>
            <a:r>
              <a:rPr lang="it-IT" dirty="0" smtClean="0"/>
              <a:t>, </a:t>
            </a:r>
          </a:p>
          <a:p>
            <a:r>
              <a:rPr lang="it-IT" dirty="0" smtClean="0"/>
              <a:t>L. </a:t>
            </a:r>
            <a:r>
              <a:rPr lang="it-IT" dirty="0" err="1" smtClean="0"/>
              <a:t>Gan</a:t>
            </a:r>
            <a:r>
              <a:rPr lang="it-IT" dirty="0" smtClean="0"/>
              <a:t>, APS April Meeting 2013] 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/>
          <a:srcRect t="10599"/>
          <a:stretch/>
        </p:blipFill>
        <p:spPr>
          <a:xfrm>
            <a:off x="4654100" y="5234478"/>
            <a:ext cx="4132953" cy="150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5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Impact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585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err="1" smtClean="0"/>
              <a:t>Accuracy</a:t>
            </a:r>
            <a:r>
              <a:rPr lang="it-IT" sz="2800" dirty="0" smtClean="0"/>
              <a:t> on </a:t>
            </a:r>
            <a:r>
              <a:rPr lang="it-IT" sz="2800" dirty="0" err="1" smtClean="0">
                <a:latin typeface="Symbol" charset="2"/>
                <a:cs typeface="Symbol" charset="2"/>
              </a:rPr>
              <a:t>G</a:t>
            </a:r>
            <a:r>
              <a:rPr lang="it-IT" sz="2800" baseline="-25000" dirty="0" err="1" smtClean="0">
                <a:latin typeface="Symbol" charset="2"/>
                <a:cs typeface="Symbol" charset="2"/>
              </a:rPr>
              <a:t>h</a:t>
            </a:r>
            <a:r>
              <a:rPr lang="it-IT" sz="2800" baseline="-25000" dirty="0" smtClean="0">
                <a:latin typeface="Symbol" charset="2"/>
                <a:cs typeface="Symbol" charset="2"/>
              </a:rPr>
              <a:t> </a:t>
            </a:r>
            <a:r>
              <a:rPr lang="it-IT" sz="2800" dirty="0" smtClean="0"/>
              <a:t>and</a:t>
            </a:r>
            <a:r>
              <a:rPr lang="it-IT" sz="2800" dirty="0" smtClean="0">
                <a:latin typeface="Symbol" charset="2"/>
                <a:cs typeface="Symbol" charset="2"/>
              </a:rPr>
              <a:t> </a:t>
            </a:r>
            <a:r>
              <a:rPr lang="it-IT" sz="2800" dirty="0" err="1" smtClean="0">
                <a:latin typeface="Symbol" charset="2"/>
                <a:cs typeface="Symbol" charset="2"/>
              </a:rPr>
              <a:t>G</a:t>
            </a:r>
            <a:r>
              <a:rPr lang="it-IT" sz="2800" baseline="-25000" dirty="0" err="1" smtClean="0">
                <a:latin typeface="Symbol" charset="2"/>
                <a:cs typeface="Symbol" charset="2"/>
              </a:rPr>
              <a:t>h</a:t>
            </a:r>
            <a:r>
              <a:rPr lang="it-IT" sz="2800" baseline="-25000" dirty="0" smtClean="0"/>
              <a:t>’</a:t>
            </a:r>
            <a:r>
              <a:rPr lang="it-IT" sz="2800" baseline="-25000" dirty="0">
                <a:latin typeface="Symbol" charset="2"/>
                <a:cs typeface="Symbol" charset="2"/>
              </a:rPr>
              <a:t> </a:t>
            </a:r>
            <a:r>
              <a:rPr lang="it-IT" sz="2800" dirty="0" err="1" smtClean="0"/>
              <a:t>limits</a:t>
            </a:r>
            <a:r>
              <a:rPr lang="it-IT" sz="2800" dirty="0" smtClean="0"/>
              <a:t> </a:t>
            </a:r>
            <a:r>
              <a:rPr lang="it-IT" sz="2800" dirty="0" err="1" smtClean="0"/>
              <a:t>investigations</a:t>
            </a:r>
            <a:r>
              <a:rPr lang="it-IT" sz="2800" dirty="0" smtClean="0"/>
              <a:t> on </a:t>
            </a: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issues</a:t>
            </a:r>
            <a:r>
              <a:rPr lang="it-IT" sz="2800" dirty="0" smtClean="0"/>
              <a:t>:</a:t>
            </a:r>
          </a:p>
          <a:p>
            <a:r>
              <a:rPr lang="it-IT" sz="2800" dirty="0" smtClean="0"/>
              <a:t>Quark mass </a:t>
            </a:r>
            <a:r>
              <a:rPr lang="it-IT" sz="2800" dirty="0" err="1" smtClean="0"/>
              <a:t>difference</a:t>
            </a:r>
            <a:endParaRPr lang="it-IT" sz="2800" dirty="0" smtClean="0"/>
          </a:p>
          <a:p>
            <a:r>
              <a:rPr lang="it-IT" sz="2800" dirty="0" err="1" smtClean="0"/>
              <a:t>Isospin</a:t>
            </a:r>
            <a:r>
              <a:rPr lang="it-IT" sz="2800" dirty="0" smtClean="0"/>
              <a:t> breaking in QCD, </a:t>
            </a:r>
            <a:r>
              <a:rPr lang="it-IT" sz="2800" dirty="0" smtClean="0">
                <a:latin typeface="Symbol" charset="2"/>
                <a:cs typeface="Symbol" charset="2"/>
              </a:rPr>
              <a:t>h</a:t>
            </a:r>
            <a:r>
              <a:rPr lang="it-IT" sz="2800" dirty="0" smtClean="0"/>
              <a:t>-</a:t>
            </a:r>
            <a:r>
              <a:rPr lang="it-IT" sz="2800" dirty="0" smtClean="0">
                <a:latin typeface="Symbol" charset="2"/>
                <a:cs typeface="Symbol" charset="2"/>
              </a:rPr>
              <a:t>h</a:t>
            </a:r>
            <a:r>
              <a:rPr lang="it-IT" sz="2800" dirty="0" smtClean="0"/>
              <a:t>’ mixing</a:t>
            </a:r>
          </a:p>
          <a:p>
            <a:r>
              <a:rPr lang="it-IT" sz="2800" dirty="0" err="1" smtClean="0"/>
              <a:t>Chiral</a:t>
            </a:r>
            <a:r>
              <a:rPr lang="it-IT" sz="2800" dirty="0" smtClean="0"/>
              <a:t> </a:t>
            </a:r>
            <a:r>
              <a:rPr lang="it-IT" sz="2800" dirty="0" err="1" smtClean="0"/>
              <a:t>Anomalies</a:t>
            </a:r>
            <a:r>
              <a:rPr lang="it-IT" sz="2800" dirty="0" smtClean="0"/>
              <a:t>, </a:t>
            </a:r>
            <a:r>
              <a:rPr lang="it-IT" sz="2800" dirty="0" smtClean="0">
                <a:latin typeface="Symbol" charset="2"/>
                <a:cs typeface="Symbol" charset="2"/>
              </a:rPr>
              <a:t>G</a:t>
            </a:r>
            <a:r>
              <a:rPr lang="it-IT" sz="2800" dirty="0" smtClean="0"/>
              <a:t>(</a:t>
            </a:r>
            <a:r>
              <a:rPr lang="it-IT" sz="2800" dirty="0" smtClean="0">
                <a:latin typeface="Symbol" charset="2"/>
                <a:cs typeface="Symbol" charset="2"/>
              </a:rPr>
              <a:t>p</a:t>
            </a:r>
            <a:r>
              <a:rPr lang="it-IT" sz="2800" baseline="30000" dirty="0" smtClean="0">
                <a:latin typeface="Symbol" charset="2"/>
                <a:cs typeface="Symbol" charset="2"/>
              </a:rPr>
              <a:t>0</a:t>
            </a:r>
            <a:r>
              <a:rPr lang="it-IT" sz="2800" dirty="0">
                <a:latin typeface="Symbol" charset="2"/>
                <a:cs typeface="Symbol" charset="2"/>
              </a:rPr>
              <a:t>/</a:t>
            </a:r>
            <a:r>
              <a:rPr lang="it-IT" sz="2800" dirty="0" smtClean="0">
                <a:latin typeface="Symbol" charset="2"/>
                <a:cs typeface="Symbol" charset="2"/>
              </a:rPr>
              <a:t>h</a:t>
            </a:r>
            <a:r>
              <a:rPr lang="it-IT" sz="2800" dirty="0">
                <a:latin typeface="Symbol" charset="2"/>
                <a:cs typeface="Symbol" charset="2"/>
              </a:rPr>
              <a:t>/</a:t>
            </a:r>
            <a:r>
              <a:rPr lang="it-IT" sz="2800" dirty="0" smtClean="0">
                <a:latin typeface="Symbol" charset="2"/>
                <a:cs typeface="Symbol" charset="2"/>
              </a:rPr>
              <a:t>h’</a:t>
            </a:r>
            <a:r>
              <a:rPr lang="it-IT" sz="2800" dirty="0" smtClean="0"/>
              <a:t>-&gt;</a:t>
            </a:r>
            <a:r>
              <a:rPr lang="it-IT" sz="2800" dirty="0" smtClean="0">
                <a:latin typeface="Symbol" charset="2"/>
                <a:cs typeface="Symbol" charset="2"/>
              </a:rPr>
              <a:t>gg</a:t>
            </a:r>
            <a:r>
              <a:rPr lang="it-IT" sz="2800" dirty="0" smtClean="0"/>
              <a:t>), </a:t>
            </a:r>
            <a:r>
              <a:rPr lang="it-IT" sz="2800" dirty="0" smtClean="0">
                <a:latin typeface="Symbol" charset="2"/>
                <a:cs typeface="Symbol" charset="2"/>
              </a:rPr>
              <a:t>G</a:t>
            </a:r>
            <a:r>
              <a:rPr lang="it-IT" sz="2800" dirty="0" smtClean="0"/>
              <a:t>(</a:t>
            </a:r>
            <a:r>
              <a:rPr lang="it-IT" sz="2800" dirty="0" smtClean="0">
                <a:latin typeface="Symbol" charset="2"/>
                <a:cs typeface="Symbol" charset="2"/>
              </a:rPr>
              <a:t>h/h’</a:t>
            </a:r>
            <a:r>
              <a:rPr lang="it-IT" sz="2800" dirty="0" smtClean="0"/>
              <a:t>-&gt;</a:t>
            </a:r>
            <a:r>
              <a:rPr lang="it-IT" sz="2800" dirty="0" err="1" smtClean="0">
                <a:latin typeface="Symbol" charset="2"/>
                <a:cs typeface="Symbol" charset="2"/>
              </a:rPr>
              <a:t>ppg</a:t>
            </a:r>
            <a:r>
              <a:rPr lang="it-IT" sz="2800" dirty="0" smtClean="0"/>
              <a:t>)</a:t>
            </a:r>
            <a:endParaRPr lang="it-IT" sz="28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57200" y="4353440"/>
            <a:ext cx="4863900" cy="2070347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dirty="0" smtClean="0">
                <a:cs typeface="Symbol" charset="2"/>
              </a:rPr>
              <a:t>The </a:t>
            </a:r>
            <a:r>
              <a:rPr lang="it-IT" sz="2800" dirty="0" err="1" smtClean="0">
                <a:cs typeface="Symbol" charset="2"/>
              </a:rPr>
              <a:t>system</a:t>
            </a:r>
            <a:r>
              <a:rPr lang="it-IT" sz="2800" dirty="0" smtClean="0">
                <a:cs typeface="Symbol" charset="2"/>
              </a:rPr>
              <a:t> of </a:t>
            </a:r>
            <a:r>
              <a:rPr lang="it-IT" sz="2800" dirty="0" smtClean="0">
                <a:latin typeface="Symbol" charset="2"/>
                <a:cs typeface="Symbol" charset="2"/>
              </a:rPr>
              <a:t>p</a:t>
            </a:r>
            <a:r>
              <a:rPr lang="it-IT" sz="2800" baseline="30000" dirty="0" smtClean="0">
                <a:latin typeface="Symbol" charset="2"/>
                <a:cs typeface="Symbol" charset="2"/>
              </a:rPr>
              <a:t>0</a:t>
            </a:r>
            <a:r>
              <a:rPr lang="it-IT" sz="2800" dirty="0" smtClean="0"/>
              <a:t>, </a:t>
            </a:r>
            <a:r>
              <a:rPr lang="it-IT" sz="2800" dirty="0" smtClean="0">
                <a:latin typeface="Symbol" charset="2"/>
                <a:cs typeface="Symbol" charset="2"/>
              </a:rPr>
              <a:t>h</a:t>
            </a:r>
            <a:r>
              <a:rPr lang="it-IT" sz="2800" dirty="0" smtClean="0"/>
              <a:t>, </a:t>
            </a:r>
            <a:r>
              <a:rPr lang="it-IT" sz="2800" dirty="0" smtClean="0">
                <a:latin typeface="Symbol" charset="2"/>
                <a:cs typeface="Symbol" charset="2"/>
              </a:rPr>
              <a:t>h</a:t>
            </a:r>
            <a:r>
              <a:rPr lang="it-IT" sz="2800" dirty="0" smtClean="0"/>
              <a:t>’ </a:t>
            </a:r>
            <a:r>
              <a:rPr lang="it-IT" sz="2800" dirty="0" err="1" smtClean="0">
                <a:cs typeface="Symbol" charset="2"/>
              </a:rPr>
              <a:t>mesons</a:t>
            </a:r>
            <a:r>
              <a:rPr lang="it-IT" sz="2800" dirty="0" smtClean="0">
                <a:cs typeface="Symbol" charset="2"/>
              </a:rPr>
              <a:t> </a:t>
            </a:r>
            <a:r>
              <a:rPr lang="it-IT" sz="2800" dirty="0" err="1" smtClean="0">
                <a:cs typeface="Symbol" charset="2"/>
              </a:rPr>
              <a:t>as</a:t>
            </a:r>
            <a:r>
              <a:rPr lang="it-IT" sz="2800" dirty="0" smtClean="0">
                <a:cs typeface="Symbol" charset="2"/>
              </a:rPr>
              <a:t> a </a:t>
            </a:r>
            <a:r>
              <a:rPr lang="it-IT" sz="2800" dirty="0" err="1" smtClean="0">
                <a:cs typeface="Symbol" charset="2"/>
              </a:rPr>
              <a:t>laboratory</a:t>
            </a:r>
            <a:r>
              <a:rPr lang="it-IT" sz="2800" dirty="0" smtClean="0">
                <a:cs typeface="Symbol" charset="2"/>
              </a:rPr>
              <a:t> to </a:t>
            </a:r>
            <a:r>
              <a:rPr lang="it-IT" sz="2800" dirty="0" err="1" smtClean="0">
                <a:cs typeface="Symbol" charset="2"/>
              </a:rPr>
              <a:t>study</a:t>
            </a:r>
            <a:r>
              <a:rPr lang="it-IT" sz="2800" dirty="0" smtClean="0">
                <a:cs typeface="Symbol" charset="2"/>
              </a:rPr>
              <a:t> </a:t>
            </a:r>
            <a:r>
              <a:rPr lang="it-IT" sz="2800" dirty="0" err="1" smtClean="0">
                <a:cs typeface="Symbol" charset="2"/>
              </a:rPr>
              <a:t>symmetry</a:t>
            </a:r>
            <a:r>
              <a:rPr lang="it-IT" sz="2800" dirty="0" smtClean="0">
                <a:cs typeface="Symbol" charset="2"/>
              </a:rPr>
              <a:t> </a:t>
            </a:r>
            <a:r>
              <a:rPr lang="it-IT" sz="2800" dirty="0" err="1" smtClean="0">
                <a:cs typeface="Symbol" charset="2"/>
              </a:rPr>
              <a:t>structure</a:t>
            </a:r>
            <a:r>
              <a:rPr lang="it-IT" sz="2800" dirty="0" smtClean="0">
                <a:cs typeface="Symbol" charset="2"/>
              </a:rPr>
              <a:t> of QCD al </a:t>
            </a:r>
            <a:r>
              <a:rPr lang="it-IT" sz="2800" dirty="0" err="1" smtClean="0">
                <a:cs typeface="Symbol" charset="2"/>
              </a:rPr>
              <a:t>low</a:t>
            </a:r>
            <a:r>
              <a:rPr lang="it-IT" sz="2800" dirty="0" smtClean="0">
                <a:cs typeface="Symbol" charset="2"/>
              </a:rPr>
              <a:t> </a:t>
            </a:r>
            <a:r>
              <a:rPr lang="it-IT" sz="2800" dirty="0" err="1" smtClean="0">
                <a:cs typeface="Symbol" charset="2"/>
              </a:rPr>
              <a:t>energies</a:t>
            </a:r>
            <a:endParaRPr lang="it-IT" sz="2800" dirty="0" smtClean="0"/>
          </a:p>
          <a:p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95" y="4342944"/>
            <a:ext cx="3428275" cy="232218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536146" y="6519446"/>
            <a:ext cx="2444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L. </a:t>
            </a:r>
            <a:r>
              <a:rPr lang="it-IT" sz="1400" dirty="0" err="1"/>
              <a:t>Gan</a:t>
            </a:r>
            <a:r>
              <a:rPr lang="it-IT" sz="1400" dirty="0"/>
              <a:t>, APS April Meeting 2013</a:t>
            </a:r>
          </a:p>
        </p:txBody>
      </p:sp>
    </p:spTree>
    <p:extLst>
      <p:ext uri="{BB962C8B-B14F-4D97-AF65-F5344CB8AC3E}">
        <p14:creationId xmlns:p14="http://schemas.microsoft.com/office/powerpoint/2010/main" val="375295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919</Words>
  <Application>Microsoft Macintosh PowerPoint</Application>
  <PresentationFormat>Presentazione su schermo (4:3)</PresentationFormat>
  <Paragraphs>105</Paragraphs>
  <Slides>16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Tema di Office</vt:lpstr>
      <vt:lpstr>Equation</vt:lpstr>
      <vt:lpstr>h-h’: Experimental overview</vt:lpstr>
      <vt:lpstr>g-e Linear Collider</vt:lpstr>
      <vt:lpstr>World Average from PDG, PR D86, 010001 (2012)</vt:lpstr>
      <vt:lpstr>h: 1994 -&gt; 2013</vt:lpstr>
      <vt:lpstr>h: 1994 -&gt; 2013</vt:lpstr>
      <vt:lpstr>h: 1994 -&gt; 2013</vt:lpstr>
      <vt:lpstr>World Average from PDG, PR D86, 010001 (2012)</vt:lpstr>
      <vt:lpstr>G Measurements</vt:lpstr>
      <vt:lpstr>Impact</vt:lpstr>
      <vt:lpstr>Quark Mass Difference</vt:lpstr>
      <vt:lpstr>Mixing h-h’ and gluonium</vt:lpstr>
      <vt:lpstr>h’ Gluonium VS h-h’ Mixing</vt:lpstr>
      <vt:lpstr>Anomaly</vt:lpstr>
      <vt:lpstr>Anomaly</vt:lpstr>
      <vt:lpstr>Remarks &amp; Outlooks</vt:lpstr>
      <vt:lpstr>Remarks &amp; Outlooks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Camilla Di Donato</dc:creator>
  <cp:lastModifiedBy>Camilla Di Donato</cp:lastModifiedBy>
  <cp:revision>110</cp:revision>
  <dcterms:created xsi:type="dcterms:W3CDTF">2013-06-18T12:33:04Z</dcterms:created>
  <dcterms:modified xsi:type="dcterms:W3CDTF">2013-06-24T12:34:20Z</dcterms:modified>
</cp:coreProperties>
</file>