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3" r:id="rId5"/>
    <p:sldId id="274" r:id="rId6"/>
    <p:sldId id="276" r:id="rId7"/>
    <p:sldId id="266" r:id="rId8"/>
    <p:sldId id="267" r:id="rId9"/>
    <p:sldId id="268" r:id="rId10"/>
    <p:sldId id="269" r:id="rId11"/>
    <p:sldId id="272" r:id="rId12"/>
    <p:sldId id="279" r:id="rId13"/>
    <p:sldId id="278" r:id="rId14"/>
    <p:sldId id="277" r:id="rId15"/>
    <p:sldId id="262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F7FF-4190-4EAC-B0A6-552F5B2275B9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AC8A-D7F1-4886-8954-DD47BF3218B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F7FF-4190-4EAC-B0A6-552F5B2275B9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AC8A-D7F1-4886-8954-DD47BF3218B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F7FF-4190-4EAC-B0A6-552F5B2275B9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AC8A-D7F1-4886-8954-DD47BF3218B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F7FF-4190-4EAC-B0A6-552F5B2275B9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AC8A-D7F1-4886-8954-DD47BF3218B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F7FF-4190-4EAC-B0A6-552F5B2275B9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AC8A-D7F1-4886-8954-DD47BF3218B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F7FF-4190-4EAC-B0A6-552F5B2275B9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AC8A-D7F1-4886-8954-DD47BF3218B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F7FF-4190-4EAC-B0A6-552F5B2275B9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AC8A-D7F1-4886-8954-DD47BF3218B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F7FF-4190-4EAC-B0A6-552F5B2275B9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AC8A-D7F1-4886-8954-DD47BF3218B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F7FF-4190-4EAC-B0A6-552F5B2275B9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AC8A-D7F1-4886-8954-DD47BF3218B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F7FF-4190-4EAC-B0A6-552F5B2275B9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AC8A-D7F1-4886-8954-DD47BF3218B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F7FF-4190-4EAC-B0A6-552F5B2275B9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9AC8A-D7F1-4886-8954-DD47BF3218B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6F7FF-4190-4EAC-B0A6-552F5B2275B9}" type="datetimeFigureOut">
              <a:rPr lang="en-US" smtClean="0"/>
              <a:pPr/>
              <a:t>6/25/2013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9AC8A-D7F1-4886-8954-DD47BF3218BA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 of low energy positron physics and applications 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F. Villa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Gamma induced Positron Spectroscopy</a:t>
            </a:r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630371" cy="343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0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Illustration of the </a:t>
            </a:r>
            <a:r>
              <a:rPr lang="en-US" dirty="0" err="1" smtClean="0"/>
              <a:t>GiPS</a:t>
            </a:r>
            <a:r>
              <a:rPr lang="en-US" dirty="0" smtClean="0"/>
              <a:t> setup at the </a:t>
            </a:r>
            <a:r>
              <a:rPr lang="en-US" dirty="0" err="1" smtClean="0"/>
              <a:t>Forschungszentrum</a:t>
            </a:r>
            <a:r>
              <a:rPr lang="en-US" dirty="0" smtClean="0"/>
              <a:t> Dresden-</a:t>
            </a:r>
            <a:r>
              <a:rPr lang="en-US" dirty="0" err="1" smtClean="0"/>
              <a:t>Rossendorf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1861" y="1628800"/>
            <a:ext cx="3822139" cy="2337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6453" y="4121696"/>
            <a:ext cx="443754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Coincidence Doppler Spectroscopy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0005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755576" y="5373216"/>
            <a:ext cx="14542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Krause-</a:t>
            </a:r>
            <a:r>
              <a:rPr lang="en-US" sz="1100" dirty="0" err="1" smtClean="0"/>
              <a:t>Rehberg</a:t>
            </a:r>
            <a:r>
              <a:rPr lang="en-US" sz="1100" dirty="0" smtClean="0"/>
              <a:t>, 1998</a:t>
            </a:r>
            <a:endParaRPr lang="en-US" sz="11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724672" cy="279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2 7"/>
          <p:cNvCxnSpPr/>
          <p:nvPr/>
        </p:nvCxnSpPr>
        <p:spPr>
          <a:xfrm>
            <a:off x="6300192" y="515719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6300192" y="436510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6660232" y="4725144"/>
            <a:ext cx="2485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Spectra of each detector</a:t>
            </a:r>
            <a:endParaRPr lang="en-US" dirty="0"/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6444208" y="5661248"/>
            <a:ext cx="360040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 flipV="1">
            <a:off x="6429218" y="5559260"/>
            <a:ext cx="432048" cy="5040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6732240" y="5445224"/>
            <a:ext cx="1641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resolution</a:t>
            </a:r>
            <a:endParaRPr lang="en-US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732240" y="6011996"/>
            <a:ext cx="2298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Coincidences at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E</a:t>
            </a:r>
          </a:p>
          <a:p>
            <a:r>
              <a:rPr lang="en-US" dirty="0" smtClean="0"/>
              <a:t>=&gt;Doppler broadening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Positron</a:t>
            </a:r>
            <a:r>
              <a:rPr lang="en-US" smtClean="0"/>
              <a:t> annihilation Auger Electron </a:t>
            </a:r>
            <a:r>
              <a:rPr lang="en-US" smtClean="0"/>
              <a:t>Spectroscopy</a:t>
            </a:r>
            <a:endParaRPr lang="en-US"/>
          </a:p>
        </p:txBody>
      </p: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2" cstate="print">
            <a:lum contrast="44000"/>
          </a:blip>
          <a:srcRect/>
          <a:stretch>
            <a:fillRect/>
          </a:stretch>
        </p:blipFill>
        <p:spPr bwMode="auto">
          <a:xfrm>
            <a:off x="3779912" y="1887252"/>
            <a:ext cx="4983088" cy="199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Rectangle 3"/>
          <p:cNvSpPr>
            <a:spLocks noChangeAspect="1" noChangeArrowheads="1"/>
          </p:cNvSpPr>
          <p:nvPr/>
        </p:nvSpPr>
        <p:spPr bwMode="auto">
          <a:xfrm>
            <a:off x="4499992" y="4293096"/>
            <a:ext cx="91380" cy="5140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 sz="2000"/>
          </a:p>
        </p:txBody>
      </p:sp>
      <p:sp>
        <p:nvSpPr>
          <p:cNvPr id="83" name="Line 4"/>
          <p:cNvSpPr>
            <a:spLocks noChangeAspect="1" noChangeShapeType="1"/>
          </p:cNvSpPr>
          <p:nvPr/>
        </p:nvSpPr>
        <p:spPr bwMode="auto">
          <a:xfrm flipH="1" flipV="1">
            <a:off x="4779149" y="4450492"/>
            <a:ext cx="496881" cy="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5" name="Line 6"/>
          <p:cNvSpPr>
            <a:spLocks noChangeAspect="1" noChangeShapeType="1"/>
          </p:cNvSpPr>
          <p:nvPr/>
        </p:nvSpPr>
        <p:spPr bwMode="auto">
          <a:xfrm>
            <a:off x="4712378" y="4745936"/>
            <a:ext cx="349339" cy="25700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6" name="Oval 7"/>
          <p:cNvSpPr>
            <a:spLocks noChangeAspect="1" noChangeArrowheads="1"/>
          </p:cNvSpPr>
          <p:nvPr/>
        </p:nvSpPr>
        <p:spPr bwMode="auto">
          <a:xfrm>
            <a:off x="4716017" y="4725145"/>
            <a:ext cx="144016" cy="144016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000"/>
          </a:p>
        </p:txBody>
      </p:sp>
      <p:sp>
        <p:nvSpPr>
          <p:cNvPr id="87" name="Text Box 8"/>
          <p:cNvSpPr txBox="1">
            <a:spLocks noChangeAspect="1" noChangeArrowheads="1"/>
          </p:cNvSpPr>
          <p:nvPr/>
        </p:nvSpPr>
        <p:spPr bwMode="auto">
          <a:xfrm>
            <a:off x="4932040" y="4005064"/>
            <a:ext cx="13673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3 </a:t>
            </a:r>
            <a:r>
              <a:rPr lang="en-US" sz="2000" dirty="0" err="1"/>
              <a:t>keV</a:t>
            </a:r>
            <a:r>
              <a:rPr lang="en-US" sz="2000" dirty="0"/>
              <a:t> e</a:t>
            </a:r>
            <a:r>
              <a:rPr lang="en-US" sz="2000" baseline="30000" dirty="0"/>
              <a:t>-</a:t>
            </a:r>
            <a:r>
              <a:rPr lang="en-US" sz="2000" dirty="0"/>
              <a:t> in</a:t>
            </a:r>
          </a:p>
        </p:txBody>
      </p:sp>
      <p:sp>
        <p:nvSpPr>
          <p:cNvPr id="88" name="Text Box 9"/>
          <p:cNvSpPr txBox="1">
            <a:spLocks noChangeAspect="1" noChangeArrowheads="1"/>
          </p:cNvSpPr>
          <p:nvPr/>
        </p:nvSpPr>
        <p:spPr bwMode="auto">
          <a:xfrm>
            <a:off x="3491880" y="5229201"/>
            <a:ext cx="2592288" cy="66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30eV -1keV Auger </a:t>
            </a:r>
            <a:r>
              <a:rPr lang="en-US" sz="1400" dirty="0" smtClean="0"/>
              <a:t>e- &amp;</a:t>
            </a:r>
            <a:endParaRPr lang="en-US" sz="1400" dirty="0"/>
          </a:p>
          <a:p>
            <a:pPr algn="ctr"/>
            <a:r>
              <a:rPr lang="en-US" sz="1400" dirty="0" smtClean="0"/>
              <a:t>0-3 </a:t>
            </a:r>
            <a:r>
              <a:rPr lang="en-US" sz="1400" dirty="0" err="1"/>
              <a:t>keV</a:t>
            </a:r>
            <a:r>
              <a:rPr lang="en-US" sz="1400" dirty="0"/>
              <a:t> secondary e</a:t>
            </a:r>
            <a:r>
              <a:rPr lang="en-US" sz="1400" baseline="30000" dirty="0"/>
              <a:t>-</a:t>
            </a:r>
          </a:p>
          <a:p>
            <a:pPr algn="ctr"/>
            <a:endParaRPr lang="en-US" sz="1400" baseline="30000" dirty="0"/>
          </a:p>
        </p:txBody>
      </p:sp>
      <p:sp>
        <p:nvSpPr>
          <p:cNvPr id="94" name="Rectangle 13"/>
          <p:cNvSpPr>
            <a:spLocks noChangeAspect="1" noChangeArrowheads="1"/>
          </p:cNvSpPr>
          <p:nvPr/>
        </p:nvSpPr>
        <p:spPr bwMode="auto">
          <a:xfrm>
            <a:off x="6876256" y="4381016"/>
            <a:ext cx="117345" cy="4894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95" name="Line 14"/>
          <p:cNvSpPr>
            <a:spLocks noChangeAspect="1" noChangeShapeType="1"/>
          </p:cNvSpPr>
          <p:nvPr/>
        </p:nvSpPr>
        <p:spPr bwMode="auto">
          <a:xfrm flipH="1">
            <a:off x="6993601" y="4625743"/>
            <a:ext cx="6302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" name="Line 16"/>
          <p:cNvSpPr>
            <a:spLocks noChangeAspect="1" noChangeShapeType="1"/>
          </p:cNvSpPr>
          <p:nvPr/>
        </p:nvSpPr>
        <p:spPr bwMode="auto">
          <a:xfrm>
            <a:off x="7016586" y="4696442"/>
            <a:ext cx="443975" cy="24472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9" name="Text Box 18"/>
          <p:cNvSpPr txBox="1">
            <a:spLocks noChangeAspect="1" noChangeArrowheads="1"/>
          </p:cNvSpPr>
          <p:nvPr/>
        </p:nvSpPr>
        <p:spPr bwMode="auto">
          <a:xfrm>
            <a:off x="7452320" y="4293096"/>
            <a:ext cx="1440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30 </a:t>
            </a:r>
            <a:r>
              <a:rPr lang="en-US" sz="2000" dirty="0" err="1"/>
              <a:t>eV</a:t>
            </a:r>
            <a:r>
              <a:rPr lang="en-US" sz="2000" dirty="0"/>
              <a:t> e</a:t>
            </a:r>
            <a:r>
              <a:rPr lang="en-US" sz="2000" baseline="30000" dirty="0"/>
              <a:t>+</a:t>
            </a:r>
            <a:r>
              <a:rPr lang="en-US" sz="2000" dirty="0"/>
              <a:t> in</a:t>
            </a:r>
          </a:p>
        </p:txBody>
      </p:sp>
      <p:sp>
        <p:nvSpPr>
          <p:cNvPr id="92" name="Text Box 19"/>
          <p:cNvSpPr txBox="1">
            <a:spLocks noChangeAspect="1" noChangeArrowheads="1"/>
          </p:cNvSpPr>
          <p:nvPr/>
        </p:nvSpPr>
        <p:spPr bwMode="auto">
          <a:xfrm>
            <a:off x="6876256" y="5211003"/>
            <a:ext cx="1944216" cy="88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30eV -1keV Auger </a:t>
            </a:r>
            <a:r>
              <a:rPr lang="en-US" sz="1400" dirty="0" smtClean="0"/>
              <a:t>e- &amp; 0-30 </a:t>
            </a:r>
            <a:r>
              <a:rPr lang="en-US" sz="1400" dirty="0" err="1"/>
              <a:t>eV</a:t>
            </a:r>
            <a:r>
              <a:rPr lang="en-US" sz="1400" dirty="0"/>
              <a:t> secondary e</a:t>
            </a:r>
            <a:r>
              <a:rPr lang="en-US" sz="1400" baseline="30000" dirty="0"/>
              <a:t>-</a:t>
            </a:r>
            <a:endParaRPr lang="en-US" sz="1400" dirty="0"/>
          </a:p>
          <a:p>
            <a:pPr algn="ctr"/>
            <a:endParaRPr lang="en-US" sz="1400" baseline="30000" dirty="0"/>
          </a:p>
          <a:p>
            <a:pPr algn="ctr"/>
            <a:endParaRPr lang="en-US" sz="1400" dirty="0"/>
          </a:p>
        </p:txBody>
      </p:sp>
      <p:sp>
        <p:nvSpPr>
          <p:cNvPr id="100" name="Oval 7"/>
          <p:cNvSpPr>
            <a:spLocks noChangeAspect="1" noChangeArrowheads="1"/>
          </p:cNvSpPr>
          <p:nvPr/>
        </p:nvSpPr>
        <p:spPr bwMode="auto">
          <a:xfrm>
            <a:off x="5076056" y="4365104"/>
            <a:ext cx="144016" cy="144016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000"/>
          </a:p>
        </p:txBody>
      </p:sp>
      <p:sp>
        <p:nvSpPr>
          <p:cNvPr id="101" name="Oval 7"/>
          <p:cNvSpPr>
            <a:spLocks noChangeAspect="1" noChangeArrowheads="1"/>
          </p:cNvSpPr>
          <p:nvPr/>
        </p:nvSpPr>
        <p:spPr bwMode="auto">
          <a:xfrm>
            <a:off x="7308304" y="4509120"/>
            <a:ext cx="144016" cy="144016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000"/>
          </a:p>
        </p:txBody>
      </p:sp>
      <p:sp>
        <p:nvSpPr>
          <p:cNvPr id="102" name="Oval 7"/>
          <p:cNvSpPr>
            <a:spLocks noChangeAspect="1" noChangeArrowheads="1"/>
          </p:cNvSpPr>
          <p:nvPr/>
        </p:nvSpPr>
        <p:spPr bwMode="auto">
          <a:xfrm>
            <a:off x="7164288" y="4725144"/>
            <a:ext cx="144016" cy="144016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 sz="2000"/>
          </a:p>
        </p:txBody>
      </p:sp>
      <p:sp>
        <p:nvSpPr>
          <p:cNvPr id="103" name="CasellaDiTesto 102"/>
          <p:cNvSpPr txBox="1"/>
          <p:nvPr/>
        </p:nvSpPr>
        <p:spPr>
          <a:xfrm>
            <a:off x="8206271" y="6516052"/>
            <a:ext cx="974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Weiss</a:t>
            </a:r>
            <a:endParaRPr lang="en-US" dirty="0"/>
          </a:p>
        </p:txBody>
      </p:sp>
      <p:grpSp>
        <p:nvGrpSpPr>
          <p:cNvPr id="104" name="Group 28"/>
          <p:cNvGrpSpPr>
            <a:grpSpLocks noChangeAspect="1"/>
          </p:cNvGrpSpPr>
          <p:nvPr/>
        </p:nvGrpSpPr>
        <p:grpSpPr bwMode="auto">
          <a:xfrm>
            <a:off x="1220961" y="5338291"/>
            <a:ext cx="101600" cy="1104900"/>
            <a:chOff x="1200" y="1872"/>
            <a:chExt cx="96" cy="1056"/>
          </a:xfrm>
        </p:grpSpPr>
        <p:sp>
          <p:nvSpPr>
            <p:cNvPr id="105" name="Line 29"/>
            <p:cNvSpPr>
              <a:spLocks noChangeAspect="1" noChangeShapeType="1"/>
            </p:cNvSpPr>
            <p:nvPr/>
          </p:nvSpPr>
          <p:spPr bwMode="auto">
            <a:xfrm>
              <a:off x="1296" y="1872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30"/>
            <p:cNvSpPr>
              <a:spLocks noChangeAspect="1" noChangeShapeType="1"/>
            </p:cNvSpPr>
            <p:nvPr/>
          </p:nvSpPr>
          <p:spPr bwMode="auto">
            <a:xfrm flipH="1">
              <a:off x="1200" y="192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31"/>
            <p:cNvSpPr>
              <a:spLocks noChangeAspect="1" noChangeShapeType="1"/>
            </p:cNvSpPr>
            <p:nvPr/>
          </p:nvSpPr>
          <p:spPr bwMode="auto">
            <a:xfrm flipH="1">
              <a:off x="1200" y="206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32"/>
            <p:cNvSpPr>
              <a:spLocks noChangeAspect="1" noChangeShapeType="1"/>
            </p:cNvSpPr>
            <p:nvPr/>
          </p:nvSpPr>
          <p:spPr bwMode="auto">
            <a:xfrm flipH="1">
              <a:off x="1200" y="220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33"/>
            <p:cNvSpPr>
              <a:spLocks noChangeAspect="1" noChangeShapeType="1"/>
            </p:cNvSpPr>
            <p:nvPr/>
          </p:nvSpPr>
          <p:spPr bwMode="auto">
            <a:xfrm flipH="1">
              <a:off x="1200" y="235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34"/>
            <p:cNvSpPr>
              <a:spLocks noChangeAspect="1" noChangeShapeType="1"/>
            </p:cNvSpPr>
            <p:nvPr/>
          </p:nvSpPr>
          <p:spPr bwMode="auto">
            <a:xfrm flipH="1">
              <a:off x="1200" y="24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Line 35"/>
            <p:cNvSpPr>
              <a:spLocks noChangeAspect="1" noChangeShapeType="1"/>
            </p:cNvSpPr>
            <p:nvPr/>
          </p:nvSpPr>
          <p:spPr bwMode="auto">
            <a:xfrm flipH="1">
              <a:off x="1200" y="264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6"/>
            <p:cNvSpPr>
              <a:spLocks noChangeAspect="1" noChangeShapeType="1"/>
            </p:cNvSpPr>
            <p:nvPr/>
          </p:nvSpPr>
          <p:spPr bwMode="auto">
            <a:xfrm flipH="1">
              <a:off x="1200" y="278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" name="Line 46"/>
          <p:cNvSpPr>
            <a:spLocks noChangeAspect="1" noChangeShapeType="1"/>
          </p:cNvSpPr>
          <p:nvPr/>
        </p:nvSpPr>
        <p:spPr bwMode="auto">
          <a:xfrm>
            <a:off x="1313230" y="5366284"/>
            <a:ext cx="0" cy="1104900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" name="Line 5"/>
          <p:cNvSpPr>
            <a:spLocks noChangeAspect="1" noChangeShapeType="1"/>
          </p:cNvSpPr>
          <p:nvPr/>
        </p:nvSpPr>
        <p:spPr bwMode="auto">
          <a:xfrm flipH="1">
            <a:off x="1087611" y="5774854"/>
            <a:ext cx="12557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" name="Line 6"/>
          <p:cNvSpPr>
            <a:spLocks noChangeAspect="1" noChangeShapeType="1"/>
          </p:cNvSpPr>
          <p:nvPr/>
        </p:nvSpPr>
        <p:spPr bwMode="auto">
          <a:xfrm flipH="1" flipV="1">
            <a:off x="735186" y="5524029"/>
            <a:ext cx="352425" cy="250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6" name="Line 7"/>
          <p:cNvSpPr>
            <a:spLocks noChangeAspect="1" noChangeShapeType="1"/>
          </p:cNvSpPr>
          <p:nvPr/>
        </p:nvSpPr>
        <p:spPr bwMode="auto">
          <a:xfrm flipH="1">
            <a:off x="433561" y="5524029"/>
            <a:ext cx="301625" cy="250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7" name="Line 8"/>
          <p:cNvSpPr>
            <a:spLocks noChangeAspect="1" noChangeShapeType="1"/>
          </p:cNvSpPr>
          <p:nvPr/>
        </p:nvSpPr>
        <p:spPr bwMode="auto">
          <a:xfrm>
            <a:off x="785986" y="5725641"/>
            <a:ext cx="100013" cy="2000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8" name="Line 9"/>
          <p:cNvSpPr>
            <a:spLocks noChangeAspect="1" noChangeShapeType="1"/>
          </p:cNvSpPr>
          <p:nvPr/>
        </p:nvSpPr>
        <p:spPr bwMode="auto">
          <a:xfrm flipH="1">
            <a:off x="835199" y="5925666"/>
            <a:ext cx="50800" cy="1508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" name="Line 10"/>
          <p:cNvSpPr>
            <a:spLocks noChangeAspect="1" noChangeShapeType="1"/>
          </p:cNvSpPr>
          <p:nvPr/>
        </p:nvSpPr>
        <p:spPr bwMode="auto">
          <a:xfrm flipH="1">
            <a:off x="684386" y="6076479"/>
            <a:ext cx="1508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0" name="Line 11"/>
          <p:cNvSpPr>
            <a:spLocks noChangeAspect="1" noChangeShapeType="1"/>
          </p:cNvSpPr>
          <p:nvPr/>
        </p:nvSpPr>
        <p:spPr bwMode="auto">
          <a:xfrm>
            <a:off x="684386" y="6076479"/>
            <a:ext cx="101600" cy="1508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" name="Line 12"/>
          <p:cNvSpPr>
            <a:spLocks noChangeAspect="1" noChangeShapeType="1"/>
          </p:cNvSpPr>
          <p:nvPr/>
        </p:nvSpPr>
        <p:spPr bwMode="auto">
          <a:xfrm flipV="1">
            <a:off x="785986" y="6178079"/>
            <a:ext cx="150813" cy="492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" name="Line 13"/>
          <p:cNvSpPr>
            <a:spLocks noChangeAspect="1" noChangeShapeType="1"/>
          </p:cNvSpPr>
          <p:nvPr/>
        </p:nvSpPr>
        <p:spPr bwMode="auto">
          <a:xfrm>
            <a:off x="936799" y="6178079"/>
            <a:ext cx="150812" cy="1492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" name="Line 14"/>
          <p:cNvSpPr>
            <a:spLocks noChangeAspect="1" noChangeShapeType="1"/>
          </p:cNvSpPr>
          <p:nvPr/>
        </p:nvSpPr>
        <p:spPr bwMode="auto">
          <a:xfrm flipV="1">
            <a:off x="1087611" y="6227291"/>
            <a:ext cx="150813" cy="1000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4" name="Oval 15"/>
          <p:cNvSpPr>
            <a:spLocks noChangeAspect="1" noChangeArrowheads="1"/>
          </p:cNvSpPr>
          <p:nvPr/>
        </p:nvSpPr>
        <p:spPr bwMode="auto">
          <a:xfrm>
            <a:off x="1790874" y="5725641"/>
            <a:ext cx="100012" cy="1000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grpSp>
        <p:nvGrpSpPr>
          <p:cNvPr id="125" name="Group 16"/>
          <p:cNvGrpSpPr>
            <a:grpSpLocks noChangeAspect="1"/>
          </p:cNvGrpSpPr>
          <p:nvPr/>
        </p:nvGrpSpPr>
        <p:grpSpPr bwMode="auto">
          <a:xfrm>
            <a:off x="1187624" y="5373216"/>
            <a:ext cx="150812" cy="1104900"/>
            <a:chOff x="1200" y="576"/>
            <a:chExt cx="144" cy="1056"/>
          </a:xfrm>
        </p:grpSpPr>
        <p:sp>
          <p:nvSpPr>
            <p:cNvPr id="126" name="Line 17"/>
            <p:cNvSpPr>
              <a:spLocks noChangeAspect="1" noChangeShapeType="1"/>
            </p:cNvSpPr>
            <p:nvPr/>
          </p:nvSpPr>
          <p:spPr bwMode="auto">
            <a:xfrm>
              <a:off x="1296" y="576"/>
              <a:ext cx="0" cy="105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18"/>
            <p:cNvSpPr>
              <a:spLocks noChangeAspect="1" noChangeShapeType="1"/>
            </p:cNvSpPr>
            <p:nvPr/>
          </p:nvSpPr>
          <p:spPr bwMode="auto">
            <a:xfrm flipV="1">
              <a:off x="1248" y="1200"/>
              <a:ext cx="96" cy="19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Line 19"/>
            <p:cNvSpPr>
              <a:spLocks noChangeAspect="1" noChangeShapeType="1"/>
            </p:cNvSpPr>
            <p:nvPr/>
          </p:nvSpPr>
          <p:spPr bwMode="auto">
            <a:xfrm flipH="1">
              <a:off x="1200" y="624"/>
              <a:ext cx="96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20"/>
            <p:cNvSpPr>
              <a:spLocks noChangeAspect="1" noChangeShapeType="1"/>
            </p:cNvSpPr>
            <p:nvPr/>
          </p:nvSpPr>
          <p:spPr bwMode="auto">
            <a:xfrm flipH="1">
              <a:off x="1200" y="768"/>
              <a:ext cx="96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21"/>
            <p:cNvSpPr>
              <a:spLocks noChangeAspect="1" noChangeShapeType="1"/>
            </p:cNvSpPr>
            <p:nvPr/>
          </p:nvSpPr>
          <p:spPr bwMode="auto">
            <a:xfrm flipH="1">
              <a:off x="1200" y="912"/>
              <a:ext cx="96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22"/>
            <p:cNvSpPr>
              <a:spLocks noChangeAspect="1" noChangeShapeType="1"/>
            </p:cNvSpPr>
            <p:nvPr/>
          </p:nvSpPr>
          <p:spPr bwMode="auto">
            <a:xfrm flipH="1">
              <a:off x="1200" y="1056"/>
              <a:ext cx="96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23"/>
            <p:cNvSpPr>
              <a:spLocks noChangeAspect="1" noChangeShapeType="1"/>
            </p:cNvSpPr>
            <p:nvPr/>
          </p:nvSpPr>
          <p:spPr bwMode="auto">
            <a:xfrm flipH="1">
              <a:off x="1200" y="1200"/>
              <a:ext cx="96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24"/>
            <p:cNvSpPr>
              <a:spLocks noChangeAspect="1" noChangeShapeType="1"/>
            </p:cNvSpPr>
            <p:nvPr/>
          </p:nvSpPr>
          <p:spPr bwMode="auto">
            <a:xfrm flipH="1">
              <a:off x="1200" y="1344"/>
              <a:ext cx="96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25"/>
            <p:cNvSpPr>
              <a:spLocks noChangeAspect="1" noChangeShapeType="1"/>
            </p:cNvSpPr>
            <p:nvPr/>
          </p:nvSpPr>
          <p:spPr bwMode="auto">
            <a:xfrm flipH="1">
              <a:off x="1200" y="1488"/>
              <a:ext cx="96" cy="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" name="Line 26"/>
          <p:cNvSpPr>
            <a:spLocks noChangeAspect="1" noChangeShapeType="1"/>
          </p:cNvSpPr>
          <p:nvPr/>
        </p:nvSpPr>
        <p:spPr bwMode="auto">
          <a:xfrm flipV="1">
            <a:off x="484361" y="5725641"/>
            <a:ext cx="301625" cy="492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6" name="Line 27"/>
          <p:cNvSpPr>
            <a:spLocks noChangeAspect="1" noChangeShapeType="1"/>
          </p:cNvSpPr>
          <p:nvPr/>
        </p:nvSpPr>
        <p:spPr bwMode="auto">
          <a:xfrm flipH="1">
            <a:off x="1589261" y="5774854"/>
            <a:ext cx="201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7" name="Oval 4"/>
          <p:cNvSpPr>
            <a:spLocks noChangeAspect="1" noChangeArrowheads="1"/>
          </p:cNvSpPr>
          <p:nvPr/>
        </p:nvSpPr>
        <p:spPr bwMode="auto">
          <a:xfrm flipV="1">
            <a:off x="205929" y="4359375"/>
            <a:ext cx="201612" cy="187325"/>
          </a:xfrm>
          <a:prstGeom prst="ellipse">
            <a:avLst/>
          </a:prstGeom>
          <a:solidFill>
            <a:srgbClr val="E32B1D"/>
          </a:solidFill>
          <a:ln w="9525">
            <a:solidFill>
              <a:srgbClr val="E32B1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pitchFamily="34" charset="0"/>
            </a:endParaRPr>
          </a:p>
        </p:txBody>
      </p:sp>
      <p:grpSp>
        <p:nvGrpSpPr>
          <p:cNvPr id="138" name="Group 5"/>
          <p:cNvGrpSpPr>
            <a:grpSpLocks/>
          </p:cNvGrpSpPr>
          <p:nvPr/>
        </p:nvGrpSpPr>
        <p:grpSpPr bwMode="auto">
          <a:xfrm>
            <a:off x="107504" y="1773338"/>
            <a:ext cx="4032250" cy="2833688"/>
            <a:chOff x="3715" y="1300"/>
            <a:chExt cx="2540" cy="1785"/>
          </a:xfrm>
        </p:grpSpPr>
        <p:sp>
          <p:nvSpPr>
            <p:cNvPr id="139" name="Text Box 6"/>
            <p:cNvSpPr txBox="1">
              <a:spLocks noChangeArrowheads="1"/>
            </p:cNvSpPr>
            <p:nvPr/>
          </p:nvSpPr>
          <p:spPr bwMode="auto">
            <a:xfrm>
              <a:off x="5760" y="2873"/>
              <a:ext cx="49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cs typeface="Arial" pitchFamily="34" charset="0"/>
                </a:rPr>
                <a:t>E</a:t>
              </a:r>
              <a:r>
                <a:rPr lang="en-US" sz="1600" b="1" baseline="-25000">
                  <a:cs typeface="Arial" pitchFamily="34" charset="0"/>
                </a:rPr>
                <a:t>x</a:t>
              </a:r>
            </a:p>
          </p:txBody>
        </p:sp>
        <p:sp>
          <p:nvSpPr>
            <p:cNvPr id="140" name="Rectangle 7"/>
            <p:cNvSpPr>
              <a:spLocks noChangeArrowheads="1"/>
            </p:cNvSpPr>
            <p:nvPr/>
          </p:nvSpPr>
          <p:spPr bwMode="auto">
            <a:xfrm>
              <a:off x="4417" y="1689"/>
              <a:ext cx="1336" cy="288"/>
            </a:xfrm>
            <a:prstGeom prst="rect">
              <a:avLst/>
            </a:prstGeom>
            <a:solidFill>
              <a:srgbClr val="993300"/>
            </a:solidFill>
            <a:ln w="17526">
              <a:solidFill>
                <a:srgbClr val="99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41" name="Line 8"/>
            <p:cNvSpPr>
              <a:spLocks noChangeShapeType="1"/>
            </p:cNvSpPr>
            <p:nvPr/>
          </p:nvSpPr>
          <p:spPr bwMode="auto">
            <a:xfrm>
              <a:off x="4408" y="1485"/>
              <a:ext cx="1323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Rectangle 9"/>
            <p:cNvSpPr>
              <a:spLocks noChangeArrowheads="1"/>
            </p:cNvSpPr>
            <p:nvPr/>
          </p:nvSpPr>
          <p:spPr bwMode="auto">
            <a:xfrm>
              <a:off x="3715" y="1300"/>
              <a:ext cx="96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cs typeface="Arial" pitchFamily="34" charset="0"/>
                </a:rPr>
                <a:t>Vacuum Level</a:t>
              </a:r>
              <a:endParaRPr lang="en-US" dirty="0">
                <a:cs typeface="Arial" pitchFamily="34" charset="0"/>
              </a:endParaRPr>
            </a:p>
          </p:txBody>
        </p:sp>
        <p:sp>
          <p:nvSpPr>
            <p:cNvPr id="143" name="Rectangle 10"/>
            <p:cNvSpPr>
              <a:spLocks noChangeArrowheads="1"/>
            </p:cNvSpPr>
            <p:nvPr/>
          </p:nvSpPr>
          <p:spPr bwMode="auto">
            <a:xfrm>
              <a:off x="3715" y="1799"/>
              <a:ext cx="9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cs typeface="Arial" pitchFamily="34" charset="0"/>
                </a:rPr>
                <a:t>Valence Band</a:t>
              </a:r>
              <a:endParaRPr lang="en-US" dirty="0">
                <a:cs typeface="Arial" pitchFamily="34" charset="0"/>
              </a:endParaRPr>
            </a:p>
          </p:txBody>
        </p:sp>
        <p:sp>
          <p:nvSpPr>
            <p:cNvPr id="144" name="Rectangle 11"/>
            <p:cNvSpPr>
              <a:spLocks noChangeArrowheads="1"/>
            </p:cNvSpPr>
            <p:nvPr/>
          </p:nvSpPr>
          <p:spPr bwMode="auto">
            <a:xfrm>
              <a:off x="5765" y="1374"/>
              <a:ext cx="216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cs typeface="Arial" pitchFamily="34" charset="0"/>
                  <a:sym typeface="Symbol" pitchFamily="18" charset="2"/>
                </a:rPr>
                <a:t></a:t>
              </a:r>
            </a:p>
          </p:txBody>
        </p:sp>
        <p:sp>
          <p:nvSpPr>
            <p:cNvPr id="145" name="Text Box 12"/>
            <p:cNvSpPr txBox="1">
              <a:spLocks noChangeArrowheads="1"/>
            </p:cNvSpPr>
            <p:nvPr/>
          </p:nvSpPr>
          <p:spPr bwMode="auto">
            <a:xfrm>
              <a:off x="5706" y="1614"/>
              <a:ext cx="49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cs typeface="Arial" pitchFamily="34" charset="0"/>
                </a:rPr>
                <a:t>E</a:t>
              </a:r>
              <a:r>
                <a:rPr lang="en-US" sz="1600" b="1" baseline="-25000">
                  <a:cs typeface="Arial" pitchFamily="34" charset="0"/>
                </a:rPr>
                <a:t>z</a:t>
              </a:r>
            </a:p>
          </p:txBody>
        </p:sp>
        <p:sp>
          <p:nvSpPr>
            <p:cNvPr id="146" name="Text Box 13"/>
            <p:cNvSpPr txBox="1">
              <a:spLocks noChangeArrowheads="1"/>
            </p:cNvSpPr>
            <p:nvPr/>
          </p:nvSpPr>
          <p:spPr bwMode="auto">
            <a:xfrm>
              <a:off x="5715" y="1872"/>
              <a:ext cx="49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cs typeface="Arial" pitchFamily="34" charset="0"/>
                </a:rPr>
                <a:t>E</a:t>
              </a:r>
              <a:r>
                <a:rPr lang="en-US" sz="1600" b="1" baseline="-25000">
                  <a:cs typeface="Arial" pitchFamily="34" charset="0"/>
                </a:rPr>
                <a:t>y</a:t>
              </a:r>
            </a:p>
          </p:txBody>
        </p:sp>
        <p:sp>
          <p:nvSpPr>
            <p:cNvPr id="147" name="Line 14"/>
            <p:cNvSpPr>
              <a:spLocks noChangeShapeType="1"/>
            </p:cNvSpPr>
            <p:nvPr/>
          </p:nvSpPr>
          <p:spPr bwMode="auto">
            <a:xfrm>
              <a:off x="4449" y="2992"/>
              <a:ext cx="1312" cy="1"/>
            </a:xfrm>
            <a:prstGeom prst="line">
              <a:avLst/>
            </a:prstGeom>
            <a:noFill/>
            <a:ln w="365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Oval 15"/>
            <p:cNvSpPr>
              <a:spLocks noChangeArrowheads="1"/>
            </p:cNvSpPr>
            <p:nvPr/>
          </p:nvSpPr>
          <p:spPr bwMode="auto">
            <a:xfrm>
              <a:off x="4569" y="2922"/>
              <a:ext cx="111" cy="11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49" name="Oval 16"/>
            <p:cNvSpPr>
              <a:spLocks noChangeArrowheads="1"/>
            </p:cNvSpPr>
            <p:nvPr/>
          </p:nvSpPr>
          <p:spPr bwMode="auto">
            <a:xfrm>
              <a:off x="4931" y="2917"/>
              <a:ext cx="111" cy="11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50" name="Oval 17"/>
            <p:cNvSpPr>
              <a:spLocks noChangeArrowheads="1"/>
            </p:cNvSpPr>
            <p:nvPr/>
          </p:nvSpPr>
          <p:spPr bwMode="auto">
            <a:xfrm>
              <a:off x="5255" y="2921"/>
              <a:ext cx="111" cy="11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51" name="Oval 18"/>
            <p:cNvSpPr>
              <a:spLocks noChangeArrowheads="1"/>
            </p:cNvSpPr>
            <p:nvPr/>
          </p:nvSpPr>
          <p:spPr bwMode="auto">
            <a:xfrm>
              <a:off x="5572" y="2926"/>
              <a:ext cx="111" cy="11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52" name="Oval 19"/>
            <p:cNvSpPr>
              <a:spLocks noChangeArrowheads="1"/>
            </p:cNvSpPr>
            <p:nvPr/>
          </p:nvSpPr>
          <p:spPr bwMode="auto">
            <a:xfrm>
              <a:off x="4543" y="1707"/>
              <a:ext cx="111" cy="11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53" name="AutoShape 20"/>
            <p:cNvSpPr>
              <a:spLocks/>
            </p:cNvSpPr>
            <p:nvPr/>
          </p:nvSpPr>
          <p:spPr bwMode="auto">
            <a:xfrm>
              <a:off x="5736" y="1509"/>
              <a:ext cx="56" cy="128"/>
            </a:xfrm>
            <a:prstGeom prst="rightBrace">
              <a:avLst>
                <a:gd name="adj1" fmla="val 1904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  <p:sp>
          <p:nvSpPr>
            <p:cNvPr id="154" name="Oval 21"/>
            <p:cNvSpPr>
              <a:spLocks noChangeArrowheads="1"/>
            </p:cNvSpPr>
            <p:nvPr/>
          </p:nvSpPr>
          <p:spPr bwMode="auto">
            <a:xfrm>
              <a:off x="4816" y="1850"/>
              <a:ext cx="111" cy="11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</p:grpSp>
      <p:sp>
        <p:nvSpPr>
          <p:cNvPr id="155" name="Oval 22"/>
          <p:cNvSpPr>
            <a:spLocks noChangeArrowheads="1"/>
          </p:cNvSpPr>
          <p:nvPr/>
        </p:nvSpPr>
        <p:spPr bwMode="auto">
          <a:xfrm>
            <a:off x="1460054" y="4353025"/>
            <a:ext cx="176212" cy="1873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pitchFamily="34" charset="0"/>
            </a:endParaRPr>
          </a:p>
        </p:txBody>
      </p:sp>
      <p:grpSp>
        <p:nvGrpSpPr>
          <p:cNvPr id="156" name="Group 23"/>
          <p:cNvGrpSpPr>
            <a:grpSpLocks/>
          </p:cNvGrpSpPr>
          <p:nvPr/>
        </p:nvGrpSpPr>
        <p:grpSpPr bwMode="auto">
          <a:xfrm>
            <a:off x="845691" y="3552925"/>
            <a:ext cx="1558925" cy="1506537"/>
            <a:chOff x="3829" y="2648"/>
            <a:chExt cx="982" cy="949"/>
          </a:xfrm>
        </p:grpSpPr>
        <p:grpSp>
          <p:nvGrpSpPr>
            <p:cNvPr id="157" name="Group 24"/>
            <p:cNvGrpSpPr>
              <a:grpSpLocks/>
            </p:cNvGrpSpPr>
            <p:nvPr/>
          </p:nvGrpSpPr>
          <p:grpSpPr bwMode="auto">
            <a:xfrm>
              <a:off x="3932" y="3248"/>
              <a:ext cx="333" cy="266"/>
              <a:chOff x="2317" y="2960"/>
              <a:chExt cx="576" cy="419"/>
            </a:xfrm>
          </p:grpSpPr>
          <p:sp>
            <p:nvSpPr>
              <p:cNvPr id="163" name="Freeform 25"/>
              <p:cNvSpPr>
                <a:spLocks/>
              </p:cNvSpPr>
              <p:nvPr/>
            </p:nvSpPr>
            <p:spPr bwMode="auto">
              <a:xfrm>
                <a:off x="2433" y="2960"/>
                <a:ext cx="460" cy="367"/>
              </a:xfrm>
              <a:custGeom>
                <a:avLst/>
                <a:gdLst>
                  <a:gd name="T0" fmla="*/ 460 w 460"/>
                  <a:gd name="T1" fmla="*/ 40 h 328"/>
                  <a:gd name="T2" fmla="*/ 281 w 460"/>
                  <a:gd name="T3" fmla="*/ 40 h 328"/>
                  <a:gd name="T4" fmla="*/ 294 w 460"/>
                  <a:gd name="T5" fmla="*/ 288 h 328"/>
                  <a:gd name="T6" fmla="*/ 153 w 460"/>
                  <a:gd name="T7" fmla="*/ 264 h 328"/>
                  <a:gd name="T8" fmla="*/ 140 w 460"/>
                  <a:gd name="T9" fmla="*/ 533 h 328"/>
                  <a:gd name="T10" fmla="*/ 0 w 460"/>
                  <a:gd name="T11" fmla="*/ 514 h 3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0"/>
                  <a:gd name="T19" fmla="*/ 0 h 328"/>
                  <a:gd name="T20" fmla="*/ 460 w 460"/>
                  <a:gd name="T21" fmla="*/ 328 h 3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0" h="328">
                    <a:moveTo>
                      <a:pt x="460" y="23"/>
                    </a:moveTo>
                    <a:cubicBezTo>
                      <a:pt x="384" y="11"/>
                      <a:pt x="309" y="0"/>
                      <a:pt x="281" y="23"/>
                    </a:cubicBezTo>
                    <a:cubicBezTo>
                      <a:pt x="253" y="46"/>
                      <a:pt x="315" y="143"/>
                      <a:pt x="294" y="164"/>
                    </a:cubicBezTo>
                    <a:cubicBezTo>
                      <a:pt x="273" y="185"/>
                      <a:pt x="179" y="128"/>
                      <a:pt x="153" y="151"/>
                    </a:cubicBezTo>
                    <a:cubicBezTo>
                      <a:pt x="127" y="174"/>
                      <a:pt x="166" y="280"/>
                      <a:pt x="140" y="304"/>
                    </a:cubicBezTo>
                    <a:cubicBezTo>
                      <a:pt x="114" y="328"/>
                      <a:pt x="23" y="283"/>
                      <a:pt x="0" y="29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64" name="Freeform 26"/>
              <p:cNvSpPr>
                <a:spLocks/>
              </p:cNvSpPr>
              <p:nvPr/>
            </p:nvSpPr>
            <p:spPr bwMode="auto">
              <a:xfrm>
                <a:off x="2317" y="3278"/>
                <a:ext cx="128" cy="101"/>
              </a:xfrm>
              <a:custGeom>
                <a:avLst/>
                <a:gdLst>
                  <a:gd name="T0" fmla="*/ 128 w 128"/>
                  <a:gd name="T1" fmla="*/ 0 h 101"/>
                  <a:gd name="T2" fmla="*/ 0 w 128"/>
                  <a:gd name="T3" fmla="*/ 101 h 101"/>
                  <a:gd name="T4" fmla="*/ 0 60000 65536"/>
                  <a:gd name="T5" fmla="*/ 0 60000 65536"/>
                  <a:gd name="T6" fmla="*/ 0 w 128"/>
                  <a:gd name="T7" fmla="*/ 0 h 101"/>
                  <a:gd name="T8" fmla="*/ 128 w 128"/>
                  <a:gd name="T9" fmla="*/ 101 h 10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8" h="101">
                    <a:moveTo>
                      <a:pt x="128" y="0"/>
                    </a:moveTo>
                    <a:lnTo>
                      <a:pt x="0" y="10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grpSp>
          <p:nvGrpSpPr>
            <p:cNvPr id="158" name="Group 27"/>
            <p:cNvGrpSpPr>
              <a:grpSpLocks/>
            </p:cNvGrpSpPr>
            <p:nvPr/>
          </p:nvGrpSpPr>
          <p:grpSpPr bwMode="auto">
            <a:xfrm flipH="1" flipV="1">
              <a:off x="4316" y="2855"/>
              <a:ext cx="417" cy="315"/>
              <a:chOff x="2317" y="2960"/>
              <a:chExt cx="576" cy="419"/>
            </a:xfrm>
          </p:grpSpPr>
          <p:sp>
            <p:nvSpPr>
              <p:cNvPr id="161" name="Freeform 28"/>
              <p:cNvSpPr>
                <a:spLocks/>
              </p:cNvSpPr>
              <p:nvPr/>
            </p:nvSpPr>
            <p:spPr bwMode="auto">
              <a:xfrm>
                <a:off x="2433" y="2960"/>
                <a:ext cx="460" cy="367"/>
              </a:xfrm>
              <a:custGeom>
                <a:avLst/>
                <a:gdLst>
                  <a:gd name="T0" fmla="*/ 460 w 460"/>
                  <a:gd name="T1" fmla="*/ 40 h 328"/>
                  <a:gd name="T2" fmla="*/ 281 w 460"/>
                  <a:gd name="T3" fmla="*/ 40 h 328"/>
                  <a:gd name="T4" fmla="*/ 294 w 460"/>
                  <a:gd name="T5" fmla="*/ 288 h 328"/>
                  <a:gd name="T6" fmla="*/ 153 w 460"/>
                  <a:gd name="T7" fmla="*/ 264 h 328"/>
                  <a:gd name="T8" fmla="*/ 140 w 460"/>
                  <a:gd name="T9" fmla="*/ 533 h 328"/>
                  <a:gd name="T10" fmla="*/ 0 w 460"/>
                  <a:gd name="T11" fmla="*/ 514 h 3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0"/>
                  <a:gd name="T19" fmla="*/ 0 h 328"/>
                  <a:gd name="T20" fmla="*/ 460 w 460"/>
                  <a:gd name="T21" fmla="*/ 328 h 3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0" h="328">
                    <a:moveTo>
                      <a:pt x="460" y="23"/>
                    </a:moveTo>
                    <a:cubicBezTo>
                      <a:pt x="384" y="11"/>
                      <a:pt x="309" y="0"/>
                      <a:pt x="281" y="23"/>
                    </a:cubicBezTo>
                    <a:cubicBezTo>
                      <a:pt x="253" y="46"/>
                      <a:pt x="315" y="143"/>
                      <a:pt x="294" y="164"/>
                    </a:cubicBezTo>
                    <a:cubicBezTo>
                      <a:pt x="273" y="185"/>
                      <a:pt x="179" y="128"/>
                      <a:pt x="153" y="151"/>
                    </a:cubicBezTo>
                    <a:cubicBezTo>
                      <a:pt x="127" y="174"/>
                      <a:pt x="166" y="280"/>
                      <a:pt x="140" y="304"/>
                    </a:cubicBezTo>
                    <a:cubicBezTo>
                      <a:pt x="114" y="328"/>
                      <a:pt x="23" y="283"/>
                      <a:pt x="0" y="29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  <p:sp>
            <p:nvSpPr>
              <p:cNvPr id="162" name="Freeform 29"/>
              <p:cNvSpPr>
                <a:spLocks/>
              </p:cNvSpPr>
              <p:nvPr/>
            </p:nvSpPr>
            <p:spPr bwMode="auto">
              <a:xfrm>
                <a:off x="2317" y="3278"/>
                <a:ext cx="128" cy="101"/>
              </a:xfrm>
              <a:custGeom>
                <a:avLst/>
                <a:gdLst>
                  <a:gd name="T0" fmla="*/ 128 w 128"/>
                  <a:gd name="T1" fmla="*/ 0 h 101"/>
                  <a:gd name="T2" fmla="*/ 0 w 128"/>
                  <a:gd name="T3" fmla="*/ 101 h 101"/>
                  <a:gd name="T4" fmla="*/ 0 60000 65536"/>
                  <a:gd name="T5" fmla="*/ 0 60000 65536"/>
                  <a:gd name="T6" fmla="*/ 0 w 128"/>
                  <a:gd name="T7" fmla="*/ 0 h 101"/>
                  <a:gd name="T8" fmla="*/ 128 w 128"/>
                  <a:gd name="T9" fmla="*/ 101 h 10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8" h="101">
                    <a:moveTo>
                      <a:pt x="128" y="0"/>
                    </a:moveTo>
                    <a:lnTo>
                      <a:pt x="0" y="10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cs typeface="Arial" pitchFamily="34" charset="0"/>
                </a:endParaRPr>
              </a:p>
            </p:txBody>
          </p:sp>
        </p:grpSp>
        <p:sp>
          <p:nvSpPr>
            <p:cNvPr id="159" name="Rectangle 30"/>
            <p:cNvSpPr>
              <a:spLocks noChangeArrowheads="1"/>
            </p:cNvSpPr>
            <p:nvPr/>
          </p:nvSpPr>
          <p:spPr bwMode="auto">
            <a:xfrm>
              <a:off x="3829" y="3395"/>
              <a:ext cx="6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Symbol" pitchFamily="18" charset="2"/>
                  <a:cs typeface="Arial" pitchFamily="34" charset="0"/>
                </a:rPr>
                <a:t>g</a:t>
              </a:r>
              <a:endParaRPr lang="en-US">
                <a:cs typeface="Arial" pitchFamily="34" charset="0"/>
              </a:endParaRPr>
            </a:p>
          </p:txBody>
        </p:sp>
        <p:sp>
          <p:nvSpPr>
            <p:cNvPr id="160" name="Rectangle 31"/>
            <p:cNvSpPr>
              <a:spLocks noChangeArrowheads="1"/>
            </p:cNvSpPr>
            <p:nvPr/>
          </p:nvSpPr>
          <p:spPr bwMode="auto">
            <a:xfrm>
              <a:off x="4742" y="2648"/>
              <a:ext cx="6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000000"/>
                  </a:solidFill>
                  <a:latin typeface="Symbol" pitchFamily="18" charset="2"/>
                  <a:cs typeface="Arial" pitchFamily="34" charset="0"/>
                </a:rPr>
                <a:t>g</a:t>
              </a:r>
              <a:endParaRPr lang="en-US">
                <a:cs typeface="Arial" pitchFamily="34" charset="0"/>
              </a:endParaRPr>
            </a:p>
          </p:txBody>
        </p:sp>
      </p:grpSp>
      <p:sp>
        <p:nvSpPr>
          <p:cNvPr id="165" name="Oval 32"/>
          <p:cNvSpPr>
            <a:spLocks noChangeAspect="1" noChangeArrowheads="1"/>
          </p:cNvSpPr>
          <p:nvPr/>
        </p:nvSpPr>
        <p:spPr bwMode="auto">
          <a:xfrm>
            <a:off x="1458466" y="4338737"/>
            <a:ext cx="192088" cy="203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66" name="Oval 33"/>
          <p:cNvSpPr>
            <a:spLocks noChangeAspect="1" noChangeArrowheads="1"/>
          </p:cNvSpPr>
          <p:nvPr/>
        </p:nvSpPr>
        <p:spPr bwMode="auto">
          <a:xfrm>
            <a:off x="1428304" y="2417862"/>
            <a:ext cx="182562" cy="1936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pitchFamily="34" charset="0"/>
            </a:endParaRPr>
          </a:p>
        </p:txBody>
      </p:sp>
      <p:sp>
        <p:nvSpPr>
          <p:cNvPr id="167" name="Oval 34"/>
          <p:cNvSpPr>
            <a:spLocks noChangeAspect="1" noChangeArrowheads="1"/>
          </p:cNvSpPr>
          <p:nvPr/>
        </p:nvSpPr>
        <p:spPr bwMode="auto">
          <a:xfrm>
            <a:off x="1850579" y="2636937"/>
            <a:ext cx="182562" cy="1936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Arial" pitchFamily="34" charset="0"/>
            </a:endParaRPr>
          </a:p>
        </p:txBody>
      </p:sp>
      <p:grpSp>
        <p:nvGrpSpPr>
          <p:cNvPr id="168" name="Group 35"/>
          <p:cNvGrpSpPr>
            <a:grpSpLocks/>
          </p:cNvGrpSpPr>
          <p:nvPr/>
        </p:nvGrpSpPr>
        <p:grpSpPr bwMode="auto">
          <a:xfrm>
            <a:off x="1823591" y="836712"/>
            <a:ext cx="195263" cy="1789113"/>
            <a:chOff x="2634" y="710"/>
            <a:chExt cx="115" cy="1097"/>
          </a:xfrm>
        </p:grpSpPr>
        <p:sp>
          <p:nvSpPr>
            <p:cNvPr id="169" name="Line 36"/>
            <p:cNvSpPr>
              <a:spLocks noChangeShapeType="1"/>
            </p:cNvSpPr>
            <p:nvPr/>
          </p:nvSpPr>
          <p:spPr bwMode="auto">
            <a:xfrm>
              <a:off x="2693" y="710"/>
              <a:ext cx="0" cy="10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Oval 37"/>
            <p:cNvSpPr>
              <a:spLocks noChangeAspect="1" noChangeArrowheads="1"/>
            </p:cNvSpPr>
            <p:nvPr/>
          </p:nvSpPr>
          <p:spPr bwMode="auto">
            <a:xfrm>
              <a:off x="2634" y="805"/>
              <a:ext cx="115" cy="12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</p:grpSp>
      <p:grpSp>
        <p:nvGrpSpPr>
          <p:cNvPr id="171" name="Group 38"/>
          <p:cNvGrpSpPr>
            <a:grpSpLocks/>
          </p:cNvGrpSpPr>
          <p:nvPr/>
        </p:nvGrpSpPr>
        <p:grpSpPr bwMode="auto">
          <a:xfrm>
            <a:off x="1464816" y="2595662"/>
            <a:ext cx="192088" cy="1946275"/>
            <a:chOff x="4202" y="1822"/>
            <a:chExt cx="121" cy="1131"/>
          </a:xfrm>
        </p:grpSpPr>
        <p:sp>
          <p:nvSpPr>
            <p:cNvPr id="172" name="Line 39"/>
            <p:cNvSpPr>
              <a:spLocks noChangeShapeType="1"/>
            </p:cNvSpPr>
            <p:nvPr/>
          </p:nvSpPr>
          <p:spPr bwMode="auto">
            <a:xfrm>
              <a:off x="4252" y="1822"/>
              <a:ext cx="0" cy="1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Oval 40"/>
            <p:cNvSpPr>
              <a:spLocks noChangeAspect="1" noChangeArrowheads="1"/>
            </p:cNvSpPr>
            <p:nvPr/>
          </p:nvSpPr>
          <p:spPr bwMode="auto">
            <a:xfrm>
              <a:off x="4202" y="2832"/>
              <a:ext cx="121" cy="1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</p:grpSp>
      <p:sp>
        <p:nvSpPr>
          <p:cNvPr id="174" name="Text Box 41"/>
          <p:cNvSpPr txBox="1">
            <a:spLocks noChangeArrowheads="1"/>
          </p:cNvSpPr>
          <p:nvPr/>
        </p:nvSpPr>
        <p:spPr bwMode="auto">
          <a:xfrm>
            <a:off x="1979514" y="1484784"/>
            <a:ext cx="1882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cs typeface="Arial" pitchFamily="34" charset="0"/>
              </a:rPr>
              <a:t>Auger Electron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3.7037E-7 L 0.13629 -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  <p:bldP spid="137" grpId="1" animBg="1"/>
      <p:bldP spid="155" grpId="0" animBg="1"/>
      <p:bldP spid="166" grpId="0" animBg="1"/>
      <p:bldP spid="167" grpId="0" animBg="1"/>
      <p:bldP spid="1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Angular Correlation of Annihilation Radiation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3618" y="1546051"/>
            <a:ext cx="60007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Low energy positron groups in Italy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268760"/>
            <a:ext cx="7067128" cy="2764903"/>
          </a:xfrm>
        </p:spPr>
        <p:txBody>
          <a:bodyPr>
            <a:normAutofit/>
          </a:bodyPr>
          <a:lstStyle/>
          <a:p>
            <a:r>
              <a:rPr lang="it-IT" sz="2800" dirty="0" smtClean="0"/>
              <a:t>Politecnico di Milano (Polo Territoriale di Como): R. </a:t>
            </a:r>
            <a:r>
              <a:rPr lang="it-IT" sz="2800" dirty="0" err="1" smtClean="0"/>
              <a:t>Ferragut</a:t>
            </a:r>
            <a:r>
              <a:rPr lang="it-IT" sz="2800" dirty="0" smtClean="0"/>
              <a:t>, G. Consolati</a:t>
            </a:r>
          </a:p>
          <a:p>
            <a:r>
              <a:rPr lang="en-US" sz="2800" dirty="0" smtClean="0"/>
              <a:t>Trento: R. S. </a:t>
            </a:r>
            <a:r>
              <a:rPr lang="en-US" sz="2800" dirty="0" err="1" smtClean="0"/>
              <a:t>Brusa</a:t>
            </a:r>
            <a:r>
              <a:rPr lang="en-US" sz="2800" dirty="0" smtClean="0"/>
              <a:t>, S. </a:t>
            </a:r>
            <a:r>
              <a:rPr lang="en-US" sz="2800" dirty="0" err="1" smtClean="0"/>
              <a:t>Mariazzi</a:t>
            </a:r>
            <a:endParaRPr lang="en-US" sz="2800" dirty="0"/>
          </a:p>
        </p:txBody>
      </p:sp>
      <p:pic>
        <p:nvPicPr>
          <p:cNvPr id="4" name="Picture 6" descr="https://encrypted-tbn0.gstatic.com/images?q=tbn:ANd9GcSwpiFf1Ktt5PKNdGV-GOSseftXeIYy25ZN7Tl6-rrBSVSksID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16"/>
          <a:stretch/>
        </p:blipFill>
        <p:spPr bwMode="auto">
          <a:xfrm>
            <a:off x="6948264" y="4309186"/>
            <a:ext cx="2026223" cy="200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/>
          <p:nvPr/>
        </p:nvPicPr>
        <p:blipFill rotWithShape="1">
          <a:blip r:embed="rId3" cstate="print"/>
          <a:srcRect l="6700" t="24458" r="7210" b="6809"/>
          <a:stretch/>
        </p:blipFill>
        <p:spPr>
          <a:xfrm>
            <a:off x="0" y="4962558"/>
            <a:ext cx="3296336" cy="1895442"/>
          </a:xfrm>
          <a:prstGeom prst="rect">
            <a:avLst/>
          </a:prstGeom>
        </p:spPr>
      </p:pic>
      <p:pic>
        <p:nvPicPr>
          <p:cNvPr id="5" name="Picture 2" descr="http://www.airbus.com/fileadmin/media_gallery/photogallery/big/800x600_1368457549_A350_XWB_paint_shop_rollout_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2184339" cy="202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ia Stadtbaumer - So Reiten Die Herren (Leonard) - 2007 - polimero, dipinto a colori, due candele - cm 194x73x69 - courtesy Franz Paludetto, Rivara-Rom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98" t="5554" b="8330"/>
          <a:stretch/>
        </p:blipFill>
        <p:spPr bwMode="auto">
          <a:xfrm>
            <a:off x="4644008" y="5011691"/>
            <a:ext cx="2062758" cy="184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solar-cell"/>
          <p:cNvPicPr>
            <a:picLocks noChangeAspect="1" noChangeArrowheads="1"/>
          </p:cNvPicPr>
          <p:nvPr/>
        </p:nvPicPr>
        <p:blipFill>
          <a:blip r:embed="rId6" cstate="print"/>
          <a:srcRect l="10089" t="3972" b="2689"/>
          <a:stretch>
            <a:fillRect/>
          </a:stretch>
        </p:blipFill>
        <p:spPr bwMode="auto">
          <a:xfrm rot="16200000">
            <a:off x="7105708" y="2012017"/>
            <a:ext cx="2160240" cy="124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668344" y="3663432"/>
            <a:ext cx="166261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ulim" pitchFamily="34" charset="-127"/>
              </a:rPr>
              <a:t>Solar</a:t>
            </a:r>
            <a:r>
              <a:rPr kumimoji="0" lang="en-US" altLang="ko-KR" b="0" i="1" u="none" strike="noStrike" cap="none" normalizeH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ulim" pitchFamily="34" charset="-127"/>
              </a:rPr>
              <a:t> cells</a:t>
            </a:r>
            <a:endParaRPr kumimoji="0" lang="en-US" altLang="ko-KR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133142" y="6267069"/>
            <a:ext cx="2010858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i="1" u="none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ulim" pitchFamily="34" charset="-127"/>
              </a:rPr>
              <a:t>Semiconductors and thin films</a:t>
            </a:r>
            <a:endParaRPr kumimoji="0" lang="en-US" altLang="ko-KR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004048" y="2969252"/>
            <a:ext cx="24150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i="1" u="none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ulim" pitchFamily="34" charset="-127"/>
              </a:rPr>
              <a:t>Light alloy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i="1" u="none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ulim" pitchFamily="34" charset="-127"/>
              </a:rPr>
              <a:t>(Al </a:t>
            </a:r>
            <a:r>
              <a:rPr lang="en-US" altLang="ko-KR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ulim" pitchFamily="34" charset="-127"/>
              </a:rPr>
              <a:t>and</a:t>
            </a:r>
            <a:r>
              <a:rPr lang="en-US" altLang="ko-KR" i="1" u="none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ulim" pitchFamily="34" charset="-127"/>
              </a:rPr>
              <a:t> Mg)</a:t>
            </a:r>
            <a:endParaRPr kumimoji="0" lang="en-US" altLang="ko-KR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774060" y="4941168"/>
            <a:ext cx="25342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i="1" u="none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ulim" pitchFamily="34" charset="-127"/>
              </a:rPr>
              <a:t>Polymers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4437112"/>
            <a:ext cx="3161012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i="1" u="none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Gulim" pitchFamily="34" charset="-127"/>
              </a:rPr>
              <a:t>Porous target for Ps production</a:t>
            </a:r>
            <a:endParaRPr kumimoji="0" lang="en-US" altLang="ko-KR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11960" y="1916832"/>
            <a:ext cx="2337563" cy="2518540"/>
            <a:chOff x="827113" y="3922231"/>
            <a:chExt cx="2561802" cy="2088954"/>
          </a:xfrm>
        </p:grpSpPr>
        <p:pic>
          <p:nvPicPr>
            <p:cNvPr id="3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l="65517" t="5822" b="15576"/>
            <a:stretch>
              <a:fillRect/>
            </a:stretch>
          </p:blipFill>
          <p:spPr bwMode="auto">
            <a:xfrm>
              <a:off x="1453928" y="3922231"/>
              <a:ext cx="1440160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827113" y="5475098"/>
              <a:ext cx="2561802" cy="5360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u="none" dirty="0" smtClean="0"/>
                <a:t>poly(3-</a:t>
              </a:r>
              <a:r>
                <a:rPr lang="en-GB" i="1" u="none" dirty="0" smtClean="0"/>
                <a:t>hexylthiophene</a:t>
              </a:r>
              <a:r>
                <a:rPr lang="en-GB" u="none" dirty="0" smtClean="0"/>
                <a:t>)</a:t>
              </a:r>
              <a:endParaRPr lang="en-US" u="none" dirty="0" smtClean="0"/>
            </a:p>
            <a:p>
              <a:r>
                <a:rPr lang="en-US" u="none" dirty="0" smtClean="0"/>
                <a:t>(Hole-transporter)</a:t>
              </a:r>
              <a:endParaRPr lang="en-US" u="none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6672094" y="1124744"/>
            <a:ext cx="24719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u="none" dirty="0" smtClean="0"/>
              <a:t>Advantages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u="none" dirty="0" smtClean="0"/>
              <a:t>  flexible and large-area devices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  <a:tabLst>
                <a:tab pos="180975" algn="l"/>
              </a:tabLst>
            </a:pPr>
            <a:r>
              <a:rPr lang="en-GB" sz="1600" u="none" dirty="0" smtClean="0"/>
              <a:t>  very favourable 	price/performance ratio</a:t>
            </a:r>
            <a:endParaRPr lang="en-GB" sz="1600" u="none" dirty="0"/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3930583" y="442804"/>
            <a:ext cx="4329564" cy="1231106"/>
          </a:xfrm>
          <a:prstGeom prst="rect">
            <a:avLst/>
          </a:prstGeom>
          <a:ln/>
        </p:spPr>
        <p:txBody>
          <a:bodyPr wrap="square" lIns="0" tIns="0" rIns="0" bIns="0">
            <a:spAutoFit/>
          </a:bodyPr>
          <a:lstStyle/>
          <a:p>
            <a:pPr defTabSz="447675" eaLnBrk="0" hangingPunct="0"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4000" b="1" u="none" dirty="0">
                <a:solidFill>
                  <a:schemeClr val="tx2"/>
                </a:solidFill>
                <a:latin typeface="Candara" pitchFamily="34" charset="0"/>
                <a:ea typeface="Bliss Pro"/>
                <a:cs typeface="Bliss Pro"/>
                <a:sym typeface="BlairMdITC TT-Medium"/>
              </a:rPr>
              <a:t>Polymer/Oxide Solar Cells</a:t>
            </a:r>
          </a:p>
        </p:txBody>
      </p:sp>
      <p:pic>
        <p:nvPicPr>
          <p:cNvPr id="7" name="Picture 1" descr="solar-cell"/>
          <p:cNvPicPr>
            <a:picLocks noChangeAspect="1" noChangeArrowheads="1"/>
          </p:cNvPicPr>
          <p:nvPr/>
        </p:nvPicPr>
        <p:blipFill>
          <a:blip r:embed="rId3" cstate="print"/>
          <a:srcRect l="10089" t="3972" b="2689"/>
          <a:stretch>
            <a:fillRect/>
          </a:stretch>
        </p:blipFill>
        <p:spPr bwMode="auto">
          <a:xfrm rot="16200000">
            <a:off x="6188641" y="3902641"/>
            <a:ext cx="3744417" cy="216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323528" y="3429000"/>
            <a:ext cx="3951058" cy="3053189"/>
            <a:chOff x="353032" y="3545000"/>
            <a:chExt cx="5268077" cy="3053189"/>
          </a:xfrm>
        </p:grpSpPr>
        <p:grpSp>
          <p:nvGrpSpPr>
            <p:cNvPr id="9" name="Group 31"/>
            <p:cNvGrpSpPr/>
            <p:nvPr/>
          </p:nvGrpSpPr>
          <p:grpSpPr>
            <a:xfrm>
              <a:off x="353032" y="3545000"/>
              <a:ext cx="5268077" cy="3053189"/>
              <a:chOff x="353032" y="3077040"/>
              <a:chExt cx="5268077" cy="3053189"/>
            </a:xfrm>
          </p:grpSpPr>
          <p:sp>
            <p:nvSpPr>
              <p:cNvPr id="16" name="AutoShape 8"/>
              <p:cNvSpPr>
                <a:spLocks noChangeArrowheads="1"/>
              </p:cNvSpPr>
              <p:nvPr/>
            </p:nvSpPr>
            <p:spPr bwMode="auto">
              <a:xfrm>
                <a:off x="4393034" y="4284398"/>
                <a:ext cx="865188" cy="217487"/>
              </a:xfrm>
              <a:prstGeom prst="leftArrow">
                <a:avLst>
                  <a:gd name="adj1" fmla="val 50000"/>
                  <a:gd name="adj2" fmla="val 99453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" pitchFamily="18" charset="0"/>
                  <a:buNone/>
                </a:pPr>
                <a:endParaRPr lang="it-IT" sz="1000" i="1" u="none"/>
              </a:p>
            </p:txBody>
          </p:sp>
          <p:sp>
            <p:nvSpPr>
              <p:cNvPr id="17" name="AutoShape 9"/>
              <p:cNvSpPr>
                <a:spLocks noChangeArrowheads="1"/>
              </p:cNvSpPr>
              <p:nvPr/>
            </p:nvSpPr>
            <p:spPr bwMode="auto">
              <a:xfrm>
                <a:off x="4393034" y="4644760"/>
                <a:ext cx="865188" cy="217488"/>
              </a:xfrm>
              <a:prstGeom prst="leftArrow">
                <a:avLst>
                  <a:gd name="adj1" fmla="val 50000"/>
                  <a:gd name="adj2" fmla="val 99452"/>
                </a:avLst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" pitchFamily="18" charset="0"/>
                  <a:buNone/>
                </a:pPr>
                <a:endParaRPr lang="it-IT" sz="1000" i="1" u="none"/>
              </a:p>
            </p:txBody>
          </p:sp>
          <p:sp>
            <p:nvSpPr>
              <p:cNvPr id="18" name="Text Box 16"/>
              <p:cNvSpPr txBox="1">
                <a:spLocks noChangeArrowheads="1"/>
              </p:cNvSpPr>
              <p:nvPr/>
            </p:nvSpPr>
            <p:spPr bwMode="auto">
              <a:xfrm>
                <a:off x="4289469" y="3437080"/>
                <a:ext cx="1331640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" pitchFamily="18" charset="0"/>
                  <a:buNone/>
                </a:pPr>
                <a:r>
                  <a:rPr lang="it-IT" sz="2000" i="1" u="none" dirty="0" err="1" smtClean="0">
                    <a:solidFill>
                      <a:schemeClr val="tx2"/>
                    </a:solidFill>
                  </a:rPr>
                  <a:t>h</a:t>
                </a:r>
                <a:r>
                  <a:rPr lang="it-IT" sz="2000" i="1" u="none" dirty="0" err="1" smtClean="0">
                    <a:solidFill>
                      <a:schemeClr val="tx2"/>
                    </a:solidFill>
                    <a:latin typeface="Symbol" pitchFamily="18" charset="2"/>
                  </a:rPr>
                  <a:t>n</a:t>
                </a:r>
                <a:endParaRPr lang="it-IT" sz="2000" i="1" u="none" dirty="0" smtClean="0">
                  <a:solidFill>
                    <a:schemeClr val="tx2"/>
                  </a:solidFill>
                  <a:latin typeface="Symbol" pitchFamily="18" charset="2"/>
                </a:endParaRPr>
              </a:p>
              <a:p>
                <a:pPr>
                  <a:lnSpc>
                    <a:spcPct val="90000"/>
                  </a:lnSpc>
                  <a:buClr>
                    <a:srgbClr val="000000"/>
                  </a:buClr>
                  <a:buSzPct val="100000"/>
                  <a:buFont typeface="Times" pitchFamily="18" charset="0"/>
                  <a:buNone/>
                </a:pPr>
                <a:r>
                  <a:rPr lang="en-US" sz="2000" i="1" u="none" dirty="0" smtClean="0">
                    <a:solidFill>
                      <a:schemeClr val="tx2"/>
                    </a:solidFill>
                    <a:latin typeface="+mj-lt"/>
                  </a:rPr>
                  <a:t>Solar light </a:t>
                </a:r>
                <a:endParaRPr lang="en-US" sz="2000" i="1" u="none" dirty="0">
                  <a:solidFill>
                    <a:schemeClr val="tx2"/>
                  </a:solidFill>
                  <a:latin typeface="+mj-lt"/>
                </a:endParaRPr>
              </a:p>
            </p:txBody>
          </p:sp>
          <p:grpSp>
            <p:nvGrpSpPr>
              <p:cNvPr id="19" name="Group 31"/>
              <p:cNvGrpSpPr>
                <a:grpSpLocks/>
              </p:cNvGrpSpPr>
              <p:nvPr/>
            </p:nvGrpSpPr>
            <p:grpSpPr bwMode="auto">
              <a:xfrm>
                <a:off x="1296516" y="3709723"/>
                <a:ext cx="2949575" cy="1584325"/>
                <a:chOff x="2200" y="1661"/>
                <a:chExt cx="1858" cy="998"/>
              </a:xfrm>
            </p:grpSpPr>
            <p:grpSp>
              <p:nvGrpSpPr>
                <p:cNvPr id="29" name="Group 39"/>
                <p:cNvGrpSpPr>
                  <a:grpSpLocks/>
                </p:cNvGrpSpPr>
                <p:nvPr/>
              </p:nvGrpSpPr>
              <p:grpSpPr bwMode="auto">
                <a:xfrm>
                  <a:off x="2200" y="1661"/>
                  <a:ext cx="1858" cy="998"/>
                  <a:chOff x="3334" y="663"/>
                  <a:chExt cx="2085" cy="1179"/>
                </a:xfrm>
              </p:grpSpPr>
              <p:sp>
                <p:nvSpPr>
                  <p:cNvPr id="33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4422" y="663"/>
                    <a:ext cx="91" cy="1179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it-IT" sz="1000" u="none"/>
                  </a:p>
                </p:txBody>
              </p:sp>
              <p:sp>
                <p:nvSpPr>
                  <p:cNvPr id="34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4513" y="663"/>
                    <a:ext cx="363" cy="1179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it-IT" sz="1000" u="none"/>
                  </a:p>
                </p:txBody>
              </p:sp>
              <p:sp>
                <p:nvSpPr>
                  <p:cNvPr id="35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4830" y="663"/>
                    <a:ext cx="589" cy="117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it-IT" sz="1000" u="none"/>
                  </a:p>
                </p:txBody>
              </p:sp>
              <p:pic>
                <p:nvPicPr>
                  <p:cNvPr id="36" name="Picture 4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3334" y="663"/>
                    <a:ext cx="1092" cy="117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30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472" y="2069"/>
                  <a:ext cx="719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90000"/>
                    </a:lnSpc>
                    <a:buClr>
                      <a:srgbClr val="000000"/>
                    </a:buClr>
                    <a:buSzPct val="100000"/>
                    <a:buFont typeface="Times" pitchFamily="18" charset="0"/>
                    <a:buNone/>
                  </a:pPr>
                  <a:r>
                    <a:rPr lang="it-IT" sz="1200" b="1" u="none" dirty="0">
                      <a:solidFill>
                        <a:schemeClr val="bg1"/>
                      </a:solidFill>
                    </a:rPr>
                    <a:t>TiO</a:t>
                  </a:r>
                  <a:r>
                    <a:rPr lang="it-IT" sz="800" b="1" u="none" dirty="0">
                      <a:solidFill>
                        <a:schemeClr val="bg1"/>
                      </a:solidFill>
                    </a:rPr>
                    <a:t>2</a:t>
                  </a:r>
                  <a:r>
                    <a:rPr lang="it-IT" sz="1200" b="1" u="none" dirty="0">
                      <a:solidFill>
                        <a:schemeClr val="bg1"/>
                      </a:solidFill>
                    </a:rPr>
                    <a:t>/P3HT</a:t>
                  </a:r>
                </a:p>
              </p:txBody>
            </p:sp>
            <p:sp>
              <p:nvSpPr>
                <p:cNvPr id="3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597" y="2069"/>
                  <a:ext cx="435" cy="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90000"/>
                    </a:lnSpc>
                    <a:buClr>
                      <a:srgbClr val="000000"/>
                    </a:buClr>
                    <a:buSzPct val="100000"/>
                    <a:buFont typeface="Times" pitchFamily="18" charset="0"/>
                    <a:buNone/>
                  </a:pPr>
                  <a:r>
                    <a:rPr lang="it-IT" sz="1200" b="1" u="none" dirty="0" smtClean="0"/>
                    <a:t>Glass</a:t>
                  </a:r>
                </a:p>
              </p:txBody>
            </p:sp>
            <p:sp>
              <p:nvSpPr>
                <p:cNvPr id="32" name="Rectangle 45"/>
                <p:cNvSpPr>
                  <a:spLocks noChangeArrowheads="1"/>
                </p:cNvSpPr>
                <p:nvPr/>
              </p:nvSpPr>
              <p:spPr bwMode="auto">
                <a:xfrm>
                  <a:off x="3222" y="2069"/>
                  <a:ext cx="363" cy="1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90000"/>
                    </a:lnSpc>
                    <a:buClr>
                      <a:srgbClr val="000000"/>
                    </a:buClr>
                    <a:buSzPct val="100000"/>
                    <a:buFont typeface="Times" pitchFamily="18" charset="0"/>
                    <a:buNone/>
                  </a:pPr>
                  <a:r>
                    <a:rPr lang="it-IT" sz="1200" b="1" u="none" dirty="0"/>
                    <a:t>FTO</a:t>
                  </a:r>
                </a:p>
              </p:txBody>
            </p:sp>
          </p:grpSp>
          <p:sp>
            <p:nvSpPr>
              <p:cNvPr id="20" name="Text Box 45"/>
              <p:cNvSpPr txBox="1">
                <a:spLocks noChangeArrowheads="1"/>
              </p:cNvSpPr>
              <p:nvPr/>
            </p:nvSpPr>
            <p:spPr bwMode="auto">
              <a:xfrm>
                <a:off x="965820" y="5668564"/>
                <a:ext cx="13453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it-IT" sz="1200" u="none" dirty="0" smtClean="0"/>
                  <a:t>P3HT</a:t>
                </a:r>
              </a:p>
              <a:p>
                <a:pPr defTabSz="914400"/>
                <a:r>
                  <a:rPr lang="it-IT" sz="1200" u="none" dirty="0" err="1" smtClean="0"/>
                  <a:t>capping</a:t>
                </a:r>
                <a:r>
                  <a:rPr lang="it-IT" sz="1200" u="none" dirty="0" smtClean="0"/>
                  <a:t> </a:t>
                </a:r>
                <a:r>
                  <a:rPr lang="it-IT" sz="1200" u="none" dirty="0" err="1" smtClean="0"/>
                  <a:t>layer</a:t>
                </a:r>
                <a:endParaRPr lang="it-IT" sz="1200" u="none" dirty="0"/>
              </a:p>
            </p:txBody>
          </p:sp>
          <p:sp>
            <p:nvSpPr>
              <p:cNvPr id="21" name="Text Box 46"/>
              <p:cNvSpPr txBox="1">
                <a:spLocks noChangeArrowheads="1"/>
              </p:cNvSpPr>
              <p:nvPr/>
            </p:nvSpPr>
            <p:spPr bwMode="auto">
              <a:xfrm>
                <a:off x="353032" y="4627308"/>
                <a:ext cx="120828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it-IT" sz="1200" u="none" dirty="0" err="1" smtClean="0"/>
                  <a:t>Ag</a:t>
                </a:r>
                <a:r>
                  <a:rPr lang="it-IT" sz="1200" u="none" dirty="0" smtClean="0"/>
                  <a:t> </a:t>
                </a:r>
                <a:r>
                  <a:rPr lang="it-IT" sz="1200" u="none" dirty="0" err="1" smtClean="0"/>
                  <a:t>Cathode</a:t>
                </a:r>
                <a:endParaRPr lang="it-IT" sz="1200" u="none" dirty="0"/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H="1">
                <a:off x="799708" y="4850952"/>
                <a:ext cx="397" cy="215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3" name="Line 50"/>
              <p:cNvSpPr>
                <a:spLocks noChangeShapeType="1"/>
              </p:cNvSpPr>
              <p:nvPr/>
            </p:nvSpPr>
            <p:spPr bwMode="auto">
              <a:xfrm>
                <a:off x="2232248" y="3349832"/>
                <a:ext cx="0" cy="2873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>
                <a:off x="792088" y="5078024"/>
                <a:ext cx="504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Text Box 45"/>
              <p:cNvSpPr txBox="1">
                <a:spLocks noChangeArrowheads="1"/>
              </p:cNvSpPr>
              <p:nvPr/>
            </p:nvSpPr>
            <p:spPr bwMode="auto">
              <a:xfrm>
                <a:off x="459983" y="3077040"/>
                <a:ext cx="350352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b="1" u="none" dirty="0" smtClean="0"/>
                  <a:t>TiO</a:t>
                </a:r>
                <a:r>
                  <a:rPr lang="en-US" b="1" u="none" baseline="-25000" dirty="0" smtClean="0"/>
                  <a:t>2</a:t>
                </a:r>
                <a:r>
                  <a:rPr lang="en-US" b="1" u="none" dirty="0" smtClean="0"/>
                  <a:t> infiltrated with P3HT</a:t>
                </a:r>
                <a:endParaRPr lang="en-US" b="1" u="none" dirty="0"/>
              </a:p>
            </p:txBody>
          </p:sp>
          <p:sp>
            <p:nvSpPr>
              <p:cNvPr id="26" name="Text Box 45"/>
              <p:cNvSpPr txBox="1">
                <a:spLocks noChangeArrowheads="1"/>
              </p:cNvSpPr>
              <p:nvPr/>
            </p:nvSpPr>
            <p:spPr bwMode="auto">
              <a:xfrm>
                <a:off x="2522001" y="5695616"/>
                <a:ext cx="91973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en-US" sz="1200" u="none" dirty="0" smtClean="0"/>
                  <a:t>TiO</a:t>
                </a:r>
                <a:r>
                  <a:rPr lang="en-US" sz="1200" u="none" baseline="-25000" dirty="0" smtClean="0"/>
                  <a:t>2</a:t>
                </a:r>
                <a:r>
                  <a:rPr lang="en-US" sz="1200" u="none" dirty="0" smtClean="0"/>
                  <a:t> flat</a:t>
                </a:r>
                <a:endParaRPr lang="it-IT" sz="1200" u="none" dirty="0"/>
              </a:p>
            </p:txBody>
          </p:sp>
          <p:sp>
            <p:nvSpPr>
              <p:cNvPr id="27" name="Line 50"/>
              <p:cNvSpPr>
                <a:spLocks noChangeShapeType="1"/>
              </p:cNvSpPr>
              <p:nvPr/>
            </p:nvSpPr>
            <p:spPr bwMode="auto">
              <a:xfrm>
                <a:off x="1512168" y="5366056"/>
                <a:ext cx="0" cy="2873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8" name="Line 50"/>
              <p:cNvSpPr>
                <a:spLocks noChangeShapeType="1"/>
              </p:cNvSpPr>
              <p:nvPr/>
            </p:nvSpPr>
            <p:spPr bwMode="auto">
              <a:xfrm>
                <a:off x="2895560" y="5373676"/>
                <a:ext cx="0" cy="2873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0" name="Freeform 9"/>
            <p:cNvSpPr/>
            <p:nvPr/>
          </p:nvSpPr>
          <p:spPr bwMode="auto">
            <a:xfrm>
              <a:off x="622608" y="4179560"/>
              <a:ext cx="708660" cy="297180"/>
            </a:xfrm>
            <a:custGeom>
              <a:avLst/>
              <a:gdLst>
                <a:gd name="connsiteX0" fmla="*/ 0 w 708660"/>
                <a:gd name="connsiteY0" fmla="*/ 45720 h 297180"/>
                <a:gd name="connsiteX1" fmla="*/ 99060 w 708660"/>
                <a:gd name="connsiteY1" fmla="*/ 0 h 297180"/>
                <a:gd name="connsiteX2" fmla="*/ 137160 w 708660"/>
                <a:gd name="connsiteY2" fmla="*/ 7620 h 297180"/>
                <a:gd name="connsiteX3" fmla="*/ 152400 w 708660"/>
                <a:gd name="connsiteY3" fmla="*/ 30480 h 297180"/>
                <a:gd name="connsiteX4" fmla="*/ 175260 w 708660"/>
                <a:gd name="connsiteY4" fmla="*/ 53340 h 297180"/>
                <a:gd name="connsiteX5" fmla="*/ 182880 w 708660"/>
                <a:gd name="connsiteY5" fmla="*/ 76200 h 297180"/>
                <a:gd name="connsiteX6" fmla="*/ 220980 w 708660"/>
                <a:gd name="connsiteY6" fmla="*/ 114300 h 297180"/>
                <a:gd name="connsiteX7" fmla="*/ 274320 w 708660"/>
                <a:gd name="connsiteY7" fmla="*/ 182880 h 297180"/>
                <a:gd name="connsiteX8" fmla="*/ 304800 w 708660"/>
                <a:gd name="connsiteY8" fmla="*/ 175260 h 297180"/>
                <a:gd name="connsiteX9" fmla="*/ 358140 w 708660"/>
                <a:gd name="connsiteY9" fmla="*/ 182880 h 297180"/>
                <a:gd name="connsiteX10" fmla="*/ 396240 w 708660"/>
                <a:gd name="connsiteY10" fmla="*/ 228600 h 297180"/>
                <a:gd name="connsiteX11" fmla="*/ 419100 w 708660"/>
                <a:gd name="connsiteY11" fmla="*/ 251460 h 297180"/>
                <a:gd name="connsiteX12" fmla="*/ 434340 w 708660"/>
                <a:gd name="connsiteY12" fmla="*/ 274320 h 297180"/>
                <a:gd name="connsiteX13" fmla="*/ 525780 w 708660"/>
                <a:gd name="connsiteY13" fmla="*/ 297180 h 297180"/>
                <a:gd name="connsiteX14" fmla="*/ 670560 w 708660"/>
                <a:gd name="connsiteY14" fmla="*/ 281940 h 297180"/>
                <a:gd name="connsiteX15" fmla="*/ 708660 w 708660"/>
                <a:gd name="connsiteY15" fmla="*/ 28194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8660" h="297180">
                  <a:moveTo>
                    <a:pt x="0" y="45720"/>
                  </a:moveTo>
                  <a:cubicBezTo>
                    <a:pt x="33470" y="23407"/>
                    <a:pt x="50658" y="9680"/>
                    <a:pt x="99060" y="0"/>
                  </a:cubicBezTo>
                  <a:lnTo>
                    <a:pt x="137160" y="7620"/>
                  </a:lnTo>
                  <a:cubicBezTo>
                    <a:pt x="142240" y="15240"/>
                    <a:pt x="146537" y="23445"/>
                    <a:pt x="152400" y="30480"/>
                  </a:cubicBezTo>
                  <a:cubicBezTo>
                    <a:pt x="159299" y="38759"/>
                    <a:pt x="169282" y="44374"/>
                    <a:pt x="175260" y="53340"/>
                  </a:cubicBezTo>
                  <a:cubicBezTo>
                    <a:pt x="179715" y="60023"/>
                    <a:pt x="179288" y="69016"/>
                    <a:pt x="182880" y="76200"/>
                  </a:cubicBezTo>
                  <a:cubicBezTo>
                    <a:pt x="195580" y="101600"/>
                    <a:pt x="198120" y="99060"/>
                    <a:pt x="220980" y="114300"/>
                  </a:cubicBezTo>
                  <a:cubicBezTo>
                    <a:pt x="257438" y="168986"/>
                    <a:pt x="238508" y="147068"/>
                    <a:pt x="274320" y="182880"/>
                  </a:cubicBezTo>
                  <a:cubicBezTo>
                    <a:pt x="284480" y="180340"/>
                    <a:pt x="294327" y="175260"/>
                    <a:pt x="304800" y="175260"/>
                  </a:cubicBezTo>
                  <a:cubicBezTo>
                    <a:pt x="322761" y="175260"/>
                    <a:pt x="341464" y="176210"/>
                    <a:pt x="358140" y="182880"/>
                  </a:cubicBezTo>
                  <a:cubicBezTo>
                    <a:pt x="374836" y="189559"/>
                    <a:pt x="385764" y="216028"/>
                    <a:pt x="396240" y="228600"/>
                  </a:cubicBezTo>
                  <a:cubicBezTo>
                    <a:pt x="403139" y="236879"/>
                    <a:pt x="412201" y="243181"/>
                    <a:pt x="419100" y="251460"/>
                  </a:cubicBezTo>
                  <a:cubicBezTo>
                    <a:pt x="424963" y="258495"/>
                    <a:pt x="426574" y="269466"/>
                    <a:pt x="434340" y="274320"/>
                  </a:cubicBezTo>
                  <a:cubicBezTo>
                    <a:pt x="456295" y="288042"/>
                    <a:pt x="501167" y="293078"/>
                    <a:pt x="525780" y="297180"/>
                  </a:cubicBezTo>
                  <a:cubicBezTo>
                    <a:pt x="590672" y="287910"/>
                    <a:pt x="593112" y="286496"/>
                    <a:pt x="670560" y="281940"/>
                  </a:cubicBezTo>
                  <a:cubicBezTo>
                    <a:pt x="683238" y="281194"/>
                    <a:pt x="695960" y="281940"/>
                    <a:pt x="708660" y="281940"/>
                  </a:cubicBezTo>
                </a:path>
              </a:pathLst>
            </a:cu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" pitchFamily="18" charset="0"/>
                <a:buNone/>
                <a:tabLst/>
              </a:pPr>
              <a:endParaRPr kumimoji="0" lang="it-IT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1310810" y="4429348"/>
              <a:ext cx="72008" cy="720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" pitchFamily="18" charset="0"/>
                <a:buNone/>
                <a:tabLst/>
              </a:pPr>
              <a:endParaRPr kumimoji="0" lang="it-IT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 rot="19560513">
              <a:off x="3161985" y="4008755"/>
              <a:ext cx="708660" cy="297180"/>
            </a:xfrm>
            <a:custGeom>
              <a:avLst/>
              <a:gdLst>
                <a:gd name="connsiteX0" fmla="*/ 0 w 708660"/>
                <a:gd name="connsiteY0" fmla="*/ 45720 h 297180"/>
                <a:gd name="connsiteX1" fmla="*/ 99060 w 708660"/>
                <a:gd name="connsiteY1" fmla="*/ 0 h 297180"/>
                <a:gd name="connsiteX2" fmla="*/ 137160 w 708660"/>
                <a:gd name="connsiteY2" fmla="*/ 7620 h 297180"/>
                <a:gd name="connsiteX3" fmla="*/ 152400 w 708660"/>
                <a:gd name="connsiteY3" fmla="*/ 30480 h 297180"/>
                <a:gd name="connsiteX4" fmla="*/ 175260 w 708660"/>
                <a:gd name="connsiteY4" fmla="*/ 53340 h 297180"/>
                <a:gd name="connsiteX5" fmla="*/ 182880 w 708660"/>
                <a:gd name="connsiteY5" fmla="*/ 76200 h 297180"/>
                <a:gd name="connsiteX6" fmla="*/ 220980 w 708660"/>
                <a:gd name="connsiteY6" fmla="*/ 114300 h 297180"/>
                <a:gd name="connsiteX7" fmla="*/ 274320 w 708660"/>
                <a:gd name="connsiteY7" fmla="*/ 182880 h 297180"/>
                <a:gd name="connsiteX8" fmla="*/ 304800 w 708660"/>
                <a:gd name="connsiteY8" fmla="*/ 175260 h 297180"/>
                <a:gd name="connsiteX9" fmla="*/ 358140 w 708660"/>
                <a:gd name="connsiteY9" fmla="*/ 182880 h 297180"/>
                <a:gd name="connsiteX10" fmla="*/ 396240 w 708660"/>
                <a:gd name="connsiteY10" fmla="*/ 228600 h 297180"/>
                <a:gd name="connsiteX11" fmla="*/ 419100 w 708660"/>
                <a:gd name="connsiteY11" fmla="*/ 251460 h 297180"/>
                <a:gd name="connsiteX12" fmla="*/ 434340 w 708660"/>
                <a:gd name="connsiteY12" fmla="*/ 274320 h 297180"/>
                <a:gd name="connsiteX13" fmla="*/ 525780 w 708660"/>
                <a:gd name="connsiteY13" fmla="*/ 297180 h 297180"/>
                <a:gd name="connsiteX14" fmla="*/ 670560 w 708660"/>
                <a:gd name="connsiteY14" fmla="*/ 281940 h 297180"/>
                <a:gd name="connsiteX15" fmla="*/ 708660 w 708660"/>
                <a:gd name="connsiteY15" fmla="*/ 281940 h 2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8660" h="297180">
                  <a:moveTo>
                    <a:pt x="0" y="45720"/>
                  </a:moveTo>
                  <a:cubicBezTo>
                    <a:pt x="33470" y="23407"/>
                    <a:pt x="50658" y="9680"/>
                    <a:pt x="99060" y="0"/>
                  </a:cubicBezTo>
                  <a:lnTo>
                    <a:pt x="137160" y="7620"/>
                  </a:lnTo>
                  <a:cubicBezTo>
                    <a:pt x="142240" y="15240"/>
                    <a:pt x="146537" y="23445"/>
                    <a:pt x="152400" y="30480"/>
                  </a:cubicBezTo>
                  <a:cubicBezTo>
                    <a:pt x="159299" y="38759"/>
                    <a:pt x="169282" y="44374"/>
                    <a:pt x="175260" y="53340"/>
                  </a:cubicBezTo>
                  <a:cubicBezTo>
                    <a:pt x="179715" y="60023"/>
                    <a:pt x="179288" y="69016"/>
                    <a:pt x="182880" y="76200"/>
                  </a:cubicBezTo>
                  <a:cubicBezTo>
                    <a:pt x="195580" y="101600"/>
                    <a:pt x="198120" y="99060"/>
                    <a:pt x="220980" y="114300"/>
                  </a:cubicBezTo>
                  <a:cubicBezTo>
                    <a:pt x="257438" y="168986"/>
                    <a:pt x="238508" y="147068"/>
                    <a:pt x="274320" y="182880"/>
                  </a:cubicBezTo>
                  <a:cubicBezTo>
                    <a:pt x="284480" y="180340"/>
                    <a:pt x="294327" y="175260"/>
                    <a:pt x="304800" y="175260"/>
                  </a:cubicBezTo>
                  <a:cubicBezTo>
                    <a:pt x="322761" y="175260"/>
                    <a:pt x="341464" y="176210"/>
                    <a:pt x="358140" y="182880"/>
                  </a:cubicBezTo>
                  <a:cubicBezTo>
                    <a:pt x="374836" y="189559"/>
                    <a:pt x="385764" y="216028"/>
                    <a:pt x="396240" y="228600"/>
                  </a:cubicBezTo>
                  <a:cubicBezTo>
                    <a:pt x="403139" y="236879"/>
                    <a:pt x="412201" y="243181"/>
                    <a:pt x="419100" y="251460"/>
                  </a:cubicBezTo>
                  <a:cubicBezTo>
                    <a:pt x="424963" y="258495"/>
                    <a:pt x="426574" y="269466"/>
                    <a:pt x="434340" y="274320"/>
                  </a:cubicBezTo>
                  <a:cubicBezTo>
                    <a:pt x="456295" y="288042"/>
                    <a:pt x="501167" y="293078"/>
                    <a:pt x="525780" y="297180"/>
                  </a:cubicBezTo>
                  <a:cubicBezTo>
                    <a:pt x="590672" y="287910"/>
                    <a:pt x="593112" y="286496"/>
                    <a:pt x="670560" y="281940"/>
                  </a:cubicBezTo>
                  <a:cubicBezTo>
                    <a:pt x="683238" y="281194"/>
                    <a:pt x="695960" y="281940"/>
                    <a:pt x="708660" y="281940"/>
                  </a:cubicBezTo>
                </a:path>
              </a:pathLst>
            </a:cu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" pitchFamily="18" charset="0"/>
                <a:buNone/>
                <a:tabLst/>
              </a:pPr>
              <a:endParaRPr kumimoji="0" lang="it-IT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3131840" y="4221088"/>
              <a:ext cx="72008" cy="72008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" pitchFamily="18" charset="0"/>
                <a:buNone/>
                <a:tabLst/>
              </a:pPr>
              <a:endParaRPr kumimoji="0" lang="it-IT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Lucida Sans Unicode" pitchFamily="34" charset="0"/>
                <a:cs typeface="Lucida Sans Unicode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05393" y="3894696"/>
              <a:ext cx="400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800" b="1" u="none" dirty="0" smtClean="0">
                  <a:solidFill>
                    <a:srgbClr val="FF0000"/>
                  </a:solidFill>
                </a:rPr>
                <a:t>+</a:t>
              </a:r>
              <a:endParaRPr lang="it-IT" sz="1800" b="1" u="none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7544" y="4005064"/>
              <a:ext cx="4172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u="none" dirty="0" smtClean="0">
                  <a:solidFill>
                    <a:schemeClr val="accent2"/>
                  </a:solidFill>
                </a:rPr>
                <a:t>_</a:t>
              </a:r>
              <a:endParaRPr lang="it-IT" sz="2000" b="1" u="none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251520" y="908720"/>
            <a:ext cx="2722896" cy="2447528"/>
            <a:chOff x="435250" y="945376"/>
            <a:chExt cx="3630528" cy="2447528"/>
          </a:xfrm>
        </p:grpSpPr>
        <p:grpSp>
          <p:nvGrpSpPr>
            <p:cNvPr id="38" name="Group 54"/>
            <p:cNvGrpSpPr/>
            <p:nvPr/>
          </p:nvGrpSpPr>
          <p:grpSpPr>
            <a:xfrm>
              <a:off x="435250" y="945376"/>
              <a:ext cx="3630528" cy="2447528"/>
              <a:chOff x="435250" y="945376"/>
              <a:chExt cx="3630528" cy="2447528"/>
            </a:xfrm>
          </p:grpSpPr>
          <p:grpSp>
            <p:nvGrpSpPr>
              <p:cNvPr id="40" name="Group 51"/>
              <p:cNvGrpSpPr/>
              <p:nvPr/>
            </p:nvGrpSpPr>
            <p:grpSpPr>
              <a:xfrm>
                <a:off x="435250" y="945376"/>
                <a:ext cx="3630528" cy="2447528"/>
                <a:chOff x="435250" y="945376"/>
                <a:chExt cx="3630528" cy="2447528"/>
              </a:xfrm>
            </p:grpSpPr>
            <p:grpSp>
              <p:nvGrpSpPr>
                <p:cNvPr id="42" name="Group 34"/>
                <p:cNvGrpSpPr/>
                <p:nvPr/>
              </p:nvGrpSpPr>
              <p:grpSpPr>
                <a:xfrm>
                  <a:off x="435250" y="945376"/>
                  <a:ext cx="3188568" cy="2447528"/>
                  <a:chOff x="435250" y="621432"/>
                  <a:chExt cx="3188568" cy="2447528"/>
                </a:xfrm>
              </p:grpSpPr>
              <p:pic>
                <p:nvPicPr>
                  <p:cNvPr id="49" name="Picture 16" descr="SSD cross section_Polymer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435250" y="621432"/>
                    <a:ext cx="3188568" cy="24475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50" name="CasellaDiTesto 4"/>
                  <p:cNvSpPr txBox="1"/>
                  <p:nvPr/>
                </p:nvSpPr>
                <p:spPr>
                  <a:xfrm>
                    <a:off x="474370" y="1317996"/>
                    <a:ext cx="821175" cy="369332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outerShdw blurRad="50800" dist="50800" dir="5400000" algn="ctr" rotWithShape="0">
                      <a:schemeClr val="bg1"/>
                    </a:outerShdw>
                  </a:effectLst>
                </p:spPr>
                <p:txBody>
                  <a:bodyPr wrap="square" rtlCol="0">
                    <a:spAutoFit/>
                  </a:bodyPr>
                  <a:lstStyle/>
                  <a:p>
                    <a:endParaRPr lang="en-US" b="1" u="none" dirty="0" smtClean="0"/>
                  </a:p>
                </p:txBody>
              </p:sp>
            </p:grpSp>
            <p:sp>
              <p:nvSpPr>
                <p:cNvPr id="43" name="Freeform 43"/>
                <p:cNvSpPr/>
                <p:nvPr/>
              </p:nvSpPr>
              <p:spPr bwMode="auto">
                <a:xfrm>
                  <a:off x="3059832" y="2955424"/>
                  <a:ext cx="708660" cy="297180"/>
                </a:xfrm>
                <a:custGeom>
                  <a:avLst/>
                  <a:gdLst>
                    <a:gd name="connsiteX0" fmla="*/ 0 w 708660"/>
                    <a:gd name="connsiteY0" fmla="*/ 45720 h 297180"/>
                    <a:gd name="connsiteX1" fmla="*/ 99060 w 708660"/>
                    <a:gd name="connsiteY1" fmla="*/ 0 h 297180"/>
                    <a:gd name="connsiteX2" fmla="*/ 137160 w 708660"/>
                    <a:gd name="connsiteY2" fmla="*/ 7620 h 297180"/>
                    <a:gd name="connsiteX3" fmla="*/ 152400 w 708660"/>
                    <a:gd name="connsiteY3" fmla="*/ 30480 h 297180"/>
                    <a:gd name="connsiteX4" fmla="*/ 175260 w 708660"/>
                    <a:gd name="connsiteY4" fmla="*/ 53340 h 297180"/>
                    <a:gd name="connsiteX5" fmla="*/ 182880 w 708660"/>
                    <a:gd name="connsiteY5" fmla="*/ 76200 h 297180"/>
                    <a:gd name="connsiteX6" fmla="*/ 220980 w 708660"/>
                    <a:gd name="connsiteY6" fmla="*/ 114300 h 297180"/>
                    <a:gd name="connsiteX7" fmla="*/ 274320 w 708660"/>
                    <a:gd name="connsiteY7" fmla="*/ 182880 h 297180"/>
                    <a:gd name="connsiteX8" fmla="*/ 304800 w 708660"/>
                    <a:gd name="connsiteY8" fmla="*/ 175260 h 297180"/>
                    <a:gd name="connsiteX9" fmla="*/ 358140 w 708660"/>
                    <a:gd name="connsiteY9" fmla="*/ 182880 h 297180"/>
                    <a:gd name="connsiteX10" fmla="*/ 396240 w 708660"/>
                    <a:gd name="connsiteY10" fmla="*/ 228600 h 297180"/>
                    <a:gd name="connsiteX11" fmla="*/ 419100 w 708660"/>
                    <a:gd name="connsiteY11" fmla="*/ 251460 h 297180"/>
                    <a:gd name="connsiteX12" fmla="*/ 434340 w 708660"/>
                    <a:gd name="connsiteY12" fmla="*/ 274320 h 297180"/>
                    <a:gd name="connsiteX13" fmla="*/ 525780 w 708660"/>
                    <a:gd name="connsiteY13" fmla="*/ 297180 h 297180"/>
                    <a:gd name="connsiteX14" fmla="*/ 670560 w 708660"/>
                    <a:gd name="connsiteY14" fmla="*/ 281940 h 297180"/>
                    <a:gd name="connsiteX15" fmla="*/ 708660 w 708660"/>
                    <a:gd name="connsiteY15" fmla="*/ 281940 h 297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8660" h="297180">
                      <a:moveTo>
                        <a:pt x="0" y="45720"/>
                      </a:moveTo>
                      <a:cubicBezTo>
                        <a:pt x="33470" y="23407"/>
                        <a:pt x="50658" y="9680"/>
                        <a:pt x="99060" y="0"/>
                      </a:cubicBezTo>
                      <a:lnTo>
                        <a:pt x="137160" y="7620"/>
                      </a:lnTo>
                      <a:cubicBezTo>
                        <a:pt x="142240" y="15240"/>
                        <a:pt x="146537" y="23445"/>
                        <a:pt x="152400" y="30480"/>
                      </a:cubicBezTo>
                      <a:cubicBezTo>
                        <a:pt x="159299" y="38759"/>
                        <a:pt x="169282" y="44374"/>
                        <a:pt x="175260" y="53340"/>
                      </a:cubicBezTo>
                      <a:cubicBezTo>
                        <a:pt x="179715" y="60023"/>
                        <a:pt x="179288" y="69016"/>
                        <a:pt x="182880" y="76200"/>
                      </a:cubicBezTo>
                      <a:cubicBezTo>
                        <a:pt x="195580" y="101600"/>
                        <a:pt x="198120" y="99060"/>
                        <a:pt x="220980" y="114300"/>
                      </a:cubicBezTo>
                      <a:cubicBezTo>
                        <a:pt x="257438" y="168986"/>
                        <a:pt x="238508" y="147068"/>
                        <a:pt x="274320" y="182880"/>
                      </a:cubicBezTo>
                      <a:cubicBezTo>
                        <a:pt x="284480" y="180340"/>
                        <a:pt x="294327" y="175260"/>
                        <a:pt x="304800" y="175260"/>
                      </a:cubicBezTo>
                      <a:cubicBezTo>
                        <a:pt x="322761" y="175260"/>
                        <a:pt x="341464" y="176210"/>
                        <a:pt x="358140" y="182880"/>
                      </a:cubicBezTo>
                      <a:cubicBezTo>
                        <a:pt x="374836" y="189559"/>
                        <a:pt x="385764" y="216028"/>
                        <a:pt x="396240" y="228600"/>
                      </a:cubicBezTo>
                      <a:cubicBezTo>
                        <a:pt x="403139" y="236879"/>
                        <a:pt x="412201" y="243181"/>
                        <a:pt x="419100" y="251460"/>
                      </a:cubicBezTo>
                      <a:cubicBezTo>
                        <a:pt x="424963" y="258495"/>
                        <a:pt x="426574" y="269466"/>
                        <a:pt x="434340" y="274320"/>
                      </a:cubicBezTo>
                      <a:cubicBezTo>
                        <a:pt x="456295" y="288042"/>
                        <a:pt x="501167" y="293078"/>
                        <a:pt x="525780" y="297180"/>
                      </a:cubicBezTo>
                      <a:cubicBezTo>
                        <a:pt x="590672" y="287910"/>
                        <a:pt x="593112" y="286496"/>
                        <a:pt x="670560" y="281940"/>
                      </a:cubicBezTo>
                      <a:cubicBezTo>
                        <a:pt x="683238" y="281194"/>
                        <a:pt x="695960" y="281940"/>
                        <a:pt x="708660" y="281940"/>
                      </a:cubicBezTo>
                    </a:path>
                  </a:pathLst>
                </a:cu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" pitchFamily="18" charset="0"/>
                    <a:buNone/>
                    <a:tabLst/>
                  </a:pPr>
                  <a:endParaRPr kumimoji="0" lang="it-IT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Lucida Sans Unicode" pitchFamily="34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44" name="Freeform 44"/>
                <p:cNvSpPr/>
                <p:nvPr/>
              </p:nvSpPr>
              <p:spPr bwMode="auto">
                <a:xfrm>
                  <a:off x="3059832" y="1043588"/>
                  <a:ext cx="708660" cy="297180"/>
                </a:xfrm>
                <a:custGeom>
                  <a:avLst/>
                  <a:gdLst>
                    <a:gd name="connsiteX0" fmla="*/ 0 w 708660"/>
                    <a:gd name="connsiteY0" fmla="*/ 45720 h 297180"/>
                    <a:gd name="connsiteX1" fmla="*/ 99060 w 708660"/>
                    <a:gd name="connsiteY1" fmla="*/ 0 h 297180"/>
                    <a:gd name="connsiteX2" fmla="*/ 137160 w 708660"/>
                    <a:gd name="connsiteY2" fmla="*/ 7620 h 297180"/>
                    <a:gd name="connsiteX3" fmla="*/ 152400 w 708660"/>
                    <a:gd name="connsiteY3" fmla="*/ 30480 h 297180"/>
                    <a:gd name="connsiteX4" fmla="*/ 175260 w 708660"/>
                    <a:gd name="connsiteY4" fmla="*/ 53340 h 297180"/>
                    <a:gd name="connsiteX5" fmla="*/ 182880 w 708660"/>
                    <a:gd name="connsiteY5" fmla="*/ 76200 h 297180"/>
                    <a:gd name="connsiteX6" fmla="*/ 220980 w 708660"/>
                    <a:gd name="connsiteY6" fmla="*/ 114300 h 297180"/>
                    <a:gd name="connsiteX7" fmla="*/ 274320 w 708660"/>
                    <a:gd name="connsiteY7" fmla="*/ 182880 h 297180"/>
                    <a:gd name="connsiteX8" fmla="*/ 304800 w 708660"/>
                    <a:gd name="connsiteY8" fmla="*/ 175260 h 297180"/>
                    <a:gd name="connsiteX9" fmla="*/ 358140 w 708660"/>
                    <a:gd name="connsiteY9" fmla="*/ 182880 h 297180"/>
                    <a:gd name="connsiteX10" fmla="*/ 396240 w 708660"/>
                    <a:gd name="connsiteY10" fmla="*/ 228600 h 297180"/>
                    <a:gd name="connsiteX11" fmla="*/ 419100 w 708660"/>
                    <a:gd name="connsiteY11" fmla="*/ 251460 h 297180"/>
                    <a:gd name="connsiteX12" fmla="*/ 434340 w 708660"/>
                    <a:gd name="connsiteY12" fmla="*/ 274320 h 297180"/>
                    <a:gd name="connsiteX13" fmla="*/ 525780 w 708660"/>
                    <a:gd name="connsiteY13" fmla="*/ 297180 h 297180"/>
                    <a:gd name="connsiteX14" fmla="*/ 670560 w 708660"/>
                    <a:gd name="connsiteY14" fmla="*/ 281940 h 297180"/>
                    <a:gd name="connsiteX15" fmla="*/ 708660 w 708660"/>
                    <a:gd name="connsiteY15" fmla="*/ 281940 h 297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8660" h="297180">
                      <a:moveTo>
                        <a:pt x="0" y="45720"/>
                      </a:moveTo>
                      <a:cubicBezTo>
                        <a:pt x="33470" y="23407"/>
                        <a:pt x="50658" y="9680"/>
                        <a:pt x="99060" y="0"/>
                      </a:cubicBezTo>
                      <a:lnTo>
                        <a:pt x="137160" y="7620"/>
                      </a:lnTo>
                      <a:cubicBezTo>
                        <a:pt x="142240" y="15240"/>
                        <a:pt x="146537" y="23445"/>
                        <a:pt x="152400" y="30480"/>
                      </a:cubicBezTo>
                      <a:cubicBezTo>
                        <a:pt x="159299" y="38759"/>
                        <a:pt x="169282" y="44374"/>
                        <a:pt x="175260" y="53340"/>
                      </a:cubicBezTo>
                      <a:cubicBezTo>
                        <a:pt x="179715" y="60023"/>
                        <a:pt x="179288" y="69016"/>
                        <a:pt x="182880" y="76200"/>
                      </a:cubicBezTo>
                      <a:cubicBezTo>
                        <a:pt x="195580" y="101600"/>
                        <a:pt x="198120" y="99060"/>
                        <a:pt x="220980" y="114300"/>
                      </a:cubicBezTo>
                      <a:cubicBezTo>
                        <a:pt x="257438" y="168986"/>
                        <a:pt x="238508" y="147068"/>
                        <a:pt x="274320" y="182880"/>
                      </a:cubicBezTo>
                      <a:cubicBezTo>
                        <a:pt x="284480" y="180340"/>
                        <a:pt x="294327" y="175260"/>
                        <a:pt x="304800" y="175260"/>
                      </a:cubicBezTo>
                      <a:cubicBezTo>
                        <a:pt x="322761" y="175260"/>
                        <a:pt x="341464" y="176210"/>
                        <a:pt x="358140" y="182880"/>
                      </a:cubicBezTo>
                      <a:cubicBezTo>
                        <a:pt x="374836" y="189559"/>
                        <a:pt x="385764" y="216028"/>
                        <a:pt x="396240" y="228600"/>
                      </a:cubicBezTo>
                      <a:cubicBezTo>
                        <a:pt x="403139" y="236879"/>
                        <a:pt x="412201" y="243181"/>
                        <a:pt x="419100" y="251460"/>
                      </a:cubicBezTo>
                      <a:cubicBezTo>
                        <a:pt x="424963" y="258495"/>
                        <a:pt x="426574" y="269466"/>
                        <a:pt x="434340" y="274320"/>
                      </a:cubicBezTo>
                      <a:cubicBezTo>
                        <a:pt x="456295" y="288042"/>
                        <a:pt x="501167" y="293078"/>
                        <a:pt x="525780" y="297180"/>
                      </a:cubicBezTo>
                      <a:cubicBezTo>
                        <a:pt x="590672" y="287910"/>
                        <a:pt x="593112" y="286496"/>
                        <a:pt x="670560" y="281940"/>
                      </a:cubicBezTo>
                      <a:cubicBezTo>
                        <a:pt x="683238" y="281194"/>
                        <a:pt x="695960" y="281940"/>
                        <a:pt x="708660" y="281940"/>
                      </a:cubicBezTo>
                    </a:path>
                  </a:pathLst>
                </a:custGeom>
                <a:noFill/>
                <a:ln w="317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" pitchFamily="18" charset="0"/>
                    <a:buNone/>
                    <a:tabLst/>
                  </a:pPr>
                  <a:endParaRPr kumimoji="0" lang="it-IT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Lucida Sans Unicode" pitchFamily="34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45" name="Oval 38"/>
                <p:cNvSpPr/>
                <p:nvPr/>
              </p:nvSpPr>
              <p:spPr bwMode="auto">
                <a:xfrm>
                  <a:off x="3020596" y="1050072"/>
                  <a:ext cx="72008" cy="72008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" pitchFamily="18" charset="0"/>
                    <a:buNone/>
                    <a:tabLst/>
                  </a:pPr>
                  <a:endParaRPr kumimoji="0" lang="it-IT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Lucida Sans Unicode" pitchFamily="34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46" name="Oval 46"/>
                <p:cNvSpPr/>
                <p:nvPr/>
              </p:nvSpPr>
              <p:spPr bwMode="auto">
                <a:xfrm>
                  <a:off x="3020596" y="2958852"/>
                  <a:ext cx="72008" cy="72008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" pitchFamily="18" charset="0"/>
                    <a:buNone/>
                    <a:tabLst/>
                  </a:pPr>
                  <a:endParaRPr kumimoji="0" lang="it-IT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Lucida Sans Unicode" pitchFamily="34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47" name="TextBox 40"/>
                <p:cNvSpPr txBox="1"/>
                <p:nvPr/>
              </p:nvSpPr>
              <p:spPr>
                <a:xfrm>
                  <a:off x="3648570" y="946820"/>
                  <a:ext cx="41720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2000" b="1" u="none" dirty="0" smtClean="0">
                      <a:solidFill>
                        <a:schemeClr val="accent2"/>
                      </a:solidFill>
                    </a:rPr>
                    <a:t>_</a:t>
                  </a:r>
                  <a:endParaRPr lang="it-IT" sz="2000" b="1" u="none" dirty="0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48" name="TextBox 48"/>
                <p:cNvSpPr txBox="1"/>
                <p:nvPr/>
              </p:nvSpPr>
              <p:spPr>
                <a:xfrm>
                  <a:off x="3579129" y="2955424"/>
                  <a:ext cx="4001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it-IT" sz="1800" b="1" u="none" dirty="0" smtClean="0">
                      <a:solidFill>
                        <a:srgbClr val="FF0000"/>
                      </a:solidFill>
                    </a:rPr>
                    <a:t>+</a:t>
                  </a:r>
                  <a:endParaRPr lang="it-IT" sz="1800" b="1" u="none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41" name="Rectangle 41"/>
              <p:cNvSpPr/>
              <p:nvPr/>
            </p:nvSpPr>
            <p:spPr bwMode="auto">
              <a:xfrm>
                <a:off x="3180988" y="1924452"/>
                <a:ext cx="216024" cy="14401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" pitchFamily="18" charset="0"/>
                  <a:buNone/>
                  <a:tabLst/>
                </a:pPr>
                <a:endParaRPr kumimoji="0" lang="it-IT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Lucida Sans Unicode" pitchFamily="34" charset="0"/>
                  <a:cs typeface="Lucida Sans Unicode" pitchFamily="34" charset="0"/>
                </a:endParaRPr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3115645" y="1890544"/>
              <a:ext cx="46636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000" b="1" u="none" dirty="0" smtClean="0"/>
                <a:t>0.8</a:t>
              </a:r>
              <a:endParaRPr lang="it-IT" sz="1000" b="1" u="none" dirty="0"/>
            </a:p>
          </p:txBody>
        </p:sp>
      </p:grpSp>
      <p:sp>
        <p:nvSpPr>
          <p:cNvPr id="51" name="CasellaDiTesto 50"/>
          <p:cNvSpPr txBox="1"/>
          <p:nvPr/>
        </p:nvSpPr>
        <p:spPr>
          <a:xfrm>
            <a:off x="4283968" y="5013176"/>
            <a:ext cx="27601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it-IT" sz="24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en-GB" sz="24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collaboration</a:t>
            </a:r>
            <a:r>
              <a:rPr lang="it-IT" sz="24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</a:t>
            </a:r>
          </a:p>
          <a:p>
            <a:r>
              <a:rPr lang="it-IT" sz="24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Istituto Italiano di</a:t>
            </a:r>
          </a:p>
          <a:p>
            <a:r>
              <a:rPr lang="it-IT" sz="2400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Tecnologia (IIT)</a:t>
            </a:r>
            <a:endParaRPr lang="en-GB" sz="240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ettangolo 62"/>
          <p:cNvSpPr/>
          <p:nvPr/>
        </p:nvSpPr>
        <p:spPr>
          <a:xfrm>
            <a:off x="0" y="6488668"/>
            <a:ext cx="4093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0" i="1" dirty="0" err="1" smtClean="0">
                <a:solidFill>
                  <a:srgbClr val="20124D"/>
                </a:solidFill>
                <a:effectLst/>
                <a:latin typeface="arial" panose="020B0604020202020204" pitchFamily="34" charset="0"/>
              </a:rPr>
              <a:t>Energy</a:t>
            </a:r>
            <a:r>
              <a:rPr lang="fr-FR" sz="1400" b="0" i="1" dirty="0" smtClean="0">
                <a:solidFill>
                  <a:srgbClr val="20124D"/>
                </a:solidFill>
                <a:effectLst/>
                <a:latin typeface="arial" panose="020B0604020202020204" pitchFamily="34" charset="0"/>
              </a:rPr>
              <a:t> &amp; Environ. </a:t>
            </a:r>
            <a:r>
              <a:rPr lang="fr-FR" sz="1400" b="0" i="1" dirty="0" err="1" smtClean="0">
                <a:solidFill>
                  <a:srgbClr val="20124D"/>
                </a:solidFill>
                <a:effectLst/>
                <a:latin typeface="arial" panose="020B0604020202020204" pitchFamily="34" charset="0"/>
              </a:rPr>
              <a:t>Sci</a:t>
            </a:r>
            <a:r>
              <a:rPr lang="fr-FR" sz="1400" b="0" i="1" dirty="0" smtClean="0">
                <a:solidFill>
                  <a:srgbClr val="20124D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fr-FR" sz="1400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fr-FR" sz="1400" b="1" i="0" dirty="0" smtClean="0">
                <a:solidFill>
                  <a:srgbClr val="20124D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fr-FR" sz="1400" b="0" i="0" dirty="0" smtClean="0">
                <a:effectLst/>
                <a:latin typeface="arial" panose="020B0604020202020204" pitchFamily="34" charset="0"/>
              </a:rPr>
              <a:t>, 9068 (2012)  (</a:t>
            </a:r>
            <a:r>
              <a:rPr lang="fr-FR" sz="1400" b="1" i="0" dirty="0" smtClean="0">
                <a:solidFill>
                  <a:srgbClr val="280D4E"/>
                </a:solidFill>
                <a:effectLst/>
                <a:latin typeface="arial" panose="020B0604020202020204" pitchFamily="34" charset="0"/>
              </a:rPr>
              <a:t>I.F.: 11.7</a:t>
            </a:r>
            <a:r>
              <a:rPr lang="fr-FR" sz="1400" b="0" i="0" dirty="0" smtClean="0">
                <a:effectLst/>
                <a:latin typeface="arial" panose="020B0604020202020204" pitchFamily="34" charset="0"/>
              </a:rPr>
              <a:t>)</a:t>
            </a:r>
            <a:endParaRPr lang="en-GB" sz="1400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-50137" y="-36676"/>
            <a:ext cx="1127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from R. </a:t>
            </a:r>
            <a:r>
              <a:rPr lang="en-US" sz="1100" dirty="0" err="1" smtClean="0"/>
              <a:t>Ferragut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275883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053009"/>
            <a:ext cx="6303317" cy="310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528192"/>
            <a:ext cx="8291264" cy="4925144"/>
          </a:xfrm>
        </p:spPr>
        <p:txBody>
          <a:bodyPr>
            <a:noAutofit/>
          </a:bodyPr>
          <a:lstStyle/>
          <a:p>
            <a:r>
              <a:rPr lang="en-US" sz="1800" dirty="0" smtClean="0"/>
              <a:t>Low energy positron sources</a:t>
            </a:r>
          </a:p>
          <a:p>
            <a:r>
              <a:rPr lang="en-US" sz="1800" dirty="0" smtClean="0"/>
              <a:t>Physics </a:t>
            </a:r>
            <a:r>
              <a:rPr lang="en-US" sz="1800" dirty="0" smtClean="0"/>
              <a:t>with low energy positron</a:t>
            </a:r>
          </a:p>
          <a:p>
            <a:pPr lvl="1"/>
            <a:r>
              <a:rPr lang="en-US" sz="1600" dirty="0" smtClean="0"/>
              <a:t>Ps </a:t>
            </a:r>
            <a:r>
              <a:rPr lang="en-US" sz="1600" dirty="0" smtClean="0"/>
              <a:t>formation</a:t>
            </a:r>
            <a:endParaRPr lang="en-US" sz="1600" dirty="0" smtClean="0"/>
          </a:p>
          <a:p>
            <a:pPr lvl="1"/>
            <a:r>
              <a:rPr lang="en-US" sz="1600" dirty="0" smtClean="0"/>
              <a:t>Ps physics</a:t>
            </a:r>
            <a:endParaRPr lang="en-US" sz="1600" dirty="0" smtClean="0"/>
          </a:p>
          <a:p>
            <a:pPr lvl="1"/>
            <a:r>
              <a:rPr lang="en-US" sz="1600" dirty="0" smtClean="0"/>
              <a:t>Ps BEC &amp; Ps</a:t>
            </a:r>
            <a:r>
              <a:rPr lang="en-US" sz="1600" baseline="-25000" dirty="0" smtClean="0"/>
              <a:t>2</a:t>
            </a:r>
            <a:endParaRPr lang="en-US" sz="1600" baseline="-25000" dirty="0" smtClean="0"/>
          </a:p>
          <a:p>
            <a:r>
              <a:rPr lang="en-US" sz="1800" dirty="0" smtClean="0"/>
              <a:t>Low </a:t>
            </a:r>
            <a:r>
              <a:rPr lang="en-US" sz="1800" dirty="0" smtClean="0"/>
              <a:t>energy </a:t>
            </a:r>
            <a:r>
              <a:rPr lang="en-US" sz="1800" dirty="0" smtClean="0"/>
              <a:t>positrons </a:t>
            </a:r>
            <a:r>
              <a:rPr lang="en-US" sz="1800" dirty="0" smtClean="0"/>
              <a:t>techniques </a:t>
            </a:r>
            <a:endParaRPr lang="en-US" sz="1800" dirty="0" smtClean="0"/>
          </a:p>
          <a:p>
            <a:pPr lvl="1"/>
            <a:r>
              <a:rPr lang="en-US" sz="1600" dirty="0" smtClean="0"/>
              <a:t>PALS</a:t>
            </a:r>
          </a:p>
          <a:p>
            <a:pPr lvl="1"/>
            <a:r>
              <a:rPr lang="en-US" sz="1600" dirty="0" smtClean="0"/>
              <a:t>PLEPS</a:t>
            </a:r>
          </a:p>
          <a:p>
            <a:pPr lvl="1"/>
            <a:r>
              <a:rPr lang="en-US" sz="1600" dirty="0" smtClean="0"/>
              <a:t>SPM</a:t>
            </a:r>
            <a:endParaRPr lang="en-US" sz="1600" dirty="0" smtClean="0"/>
          </a:p>
          <a:p>
            <a:pPr lvl="1"/>
            <a:r>
              <a:rPr lang="en-US" sz="1600" dirty="0" err="1" smtClean="0"/>
              <a:t>GiPS</a:t>
            </a:r>
            <a:endParaRPr lang="en-US" sz="1600" dirty="0" smtClean="0"/>
          </a:p>
          <a:p>
            <a:pPr lvl="1"/>
            <a:r>
              <a:rPr lang="en-US" sz="1600" dirty="0" smtClean="0"/>
              <a:t>CDBS</a:t>
            </a:r>
          </a:p>
          <a:p>
            <a:pPr lvl="1"/>
            <a:r>
              <a:rPr lang="en-US" sz="1600" dirty="0" smtClean="0"/>
              <a:t>PAES</a:t>
            </a:r>
          </a:p>
          <a:p>
            <a:pPr lvl="1"/>
            <a:r>
              <a:rPr lang="en-US" sz="1600" dirty="0" smtClean="0"/>
              <a:t>ACAR</a:t>
            </a:r>
            <a:endParaRPr lang="en-US" sz="1600" dirty="0" smtClean="0"/>
          </a:p>
          <a:p>
            <a:r>
              <a:rPr lang="en-US" sz="1800" dirty="0" smtClean="0"/>
              <a:t>Low </a:t>
            </a:r>
            <a:r>
              <a:rPr lang="en-US" sz="1800" dirty="0" smtClean="0"/>
              <a:t>energy positron in Italy</a:t>
            </a:r>
          </a:p>
          <a:p>
            <a:endParaRPr lang="en-US" sz="1800" dirty="0"/>
          </a:p>
        </p:txBody>
      </p:sp>
      <p:sp>
        <p:nvSpPr>
          <p:cNvPr id="6" name="Rettangolo 5"/>
          <p:cNvSpPr/>
          <p:nvPr/>
        </p:nvSpPr>
        <p:spPr>
          <a:xfrm rot="2194385">
            <a:off x="6460361" y="2880403"/>
            <a:ext cx="377422" cy="1580086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3491880" y="6285220"/>
            <a:ext cx="56886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All non-commented images are from the talks and the proceedings of the International School of Physics E. Fermi, Course CLXXIV </a:t>
            </a:r>
            <a:r>
              <a:rPr lang="en-US" sz="1100" i="1" dirty="0" smtClean="0"/>
              <a:t>Physics with many positrons</a:t>
            </a:r>
          </a:p>
          <a:p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energy positron sources</a:t>
            </a:r>
            <a:endParaRPr lang="en-US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7796" y="4028281"/>
            <a:ext cx="4226204" cy="282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6516216" y="4283804"/>
            <a:ext cx="26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</a:t>
            </a:r>
            <a:r>
              <a:rPr lang="en-US" dirty="0" err="1" smtClean="0"/>
              <a:t>Linac</a:t>
            </a:r>
            <a:r>
              <a:rPr lang="en-US" dirty="0" smtClean="0"/>
              <a:t> (ELBE, ANL)</a:t>
            </a:r>
            <a:endParaRPr lang="en-US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045039"/>
            <a:ext cx="2478239" cy="181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179512" y="1340768"/>
            <a:ext cx="37801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Source: gamma over </a:t>
            </a:r>
            <a:r>
              <a:rPr lang="en-US" u="sng" dirty="0" smtClean="0"/>
              <a:t>threshold at </a:t>
            </a:r>
            <a:r>
              <a:rPr lang="en-US" u="sng" dirty="0" smtClean="0"/>
              <a:t>2 m</a:t>
            </a:r>
            <a:r>
              <a:rPr lang="en-US" u="sng" baseline="-25000" dirty="0" smtClean="0"/>
              <a:t>e</a:t>
            </a:r>
          </a:p>
          <a:p>
            <a:r>
              <a:rPr lang="en-US" dirty="0" smtClean="0"/>
              <a:t>Electrons (</a:t>
            </a:r>
            <a:r>
              <a:rPr lang="en-US" dirty="0" err="1" smtClean="0"/>
              <a:t>linac</a:t>
            </a:r>
            <a:r>
              <a:rPr lang="en-US" dirty="0" smtClean="0"/>
              <a:t>)</a:t>
            </a:r>
          </a:p>
          <a:p>
            <a:r>
              <a:rPr lang="en-US" dirty="0" smtClean="0"/>
              <a:t>Neutrons (nuclear reactors)</a:t>
            </a:r>
          </a:p>
          <a:p>
            <a:pPr>
              <a:buFont typeface="Symbol"/>
              <a:buChar char="b"/>
            </a:pPr>
            <a:r>
              <a:rPr lang="en-US" dirty="0" smtClean="0"/>
              <a:t> decay  (</a:t>
            </a:r>
            <a:r>
              <a:rPr lang="en-US" baseline="30000" dirty="0" smtClean="0"/>
              <a:t>22</a:t>
            </a:r>
            <a:r>
              <a:rPr lang="en-US" dirty="0" smtClean="0"/>
              <a:t>Na)</a:t>
            </a:r>
          </a:p>
          <a:p>
            <a:r>
              <a:rPr lang="en-US" dirty="0" smtClean="0"/>
              <a:t>Gamma sources (Compton)</a:t>
            </a:r>
          </a:p>
          <a:p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79512" y="2924944"/>
            <a:ext cx="3207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Moderation: </a:t>
            </a:r>
          </a:p>
          <a:p>
            <a:r>
              <a:rPr lang="en-US" dirty="0" smtClean="0"/>
              <a:t>W (10</a:t>
            </a:r>
            <a:r>
              <a:rPr lang="en-US" baseline="30000" dirty="0" smtClean="0"/>
              <a:t>-4</a:t>
            </a:r>
            <a:r>
              <a:rPr lang="en-US" dirty="0" smtClean="0"/>
              <a:t> efficiency)</a:t>
            </a:r>
          </a:p>
          <a:p>
            <a:r>
              <a:rPr lang="en-US" dirty="0" smtClean="0"/>
              <a:t>Solid </a:t>
            </a:r>
            <a:r>
              <a:rPr lang="en-US" dirty="0" smtClean="0"/>
              <a:t>rare </a:t>
            </a:r>
            <a:r>
              <a:rPr lang="en-US" dirty="0" smtClean="0"/>
              <a:t>gasses (10</a:t>
            </a:r>
            <a:r>
              <a:rPr lang="en-US" baseline="30000" dirty="0" smtClean="0"/>
              <a:t>-2 </a:t>
            </a:r>
            <a:r>
              <a:rPr lang="en-US" dirty="0" smtClean="0"/>
              <a:t>efficiency)</a:t>
            </a:r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79512" y="3933056"/>
            <a:ext cx="4532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Accumulator:</a:t>
            </a:r>
            <a:r>
              <a:rPr lang="en-US" dirty="0" smtClean="0"/>
              <a:t> to have highly bunched positron</a:t>
            </a:r>
          </a:p>
          <a:p>
            <a:r>
              <a:rPr lang="en-US" dirty="0" err="1" smtClean="0"/>
              <a:t>Surko</a:t>
            </a:r>
            <a:r>
              <a:rPr lang="en-US" dirty="0" smtClean="0"/>
              <a:t> trap (Penning-</a:t>
            </a:r>
            <a:r>
              <a:rPr lang="en-US" dirty="0" err="1" smtClean="0"/>
              <a:t>Malmberg</a:t>
            </a:r>
            <a:r>
              <a:rPr lang="en-US" dirty="0" smtClean="0"/>
              <a:t> + rotating wall)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2576" y="2780928"/>
            <a:ext cx="3655888" cy="108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4950882" y="3635732"/>
            <a:ext cx="3509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stage </a:t>
            </a:r>
            <a:r>
              <a:rPr lang="en-US" dirty="0" err="1" smtClean="0"/>
              <a:t>Surko</a:t>
            </a:r>
            <a:r>
              <a:rPr lang="en-US" dirty="0" smtClean="0"/>
              <a:t> trap with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source 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5395" y="1124744"/>
            <a:ext cx="2282949" cy="163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>
            <a:off x="7596336" y="1628800"/>
            <a:ext cx="114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Surko</a:t>
            </a:r>
            <a:r>
              <a:rPr lang="en-US" dirty="0" smtClean="0"/>
              <a:t> trap</a:t>
            </a:r>
            <a:endParaRPr lang="en-US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915816" y="5517232"/>
            <a:ext cx="15435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Moderation of</a:t>
            </a:r>
          </a:p>
          <a:p>
            <a:r>
              <a:rPr lang="en-US" dirty="0" smtClean="0"/>
              <a:t> positrons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US" dirty="0" smtClean="0"/>
              <a:t>Ps formation</a:t>
            </a:r>
            <a:endParaRPr lang="en-US" dirty="0"/>
          </a:p>
        </p:txBody>
      </p:sp>
      <p:pic>
        <p:nvPicPr>
          <p:cNvPr id="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879850"/>
            <a:ext cx="3608388" cy="2978150"/>
          </a:xfrm>
          <a:noFill/>
          <a:ln>
            <a:miter lim="800000"/>
            <a:headEnd/>
            <a:tailEnd/>
          </a:ln>
        </p:spPr>
      </p:pic>
      <p:grpSp>
        <p:nvGrpSpPr>
          <p:cNvPr id="4" name="Group 106"/>
          <p:cNvGrpSpPr>
            <a:grpSpLocks noChangeAspect="1"/>
          </p:cNvGrpSpPr>
          <p:nvPr/>
        </p:nvGrpSpPr>
        <p:grpSpPr bwMode="auto">
          <a:xfrm>
            <a:off x="3131840" y="1556792"/>
            <a:ext cx="3390900" cy="2233612"/>
            <a:chOff x="2301" y="1860"/>
            <a:chExt cx="4030" cy="2638"/>
          </a:xfrm>
        </p:grpSpPr>
        <p:sp>
          <p:nvSpPr>
            <p:cNvPr id="5" name="AutoShape 107"/>
            <p:cNvSpPr>
              <a:spLocks noChangeAspect="1" noChangeArrowheads="1"/>
            </p:cNvSpPr>
            <p:nvPr/>
          </p:nvSpPr>
          <p:spPr bwMode="auto">
            <a:xfrm>
              <a:off x="2301" y="1860"/>
              <a:ext cx="4030" cy="2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108"/>
            <p:cNvSpPr>
              <a:spLocks noChangeArrowheads="1"/>
            </p:cNvSpPr>
            <p:nvPr/>
          </p:nvSpPr>
          <p:spPr bwMode="auto">
            <a:xfrm>
              <a:off x="2980" y="2805"/>
              <a:ext cx="913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it-IT" sz="1400" b="1">
                  <a:solidFill>
                    <a:srgbClr val="000000"/>
                  </a:solidFill>
                </a:rPr>
                <a:t>Vacuum</a:t>
              </a:r>
              <a:endParaRPr lang="en-US"/>
            </a:p>
          </p:txBody>
        </p:sp>
        <p:pic>
          <p:nvPicPr>
            <p:cNvPr id="7" name="Picture 109"/>
            <p:cNvPicPr>
              <a:picLocks noChangeAspect="1" noChangeArrowheads="1"/>
            </p:cNvPicPr>
            <p:nvPr/>
          </p:nvPicPr>
          <p:blipFill>
            <a:blip r:embed="rId4" cstate="print"/>
            <a:srcRect b="35938"/>
            <a:stretch>
              <a:fillRect/>
            </a:stretch>
          </p:blipFill>
          <p:spPr bwMode="auto">
            <a:xfrm>
              <a:off x="4270" y="2460"/>
              <a:ext cx="1416" cy="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0"/>
            <p:cNvPicPr>
              <a:picLocks noChangeAspect="1" noChangeArrowheads="1"/>
            </p:cNvPicPr>
            <p:nvPr/>
          </p:nvPicPr>
          <p:blipFill>
            <a:blip r:embed="rId4" cstate="print"/>
            <a:srcRect b="35938"/>
            <a:stretch>
              <a:fillRect/>
            </a:stretch>
          </p:blipFill>
          <p:spPr bwMode="auto">
            <a:xfrm>
              <a:off x="4225" y="2805"/>
              <a:ext cx="2104" cy="1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11"/>
            <p:cNvSpPr>
              <a:spLocks noChangeArrowheads="1"/>
            </p:cNvSpPr>
            <p:nvPr/>
          </p:nvSpPr>
          <p:spPr bwMode="auto">
            <a:xfrm>
              <a:off x="4270" y="2670"/>
              <a:ext cx="2061" cy="181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112"/>
            <p:cNvSpPr>
              <a:spLocks noChangeArrowheads="1"/>
            </p:cNvSpPr>
            <p:nvPr/>
          </p:nvSpPr>
          <p:spPr bwMode="auto">
            <a:xfrm>
              <a:off x="3470" y="3425"/>
              <a:ext cx="212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" name="Rectangle 113"/>
            <p:cNvSpPr>
              <a:spLocks noChangeArrowheads="1"/>
            </p:cNvSpPr>
            <p:nvPr/>
          </p:nvSpPr>
          <p:spPr bwMode="auto">
            <a:xfrm>
              <a:off x="4138" y="4245"/>
              <a:ext cx="210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it-IT" sz="1600">
                  <a:solidFill>
                    <a:srgbClr val="000000"/>
                  </a:solidFill>
                </a:rPr>
                <a:t>e</a:t>
              </a:r>
              <a:r>
                <a:rPr lang="it-IT" sz="1600" baseline="30000">
                  <a:solidFill>
                    <a:srgbClr val="000000"/>
                  </a:solidFill>
                </a:rPr>
                <a:t>+</a:t>
              </a:r>
              <a:endParaRPr lang="en-US"/>
            </a:p>
          </p:txBody>
        </p:sp>
        <p:grpSp>
          <p:nvGrpSpPr>
            <p:cNvPr id="12" name="Group 114"/>
            <p:cNvGrpSpPr>
              <a:grpSpLocks/>
            </p:cNvGrpSpPr>
            <p:nvPr/>
          </p:nvGrpSpPr>
          <p:grpSpPr bwMode="auto">
            <a:xfrm>
              <a:off x="3001" y="4244"/>
              <a:ext cx="1261" cy="254"/>
              <a:chOff x="525" y="4095"/>
              <a:chExt cx="821" cy="154"/>
            </a:xfrm>
          </p:grpSpPr>
          <p:sp>
            <p:nvSpPr>
              <p:cNvPr id="36" name="Line 115"/>
              <p:cNvSpPr>
                <a:spLocks noChangeShapeType="1"/>
              </p:cNvSpPr>
              <p:nvPr/>
            </p:nvSpPr>
            <p:spPr bwMode="auto">
              <a:xfrm>
                <a:off x="525" y="4095"/>
                <a:ext cx="6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16"/>
              <p:cNvSpPr>
                <a:spLocks/>
              </p:cNvSpPr>
              <p:nvPr/>
            </p:nvSpPr>
            <p:spPr bwMode="auto">
              <a:xfrm>
                <a:off x="1192" y="4100"/>
                <a:ext cx="154" cy="1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57"/>
                  </a:cxn>
                  <a:cxn ang="0">
                    <a:pos x="34" y="103"/>
                  </a:cxn>
                  <a:cxn ang="0">
                    <a:pos x="74" y="143"/>
                  </a:cxn>
                  <a:cxn ang="0">
                    <a:pos x="114" y="149"/>
                  </a:cxn>
                  <a:cxn ang="0">
                    <a:pos x="154" y="149"/>
                  </a:cxn>
                </a:cxnLst>
                <a:rect l="0" t="0" r="r" b="b"/>
                <a:pathLst>
                  <a:path w="154" h="149">
                    <a:moveTo>
                      <a:pt x="0" y="0"/>
                    </a:moveTo>
                    <a:lnTo>
                      <a:pt x="6" y="57"/>
                    </a:lnTo>
                    <a:lnTo>
                      <a:pt x="34" y="103"/>
                    </a:lnTo>
                    <a:lnTo>
                      <a:pt x="74" y="143"/>
                    </a:lnTo>
                    <a:lnTo>
                      <a:pt x="114" y="149"/>
                    </a:lnTo>
                    <a:lnTo>
                      <a:pt x="154" y="14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17"/>
            <p:cNvGrpSpPr>
              <a:grpSpLocks/>
            </p:cNvGrpSpPr>
            <p:nvPr/>
          </p:nvGrpSpPr>
          <p:grpSpPr bwMode="auto">
            <a:xfrm>
              <a:off x="2985" y="3665"/>
              <a:ext cx="1190" cy="649"/>
              <a:chOff x="514" y="3692"/>
              <a:chExt cx="775" cy="421"/>
            </a:xfrm>
          </p:grpSpPr>
          <p:grpSp>
            <p:nvGrpSpPr>
              <p:cNvPr id="30" name="Group 118"/>
              <p:cNvGrpSpPr>
                <a:grpSpLocks/>
              </p:cNvGrpSpPr>
              <p:nvPr/>
            </p:nvGrpSpPr>
            <p:grpSpPr bwMode="auto">
              <a:xfrm>
                <a:off x="514" y="3692"/>
                <a:ext cx="233" cy="237"/>
                <a:chOff x="2380" y="6119"/>
                <a:chExt cx="341" cy="339"/>
              </a:xfrm>
            </p:grpSpPr>
            <p:sp>
              <p:nvSpPr>
                <p:cNvPr id="33" name="Oval 119"/>
                <p:cNvSpPr>
                  <a:spLocks noChangeArrowheads="1"/>
                </p:cNvSpPr>
                <p:nvPr/>
              </p:nvSpPr>
              <p:spPr bwMode="auto">
                <a:xfrm>
                  <a:off x="2380" y="6119"/>
                  <a:ext cx="341" cy="33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Rectangle 120"/>
                <p:cNvSpPr>
                  <a:spLocks noChangeArrowheads="1"/>
                </p:cNvSpPr>
                <p:nvPr/>
              </p:nvSpPr>
              <p:spPr bwMode="auto">
                <a:xfrm>
                  <a:off x="2430" y="6168"/>
                  <a:ext cx="242" cy="20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Rectangle 121"/>
                <p:cNvSpPr>
                  <a:spLocks noChangeArrowheads="1"/>
                </p:cNvSpPr>
                <p:nvPr/>
              </p:nvSpPr>
              <p:spPr bwMode="auto">
                <a:xfrm>
                  <a:off x="2442" y="6188"/>
                  <a:ext cx="20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/>
                  <a:r>
                    <a:rPr lang="it-IT" sz="1700" dirty="0">
                      <a:solidFill>
                        <a:srgbClr val="000000"/>
                      </a:solidFill>
                    </a:rPr>
                    <a:t> </a:t>
                  </a:r>
                  <a:r>
                    <a:rPr lang="it-IT" sz="1100" dirty="0">
                      <a:solidFill>
                        <a:srgbClr val="000000"/>
                      </a:solidFill>
                    </a:rPr>
                    <a:t>Ps</a:t>
                  </a:r>
                  <a:endParaRPr lang="en-US" dirty="0"/>
                </a:p>
              </p:txBody>
            </p:sp>
          </p:grpSp>
          <p:sp>
            <p:nvSpPr>
              <p:cNvPr id="31" name="Rectangle 122"/>
              <p:cNvSpPr>
                <a:spLocks noChangeArrowheads="1"/>
              </p:cNvSpPr>
              <p:nvPr/>
            </p:nvSpPr>
            <p:spPr bwMode="auto">
              <a:xfrm>
                <a:off x="583" y="3923"/>
                <a:ext cx="138" cy="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2" name="Freeform 123"/>
              <p:cNvSpPr>
                <a:spLocks/>
              </p:cNvSpPr>
              <p:nvPr/>
            </p:nvSpPr>
            <p:spPr bwMode="auto">
              <a:xfrm>
                <a:off x="725" y="3919"/>
                <a:ext cx="564" cy="194"/>
              </a:xfrm>
              <a:custGeom>
                <a:avLst/>
                <a:gdLst/>
                <a:ahLst/>
                <a:cxnLst>
                  <a:cxn ang="0">
                    <a:pos x="564" y="194"/>
                  </a:cxn>
                  <a:cxn ang="0">
                    <a:pos x="507" y="114"/>
                  </a:cxn>
                  <a:cxn ang="0">
                    <a:pos x="444" y="51"/>
                  </a:cxn>
                  <a:cxn ang="0">
                    <a:pos x="387" y="23"/>
                  </a:cxn>
                  <a:cxn ang="0">
                    <a:pos x="330" y="5"/>
                  </a:cxn>
                  <a:cxn ang="0">
                    <a:pos x="239" y="0"/>
                  </a:cxn>
                  <a:cxn ang="0">
                    <a:pos x="0" y="5"/>
                  </a:cxn>
                </a:cxnLst>
                <a:rect l="0" t="0" r="r" b="b"/>
                <a:pathLst>
                  <a:path w="564" h="194">
                    <a:moveTo>
                      <a:pt x="564" y="194"/>
                    </a:moveTo>
                    <a:lnTo>
                      <a:pt x="507" y="114"/>
                    </a:lnTo>
                    <a:lnTo>
                      <a:pt x="444" y="51"/>
                    </a:lnTo>
                    <a:lnTo>
                      <a:pt x="387" y="23"/>
                    </a:lnTo>
                    <a:lnTo>
                      <a:pt x="330" y="5"/>
                    </a:lnTo>
                    <a:lnTo>
                      <a:pt x="239" y="0"/>
                    </a:lnTo>
                    <a:lnTo>
                      <a:pt x="0" y="5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Rectangle 124"/>
            <p:cNvSpPr>
              <a:spLocks noChangeArrowheads="1"/>
            </p:cNvSpPr>
            <p:nvPr/>
          </p:nvSpPr>
          <p:spPr bwMode="auto">
            <a:xfrm>
              <a:off x="3417" y="4028"/>
              <a:ext cx="212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15" name="Group 125"/>
            <p:cNvGrpSpPr>
              <a:grpSpLocks/>
            </p:cNvGrpSpPr>
            <p:nvPr/>
          </p:nvGrpSpPr>
          <p:grpSpPr bwMode="auto">
            <a:xfrm>
              <a:off x="2469" y="3582"/>
              <a:ext cx="3073" cy="237"/>
              <a:chOff x="1393" y="6916"/>
              <a:chExt cx="2383" cy="433"/>
            </a:xfrm>
          </p:grpSpPr>
          <p:sp>
            <p:nvSpPr>
              <p:cNvPr id="28" name="Line 126"/>
              <p:cNvSpPr>
                <a:spLocks noChangeShapeType="1"/>
              </p:cNvSpPr>
              <p:nvPr/>
            </p:nvSpPr>
            <p:spPr bwMode="auto">
              <a:xfrm>
                <a:off x="1393" y="6916"/>
                <a:ext cx="2325" cy="40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27"/>
              <p:cNvSpPr>
                <a:spLocks/>
              </p:cNvSpPr>
              <p:nvPr/>
            </p:nvSpPr>
            <p:spPr bwMode="auto">
              <a:xfrm>
                <a:off x="3710" y="7288"/>
                <a:ext cx="66" cy="61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66" y="40"/>
                  </a:cxn>
                  <a:cxn ang="0">
                    <a:pos x="10" y="0"/>
                  </a:cxn>
                  <a:cxn ang="0">
                    <a:pos x="0" y="61"/>
                  </a:cxn>
                </a:cxnLst>
                <a:rect l="0" t="0" r="r" b="b"/>
                <a:pathLst>
                  <a:path w="66" h="61">
                    <a:moveTo>
                      <a:pt x="0" y="61"/>
                    </a:moveTo>
                    <a:lnTo>
                      <a:pt x="66" y="40"/>
                    </a:lnTo>
                    <a:lnTo>
                      <a:pt x="1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Line 128"/>
            <p:cNvSpPr>
              <a:spLocks noChangeShapeType="1"/>
            </p:cNvSpPr>
            <p:nvPr/>
          </p:nvSpPr>
          <p:spPr bwMode="auto">
            <a:xfrm rot="16677675" flipH="1">
              <a:off x="5490" y="3846"/>
              <a:ext cx="245" cy="23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29"/>
            <p:cNvSpPr>
              <a:spLocks noChangeShapeType="1"/>
            </p:cNvSpPr>
            <p:nvPr/>
          </p:nvSpPr>
          <p:spPr bwMode="auto">
            <a:xfrm rot="16677675" flipV="1">
              <a:off x="5294" y="3655"/>
              <a:ext cx="111" cy="67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30"/>
            <p:cNvSpPr>
              <a:spLocks noChangeShapeType="1"/>
            </p:cNvSpPr>
            <p:nvPr/>
          </p:nvSpPr>
          <p:spPr bwMode="auto">
            <a:xfrm rot="16677675" flipV="1">
              <a:off x="4931" y="3787"/>
              <a:ext cx="231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31"/>
            <p:cNvSpPr>
              <a:spLocks noChangeShapeType="1"/>
            </p:cNvSpPr>
            <p:nvPr/>
          </p:nvSpPr>
          <p:spPr bwMode="auto">
            <a:xfrm rot="-4922325" flipH="1" flipV="1">
              <a:off x="4808" y="3511"/>
              <a:ext cx="114" cy="39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32"/>
            <p:cNvSpPr>
              <a:spLocks noChangeShapeType="1"/>
            </p:cNvSpPr>
            <p:nvPr/>
          </p:nvSpPr>
          <p:spPr bwMode="auto">
            <a:xfrm rot="16677675" flipH="1">
              <a:off x="4720" y="3680"/>
              <a:ext cx="228" cy="39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33"/>
            <p:cNvSpPr>
              <a:spLocks noChangeShapeType="1"/>
            </p:cNvSpPr>
            <p:nvPr/>
          </p:nvSpPr>
          <p:spPr bwMode="auto">
            <a:xfrm rot="-4922325" flipH="1" flipV="1">
              <a:off x="4676" y="3909"/>
              <a:ext cx="231" cy="39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34"/>
            <p:cNvSpPr>
              <a:spLocks noChangeShapeType="1"/>
            </p:cNvSpPr>
            <p:nvPr/>
          </p:nvSpPr>
          <p:spPr bwMode="auto">
            <a:xfrm rot="16677675" flipV="1">
              <a:off x="4335" y="3922"/>
              <a:ext cx="115" cy="39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" name="Group 135"/>
            <p:cNvGrpSpPr>
              <a:grpSpLocks/>
            </p:cNvGrpSpPr>
            <p:nvPr/>
          </p:nvGrpSpPr>
          <p:grpSpPr bwMode="auto">
            <a:xfrm rot="3693675">
              <a:off x="4127" y="4092"/>
              <a:ext cx="204" cy="111"/>
              <a:chOff x="1393" y="6916"/>
              <a:chExt cx="2383" cy="433"/>
            </a:xfrm>
          </p:grpSpPr>
          <p:sp>
            <p:nvSpPr>
              <p:cNvPr id="26" name="Line 136"/>
              <p:cNvSpPr>
                <a:spLocks noChangeShapeType="1"/>
              </p:cNvSpPr>
              <p:nvPr/>
            </p:nvSpPr>
            <p:spPr bwMode="auto">
              <a:xfrm>
                <a:off x="1393" y="6916"/>
                <a:ext cx="2325" cy="402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37"/>
              <p:cNvSpPr>
                <a:spLocks/>
              </p:cNvSpPr>
              <p:nvPr/>
            </p:nvSpPr>
            <p:spPr bwMode="auto">
              <a:xfrm>
                <a:off x="3710" y="7288"/>
                <a:ext cx="66" cy="61"/>
              </a:xfrm>
              <a:custGeom>
                <a:avLst/>
                <a:gdLst/>
                <a:ahLst/>
                <a:cxnLst>
                  <a:cxn ang="0">
                    <a:pos x="0" y="61"/>
                  </a:cxn>
                  <a:cxn ang="0">
                    <a:pos x="66" y="40"/>
                  </a:cxn>
                  <a:cxn ang="0">
                    <a:pos x="10" y="0"/>
                  </a:cxn>
                  <a:cxn ang="0">
                    <a:pos x="0" y="61"/>
                  </a:cxn>
                </a:cxnLst>
                <a:rect l="0" t="0" r="r" b="b"/>
                <a:pathLst>
                  <a:path w="66" h="61">
                    <a:moveTo>
                      <a:pt x="0" y="61"/>
                    </a:moveTo>
                    <a:lnTo>
                      <a:pt x="66" y="40"/>
                    </a:lnTo>
                    <a:lnTo>
                      <a:pt x="1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Rectangle 138"/>
            <p:cNvSpPr>
              <a:spLocks noChangeArrowheads="1"/>
            </p:cNvSpPr>
            <p:nvPr/>
          </p:nvSpPr>
          <p:spPr bwMode="auto">
            <a:xfrm>
              <a:off x="4859" y="4101"/>
              <a:ext cx="295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it-IT" sz="1600">
                  <a:solidFill>
                    <a:srgbClr val="000000"/>
                  </a:solidFill>
                </a:rPr>
                <a:t>e</a:t>
              </a:r>
              <a:r>
                <a:rPr lang="it-IT" sz="1600" baseline="30000">
                  <a:solidFill>
                    <a:srgbClr val="000000"/>
                  </a:solidFill>
                </a:rPr>
                <a:t>+</a:t>
              </a:r>
              <a:endParaRPr lang="en-US"/>
            </a:p>
          </p:txBody>
        </p:sp>
        <p:sp>
          <p:nvSpPr>
            <p:cNvPr id="25" name="Rectangle 139"/>
            <p:cNvSpPr>
              <a:spLocks noChangeArrowheads="1"/>
            </p:cNvSpPr>
            <p:nvPr/>
          </p:nvSpPr>
          <p:spPr bwMode="auto">
            <a:xfrm>
              <a:off x="4610" y="2805"/>
              <a:ext cx="1087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it-IT" sz="1600" b="1">
                  <a:solidFill>
                    <a:srgbClr val="000000"/>
                  </a:solidFill>
                </a:rPr>
                <a:t>Solid</a:t>
              </a:r>
              <a:endParaRPr lang="en-US"/>
            </a:p>
          </p:txBody>
        </p:sp>
      </p:grpSp>
      <p:grpSp>
        <p:nvGrpSpPr>
          <p:cNvPr id="40" name="Group 2"/>
          <p:cNvGrpSpPr>
            <a:grpSpLocks/>
          </p:cNvGrpSpPr>
          <p:nvPr/>
        </p:nvGrpSpPr>
        <p:grpSpPr bwMode="auto">
          <a:xfrm>
            <a:off x="179512" y="188640"/>
            <a:ext cx="2736304" cy="3384376"/>
            <a:chOff x="108" y="2122"/>
            <a:chExt cx="2265" cy="2063"/>
          </a:xfrm>
        </p:grpSpPr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33" y="2577"/>
              <a:ext cx="664" cy="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7" y="2577"/>
              <a:ext cx="666" cy="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b="35938"/>
            <a:stretch>
              <a:fillRect/>
            </a:stretch>
          </p:blipFill>
          <p:spPr bwMode="auto">
            <a:xfrm>
              <a:off x="1033" y="3284"/>
              <a:ext cx="664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b="35938"/>
            <a:stretch>
              <a:fillRect/>
            </a:stretch>
          </p:blipFill>
          <p:spPr bwMode="auto">
            <a:xfrm>
              <a:off x="1038" y="3266"/>
              <a:ext cx="1335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Rectangle 7"/>
            <p:cNvSpPr>
              <a:spLocks noChangeArrowheads="1"/>
            </p:cNvSpPr>
            <p:nvPr/>
          </p:nvSpPr>
          <p:spPr bwMode="auto">
            <a:xfrm>
              <a:off x="1033" y="2580"/>
              <a:ext cx="1336" cy="142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8"/>
            <p:cNvSpPr>
              <a:spLocks noChangeArrowheads="1"/>
            </p:cNvSpPr>
            <p:nvPr/>
          </p:nvSpPr>
          <p:spPr bwMode="auto">
            <a:xfrm>
              <a:off x="460" y="2122"/>
              <a:ext cx="227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" name="Group 9"/>
            <p:cNvGrpSpPr>
              <a:grpSpLocks/>
            </p:cNvGrpSpPr>
            <p:nvPr/>
          </p:nvGrpSpPr>
          <p:grpSpPr bwMode="auto">
            <a:xfrm>
              <a:off x="108" y="2818"/>
              <a:ext cx="1826" cy="269"/>
              <a:chOff x="108" y="3002"/>
              <a:chExt cx="1826" cy="269"/>
            </a:xfrm>
          </p:grpSpPr>
          <p:grpSp>
            <p:nvGrpSpPr>
              <p:cNvPr id="124" name="Group 10"/>
              <p:cNvGrpSpPr>
                <a:grpSpLocks/>
              </p:cNvGrpSpPr>
              <p:nvPr/>
            </p:nvGrpSpPr>
            <p:grpSpPr bwMode="auto">
              <a:xfrm>
                <a:off x="1033" y="3087"/>
                <a:ext cx="901" cy="149"/>
                <a:chOff x="2848" y="7401"/>
                <a:chExt cx="1347" cy="732"/>
              </a:xfrm>
            </p:grpSpPr>
            <p:sp>
              <p:nvSpPr>
                <p:cNvPr id="144" name="Freeform 11"/>
                <p:cNvSpPr>
                  <a:spLocks/>
                </p:cNvSpPr>
                <p:nvPr/>
              </p:nvSpPr>
              <p:spPr bwMode="auto">
                <a:xfrm>
                  <a:off x="2848" y="7401"/>
                  <a:ext cx="1347" cy="732"/>
                </a:xfrm>
                <a:custGeom>
                  <a:avLst/>
                  <a:gdLst/>
                  <a:ahLst/>
                  <a:cxnLst>
                    <a:cxn ang="0">
                      <a:pos x="21" y="67"/>
                    </a:cxn>
                    <a:cxn ang="0">
                      <a:pos x="123" y="115"/>
                    </a:cxn>
                    <a:cxn ang="0">
                      <a:pos x="232" y="157"/>
                    </a:cxn>
                    <a:cxn ang="0">
                      <a:pos x="270" y="161"/>
                    </a:cxn>
                    <a:cxn ang="0">
                      <a:pos x="312" y="134"/>
                    </a:cxn>
                    <a:cxn ang="0">
                      <a:pos x="347" y="88"/>
                    </a:cxn>
                    <a:cxn ang="0">
                      <a:pos x="376" y="74"/>
                    </a:cxn>
                    <a:cxn ang="0">
                      <a:pos x="412" y="88"/>
                    </a:cxn>
                    <a:cxn ang="0">
                      <a:pos x="473" y="138"/>
                    </a:cxn>
                    <a:cxn ang="0">
                      <a:pos x="533" y="161"/>
                    </a:cxn>
                    <a:cxn ang="0">
                      <a:pos x="575" y="153"/>
                    </a:cxn>
                    <a:cxn ang="0">
                      <a:pos x="680" y="95"/>
                    </a:cxn>
                    <a:cxn ang="0">
                      <a:pos x="782" y="25"/>
                    </a:cxn>
                    <a:cxn ang="0">
                      <a:pos x="830" y="5"/>
                    </a:cxn>
                    <a:cxn ang="0">
                      <a:pos x="874" y="0"/>
                    </a:cxn>
                    <a:cxn ang="0">
                      <a:pos x="918" y="9"/>
                    </a:cxn>
                    <a:cxn ang="0">
                      <a:pos x="998" y="11"/>
                    </a:cxn>
                    <a:cxn ang="0">
                      <a:pos x="1104" y="11"/>
                    </a:cxn>
                    <a:cxn ang="0">
                      <a:pos x="1198" y="38"/>
                    </a:cxn>
                    <a:cxn ang="0">
                      <a:pos x="1276" y="113"/>
                    </a:cxn>
                    <a:cxn ang="0">
                      <a:pos x="1332" y="218"/>
                    </a:cxn>
                    <a:cxn ang="0">
                      <a:pos x="1347" y="295"/>
                    </a:cxn>
                    <a:cxn ang="0">
                      <a:pos x="1315" y="375"/>
                    </a:cxn>
                    <a:cxn ang="0">
                      <a:pos x="1248" y="458"/>
                    </a:cxn>
                    <a:cxn ang="0">
                      <a:pos x="1215" y="481"/>
                    </a:cxn>
                    <a:cxn ang="0">
                      <a:pos x="1192" y="479"/>
                    </a:cxn>
                    <a:cxn ang="0">
                      <a:pos x="1163" y="446"/>
                    </a:cxn>
                    <a:cxn ang="0">
                      <a:pos x="1117" y="368"/>
                    </a:cxn>
                    <a:cxn ang="0">
                      <a:pos x="1085" y="345"/>
                    </a:cxn>
                    <a:cxn ang="0">
                      <a:pos x="1044" y="339"/>
                    </a:cxn>
                    <a:cxn ang="0">
                      <a:pos x="924" y="360"/>
                    </a:cxn>
                    <a:cxn ang="0">
                      <a:pos x="836" y="394"/>
                    </a:cxn>
                    <a:cxn ang="0">
                      <a:pos x="809" y="414"/>
                    </a:cxn>
                    <a:cxn ang="0">
                      <a:pos x="816" y="435"/>
                    </a:cxn>
                    <a:cxn ang="0">
                      <a:pos x="849" y="458"/>
                    </a:cxn>
                    <a:cxn ang="0">
                      <a:pos x="918" y="502"/>
                    </a:cxn>
                    <a:cxn ang="0">
                      <a:pos x="943" y="529"/>
                    </a:cxn>
                    <a:cxn ang="0">
                      <a:pos x="939" y="559"/>
                    </a:cxn>
                    <a:cxn ang="0">
                      <a:pos x="910" y="590"/>
                    </a:cxn>
                    <a:cxn ang="0">
                      <a:pos x="807" y="657"/>
                    </a:cxn>
                    <a:cxn ang="0">
                      <a:pos x="680" y="705"/>
                    </a:cxn>
                    <a:cxn ang="0">
                      <a:pos x="575" y="722"/>
                    </a:cxn>
                    <a:cxn ang="0">
                      <a:pos x="389" y="732"/>
                    </a:cxn>
                    <a:cxn ang="0">
                      <a:pos x="307" y="724"/>
                    </a:cxn>
                    <a:cxn ang="0">
                      <a:pos x="251" y="705"/>
                    </a:cxn>
                    <a:cxn ang="0">
                      <a:pos x="226" y="667"/>
                    </a:cxn>
                    <a:cxn ang="0">
                      <a:pos x="226" y="611"/>
                    </a:cxn>
                    <a:cxn ang="0">
                      <a:pos x="249" y="494"/>
                    </a:cxn>
                    <a:cxn ang="0">
                      <a:pos x="247" y="454"/>
                    </a:cxn>
                    <a:cxn ang="0">
                      <a:pos x="222" y="444"/>
                    </a:cxn>
                    <a:cxn ang="0">
                      <a:pos x="161" y="463"/>
                    </a:cxn>
                    <a:cxn ang="0">
                      <a:pos x="57" y="519"/>
                    </a:cxn>
                    <a:cxn ang="0">
                      <a:pos x="4" y="548"/>
                    </a:cxn>
                  </a:cxnLst>
                  <a:rect l="0" t="0" r="r" b="b"/>
                  <a:pathLst>
                    <a:path w="1347" h="732">
                      <a:moveTo>
                        <a:pt x="0" y="59"/>
                      </a:moveTo>
                      <a:lnTo>
                        <a:pt x="11" y="63"/>
                      </a:lnTo>
                      <a:lnTo>
                        <a:pt x="21" y="67"/>
                      </a:lnTo>
                      <a:lnTo>
                        <a:pt x="50" y="82"/>
                      </a:lnTo>
                      <a:lnTo>
                        <a:pt x="86" y="99"/>
                      </a:lnTo>
                      <a:lnTo>
                        <a:pt x="123" y="115"/>
                      </a:lnTo>
                      <a:lnTo>
                        <a:pt x="161" y="132"/>
                      </a:lnTo>
                      <a:lnTo>
                        <a:pt x="199" y="147"/>
                      </a:lnTo>
                      <a:lnTo>
                        <a:pt x="232" y="157"/>
                      </a:lnTo>
                      <a:lnTo>
                        <a:pt x="247" y="159"/>
                      </a:lnTo>
                      <a:lnTo>
                        <a:pt x="259" y="161"/>
                      </a:lnTo>
                      <a:lnTo>
                        <a:pt x="270" y="161"/>
                      </a:lnTo>
                      <a:lnTo>
                        <a:pt x="280" y="159"/>
                      </a:lnTo>
                      <a:lnTo>
                        <a:pt x="297" y="149"/>
                      </a:lnTo>
                      <a:lnTo>
                        <a:pt x="312" y="134"/>
                      </a:lnTo>
                      <a:lnTo>
                        <a:pt x="324" y="118"/>
                      </a:lnTo>
                      <a:lnTo>
                        <a:pt x="335" y="103"/>
                      </a:lnTo>
                      <a:lnTo>
                        <a:pt x="347" y="88"/>
                      </a:lnTo>
                      <a:lnTo>
                        <a:pt x="360" y="78"/>
                      </a:lnTo>
                      <a:lnTo>
                        <a:pt x="368" y="76"/>
                      </a:lnTo>
                      <a:lnTo>
                        <a:pt x="376" y="74"/>
                      </a:lnTo>
                      <a:lnTo>
                        <a:pt x="385" y="76"/>
                      </a:lnTo>
                      <a:lnTo>
                        <a:pt x="393" y="78"/>
                      </a:lnTo>
                      <a:lnTo>
                        <a:pt x="412" y="88"/>
                      </a:lnTo>
                      <a:lnTo>
                        <a:pt x="431" y="105"/>
                      </a:lnTo>
                      <a:lnTo>
                        <a:pt x="452" y="122"/>
                      </a:lnTo>
                      <a:lnTo>
                        <a:pt x="473" y="138"/>
                      </a:lnTo>
                      <a:lnTo>
                        <a:pt x="496" y="153"/>
                      </a:lnTo>
                      <a:lnTo>
                        <a:pt x="519" y="161"/>
                      </a:lnTo>
                      <a:lnTo>
                        <a:pt x="533" y="161"/>
                      </a:lnTo>
                      <a:lnTo>
                        <a:pt x="546" y="161"/>
                      </a:lnTo>
                      <a:lnTo>
                        <a:pt x="560" y="159"/>
                      </a:lnTo>
                      <a:lnTo>
                        <a:pt x="575" y="153"/>
                      </a:lnTo>
                      <a:lnTo>
                        <a:pt x="609" y="138"/>
                      </a:lnTo>
                      <a:lnTo>
                        <a:pt x="644" y="118"/>
                      </a:lnTo>
                      <a:lnTo>
                        <a:pt x="680" y="95"/>
                      </a:lnTo>
                      <a:lnTo>
                        <a:pt x="717" y="69"/>
                      </a:lnTo>
                      <a:lnTo>
                        <a:pt x="751" y="46"/>
                      </a:lnTo>
                      <a:lnTo>
                        <a:pt x="782" y="25"/>
                      </a:lnTo>
                      <a:lnTo>
                        <a:pt x="797" y="19"/>
                      </a:lnTo>
                      <a:lnTo>
                        <a:pt x="809" y="13"/>
                      </a:lnTo>
                      <a:lnTo>
                        <a:pt x="830" y="5"/>
                      </a:lnTo>
                      <a:lnTo>
                        <a:pt x="847" y="2"/>
                      </a:lnTo>
                      <a:lnTo>
                        <a:pt x="862" y="0"/>
                      </a:lnTo>
                      <a:lnTo>
                        <a:pt x="874" y="0"/>
                      </a:lnTo>
                      <a:lnTo>
                        <a:pt x="887" y="2"/>
                      </a:lnTo>
                      <a:lnTo>
                        <a:pt x="901" y="7"/>
                      </a:lnTo>
                      <a:lnTo>
                        <a:pt x="918" y="9"/>
                      </a:lnTo>
                      <a:lnTo>
                        <a:pt x="939" y="11"/>
                      </a:lnTo>
                      <a:lnTo>
                        <a:pt x="966" y="11"/>
                      </a:lnTo>
                      <a:lnTo>
                        <a:pt x="998" y="11"/>
                      </a:lnTo>
                      <a:lnTo>
                        <a:pt x="1031" y="9"/>
                      </a:lnTo>
                      <a:lnTo>
                        <a:pt x="1069" y="9"/>
                      </a:lnTo>
                      <a:lnTo>
                        <a:pt x="1104" y="11"/>
                      </a:lnTo>
                      <a:lnTo>
                        <a:pt x="1140" y="15"/>
                      </a:lnTo>
                      <a:lnTo>
                        <a:pt x="1171" y="23"/>
                      </a:lnTo>
                      <a:lnTo>
                        <a:pt x="1198" y="38"/>
                      </a:lnTo>
                      <a:lnTo>
                        <a:pt x="1225" y="59"/>
                      </a:lnTo>
                      <a:lnTo>
                        <a:pt x="1251" y="84"/>
                      </a:lnTo>
                      <a:lnTo>
                        <a:pt x="1276" y="113"/>
                      </a:lnTo>
                      <a:lnTo>
                        <a:pt x="1299" y="147"/>
                      </a:lnTo>
                      <a:lnTo>
                        <a:pt x="1317" y="182"/>
                      </a:lnTo>
                      <a:lnTo>
                        <a:pt x="1332" y="218"/>
                      </a:lnTo>
                      <a:lnTo>
                        <a:pt x="1343" y="251"/>
                      </a:lnTo>
                      <a:lnTo>
                        <a:pt x="1347" y="281"/>
                      </a:lnTo>
                      <a:lnTo>
                        <a:pt x="1347" y="295"/>
                      </a:lnTo>
                      <a:lnTo>
                        <a:pt x="1343" y="310"/>
                      </a:lnTo>
                      <a:lnTo>
                        <a:pt x="1332" y="341"/>
                      </a:lnTo>
                      <a:lnTo>
                        <a:pt x="1315" y="375"/>
                      </a:lnTo>
                      <a:lnTo>
                        <a:pt x="1294" y="406"/>
                      </a:lnTo>
                      <a:lnTo>
                        <a:pt x="1271" y="433"/>
                      </a:lnTo>
                      <a:lnTo>
                        <a:pt x="1248" y="458"/>
                      </a:lnTo>
                      <a:lnTo>
                        <a:pt x="1236" y="467"/>
                      </a:lnTo>
                      <a:lnTo>
                        <a:pt x="1225" y="475"/>
                      </a:lnTo>
                      <a:lnTo>
                        <a:pt x="1215" y="481"/>
                      </a:lnTo>
                      <a:lnTo>
                        <a:pt x="1207" y="483"/>
                      </a:lnTo>
                      <a:lnTo>
                        <a:pt x="1198" y="483"/>
                      </a:lnTo>
                      <a:lnTo>
                        <a:pt x="1192" y="479"/>
                      </a:lnTo>
                      <a:lnTo>
                        <a:pt x="1184" y="475"/>
                      </a:lnTo>
                      <a:lnTo>
                        <a:pt x="1177" y="467"/>
                      </a:lnTo>
                      <a:lnTo>
                        <a:pt x="1163" y="446"/>
                      </a:lnTo>
                      <a:lnTo>
                        <a:pt x="1148" y="419"/>
                      </a:lnTo>
                      <a:lnTo>
                        <a:pt x="1133" y="394"/>
                      </a:lnTo>
                      <a:lnTo>
                        <a:pt x="1117" y="368"/>
                      </a:lnTo>
                      <a:lnTo>
                        <a:pt x="1106" y="360"/>
                      </a:lnTo>
                      <a:lnTo>
                        <a:pt x="1096" y="352"/>
                      </a:lnTo>
                      <a:lnTo>
                        <a:pt x="1085" y="345"/>
                      </a:lnTo>
                      <a:lnTo>
                        <a:pt x="1073" y="341"/>
                      </a:lnTo>
                      <a:lnTo>
                        <a:pt x="1058" y="339"/>
                      </a:lnTo>
                      <a:lnTo>
                        <a:pt x="1044" y="339"/>
                      </a:lnTo>
                      <a:lnTo>
                        <a:pt x="1006" y="343"/>
                      </a:lnTo>
                      <a:lnTo>
                        <a:pt x="966" y="350"/>
                      </a:lnTo>
                      <a:lnTo>
                        <a:pt x="924" y="360"/>
                      </a:lnTo>
                      <a:lnTo>
                        <a:pt x="885" y="373"/>
                      </a:lnTo>
                      <a:lnTo>
                        <a:pt x="849" y="387"/>
                      </a:lnTo>
                      <a:lnTo>
                        <a:pt x="836" y="394"/>
                      </a:lnTo>
                      <a:lnTo>
                        <a:pt x="824" y="400"/>
                      </a:lnTo>
                      <a:lnTo>
                        <a:pt x="816" y="408"/>
                      </a:lnTo>
                      <a:lnTo>
                        <a:pt x="809" y="414"/>
                      </a:lnTo>
                      <a:lnTo>
                        <a:pt x="807" y="421"/>
                      </a:lnTo>
                      <a:lnTo>
                        <a:pt x="809" y="427"/>
                      </a:lnTo>
                      <a:lnTo>
                        <a:pt x="816" y="435"/>
                      </a:lnTo>
                      <a:lnTo>
                        <a:pt x="824" y="444"/>
                      </a:lnTo>
                      <a:lnTo>
                        <a:pt x="836" y="450"/>
                      </a:lnTo>
                      <a:lnTo>
                        <a:pt x="849" y="458"/>
                      </a:lnTo>
                      <a:lnTo>
                        <a:pt x="876" y="475"/>
                      </a:lnTo>
                      <a:lnTo>
                        <a:pt x="905" y="494"/>
                      </a:lnTo>
                      <a:lnTo>
                        <a:pt x="918" y="502"/>
                      </a:lnTo>
                      <a:lnTo>
                        <a:pt x="928" y="513"/>
                      </a:lnTo>
                      <a:lnTo>
                        <a:pt x="937" y="521"/>
                      </a:lnTo>
                      <a:lnTo>
                        <a:pt x="943" y="529"/>
                      </a:lnTo>
                      <a:lnTo>
                        <a:pt x="945" y="540"/>
                      </a:lnTo>
                      <a:lnTo>
                        <a:pt x="943" y="548"/>
                      </a:lnTo>
                      <a:lnTo>
                        <a:pt x="939" y="559"/>
                      </a:lnTo>
                      <a:lnTo>
                        <a:pt x="931" y="567"/>
                      </a:lnTo>
                      <a:lnTo>
                        <a:pt x="920" y="578"/>
                      </a:lnTo>
                      <a:lnTo>
                        <a:pt x="910" y="590"/>
                      </a:lnTo>
                      <a:lnTo>
                        <a:pt x="880" y="611"/>
                      </a:lnTo>
                      <a:lnTo>
                        <a:pt x="847" y="634"/>
                      </a:lnTo>
                      <a:lnTo>
                        <a:pt x="807" y="657"/>
                      </a:lnTo>
                      <a:lnTo>
                        <a:pt x="767" y="676"/>
                      </a:lnTo>
                      <a:lnTo>
                        <a:pt x="724" y="693"/>
                      </a:lnTo>
                      <a:lnTo>
                        <a:pt x="680" y="705"/>
                      </a:lnTo>
                      <a:lnTo>
                        <a:pt x="657" y="709"/>
                      </a:lnTo>
                      <a:lnTo>
                        <a:pt x="632" y="716"/>
                      </a:lnTo>
                      <a:lnTo>
                        <a:pt x="575" y="722"/>
                      </a:lnTo>
                      <a:lnTo>
                        <a:pt x="512" y="728"/>
                      </a:lnTo>
                      <a:lnTo>
                        <a:pt x="450" y="732"/>
                      </a:lnTo>
                      <a:lnTo>
                        <a:pt x="389" y="732"/>
                      </a:lnTo>
                      <a:lnTo>
                        <a:pt x="360" y="730"/>
                      </a:lnTo>
                      <a:lnTo>
                        <a:pt x="333" y="728"/>
                      </a:lnTo>
                      <a:lnTo>
                        <a:pt x="307" y="724"/>
                      </a:lnTo>
                      <a:lnTo>
                        <a:pt x="287" y="720"/>
                      </a:lnTo>
                      <a:lnTo>
                        <a:pt x="266" y="714"/>
                      </a:lnTo>
                      <a:lnTo>
                        <a:pt x="251" y="705"/>
                      </a:lnTo>
                      <a:lnTo>
                        <a:pt x="238" y="695"/>
                      </a:lnTo>
                      <a:lnTo>
                        <a:pt x="232" y="682"/>
                      </a:lnTo>
                      <a:lnTo>
                        <a:pt x="226" y="667"/>
                      </a:lnTo>
                      <a:lnTo>
                        <a:pt x="224" y="651"/>
                      </a:lnTo>
                      <a:lnTo>
                        <a:pt x="224" y="632"/>
                      </a:lnTo>
                      <a:lnTo>
                        <a:pt x="226" y="611"/>
                      </a:lnTo>
                      <a:lnTo>
                        <a:pt x="234" y="571"/>
                      </a:lnTo>
                      <a:lnTo>
                        <a:pt x="243" y="529"/>
                      </a:lnTo>
                      <a:lnTo>
                        <a:pt x="249" y="494"/>
                      </a:lnTo>
                      <a:lnTo>
                        <a:pt x="251" y="477"/>
                      </a:lnTo>
                      <a:lnTo>
                        <a:pt x="251" y="465"/>
                      </a:lnTo>
                      <a:lnTo>
                        <a:pt x="247" y="454"/>
                      </a:lnTo>
                      <a:lnTo>
                        <a:pt x="241" y="448"/>
                      </a:lnTo>
                      <a:lnTo>
                        <a:pt x="232" y="444"/>
                      </a:lnTo>
                      <a:lnTo>
                        <a:pt x="222" y="444"/>
                      </a:lnTo>
                      <a:lnTo>
                        <a:pt x="209" y="446"/>
                      </a:lnTo>
                      <a:lnTo>
                        <a:pt x="195" y="450"/>
                      </a:lnTo>
                      <a:lnTo>
                        <a:pt x="161" y="463"/>
                      </a:lnTo>
                      <a:lnTo>
                        <a:pt x="126" y="479"/>
                      </a:lnTo>
                      <a:lnTo>
                        <a:pt x="90" y="500"/>
                      </a:lnTo>
                      <a:lnTo>
                        <a:pt x="57" y="519"/>
                      </a:lnTo>
                      <a:lnTo>
                        <a:pt x="27" y="538"/>
                      </a:lnTo>
                      <a:lnTo>
                        <a:pt x="15" y="544"/>
                      </a:lnTo>
                      <a:lnTo>
                        <a:pt x="4" y="548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12"/>
                <p:cNvSpPr>
                  <a:spLocks/>
                </p:cNvSpPr>
                <p:nvPr/>
              </p:nvSpPr>
              <p:spPr bwMode="auto">
                <a:xfrm>
                  <a:off x="2848" y="7401"/>
                  <a:ext cx="1347" cy="732"/>
                </a:xfrm>
                <a:custGeom>
                  <a:avLst/>
                  <a:gdLst/>
                  <a:ahLst/>
                  <a:cxnLst>
                    <a:cxn ang="0">
                      <a:pos x="21" y="67"/>
                    </a:cxn>
                    <a:cxn ang="0">
                      <a:pos x="123" y="115"/>
                    </a:cxn>
                    <a:cxn ang="0">
                      <a:pos x="232" y="157"/>
                    </a:cxn>
                    <a:cxn ang="0">
                      <a:pos x="270" y="161"/>
                    </a:cxn>
                    <a:cxn ang="0">
                      <a:pos x="312" y="134"/>
                    </a:cxn>
                    <a:cxn ang="0">
                      <a:pos x="347" y="88"/>
                    </a:cxn>
                    <a:cxn ang="0">
                      <a:pos x="376" y="74"/>
                    </a:cxn>
                    <a:cxn ang="0">
                      <a:pos x="412" y="88"/>
                    </a:cxn>
                    <a:cxn ang="0">
                      <a:pos x="473" y="138"/>
                    </a:cxn>
                    <a:cxn ang="0">
                      <a:pos x="533" y="161"/>
                    </a:cxn>
                    <a:cxn ang="0">
                      <a:pos x="575" y="153"/>
                    </a:cxn>
                    <a:cxn ang="0">
                      <a:pos x="680" y="95"/>
                    </a:cxn>
                    <a:cxn ang="0">
                      <a:pos x="782" y="25"/>
                    </a:cxn>
                    <a:cxn ang="0">
                      <a:pos x="830" y="5"/>
                    </a:cxn>
                    <a:cxn ang="0">
                      <a:pos x="874" y="0"/>
                    </a:cxn>
                    <a:cxn ang="0">
                      <a:pos x="918" y="9"/>
                    </a:cxn>
                    <a:cxn ang="0">
                      <a:pos x="998" y="11"/>
                    </a:cxn>
                    <a:cxn ang="0">
                      <a:pos x="1104" y="11"/>
                    </a:cxn>
                    <a:cxn ang="0">
                      <a:pos x="1198" y="38"/>
                    </a:cxn>
                    <a:cxn ang="0">
                      <a:pos x="1276" y="113"/>
                    </a:cxn>
                    <a:cxn ang="0">
                      <a:pos x="1332" y="218"/>
                    </a:cxn>
                    <a:cxn ang="0">
                      <a:pos x="1347" y="295"/>
                    </a:cxn>
                    <a:cxn ang="0">
                      <a:pos x="1315" y="375"/>
                    </a:cxn>
                    <a:cxn ang="0">
                      <a:pos x="1248" y="458"/>
                    </a:cxn>
                    <a:cxn ang="0">
                      <a:pos x="1215" y="481"/>
                    </a:cxn>
                    <a:cxn ang="0">
                      <a:pos x="1192" y="479"/>
                    </a:cxn>
                    <a:cxn ang="0">
                      <a:pos x="1163" y="446"/>
                    </a:cxn>
                    <a:cxn ang="0">
                      <a:pos x="1117" y="368"/>
                    </a:cxn>
                    <a:cxn ang="0">
                      <a:pos x="1085" y="345"/>
                    </a:cxn>
                    <a:cxn ang="0">
                      <a:pos x="1044" y="339"/>
                    </a:cxn>
                    <a:cxn ang="0">
                      <a:pos x="924" y="360"/>
                    </a:cxn>
                    <a:cxn ang="0">
                      <a:pos x="836" y="394"/>
                    </a:cxn>
                    <a:cxn ang="0">
                      <a:pos x="809" y="414"/>
                    </a:cxn>
                    <a:cxn ang="0">
                      <a:pos x="816" y="435"/>
                    </a:cxn>
                    <a:cxn ang="0">
                      <a:pos x="849" y="458"/>
                    </a:cxn>
                    <a:cxn ang="0">
                      <a:pos x="918" y="502"/>
                    </a:cxn>
                    <a:cxn ang="0">
                      <a:pos x="943" y="529"/>
                    </a:cxn>
                    <a:cxn ang="0">
                      <a:pos x="939" y="559"/>
                    </a:cxn>
                    <a:cxn ang="0">
                      <a:pos x="910" y="590"/>
                    </a:cxn>
                    <a:cxn ang="0">
                      <a:pos x="807" y="657"/>
                    </a:cxn>
                    <a:cxn ang="0">
                      <a:pos x="680" y="705"/>
                    </a:cxn>
                    <a:cxn ang="0">
                      <a:pos x="575" y="722"/>
                    </a:cxn>
                    <a:cxn ang="0">
                      <a:pos x="389" y="732"/>
                    </a:cxn>
                    <a:cxn ang="0">
                      <a:pos x="307" y="724"/>
                    </a:cxn>
                    <a:cxn ang="0">
                      <a:pos x="251" y="705"/>
                    </a:cxn>
                    <a:cxn ang="0">
                      <a:pos x="226" y="667"/>
                    </a:cxn>
                    <a:cxn ang="0">
                      <a:pos x="226" y="611"/>
                    </a:cxn>
                    <a:cxn ang="0">
                      <a:pos x="249" y="494"/>
                    </a:cxn>
                    <a:cxn ang="0">
                      <a:pos x="247" y="454"/>
                    </a:cxn>
                    <a:cxn ang="0">
                      <a:pos x="222" y="444"/>
                    </a:cxn>
                    <a:cxn ang="0">
                      <a:pos x="161" y="463"/>
                    </a:cxn>
                    <a:cxn ang="0">
                      <a:pos x="57" y="519"/>
                    </a:cxn>
                    <a:cxn ang="0">
                      <a:pos x="4" y="548"/>
                    </a:cxn>
                  </a:cxnLst>
                  <a:rect l="0" t="0" r="r" b="b"/>
                  <a:pathLst>
                    <a:path w="1347" h="732">
                      <a:moveTo>
                        <a:pt x="0" y="59"/>
                      </a:moveTo>
                      <a:lnTo>
                        <a:pt x="11" y="63"/>
                      </a:lnTo>
                      <a:lnTo>
                        <a:pt x="21" y="67"/>
                      </a:lnTo>
                      <a:lnTo>
                        <a:pt x="50" y="82"/>
                      </a:lnTo>
                      <a:lnTo>
                        <a:pt x="86" y="99"/>
                      </a:lnTo>
                      <a:lnTo>
                        <a:pt x="123" y="115"/>
                      </a:lnTo>
                      <a:lnTo>
                        <a:pt x="161" y="132"/>
                      </a:lnTo>
                      <a:lnTo>
                        <a:pt x="199" y="147"/>
                      </a:lnTo>
                      <a:lnTo>
                        <a:pt x="232" y="157"/>
                      </a:lnTo>
                      <a:lnTo>
                        <a:pt x="247" y="159"/>
                      </a:lnTo>
                      <a:lnTo>
                        <a:pt x="259" y="161"/>
                      </a:lnTo>
                      <a:lnTo>
                        <a:pt x="270" y="161"/>
                      </a:lnTo>
                      <a:lnTo>
                        <a:pt x="280" y="159"/>
                      </a:lnTo>
                      <a:lnTo>
                        <a:pt x="297" y="149"/>
                      </a:lnTo>
                      <a:lnTo>
                        <a:pt x="312" y="134"/>
                      </a:lnTo>
                      <a:lnTo>
                        <a:pt x="324" y="118"/>
                      </a:lnTo>
                      <a:lnTo>
                        <a:pt x="335" y="103"/>
                      </a:lnTo>
                      <a:lnTo>
                        <a:pt x="347" y="88"/>
                      </a:lnTo>
                      <a:lnTo>
                        <a:pt x="360" y="78"/>
                      </a:lnTo>
                      <a:lnTo>
                        <a:pt x="368" y="76"/>
                      </a:lnTo>
                      <a:lnTo>
                        <a:pt x="376" y="74"/>
                      </a:lnTo>
                      <a:lnTo>
                        <a:pt x="385" y="76"/>
                      </a:lnTo>
                      <a:lnTo>
                        <a:pt x="393" y="78"/>
                      </a:lnTo>
                      <a:lnTo>
                        <a:pt x="412" y="88"/>
                      </a:lnTo>
                      <a:lnTo>
                        <a:pt x="431" y="105"/>
                      </a:lnTo>
                      <a:lnTo>
                        <a:pt x="452" y="122"/>
                      </a:lnTo>
                      <a:lnTo>
                        <a:pt x="473" y="138"/>
                      </a:lnTo>
                      <a:lnTo>
                        <a:pt x="496" y="153"/>
                      </a:lnTo>
                      <a:lnTo>
                        <a:pt x="519" y="161"/>
                      </a:lnTo>
                      <a:lnTo>
                        <a:pt x="533" y="161"/>
                      </a:lnTo>
                      <a:lnTo>
                        <a:pt x="546" y="161"/>
                      </a:lnTo>
                      <a:lnTo>
                        <a:pt x="560" y="159"/>
                      </a:lnTo>
                      <a:lnTo>
                        <a:pt x="575" y="153"/>
                      </a:lnTo>
                      <a:lnTo>
                        <a:pt x="609" y="138"/>
                      </a:lnTo>
                      <a:lnTo>
                        <a:pt x="644" y="118"/>
                      </a:lnTo>
                      <a:lnTo>
                        <a:pt x="680" y="95"/>
                      </a:lnTo>
                      <a:lnTo>
                        <a:pt x="717" y="69"/>
                      </a:lnTo>
                      <a:lnTo>
                        <a:pt x="751" y="46"/>
                      </a:lnTo>
                      <a:lnTo>
                        <a:pt x="782" y="25"/>
                      </a:lnTo>
                      <a:lnTo>
                        <a:pt x="797" y="19"/>
                      </a:lnTo>
                      <a:lnTo>
                        <a:pt x="809" y="13"/>
                      </a:lnTo>
                      <a:lnTo>
                        <a:pt x="830" y="5"/>
                      </a:lnTo>
                      <a:lnTo>
                        <a:pt x="847" y="2"/>
                      </a:lnTo>
                      <a:lnTo>
                        <a:pt x="862" y="0"/>
                      </a:lnTo>
                      <a:lnTo>
                        <a:pt x="874" y="0"/>
                      </a:lnTo>
                      <a:lnTo>
                        <a:pt x="887" y="2"/>
                      </a:lnTo>
                      <a:lnTo>
                        <a:pt x="901" y="7"/>
                      </a:lnTo>
                      <a:lnTo>
                        <a:pt x="918" y="9"/>
                      </a:lnTo>
                      <a:lnTo>
                        <a:pt x="939" y="11"/>
                      </a:lnTo>
                      <a:lnTo>
                        <a:pt x="966" y="11"/>
                      </a:lnTo>
                      <a:lnTo>
                        <a:pt x="998" y="11"/>
                      </a:lnTo>
                      <a:lnTo>
                        <a:pt x="1031" y="9"/>
                      </a:lnTo>
                      <a:lnTo>
                        <a:pt x="1069" y="9"/>
                      </a:lnTo>
                      <a:lnTo>
                        <a:pt x="1104" y="11"/>
                      </a:lnTo>
                      <a:lnTo>
                        <a:pt x="1140" y="15"/>
                      </a:lnTo>
                      <a:lnTo>
                        <a:pt x="1171" y="23"/>
                      </a:lnTo>
                      <a:lnTo>
                        <a:pt x="1198" y="38"/>
                      </a:lnTo>
                      <a:lnTo>
                        <a:pt x="1225" y="59"/>
                      </a:lnTo>
                      <a:lnTo>
                        <a:pt x="1251" y="84"/>
                      </a:lnTo>
                      <a:lnTo>
                        <a:pt x="1276" y="113"/>
                      </a:lnTo>
                      <a:lnTo>
                        <a:pt x="1299" y="147"/>
                      </a:lnTo>
                      <a:lnTo>
                        <a:pt x="1317" y="182"/>
                      </a:lnTo>
                      <a:lnTo>
                        <a:pt x="1332" y="218"/>
                      </a:lnTo>
                      <a:lnTo>
                        <a:pt x="1343" y="251"/>
                      </a:lnTo>
                      <a:lnTo>
                        <a:pt x="1347" y="281"/>
                      </a:lnTo>
                      <a:lnTo>
                        <a:pt x="1347" y="295"/>
                      </a:lnTo>
                      <a:lnTo>
                        <a:pt x="1343" y="310"/>
                      </a:lnTo>
                      <a:lnTo>
                        <a:pt x="1332" y="341"/>
                      </a:lnTo>
                      <a:lnTo>
                        <a:pt x="1315" y="375"/>
                      </a:lnTo>
                      <a:lnTo>
                        <a:pt x="1294" y="406"/>
                      </a:lnTo>
                      <a:lnTo>
                        <a:pt x="1271" y="433"/>
                      </a:lnTo>
                      <a:lnTo>
                        <a:pt x="1248" y="458"/>
                      </a:lnTo>
                      <a:lnTo>
                        <a:pt x="1236" y="467"/>
                      </a:lnTo>
                      <a:lnTo>
                        <a:pt x="1225" y="475"/>
                      </a:lnTo>
                      <a:lnTo>
                        <a:pt x="1215" y="481"/>
                      </a:lnTo>
                      <a:lnTo>
                        <a:pt x="1207" y="483"/>
                      </a:lnTo>
                      <a:lnTo>
                        <a:pt x="1198" y="483"/>
                      </a:lnTo>
                      <a:lnTo>
                        <a:pt x="1192" y="479"/>
                      </a:lnTo>
                      <a:lnTo>
                        <a:pt x="1184" y="475"/>
                      </a:lnTo>
                      <a:lnTo>
                        <a:pt x="1177" y="467"/>
                      </a:lnTo>
                      <a:lnTo>
                        <a:pt x="1163" y="446"/>
                      </a:lnTo>
                      <a:lnTo>
                        <a:pt x="1148" y="419"/>
                      </a:lnTo>
                      <a:lnTo>
                        <a:pt x="1133" y="394"/>
                      </a:lnTo>
                      <a:lnTo>
                        <a:pt x="1117" y="368"/>
                      </a:lnTo>
                      <a:lnTo>
                        <a:pt x="1106" y="360"/>
                      </a:lnTo>
                      <a:lnTo>
                        <a:pt x="1096" y="352"/>
                      </a:lnTo>
                      <a:lnTo>
                        <a:pt x="1085" y="345"/>
                      </a:lnTo>
                      <a:lnTo>
                        <a:pt x="1073" y="341"/>
                      </a:lnTo>
                      <a:lnTo>
                        <a:pt x="1058" y="339"/>
                      </a:lnTo>
                      <a:lnTo>
                        <a:pt x="1044" y="339"/>
                      </a:lnTo>
                      <a:lnTo>
                        <a:pt x="1006" y="343"/>
                      </a:lnTo>
                      <a:lnTo>
                        <a:pt x="966" y="350"/>
                      </a:lnTo>
                      <a:lnTo>
                        <a:pt x="924" y="360"/>
                      </a:lnTo>
                      <a:lnTo>
                        <a:pt x="885" y="373"/>
                      </a:lnTo>
                      <a:lnTo>
                        <a:pt x="849" y="387"/>
                      </a:lnTo>
                      <a:lnTo>
                        <a:pt x="836" y="394"/>
                      </a:lnTo>
                      <a:lnTo>
                        <a:pt x="824" y="400"/>
                      </a:lnTo>
                      <a:lnTo>
                        <a:pt x="816" y="408"/>
                      </a:lnTo>
                      <a:lnTo>
                        <a:pt x="809" y="414"/>
                      </a:lnTo>
                      <a:lnTo>
                        <a:pt x="807" y="421"/>
                      </a:lnTo>
                      <a:lnTo>
                        <a:pt x="809" y="427"/>
                      </a:lnTo>
                      <a:lnTo>
                        <a:pt x="816" y="435"/>
                      </a:lnTo>
                      <a:lnTo>
                        <a:pt x="824" y="444"/>
                      </a:lnTo>
                      <a:lnTo>
                        <a:pt x="836" y="450"/>
                      </a:lnTo>
                      <a:lnTo>
                        <a:pt x="849" y="458"/>
                      </a:lnTo>
                      <a:lnTo>
                        <a:pt x="876" y="475"/>
                      </a:lnTo>
                      <a:lnTo>
                        <a:pt x="905" y="494"/>
                      </a:lnTo>
                      <a:lnTo>
                        <a:pt x="918" y="502"/>
                      </a:lnTo>
                      <a:lnTo>
                        <a:pt x="928" y="513"/>
                      </a:lnTo>
                      <a:lnTo>
                        <a:pt x="937" y="521"/>
                      </a:lnTo>
                      <a:lnTo>
                        <a:pt x="943" y="529"/>
                      </a:lnTo>
                      <a:lnTo>
                        <a:pt x="945" y="540"/>
                      </a:lnTo>
                      <a:lnTo>
                        <a:pt x="943" y="548"/>
                      </a:lnTo>
                      <a:lnTo>
                        <a:pt x="939" y="559"/>
                      </a:lnTo>
                      <a:lnTo>
                        <a:pt x="931" y="567"/>
                      </a:lnTo>
                      <a:lnTo>
                        <a:pt x="920" y="578"/>
                      </a:lnTo>
                      <a:lnTo>
                        <a:pt x="910" y="590"/>
                      </a:lnTo>
                      <a:lnTo>
                        <a:pt x="880" y="611"/>
                      </a:lnTo>
                      <a:lnTo>
                        <a:pt x="847" y="634"/>
                      </a:lnTo>
                      <a:lnTo>
                        <a:pt x="807" y="657"/>
                      </a:lnTo>
                      <a:lnTo>
                        <a:pt x="767" y="676"/>
                      </a:lnTo>
                      <a:lnTo>
                        <a:pt x="724" y="693"/>
                      </a:lnTo>
                      <a:lnTo>
                        <a:pt x="680" y="705"/>
                      </a:lnTo>
                      <a:lnTo>
                        <a:pt x="657" y="709"/>
                      </a:lnTo>
                      <a:lnTo>
                        <a:pt x="632" y="716"/>
                      </a:lnTo>
                      <a:lnTo>
                        <a:pt x="575" y="722"/>
                      </a:lnTo>
                      <a:lnTo>
                        <a:pt x="512" y="728"/>
                      </a:lnTo>
                      <a:lnTo>
                        <a:pt x="450" y="732"/>
                      </a:lnTo>
                      <a:lnTo>
                        <a:pt x="389" y="732"/>
                      </a:lnTo>
                      <a:lnTo>
                        <a:pt x="360" y="730"/>
                      </a:lnTo>
                      <a:lnTo>
                        <a:pt x="333" y="728"/>
                      </a:lnTo>
                      <a:lnTo>
                        <a:pt x="307" y="724"/>
                      </a:lnTo>
                      <a:lnTo>
                        <a:pt x="287" y="720"/>
                      </a:lnTo>
                      <a:lnTo>
                        <a:pt x="266" y="714"/>
                      </a:lnTo>
                      <a:lnTo>
                        <a:pt x="251" y="705"/>
                      </a:lnTo>
                      <a:lnTo>
                        <a:pt x="238" y="695"/>
                      </a:lnTo>
                      <a:lnTo>
                        <a:pt x="232" y="682"/>
                      </a:lnTo>
                      <a:lnTo>
                        <a:pt x="226" y="667"/>
                      </a:lnTo>
                      <a:lnTo>
                        <a:pt x="224" y="651"/>
                      </a:lnTo>
                      <a:lnTo>
                        <a:pt x="224" y="632"/>
                      </a:lnTo>
                      <a:lnTo>
                        <a:pt x="226" y="611"/>
                      </a:lnTo>
                      <a:lnTo>
                        <a:pt x="234" y="571"/>
                      </a:lnTo>
                      <a:lnTo>
                        <a:pt x="243" y="529"/>
                      </a:lnTo>
                      <a:lnTo>
                        <a:pt x="249" y="494"/>
                      </a:lnTo>
                      <a:lnTo>
                        <a:pt x="251" y="477"/>
                      </a:lnTo>
                      <a:lnTo>
                        <a:pt x="251" y="465"/>
                      </a:lnTo>
                      <a:lnTo>
                        <a:pt x="247" y="454"/>
                      </a:lnTo>
                      <a:lnTo>
                        <a:pt x="241" y="448"/>
                      </a:lnTo>
                      <a:lnTo>
                        <a:pt x="232" y="444"/>
                      </a:lnTo>
                      <a:lnTo>
                        <a:pt x="222" y="444"/>
                      </a:lnTo>
                      <a:lnTo>
                        <a:pt x="209" y="446"/>
                      </a:lnTo>
                      <a:lnTo>
                        <a:pt x="195" y="450"/>
                      </a:lnTo>
                      <a:lnTo>
                        <a:pt x="161" y="463"/>
                      </a:lnTo>
                      <a:lnTo>
                        <a:pt x="126" y="479"/>
                      </a:lnTo>
                      <a:lnTo>
                        <a:pt x="90" y="500"/>
                      </a:lnTo>
                      <a:lnTo>
                        <a:pt x="57" y="519"/>
                      </a:lnTo>
                      <a:lnTo>
                        <a:pt x="27" y="538"/>
                      </a:lnTo>
                      <a:lnTo>
                        <a:pt x="15" y="544"/>
                      </a:lnTo>
                      <a:lnTo>
                        <a:pt x="4" y="548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5" name="Line 13"/>
              <p:cNvSpPr>
                <a:spLocks noChangeShapeType="1"/>
              </p:cNvSpPr>
              <p:nvPr/>
            </p:nvSpPr>
            <p:spPr bwMode="auto">
              <a:xfrm flipH="1" flipV="1">
                <a:off x="1396" y="3117"/>
                <a:ext cx="88" cy="10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6" name="Group 14"/>
              <p:cNvGrpSpPr>
                <a:grpSpLocks/>
              </p:cNvGrpSpPr>
              <p:nvPr/>
            </p:nvGrpSpPr>
            <p:grpSpPr bwMode="auto">
              <a:xfrm>
                <a:off x="702" y="3118"/>
                <a:ext cx="177" cy="153"/>
                <a:chOff x="2317" y="7521"/>
                <a:chExt cx="339" cy="340"/>
              </a:xfrm>
            </p:grpSpPr>
            <p:sp>
              <p:nvSpPr>
                <p:cNvPr id="141" name="Oval 15"/>
                <p:cNvSpPr>
                  <a:spLocks noChangeArrowheads="1"/>
                </p:cNvSpPr>
                <p:nvPr/>
              </p:nvSpPr>
              <p:spPr bwMode="auto">
                <a:xfrm>
                  <a:off x="2317" y="7521"/>
                  <a:ext cx="339" cy="3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Rectangle 16"/>
                <p:cNvSpPr>
                  <a:spLocks noChangeArrowheads="1"/>
                </p:cNvSpPr>
                <p:nvPr/>
              </p:nvSpPr>
              <p:spPr bwMode="auto">
                <a:xfrm>
                  <a:off x="2367" y="7569"/>
                  <a:ext cx="241" cy="21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3" name="Rectangle 17"/>
                <p:cNvSpPr>
                  <a:spLocks noChangeArrowheads="1"/>
                </p:cNvSpPr>
                <p:nvPr/>
              </p:nvSpPr>
              <p:spPr bwMode="auto">
                <a:xfrm>
                  <a:off x="2378" y="7587"/>
                  <a:ext cx="20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eaLnBrk="0" hangingPunct="0"/>
                  <a:r>
                    <a:rPr lang="it-IT" sz="900" dirty="0">
                      <a:solidFill>
                        <a:srgbClr val="000000"/>
                      </a:solidFill>
                    </a:rPr>
                    <a:t> Ps</a:t>
                  </a:r>
                  <a:endParaRPr lang="it-IT" sz="900" dirty="0"/>
                </a:p>
              </p:txBody>
            </p:sp>
          </p:grpSp>
          <p:grpSp>
            <p:nvGrpSpPr>
              <p:cNvPr id="127" name="Group 18"/>
              <p:cNvGrpSpPr>
                <a:grpSpLocks/>
              </p:cNvGrpSpPr>
              <p:nvPr/>
            </p:nvGrpSpPr>
            <p:grpSpPr bwMode="auto">
              <a:xfrm>
                <a:off x="108" y="3002"/>
                <a:ext cx="1546" cy="71"/>
                <a:chOff x="1393" y="6916"/>
                <a:chExt cx="2383" cy="433"/>
              </a:xfrm>
            </p:grpSpPr>
            <p:sp>
              <p:nvSpPr>
                <p:cNvPr id="139" name="Line 19"/>
                <p:cNvSpPr>
                  <a:spLocks noChangeShapeType="1"/>
                </p:cNvSpPr>
                <p:nvPr/>
              </p:nvSpPr>
              <p:spPr bwMode="auto">
                <a:xfrm>
                  <a:off x="1393" y="6916"/>
                  <a:ext cx="2325" cy="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20"/>
                <p:cNvSpPr>
                  <a:spLocks/>
                </p:cNvSpPr>
                <p:nvPr/>
              </p:nvSpPr>
              <p:spPr bwMode="auto">
                <a:xfrm>
                  <a:off x="3710" y="7288"/>
                  <a:ext cx="66" cy="61"/>
                </a:xfrm>
                <a:custGeom>
                  <a:avLst/>
                  <a:gdLst/>
                  <a:ahLst/>
                  <a:cxnLst>
                    <a:cxn ang="0">
                      <a:pos x="0" y="61"/>
                    </a:cxn>
                    <a:cxn ang="0">
                      <a:pos x="66" y="40"/>
                    </a:cxn>
                    <a:cxn ang="0">
                      <a:pos x="10" y="0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66" h="61">
                      <a:moveTo>
                        <a:pt x="0" y="61"/>
                      </a:moveTo>
                      <a:lnTo>
                        <a:pt x="66" y="40"/>
                      </a:lnTo>
                      <a:lnTo>
                        <a:pt x="10" y="0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8" name="Line 21"/>
              <p:cNvSpPr>
                <a:spLocks noChangeShapeType="1"/>
              </p:cNvSpPr>
              <p:nvPr/>
            </p:nvSpPr>
            <p:spPr bwMode="auto">
              <a:xfrm flipV="1">
                <a:off x="1215" y="3125"/>
                <a:ext cx="181" cy="11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Line 22"/>
              <p:cNvSpPr>
                <a:spLocks noChangeShapeType="1"/>
              </p:cNvSpPr>
              <p:nvPr/>
            </p:nvSpPr>
            <p:spPr bwMode="auto">
              <a:xfrm flipH="1">
                <a:off x="1574" y="3098"/>
                <a:ext cx="270" cy="7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23"/>
              <p:cNvSpPr>
                <a:spLocks noChangeShapeType="1"/>
              </p:cNvSpPr>
              <p:nvPr/>
            </p:nvSpPr>
            <p:spPr bwMode="auto">
              <a:xfrm flipV="1">
                <a:off x="1574" y="3089"/>
                <a:ext cx="90" cy="8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24"/>
              <p:cNvSpPr>
                <a:spLocks noChangeShapeType="1"/>
              </p:cNvSpPr>
              <p:nvPr/>
            </p:nvSpPr>
            <p:spPr bwMode="auto">
              <a:xfrm flipV="1">
                <a:off x="1219" y="3093"/>
                <a:ext cx="437" cy="13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Line 25"/>
              <p:cNvSpPr>
                <a:spLocks noChangeShapeType="1"/>
              </p:cNvSpPr>
              <p:nvPr/>
            </p:nvSpPr>
            <p:spPr bwMode="auto">
              <a:xfrm flipV="1">
                <a:off x="1664" y="3043"/>
                <a:ext cx="91" cy="2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26"/>
              <p:cNvSpPr>
                <a:spLocks noChangeShapeType="1"/>
              </p:cNvSpPr>
              <p:nvPr/>
            </p:nvSpPr>
            <p:spPr bwMode="auto">
              <a:xfrm>
                <a:off x="1755" y="3043"/>
                <a:ext cx="1" cy="2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27"/>
              <p:cNvSpPr>
                <a:spLocks noChangeShapeType="1"/>
              </p:cNvSpPr>
              <p:nvPr/>
            </p:nvSpPr>
            <p:spPr bwMode="auto">
              <a:xfrm>
                <a:off x="1755" y="3071"/>
                <a:ext cx="179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28"/>
              <p:cNvSpPr>
                <a:spLocks noChangeShapeType="1"/>
              </p:cNvSpPr>
              <p:nvPr/>
            </p:nvSpPr>
            <p:spPr bwMode="auto">
              <a:xfrm flipH="1">
                <a:off x="1844" y="3071"/>
                <a:ext cx="90" cy="10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29"/>
              <p:cNvSpPr>
                <a:spLocks noChangeShapeType="1"/>
              </p:cNvSpPr>
              <p:nvPr/>
            </p:nvSpPr>
            <p:spPr bwMode="auto">
              <a:xfrm flipV="1">
                <a:off x="1844" y="3098"/>
                <a:ext cx="1" cy="8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30"/>
              <p:cNvSpPr>
                <a:spLocks noChangeShapeType="1"/>
              </p:cNvSpPr>
              <p:nvPr/>
            </p:nvSpPr>
            <p:spPr bwMode="auto">
              <a:xfrm flipH="1" flipV="1">
                <a:off x="1219" y="3124"/>
                <a:ext cx="265" cy="11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31"/>
              <p:cNvSpPr>
                <a:spLocks noChangeShapeType="1"/>
              </p:cNvSpPr>
              <p:nvPr/>
            </p:nvSpPr>
            <p:spPr bwMode="auto">
              <a:xfrm flipH="1">
                <a:off x="856" y="3121"/>
                <a:ext cx="374" cy="31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Rectangle 32"/>
            <p:cNvSpPr>
              <a:spLocks noChangeArrowheads="1"/>
            </p:cNvSpPr>
            <p:nvPr/>
          </p:nvSpPr>
          <p:spPr bwMode="auto">
            <a:xfrm>
              <a:off x="460" y="2552"/>
              <a:ext cx="227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33"/>
            <p:cNvSpPr>
              <a:spLocks noChangeArrowheads="1"/>
            </p:cNvSpPr>
            <p:nvPr/>
          </p:nvSpPr>
          <p:spPr bwMode="auto">
            <a:xfrm>
              <a:off x="227" y="2341"/>
              <a:ext cx="461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eaLnBrk="0" hangingPunct="0"/>
              <a:r>
                <a:rPr lang="en-US" sz="1000" b="1" smtClean="0">
                  <a:solidFill>
                    <a:srgbClr val="000000"/>
                  </a:solidFill>
                </a:rPr>
                <a:t>Vacuum</a:t>
              </a:r>
              <a:endParaRPr lang="en-US" sz="1000"/>
            </a:p>
          </p:txBody>
        </p:sp>
        <p:sp>
          <p:nvSpPr>
            <p:cNvPr id="50" name="Rectangle 34"/>
            <p:cNvSpPr>
              <a:spLocks noChangeArrowheads="1"/>
            </p:cNvSpPr>
            <p:nvPr/>
          </p:nvSpPr>
          <p:spPr bwMode="auto">
            <a:xfrm>
              <a:off x="1360" y="2385"/>
              <a:ext cx="95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eaLnBrk="0" hangingPunct="0"/>
              <a:r>
                <a:rPr lang="en-US" sz="1000" b="1" smtClean="0">
                  <a:solidFill>
                    <a:srgbClr val="000000"/>
                  </a:solidFill>
                </a:rPr>
                <a:t>Porous</a:t>
              </a:r>
              <a:r>
                <a:rPr lang="en-US" sz="1000" b="1" smtClean="0">
                  <a:solidFill>
                    <a:srgbClr val="000000"/>
                  </a:solidFill>
                </a:rPr>
                <a:t> </a:t>
              </a:r>
              <a:r>
                <a:rPr lang="en-US" sz="1000" b="1" smtClean="0">
                  <a:solidFill>
                    <a:srgbClr val="000000"/>
                  </a:solidFill>
                </a:rPr>
                <a:t>solid</a:t>
              </a:r>
              <a:endParaRPr lang="en-US" sz="1000"/>
            </a:p>
          </p:txBody>
        </p:sp>
        <p:sp>
          <p:nvSpPr>
            <p:cNvPr id="51" name="Rectangle 35"/>
            <p:cNvSpPr>
              <a:spLocks noChangeArrowheads="1"/>
            </p:cNvSpPr>
            <p:nvPr/>
          </p:nvSpPr>
          <p:spPr bwMode="auto">
            <a:xfrm>
              <a:off x="129" y="2494"/>
              <a:ext cx="577" cy="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eaLnBrk="0" hangingPunct="0"/>
              <a:r>
                <a:rPr lang="it-IT" sz="1000" b="1">
                  <a:solidFill>
                    <a:srgbClr val="000000"/>
                  </a:solidFill>
                </a:rPr>
                <a:t>Positron beam</a:t>
              </a:r>
              <a:endParaRPr lang="it-IT" sz="1000"/>
            </a:p>
          </p:txBody>
        </p:sp>
        <p:grpSp>
          <p:nvGrpSpPr>
            <p:cNvPr id="52" name="Group 36"/>
            <p:cNvGrpSpPr>
              <a:grpSpLocks/>
            </p:cNvGrpSpPr>
            <p:nvPr/>
          </p:nvGrpSpPr>
          <p:grpSpPr bwMode="auto">
            <a:xfrm>
              <a:off x="116" y="3106"/>
              <a:ext cx="1826" cy="269"/>
              <a:chOff x="108" y="3002"/>
              <a:chExt cx="1826" cy="269"/>
            </a:xfrm>
          </p:grpSpPr>
          <p:grpSp>
            <p:nvGrpSpPr>
              <p:cNvPr id="102" name="Group 37"/>
              <p:cNvGrpSpPr>
                <a:grpSpLocks/>
              </p:cNvGrpSpPr>
              <p:nvPr/>
            </p:nvGrpSpPr>
            <p:grpSpPr bwMode="auto">
              <a:xfrm>
                <a:off x="1033" y="3087"/>
                <a:ext cx="901" cy="149"/>
                <a:chOff x="2848" y="7401"/>
                <a:chExt cx="1347" cy="732"/>
              </a:xfrm>
            </p:grpSpPr>
            <p:sp>
              <p:nvSpPr>
                <p:cNvPr id="122" name="Freeform 38"/>
                <p:cNvSpPr>
                  <a:spLocks/>
                </p:cNvSpPr>
                <p:nvPr/>
              </p:nvSpPr>
              <p:spPr bwMode="auto">
                <a:xfrm>
                  <a:off x="2848" y="7401"/>
                  <a:ext cx="1347" cy="732"/>
                </a:xfrm>
                <a:custGeom>
                  <a:avLst/>
                  <a:gdLst/>
                  <a:ahLst/>
                  <a:cxnLst>
                    <a:cxn ang="0">
                      <a:pos x="21" y="67"/>
                    </a:cxn>
                    <a:cxn ang="0">
                      <a:pos x="123" y="115"/>
                    </a:cxn>
                    <a:cxn ang="0">
                      <a:pos x="232" y="157"/>
                    </a:cxn>
                    <a:cxn ang="0">
                      <a:pos x="270" y="161"/>
                    </a:cxn>
                    <a:cxn ang="0">
                      <a:pos x="312" y="134"/>
                    </a:cxn>
                    <a:cxn ang="0">
                      <a:pos x="347" y="88"/>
                    </a:cxn>
                    <a:cxn ang="0">
                      <a:pos x="376" y="74"/>
                    </a:cxn>
                    <a:cxn ang="0">
                      <a:pos x="412" y="88"/>
                    </a:cxn>
                    <a:cxn ang="0">
                      <a:pos x="473" y="138"/>
                    </a:cxn>
                    <a:cxn ang="0">
                      <a:pos x="533" y="161"/>
                    </a:cxn>
                    <a:cxn ang="0">
                      <a:pos x="575" y="153"/>
                    </a:cxn>
                    <a:cxn ang="0">
                      <a:pos x="680" y="95"/>
                    </a:cxn>
                    <a:cxn ang="0">
                      <a:pos x="782" y="25"/>
                    </a:cxn>
                    <a:cxn ang="0">
                      <a:pos x="830" y="5"/>
                    </a:cxn>
                    <a:cxn ang="0">
                      <a:pos x="874" y="0"/>
                    </a:cxn>
                    <a:cxn ang="0">
                      <a:pos x="918" y="9"/>
                    </a:cxn>
                    <a:cxn ang="0">
                      <a:pos x="998" y="11"/>
                    </a:cxn>
                    <a:cxn ang="0">
                      <a:pos x="1104" y="11"/>
                    </a:cxn>
                    <a:cxn ang="0">
                      <a:pos x="1198" y="38"/>
                    </a:cxn>
                    <a:cxn ang="0">
                      <a:pos x="1276" y="113"/>
                    </a:cxn>
                    <a:cxn ang="0">
                      <a:pos x="1332" y="218"/>
                    </a:cxn>
                    <a:cxn ang="0">
                      <a:pos x="1347" y="295"/>
                    </a:cxn>
                    <a:cxn ang="0">
                      <a:pos x="1315" y="375"/>
                    </a:cxn>
                    <a:cxn ang="0">
                      <a:pos x="1248" y="458"/>
                    </a:cxn>
                    <a:cxn ang="0">
                      <a:pos x="1215" y="481"/>
                    </a:cxn>
                    <a:cxn ang="0">
                      <a:pos x="1192" y="479"/>
                    </a:cxn>
                    <a:cxn ang="0">
                      <a:pos x="1163" y="446"/>
                    </a:cxn>
                    <a:cxn ang="0">
                      <a:pos x="1117" y="368"/>
                    </a:cxn>
                    <a:cxn ang="0">
                      <a:pos x="1085" y="345"/>
                    </a:cxn>
                    <a:cxn ang="0">
                      <a:pos x="1044" y="339"/>
                    </a:cxn>
                    <a:cxn ang="0">
                      <a:pos x="924" y="360"/>
                    </a:cxn>
                    <a:cxn ang="0">
                      <a:pos x="836" y="394"/>
                    </a:cxn>
                    <a:cxn ang="0">
                      <a:pos x="809" y="414"/>
                    </a:cxn>
                    <a:cxn ang="0">
                      <a:pos x="816" y="435"/>
                    </a:cxn>
                    <a:cxn ang="0">
                      <a:pos x="849" y="458"/>
                    </a:cxn>
                    <a:cxn ang="0">
                      <a:pos x="918" y="502"/>
                    </a:cxn>
                    <a:cxn ang="0">
                      <a:pos x="943" y="529"/>
                    </a:cxn>
                    <a:cxn ang="0">
                      <a:pos x="939" y="559"/>
                    </a:cxn>
                    <a:cxn ang="0">
                      <a:pos x="910" y="590"/>
                    </a:cxn>
                    <a:cxn ang="0">
                      <a:pos x="807" y="657"/>
                    </a:cxn>
                    <a:cxn ang="0">
                      <a:pos x="680" y="705"/>
                    </a:cxn>
                    <a:cxn ang="0">
                      <a:pos x="575" y="722"/>
                    </a:cxn>
                    <a:cxn ang="0">
                      <a:pos x="389" y="732"/>
                    </a:cxn>
                    <a:cxn ang="0">
                      <a:pos x="307" y="724"/>
                    </a:cxn>
                    <a:cxn ang="0">
                      <a:pos x="251" y="705"/>
                    </a:cxn>
                    <a:cxn ang="0">
                      <a:pos x="226" y="667"/>
                    </a:cxn>
                    <a:cxn ang="0">
                      <a:pos x="226" y="611"/>
                    </a:cxn>
                    <a:cxn ang="0">
                      <a:pos x="249" y="494"/>
                    </a:cxn>
                    <a:cxn ang="0">
                      <a:pos x="247" y="454"/>
                    </a:cxn>
                    <a:cxn ang="0">
                      <a:pos x="222" y="444"/>
                    </a:cxn>
                    <a:cxn ang="0">
                      <a:pos x="161" y="463"/>
                    </a:cxn>
                    <a:cxn ang="0">
                      <a:pos x="57" y="519"/>
                    </a:cxn>
                    <a:cxn ang="0">
                      <a:pos x="4" y="548"/>
                    </a:cxn>
                  </a:cxnLst>
                  <a:rect l="0" t="0" r="r" b="b"/>
                  <a:pathLst>
                    <a:path w="1347" h="732">
                      <a:moveTo>
                        <a:pt x="0" y="59"/>
                      </a:moveTo>
                      <a:lnTo>
                        <a:pt x="11" y="63"/>
                      </a:lnTo>
                      <a:lnTo>
                        <a:pt x="21" y="67"/>
                      </a:lnTo>
                      <a:lnTo>
                        <a:pt x="50" y="82"/>
                      </a:lnTo>
                      <a:lnTo>
                        <a:pt x="86" y="99"/>
                      </a:lnTo>
                      <a:lnTo>
                        <a:pt x="123" y="115"/>
                      </a:lnTo>
                      <a:lnTo>
                        <a:pt x="161" y="132"/>
                      </a:lnTo>
                      <a:lnTo>
                        <a:pt x="199" y="147"/>
                      </a:lnTo>
                      <a:lnTo>
                        <a:pt x="232" y="157"/>
                      </a:lnTo>
                      <a:lnTo>
                        <a:pt x="247" y="159"/>
                      </a:lnTo>
                      <a:lnTo>
                        <a:pt x="259" y="161"/>
                      </a:lnTo>
                      <a:lnTo>
                        <a:pt x="270" y="161"/>
                      </a:lnTo>
                      <a:lnTo>
                        <a:pt x="280" y="159"/>
                      </a:lnTo>
                      <a:lnTo>
                        <a:pt x="297" y="149"/>
                      </a:lnTo>
                      <a:lnTo>
                        <a:pt x="312" y="134"/>
                      </a:lnTo>
                      <a:lnTo>
                        <a:pt x="324" y="118"/>
                      </a:lnTo>
                      <a:lnTo>
                        <a:pt x="335" y="103"/>
                      </a:lnTo>
                      <a:lnTo>
                        <a:pt x="347" y="88"/>
                      </a:lnTo>
                      <a:lnTo>
                        <a:pt x="360" y="78"/>
                      </a:lnTo>
                      <a:lnTo>
                        <a:pt x="368" y="76"/>
                      </a:lnTo>
                      <a:lnTo>
                        <a:pt x="376" y="74"/>
                      </a:lnTo>
                      <a:lnTo>
                        <a:pt x="385" y="76"/>
                      </a:lnTo>
                      <a:lnTo>
                        <a:pt x="393" y="78"/>
                      </a:lnTo>
                      <a:lnTo>
                        <a:pt x="412" y="88"/>
                      </a:lnTo>
                      <a:lnTo>
                        <a:pt x="431" y="105"/>
                      </a:lnTo>
                      <a:lnTo>
                        <a:pt x="452" y="122"/>
                      </a:lnTo>
                      <a:lnTo>
                        <a:pt x="473" y="138"/>
                      </a:lnTo>
                      <a:lnTo>
                        <a:pt x="496" y="153"/>
                      </a:lnTo>
                      <a:lnTo>
                        <a:pt x="519" y="161"/>
                      </a:lnTo>
                      <a:lnTo>
                        <a:pt x="533" y="161"/>
                      </a:lnTo>
                      <a:lnTo>
                        <a:pt x="546" y="161"/>
                      </a:lnTo>
                      <a:lnTo>
                        <a:pt x="560" y="159"/>
                      </a:lnTo>
                      <a:lnTo>
                        <a:pt x="575" y="153"/>
                      </a:lnTo>
                      <a:lnTo>
                        <a:pt x="609" y="138"/>
                      </a:lnTo>
                      <a:lnTo>
                        <a:pt x="644" y="118"/>
                      </a:lnTo>
                      <a:lnTo>
                        <a:pt x="680" y="95"/>
                      </a:lnTo>
                      <a:lnTo>
                        <a:pt x="717" y="69"/>
                      </a:lnTo>
                      <a:lnTo>
                        <a:pt x="751" y="46"/>
                      </a:lnTo>
                      <a:lnTo>
                        <a:pt x="782" y="25"/>
                      </a:lnTo>
                      <a:lnTo>
                        <a:pt x="797" y="19"/>
                      </a:lnTo>
                      <a:lnTo>
                        <a:pt x="809" y="13"/>
                      </a:lnTo>
                      <a:lnTo>
                        <a:pt x="830" y="5"/>
                      </a:lnTo>
                      <a:lnTo>
                        <a:pt x="847" y="2"/>
                      </a:lnTo>
                      <a:lnTo>
                        <a:pt x="862" y="0"/>
                      </a:lnTo>
                      <a:lnTo>
                        <a:pt x="874" y="0"/>
                      </a:lnTo>
                      <a:lnTo>
                        <a:pt x="887" y="2"/>
                      </a:lnTo>
                      <a:lnTo>
                        <a:pt x="901" y="7"/>
                      </a:lnTo>
                      <a:lnTo>
                        <a:pt x="918" y="9"/>
                      </a:lnTo>
                      <a:lnTo>
                        <a:pt x="939" y="11"/>
                      </a:lnTo>
                      <a:lnTo>
                        <a:pt x="966" y="11"/>
                      </a:lnTo>
                      <a:lnTo>
                        <a:pt x="998" y="11"/>
                      </a:lnTo>
                      <a:lnTo>
                        <a:pt x="1031" y="9"/>
                      </a:lnTo>
                      <a:lnTo>
                        <a:pt x="1069" y="9"/>
                      </a:lnTo>
                      <a:lnTo>
                        <a:pt x="1104" y="11"/>
                      </a:lnTo>
                      <a:lnTo>
                        <a:pt x="1140" y="15"/>
                      </a:lnTo>
                      <a:lnTo>
                        <a:pt x="1171" y="23"/>
                      </a:lnTo>
                      <a:lnTo>
                        <a:pt x="1198" y="38"/>
                      </a:lnTo>
                      <a:lnTo>
                        <a:pt x="1225" y="59"/>
                      </a:lnTo>
                      <a:lnTo>
                        <a:pt x="1251" y="84"/>
                      </a:lnTo>
                      <a:lnTo>
                        <a:pt x="1276" y="113"/>
                      </a:lnTo>
                      <a:lnTo>
                        <a:pt x="1299" y="147"/>
                      </a:lnTo>
                      <a:lnTo>
                        <a:pt x="1317" y="182"/>
                      </a:lnTo>
                      <a:lnTo>
                        <a:pt x="1332" y="218"/>
                      </a:lnTo>
                      <a:lnTo>
                        <a:pt x="1343" y="251"/>
                      </a:lnTo>
                      <a:lnTo>
                        <a:pt x="1347" y="281"/>
                      </a:lnTo>
                      <a:lnTo>
                        <a:pt x="1347" y="295"/>
                      </a:lnTo>
                      <a:lnTo>
                        <a:pt x="1343" y="310"/>
                      </a:lnTo>
                      <a:lnTo>
                        <a:pt x="1332" y="341"/>
                      </a:lnTo>
                      <a:lnTo>
                        <a:pt x="1315" y="375"/>
                      </a:lnTo>
                      <a:lnTo>
                        <a:pt x="1294" y="406"/>
                      </a:lnTo>
                      <a:lnTo>
                        <a:pt x="1271" y="433"/>
                      </a:lnTo>
                      <a:lnTo>
                        <a:pt x="1248" y="458"/>
                      </a:lnTo>
                      <a:lnTo>
                        <a:pt x="1236" y="467"/>
                      </a:lnTo>
                      <a:lnTo>
                        <a:pt x="1225" y="475"/>
                      </a:lnTo>
                      <a:lnTo>
                        <a:pt x="1215" y="481"/>
                      </a:lnTo>
                      <a:lnTo>
                        <a:pt x="1207" y="483"/>
                      </a:lnTo>
                      <a:lnTo>
                        <a:pt x="1198" y="483"/>
                      </a:lnTo>
                      <a:lnTo>
                        <a:pt x="1192" y="479"/>
                      </a:lnTo>
                      <a:lnTo>
                        <a:pt x="1184" y="475"/>
                      </a:lnTo>
                      <a:lnTo>
                        <a:pt x="1177" y="467"/>
                      </a:lnTo>
                      <a:lnTo>
                        <a:pt x="1163" y="446"/>
                      </a:lnTo>
                      <a:lnTo>
                        <a:pt x="1148" y="419"/>
                      </a:lnTo>
                      <a:lnTo>
                        <a:pt x="1133" y="394"/>
                      </a:lnTo>
                      <a:lnTo>
                        <a:pt x="1117" y="368"/>
                      </a:lnTo>
                      <a:lnTo>
                        <a:pt x="1106" y="360"/>
                      </a:lnTo>
                      <a:lnTo>
                        <a:pt x="1096" y="352"/>
                      </a:lnTo>
                      <a:lnTo>
                        <a:pt x="1085" y="345"/>
                      </a:lnTo>
                      <a:lnTo>
                        <a:pt x="1073" y="341"/>
                      </a:lnTo>
                      <a:lnTo>
                        <a:pt x="1058" y="339"/>
                      </a:lnTo>
                      <a:lnTo>
                        <a:pt x="1044" y="339"/>
                      </a:lnTo>
                      <a:lnTo>
                        <a:pt x="1006" y="343"/>
                      </a:lnTo>
                      <a:lnTo>
                        <a:pt x="966" y="350"/>
                      </a:lnTo>
                      <a:lnTo>
                        <a:pt x="924" y="360"/>
                      </a:lnTo>
                      <a:lnTo>
                        <a:pt x="885" y="373"/>
                      </a:lnTo>
                      <a:lnTo>
                        <a:pt x="849" y="387"/>
                      </a:lnTo>
                      <a:lnTo>
                        <a:pt x="836" y="394"/>
                      </a:lnTo>
                      <a:lnTo>
                        <a:pt x="824" y="400"/>
                      </a:lnTo>
                      <a:lnTo>
                        <a:pt x="816" y="408"/>
                      </a:lnTo>
                      <a:lnTo>
                        <a:pt x="809" y="414"/>
                      </a:lnTo>
                      <a:lnTo>
                        <a:pt x="807" y="421"/>
                      </a:lnTo>
                      <a:lnTo>
                        <a:pt x="809" y="427"/>
                      </a:lnTo>
                      <a:lnTo>
                        <a:pt x="816" y="435"/>
                      </a:lnTo>
                      <a:lnTo>
                        <a:pt x="824" y="444"/>
                      </a:lnTo>
                      <a:lnTo>
                        <a:pt x="836" y="450"/>
                      </a:lnTo>
                      <a:lnTo>
                        <a:pt x="849" y="458"/>
                      </a:lnTo>
                      <a:lnTo>
                        <a:pt x="876" y="475"/>
                      </a:lnTo>
                      <a:lnTo>
                        <a:pt x="905" y="494"/>
                      </a:lnTo>
                      <a:lnTo>
                        <a:pt x="918" y="502"/>
                      </a:lnTo>
                      <a:lnTo>
                        <a:pt x="928" y="513"/>
                      </a:lnTo>
                      <a:lnTo>
                        <a:pt x="937" y="521"/>
                      </a:lnTo>
                      <a:lnTo>
                        <a:pt x="943" y="529"/>
                      </a:lnTo>
                      <a:lnTo>
                        <a:pt x="945" y="540"/>
                      </a:lnTo>
                      <a:lnTo>
                        <a:pt x="943" y="548"/>
                      </a:lnTo>
                      <a:lnTo>
                        <a:pt x="939" y="559"/>
                      </a:lnTo>
                      <a:lnTo>
                        <a:pt x="931" y="567"/>
                      </a:lnTo>
                      <a:lnTo>
                        <a:pt x="920" y="578"/>
                      </a:lnTo>
                      <a:lnTo>
                        <a:pt x="910" y="590"/>
                      </a:lnTo>
                      <a:lnTo>
                        <a:pt x="880" y="611"/>
                      </a:lnTo>
                      <a:lnTo>
                        <a:pt x="847" y="634"/>
                      </a:lnTo>
                      <a:lnTo>
                        <a:pt x="807" y="657"/>
                      </a:lnTo>
                      <a:lnTo>
                        <a:pt x="767" y="676"/>
                      </a:lnTo>
                      <a:lnTo>
                        <a:pt x="724" y="693"/>
                      </a:lnTo>
                      <a:lnTo>
                        <a:pt x="680" y="705"/>
                      </a:lnTo>
                      <a:lnTo>
                        <a:pt x="657" y="709"/>
                      </a:lnTo>
                      <a:lnTo>
                        <a:pt x="632" y="716"/>
                      </a:lnTo>
                      <a:lnTo>
                        <a:pt x="575" y="722"/>
                      </a:lnTo>
                      <a:lnTo>
                        <a:pt x="512" y="728"/>
                      </a:lnTo>
                      <a:lnTo>
                        <a:pt x="450" y="732"/>
                      </a:lnTo>
                      <a:lnTo>
                        <a:pt x="389" y="732"/>
                      </a:lnTo>
                      <a:lnTo>
                        <a:pt x="360" y="730"/>
                      </a:lnTo>
                      <a:lnTo>
                        <a:pt x="333" y="728"/>
                      </a:lnTo>
                      <a:lnTo>
                        <a:pt x="307" y="724"/>
                      </a:lnTo>
                      <a:lnTo>
                        <a:pt x="287" y="720"/>
                      </a:lnTo>
                      <a:lnTo>
                        <a:pt x="266" y="714"/>
                      </a:lnTo>
                      <a:lnTo>
                        <a:pt x="251" y="705"/>
                      </a:lnTo>
                      <a:lnTo>
                        <a:pt x="238" y="695"/>
                      </a:lnTo>
                      <a:lnTo>
                        <a:pt x="232" y="682"/>
                      </a:lnTo>
                      <a:lnTo>
                        <a:pt x="226" y="667"/>
                      </a:lnTo>
                      <a:lnTo>
                        <a:pt x="224" y="651"/>
                      </a:lnTo>
                      <a:lnTo>
                        <a:pt x="224" y="632"/>
                      </a:lnTo>
                      <a:lnTo>
                        <a:pt x="226" y="611"/>
                      </a:lnTo>
                      <a:lnTo>
                        <a:pt x="234" y="571"/>
                      </a:lnTo>
                      <a:lnTo>
                        <a:pt x="243" y="529"/>
                      </a:lnTo>
                      <a:lnTo>
                        <a:pt x="249" y="494"/>
                      </a:lnTo>
                      <a:lnTo>
                        <a:pt x="251" y="477"/>
                      </a:lnTo>
                      <a:lnTo>
                        <a:pt x="251" y="465"/>
                      </a:lnTo>
                      <a:lnTo>
                        <a:pt x="247" y="454"/>
                      </a:lnTo>
                      <a:lnTo>
                        <a:pt x="241" y="448"/>
                      </a:lnTo>
                      <a:lnTo>
                        <a:pt x="232" y="444"/>
                      </a:lnTo>
                      <a:lnTo>
                        <a:pt x="222" y="444"/>
                      </a:lnTo>
                      <a:lnTo>
                        <a:pt x="209" y="446"/>
                      </a:lnTo>
                      <a:lnTo>
                        <a:pt x="195" y="450"/>
                      </a:lnTo>
                      <a:lnTo>
                        <a:pt x="161" y="463"/>
                      </a:lnTo>
                      <a:lnTo>
                        <a:pt x="126" y="479"/>
                      </a:lnTo>
                      <a:lnTo>
                        <a:pt x="90" y="500"/>
                      </a:lnTo>
                      <a:lnTo>
                        <a:pt x="57" y="519"/>
                      </a:lnTo>
                      <a:lnTo>
                        <a:pt x="27" y="538"/>
                      </a:lnTo>
                      <a:lnTo>
                        <a:pt x="15" y="544"/>
                      </a:lnTo>
                      <a:lnTo>
                        <a:pt x="4" y="548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39"/>
                <p:cNvSpPr>
                  <a:spLocks/>
                </p:cNvSpPr>
                <p:nvPr/>
              </p:nvSpPr>
              <p:spPr bwMode="auto">
                <a:xfrm>
                  <a:off x="2848" y="7401"/>
                  <a:ext cx="1347" cy="732"/>
                </a:xfrm>
                <a:custGeom>
                  <a:avLst/>
                  <a:gdLst/>
                  <a:ahLst/>
                  <a:cxnLst>
                    <a:cxn ang="0">
                      <a:pos x="21" y="67"/>
                    </a:cxn>
                    <a:cxn ang="0">
                      <a:pos x="123" y="115"/>
                    </a:cxn>
                    <a:cxn ang="0">
                      <a:pos x="232" y="157"/>
                    </a:cxn>
                    <a:cxn ang="0">
                      <a:pos x="270" y="161"/>
                    </a:cxn>
                    <a:cxn ang="0">
                      <a:pos x="312" y="134"/>
                    </a:cxn>
                    <a:cxn ang="0">
                      <a:pos x="347" y="88"/>
                    </a:cxn>
                    <a:cxn ang="0">
                      <a:pos x="376" y="74"/>
                    </a:cxn>
                    <a:cxn ang="0">
                      <a:pos x="412" y="88"/>
                    </a:cxn>
                    <a:cxn ang="0">
                      <a:pos x="473" y="138"/>
                    </a:cxn>
                    <a:cxn ang="0">
                      <a:pos x="533" y="161"/>
                    </a:cxn>
                    <a:cxn ang="0">
                      <a:pos x="575" y="153"/>
                    </a:cxn>
                    <a:cxn ang="0">
                      <a:pos x="680" y="95"/>
                    </a:cxn>
                    <a:cxn ang="0">
                      <a:pos x="782" y="25"/>
                    </a:cxn>
                    <a:cxn ang="0">
                      <a:pos x="830" y="5"/>
                    </a:cxn>
                    <a:cxn ang="0">
                      <a:pos x="874" y="0"/>
                    </a:cxn>
                    <a:cxn ang="0">
                      <a:pos x="918" y="9"/>
                    </a:cxn>
                    <a:cxn ang="0">
                      <a:pos x="998" y="11"/>
                    </a:cxn>
                    <a:cxn ang="0">
                      <a:pos x="1104" y="11"/>
                    </a:cxn>
                    <a:cxn ang="0">
                      <a:pos x="1198" y="38"/>
                    </a:cxn>
                    <a:cxn ang="0">
                      <a:pos x="1276" y="113"/>
                    </a:cxn>
                    <a:cxn ang="0">
                      <a:pos x="1332" y="218"/>
                    </a:cxn>
                    <a:cxn ang="0">
                      <a:pos x="1347" y="295"/>
                    </a:cxn>
                    <a:cxn ang="0">
                      <a:pos x="1315" y="375"/>
                    </a:cxn>
                    <a:cxn ang="0">
                      <a:pos x="1248" y="458"/>
                    </a:cxn>
                    <a:cxn ang="0">
                      <a:pos x="1215" y="481"/>
                    </a:cxn>
                    <a:cxn ang="0">
                      <a:pos x="1192" y="479"/>
                    </a:cxn>
                    <a:cxn ang="0">
                      <a:pos x="1163" y="446"/>
                    </a:cxn>
                    <a:cxn ang="0">
                      <a:pos x="1117" y="368"/>
                    </a:cxn>
                    <a:cxn ang="0">
                      <a:pos x="1085" y="345"/>
                    </a:cxn>
                    <a:cxn ang="0">
                      <a:pos x="1044" y="339"/>
                    </a:cxn>
                    <a:cxn ang="0">
                      <a:pos x="924" y="360"/>
                    </a:cxn>
                    <a:cxn ang="0">
                      <a:pos x="836" y="394"/>
                    </a:cxn>
                    <a:cxn ang="0">
                      <a:pos x="809" y="414"/>
                    </a:cxn>
                    <a:cxn ang="0">
                      <a:pos x="816" y="435"/>
                    </a:cxn>
                    <a:cxn ang="0">
                      <a:pos x="849" y="458"/>
                    </a:cxn>
                    <a:cxn ang="0">
                      <a:pos x="918" y="502"/>
                    </a:cxn>
                    <a:cxn ang="0">
                      <a:pos x="943" y="529"/>
                    </a:cxn>
                    <a:cxn ang="0">
                      <a:pos x="939" y="559"/>
                    </a:cxn>
                    <a:cxn ang="0">
                      <a:pos x="910" y="590"/>
                    </a:cxn>
                    <a:cxn ang="0">
                      <a:pos x="807" y="657"/>
                    </a:cxn>
                    <a:cxn ang="0">
                      <a:pos x="680" y="705"/>
                    </a:cxn>
                    <a:cxn ang="0">
                      <a:pos x="575" y="722"/>
                    </a:cxn>
                    <a:cxn ang="0">
                      <a:pos x="389" y="732"/>
                    </a:cxn>
                    <a:cxn ang="0">
                      <a:pos x="307" y="724"/>
                    </a:cxn>
                    <a:cxn ang="0">
                      <a:pos x="251" y="705"/>
                    </a:cxn>
                    <a:cxn ang="0">
                      <a:pos x="226" y="667"/>
                    </a:cxn>
                    <a:cxn ang="0">
                      <a:pos x="226" y="611"/>
                    </a:cxn>
                    <a:cxn ang="0">
                      <a:pos x="249" y="494"/>
                    </a:cxn>
                    <a:cxn ang="0">
                      <a:pos x="247" y="454"/>
                    </a:cxn>
                    <a:cxn ang="0">
                      <a:pos x="222" y="444"/>
                    </a:cxn>
                    <a:cxn ang="0">
                      <a:pos x="161" y="463"/>
                    </a:cxn>
                    <a:cxn ang="0">
                      <a:pos x="57" y="519"/>
                    </a:cxn>
                    <a:cxn ang="0">
                      <a:pos x="4" y="548"/>
                    </a:cxn>
                  </a:cxnLst>
                  <a:rect l="0" t="0" r="r" b="b"/>
                  <a:pathLst>
                    <a:path w="1347" h="732">
                      <a:moveTo>
                        <a:pt x="0" y="59"/>
                      </a:moveTo>
                      <a:lnTo>
                        <a:pt x="11" y="63"/>
                      </a:lnTo>
                      <a:lnTo>
                        <a:pt x="21" y="67"/>
                      </a:lnTo>
                      <a:lnTo>
                        <a:pt x="50" y="82"/>
                      </a:lnTo>
                      <a:lnTo>
                        <a:pt x="86" y="99"/>
                      </a:lnTo>
                      <a:lnTo>
                        <a:pt x="123" y="115"/>
                      </a:lnTo>
                      <a:lnTo>
                        <a:pt x="161" y="132"/>
                      </a:lnTo>
                      <a:lnTo>
                        <a:pt x="199" y="147"/>
                      </a:lnTo>
                      <a:lnTo>
                        <a:pt x="232" y="157"/>
                      </a:lnTo>
                      <a:lnTo>
                        <a:pt x="247" y="159"/>
                      </a:lnTo>
                      <a:lnTo>
                        <a:pt x="259" y="161"/>
                      </a:lnTo>
                      <a:lnTo>
                        <a:pt x="270" y="161"/>
                      </a:lnTo>
                      <a:lnTo>
                        <a:pt x="280" y="159"/>
                      </a:lnTo>
                      <a:lnTo>
                        <a:pt x="297" y="149"/>
                      </a:lnTo>
                      <a:lnTo>
                        <a:pt x="312" y="134"/>
                      </a:lnTo>
                      <a:lnTo>
                        <a:pt x="324" y="118"/>
                      </a:lnTo>
                      <a:lnTo>
                        <a:pt x="335" y="103"/>
                      </a:lnTo>
                      <a:lnTo>
                        <a:pt x="347" y="88"/>
                      </a:lnTo>
                      <a:lnTo>
                        <a:pt x="360" y="78"/>
                      </a:lnTo>
                      <a:lnTo>
                        <a:pt x="368" y="76"/>
                      </a:lnTo>
                      <a:lnTo>
                        <a:pt x="376" y="74"/>
                      </a:lnTo>
                      <a:lnTo>
                        <a:pt x="385" y="76"/>
                      </a:lnTo>
                      <a:lnTo>
                        <a:pt x="393" y="78"/>
                      </a:lnTo>
                      <a:lnTo>
                        <a:pt x="412" y="88"/>
                      </a:lnTo>
                      <a:lnTo>
                        <a:pt x="431" y="105"/>
                      </a:lnTo>
                      <a:lnTo>
                        <a:pt x="452" y="122"/>
                      </a:lnTo>
                      <a:lnTo>
                        <a:pt x="473" y="138"/>
                      </a:lnTo>
                      <a:lnTo>
                        <a:pt x="496" y="153"/>
                      </a:lnTo>
                      <a:lnTo>
                        <a:pt x="519" y="161"/>
                      </a:lnTo>
                      <a:lnTo>
                        <a:pt x="533" y="161"/>
                      </a:lnTo>
                      <a:lnTo>
                        <a:pt x="546" y="161"/>
                      </a:lnTo>
                      <a:lnTo>
                        <a:pt x="560" y="159"/>
                      </a:lnTo>
                      <a:lnTo>
                        <a:pt x="575" y="153"/>
                      </a:lnTo>
                      <a:lnTo>
                        <a:pt x="609" y="138"/>
                      </a:lnTo>
                      <a:lnTo>
                        <a:pt x="644" y="118"/>
                      </a:lnTo>
                      <a:lnTo>
                        <a:pt x="680" y="95"/>
                      </a:lnTo>
                      <a:lnTo>
                        <a:pt x="717" y="69"/>
                      </a:lnTo>
                      <a:lnTo>
                        <a:pt x="751" y="46"/>
                      </a:lnTo>
                      <a:lnTo>
                        <a:pt x="782" y="25"/>
                      </a:lnTo>
                      <a:lnTo>
                        <a:pt x="797" y="19"/>
                      </a:lnTo>
                      <a:lnTo>
                        <a:pt x="809" y="13"/>
                      </a:lnTo>
                      <a:lnTo>
                        <a:pt x="830" y="5"/>
                      </a:lnTo>
                      <a:lnTo>
                        <a:pt x="847" y="2"/>
                      </a:lnTo>
                      <a:lnTo>
                        <a:pt x="862" y="0"/>
                      </a:lnTo>
                      <a:lnTo>
                        <a:pt x="874" y="0"/>
                      </a:lnTo>
                      <a:lnTo>
                        <a:pt x="887" y="2"/>
                      </a:lnTo>
                      <a:lnTo>
                        <a:pt x="901" y="7"/>
                      </a:lnTo>
                      <a:lnTo>
                        <a:pt x="918" y="9"/>
                      </a:lnTo>
                      <a:lnTo>
                        <a:pt x="939" y="11"/>
                      </a:lnTo>
                      <a:lnTo>
                        <a:pt x="966" y="11"/>
                      </a:lnTo>
                      <a:lnTo>
                        <a:pt x="998" y="11"/>
                      </a:lnTo>
                      <a:lnTo>
                        <a:pt x="1031" y="9"/>
                      </a:lnTo>
                      <a:lnTo>
                        <a:pt x="1069" y="9"/>
                      </a:lnTo>
                      <a:lnTo>
                        <a:pt x="1104" y="11"/>
                      </a:lnTo>
                      <a:lnTo>
                        <a:pt x="1140" y="15"/>
                      </a:lnTo>
                      <a:lnTo>
                        <a:pt x="1171" y="23"/>
                      </a:lnTo>
                      <a:lnTo>
                        <a:pt x="1198" y="38"/>
                      </a:lnTo>
                      <a:lnTo>
                        <a:pt x="1225" y="59"/>
                      </a:lnTo>
                      <a:lnTo>
                        <a:pt x="1251" y="84"/>
                      </a:lnTo>
                      <a:lnTo>
                        <a:pt x="1276" y="113"/>
                      </a:lnTo>
                      <a:lnTo>
                        <a:pt x="1299" y="147"/>
                      </a:lnTo>
                      <a:lnTo>
                        <a:pt x="1317" y="182"/>
                      </a:lnTo>
                      <a:lnTo>
                        <a:pt x="1332" y="218"/>
                      </a:lnTo>
                      <a:lnTo>
                        <a:pt x="1343" y="251"/>
                      </a:lnTo>
                      <a:lnTo>
                        <a:pt x="1347" y="281"/>
                      </a:lnTo>
                      <a:lnTo>
                        <a:pt x="1347" y="295"/>
                      </a:lnTo>
                      <a:lnTo>
                        <a:pt x="1343" y="310"/>
                      </a:lnTo>
                      <a:lnTo>
                        <a:pt x="1332" y="341"/>
                      </a:lnTo>
                      <a:lnTo>
                        <a:pt x="1315" y="375"/>
                      </a:lnTo>
                      <a:lnTo>
                        <a:pt x="1294" y="406"/>
                      </a:lnTo>
                      <a:lnTo>
                        <a:pt x="1271" y="433"/>
                      </a:lnTo>
                      <a:lnTo>
                        <a:pt x="1248" y="458"/>
                      </a:lnTo>
                      <a:lnTo>
                        <a:pt x="1236" y="467"/>
                      </a:lnTo>
                      <a:lnTo>
                        <a:pt x="1225" y="475"/>
                      </a:lnTo>
                      <a:lnTo>
                        <a:pt x="1215" y="481"/>
                      </a:lnTo>
                      <a:lnTo>
                        <a:pt x="1207" y="483"/>
                      </a:lnTo>
                      <a:lnTo>
                        <a:pt x="1198" y="483"/>
                      </a:lnTo>
                      <a:lnTo>
                        <a:pt x="1192" y="479"/>
                      </a:lnTo>
                      <a:lnTo>
                        <a:pt x="1184" y="475"/>
                      </a:lnTo>
                      <a:lnTo>
                        <a:pt x="1177" y="467"/>
                      </a:lnTo>
                      <a:lnTo>
                        <a:pt x="1163" y="446"/>
                      </a:lnTo>
                      <a:lnTo>
                        <a:pt x="1148" y="419"/>
                      </a:lnTo>
                      <a:lnTo>
                        <a:pt x="1133" y="394"/>
                      </a:lnTo>
                      <a:lnTo>
                        <a:pt x="1117" y="368"/>
                      </a:lnTo>
                      <a:lnTo>
                        <a:pt x="1106" y="360"/>
                      </a:lnTo>
                      <a:lnTo>
                        <a:pt x="1096" y="352"/>
                      </a:lnTo>
                      <a:lnTo>
                        <a:pt x="1085" y="345"/>
                      </a:lnTo>
                      <a:lnTo>
                        <a:pt x="1073" y="341"/>
                      </a:lnTo>
                      <a:lnTo>
                        <a:pt x="1058" y="339"/>
                      </a:lnTo>
                      <a:lnTo>
                        <a:pt x="1044" y="339"/>
                      </a:lnTo>
                      <a:lnTo>
                        <a:pt x="1006" y="343"/>
                      </a:lnTo>
                      <a:lnTo>
                        <a:pt x="966" y="350"/>
                      </a:lnTo>
                      <a:lnTo>
                        <a:pt x="924" y="360"/>
                      </a:lnTo>
                      <a:lnTo>
                        <a:pt x="885" y="373"/>
                      </a:lnTo>
                      <a:lnTo>
                        <a:pt x="849" y="387"/>
                      </a:lnTo>
                      <a:lnTo>
                        <a:pt x="836" y="394"/>
                      </a:lnTo>
                      <a:lnTo>
                        <a:pt x="824" y="400"/>
                      </a:lnTo>
                      <a:lnTo>
                        <a:pt x="816" y="408"/>
                      </a:lnTo>
                      <a:lnTo>
                        <a:pt x="809" y="414"/>
                      </a:lnTo>
                      <a:lnTo>
                        <a:pt x="807" y="421"/>
                      </a:lnTo>
                      <a:lnTo>
                        <a:pt x="809" y="427"/>
                      </a:lnTo>
                      <a:lnTo>
                        <a:pt x="816" y="435"/>
                      </a:lnTo>
                      <a:lnTo>
                        <a:pt x="824" y="444"/>
                      </a:lnTo>
                      <a:lnTo>
                        <a:pt x="836" y="450"/>
                      </a:lnTo>
                      <a:lnTo>
                        <a:pt x="849" y="458"/>
                      </a:lnTo>
                      <a:lnTo>
                        <a:pt x="876" y="475"/>
                      </a:lnTo>
                      <a:lnTo>
                        <a:pt x="905" y="494"/>
                      </a:lnTo>
                      <a:lnTo>
                        <a:pt x="918" y="502"/>
                      </a:lnTo>
                      <a:lnTo>
                        <a:pt x="928" y="513"/>
                      </a:lnTo>
                      <a:lnTo>
                        <a:pt x="937" y="521"/>
                      </a:lnTo>
                      <a:lnTo>
                        <a:pt x="943" y="529"/>
                      </a:lnTo>
                      <a:lnTo>
                        <a:pt x="945" y="540"/>
                      </a:lnTo>
                      <a:lnTo>
                        <a:pt x="943" y="548"/>
                      </a:lnTo>
                      <a:lnTo>
                        <a:pt x="939" y="559"/>
                      </a:lnTo>
                      <a:lnTo>
                        <a:pt x="931" y="567"/>
                      </a:lnTo>
                      <a:lnTo>
                        <a:pt x="920" y="578"/>
                      </a:lnTo>
                      <a:lnTo>
                        <a:pt x="910" y="590"/>
                      </a:lnTo>
                      <a:lnTo>
                        <a:pt x="880" y="611"/>
                      </a:lnTo>
                      <a:lnTo>
                        <a:pt x="847" y="634"/>
                      </a:lnTo>
                      <a:lnTo>
                        <a:pt x="807" y="657"/>
                      </a:lnTo>
                      <a:lnTo>
                        <a:pt x="767" y="676"/>
                      </a:lnTo>
                      <a:lnTo>
                        <a:pt x="724" y="693"/>
                      </a:lnTo>
                      <a:lnTo>
                        <a:pt x="680" y="705"/>
                      </a:lnTo>
                      <a:lnTo>
                        <a:pt x="657" y="709"/>
                      </a:lnTo>
                      <a:lnTo>
                        <a:pt x="632" y="716"/>
                      </a:lnTo>
                      <a:lnTo>
                        <a:pt x="575" y="722"/>
                      </a:lnTo>
                      <a:lnTo>
                        <a:pt x="512" y="728"/>
                      </a:lnTo>
                      <a:lnTo>
                        <a:pt x="450" y="732"/>
                      </a:lnTo>
                      <a:lnTo>
                        <a:pt x="389" y="732"/>
                      </a:lnTo>
                      <a:lnTo>
                        <a:pt x="360" y="730"/>
                      </a:lnTo>
                      <a:lnTo>
                        <a:pt x="333" y="728"/>
                      </a:lnTo>
                      <a:lnTo>
                        <a:pt x="307" y="724"/>
                      </a:lnTo>
                      <a:lnTo>
                        <a:pt x="287" y="720"/>
                      </a:lnTo>
                      <a:lnTo>
                        <a:pt x="266" y="714"/>
                      </a:lnTo>
                      <a:lnTo>
                        <a:pt x="251" y="705"/>
                      </a:lnTo>
                      <a:lnTo>
                        <a:pt x="238" y="695"/>
                      </a:lnTo>
                      <a:lnTo>
                        <a:pt x="232" y="682"/>
                      </a:lnTo>
                      <a:lnTo>
                        <a:pt x="226" y="667"/>
                      </a:lnTo>
                      <a:lnTo>
                        <a:pt x="224" y="651"/>
                      </a:lnTo>
                      <a:lnTo>
                        <a:pt x="224" y="632"/>
                      </a:lnTo>
                      <a:lnTo>
                        <a:pt x="226" y="611"/>
                      </a:lnTo>
                      <a:lnTo>
                        <a:pt x="234" y="571"/>
                      </a:lnTo>
                      <a:lnTo>
                        <a:pt x="243" y="529"/>
                      </a:lnTo>
                      <a:lnTo>
                        <a:pt x="249" y="494"/>
                      </a:lnTo>
                      <a:lnTo>
                        <a:pt x="251" y="477"/>
                      </a:lnTo>
                      <a:lnTo>
                        <a:pt x="251" y="465"/>
                      </a:lnTo>
                      <a:lnTo>
                        <a:pt x="247" y="454"/>
                      </a:lnTo>
                      <a:lnTo>
                        <a:pt x="241" y="448"/>
                      </a:lnTo>
                      <a:lnTo>
                        <a:pt x="232" y="444"/>
                      </a:lnTo>
                      <a:lnTo>
                        <a:pt x="222" y="444"/>
                      </a:lnTo>
                      <a:lnTo>
                        <a:pt x="209" y="446"/>
                      </a:lnTo>
                      <a:lnTo>
                        <a:pt x="195" y="450"/>
                      </a:lnTo>
                      <a:lnTo>
                        <a:pt x="161" y="463"/>
                      </a:lnTo>
                      <a:lnTo>
                        <a:pt x="126" y="479"/>
                      </a:lnTo>
                      <a:lnTo>
                        <a:pt x="90" y="500"/>
                      </a:lnTo>
                      <a:lnTo>
                        <a:pt x="57" y="519"/>
                      </a:lnTo>
                      <a:lnTo>
                        <a:pt x="27" y="538"/>
                      </a:lnTo>
                      <a:lnTo>
                        <a:pt x="15" y="544"/>
                      </a:lnTo>
                      <a:lnTo>
                        <a:pt x="4" y="548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3" name="Line 40"/>
              <p:cNvSpPr>
                <a:spLocks noChangeShapeType="1"/>
              </p:cNvSpPr>
              <p:nvPr/>
            </p:nvSpPr>
            <p:spPr bwMode="auto">
              <a:xfrm flipH="1" flipV="1">
                <a:off x="1396" y="3117"/>
                <a:ext cx="88" cy="10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" name="Group 41"/>
              <p:cNvGrpSpPr>
                <a:grpSpLocks/>
              </p:cNvGrpSpPr>
              <p:nvPr/>
            </p:nvGrpSpPr>
            <p:grpSpPr bwMode="auto">
              <a:xfrm>
                <a:off x="702" y="3118"/>
                <a:ext cx="177" cy="153"/>
                <a:chOff x="2317" y="7521"/>
                <a:chExt cx="339" cy="340"/>
              </a:xfrm>
            </p:grpSpPr>
            <p:sp>
              <p:nvSpPr>
                <p:cNvPr id="119" name="Oval 42"/>
                <p:cNvSpPr>
                  <a:spLocks noChangeArrowheads="1"/>
                </p:cNvSpPr>
                <p:nvPr/>
              </p:nvSpPr>
              <p:spPr bwMode="auto">
                <a:xfrm>
                  <a:off x="2317" y="7521"/>
                  <a:ext cx="339" cy="3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Rectangle 43"/>
                <p:cNvSpPr>
                  <a:spLocks noChangeArrowheads="1"/>
                </p:cNvSpPr>
                <p:nvPr/>
              </p:nvSpPr>
              <p:spPr bwMode="auto">
                <a:xfrm>
                  <a:off x="2367" y="7569"/>
                  <a:ext cx="241" cy="21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Rectangle 44"/>
                <p:cNvSpPr>
                  <a:spLocks noChangeArrowheads="1"/>
                </p:cNvSpPr>
                <p:nvPr/>
              </p:nvSpPr>
              <p:spPr bwMode="auto">
                <a:xfrm>
                  <a:off x="2378" y="7587"/>
                  <a:ext cx="20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eaLnBrk="0" hangingPunct="0"/>
                  <a:r>
                    <a:rPr lang="it-IT" sz="900">
                      <a:solidFill>
                        <a:srgbClr val="000000"/>
                      </a:solidFill>
                    </a:rPr>
                    <a:t> Ps</a:t>
                  </a:r>
                  <a:endParaRPr lang="it-IT" sz="900"/>
                </a:p>
              </p:txBody>
            </p:sp>
          </p:grpSp>
          <p:grpSp>
            <p:nvGrpSpPr>
              <p:cNvPr id="105" name="Group 45"/>
              <p:cNvGrpSpPr>
                <a:grpSpLocks/>
              </p:cNvGrpSpPr>
              <p:nvPr/>
            </p:nvGrpSpPr>
            <p:grpSpPr bwMode="auto">
              <a:xfrm>
                <a:off x="108" y="3002"/>
                <a:ext cx="1546" cy="71"/>
                <a:chOff x="1393" y="6916"/>
                <a:chExt cx="2383" cy="433"/>
              </a:xfrm>
            </p:grpSpPr>
            <p:sp>
              <p:nvSpPr>
                <p:cNvPr id="117" name="Line 46"/>
                <p:cNvSpPr>
                  <a:spLocks noChangeShapeType="1"/>
                </p:cNvSpPr>
                <p:nvPr/>
              </p:nvSpPr>
              <p:spPr bwMode="auto">
                <a:xfrm>
                  <a:off x="1393" y="6916"/>
                  <a:ext cx="2325" cy="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47"/>
                <p:cNvSpPr>
                  <a:spLocks/>
                </p:cNvSpPr>
                <p:nvPr/>
              </p:nvSpPr>
              <p:spPr bwMode="auto">
                <a:xfrm>
                  <a:off x="3710" y="7288"/>
                  <a:ext cx="66" cy="61"/>
                </a:xfrm>
                <a:custGeom>
                  <a:avLst/>
                  <a:gdLst/>
                  <a:ahLst/>
                  <a:cxnLst>
                    <a:cxn ang="0">
                      <a:pos x="0" y="61"/>
                    </a:cxn>
                    <a:cxn ang="0">
                      <a:pos x="66" y="40"/>
                    </a:cxn>
                    <a:cxn ang="0">
                      <a:pos x="10" y="0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66" h="61">
                      <a:moveTo>
                        <a:pt x="0" y="61"/>
                      </a:moveTo>
                      <a:lnTo>
                        <a:pt x="66" y="40"/>
                      </a:lnTo>
                      <a:lnTo>
                        <a:pt x="10" y="0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" name="Line 48"/>
              <p:cNvSpPr>
                <a:spLocks noChangeShapeType="1"/>
              </p:cNvSpPr>
              <p:nvPr/>
            </p:nvSpPr>
            <p:spPr bwMode="auto">
              <a:xfrm flipV="1">
                <a:off x="1215" y="3125"/>
                <a:ext cx="181" cy="11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49"/>
              <p:cNvSpPr>
                <a:spLocks noChangeShapeType="1"/>
              </p:cNvSpPr>
              <p:nvPr/>
            </p:nvSpPr>
            <p:spPr bwMode="auto">
              <a:xfrm flipH="1">
                <a:off x="1574" y="3098"/>
                <a:ext cx="270" cy="7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50"/>
              <p:cNvSpPr>
                <a:spLocks noChangeShapeType="1"/>
              </p:cNvSpPr>
              <p:nvPr/>
            </p:nvSpPr>
            <p:spPr bwMode="auto">
              <a:xfrm flipV="1">
                <a:off x="1574" y="3089"/>
                <a:ext cx="90" cy="8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51"/>
              <p:cNvSpPr>
                <a:spLocks noChangeShapeType="1"/>
              </p:cNvSpPr>
              <p:nvPr/>
            </p:nvSpPr>
            <p:spPr bwMode="auto">
              <a:xfrm flipV="1">
                <a:off x="1219" y="3093"/>
                <a:ext cx="437" cy="13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52"/>
              <p:cNvSpPr>
                <a:spLocks noChangeShapeType="1"/>
              </p:cNvSpPr>
              <p:nvPr/>
            </p:nvSpPr>
            <p:spPr bwMode="auto">
              <a:xfrm flipV="1">
                <a:off x="1664" y="3043"/>
                <a:ext cx="91" cy="2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53"/>
              <p:cNvSpPr>
                <a:spLocks noChangeShapeType="1"/>
              </p:cNvSpPr>
              <p:nvPr/>
            </p:nvSpPr>
            <p:spPr bwMode="auto">
              <a:xfrm>
                <a:off x="1755" y="3043"/>
                <a:ext cx="1" cy="2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54"/>
              <p:cNvSpPr>
                <a:spLocks noChangeShapeType="1"/>
              </p:cNvSpPr>
              <p:nvPr/>
            </p:nvSpPr>
            <p:spPr bwMode="auto">
              <a:xfrm>
                <a:off x="1755" y="3071"/>
                <a:ext cx="179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55"/>
              <p:cNvSpPr>
                <a:spLocks noChangeShapeType="1"/>
              </p:cNvSpPr>
              <p:nvPr/>
            </p:nvSpPr>
            <p:spPr bwMode="auto">
              <a:xfrm flipH="1">
                <a:off x="1844" y="3071"/>
                <a:ext cx="90" cy="10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56"/>
              <p:cNvSpPr>
                <a:spLocks noChangeShapeType="1"/>
              </p:cNvSpPr>
              <p:nvPr/>
            </p:nvSpPr>
            <p:spPr bwMode="auto">
              <a:xfrm flipV="1">
                <a:off x="1844" y="3098"/>
                <a:ext cx="1" cy="8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57"/>
              <p:cNvSpPr>
                <a:spLocks noChangeShapeType="1"/>
              </p:cNvSpPr>
              <p:nvPr/>
            </p:nvSpPr>
            <p:spPr bwMode="auto">
              <a:xfrm flipH="1" flipV="1">
                <a:off x="1219" y="3124"/>
                <a:ext cx="265" cy="11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58"/>
              <p:cNvSpPr>
                <a:spLocks noChangeShapeType="1"/>
              </p:cNvSpPr>
              <p:nvPr/>
            </p:nvSpPr>
            <p:spPr bwMode="auto">
              <a:xfrm flipH="1">
                <a:off x="856" y="3121"/>
                <a:ext cx="374" cy="31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59"/>
            <p:cNvGrpSpPr>
              <a:grpSpLocks/>
            </p:cNvGrpSpPr>
            <p:nvPr/>
          </p:nvGrpSpPr>
          <p:grpSpPr bwMode="auto">
            <a:xfrm>
              <a:off x="116" y="3610"/>
              <a:ext cx="1826" cy="269"/>
              <a:chOff x="108" y="3002"/>
              <a:chExt cx="1826" cy="269"/>
            </a:xfrm>
          </p:grpSpPr>
          <p:grpSp>
            <p:nvGrpSpPr>
              <p:cNvPr id="80" name="Group 60"/>
              <p:cNvGrpSpPr>
                <a:grpSpLocks/>
              </p:cNvGrpSpPr>
              <p:nvPr/>
            </p:nvGrpSpPr>
            <p:grpSpPr bwMode="auto">
              <a:xfrm>
                <a:off x="1033" y="3087"/>
                <a:ext cx="901" cy="149"/>
                <a:chOff x="2848" y="7401"/>
                <a:chExt cx="1347" cy="732"/>
              </a:xfrm>
            </p:grpSpPr>
            <p:sp>
              <p:nvSpPr>
                <p:cNvPr id="100" name="Freeform 61"/>
                <p:cNvSpPr>
                  <a:spLocks/>
                </p:cNvSpPr>
                <p:nvPr/>
              </p:nvSpPr>
              <p:spPr bwMode="auto">
                <a:xfrm>
                  <a:off x="2848" y="7401"/>
                  <a:ext cx="1347" cy="732"/>
                </a:xfrm>
                <a:custGeom>
                  <a:avLst/>
                  <a:gdLst/>
                  <a:ahLst/>
                  <a:cxnLst>
                    <a:cxn ang="0">
                      <a:pos x="21" y="67"/>
                    </a:cxn>
                    <a:cxn ang="0">
                      <a:pos x="123" y="115"/>
                    </a:cxn>
                    <a:cxn ang="0">
                      <a:pos x="232" y="157"/>
                    </a:cxn>
                    <a:cxn ang="0">
                      <a:pos x="270" y="161"/>
                    </a:cxn>
                    <a:cxn ang="0">
                      <a:pos x="312" y="134"/>
                    </a:cxn>
                    <a:cxn ang="0">
                      <a:pos x="347" y="88"/>
                    </a:cxn>
                    <a:cxn ang="0">
                      <a:pos x="376" y="74"/>
                    </a:cxn>
                    <a:cxn ang="0">
                      <a:pos x="412" y="88"/>
                    </a:cxn>
                    <a:cxn ang="0">
                      <a:pos x="473" y="138"/>
                    </a:cxn>
                    <a:cxn ang="0">
                      <a:pos x="533" y="161"/>
                    </a:cxn>
                    <a:cxn ang="0">
                      <a:pos x="575" y="153"/>
                    </a:cxn>
                    <a:cxn ang="0">
                      <a:pos x="680" y="95"/>
                    </a:cxn>
                    <a:cxn ang="0">
                      <a:pos x="782" y="25"/>
                    </a:cxn>
                    <a:cxn ang="0">
                      <a:pos x="830" y="5"/>
                    </a:cxn>
                    <a:cxn ang="0">
                      <a:pos x="874" y="0"/>
                    </a:cxn>
                    <a:cxn ang="0">
                      <a:pos x="918" y="9"/>
                    </a:cxn>
                    <a:cxn ang="0">
                      <a:pos x="998" y="11"/>
                    </a:cxn>
                    <a:cxn ang="0">
                      <a:pos x="1104" y="11"/>
                    </a:cxn>
                    <a:cxn ang="0">
                      <a:pos x="1198" y="38"/>
                    </a:cxn>
                    <a:cxn ang="0">
                      <a:pos x="1276" y="113"/>
                    </a:cxn>
                    <a:cxn ang="0">
                      <a:pos x="1332" y="218"/>
                    </a:cxn>
                    <a:cxn ang="0">
                      <a:pos x="1347" y="295"/>
                    </a:cxn>
                    <a:cxn ang="0">
                      <a:pos x="1315" y="375"/>
                    </a:cxn>
                    <a:cxn ang="0">
                      <a:pos x="1248" y="458"/>
                    </a:cxn>
                    <a:cxn ang="0">
                      <a:pos x="1215" y="481"/>
                    </a:cxn>
                    <a:cxn ang="0">
                      <a:pos x="1192" y="479"/>
                    </a:cxn>
                    <a:cxn ang="0">
                      <a:pos x="1163" y="446"/>
                    </a:cxn>
                    <a:cxn ang="0">
                      <a:pos x="1117" y="368"/>
                    </a:cxn>
                    <a:cxn ang="0">
                      <a:pos x="1085" y="345"/>
                    </a:cxn>
                    <a:cxn ang="0">
                      <a:pos x="1044" y="339"/>
                    </a:cxn>
                    <a:cxn ang="0">
                      <a:pos x="924" y="360"/>
                    </a:cxn>
                    <a:cxn ang="0">
                      <a:pos x="836" y="394"/>
                    </a:cxn>
                    <a:cxn ang="0">
                      <a:pos x="809" y="414"/>
                    </a:cxn>
                    <a:cxn ang="0">
                      <a:pos x="816" y="435"/>
                    </a:cxn>
                    <a:cxn ang="0">
                      <a:pos x="849" y="458"/>
                    </a:cxn>
                    <a:cxn ang="0">
                      <a:pos x="918" y="502"/>
                    </a:cxn>
                    <a:cxn ang="0">
                      <a:pos x="943" y="529"/>
                    </a:cxn>
                    <a:cxn ang="0">
                      <a:pos x="939" y="559"/>
                    </a:cxn>
                    <a:cxn ang="0">
                      <a:pos x="910" y="590"/>
                    </a:cxn>
                    <a:cxn ang="0">
                      <a:pos x="807" y="657"/>
                    </a:cxn>
                    <a:cxn ang="0">
                      <a:pos x="680" y="705"/>
                    </a:cxn>
                    <a:cxn ang="0">
                      <a:pos x="575" y="722"/>
                    </a:cxn>
                    <a:cxn ang="0">
                      <a:pos x="389" y="732"/>
                    </a:cxn>
                    <a:cxn ang="0">
                      <a:pos x="307" y="724"/>
                    </a:cxn>
                    <a:cxn ang="0">
                      <a:pos x="251" y="705"/>
                    </a:cxn>
                    <a:cxn ang="0">
                      <a:pos x="226" y="667"/>
                    </a:cxn>
                    <a:cxn ang="0">
                      <a:pos x="226" y="611"/>
                    </a:cxn>
                    <a:cxn ang="0">
                      <a:pos x="249" y="494"/>
                    </a:cxn>
                    <a:cxn ang="0">
                      <a:pos x="247" y="454"/>
                    </a:cxn>
                    <a:cxn ang="0">
                      <a:pos x="222" y="444"/>
                    </a:cxn>
                    <a:cxn ang="0">
                      <a:pos x="161" y="463"/>
                    </a:cxn>
                    <a:cxn ang="0">
                      <a:pos x="57" y="519"/>
                    </a:cxn>
                    <a:cxn ang="0">
                      <a:pos x="4" y="548"/>
                    </a:cxn>
                  </a:cxnLst>
                  <a:rect l="0" t="0" r="r" b="b"/>
                  <a:pathLst>
                    <a:path w="1347" h="732">
                      <a:moveTo>
                        <a:pt x="0" y="59"/>
                      </a:moveTo>
                      <a:lnTo>
                        <a:pt x="11" y="63"/>
                      </a:lnTo>
                      <a:lnTo>
                        <a:pt x="21" y="67"/>
                      </a:lnTo>
                      <a:lnTo>
                        <a:pt x="50" y="82"/>
                      </a:lnTo>
                      <a:lnTo>
                        <a:pt x="86" y="99"/>
                      </a:lnTo>
                      <a:lnTo>
                        <a:pt x="123" y="115"/>
                      </a:lnTo>
                      <a:lnTo>
                        <a:pt x="161" y="132"/>
                      </a:lnTo>
                      <a:lnTo>
                        <a:pt x="199" y="147"/>
                      </a:lnTo>
                      <a:lnTo>
                        <a:pt x="232" y="157"/>
                      </a:lnTo>
                      <a:lnTo>
                        <a:pt x="247" y="159"/>
                      </a:lnTo>
                      <a:lnTo>
                        <a:pt x="259" y="161"/>
                      </a:lnTo>
                      <a:lnTo>
                        <a:pt x="270" y="161"/>
                      </a:lnTo>
                      <a:lnTo>
                        <a:pt x="280" y="159"/>
                      </a:lnTo>
                      <a:lnTo>
                        <a:pt x="297" y="149"/>
                      </a:lnTo>
                      <a:lnTo>
                        <a:pt x="312" y="134"/>
                      </a:lnTo>
                      <a:lnTo>
                        <a:pt x="324" y="118"/>
                      </a:lnTo>
                      <a:lnTo>
                        <a:pt x="335" y="103"/>
                      </a:lnTo>
                      <a:lnTo>
                        <a:pt x="347" y="88"/>
                      </a:lnTo>
                      <a:lnTo>
                        <a:pt x="360" y="78"/>
                      </a:lnTo>
                      <a:lnTo>
                        <a:pt x="368" y="76"/>
                      </a:lnTo>
                      <a:lnTo>
                        <a:pt x="376" y="74"/>
                      </a:lnTo>
                      <a:lnTo>
                        <a:pt x="385" y="76"/>
                      </a:lnTo>
                      <a:lnTo>
                        <a:pt x="393" y="78"/>
                      </a:lnTo>
                      <a:lnTo>
                        <a:pt x="412" y="88"/>
                      </a:lnTo>
                      <a:lnTo>
                        <a:pt x="431" y="105"/>
                      </a:lnTo>
                      <a:lnTo>
                        <a:pt x="452" y="122"/>
                      </a:lnTo>
                      <a:lnTo>
                        <a:pt x="473" y="138"/>
                      </a:lnTo>
                      <a:lnTo>
                        <a:pt x="496" y="153"/>
                      </a:lnTo>
                      <a:lnTo>
                        <a:pt x="519" y="161"/>
                      </a:lnTo>
                      <a:lnTo>
                        <a:pt x="533" y="161"/>
                      </a:lnTo>
                      <a:lnTo>
                        <a:pt x="546" y="161"/>
                      </a:lnTo>
                      <a:lnTo>
                        <a:pt x="560" y="159"/>
                      </a:lnTo>
                      <a:lnTo>
                        <a:pt x="575" y="153"/>
                      </a:lnTo>
                      <a:lnTo>
                        <a:pt x="609" y="138"/>
                      </a:lnTo>
                      <a:lnTo>
                        <a:pt x="644" y="118"/>
                      </a:lnTo>
                      <a:lnTo>
                        <a:pt x="680" y="95"/>
                      </a:lnTo>
                      <a:lnTo>
                        <a:pt x="717" y="69"/>
                      </a:lnTo>
                      <a:lnTo>
                        <a:pt x="751" y="46"/>
                      </a:lnTo>
                      <a:lnTo>
                        <a:pt x="782" y="25"/>
                      </a:lnTo>
                      <a:lnTo>
                        <a:pt x="797" y="19"/>
                      </a:lnTo>
                      <a:lnTo>
                        <a:pt x="809" y="13"/>
                      </a:lnTo>
                      <a:lnTo>
                        <a:pt x="830" y="5"/>
                      </a:lnTo>
                      <a:lnTo>
                        <a:pt x="847" y="2"/>
                      </a:lnTo>
                      <a:lnTo>
                        <a:pt x="862" y="0"/>
                      </a:lnTo>
                      <a:lnTo>
                        <a:pt x="874" y="0"/>
                      </a:lnTo>
                      <a:lnTo>
                        <a:pt x="887" y="2"/>
                      </a:lnTo>
                      <a:lnTo>
                        <a:pt x="901" y="7"/>
                      </a:lnTo>
                      <a:lnTo>
                        <a:pt x="918" y="9"/>
                      </a:lnTo>
                      <a:lnTo>
                        <a:pt x="939" y="11"/>
                      </a:lnTo>
                      <a:lnTo>
                        <a:pt x="966" y="11"/>
                      </a:lnTo>
                      <a:lnTo>
                        <a:pt x="998" y="11"/>
                      </a:lnTo>
                      <a:lnTo>
                        <a:pt x="1031" y="9"/>
                      </a:lnTo>
                      <a:lnTo>
                        <a:pt x="1069" y="9"/>
                      </a:lnTo>
                      <a:lnTo>
                        <a:pt x="1104" y="11"/>
                      </a:lnTo>
                      <a:lnTo>
                        <a:pt x="1140" y="15"/>
                      </a:lnTo>
                      <a:lnTo>
                        <a:pt x="1171" y="23"/>
                      </a:lnTo>
                      <a:lnTo>
                        <a:pt x="1198" y="38"/>
                      </a:lnTo>
                      <a:lnTo>
                        <a:pt x="1225" y="59"/>
                      </a:lnTo>
                      <a:lnTo>
                        <a:pt x="1251" y="84"/>
                      </a:lnTo>
                      <a:lnTo>
                        <a:pt x="1276" y="113"/>
                      </a:lnTo>
                      <a:lnTo>
                        <a:pt x="1299" y="147"/>
                      </a:lnTo>
                      <a:lnTo>
                        <a:pt x="1317" y="182"/>
                      </a:lnTo>
                      <a:lnTo>
                        <a:pt x="1332" y="218"/>
                      </a:lnTo>
                      <a:lnTo>
                        <a:pt x="1343" y="251"/>
                      </a:lnTo>
                      <a:lnTo>
                        <a:pt x="1347" y="281"/>
                      </a:lnTo>
                      <a:lnTo>
                        <a:pt x="1347" y="295"/>
                      </a:lnTo>
                      <a:lnTo>
                        <a:pt x="1343" y="310"/>
                      </a:lnTo>
                      <a:lnTo>
                        <a:pt x="1332" y="341"/>
                      </a:lnTo>
                      <a:lnTo>
                        <a:pt x="1315" y="375"/>
                      </a:lnTo>
                      <a:lnTo>
                        <a:pt x="1294" y="406"/>
                      </a:lnTo>
                      <a:lnTo>
                        <a:pt x="1271" y="433"/>
                      </a:lnTo>
                      <a:lnTo>
                        <a:pt x="1248" y="458"/>
                      </a:lnTo>
                      <a:lnTo>
                        <a:pt x="1236" y="467"/>
                      </a:lnTo>
                      <a:lnTo>
                        <a:pt x="1225" y="475"/>
                      </a:lnTo>
                      <a:lnTo>
                        <a:pt x="1215" y="481"/>
                      </a:lnTo>
                      <a:lnTo>
                        <a:pt x="1207" y="483"/>
                      </a:lnTo>
                      <a:lnTo>
                        <a:pt x="1198" y="483"/>
                      </a:lnTo>
                      <a:lnTo>
                        <a:pt x="1192" y="479"/>
                      </a:lnTo>
                      <a:lnTo>
                        <a:pt x="1184" y="475"/>
                      </a:lnTo>
                      <a:lnTo>
                        <a:pt x="1177" y="467"/>
                      </a:lnTo>
                      <a:lnTo>
                        <a:pt x="1163" y="446"/>
                      </a:lnTo>
                      <a:lnTo>
                        <a:pt x="1148" y="419"/>
                      </a:lnTo>
                      <a:lnTo>
                        <a:pt x="1133" y="394"/>
                      </a:lnTo>
                      <a:lnTo>
                        <a:pt x="1117" y="368"/>
                      </a:lnTo>
                      <a:lnTo>
                        <a:pt x="1106" y="360"/>
                      </a:lnTo>
                      <a:lnTo>
                        <a:pt x="1096" y="352"/>
                      </a:lnTo>
                      <a:lnTo>
                        <a:pt x="1085" y="345"/>
                      </a:lnTo>
                      <a:lnTo>
                        <a:pt x="1073" y="341"/>
                      </a:lnTo>
                      <a:lnTo>
                        <a:pt x="1058" y="339"/>
                      </a:lnTo>
                      <a:lnTo>
                        <a:pt x="1044" y="339"/>
                      </a:lnTo>
                      <a:lnTo>
                        <a:pt x="1006" y="343"/>
                      </a:lnTo>
                      <a:lnTo>
                        <a:pt x="966" y="350"/>
                      </a:lnTo>
                      <a:lnTo>
                        <a:pt x="924" y="360"/>
                      </a:lnTo>
                      <a:lnTo>
                        <a:pt x="885" y="373"/>
                      </a:lnTo>
                      <a:lnTo>
                        <a:pt x="849" y="387"/>
                      </a:lnTo>
                      <a:lnTo>
                        <a:pt x="836" y="394"/>
                      </a:lnTo>
                      <a:lnTo>
                        <a:pt x="824" y="400"/>
                      </a:lnTo>
                      <a:lnTo>
                        <a:pt x="816" y="408"/>
                      </a:lnTo>
                      <a:lnTo>
                        <a:pt x="809" y="414"/>
                      </a:lnTo>
                      <a:lnTo>
                        <a:pt x="807" y="421"/>
                      </a:lnTo>
                      <a:lnTo>
                        <a:pt x="809" y="427"/>
                      </a:lnTo>
                      <a:lnTo>
                        <a:pt x="816" y="435"/>
                      </a:lnTo>
                      <a:lnTo>
                        <a:pt x="824" y="444"/>
                      </a:lnTo>
                      <a:lnTo>
                        <a:pt x="836" y="450"/>
                      </a:lnTo>
                      <a:lnTo>
                        <a:pt x="849" y="458"/>
                      </a:lnTo>
                      <a:lnTo>
                        <a:pt x="876" y="475"/>
                      </a:lnTo>
                      <a:lnTo>
                        <a:pt x="905" y="494"/>
                      </a:lnTo>
                      <a:lnTo>
                        <a:pt x="918" y="502"/>
                      </a:lnTo>
                      <a:lnTo>
                        <a:pt x="928" y="513"/>
                      </a:lnTo>
                      <a:lnTo>
                        <a:pt x="937" y="521"/>
                      </a:lnTo>
                      <a:lnTo>
                        <a:pt x="943" y="529"/>
                      </a:lnTo>
                      <a:lnTo>
                        <a:pt x="945" y="540"/>
                      </a:lnTo>
                      <a:lnTo>
                        <a:pt x="943" y="548"/>
                      </a:lnTo>
                      <a:lnTo>
                        <a:pt x="939" y="559"/>
                      </a:lnTo>
                      <a:lnTo>
                        <a:pt x="931" y="567"/>
                      </a:lnTo>
                      <a:lnTo>
                        <a:pt x="920" y="578"/>
                      </a:lnTo>
                      <a:lnTo>
                        <a:pt x="910" y="590"/>
                      </a:lnTo>
                      <a:lnTo>
                        <a:pt x="880" y="611"/>
                      </a:lnTo>
                      <a:lnTo>
                        <a:pt x="847" y="634"/>
                      </a:lnTo>
                      <a:lnTo>
                        <a:pt x="807" y="657"/>
                      </a:lnTo>
                      <a:lnTo>
                        <a:pt x="767" y="676"/>
                      </a:lnTo>
                      <a:lnTo>
                        <a:pt x="724" y="693"/>
                      </a:lnTo>
                      <a:lnTo>
                        <a:pt x="680" y="705"/>
                      </a:lnTo>
                      <a:lnTo>
                        <a:pt x="657" y="709"/>
                      </a:lnTo>
                      <a:lnTo>
                        <a:pt x="632" y="716"/>
                      </a:lnTo>
                      <a:lnTo>
                        <a:pt x="575" y="722"/>
                      </a:lnTo>
                      <a:lnTo>
                        <a:pt x="512" y="728"/>
                      </a:lnTo>
                      <a:lnTo>
                        <a:pt x="450" y="732"/>
                      </a:lnTo>
                      <a:lnTo>
                        <a:pt x="389" y="732"/>
                      </a:lnTo>
                      <a:lnTo>
                        <a:pt x="360" y="730"/>
                      </a:lnTo>
                      <a:lnTo>
                        <a:pt x="333" y="728"/>
                      </a:lnTo>
                      <a:lnTo>
                        <a:pt x="307" y="724"/>
                      </a:lnTo>
                      <a:lnTo>
                        <a:pt x="287" y="720"/>
                      </a:lnTo>
                      <a:lnTo>
                        <a:pt x="266" y="714"/>
                      </a:lnTo>
                      <a:lnTo>
                        <a:pt x="251" y="705"/>
                      </a:lnTo>
                      <a:lnTo>
                        <a:pt x="238" y="695"/>
                      </a:lnTo>
                      <a:lnTo>
                        <a:pt x="232" y="682"/>
                      </a:lnTo>
                      <a:lnTo>
                        <a:pt x="226" y="667"/>
                      </a:lnTo>
                      <a:lnTo>
                        <a:pt x="224" y="651"/>
                      </a:lnTo>
                      <a:lnTo>
                        <a:pt x="224" y="632"/>
                      </a:lnTo>
                      <a:lnTo>
                        <a:pt x="226" y="611"/>
                      </a:lnTo>
                      <a:lnTo>
                        <a:pt x="234" y="571"/>
                      </a:lnTo>
                      <a:lnTo>
                        <a:pt x="243" y="529"/>
                      </a:lnTo>
                      <a:lnTo>
                        <a:pt x="249" y="494"/>
                      </a:lnTo>
                      <a:lnTo>
                        <a:pt x="251" y="477"/>
                      </a:lnTo>
                      <a:lnTo>
                        <a:pt x="251" y="465"/>
                      </a:lnTo>
                      <a:lnTo>
                        <a:pt x="247" y="454"/>
                      </a:lnTo>
                      <a:lnTo>
                        <a:pt x="241" y="448"/>
                      </a:lnTo>
                      <a:lnTo>
                        <a:pt x="232" y="444"/>
                      </a:lnTo>
                      <a:lnTo>
                        <a:pt x="222" y="444"/>
                      </a:lnTo>
                      <a:lnTo>
                        <a:pt x="209" y="446"/>
                      </a:lnTo>
                      <a:lnTo>
                        <a:pt x="195" y="450"/>
                      </a:lnTo>
                      <a:lnTo>
                        <a:pt x="161" y="463"/>
                      </a:lnTo>
                      <a:lnTo>
                        <a:pt x="126" y="479"/>
                      </a:lnTo>
                      <a:lnTo>
                        <a:pt x="90" y="500"/>
                      </a:lnTo>
                      <a:lnTo>
                        <a:pt x="57" y="519"/>
                      </a:lnTo>
                      <a:lnTo>
                        <a:pt x="27" y="538"/>
                      </a:lnTo>
                      <a:lnTo>
                        <a:pt x="15" y="544"/>
                      </a:lnTo>
                      <a:lnTo>
                        <a:pt x="4" y="548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62"/>
                <p:cNvSpPr>
                  <a:spLocks/>
                </p:cNvSpPr>
                <p:nvPr/>
              </p:nvSpPr>
              <p:spPr bwMode="auto">
                <a:xfrm>
                  <a:off x="2848" y="7401"/>
                  <a:ext cx="1347" cy="732"/>
                </a:xfrm>
                <a:custGeom>
                  <a:avLst/>
                  <a:gdLst/>
                  <a:ahLst/>
                  <a:cxnLst>
                    <a:cxn ang="0">
                      <a:pos x="21" y="67"/>
                    </a:cxn>
                    <a:cxn ang="0">
                      <a:pos x="123" y="115"/>
                    </a:cxn>
                    <a:cxn ang="0">
                      <a:pos x="232" y="157"/>
                    </a:cxn>
                    <a:cxn ang="0">
                      <a:pos x="270" y="161"/>
                    </a:cxn>
                    <a:cxn ang="0">
                      <a:pos x="312" y="134"/>
                    </a:cxn>
                    <a:cxn ang="0">
                      <a:pos x="347" y="88"/>
                    </a:cxn>
                    <a:cxn ang="0">
                      <a:pos x="376" y="74"/>
                    </a:cxn>
                    <a:cxn ang="0">
                      <a:pos x="412" y="88"/>
                    </a:cxn>
                    <a:cxn ang="0">
                      <a:pos x="473" y="138"/>
                    </a:cxn>
                    <a:cxn ang="0">
                      <a:pos x="533" y="161"/>
                    </a:cxn>
                    <a:cxn ang="0">
                      <a:pos x="575" y="153"/>
                    </a:cxn>
                    <a:cxn ang="0">
                      <a:pos x="680" y="95"/>
                    </a:cxn>
                    <a:cxn ang="0">
                      <a:pos x="782" y="25"/>
                    </a:cxn>
                    <a:cxn ang="0">
                      <a:pos x="830" y="5"/>
                    </a:cxn>
                    <a:cxn ang="0">
                      <a:pos x="874" y="0"/>
                    </a:cxn>
                    <a:cxn ang="0">
                      <a:pos x="918" y="9"/>
                    </a:cxn>
                    <a:cxn ang="0">
                      <a:pos x="998" y="11"/>
                    </a:cxn>
                    <a:cxn ang="0">
                      <a:pos x="1104" y="11"/>
                    </a:cxn>
                    <a:cxn ang="0">
                      <a:pos x="1198" y="38"/>
                    </a:cxn>
                    <a:cxn ang="0">
                      <a:pos x="1276" y="113"/>
                    </a:cxn>
                    <a:cxn ang="0">
                      <a:pos x="1332" y="218"/>
                    </a:cxn>
                    <a:cxn ang="0">
                      <a:pos x="1347" y="295"/>
                    </a:cxn>
                    <a:cxn ang="0">
                      <a:pos x="1315" y="375"/>
                    </a:cxn>
                    <a:cxn ang="0">
                      <a:pos x="1248" y="458"/>
                    </a:cxn>
                    <a:cxn ang="0">
                      <a:pos x="1215" y="481"/>
                    </a:cxn>
                    <a:cxn ang="0">
                      <a:pos x="1192" y="479"/>
                    </a:cxn>
                    <a:cxn ang="0">
                      <a:pos x="1163" y="446"/>
                    </a:cxn>
                    <a:cxn ang="0">
                      <a:pos x="1117" y="368"/>
                    </a:cxn>
                    <a:cxn ang="0">
                      <a:pos x="1085" y="345"/>
                    </a:cxn>
                    <a:cxn ang="0">
                      <a:pos x="1044" y="339"/>
                    </a:cxn>
                    <a:cxn ang="0">
                      <a:pos x="924" y="360"/>
                    </a:cxn>
                    <a:cxn ang="0">
                      <a:pos x="836" y="394"/>
                    </a:cxn>
                    <a:cxn ang="0">
                      <a:pos x="809" y="414"/>
                    </a:cxn>
                    <a:cxn ang="0">
                      <a:pos x="816" y="435"/>
                    </a:cxn>
                    <a:cxn ang="0">
                      <a:pos x="849" y="458"/>
                    </a:cxn>
                    <a:cxn ang="0">
                      <a:pos x="918" y="502"/>
                    </a:cxn>
                    <a:cxn ang="0">
                      <a:pos x="943" y="529"/>
                    </a:cxn>
                    <a:cxn ang="0">
                      <a:pos x="939" y="559"/>
                    </a:cxn>
                    <a:cxn ang="0">
                      <a:pos x="910" y="590"/>
                    </a:cxn>
                    <a:cxn ang="0">
                      <a:pos x="807" y="657"/>
                    </a:cxn>
                    <a:cxn ang="0">
                      <a:pos x="680" y="705"/>
                    </a:cxn>
                    <a:cxn ang="0">
                      <a:pos x="575" y="722"/>
                    </a:cxn>
                    <a:cxn ang="0">
                      <a:pos x="389" y="732"/>
                    </a:cxn>
                    <a:cxn ang="0">
                      <a:pos x="307" y="724"/>
                    </a:cxn>
                    <a:cxn ang="0">
                      <a:pos x="251" y="705"/>
                    </a:cxn>
                    <a:cxn ang="0">
                      <a:pos x="226" y="667"/>
                    </a:cxn>
                    <a:cxn ang="0">
                      <a:pos x="226" y="611"/>
                    </a:cxn>
                    <a:cxn ang="0">
                      <a:pos x="249" y="494"/>
                    </a:cxn>
                    <a:cxn ang="0">
                      <a:pos x="247" y="454"/>
                    </a:cxn>
                    <a:cxn ang="0">
                      <a:pos x="222" y="444"/>
                    </a:cxn>
                    <a:cxn ang="0">
                      <a:pos x="161" y="463"/>
                    </a:cxn>
                    <a:cxn ang="0">
                      <a:pos x="57" y="519"/>
                    </a:cxn>
                    <a:cxn ang="0">
                      <a:pos x="4" y="548"/>
                    </a:cxn>
                  </a:cxnLst>
                  <a:rect l="0" t="0" r="r" b="b"/>
                  <a:pathLst>
                    <a:path w="1347" h="732">
                      <a:moveTo>
                        <a:pt x="0" y="59"/>
                      </a:moveTo>
                      <a:lnTo>
                        <a:pt x="11" y="63"/>
                      </a:lnTo>
                      <a:lnTo>
                        <a:pt x="21" y="67"/>
                      </a:lnTo>
                      <a:lnTo>
                        <a:pt x="50" y="82"/>
                      </a:lnTo>
                      <a:lnTo>
                        <a:pt x="86" y="99"/>
                      </a:lnTo>
                      <a:lnTo>
                        <a:pt x="123" y="115"/>
                      </a:lnTo>
                      <a:lnTo>
                        <a:pt x="161" y="132"/>
                      </a:lnTo>
                      <a:lnTo>
                        <a:pt x="199" y="147"/>
                      </a:lnTo>
                      <a:lnTo>
                        <a:pt x="232" y="157"/>
                      </a:lnTo>
                      <a:lnTo>
                        <a:pt x="247" y="159"/>
                      </a:lnTo>
                      <a:lnTo>
                        <a:pt x="259" y="161"/>
                      </a:lnTo>
                      <a:lnTo>
                        <a:pt x="270" y="161"/>
                      </a:lnTo>
                      <a:lnTo>
                        <a:pt x="280" y="159"/>
                      </a:lnTo>
                      <a:lnTo>
                        <a:pt x="297" y="149"/>
                      </a:lnTo>
                      <a:lnTo>
                        <a:pt x="312" y="134"/>
                      </a:lnTo>
                      <a:lnTo>
                        <a:pt x="324" y="118"/>
                      </a:lnTo>
                      <a:lnTo>
                        <a:pt x="335" y="103"/>
                      </a:lnTo>
                      <a:lnTo>
                        <a:pt x="347" y="88"/>
                      </a:lnTo>
                      <a:lnTo>
                        <a:pt x="360" y="78"/>
                      </a:lnTo>
                      <a:lnTo>
                        <a:pt x="368" y="76"/>
                      </a:lnTo>
                      <a:lnTo>
                        <a:pt x="376" y="74"/>
                      </a:lnTo>
                      <a:lnTo>
                        <a:pt x="385" y="76"/>
                      </a:lnTo>
                      <a:lnTo>
                        <a:pt x="393" y="78"/>
                      </a:lnTo>
                      <a:lnTo>
                        <a:pt x="412" y="88"/>
                      </a:lnTo>
                      <a:lnTo>
                        <a:pt x="431" y="105"/>
                      </a:lnTo>
                      <a:lnTo>
                        <a:pt x="452" y="122"/>
                      </a:lnTo>
                      <a:lnTo>
                        <a:pt x="473" y="138"/>
                      </a:lnTo>
                      <a:lnTo>
                        <a:pt x="496" y="153"/>
                      </a:lnTo>
                      <a:lnTo>
                        <a:pt x="519" y="161"/>
                      </a:lnTo>
                      <a:lnTo>
                        <a:pt x="533" y="161"/>
                      </a:lnTo>
                      <a:lnTo>
                        <a:pt x="546" y="161"/>
                      </a:lnTo>
                      <a:lnTo>
                        <a:pt x="560" y="159"/>
                      </a:lnTo>
                      <a:lnTo>
                        <a:pt x="575" y="153"/>
                      </a:lnTo>
                      <a:lnTo>
                        <a:pt x="609" y="138"/>
                      </a:lnTo>
                      <a:lnTo>
                        <a:pt x="644" y="118"/>
                      </a:lnTo>
                      <a:lnTo>
                        <a:pt x="680" y="95"/>
                      </a:lnTo>
                      <a:lnTo>
                        <a:pt x="717" y="69"/>
                      </a:lnTo>
                      <a:lnTo>
                        <a:pt x="751" y="46"/>
                      </a:lnTo>
                      <a:lnTo>
                        <a:pt x="782" y="25"/>
                      </a:lnTo>
                      <a:lnTo>
                        <a:pt x="797" y="19"/>
                      </a:lnTo>
                      <a:lnTo>
                        <a:pt x="809" y="13"/>
                      </a:lnTo>
                      <a:lnTo>
                        <a:pt x="830" y="5"/>
                      </a:lnTo>
                      <a:lnTo>
                        <a:pt x="847" y="2"/>
                      </a:lnTo>
                      <a:lnTo>
                        <a:pt x="862" y="0"/>
                      </a:lnTo>
                      <a:lnTo>
                        <a:pt x="874" y="0"/>
                      </a:lnTo>
                      <a:lnTo>
                        <a:pt x="887" y="2"/>
                      </a:lnTo>
                      <a:lnTo>
                        <a:pt x="901" y="7"/>
                      </a:lnTo>
                      <a:lnTo>
                        <a:pt x="918" y="9"/>
                      </a:lnTo>
                      <a:lnTo>
                        <a:pt x="939" y="11"/>
                      </a:lnTo>
                      <a:lnTo>
                        <a:pt x="966" y="11"/>
                      </a:lnTo>
                      <a:lnTo>
                        <a:pt x="998" y="11"/>
                      </a:lnTo>
                      <a:lnTo>
                        <a:pt x="1031" y="9"/>
                      </a:lnTo>
                      <a:lnTo>
                        <a:pt x="1069" y="9"/>
                      </a:lnTo>
                      <a:lnTo>
                        <a:pt x="1104" y="11"/>
                      </a:lnTo>
                      <a:lnTo>
                        <a:pt x="1140" y="15"/>
                      </a:lnTo>
                      <a:lnTo>
                        <a:pt x="1171" y="23"/>
                      </a:lnTo>
                      <a:lnTo>
                        <a:pt x="1198" y="38"/>
                      </a:lnTo>
                      <a:lnTo>
                        <a:pt x="1225" y="59"/>
                      </a:lnTo>
                      <a:lnTo>
                        <a:pt x="1251" y="84"/>
                      </a:lnTo>
                      <a:lnTo>
                        <a:pt x="1276" y="113"/>
                      </a:lnTo>
                      <a:lnTo>
                        <a:pt x="1299" y="147"/>
                      </a:lnTo>
                      <a:lnTo>
                        <a:pt x="1317" y="182"/>
                      </a:lnTo>
                      <a:lnTo>
                        <a:pt x="1332" y="218"/>
                      </a:lnTo>
                      <a:lnTo>
                        <a:pt x="1343" y="251"/>
                      </a:lnTo>
                      <a:lnTo>
                        <a:pt x="1347" y="281"/>
                      </a:lnTo>
                      <a:lnTo>
                        <a:pt x="1347" y="295"/>
                      </a:lnTo>
                      <a:lnTo>
                        <a:pt x="1343" y="310"/>
                      </a:lnTo>
                      <a:lnTo>
                        <a:pt x="1332" y="341"/>
                      </a:lnTo>
                      <a:lnTo>
                        <a:pt x="1315" y="375"/>
                      </a:lnTo>
                      <a:lnTo>
                        <a:pt x="1294" y="406"/>
                      </a:lnTo>
                      <a:lnTo>
                        <a:pt x="1271" y="433"/>
                      </a:lnTo>
                      <a:lnTo>
                        <a:pt x="1248" y="458"/>
                      </a:lnTo>
                      <a:lnTo>
                        <a:pt x="1236" y="467"/>
                      </a:lnTo>
                      <a:lnTo>
                        <a:pt x="1225" y="475"/>
                      </a:lnTo>
                      <a:lnTo>
                        <a:pt x="1215" y="481"/>
                      </a:lnTo>
                      <a:lnTo>
                        <a:pt x="1207" y="483"/>
                      </a:lnTo>
                      <a:lnTo>
                        <a:pt x="1198" y="483"/>
                      </a:lnTo>
                      <a:lnTo>
                        <a:pt x="1192" y="479"/>
                      </a:lnTo>
                      <a:lnTo>
                        <a:pt x="1184" y="475"/>
                      </a:lnTo>
                      <a:lnTo>
                        <a:pt x="1177" y="467"/>
                      </a:lnTo>
                      <a:lnTo>
                        <a:pt x="1163" y="446"/>
                      </a:lnTo>
                      <a:lnTo>
                        <a:pt x="1148" y="419"/>
                      </a:lnTo>
                      <a:lnTo>
                        <a:pt x="1133" y="394"/>
                      </a:lnTo>
                      <a:lnTo>
                        <a:pt x="1117" y="368"/>
                      </a:lnTo>
                      <a:lnTo>
                        <a:pt x="1106" y="360"/>
                      </a:lnTo>
                      <a:lnTo>
                        <a:pt x="1096" y="352"/>
                      </a:lnTo>
                      <a:lnTo>
                        <a:pt x="1085" y="345"/>
                      </a:lnTo>
                      <a:lnTo>
                        <a:pt x="1073" y="341"/>
                      </a:lnTo>
                      <a:lnTo>
                        <a:pt x="1058" y="339"/>
                      </a:lnTo>
                      <a:lnTo>
                        <a:pt x="1044" y="339"/>
                      </a:lnTo>
                      <a:lnTo>
                        <a:pt x="1006" y="343"/>
                      </a:lnTo>
                      <a:lnTo>
                        <a:pt x="966" y="350"/>
                      </a:lnTo>
                      <a:lnTo>
                        <a:pt x="924" y="360"/>
                      </a:lnTo>
                      <a:lnTo>
                        <a:pt x="885" y="373"/>
                      </a:lnTo>
                      <a:lnTo>
                        <a:pt x="849" y="387"/>
                      </a:lnTo>
                      <a:lnTo>
                        <a:pt x="836" y="394"/>
                      </a:lnTo>
                      <a:lnTo>
                        <a:pt x="824" y="400"/>
                      </a:lnTo>
                      <a:lnTo>
                        <a:pt x="816" y="408"/>
                      </a:lnTo>
                      <a:lnTo>
                        <a:pt x="809" y="414"/>
                      </a:lnTo>
                      <a:lnTo>
                        <a:pt x="807" y="421"/>
                      </a:lnTo>
                      <a:lnTo>
                        <a:pt x="809" y="427"/>
                      </a:lnTo>
                      <a:lnTo>
                        <a:pt x="816" y="435"/>
                      </a:lnTo>
                      <a:lnTo>
                        <a:pt x="824" y="444"/>
                      </a:lnTo>
                      <a:lnTo>
                        <a:pt x="836" y="450"/>
                      </a:lnTo>
                      <a:lnTo>
                        <a:pt x="849" y="458"/>
                      </a:lnTo>
                      <a:lnTo>
                        <a:pt x="876" y="475"/>
                      </a:lnTo>
                      <a:lnTo>
                        <a:pt x="905" y="494"/>
                      </a:lnTo>
                      <a:lnTo>
                        <a:pt x="918" y="502"/>
                      </a:lnTo>
                      <a:lnTo>
                        <a:pt x="928" y="513"/>
                      </a:lnTo>
                      <a:lnTo>
                        <a:pt x="937" y="521"/>
                      </a:lnTo>
                      <a:lnTo>
                        <a:pt x="943" y="529"/>
                      </a:lnTo>
                      <a:lnTo>
                        <a:pt x="945" y="540"/>
                      </a:lnTo>
                      <a:lnTo>
                        <a:pt x="943" y="548"/>
                      </a:lnTo>
                      <a:lnTo>
                        <a:pt x="939" y="559"/>
                      </a:lnTo>
                      <a:lnTo>
                        <a:pt x="931" y="567"/>
                      </a:lnTo>
                      <a:lnTo>
                        <a:pt x="920" y="578"/>
                      </a:lnTo>
                      <a:lnTo>
                        <a:pt x="910" y="590"/>
                      </a:lnTo>
                      <a:lnTo>
                        <a:pt x="880" y="611"/>
                      </a:lnTo>
                      <a:lnTo>
                        <a:pt x="847" y="634"/>
                      </a:lnTo>
                      <a:lnTo>
                        <a:pt x="807" y="657"/>
                      </a:lnTo>
                      <a:lnTo>
                        <a:pt x="767" y="676"/>
                      </a:lnTo>
                      <a:lnTo>
                        <a:pt x="724" y="693"/>
                      </a:lnTo>
                      <a:lnTo>
                        <a:pt x="680" y="705"/>
                      </a:lnTo>
                      <a:lnTo>
                        <a:pt x="657" y="709"/>
                      </a:lnTo>
                      <a:lnTo>
                        <a:pt x="632" y="716"/>
                      </a:lnTo>
                      <a:lnTo>
                        <a:pt x="575" y="722"/>
                      </a:lnTo>
                      <a:lnTo>
                        <a:pt x="512" y="728"/>
                      </a:lnTo>
                      <a:lnTo>
                        <a:pt x="450" y="732"/>
                      </a:lnTo>
                      <a:lnTo>
                        <a:pt x="389" y="732"/>
                      </a:lnTo>
                      <a:lnTo>
                        <a:pt x="360" y="730"/>
                      </a:lnTo>
                      <a:lnTo>
                        <a:pt x="333" y="728"/>
                      </a:lnTo>
                      <a:lnTo>
                        <a:pt x="307" y="724"/>
                      </a:lnTo>
                      <a:lnTo>
                        <a:pt x="287" y="720"/>
                      </a:lnTo>
                      <a:lnTo>
                        <a:pt x="266" y="714"/>
                      </a:lnTo>
                      <a:lnTo>
                        <a:pt x="251" y="705"/>
                      </a:lnTo>
                      <a:lnTo>
                        <a:pt x="238" y="695"/>
                      </a:lnTo>
                      <a:lnTo>
                        <a:pt x="232" y="682"/>
                      </a:lnTo>
                      <a:lnTo>
                        <a:pt x="226" y="667"/>
                      </a:lnTo>
                      <a:lnTo>
                        <a:pt x="224" y="651"/>
                      </a:lnTo>
                      <a:lnTo>
                        <a:pt x="224" y="632"/>
                      </a:lnTo>
                      <a:lnTo>
                        <a:pt x="226" y="611"/>
                      </a:lnTo>
                      <a:lnTo>
                        <a:pt x="234" y="571"/>
                      </a:lnTo>
                      <a:lnTo>
                        <a:pt x="243" y="529"/>
                      </a:lnTo>
                      <a:lnTo>
                        <a:pt x="249" y="494"/>
                      </a:lnTo>
                      <a:lnTo>
                        <a:pt x="251" y="477"/>
                      </a:lnTo>
                      <a:lnTo>
                        <a:pt x="251" y="465"/>
                      </a:lnTo>
                      <a:lnTo>
                        <a:pt x="247" y="454"/>
                      </a:lnTo>
                      <a:lnTo>
                        <a:pt x="241" y="448"/>
                      </a:lnTo>
                      <a:lnTo>
                        <a:pt x="232" y="444"/>
                      </a:lnTo>
                      <a:lnTo>
                        <a:pt x="222" y="444"/>
                      </a:lnTo>
                      <a:lnTo>
                        <a:pt x="209" y="446"/>
                      </a:lnTo>
                      <a:lnTo>
                        <a:pt x="195" y="450"/>
                      </a:lnTo>
                      <a:lnTo>
                        <a:pt x="161" y="463"/>
                      </a:lnTo>
                      <a:lnTo>
                        <a:pt x="126" y="479"/>
                      </a:lnTo>
                      <a:lnTo>
                        <a:pt x="90" y="500"/>
                      </a:lnTo>
                      <a:lnTo>
                        <a:pt x="57" y="519"/>
                      </a:lnTo>
                      <a:lnTo>
                        <a:pt x="27" y="538"/>
                      </a:lnTo>
                      <a:lnTo>
                        <a:pt x="15" y="544"/>
                      </a:lnTo>
                      <a:lnTo>
                        <a:pt x="4" y="548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1" name="Line 63"/>
              <p:cNvSpPr>
                <a:spLocks noChangeShapeType="1"/>
              </p:cNvSpPr>
              <p:nvPr/>
            </p:nvSpPr>
            <p:spPr bwMode="auto">
              <a:xfrm flipH="1" flipV="1">
                <a:off x="1396" y="3117"/>
                <a:ext cx="88" cy="10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2" name="Group 64"/>
              <p:cNvGrpSpPr>
                <a:grpSpLocks/>
              </p:cNvGrpSpPr>
              <p:nvPr/>
            </p:nvGrpSpPr>
            <p:grpSpPr bwMode="auto">
              <a:xfrm>
                <a:off x="702" y="3118"/>
                <a:ext cx="177" cy="153"/>
                <a:chOff x="2317" y="7521"/>
                <a:chExt cx="339" cy="340"/>
              </a:xfrm>
            </p:grpSpPr>
            <p:sp>
              <p:nvSpPr>
                <p:cNvPr id="97" name="Oval 65"/>
                <p:cNvSpPr>
                  <a:spLocks noChangeArrowheads="1"/>
                </p:cNvSpPr>
                <p:nvPr/>
              </p:nvSpPr>
              <p:spPr bwMode="auto">
                <a:xfrm>
                  <a:off x="2317" y="7521"/>
                  <a:ext cx="339" cy="3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Rectangle 66"/>
                <p:cNvSpPr>
                  <a:spLocks noChangeArrowheads="1"/>
                </p:cNvSpPr>
                <p:nvPr/>
              </p:nvSpPr>
              <p:spPr bwMode="auto">
                <a:xfrm>
                  <a:off x="2367" y="7569"/>
                  <a:ext cx="241" cy="21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Rectangle 67"/>
                <p:cNvSpPr>
                  <a:spLocks noChangeArrowheads="1"/>
                </p:cNvSpPr>
                <p:nvPr/>
              </p:nvSpPr>
              <p:spPr bwMode="auto">
                <a:xfrm>
                  <a:off x="2378" y="7587"/>
                  <a:ext cx="20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eaLnBrk="0" hangingPunct="0"/>
                  <a:r>
                    <a:rPr lang="it-IT" sz="900" dirty="0">
                      <a:solidFill>
                        <a:srgbClr val="000000"/>
                      </a:solidFill>
                    </a:rPr>
                    <a:t> Ps</a:t>
                  </a:r>
                  <a:endParaRPr lang="it-IT" sz="900" dirty="0"/>
                </a:p>
              </p:txBody>
            </p:sp>
          </p:grpSp>
          <p:grpSp>
            <p:nvGrpSpPr>
              <p:cNvPr id="83" name="Group 68"/>
              <p:cNvGrpSpPr>
                <a:grpSpLocks/>
              </p:cNvGrpSpPr>
              <p:nvPr/>
            </p:nvGrpSpPr>
            <p:grpSpPr bwMode="auto">
              <a:xfrm>
                <a:off x="108" y="3002"/>
                <a:ext cx="1546" cy="71"/>
                <a:chOff x="1393" y="6916"/>
                <a:chExt cx="2383" cy="433"/>
              </a:xfrm>
            </p:grpSpPr>
            <p:sp>
              <p:nvSpPr>
                <p:cNvPr id="95" name="Line 69"/>
                <p:cNvSpPr>
                  <a:spLocks noChangeShapeType="1"/>
                </p:cNvSpPr>
                <p:nvPr/>
              </p:nvSpPr>
              <p:spPr bwMode="auto">
                <a:xfrm>
                  <a:off x="1393" y="6916"/>
                  <a:ext cx="2325" cy="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70"/>
                <p:cNvSpPr>
                  <a:spLocks/>
                </p:cNvSpPr>
                <p:nvPr/>
              </p:nvSpPr>
              <p:spPr bwMode="auto">
                <a:xfrm>
                  <a:off x="3710" y="7288"/>
                  <a:ext cx="66" cy="61"/>
                </a:xfrm>
                <a:custGeom>
                  <a:avLst/>
                  <a:gdLst/>
                  <a:ahLst/>
                  <a:cxnLst>
                    <a:cxn ang="0">
                      <a:pos x="0" y="61"/>
                    </a:cxn>
                    <a:cxn ang="0">
                      <a:pos x="66" y="40"/>
                    </a:cxn>
                    <a:cxn ang="0">
                      <a:pos x="10" y="0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66" h="61">
                      <a:moveTo>
                        <a:pt x="0" y="61"/>
                      </a:moveTo>
                      <a:lnTo>
                        <a:pt x="66" y="40"/>
                      </a:lnTo>
                      <a:lnTo>
                        <a:pt x="10" y="0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4" name="Line 71"/>
              <p:cNvSpPr>
                <a:spLocks noChangeShapeType="1"/>
              </p:cNvSpPr>
              <p:nvPr/>
            </p:nvSpPr>
            <p:spPr bwMode="auto">
              <a:xfrm flipV="1">
                <a:off x="1215" y="3125"/>
                <a:ext cx="181" cy="11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72"/>
              <p:cNvSpPr>
                <a:spLocks noChangeShapeType="1"/>
              </p:cNvSpPr>
              <p:nvPr/>
            </p:nvSpPr>
            <p:spPr bwMode="auto">
              <a:xfrm flipH="1">
                <a:off x="1574" y="3098"/>
                <a:ext cx="270" cy="7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73"/>
              <p:cNvSpPr>
                <a:spLocks noChangeShapeType="1"/>
              </p:cNvSpPr>
              <p:nvPr/>
            </p:nvSpPr>
            <p:spPr bwMode="auto">
              <a:xfrm flipV="1">
                <a:off x="1574" y="3089"/>
                <a:ext cx="90" cy="8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74"/>
              <p:cNvSpPr>
                <a:spLocks noChangeShapeType="1"/>
              </p:cNvSpPr>
              <p:nvPr/>
            </p:nvSpPr>
            <p:spPr bwMode="auto">
              <a:xfrm flipV="1">
                <a:off x="1219" y="3093"/>
                <a:ext cx="437" cy="13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75"/>
              <p:cNvSpPr>
                <a:spLocks noChangeShapeType="1"/>
              </p:cNvSpPr>
              <p:nvPr/>
            </p:nvSpPr>
            <p:spPr bwMode="auto">
              <a:xfrm flipV="1">
                <a:off x="1664" y="3043"/>
                <a:ext cx="91" cy="2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76"/>
              <p:cNvSpPr>
                <a:spLocks noChangeShapeType="1"/>
              </p:cNvSpPr>
              <p:nvPr/>
            </p:nvSpPr>
            <p:spPr bwMode="auto">
              <a:xfrm>
                <a:off x="1755" y="3043"/>
                <a:ext cx="1" cy="2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77"/>
              <p:cNvSpPr>
                <a:spLocks noChangeShapeType="1"/>
              </p:cNvSpPr>
              <p:nvPr/>
            </p:nvSpPr>
            <p:spPr bwMode="auto">
              <a:xfrm>
                <a:off x="1755" y="3071"/>
                <a:ext cx="179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78"/>
              <p:cNvSpPr>
                <a:spLocks noChangeShapeType="1"/>
              </p:cNvSpPr>
              <p:nvPr/>
            </p:nvSpPr>
            <p:spPr bwMode="auto">
              <a:xfrm flipH="1">
                <a:off x="1844" y="3071"/>
                <a:ext cx="90" cy="10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79"/>
              <p:cNvSpPr>
                <a:spLocks noChangeShapeType="1"/>
              </p:cNvSpPr>
              <p:nvPr/>
            </p:nvSpPr>
            <p:spPr bwMode="auto">
              <a:xfrm flipV="1">
                <a:off x="1844" y="3098"/>
                <a:ext cx="1" cy="8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80"/>
              <p:cNvSpPr>
                <a:spLocks noChangeShapeType="1"/>
              </p:cNvSpPr>
              <p:nvPr/>
            </p:nvSpPr>
            <p:spPr bwMode="auto">
              <a:xfrm flipH="1" flipV="1">
                <a:off x="1219" y="3124"/>
                <a:ext cx="265" cy="11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81"/>
              <p:cNvSpPr>
                <a:spLocks noChangeShapeType="1"/>
              </p:cNvSpPr>
              <p:nvPr/>
            </p:nvSpPr>
            <p:spPr bwMode="auto">
              <a:xfrm flipH="1">
                <a:off x="856" y="3121"/>
                <a:ext cx="374" cy="31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" name="Group 82"/>
            <p:cNvGrpSpPr>
              <a:grpSpLocks/>
            </p:cNvGrpSpPr>
            <p:nvPr/>
          </p:nvGrpSpPr>
          <p:grpSpPr bwMode="auto">
            <a:xfrm>
              <a:off x="116" y="3378"/>
              <a:ext cx="1826" cy="269"/>
              <a:chOff x="108" y="3002"/>
              <a:chExt cx="1826" cy="269"/>
            </a:xfrm>
          </p:grpSpPr>
          <p:grpSp>
            <p:nvGrpSpPr>
              <p:cNvPr id="58" name="Group 83"/>
              <p:cNvGrpSpPr>
                <a:grpSpLocks/>
              </p:cNvGrpSpPr>
              <p:nvPr/>
            </p:nvGrpSpPr>
            <p:grpSpPr bwMode="auto">
              <a:xfrm>
                <a:off x="1033" y="3087"/>
                <a:ext cx="901" cy="149"/>
                <a:chOff x="2848" y="7401"/>
                <a:chExt cx="1347" cy="732"/>
              </a:xfrm>
            </p:grpSpPr>
            <p:sp>
              <p:nvSpPr>
                <p:cNvPr id="78" name="Freeform 84"/>
                <p:cNvSpPr>
                  <a:spLocks/>
                </p:cNvSpPr>
                <p:nvPr/>
              </p:nvSpPr>
              <p:spPr bwMode="auto">
                <a:xfrm>
                  <a:off x="2848" y="7401"/>
                  <a:ext cx="1347" cy="732"/>
                </a:xfrm>
                <a:custGeom>
                  <a:avLst/>
                  <a:gdLst/>
                  <a:ahLst/>
                  <a:cxnLst>
                    <a:cxn ang="0">
                      <a:pos x="21" y="67"/>
                    </a:cxn>
                    <a:cxn ang="0">
                      <a:pos x="123" y="115"/>
                    </a:cxn>
                    <a:cxn ang="0">
                      <a:pos x="232" y="157"/>
                    </a:cxn>
                    <a:cxn ang="0">
                      <a:pos x="270" y="161"/>
                    </a:cxn>
                    <a:cxn ang="0">
                      <a:pos x="312" y="134"/>
                    </a:cxn>
                    <a:cxn ang="0">
                      <a:pos x="347" y="88"/>
                    </a:cxn>
                    <a:cxn ang="0">
                      <a:pos x="376" y="74"/>
                    </a:cxn>
                    <a:cxn ang="0">
                      <a:pos x="412" y="88"/>
                    </a:cxn>
                    <a:cxn ang="0">
                      <a:pos x="473" y="138"/>
                    </a:cxn>
                    <a:cxn ang="0">
                      <a:pos x="533" y="161"/>
                    </a:cxn>
                    <a:cxn ang="0">
                      <a:pos x="575" y="153"/>
                    </a:cxn>
                    <a:cxn ang="0">
                      <a:pos x="680" y="95"/>
                    </a:cxn>
                    <a:cxn ang="0">
                      <a:pos x="782" y="25"/>
                    </a:cxn>
                    <a:cxn ang="0">
                      <a:pos x="830" y="5"/>
                    </a:cxn>
                    <a:cxn ang="0">
                      <a:pos x="874" y="0"/>
                    </a:cxn>
                    <a:cxn ang="0">
                      <a:pos x="918" y="9"/>
                    </a:cxn>
                    <a:cxn ang="0">
                      <a:pos x="998" y="11"/>
                    </a:cxn>
                    <a:cxn ang="0">
                      <a:pos x="1104" y="11"/>
                    </a:cxn>
                    <a:cxn ang="0">
                      <a:pos x="1198" y="38"/>
                    </a:cxn>
                    <a:cxn ang="0">
                      <a:pos x="1276" y="113"/>
                    </a:cxn>
                    <a:cxn ang="0">
                      <a:pos x="1332" y="218"/>
                    </a:cxn>
                    <a:cxn ang="0">
                      <a:pos x="1347" y="295"/>
                    </a:cxn>
                    <a:cxn ang="0">
                      <a:pos x="1315" y="375"/>
                    </a:cxn>
                    <a:cxn ang="0">
                      <a:pos x="1248" y="458"/>
                    </a:cxn>
                    <a:cxn ang="0">
                      <a:pos x="1215" y="481"/>
                    </a:cxn>
                    <a:cxn ang="0">
                      <a:pos x="1192" y="479"/>
                    </a:cxn>
                    <a:cxn ang="0">
                      <a:pos x="1163" y="446"/>
                    </a:cxn>
                    <a:cxn ang="0">
                      <a:pos x="1117" y="368"/>
                    </a:cxn>
                    <a:cxn ang="0">
                      <a:pos x="1085" y="345"/>
                    </a:cxn>
                    <a:cxn ang="0">
                      <a:pos x="1044" y="339"/>
                    </a:cxn>
                    <a:cxn ang="0">
                      <a:pos x="924" y="360"/>
                    </a:cxn>
                    <a:cxn ang="0">
                      <a:pos x="836" y="394"/>
                    </a:cxn>
                    <a:cxn ang="0">
                      <a:pos x="809" y="414"/>
                    </a:cxn>
                    <a:cxn ang="0">
                      <a:pos x="816" y="435"/>
                    </a:cxn>
                    <a:cxn ang="0">
                      <a:pos x="849" y="458"/>
                    </a:cxn>
                    <a:cxn ang="0">
                      <a:pos x="918" y="502"/>
                    </a:cxn>
                    <a:cxn ang="0">
                      <a:pos x="943" y="529"/>
                    </a:cxn>
                    <a:cxn ang="0">
                      <a:pos x="939" y="559"/>
                    </a:cxn>
                    <a:cxn ang="0">
                      <a:pos x="910" y="590"/>
                    </a:cxn>
                    <a:cxn ang="0">
                      <a:pos x="807" y="657"/>
                    </a:cxn>
                    <a:cxn ang="0">
                      <a:pos x="680" y="705"/>
                    </a:cxn>
                    <a:cxn ang="0">
                      <a:pos x="575" y="722"/>
                    </a:cxn>
                    <a:cxn ang="0">
                      <a:pos x="389" y="732"/>
                    </a:cxn>
                    <a:cxn ang="0">
                      <a:pos x="307" y="724"/>
                    </a:cxn>
                    <a:cxn ang="0">
                      <a:pos x="251" y="705"/>
                    </a:cxn>
                    <a:cxn ang="0">
                      <a:pos x="226" y="667"/>
                    </a:cxn>
                    <a:cxn ang="0">
                      <a:pos x="226" y="611"/>
                    </a:cxn>
                    <a:cxn ang="0">
                      <a:pos x="249" y="494"/>
                    </a:cxn>
                    <a:cxn ang="0">
                      <a:pos x="247" y="454"/>
                    </a:cxn>
                    <a:cxn ang="0">
                      <a:pos x="222" y="444"/>
                    </a:cxn>
                    <a:cxn ang="0">
                      <a:pos x="161" y="463"/>
                    </a:cxn>
                    <a:cxn ang="0">
                      <a:pos x="57" y="519"/>
                    </a:cxn>
                    <a:cxn ang="0">
                      <a:pos x="4" y="548"/>
                    </a:cxn>
                  </a:cxnLst>
                  <a:rect l="0" t="0" r="r" b="b"/>
                  <a:pathLst>
                    <a:path w="1347" h="732">
                      <a:moveTo>
                        <a:pt x="0" y="59"/>
                      </a:moveTo>
                      <a:lnTo>
                        <a:pt x="11" y="63"/>
                      </a:lnTo>
                      <a:lnTo>
                        <a:pt x="21" y="67"/>
                      </a:lnTo>
                      <a:lnTo>
                        <a:pt x="50" y="82"/>
                      </a:lnTo>
                      <a:lnTo>
                        <a:pt x="86" y="99"/>
                      </a:lnTo>
                      <a:lnTo>
                        <a:pt x="123" y="115"/>
                      </a:lnTo>
                      <a:lnTo>
                        <a:pt x="161" y="132"/>
                      </a:lnTo>
                      <a:lnTo>
                        <a:pt x="199" y="147"/>
                      </a:lnTo>
                      <a:lnTo>
                        <a:pt x="232" y="157"/>
                      </a:lnTo>
                      <a:lnTo>
                        <a:pt x="247" y="159"/>
                      </a:lnTo>
                      <a:lnTo>
                        <a:pt x="259" y="161"/>
                      </a:lnTo>
                      <a:lnTo>
                        <a:pt x="270" y="161"/>
                      </a:lnTo>
                      <a:lnTo>
                        <a:pt x="280" y="159"/>
                      </a:lnTo>
                      <a:lnTo>
                        <a:pt x="297" y="149"/>
                      </a:lnTo>
                      <a:lnTo>
                        <a:pt x="312" y="134"/>
                      </a:lnTo>
                      <a:lnTo>
                        <a:pt x="324" y="118"/>
                      </a:lnTo>
                      <a:lnTo>
                        <a:pt x="335" y="103"/>
                      </a:lnTo>
                      <a:lnTo>
                        <a:pt x="347" y="88"/>
                      </a:lnTo>
                      <a:lnTo>
                        <a:pt x="360" y="78"/>
                      </a:lnTo>
                      <a:lnTo>
                        <a:pt x="368" y="76"/>
                      </a:lnTo>
                      <a:lnTo>
                        <a:pt x="376" y="74"/>
                      </a:lnTo>
                      <a:lnTo>
                        <a:pt x="385" y="76"/>
                      </a:lnTo>
                      <a:lnTo>
                        <a:pt x="393" y="78"/>
                      </a:lnTo>
                      <a:lnTo>
                        <a:pt x="412" y="88"/>
                      </a:lnTo>
                      <a:lnTo>
                        <a:pt x="431" y="105"/>
                      </a:lnTo>
                      <a:lnTo>
                        <a:pt x="452" y="122"/>
                      </a:lnTo>
                      <a:lnTo>
                        <a:pt x="473" y="138"/>
                      </a:lnTo>
                      <a:lnTo>
                        <a:pt x="496" y="153"/>
                      </a:lnTo>
                      <a:lnTo>
                        <a:pt x="519" y="161"/>
                      </a:lnTo>
                      <a:lnTo>
                        <a:pt x="533" y="161"/>
                      </a:lnTo>
                      <a:lnTo>
                        <a:pt x="546" y="161"/>
                      </a:lnTo>
                      <a:lnTo>
                        <a:pt x="560" y="159"/>
                      </a:lnTo>
                      <a:lnTo>
                        <a:pt x="575" y="153"/>
                      </a:lnTo>
                      <a:lnTo>
                        <a:pt x="609" y="138"/>
                      </a:lnTo>
                      <a:lnTo>
                        <a:pt x="644" y="118"/>
                      </a:lnTo>
                      <a:lnTo>
                        <a:pt x="680" y="95"/>
                      </a:lnTo>
                      <a:lnTo>
                        <a:pt x="717" y="69"/>
                      </a:lnTo>
                      <a:lnTo>
                        <a:pt x="751" y="46"/>
                      </a:lnTo>
                      <a:lnTo>
                        <a:pt x="782" y="25"/>
                      </a:lnTo>
                      <a:lnTo>
                        <a:pt x="797" y="19"/>
                      </a:lnTo>
                      <a:lnTo>
                        <a:pt x="809" y="13"/>
                      </a:lnTo>
                      <a:lnTo>
                        <a:pt x="830" y="5"/>
                      </a:lnTo>
                      <a:lnTo>
                        <a:pt x="847" y="2"/>
                      </a:lnTo>
                      <a:lnTo>
                        <a:pt x="862" y="0"/>
                      </a:lnTo>
                      <a:lnTo>
                        <a:pt x="874" y="0"/>
                      </a:lnTo>
                      <a:lnTo>
                        <a:pt x="887" y="2"/>
                      </a:lnTo>
                      <a:lnTo>
                        <a:pt x="901" y="7"/>
                      </a:lnTo>
                      <a:lnTo>
                        <a:pt x="918" y="9"/>
                      </a:lnTo>
                      <a:lnTo>
                        <a:pt x="939" y="11"/>
                      </a:lnTo>
                      <a:lnTo>
                        <a:pt x="966" y="11"/>
                      </a:lnTo>
                      <a:lnTo>
                        <a:pt x="998" y="11"/>
                      </a:lnTo>
                      <a:lnTo>
                        <a:pt x="1031" y="9"/>
                      </a:lnTo>
                      <a:lnTo>
                        <a:pt x="1069" y="9"/>
                      </a:lnTo>
                      <a:lnTo>
                        <a:pt x="1104" y="11"/>
                      </a:lnTo>
                      <a:lnTo>
                        <a:pt x="1140" y="15"/>
                      </a:lnTo>
                      <a:lnTo>
                        <a:pt x="1171" y="23"/>
                      </a:lnTo>
                      <a:lnTo>
                        <a:pt x="1198" y="38"/>
                      </a:lnTo>
                      <a:lnTo>
                        <a:pt x="1225" y="59"/>
                      </a:lnTo>
                      <a:lnTo>
                        <a:pt x="1251" y="84"/>
                      </a:lnTo>
                      <a:lnTo>
                        <a:pt x="1276" y="113"/>
                      </a:lnTo>
                      <a:lnTo>
                        <a:pt x="1299" y="147"/>
                      </a:lnTo>
                      <a:lnTo>
                        <a:pt x="1317" y="182"/>
                      </a:lnTo>
                      <a:lnTo>
                        <a:pt x="1332" y="218"/>
                      </a:lnTo>
                      <a:lnTo>
                        <a:pt x="1343" y="251"/>
                      </a:lnTo>
                      <a:lnTo>
                        <a:pt x="1347" y="281"/>
                      </a:lnTo>
                      <a:lnTo>
                        <a:pt x="1347" y="295"/>
                      </a:lnTo>
                      <a:lnTo>
                        <a:pt x="1343" y="310"/>
                      </a:lnTo>
                      <a:lnTo>
                        <a:pt x="1332" y="341"/>
                      </a:lnTo>
                      <a:lnTo>
                        <a:pt x="1315" y="375"/>
                      </a:lnTo>
                      <a:lnTo>
                        <a:pt x="1294" y="406"/>
                      </a:lnTo>
                      <a:lnTo>
                        <a:pt x="1271" y="433"/>
                      </a:lnTo>
                      <a:lnTo>
                        <a:pt x="1248" y="458"/>
                      </a:lnTo>
                      <a:lnTo>
                        <a:pt x="1236" y="467"/>
                      </a:lnTo>
                      <a:lnTo>
                        <a:pt x="1225" y="475"/>
                      </a:lnTo>
                      <a:lnTo>
                        <a:pt x="1215" y="481"/>
                      </a:lnTo>
                      <a:lnTo>
                        <a:pt x="1207" y="483"/>
                      </a:lnTo>
                      <a:lnTo>
                        <a:pt x="1198" y="483"/>
                      </a:lnTo>
                      <a:lnTo>
                        <a:pt x="1192" y="479"/>
                      </a:lnTo>
                      <a:lnTo>
                        <a:pt x="1184" y="475"/>
                      </a:lnTo>
                      <a:lnTo>
                        <a:pt x="1177" y="467"/>
                      </a:lnTo>
                      <a:lnTo>
                        <a:pt x="1163" y="446"/>
                      </a:lnTo>
                      <a:lnTo>
                        <a:pt x="1148" y="419"/>
                      </a:lnTo>
                      <a:lnTo>
                        <a:pt x="1133" y="394"/>
                      </a:lnTo>
                      <a:lnTo>
                        <a:pt x="1117" y="368"/>
                      </a:lnTo>
                      <a:lnTo>
                        <a:pt x="1106" y="360"/>
                      </a:lnTo>
                      <a:lnTo>
                        <a:pt x="1096" y="352"/>
                      </a:lnTo>
                      <a:lnTo>
                        <a:pt x="1085" y="345"/>
                      </a:lnTo>
                      <a:lnTo>
                        <a:pt x="1073" y="341"/>
                      </a:lnTo>
                      <a:lnTo>
                        <a:pt x="1058" y="339"/>
                      </a:lnTo>
                      <a:lnTo>
                        <a:pt x="1044" y="339"/>
                      </a:lnTo>
                      <a:lnTo>
                        <a:pt x="1006" y="343"/>
                      </a:lnTo>
                      <a:lnTo>
                        <a:pt x="966" y="350"/>
                      </a:lnTo>
                      <a:lnTo>
                        <a:pt x="924" y="360"/>
                      </a:lnTo>
                      <a:lnTo>
                        <a:pt x="885" y="373"/>
                      </a:lnTo>
                      <a:lnTo>
                        <a:pt x="849" y="387"/>
                      </a:lnTo>
                      <a:lnTo>
                        <a:pt x="836" y="394"/>
                      </a:lnTo>
                      <a:lnTo>
                        <a:pt x="824" y="400"/>
                      </a:lnTo>
                      <a:lnTo>
                        <a:pt x="816" y="408"/>
                      </a:lnTo>
                      <a:lnTo>
                        <a:pt x="809" y="414"/>
                      </a:lnTo>
                      <a:lnTo>
                        <a:pt x="807" y="421"/>
                      </a:lnTo>
                      <a:lnTo>
                        <a:pt x="809" y="427"/>
                      </a:lnTo>
                      <a:lnTo>
                        <a:pt x="816" y="435"/>
                      </a:lnTo>
                      <a:lnTo>
                        <a:pt x="824" y="444"/>
                      </a:lnTo>
                      <a:lnTo>
                        <a:pt x="836" y="450"/>
                      </a:lnTo>
                      <a:lnTo>
                        <a:pt x="849" y="458"/>
                      </a:lnTo>
                      <a:lnTo>
                        <a:pt x="876" y="475"/>
                      </a:lnTo>
                      <a:lnTo>
                        <a:pt x="905" y="494"/>
                      </a:lnTo>
                      <a:lnTo>
                        <a:pt x="918" y="502"/>
                      </a:lnTo>
                      <a:lnTo>
                        <a:pt x="928" y="513"/>
                      </a:lnTo>
                      <a:lnTo>
                        <a:pt x="937" y="521"/>
                      </a:lnTo>
                      <a:lnTo>
                        <a:pt x="943" y="529"/>
                      </a:lnTo>
                      <a:lnTo>
                        <a:pt x="945" y="540"/>
                      </a:lnTo>
                      <a:lnTo>
                        <a:pt x="943" y="548"/>
                      </a:lnTo>
                      <a:lnTo>
                        <a:pt x="939" y="559"/>
                      </a:lnTo>
                      <a:lnTo>
                        <a:pt x="931" y="567"/>
                      </a:lnTo>
                      <a:lnTo>
                        <a:pt x="920" y="578"/>
                      </a:lnTo>
                      <a:lnTo>
                        <a:pt x="910" y="590"/>
                      </a:lnTo>
                      <a:lnTo>
                        <a:pt x="880" y="611"/>
                      </a:lnTo>
                      <a:lnTo>
                        <a:pt x="847" y="634"/>
                      </a:lnTo>
                      <a:lnTo>
                        <a:pt x="807" y="657"/>
                      </a:lnTo>
                      <a:lnTo>
                        <a:pt x="767" y="676"/>
                      </a:lnTo>
                      <a:lnTo>
                        <a:pt x="724" y="693"/>
                      </a:lnTo>
                      <a:lnTo>
                        <a:pt x="680" y="705"/>
                      </a:lnTo>
                      <a:lnTo>
                        <a:pt x="657" y="709"/>
                      </a:lnTo>
                      <a:lnTo>
                        <a:pt x="632" y="716"/>
                      </a:lnTo>
                      <a:lnTo>
                        <a:pt x="575" y="722"/>
                      </a:lnTo>
                      <a:lnTo>
                        <a:pt x="512" y="728"/>
                      </a:lnTo>
                      <a:lnTo>
                        <a:pt x="450" y="732"/>
                      </a:lnTo>
                      <a:lnTo>
                        <a:pt x="389" y="732"/>
                      </a:lnTo>
                      <a:lnTo>
                        <a:pt x="360" y="730"/>
                      </a:lnTo>
                      <a:lnTo>
                        <a:pt x="333" y="728"/>
                      </a:lnTo>
                      <a:lnTo>
                        <a:pt x="307" y="724"/>
                      </a:lnTo>
                      <a:lnTo>
                        <a:pt x="287" y="720"/>
                      </a:lnTo>
                      <a:lnTo>
                        <a:pt x="266" y="714"/>
                      </a:lnTo>
                      <a:lnTo>
                        <a:pt x="251" y="705"/>
                      </a:lnTo>
                      <a:lnTo>
                        <a:pt x="238" y="695"/>
                      </a:lnTo>
                      <a:lnTo>
                        <a:pt x="232" y="682"/>
                      </a:lnTo>
                      <a:lnTo>
                        <a:pt x="226" y="667"/>
                      </a:lnTo>
                      <a:lnTo>
                        <a:pt x="224" y="651"/>
                      </a:lnTo>
                      <a:lnTo>
                        <a:pt x="224" y="632"/>
                      </a:lnTo>
                      <a:lnTo>
                        <a:pt x="226" y="611"/>
                      </a:lnTo>
                      <a:lnTo>
                        <a:pt x="234" y="571"/>
                      </a:lnTo>
                      <a:lnTo>
                        <a:pt x="243" y="529"/>
                      </a:lnTo>
                      <a:lnTo>
                        <a:pt x="249" y="494"/>
                      </a:lnTo>
                      <a:lnTo>
                        <a:pt x="251" y="477"/>
                      </a:lnTo>
                      <a:lnTo>
                        <a:pt x="251" y="465"/>
                      </a:lnTo>
                      <a:lnTo>
                        <a:pt x="247" y="454"/>
                      </a:lnTo>
                      <a:lnTo>
                        <a:pt x="241" y="448"/>
                      </a:lnTo>
                      <a:lnTo>
                        <a:pt x="232" y="444"/>
                      </a:lnTo>
                      <a:lnTo>
                        <a:pt x="222" y="444"/>
                      </a:lnTo>
                      <a:lnTo>
                        <a:pt x="209" y="446"/>
                      </a:lnTo>
                      <a:lnTo>
                        <a:pt x="195" y="450"/>
                      </a:lnTo>
                      <a:lnTo>
                        <a:pt x="161" y="463"/>
                      </a:lnTo>
                      <a:lnTo>
                        <a:pt x="126" y="479"/>
                      </a:lnTo>
                      <a:lnTo>
                        <a:pt x="90" y="500"/>
                      </a:lnTo>
                      <a:lnTo>
                        <a:pt x="57" y="519"/>
                      </a:lnTo>
                      <a:lnTo>
                        <a:pt x="27" y="538"/>
                      </a:lnTo>
                      <a:lnTo>
                        <a:pt x="15" y="544"/>
                      </a:lnTo>
                      <a:lnTo>
                        <a:pt x="4" y="548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85"/>
                <p:cNvSpPr>
                  <a:spLocks/>
                </p:cNvSpPr>
                <p:nvPr/>
              </p:nvSpPr>
              <p:spPr bwMode="auto">
                <a:xfrm>
                  <a:off x="2848" y="7401"/>
                  <a:ext cx="1347" cy="732"/>
                </a:xfrm>
                <a:custGeom>
                  <a:avLst/>
                  <a:gdLst/>
                  <a:ahLst/>
                  <a:cxnLst>
                    <a:cxn ang="0">
                      <a:pos x="21" y="67"/>
                    </a:cxn>
                    <a:cxn ang="0">
                      <a:pos x="123" y="115"/>
                    </a:cxn>
                    <a:cxn ang="0">
                      <a:pos x="232" y="157"/>
                    </a:cxn>
                    <a:cxn ang="0">
                      <a:pos x="270" y="161"/>
                    </a:cxn>
                    <a:cxn ang="0">
                      <a:pos x="312" y="134"/>
                    </a:cxn>
                    <a:cxn ang="0">
                      <a:pos x="347" y="88"/>
                    </a:cxn>
                    <a:cxn ang="0">
                      <a:pos x="376" y="74"/>
                    </a:cxn>
                    <a:cxn ang="0">
                      <a:pos x="412" y="88"/>
                    </a:cxn>
                    <a:cxn ang="0">
                      <a:pos x="473" y="138"/>
                    </a:cxn>
                    <a:cxn ang="0">
                      <a:pos x="533" y="161"/>
                    </a:cxn>
                    <a:cxn ang="0">
                      <a:pos x="575" y="153"/>
                    </a:cxn>
                    <a:cxn ang="0">
                      <a:pos x="680" y="95"/>
                    </a:cxn>
                    <a:cxn ang="0">
                      <a:pos x="782" y="25"/>
                    </a:cxn>
                    <a:cxn ang="0">
                      <a:pos x="830" y="5"/>
                    </a:cxn>
                    <a:cxn ang="0">
                      <a:pos x="874" y="0"/>
                    </a:cxn>
                    <a:cxn ang="0">
                      <a:pos x="918" y="9"/>
                    </a:cxn>
                    <a:cxn ang="0">
                      <a:pos x="998" y="11"/>
                    </a:cxn>
                    <a:cxn ang="0">
                      <a:pos x="1104" y="11"/>
                    </a:cxn>
                    <a:cxn ang="0">
                      <a:pos x="1198" y="38"/>
                    </a:cxn>
                    <a:cxn ang="0">
                      <a:pos x="1276" y="113"/>
                    </a:cxn>
                    <a:cxn ang="0">
                      <a:pos x="1332" y="218"/>
                    </a:cxn>
                    <a:cxn ang="0">
                      <a:pos x="1347" y="295"/>
                    </a:cxn>
                    <a:cxn ang="0">
                      <a:pos x="1315" y="375"/>
                    </a:cxn>
                    <a:cxn ang="0">
                      <a:pos x="1248" y="458"/>
                    </a:cxn>
                    <a:cxn ang="0">
                      <a:pos x="1215" y="481"/>
                    </a:cxn>
                    <a:cxn ang="0">
                      <a:pos x="1192" y="479"/>
                    </a:cxn>
                    <a:cxn ang="0">
                      <a:pos x="1163" y="446"/>
                    </a:cxn>
                    <a:cxn ang="0">
                      <a:pos x="1117" y="368"/>
                    </a:cxn>
                    <a:cxn ang="0">
                      <a:pos x="1085" y="345"/>
                    </a:cxn>
                    <a:cxn ang="0">
                      <a:pos x="1044" y="339"/>
                    </a:cxn>
                    <a:cxn ang="0">
                      <a:pos x="924" y="360"/>
                    </a:cxn>
                    <a:cxn ang="0">
                      <a:pos x="836" y="394"/>
                    </a:cxn>
                    <a:cxn ang="0">
                      <a:pos x="809" y="414"/>
                    </a:cxn>
                    <a:cxn ang="0">
                      <a:pos x="816" y="435"/>
                    </a:cxn>
                    <a:cxn ang="0">
                      <a:pos x="849" y="458"/>
                    </a:cxn>
                    <a:cxn ang="0">
                      <a:pos x="918" y="502"/>
                    </a:cxn>
                    <a:cxn ang="0">
                      <a:pos x="943" y="529"/>
                    </a:cxn>
                    <a:cxn ang="0">
                      <a:pos x="939" y="559"/>
                    </a:cxn>
                    <a:cxn ang="0">
                      <a:pos x="910" y="590"/>
                    </a:cxn>
                    <a:cxn ang="0">
                      <a:pos x="807" y="657"/>
                    </a:cxn>
                    <a:cxn ang="0">
                      <a:pos x="680" y="705"/>
                    </a:cxn>
                    <a:cxn ang="0">
                      <a:pos x="575" y="722"/>
                    </a:cxn>
                    <a:cxn ang="0">
                      <a:pos x="389" y="732"/>
                    </a:cxn>
                    <a:cxn ang="0">
                      <a:pos x="307" y="724"/>
                    </a:cxn>
                    <a:cxn ang="0">
                      <a:pos x="251" y="705"/>
                    </a:cxn>
                    <a:cxn ang="0">
                      <a:pos x="226" y="667"/>
                    </a:cxn>
                    <a:cxn ang="0">
                      <a:pos x="226" y="611"/>
                    </a:cxn>
                    <a:cxn ang="0">
                      <a:pos x="249" y="494"/>
                    </a:cxn>
                    <a:cxn ang="0">
                      <a:pos x="247" y="454"/>
                    </a:cxn>
                    <a:cxn ang="0">
                      <a:pos x="222" y="444"/>
                    </a:cxn>
                    <a:cxn ang="0">
                      <a:pos x="161" y="463"/>
                    </a:cxn>
                    <a:cxn ang="0">
                      <a:pos x="57" y="519"/>
                    </a:cxn>
                    <a:cxn ang="0">
                      <a:pos x="4" y="548"/>
                    </a:cxn>
                  </a:cxnLst>
                  <a:rect l="0" t="0" r="r" b="b"/>
                  <a:pathLst>
                    <a:path w="1347" h="732">
                      <a:moveTo>
                        <a:pt x="0" y="59"/>
                      </a:moveTo>
                      <a:lnTo>
                        <a:pt x="11" y="63"/>
                      </a:lnTo>
                      <a:lnTo>
                        <a:pt x="21" y="67"/>
                      </a:lnTo>
                      <a:lnTo>
                        <a:pt x="50" y="82"/>
                      </a:lnTo>
                      <a:lnTo>
                        <a:pt x="86" y="99"/>
                      </a:lnTo>
                      <a:lnTo>
                        <a:pt x="123" y="115"/>
                      </a:lnTo>
                      <a:lnTo>
                        <a:pt x="161" y="132"/>
                      </a:lnTo>
                      <a:lnTo>
                        <a:pt x="199" y="147"/>
                      </a:lnTo>
                      <a:lnTo>
                        <a:pt x="232" y="157"/>
                      </a:lnTo>
                      <a:lnTo>
                        <a:pt x="247" y="159"/>
                      </a:lnTo>
                      <a:lnTo>
                        <a:pt x="259" y="161"/>
                      </a:lnTo>
                      <a:lnTo>
                        <a:pt x="270" y="161"/>
                      </a:lnTo>
                      <a:lnTo>
                        <a:pt x="280" y="159"/>
                      </a:lnTo>
                      <a:lnTo>
                        <a:pt x="297" y="149"/>
                      </a:lnTo>
                      <a:lnTo>
                        <a:pt x="312" y="134"/>
                      </a:lnTo>
                      <a:lnTo>
                        <a:pt x="324" y="118"/>
                      </a:lnTo>
                      <a:lnTo>
                        <a:pt x="335" y="103"/>
                      </a:lnTo>
                      <a:lnTo>
                        <a:pt x="347" y="88"/>
                      </a:lnTo>
                      <a:lnTo>
                        <a:pt x="360" y="78"/>
                      </a:lnTo>
                      <a:lnTo>
                        <a:pt x="368" y="76"/>
                      </a:lnTo>
                      <a:lnTo>
                        <a:pt x="376" y="74"/>
                      </a:lnTo>
                      <a:lnTo>
                        <a:pt x="385" y="76"/>
                      </a:lnTo>
                      <a:lnTo>
                        <a:pt x="393" y="78"/>
                      </a:lnTo>
                      <a:lnTo>
                        <a:pt x="412" y="88"/>
                      </a:lnTo>
                      <a:lnTo>
                        <a:pt x="431" y="105"/>
                      </a:lnTo>
                      <a:lnTo>
                        <a:pt x="452" y="122"/>
                      </a:lnTo>
                      <a:lnTo>
                        <a:pt x="473" y="138"/>
                      </a:lnTo>
                      <a:lnTo>
                        <a:pt x="496" y="153"/>
                      </a:lnTo>
                      <a:lnTo>
                        <a:pt x="519" y="161"/>
                      </a:lnTo>
                      <a:lnTo>
                        <a:pt x="533" y="161"/>
                      </a:lnTo>
                      <a:lnTo>
                        <a:pt x="546" y="161"/>
                      </a:lnTo>
                      <a:lnTo>
                        <a:pt x="560" y="159"/>
                      </a:lnTo>
                      <a:lnTo>
                        <a:pt x="575" y="153"/>
                      </a:lnTo>
                      <a:lnTo>
                        <a:pt x="609" y="138"/>
                      </a:lnTo>
                      <a:lnTo>
                        <a:pt x="644" y="118"/>
                      </a:lnTo>
                      <a:lnTo>
                        <a:pt x="680" y="95"/>
                      </a:lnTo>
                      <a:lnTo>
                        <a:pt x="717" y="69"/>
                      </a:lnTo>
                      <a:lnTo>
                        <a:pt x="751" y="46"/>
                      </a:lnTo>
                      <a:lnTo>
                        <a:pt x="782" y="25"/>
                      </a:lnTo>
                      <a:lnTo>
                        <a:pt x="797" y="19"/>
                      </a:lnTo>
                      <a:lnTo>
                        <a:pt x="809" y="13"/>
                      </a:lnTo>
                      <a:lnTo>
                        <a:pt x="830" y="5"/>
                      </a:lnTo>
                      <a:lnTo>
                        <a:pt x="847" y="2"/>
                      </a:lnTo>
                      <a:lnTo>
                        <a:pt x="862" y="0"/>
                      </a:lnTo>
                      <a:lnTo>
                        <a:pt x="874" y="0"/>
                      </a:lnTo>
                      <a:lnTo>
                        <a:pt x="887" y="2"/>
                      </a:lnTo>
                      <a:lnTo>
                        <a:pt x="901" y="7"/>
                      </a:lnTo>
                      <a:lnTo>
                        <a:pt x="918" y="9"/>
                      </a:lnTo>
                      <a:lnTo>
                        <a:pt x="939" y="11"/>
                      </a:lnTo>
                      <a:lnTo>
                        <a:pt x="966" y="11"/>
                      </a:lnTo>
                      <a:lnTo>
                        <a:pt x="998" y="11"/>
                      </a:lnTo>
                      <a:lnTo>
                        <a:pt x="1031" y="9"/>
                      </a:lnTo>
                      <a:lnTo>
                        <a:pt x="1069" y="9"/>
                      </a:lnTo>
                      <a:lnTo>
                        <a:pt x="1104" y="11"/>
                      </a:lnTo>
                      <a:lnTo>
                        <a:pt x="1140" y="15"/>
                      </a:lnTo>
                      <a:lnTo>
                        <a:pt x="1171" y="23"/>
                      </a:lnTo>
                      <a:lnTo>
                        <a:pt x="1198" y="38"/>
                      </a:lnTo>
                      <a:lnTo>
                        <a:pt x="1225" y="59"/>
                      </a:lnTo>
                      <a:lnTo>
                        <a:pt x="1251" y="84"/>
                      </a:lnTo>
                      <a:lnTo>
                        <a:pt x="1276" y="113"/>
                      </a:lnTo>
                      <a:lnTo>
                        <a:pt x="1299" y="147"/>
                      </a:lnTo>
                      <a:lnTo>
                        <a:pt x="1317" y="182"/>
                      </a:lnTo>
                      <a:lnTo>
                        <a:pt x="1332" y="218"/>
                      </a:lnTo>
                      <a:lnTo>
                        <a:pt x="1343" y="251"/>
                      </a:lnTo>
                      <a:lnTo>
                        <a:pt x="1347" y="281"/>
                      </a:lnTo>
                      <a:lnTo>
                        <a:pt x="1347" y="295"/>
                      </a:lnTo>
                      <a:lnTo>
                        <a:pt x="1343" y="310"/>
                      </a:lnTo>
                      <a:lnTo>
                        <a:pt x="1332" y="341"/>
                      </a:lnTo>
                      <a:lnTo>
                        <a:pt x="1315" y="375"/>
                      </a:lnTo>
                      <a:lnTo>
                        <a:pt x="1294" y="406"/>
                      </a:lnTo>
                      <a:lnTo>
                        <a:pt x="1271" y="433"/>
                      </a:lnTo>
                      <a:lnTo>
                        <a:pt x="1248" y="458"/>
                      </a:lnTo>
                      <a:lnTo>
                        <a:pt x="1236" y="467"/>
                      </a:lnTo>
                      <a:lnTo>
                        <a:pt x="1225" y="475"/>
                      </a:lnTo>
                      <a:lnTo>
                        <a:pt x="1215" y="481"/>
                      </a:lnTo>
                      <a:lnTo>
                        <a:pt x="1207" y="483"/>
                      </a:lnTo>
                      <a:lnTo>
                        <a:pt x="1198" y="483"/>
                      </a:lnTo>
                      <a:lnTo>
                        <a:pt x="1192" y="479"/>
                      </a:lnTo>
                      <a:lnTo>
                        <a:pt x="1184" y="475"/>
                      </a:lnTo>
                      <a:lnTo>
                        <a:pt x="1177" y="467"/>
                      </a:lnTo>
                      <a:lnTo>
                        <a:pt x="1163" y="446"/>
                      </a:lnTo>
                      <a:lnTo>
                        <a:pt x="1148" y="419"/>
                      </a:lnTo>
                      <a:lnTo>
                        <a:pt x="1133" y="394"/>
                      </a:lnTo>
                      <a:lnTo>
                        <a:pt x="1117" y="368"/>
                      </a:lnTo>
                      <a:lnTo>
                        <a:pt x="1106" y="360"/>
                      </a:lnTo>
                      <a:lnTo>
                        <a:pt x="1096" y="352"/>
                      </a:lnTo>
                      <a:lnTo>
                        <a:pt x="1085" y="345"/>
                      </a:lnTo>
                      <a:lnTo>
                        <a:pt x="1073" y="341"/>
                      </a:lnTo>
                      <a:lnTo>
                        <a:pt x="1058" y="339"/>
                      </a:lnTo>
                      <a:lnTo>
                        <a:pt x="1044" y="339"/>
                      </a:lnTo>
                      <a:lnTo>
                        <a:pt x="1006" y="343"/>
                      </a:lnTo>
                      <a:lnTo>
                        <a:pt x="966" y="350"/>
                      </a:lnTo>
                      <a:lnTo>
                        <a:pt x="924" y="360"/>
                      </a:lnTo>
                      <a:lnTo>
                        <a:pt x="885" y="373"/>
                      </a:lnTo>
                      <a:lnTo>
                        <a:pt x="849" y="387"/>
                      </a:lnTo>
                      <a:lnTo>
                        <a:pt x="836" y="394"/>
                      </a:lnTo>
                      <a:lnTo>
                        <a:pt x="824" y="400"/>
                      </a:lnTo>
                      <a:lnTo>
                        <a:pt x="816" y="408"/>
                      </a:lnTo>
                      <a:lnTo>
                        <a:pt x="809" y="414"/>
                      </a:lnTo>
                      <a:lnTo>
                        <a:pt x="807" y="421"/>
                      </a:lnTo>
                      <a:lnTo>
                        <a:pt x="809" y="427"/>
                      </a:lnTo>
                      <a:lnTo>
                        <a:pt x="816" y="435"/>
                      </a:lnTo>
                      <a:lnTo>
                        <a:pt x="824" y="444"/>
                      </a:lnTo>
                      <a:lnTo>
                        <a:pt x="836" y="450"/>
                      </a:lnTo>
                      <a:lnTo>
                        <a:pt x="849" y="458"/>
                      </a:lnTo>
                      <a:lnTo>
                        <a:pt x="876" y="475"/>
                      </a:lnTo>
                      <a:lnTo>
                        <a:pt x="905" y="494"/>
                      </a:lnTo>
                      <a:lnTo>
                        <a:pt x="918" y="502"/>
                      </a:lnTo>
                      <a:lnTo>
                        <a:pt x="928" y="513"/>
                      </a:lnTo>
                      <a:lnTo>
                        <a:pt x="937" y="521"/>
                      </a:lnTo>
                      <a:lnTo>
                        <a:pt x="943" y="529"/>
                      </a:lnTo>
                      <a:lnTo>
                        <a:pt x="945" y="540"/>
                      </a:lnTo>
                      <a:lnTo>
                        <a:pt x="943" y="548"/>
                      </a:lnTo>
                      <a:lnTo>
                        <a:pt x="939" y="559"/>
                      </a:lnTo>
                      <a:lnTo>
                        <a:pt x="931" y="567"/>
                      </a:lnTo>
                      <a:lnTo>
                        <a:pt x="920" y="578"/>
                      </a:lnTo>
                      <a:lnTo>
                        <a:pt x="910" y="590"/>
                      </a:lnTo>
                      <a:lnTo>
                        <a:pt x="880" y="611"/>
                      </a:lnTo>
                      <a:lnTo>
                        <a:pt x="847" y="634"/>
                      </a:lnTo>
                      <a:lnTo>
                        <a:pt x="807" y="657"/>
                      </a:lnTo>
                      <a:lnTo>
                        <a:pt x="767" y="676"/>
                      </a:lnTo>
                      <a:lnTo>
                        <a:pt x="724" y="693"/>
                      </a:lnTo>
                      <a:lnTo>
                        <a:pt x="680" y="705"/>
                      </a:lnTo>
                      <a:lnTo>
                        <a:pt x="657" y="709"/>
                      </a:lnTo>
                      <a:lnTo>
                        <a:pt x="632" y="716"/>
                      </a:lnTo>
                      <a:lnTo>
                        <a:pt x="575" y="722"/>
                      </a:lnTo>
                      <a:lnTo>
                        <a:pt x="512" y="728"/>
                      </a:lnTo>
                      <a:lnTo>
                        <a:pt x="450" y="732"/>
                      </a:lnTo>
                      <a:lnTo>
                        <a:pt x="389" y="732"/>
                      </a:lnTo>
                      <a:lnTo>
                        <a:pt x="360" y="730"/>
                      </a:lnTo>
                      <a:lnTo>
                        <a:pt x="333" y="728"/>
                      </a:lnTo>
                      <a:lnTo>
                        <a:pt x="307" y="724"/>
                      </a:lnTo>
                      <a:lnTo>
                        <a:pt x="287" y="720"/>
                      </a:lnTo>
                      <a:lnTo>
                        <a:pt x="266" y="714"/>
                      </a:lnTo>
                      <a:lnTo>
                        <a:pt x="251" y="705"/>
                      </a:lnTo>
                      <a:lnTo>
                        <a:pt x="238" y="695"/>
                      </a:lnTo>
                      <a:lnTo>
                        <a:pt x="232" y="682"/>
                      </a:lnTo>
                      <a:lnTo>
                        <a:pt x="226" y="667"/>
                      </a:lnTo>
                      <a:lnTo>
                        <a:pt x="224" y="651"/>
                      </a:lnTo>
                      <a:lnTo>
                        <a:pt x="224" y="632"/>
                      </a:lnTo>
                      <a:lnTo>
                        <a:pt x="226" y="611"/>
                      </a:lnTo>
                      <a:lnTo>
                        <a:pt x="234" y="571"/>
                      </a:lnTo>
                      <a:lnTo>
                        <a:pt x="243" y="529"/>
                      </a:lnTo>
                      <a:lnTo>
                        <a:pt x="249" y="494"/>
                      </a:lnTo>
                      <a:lnTo>
                        <a:pt x="251" y="477"/>
                      </a:lnTo>
                      <a:lnTo>
                        <a:pt x="251" y="465"/>
                      </a:lnTo>
                      <a:lnTo>
                        <a:pt x="247" y="454"/>
                      </a:lnTo>
                      <a:lnTo>
                        <a:pt x="241" y="448"/>
                      </a:lnTo>
                      <a:lnTo>
                        <a:pt x="232" y="444"/>
                      </a:lnTo>
                      <a:lnTo>
                        <a:pt x="222" y="444"/>
                      </a:lnTo>
                      <a:lnTo>
                        <a:pt x="209" y="446"/>
                      </a:lnTo>
                      <a:lnTo>
                        <a:pt x="195" y="450"/>
                      </a:lnTo>
                      <a:lnTo>
                        <a:pt x="161" y="463"/>
                      </a:lnTo>
                      <a:lnTo>
                        <a:pt x="126" y="479"/>
                      </a:lnTo>
                      <a:lnTo>
                        <a:pt x="90" y="500"/>
                      </a:lnTo>
                      <a:lnTo>
                        <a:pt x="57" y="519"/>
                      </a:lnTo>
                      <a:lnTo>
                        <a:pt x="27" y="538"/>
                      </a:lnTo>
                      <a:lnTo>
                        <a:pt x="15" y="544"/>
                      </a:lnTo>
                      <a:lnTo>
                        <a:pt x="4" y="548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" name="Line 86"/>
              <p:cNvSpPr>
                <a:spLocks noChangeShapeType="1"/>
              </p:cNvSpPr>
              <p:nvPr/>
            </p:nvSpPr>
            <p:spPr bwMode="auto">
              <a:xfrm flipH="1" flipV="1">
                <a:off x="1396" y="3117"/>
                <a:ext cx="88" cy="10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0" name="Group 87"/>
              <p:cNvGrpSpPr>
                <a:grpSpLocks/>
              </p:cNvGrpSpPr>
              <p:nvPr/>
            </p:nvGrpSpPr>
            <p:grpSpPr bwMode="auto">
              <a:xfrm>
                <a:off x="702" y="3118"/>
                <a:ext cx="177" cy="153"/>
                <a:chOff x="2317" y="7521"/>
                <a:chExt cx="339" cy="340"/>
              </a:xfrm>
            </p:grpSpPr>
            <p:sp>
              <p:nvSpPr>
                <p:cNvPr id="75" name="Oval 88"/>
                <p:cNvSpPr>
                  <a:spLocks noChangeArrowheads="1"/>
                </p:cNvSpPr>
                <p:nvPr/>
              </p:nvSpPr>
              <p:spPr bwMode="auto">
                <a:xfrm>
                  <a:off x="2317" y="7521"/>
                  <a:ext cx="339" cy="34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Rectangle 89"/>
                <p:cNvSpPr>
                  <a:spLocks noChangeArrowheads="1"/>
                </p:cNvSpPr>
                <p:nvPr/>
              </p:nvSpPr>
              <p:spPr bwMode="auto">
                <a:xfrm>
                  <a:off x="2367" y="7569"/>
                  <a:ext cx="241" cy="21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77" name="Rectangle 90"/>
                <p:cNvSpPr>
                  <a:spLocks noChangeArrowheads="1"/>
                </p:cNvSpPr>
                <p:nvPr/>
              </p:nvSpPr>
              <p:spPr bwMode="auto">
                <a:xfrm>
                  <a:off x="2378" y="7587"/>
                  <a:ext cx="20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l" eaLnBrk="0" hangingPunct="0"/>
                  <a:r>
                    <a:rPr lang="it-IT" sz="900" dirty="0">
                      <a:solidFill>
                        <a:srgbClr val="000000"/>
                      </a:solidFill>
                    </a:rPr>
                    <a:t> Ps</a:t>
                  </a:r>
                  <a:endParaRPr lang="it-IT" sz="900" dirty="0"/>
                </a:p>
              </p:txBody>
            </p:sp>
          </p:grpSp>
          <p:grpSp>
            <p:nvGrpSpPr>
              <p:cNvPr id="61" name="Group 91"/>
              <p:cNvGrpSpPr>
                <a:grpSpLocks/>
              </p:cNvGrpSpPr>
              <p:nvPr/>
            </p:nvGrpSpPr>
            <p:grpSpPr bwMode="auto">
              <a:xfrm>
                <a:off x="108" y="3002"/>
                <a:ext cx="1546" cy="71"/>
                <a:chOff x="1393" y="6916"/>
                <a:chExt cx="2383" cy="433"/>
              </a:xfrm>
            </p:grpSpPr>
            <p:sp>
              <p:nvSpPr>
                <p:cNvPr id="73" name="Line 92"/>
                <p:cNvSpPr>
                  <a:spLocks noChangeShapeType="1"/>
                </p:cNvSpPr>
                <p:nvPr/>
              </p:nvSpPr>
              <p:spPr bwMode="auto">
                <a:xfrm>
                  <a:off x="1393" y="6916"/>
                  <a:ext cx="2325" cy="4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Freeform 93"/>
                <p:cNvSpPr>
                  <a:spLocks/>
                </p:cNvSpPr>
                <p:nvPr/>
              </p:nvSpPr>
              <p:spPr bwMode="auto">
                <a:xfrm>
                  <a:off x="3710" y="7288"/>
                  <a:ext cx="66" cy="61"/>
                </a:xfrm>
                <a:custGeom>
                  <a:avLst/>
                  <a:gdLst/>
                  <a:ahLst/>
                  <a:cxnLst>
                    <a:cxn ang="0">
                      <a:pos x="0" y="61"/>
                    </a:cxn>
                    <a:cxn ang="0">
                      <a:pos x="66" y="40"/>
                    </a:cxn>
                    <a:cxn ang="0">
                      <a:pos x="10" y="0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66" h="61">
                      <a:moveTo>
                        <a:pt x="0" y="61"/>
                      </a:moveTo>
                      <a:lnTo>
                        <a:pt x="66" y="40"/>
                      </a:lnTo>
                      <a:lnTo>
                        <a:pt x="10" y="0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" name="Line 94"/>
              <p:cNvSpPr>
                <a:spLocks noChangeShapeType="1"/>
              </p:cNvSpPr>
              <p:nvPr/>
            </p:nvSpPr>
            <p:spPr bwMode="auto">
              <a:xfrm flipV="1">
                <a:off x="1215" y="3125"/>
                <a:ext cx="181" cy="11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95"/>
              <p:cNvSpPr>
                <a:spLocks noChangeShapeType="1"/>
              </p:cNvSpPr>
              <p:nvPr/>
            </p:nvSpPr>
            <p:spPr bwMode="auto">
              <a:xfrm flipH="1">
                <a:off x="1574" y="3098"/>
                <a:ext cx="270" cy="7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96"/>
              <p:cNvSpPr>
                <a:spLocks noChangeShapeType="1"/>
              </p:cNvSpPr>
              <p:nvPr/>
            </p:nvSpPr>
            <p:spPr bwMode="auto">
              <a:xfrm flipV="1">
                <a:off x="1574" y="3089"/>
                <a:ext cx="90" cy="8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97"/>
              <p:cNvSpPr>
                <a:spLocks noChangeShapeType="1"/>
              </p:cNvSpPr>
              <p:nvPr/>
            </p:nvSpPr>
            <p:spPr bwMode="auto">
              <a:xfrm flipV="1">
                <a:off x="1219" y="3093"/>
                <a:ext cx="437" cy="13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98"/>
              <p:cNvSpPr>
                <a:spLocks noChangeShapeType="1"/>
              </p:cNvSpPr>
              <p:nvPr/>
            </p:nvSpPr>
            <p:spPr bwMode="auto">
              <a:xfrm flipV="1">
                <a:off x="1664" y="3043"/>
                <a:ext cx="91" cy="2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99"/>
              <p:cNvSpPr>
                <a:spLocks noChangeShapeType="1"/>
              </p:cNvSpPr>
              <p:nvPr/>
            </p:nvSpPr>
            <p:spPr bwMode="auto">
              <a:xfrm>
                <a:off x="1755" y="3043"/>
                <a:ext cx="1" cy="2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00"/>
              <p:cNvSpPr>
                <a:spLocks noChangeShapeType="1"/>
              </p:cNvSpPr>
              <p:nvPr/>
            </p:nvSpPr>
            <p:spPr bwMode="auto">
              <a:xfrm>
                <a:off x="1755" y="3071"/>
                <a:ext cx="179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01"/>
              <p:cNvSpPr>
                <a:spLocks noChangeShapeType="1"/>
              </p:cNvSpPr>
              <p:nvPr/>
            </p:nvSpPr>
            <p:spPr bwMode="auto">
              <a:xfrm flipH="1">
                <a:off x="1844" y="3071"/>
                <a:ext cx="90" cy="10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02"/>
              <p:cNvSpPr>
                <a:spLocks noChangeShapeType="1"/>
              </p:cNvSpPr>
              <p:nvPr/>
            </p:nvSpPr>
            <p:spPr bwMode="auto">
              <a:xfrm flipV="1">
                <a:off x="1844" y="3098"/>
                <a:ext cx="1" cy="8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03"/>
              <p:cNvSpPr>
                <a:spLocks noChangeShapeType="1"/>
              </p:cNvSpPr>
              <p:nvPr/>
            </p:nvSpPr>
            <p:spPr bwMode="auto">
              <a:xfrm flipH="1" flipV="1">
                <a:off x="1219" y="3124"/>
                <a:ext cx="265" cy="11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04"/>
              <p:cNvSpPr>
                <a:spLocks noChangeShapeType="1"/>
              </p:cNvSpPr>
              <p:nvPr/>
            </p:nvSpPr>
            <p:spPr bwMode="auto">
              <a:xfrm flipH="1">
                <a:off x="856" y="3121"/>
                <a:ext cx="374" cy="31"/>
              </a:xfrm>
              <a:prstGeom prst="line">
                <a:avLst/>
              </a:prstGeom>
              <a:noFill/>
              <a:ln w="9525">
                <a:solidFill>
                  <a:srgbClr val="3366FF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" name="AutoShape 105"/>
            <p:cNvSpPr>
              <a:spLocks noChangeArrowheads="1"/>
            </p:cNvSpPr>
            <p:nvPr/>
          </p:nvSpPr>
          <p:spPr bwMode="auto">
            <a:xfrm>
              <a:off x="128" y="2664"/>
              <a:ext cx="584" cy="80"/>
            </a:xfrm>
            <a:prstGeom prst="rightArrow">
              <a:avLst>
                <a:gd name="adj1" fmla="val 50000"/>
                <a:gd name="adj2" fmla="val 1825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106"/>
            <p:cNvSpPr>
              <a:spLocks noChangeArrowheads="1"/>
            </p:cNvSpPr>
            <p:nvPr/>
          </p:nvSpPr>
          <p:spPr bwMode="auto">
            <a:xfrm>
              <a:off x="121" y="4046"/>
              <a:ext cx="809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 eaLnBrk="0" hangingPunct="0"/>
              <a:r>
                <a:rPr lang="it-IT" sz="1000" b="1">
                  <a:solidFill>
                    <a:srgbClr val="000000"/>
                  </a:solidFill>
                </a:rPr>
                <a:t>Positronium emission</a:t>
              </a:r>
              <a:endParaRPr lang="it-IT" sz="1000"/>
            </a:p>
          </p:txBody>
        </p:sp>
        <p:sp>
          <p:nvSpPr>
            <p:cNvPr id="57" name="AutoShape 107"/>
            <p:cNvSpPr>
              <a:spLocks noChangeArrowheads="1"/>
            </p:cNvSpPr>
            <p:nvPr/>
          </p:nvSpPr>
          <p:spPr bwMode="auto">
            <a:xfrm rot="10800000">
              <a:off x="152" y="3896"/>
              <a:ext cx="584" cy="80"/>
            </a:xfrm>
            <a:prstGeom prst="rightArrow">
              <a:avLst>
                <a:gd name="adj1" fmla="val 50000"/>
                <a:gd name="adj2" fmla="val 182500"/>
              </a:avLst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6" name="CasellaDiTesto 145"/>
          <p:cNvSpPr txBox="1"/>
          <p:nvPr/>
        </p:nvSpPr>
        <p:spPr>
          <a:xfrm>
            <a:off x="7020272" y="2278613"/>
            <a:ext cx="1751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oPs</a:t>
            </a:r>
            <a:r>
              <a:rPr lang="en-US" dirty="0" smtClean="0"/>
              <a:t> </a:t>
            </a:r>
            <a:r>
              <a:rPr lang="en-US" baseline="30000" dirty="0" smtClean="0"/>
              <a:t>3</a:t>
            </a:r>
            <a:r>
              <a:rPr lang="en-US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dirty="0" smtClean="0"/>
              <a:t>=142 ns</a:t>
            </a:r>
          </a:p>
          <a:p>
            <a:r>
              <a:rPr lang="en-US" dirty="0" err="1" smtClean="0"/>
              <a:t>pPS</a:t>
            </a:r>
            <a:r>
              <a:rPr lang="en-US" dirty="0" smtClean="0"/>
              <a:t> </a:t>
            </a:r>
            <a:r>
              <a:rPr lang="en-US" baseline="30000" dirty="0" smtClean="0"/>
              <a:t>1</a:t>
            </a:r>
            <a:r>
              <a:rPr lang="en-US" dirty="0" smtClean="0"/>
              <a:t>S</a:t>
            </a:r>
            <a:r>
              <a:rPr lang="en-US" baseline="-25000" dirty="0" smtClean="0"/>
              <a:t>0 </a:t>
            </a:r>
            <a:r>
              <a:rPr lang="en-US" dirty="0" smtClean="0">
                <a:latin typeface="Symbol" pitchFamily="18" charset="2"/>
              </a:rPr>
              <a:t>t</a:t>
            </a:r>
            <a:r>
              <a:rPr lang="en-US" dirty="0" smtClean="0"/>
              <a:t>=125 ps</a:t>
            </a:r>
            <a:endParaRPr lang="en-US" dirty="0"/>
          </a:p>
        </p:txBody>
      </p:sp>
      <p:sp>
        <p:nvSpPr>
          <p:cNvPr id="147" name="CasellaDiTesto 146"/>
          <p:cNvSpPr txBox="1"/>
          <p:nvPr/>
        </p:nvSpPr>
        <p:spPr>
          <a:xfrm>
            <a:off x="5868144" y="3789040"/>
            <a:ext cx="2918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of Flight measurements</a:t>
            </a:r>
            <a:endParaRPr lang="en-US" dirty="0"/>
          </a:p>
        </p:txBody>
      </p:sp>
      <p:pic>
        <p:nvPicPr>
          <p:cNvPr id="148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93096"/>
            <a:ext cx="1461773" cy="2564904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</p:pic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475656" y="4005064"/>
          <a:ext cx="3700462" cy="2590800"/>
        </p:xfrm>
        <a:graphic>
          <a:graphicData uri="http://schemas.openxmlformats.org/presentationml/2006/ole">
            <p:oleObj spid="_x0000_s15362" name="Graph" r:id="rId6" imgW="4153680" imgH="2901600" progId="Origin50.Graph">
              <p:embed/>
            </p:oleObj>
          </a:graphicData>
        </a:graphic>
      </p:graphicFrame>
      <p:pic>
        <p:nvPicPr>
          <p:cNvPr id="152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1791107"/>
            <a:ext cx="4115526" cy="34174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53" name="Parentesi graffa aperta 152"/>
          <p:cNvSpPr/>
          <p:nvPr/>
        </p:nvSpPr>
        <p:spPr>
          <a:xfrm rot="5400000">
            <a:off x="5148064" y="1340768"/>
            <a:ext cx="216024" cy="6480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CasellaDiTesto 153"/>
          <p:cNvSpPr txBox="1"/>
          <p:nvPr/>
        </p:nvSpPr>
        <p:spPr>
          <a:xfrm>
            <a:off x="4572000" y="1295182"/>
            <a:ext cx="10599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Work functions</a:t>
            </a:r>
            <a:endParaRPr lang="en-US" sz="1100" dirty="0"/>
          </a:p>
        </p:txBody>
      </p:sp>
      <p:sp>
        <p:nvSpPr>
          <p:cNvPr id="155" name="CasellaDiTesto 154"/>
          <p:cNvSpPr txBox="1"/>
          <p:nvPr/>
        </p:nvSpPr>
        <p:spPr>
          <a:xfrm>
            <a:off x="5580112" y="1052736"/>
            <a:ext cx="15921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Valence-conduction gap </a:t>
            </a:r>
          </a:p>
          <a:p>
            <a:r>
              <a:rPr lang="en-US" sz="1100" dirty="0" smtClean="0"/>
              <a:t>(</a:t>
            </a:r>
            <a:r>
              <a:rPr lang="en-US" sz="1100" dirty="0" err="1" smtClean="0"/>
              <a:t>semicond</a:t>
            </a:r>
            <a:r>
              <a:rPr lang="en-US" sz="1100" dirty="0" smtClean="0"/>
              <a:t>. only)</a:t>
            </a:r>
            <a:endParaRPr lang="en-US" sz="1100" dirty="0"/>
          </a:p>
        </p:txBody>
      </p:sp>
      <p:sp>
        <p:nvSpPr>
          <p:cNvPr id="156" name="CasellaDiTesto 155"/>
          <p:cNvSpPr txBox="1"/>
          <p:nvPr/>
        </p:nvSpPr>
        <p:spPr>
          <a:xfrm>
            <a:off x="6588225" y="1241928"/>
            <a:ext cx="12241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Ps binding energy inside solid</a:t>
            </a:r>
            <a:endParaRPr lang="en-US" sz="1100" dirty="0"/>
          </a:p>
        </p:txBody>
      </p:sp>
      <p:sp>
        <p:nvSpPr>
          <p:cNvPr id="157" name="CasellaDiTesto 156"/>
          <p:cNvSpPr txBox="1"/>
          <p:nvPr/>
        </p:nvSpPr>
        <p:spPr>
          <a:xfrm>
            <a:off x="7310944" y="1412776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Ps ground state energy</a:t>
            </a:r>
            <a:endParaRPr lang="en-US" sz="1100" dirty="0"/>
          </a:p>
        </p:txBody>
      </p:sp>
      <p:sp>
        <p:nvSpPr>
          <p:cNvPr id="158" name="CasellaDiTesto 157"/>
          <p:cNvSpPr txBox="1"/>
          <p:nvPr/>
        </p:nvSpPr>
        <p:spPr>
          <a:xfrm>
            <a:off x="7657338" y="-27384"/>
            <a:ext cx="15231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R. </a:t>
            </a:r>
            <a:r>
              <a:rPr lang="en-US" sz="1100" dirty="0" err="1" smtClean="0"/>
              <a:t>Brusa</a:t>
            </a:r>
            <a:r>
              <a:rPr lang="en-US" sz="1100" dirty="0" smtClean="0"/>
              <a:t>, A. </a:t>
            </a:r>
            <a:r>
              <a:rPr lang="en-US" sz="1100" dirty="0" err="1" smtClean="0"/>
              <a:t>Dupasquier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149080"/>
            <a:ext cx="1670497" cy="236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Ps physics &amp; </a:t>
            </a:r>
            <a:r>
              <a:rPr lang="en-US" dirty="0" smtClean="0"/>
              <a:t>antihydrogen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24744"/>
            <a:ext cx="2555776" cy="272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3506" y="3789040"/>
            <a:ext cx="202049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8133" y="5159480"/>
            <a:ext cx="2335867" cy="1551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7524328" y="980728"/>
            <a:ext cx="16196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 smtClean="0"/>
              <a:t>PRA 81, 012715 </a:t>
            </a:r>
            <a:r>
              <a:rPr lang="it-IT" sz="1100" dirty="0" smtClean="0"/>
              <a:t>(</a:t>
            </a:r>
            <a:r>
              <a:rPr lang="it-IT" sz="1100" dirty="0" smtClean="0"/>
              <a:t>2010)</a:t>
            </a:r>
            <a:endParaRPr lang="it-IT" sz="11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83199" y="1772816"/>
            <a:ext cx="21050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tangolo 12"/>
          <p:cNvSpPr/>
          <p:nvPr/>
        </p:nvSpPr>
        <p:spPr>
          <a:xfrm>
            <a:off x="4680520" y="1556792"/>
            <a:ext cx="16196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 smtClean="0"/>
              <a:t>PRL 106, 173401 </a:t>
            </a:r>
            <a:r>
              <a:rPr lang="it-IT" sz="1100" dirty="0" smtClean="0"/>
              <a:t>(</a:t>
            </a:r>
            <a:r>
              <a:rPr lang="it-IT" sz="1100" dirty="0" smtClean="0"/>
              <a:t>2011)</a:t>
            </a:r>
            <a:endParaRPr lang="it-IT" sz="11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076056" y="3861048"/>
            <a:ext cx="22352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 spectroscopy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Fine structure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Magnetic quenching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Rydberg Ps</a:t>
            </a:r>
            <a:endParaRPr lang="en-US" dirty="0"/>
          </a:p>
        </p:txBody>
      </p:sp>
      <p:pic>
        <p:nvPicPr>
          <p:cNvPr id="15" name="Immagine 14"/>
          <p:cNvPicPr/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00" t="24458" r="7210" b="6809"/>
          <a:stretch/>
        </p:blipFill>
        <p:spPr>
          <a:xfrm>
            <a:off x="0" y="4962558"/>
            <a:ext cx="3296336" cy="1895442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251520" y="3501008"/>
            <a:ext cx="31499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Antihydrogen production: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via collision in magnetic traps </a:t>
            </a:r>
            <a:br>
              <a:rPr lang="en-US" dirty="0" smtClean="0"/>
            </a:br>
            <a:r>
              <a:rPr lang="en-US" dirty="0" smtClean="0"/>
              <a:t>(Alpha, </a:t>
            </a:r>
            <a:r>
              <a:rPr lang="en-US" dirty="0" err="1" smtClean="0"/>
              <a:t>Atrap</a:t>
            </a:r>
            <a:r>
              <a:rPr lang="en-US" dirty="0" smtClean="0"/>
              <a:t>, </a:t>
            </a:r>
            <a:r>
              <a:rPr lang="en-US" dirty="0" err="1" smtClean="0"/>
              <a:t>Asacusa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via charge exchange of cold Ps</a:t>
            </a:r>
            <a:br>
              <a:rPr lang="en-US" dirty="0" smtClean="0"/>
            </a:br>
            <a:r>
              <a:rPr lang="en-US" dirty="0" smtClean="0"/>
              <a:t>(Aegis)</a:t>
            </a:r>
            <a:endParaRPr lang="en-US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1700808"/>
            <a:ext cx="3096344" cy="151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sellaDiTesto 17"/>
          <p:cNvSpPr txBox="1"/>
          <p:nvPr/>
        </p:nvSpPr>
        <p:spPr>
          <a:xfrm>
            <a:off x="251520" y="1340768"/>
            <a:ext cx="21082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/>
              <a:t>Nature </a:t>
            </a:r>
            <a:r>
              <a:rPr lang="fr-FR" sz="1100" dirty="0" err="1" smtClean="0"/>
              <a:t>Physics</a:t>
            </a:r>
            <a:r>
              <a:rPr lang="fr-FR" sz="1100" dirty="0" smtClean="0"/>
              <a:t> 7, 558–564 (2011)</a:t>
            </a:r>
            <a:endParaRPr lang="it-IT" sz="1100" dirty="0" smtClean="0"/>
          </a:p>
          <a:p>
            <a:r>
              <a:rPr lang="it-IT" sz="1100" dirty="0" smtClean="0"/>
              <a:t>Nature </a:t>
            </a:r>
            <a:r>
              <a:rPr lang="it-IT" sz="1100" dirty="0" smtClean="0"/>
              <a:t>483, </a:t>
            </a:r>
            <a:r>
              <a:rPr lang="it-IT" sz="1100" dirty="0" smtClean="0"/>
              <a:t>439–443 (2012)</a:t>
            </a:r>
          </a:p>
        </p:txBody>
      </p:sp>
      <p:sp>
        <p:nvSpPr>
          <p:cNvPr id="7" name="Rettangolo 6"/>
          <p:cNvSpPr/>
          <p:nvPr/>
        </p:nvSpPr>
        <p:spPr>
          <a:xfrm>
            <a:off x="7524328" y="6596390"/>
            <a:ext cx="16196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 smtClean="0"/>
              <a:t>PRL 108, 043401 </a:t>
            </a:r>
            <a:r>
              <a:rPr lang="it-IT" sz="1100" dirty="0" smtClean="0"/>
              <a:t>(</a:t>
            </a:r>
            <a:r>
              <a:rPr lang="it-IT" sz="1100" dirty="0" smtClean="0"/>
              <a:t>2012)</a:t>
            </a:r>
            <a:endParaRPr lang="it-IT" sz="11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3275856" y="6381328"/>
            <a:ext cx="23374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smtClean="0"/>
              <a:t>J. </a:t>
            </a:r>
            <a:r>
              <a:rPr lang="it-IT" sz="1100" dirty="0" err="1" smtClean="0"/>
              <a:t>Phys</a:t>
            </a:r>
            <a:r>
              <a:rPr lang="it-IT" sz="1100" dirty="0" smtClean="0"/>
              <a:t>. </a:t>
            </a:r>
            <a:r>
              <a:rPr lang="it-IT" sz="1100" dirty="0" err="1" smtClean="0"/>
              <a:t>Conf</a:t>
            </a:r>
            <a:r>
              <a:rPr lang="it-IT" sz="1100" dirty="0" smtClean="0"/>
              <a:t>. </a:t>
            </a:r>
            <a:r>
              <a:rPr lang="it-IT" sz="1100" dirty="0" err="1" smtClean="0"/>
              <a:t>Ser</a:t>
            </a:r>
            <a:r>
              <a:rPr lang="it-IT" sz="1100" dirty="0" smtClean="0"/>
              <a:t>. 443, 012061 (2013)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/>
              <a:t>Ps</a:t>
            </a:r>
            <a:r>
              <a:rPr lang="en-US" baseline="-25000" dirty="0" smtClean="0"/>
              <a:t>2 </a:t>
            </a:r>
            <a:r>
              <a:rPr lang="en-US" dirty="0" smtClean="0"/>
              <a:t>and other interesting items</a:t>
            </a:r>
            <a:endParaRPr lang="en-US" baseline="-25000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 l="16054" r="21373" b="11259"/>
          <a:stretch>
            <a:fillRect/>
          </a:stretch>
        </p:blipFill>
        <p:spPr bwMode="auto">
          <a:xfrm>
            <a:off x="6479704" y="1484784"/>
            <a:ext cx="26642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35088"/>
            <a:ext cx="293792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-36512" y="6577607"/>
            <a:ext cx="1697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P. Mills, D. Cassidy</a:t>
            </a:r>
            <a:endParaRPr lang="en-US" sz="1400" dirty="0"/>
          </a:p>
        </p:txBody>
      </p:sp>
      <p:pic>
        <p:nvPicPr>
          <p:cNvPr id="7" name="Picture 27" descr="BEC Ps excitation graph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27376"/>
            <a:ext cx="2416852" cy="206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755576" y="4291607"/>
            <a:ext cx="1430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Expected results:</a:t>
            </a:r>
            <a:endParaRPr lang="en-US" sz="14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956696"/>
            <a:ext cx="3397548" cy="190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3131840" y="443711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Ps as a probe for paramagnetic center in porous materials, PRB 75, 085415 (2007)</a:t>
            </a:r>
            <a:endParaRPr lang="en-US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51520" y="1628800"/>
            <a:ext cx="2279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Ps Bose-Einstein Condensate</a:t>
            </a:r>
            <a:endParaRPr lang="en-US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644008" y="1124744"/>
            <a:ext cx="370338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Ps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formation and first attempts of spectroscopy</a:t>
            </a:r>
          </a:p>
          <a:p>
            <a:r>
              <a:rPr lang="en-US" sz="1100" dirty="0" smtClean="0"/>
              <a:t>(compete with spin exchange quenching)</a:t>
            </a:r>
            <a:endParaRPr lang="en-US" sz="1100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1556792"/>
            <a:ext cx="2649290" cy="237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7" y="4293096"/>
            <a:ext cx="234793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sellaDiTesto 14"/>
          <p:cNvSpPr txBox="1"/>
          <p:nvPr/>
        </p:nvSpPr>
        <p:spPr>
          <a:xfrm>
            <a:off x="7524328" y="6093296"/>
            <a:ext cx="15167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PRL 108,133402 (2012)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Positron Annihilation Lifetime Spectroscopy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4242314" cy="271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ttore 1 8"/>
          <p:cNvCxnSpPr/>
          <p:nvPr/>
        </p:nvCxnSpPr>
        <p:spPr>
          <a:xfrm>
            <a:off x="5292080" y="1988840"/>
            <a:ext cx="158417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6300192" y="2564904"/>
            <a:ext cx="504056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6588224" y="1988840"/>
            <a:ext cx="0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6588224" y="2564904"/>
            <a:ext cx="0" cy="72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5508104" y="1988840"/>
            <a:ext cx="0" cy="12961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5652120" y="2708920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bulk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700826" y="2771636"/>
            <a:ext cx="703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defect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732240" y="2132856"/>
            <a:ext cx="703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itchFamily="18" charset="2"/>
              </a:rPr>
              <a:t>k</a:t>
            </a:r>
            <a:r>
              <a:rPr lang="en-US" baseline="-25000" dirty="0" err="1" smtClean="0"/>
              <a:t>defect</a:t>
            </a:r>
            <a:endParaRPr lang="en-US" dirty="0">
              <a:latin typeface="Symbol" pitchFamily="18" charset="2"/>
            </a:endParaRPr>
          </a:p>
        </p:txBody>
      </p:sp>
      <p:graphicFrame>
        <p:nvGraphicFramePr>
          <p:cNvPr id="23" name="Oggetto 22"/>
          <p:cNvGraphicFramePr>
            <a:graphicFrameLocks noChangeAspect="1"/>
          </p:cNvGraphicFramePr>
          <p:nvPr/>
        </p:nvGraphicFramePr>
        <p:xfrm>
          <a:off x="5402263" y="3860800"/>
          <a:ext cx="2428875" cy="1223963"/>
        </p:xfrm>
        <a:graphic>
          <a:graphicData uri="http://schemas.openxmlformats.org/presentationml/2006/ole">
            <p:oleObj spid="_x0000_s12289" name="Equazione" r:id="rId4" imgW="1612800" imgH="812520" progId="Equation.3">
              <p:embed/>
            </p:oleObj>
          </a:graphicData>
        </a:graphic>
      </p:graphicFrame>
      <p:sp>
        <p:nvSpPr>
          <p:cNvPr id="24" name="Rettangolo 23"/>
          <p:cNvSpPr/>
          <p:nvPr/>
        </p:nvSpPr>
        <p:spPr>
          <a:xfrm>
            <a:off x="2123728" y="2276872"/>
            <a:ext cx="432048" cy="5760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apezio 24"/>
          <p:cNvSpPr/>
          <p:nvPr/>
        </p:nvSpPr>
        <p:spPr>
          <a:xfrm>
            <a:off x="1835696" y="1556792"/>
            <a:ext cx="504056" cy="288032"/>
          </a:xfrm>
          <a:prstGeom prst="trapezoi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nettore 2 26"/>
          <p:cNvCxnSpPr>
            <a:endCxn id="24" idx="1"/>
          </p:cNvCxnSpPr>
          <p:nvPr/>
        </p:nvCxnSpPr>
        <p:spPr>
          <a:xfrm>
            <a:off x="1043608" y="2564904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971600" y="227687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grpSp>
        <p:nvGrpSpPr>
          <p:cNvPr id="45" name="Gruppo 44"/>
          <p:cNvGrpSpPr/>
          <p:nvPr/>
        </p:nvGrpSpPr>
        <p:grpSpPr>
          <a:xfrm rot="16200000">
            <a:off x="1943708" y="2168860"/>
            <a:ext cx="612068" cy="108012"/>
            <a:chOff x="683568" y="3212976"/>
            <a:chExt cx="1152128" cy="72008"/>
          </a:xfrm>
        </p:grpSpPr>
        <p:cxnSp>
          <p:nvCxnSpPr>
            <p:cNvPr id="36" name="Connettore 7 35"/>
            <p:cNvCxnSpPr/>
            <p:nvPr/>
          </p:nvCxnSpPr>
          <p:spPr>
            <a:xfrm>
              <a:off x="683568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7 36"/>
            <p:cNvCxnSpPr/>
            <p:nvPr/>
          </p:nvCxnSpPr>
          <p:spPr>
            <a:xfrm flipV="1">
              <a:off x="827584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7 38"/>
            <p:cNvCxnSpPr/>
            <p:nvPr/>
          </p:nvCxnSpPr>
          <p:spPr>
            <a:xfrm>
              <a:off x="971600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7 39"/>
            <p:cNvCxnSpPr/>
            <p:nvPr/>
          </p:nvCxnSpPr>
          <p:spPr>
            <a:xfrm flipV="1">
              <a:off x="1115616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7 40"/>
            <p:cNvCxnSpPr/>
            <p:nvPr/>
          </p:nvCxnSpPr>
          <p:spPr>
            <a:xfrm>
              <a:off x="1259632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7 41"/>
            <p:cNvCxnSpPr/>
            <p:nvPr/>
          </p:nvCxnSpPr>
          <p:spPr>
            <a:xfrm flipV="1">
              <a:off x="1403648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7 42"/>
            <p:cNvCxnSpPr/>
            <p:nvPr/>
          </p:nvCxnSpPr>
          <p:spPr>
            <a:xfrm>
              <a:off x="1547664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7 43"/>
            <p:cNvCxnSpPr/>
            <p:nvPr/>
          </p:nvCxnSpPr>
          <p:spPr>
            <a:xfrm flipV="1">
              <a:off x="1691680" y="3212976"/>
              <a:ext cx="144016" cy="72008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CasellaDiTesto 47"/>
          <p:cNvSpPr txBox="1"/>
          <p:nvPr/>
        </p:nvSpPr>
        <p:spPr>
          <a:xfrm>
            <a:off x="1907704" y="2060848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g</a:t>
            </a:r>
            <a:endParaRPr lang="en-US" dirty="0">
              <a:latin typeface="Symbol" pitchFamily="18" charset="2"/>
            </a:endParaRPr>
          </a:p>
        </p:txBody>
      </p:sp>
      <p:grpSp>
        <p:nvGrpSpPr>
          <p:cNvPr id="49" name="Gruppo 48"/>
          <p:cNvGrpSpPr/>
          <p:nvPr/>
        </p:nvGrpSpPr>
        <p:grpSpPr>
          <a:xfrm rot="6289655">
            <a:off x="1804204" y="2748554"/>
            <a:ext cx="612068" cy="108012"/>
            <a:chOff x="683568" y="3212976"/>
            <a:chExt cx="1152128" cy="72008"/>
          </a:xfrm>
        </p:grpSpPr>
        <p:cxnSp>
          <p:nvCxnSpPr>
            <p:cNvPr id="50" name="Connettore 7 49"/>
            <p:cNvCxnSpPr/>
            <p:nvPr/>
          </p:nvCxnSpPr>
          <p:spPr>
            <a:xfrm>
              <a:off x="683568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7 50"/>
            <p:cNvCxnSpPr/>
            <p:nvPr/>
          </p:nvCxnSpPr>
          <p:spPr>
            <a:xfrm flipV="1">
              <a:off x="827584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7 51"/>
            <p:cNvCxnSpPr/>
            <p:nvPr/>
          </p:nvCxnSpPr>
          <p:spPr>
            <a:xfrm>
              <a:off x="971600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7 52"/>
            <p:cNvCxnSpPr/>
            <p:nvPr/>
          </p:nvCxnSpPr>
          <p:spPr>
            <a:xfrm flipV="1">
              <a:off x="1115616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7 53"/>
            <p:cNvCxnSpPr/>
            <p:nvPr/>
          </p:nvCxnSpPr>
          <p:spPr>
            <a:xfrm>
              <a:off x="1259632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7 54"/>
            <p:cNvCxnSpPr/>
            <p:nvPr/>
          </p:nvCxnSpPr>
          <p:spPr>
            <a:xfrm flipV="1">
              <a:off x="1403648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7 55"/>
            <p:cNvCxnSpPr/>
            <p:nvPr/>
          </p:nvCxnSpPr>
          <p:spPr>
            <a:xfrm>
              <a:off x="1547664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7 56"/>
            <p:cNvCxnSpPr/>
            <p:nvPr/>
          </p:nvCxnSpPr>
          <p:spPr>
            <a:xfrm flipV="1">
              <a:off x="1691680" y="3212976"/>
              <a:ext cx="144016" cy="72008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o 57"/>
          <p:cNvGrpSpPr/>
          <p:nvPr/>
        </p:nvGrpSpPr>
        <p:grpSpPr>
          <a:xfrm rot="11168755">
            <a:off x="1606551" y="2390478"/>
            <a:ext cx="612068" cy="108012"/>
            <a:chOff x="683568" y="3212976"/>
            <a:chExt cx="1152128" cy="72008"/>
          </a:xfrm>
        </p:grpSpPr>
        <p:cxnSp>
          <p:nvCxnSpPr>
            <p:cNvPr id="59" name="Connettore 7 58"/>
            <p:cNvCxnSpPr/>
            <p:nvPr/>
          </p:nvCxnSpPr>
          <p:spPr>
            <a:xfrm>
              <a:off x="683568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7 59"/>
            <p:cNvCxnSpPr/>
            <p:nvPr/>
          </p:nvCxnSpPr>
          <p:spPr>
            <a:xfrm flipV="1">
              <a:off x="827584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7 60"/>
            <p:cNvCxnSpPr/>
            <p:nvPr/>
          </p:nvCxnSpPr>
          <p:spPr>
            <a:xfrm>
              <a:off x="971600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7 61"/>
            <p:cNvCxnSpPr/>
            <p:nvPr/>
          </p:nvCxnSpPr>
          <p:spPr>
            <a:xfrm flipV="1">
              <a:off x="1115616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7 62"/>
            <p:cNvCxnSpPr/>
            <p:nvPr/>
          </p:nvCxnSpPr>
          <p:spPr>
            <a:xfrm>
              <a:off x="1259632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7 63"/>
            <p:cNvCxnSpPr/>
            <p:nvPr/>
          </p:nvCxnSpPr>
          <p:spPr>
            <a:xfrm flipV="1">
              <a:off x="1403648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7 64"/>
            <p:cNvCxnSpPr/>
            <p:nvPr/>
          </p:nvCxnSpPr>
          <p:spPr>
            <a:xfrm>
              <a:off x="1547664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7 65"/>
            <p:cNvCxnSpPr/>
            <p:nvPr/>
          </p:nvCxnSpPr>
          <p:spPr>
            <a:xfrm flipV="1">
              <a:off x="1691680" y="3212976"/>
              <a:ext cx="144016" cy="72008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uppo 66"/>
          <p:cNvGrpSpPr/>
          <p:nvPr/>
        </p:nvGrpSpPr>
        <p:grpSpPr>
          <a:xfrm rot="7762116">
            <a:off x="1698407" y="2691532"/>
            <a:ext cx="612068" cy="108012"/>
            <a:chOff x="683568" y="3212976"/>
            <a:chExt cx="1152128" cy="72008"/>
          </a:xfrm>
        </p:grpSpPr>
        <p:cxnSp>
          <p:nvCxnSpPr>
            <p:cNvPr id="68" name="Connettore 7 67"/>
            <p:cNvCxnSpPr/>
            <p:nvPr/>
          </p:nvCxnSpPr>
          <p:spPr>
            <a:xfrm>
              <a:off x="683568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7 68"/>
            <p:cNvCxnSpPr/>
            <p:nvPr/>
          </p:nvCxnSpPr>
          <p:spPr>
            <a:xfrm flipV="1">
              <a:off x="827584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7 69"/>
            <p:cNvCxnSpPr/>
            <p:nvPr/>
          </p:nvCxnSpPr>
          <p:spPr>
            <a:xfrm>
              <a:off x="971600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7 70"/>
            <p:cNvCxnSpPr/>
            <p:nvPr/>
          </p:nvCxnSpPr>
          <p:spPr>
            <a:xfrm flipV="1">
              <a:off x="1115616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7 71"/>
            <p:cNvCxnSpPr/>
            <p:nvPr/>
          </p:nvCxnSpPr>
          <p:spPr>
            <a:xfrm>
              <a:off x="1259632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7 72"/>
            <p:cNvCxnSpPr/>
            <p:nvPr/>
          </p:nvCxnSpPr>
          <p:spPr>
            <a:xfrm flipV="1">
              <a:off x="1403648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7 73"/>
            <p:cNvCxnSpPr/>
            <p:nvPr/>
          </p:nvCxnSpPr>
          <p:spPr>
            <a:xfrm>
              <a:off x="1547664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7 74"/>
            <p:cNvCxnSpPr/>
            <p:nvPr/>
          </p:nvCxnSpPr>
          <p:spPr>
            <a:xfrm flipV="1">
              <a:off x="1691680" y="3212976"/>
              <a:ext cx="144016" cy="72008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uppo 75"/>
          <p:cNvGrpSpPr/>
          <p:nvPr/>
        </p:nvGrpSpPr>
        <p:grpSpPr>
          <a:xfrm rot="14105020">
            <a:off x="1749114" y="2157033"/>
            <a:ext cx="612068" cy="108012"/>
            <a:chOff x="683568" y="3212976"/>
            <a:chExt cx="1152128" cy="72008"/>
          </a:xfrm>
        </p:grpSpPr>
        <p:cxnSp>
          <p:nvCxnSpPr>
            <p:cNvPr id="77" name="Connettore 7 76"/>
            <p:cNvCxnSpPr/>
            <p:nvPr/>
          </p:nvCxnSpPr>
          <p:spPr>
            <a:xfrm>
              <a:off x="683568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7 77"/>
            <p:cNvCxnSpPr/>
            <p:nvPr/>
          </p:nvCxnSpPr>
          <p:spPr>
            <a:xfrm flipV="1">
              <a:off x="827584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7 78"/>
            <p:cNvCxnSpPr/>
            <p:nvPr/>
          </p:nvCxnSpPr>
          <p:spPr>
            <a:xfrm>
              <a:off x="971600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7 79"/>
            <p:cNvCxnSpPr/>
            <p:nvPr/>
          </p:nvCxnSpPr>
          <p:spPr>
            <a:xfrm flipV="1">
              <a:off x="1115616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7 80"/>
            <p:cNvCxnSpPr/>
            <p:nvPr/>
          </p:nvCxnSpPr>
          <p:spPr>
            <a:xfrm>
              <a:off x="1259632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7 81"/>
            <p:cNvCxnSpPr/>
            <p:nvPr/>
          </p:nvCxnSpPr>
          <p:spPr>
            <a:xfrm flipV="1">
              <a:off x="1403648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7 82"/>
            <p:cNvCxnSpPr/>
            <p:nvPr/>
          </p:nvCxnSpPr>
          <p:spPr>
            <a:xfrm>
              <a:off x="1547664" y="3212976"/>
              <a:ext cx="144016" cy="72008"/>
            </a:xfrm>
            <a:prstGeom prst="curved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7 83"/>
            <p:cNvCxnSpPr/>
            <p:nvPr/>
          </p:nvCxnSpPr>
          <p:spPr>
            <a:xfrm flipV="1">
              <a:off x="1691680" y="3212976"/>
              <a:ext cx="144016" cy="72008"/>
            </a:xfrm>
            <a:prstGeom prst="curved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Connettore 7 85"/>
          <p:cNvCxnSpPr/>
          <p:nvPr/>
        </p:nvCxnSpPr>
        <p:spPr>
          <a:xfrm rot="16200000" flipH="1">
            <a:off x="1979712" y="1412776"/>
            <a:ext cx="144016" cy="144016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7 87"/>
          <p:cNvCxnSpPr/>
          <p:nvPr/>
        </p:nvCxnSpPr>
        <p:spPr>
          <a:xfrm rot="5400000" flipH="1" flipV="1">
            <a:off x="1975520" y="1272952"/>
            <a:ext cx="152400" cy="144016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ttore 2 86"/>
          <p:cNvCxnSpPr/>
          <p:nvPr/>
        </p:nvCxnSpPr>
        <p:spPr>
          <a:xfrm>
            <a:off x="6156176" y="1628800"/>
            <a:ext cx="0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asellaDiTesto 88"/>
          <p:cNvSpPr txBox="1"/>
          <p:nvPr/>
        </p:nvSpPr>
        <p:spPr>
          <a:xfrm>
            <a:off x="6214404" y="1628800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Pulsed Low Energy Positron System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77914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807446"/>
            <a:ext cx="1876324" cy="205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ttore 2 5"/>
          <p:cNvCxnSpPr/>
          <p:nvPr/>
        </p:nvCxnSpPr>
        <p:spPr>
          <a:xfrm flipH="1" flipV="1">
            <a:off x="3419872" y="1844824"/>
            <a:ext cx="1584176" cy="4392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Scanning Positron Microscope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 t="1949"/>
          <a:stretch>
            <a:fillRect/>
          </a:stretch>
        </p:blipFill>
        <p:spPr bwMode="auto">
          <a:xfrm>
            <a:off x="809625" y="1628800"/>
            <a:ext cx="752475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560</Words>
  <Application>Microsoft Office PowerPoint</Application>
  <PresentationFormat>Presentazione su schermo (4:3)</PresentationFormat>
  <Paragraphs>148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Tema di Office</vt:lpstr>
      <vt:lpstr>Microsoft Equation 3.0</vt:lpstr>
      <vt:lpstr>Origin Graph</vt:lpstr>
      <vt:lpstr>Overview of low energy positron physics and applications </vt:lpstr>
      <vt:lpstr>Outline</vt:lpstr>
      <vt:lpstr>Low energy positron sources</vt:lpstr>
      <vt:lpstr>Ps formation</vt:lpstr>
      <vt:lpstr>Ps physics &amp; antihydrogen</vt:lpstr>
      <vt:lpstr>Ps2 and other interesting items</vt:lpstr>
      <vt:lpstr>Positron Annihilation Lifetime Spectroscopy</vt:lpstr>
      <vt:lpstr>Pulsed Low Energy Positron System</vt:lpstr>
      <vt:lpstr>Scanning Positron Microscope</vt:lpstr>
      <vt:lpstr>Gamma induced Positron Spectroscopy</vt:lpstr>
      <vt:lpstr>Coincidence Doppler Spectroscopy</vt:lpstr>
      <vt:lpstr>Positron annihilation Auger Electron Spectroscopy</vt:lpstr>
      <vt:lpstr>Angular Correlation of Annihilation Radiation</vt:lpstr>
      <vt:lpstr>Low energy positron groups in Italy</vt:lpstr>
      <vt:lpstr>Diapositiva 15</vt:lpstr>
    </vt:vector>
  </TitlesOfParts>
  <Company>mi-infn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low energy positron physics and applications</dc:title>
  <dc:creator>Fabio Villa</dc:creator>
  <cp:lastModifiedBy>Fabio Villa</cp:lastModifiedBy>
  <cp:revision>131</cp:revision>
  <dcterms:created xsi:type="dcterms:W3CDTF">2013-06-19T08:35:59Z</dcterms:created>
  <dcterms:modified xsi:type="dcterms:W3CDTF">2013-06-25T11:00:37Z</dcterms:modified>
</cp:coreProperties>
</file>