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B02D1-9A0A-41CE-9AAB-834142A3C179}" type="datetimeFigureOut">
              <a:rPr lang="it-IT" smtClean="0"/>
              <a:t>13/06/2013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1A0B1-E3FF-4606-8050-D9BD028DB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739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A169E-66EC-405B-9B51-303C45BB8C73}" type="datetime1">
              <a:rPr lang="it-IT" smtClean="0"/>
              <a:t>13/06/2013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551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D5FC-9909-4EAF-B93B-2CD830E13CDD}" type="datetime1">
              <a:rPr lang="it-IT" smtClean="0"/>
              <a:t>13/06/2013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56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BAEF5-60C4-406D-949E-686C75F24397}" type="datetime1">
              <a:rPr lang="it-IT" smtClean="0"/>
              <a:t>13/06/2013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968597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C07D-2D5E-4E9C-99E9-247DA10B946D}" type="datetime1">
              <a:rPr lang="it-IT" smtClean="0"/>
              <a:t>13/06/2013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87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C1D-B102-4AEC-AACD-C36FC9993398}" type="datetime1">
              <a:rPr lang="it-IT" smtClean="0"/>
              <a:t>13/06/2013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69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E637-9443-46D7-9887-337667D398BA}" type="datetime1">
              <a:rPr lang="it-IT" smtClean="0"/>
              <a:t>13/06/2013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76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EFEA-CB62-42F1-B66C-779928155A39}" type="datetime1">
              <a:rPr lang="it-IT" smtClean="0"/>
              <a:t>13/06/2013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02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157A-FFCC-44C6-AED5-BAF3EB35E4D4}" type="datetime1">
              <a:rPr lang="it-IT" smtClean="0"/>
              <a:t>13/06/2013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65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224E-3A81-40A2-835D-A85A3850A9CC}" type="datetime1">
              <a:rPr lang="it-IT" smtClean="0"/>
              <a:t>13/06/2013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54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1A1A-1F59-4969-ABE3-F7B8EBC81D05}" type="datetime1">
              <a:rPr lang="it-IT" smtClean="0"/>
              <a:t>13/06/2013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2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F83E-992E-4403-9E73-542488EF3DC7}" type="datetime1">
              <a:rPr lang="it-IT" smtClean="0"/>
              <a:t>13/06/2013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82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BAEF5-60C4-406D-949E-686C75F24397}" type="datetime1">
              <a:rPr lang="it-IT" smtClean="0"/>
              <a:t>13/06/2013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3C88E-FF60-4E44-8988-4F241D990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907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pre.it/ricerca-europea/vii-programma-quadro/ncp-(punti-di-contatto-nazionale)/" TargetMode="External"/><Relationship Id="rId5" Type="http://schemas.openxmlformats.org/officeDocument/2006/relationships/hyperlink" Target="http://www.apre.it/" TargetMode="External"/><Relationship Id="rId4" Type="http://schemas.openxmlformats.org/officeDocument/2006/relationships/hyperlink" Target="mailto:segreteria@apre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4294967295"/>
          </p:nvPr>
        </p:nvSpPr>
        <p:spPr>
          <a:xfrm>
            <a:off x="251520" y="1600200"/>
            <a:ext cx="8496944" cy="4781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Cos’è APRE</a:t>
            </a:r>
          </a:p>
          <a:p>
            <a:pPr marL="0" indent="0" algn="just">
              <a:buNone/>
            </a:pPr>
            <a:r>
              <a:rPr lang="it-IT" sz="2000" dirty="0" smtClean="0"/>
              <a:t>APRE </a:t>
            </a:r>
            <a:r>
              <a:rPr lang="it-IT" sz="2000" dirty="0" smtClean="0"/>
              <a:t>è un </a:t>
            </a:r>
            <a:r>
              <a:rPr lang="it-IT" sz="2000" b="1" dirty="0" smtClean="0"/>
              <a:t>ente privato di ricerca non profit</a:t>
            </a:r>
            <a:r>
              <a:rPr lang="it-IT" sz="2000" dirty="0" smtClean="0"/>
              <a:t> sostenuto da oltre cento Soci Sostenitori e Ordinari provenienti da Università e Organizzazioni private e pubbliche del mondo della ricerca, dell'industria e della finanza. 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Dal 1990 fornisce informazione, assistenza e formazione sulle dinamiche di partecipazione al Programma Quadro di Ricerca e Sviluppo Tecnologico dell'Unione Europea.</a:t>
            </a:r>
          </a:p>
          <a:p>
            <a:pPr marL="0" indent="0" algn="just">
              <a:buNone/>
            </a:pPr>
            <a:r>
              <a:rPr lang="it-IT" sz="2000" dirty="0" smtClean="0"/>
              <a:t>﻿﻿﻿</a:t>
            </a:r>
          </a:p>
          <a:p>
            <a:pPr marL="0" indent="0" algn="just">
              <a:buNone/>
            </a:pPr>
            <a:r>
              <a:rPr lang="it-IT" sz="2000" dirty="0" smtClean="0"/>
              <a:t>L'Agenzia ospita </a:t>
            </a:r>
            <a:r>
              <a:rPr lang="it-IT" sz="2000" dirty="0" smtClean="0"/>
              <a:t>inoltre i </a:t>
            </a:r>
            <a:r>
              <a:rPr lang="it-IT" sz="2000" dirty="0" smtClean="0"/>
              <a:t>punti di contatto nazionale "</a:t>
            </a:r>
            <a:r>
              <a:rPr lang="it-IT" sz="2000" b="1" dirty="0" smtClean="0"/>
              <a:t>National </a:t>
            </a:r>
            <a:r>
              <a:rPr lang="it-IT" sz="2000" b="1" dirty="0" err="1" smtClean="0"/>
              <a:t>Contact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Points</a:t>
            </a:r>
            <a:r>
              <a:rPr lang="it-IT" sz="2000" dirty="0" smtClean="0"/>
              <a:t>" per il VII Programma Quadro di Ricerca e Sviluppo Tecnologico dell'UE. </a:t>
            </a:r>
          </a:p>
          <a:p>
            <a:pPr marL="0" indent="0" algn="just">
              <a:buNone/>
            </a:pPr>
            <a:r>
              <a:rPr lang="it-IT" sz="2000" dirty="0" smtClean="0"/>
              <a:t>Prima realtà del suo genere in Italia, APRE si è data la missione istituzionale, </a:t>
            </a:r>
            <a:r>
              <a:rPr lang="it-IT" sz="2000" dirty="0" smtClean="0"/>
              <a:t>di </a:t>
            </a:r>
            <a:r>
              <a:rPr lang="it-IT" sz="2000" dirty="0" smtClean="0"/>
              <a:t>sostenere la partecipazione italiana ai programmi di ricerca internazionale promossi dalla Commissione Europea.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endParaRPr lang="it-IT" sz="2400" dirty="0" smtClean="0"/>
          </a:p>
        </p:txBody>
      </p:sp>
      <p:pic>
        <p:nvPicPr>
          <p:cNvPr id="1026" name="Picture 2" descr="C:\Users\Daniela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4746"/>
            <a:ext cx="3096344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027" name="Picture 3" descr="C:\Users\Daniela\Desktop\weblogo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4746"/>
            <a:ext cx="208823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0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323528" y="1556792"/>
            <a:ext cx="8568952" cy="43704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La </a:t>
            </a:r>
            <a:r>
              <a:rPr lang="it-IT" sz="2000" b="1" dirty="0" smtClean="0">
                <a:solidFill>
                  <a:srgbClr val="FF0000"/>
                </a:solidFill>
              </a:rPr>
              <a:t>missione istituzionale </a:t>
            </a:r>
            <a:r>
              <a:rPr lang="it-IT" sz="2000" dirty="0" smtClean="0">
                <a:solidFill>
                  <a:srgbClr val="FF0000"/>
                </a:solidFill>
              </a:rPr>
              <a:t>di APRE è fornire servizi di</a:t>
            </a:r>
            <a:r>
              <a:rPr lang="it-IT" sz="2000" dirty="0" smtClean="0"/>
              <a:t>:</a:t>
            </a:r>
          </a:p>
          <a:p>
            <a:pPr algn="ctr"/>
            <a:endParaRPr lang="it-IT" sz="20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it-IT" sz="2000" b="1" i="1" dirty="0" smtClean="0"/>
              <a:t>INFORMAZIONE</a:t>
            </a:r>
            <a:r>
              <a:rPr lang="it-IT" sz="2000" dirty="0" smtClean="0"/>
              <a:t> (attraverso: Giornate informative/di Lancio dei Bandi, Mailing List, Pubblicazione di Dossier monografici, etc.) 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it-IT" sz="2000" b="1" i="1" dirty="0" smtClean="0"/>
              <a:t>ASSISTENZA</a:t>
            </a:r>
            <a:r>
              <a:rPr lang="it-IT" sz="2000" dirty="0" smtClean="0"/>
              <a:t> (attraverso: l'individuazione delle opportunità esistenti;  l'orientamento dei potenziali partecipanti verso il Programma più idoneo alla singola idea progettuale; la ricerca e l'individuazione di potenziali partner di progetto a livello nazionale ed europeo; il supporto alla definizione del progetto e alla compilazione dei </a:t>
            </a:r>
            <a:r>
              <a:rPr lang="it-IT" sz="2000" dirty="0" err="1" smtClean="0"/>
              <a:t>form</a:t>
            </a:r>
            <a:r>
              <a:rPr lang="it-IT" sz="2000" dirty="0" smtClean="0"/>
              <a:t>; la verifica finale della proposta di progetto in funzione dei requisiti di ammissibilità al finanziamento; la preparazione della fase di negoziazione del contratto; il supporto tecnico nella fase conclusiva di rendicontazione e diffusione dei risultati.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it-IT" sz="2000" b="1" i="1" dirty="0" smtClean="0"/>
              <a:t>FORMAZIONE </a:t>
            </a:r>
            <a:r>
              <a:rPr lang="it-IT" sz="2000" dirty="0" smtClean="0"/>
              <a:t>(attraverso: corsi di formazione).</a:t>
            </a:r>
          </a:p>
          <a:p>
            <a:pPr algn="just"/>
            <a:endParaRPr lang="it-IT" dirty="0" smtClean="0"/>
          </a:p>
        </p:txBody>
      </p:sp>
      <p:pic>
        <p:nvPicPr>
          <p:cNvPr id="4" name="Picture 2" descr="C:\Users\Daniela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352839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Picture 3" descr="C:\Users\Daniela\Desktop\weblogo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4746"/>
            <a:ext cx="208823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21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pic>
        <p:nvPicPr>
          <p:cNvPr id="3" name="Picture 2" descr="C:\Users\Daniela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352839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4" name="Picture 3" descr="C:\Users\Daniela\Desktop\weblogo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08113"/>
            <a:ext cx="208823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677650" y="1556792"/>
            <a:ext cx="7776864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BENEFICI E SERVIZI PER I SOCI DELL’ APRE</a:t>
            </a:r>
          </a:p>
          <a:p>
            <a:pPr algn="ctr"/>
            <a:endParaRPr lang="it-IT" b="1" dirty="0" smtClean="0">
              <a:solidFill>
                <a:srgbClr val="FF0000"/>
              </a:solidFill>
            </a:endParaRPr>
          </a:p>
          <a:p>
            <a:pPr algn="just"/>
            <a:r>
              <a:rPr lang="it-IT" dirty="0" smtClean="0"/>
              <a:t>L’INFN è </a:t>
            </a:r>
            <a:r>
              <a:rPr lang="it-IT" b="1" dirty="0" smtClean="0"/>
              <a:t>socio ordinario</a:t>
            </a:r>
            <a:r>
              <a:rPr lang="it-IT" dirty="0" smtClean="0"/>
              <a:t> APRE, pertanto gode dei seguenti benefici e servizi specifici:</a:t>
            </a:r>
          </a:p>
          <a:p>
            <a:pPr algn="just"/>
            <a:endParaRPr lang="it-IT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/>
              <a:t>Rete Soci APRE Intranet -</a:t>
            </a:r>
            <a:r>
              <a:rPr lang="it-IT" dirty="0" smtClean="0"/>
              <a:t> La rete Intranet costituisce lo strumento comunicativo tra la sede centrale APRE, gli Sportelli APRE ed i Soci. Sulla rete Intranet ci sono: documenti importanti sui programmi comunitari nei settori R&amp;ST, calendario degli eventi, forum di discussione tra i Soci, ricerca partner.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/>
              <a:t>Collana editoriale: “Ricerca Europea ‐ Dossier”- </a:t>
            </a:r>
            <a:r>
              <a:rPr lang="it-IT" dirty="0" smtClean="0"/>
              <a:t>Nuovo strumento di approfondimento monografico su tematiche rivolte a coloro i quali intendano partecipare ai programmi comunitari di R&amp;ST.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/>
              <a:t>Formazione per i Soci -</a:t>
            </a:r>
            <a:r>
              <a:rPr lang="it-IT" dirty="0" smtClean="0"/>
              <a:t> APRE offre la possibilità ai Soci di avere in sede locale </a:t>
            </a:r>
            <a:r>
              <a:rPr lang="it-IT" dirty="0" smtClean="0">
                <a:solidFill>
                  <a:srgbClr val="FF0000"/>
                </a:solidFill>
              </a:rPr>
              <a:t>due corsi annuali.</a:t>
            </a:r>
          </a:p>
          <a:p>
            <a:pPr marL="266700" indent="-266700" algn="just"/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    </a:t>
            </a:r>
            <a:r>
              <a:rPr lang="it-IT" dirty="0" smtClean="0"/>
              <a:t>Al Socio è altresì riconosciuto lo sconto del 20% sulla quota di partecipazione       ai corsi di formazione organizzati da APRE a pagamento.</a:t>
            </a:r>
          </a:p>
        </p:txBody>
      </p:sp>
    </p:spTree>
    <p:extLst>
      <p:ext uri="{BB962C8B-B14F-4D97-AF65-F5344CB8AC3E}">
        <p14:creationId xmlns:p14="http://schemas.microsoft.com/office/powerpoint/2010/main" val="248155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569143" y="1700808"/>
            <a:ext cx="8136904" cy="4247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BENEFICI E SERVIZI PER I SOCI DELL’ APRE</a:t>
            </a:r>
          </a:p>
          <a:p>
            <a:pPr algn="ctr"/>
            <a:endParaRPr lang="it-IT" b="1" dirty="0">
              <a:solidFill>
                <a:srgbClr val="FF000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/>
              <a:t>Presentazione </a:t>
            </a:r>
            <a:r>
              <a:rPr lang="it-IT" b="1" dirty="0" smtClean="0"/>
              <a:t>congiunta di progetti comunitari -</a:t>
            </a:r>
            <a:r>
              <a:rPr lang="it-IT" dirty="0" smtClean="0"/>
              <a:t> APRE può fornire ai Soci l’assistenza per la presentazione di progetti congiunti, avvalendosi delle sinergie attivabili grazie alla rete APRE.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/>
              <a:t>Ricerca partner -</a:t>
            </a:r>
            <a:r>
              <a:rPr lang="it-IT" dirty="0" smtClean="0"/>
              <a:t> APRE pubblica in Intranet le ricerche partner che pervengono dalle vari reti europee di cui fa parte. Aiuta, viceversa, a trovare partner su specifica richiesta.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/>
              <a:t>Monitoraggio dei progetti presentati a Bruxelles -</a:t>
            </a:r>
            <a:r>
              <a:rPr lang="it-IT" dirty="0" smtClean="0"/>
              <a:t> APRE informa la delegazione nazionale e la rappresentanza italiana dei progetti presentati all’UE; informa il proponente della valutazione ed assiste il Socio nel ripresentare il progetto dopo l’acquisizione dei suggerimenti forniti dagli esperti.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b="1" dirty="0" smtClean="0"/>
              <a:t>Organizzazione di iniziative promosse dai Soci -</a:t>
            </a:r>
            <a:r>
              <a:rPr lang="it-IT" dirty="0" smtClean="0"/>
              <a:t> APRE assiste i Soci nell’organizzazione di eventi, quali giornate informative, incontri mirati., ecc.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it-IT" dirty="0"/>
          </a:p>
        </p:txBody>
      </p:sp>
      <p:pic>
        <p:nvPicPr>
          <p:cNvPr id="4" name="Picture 2" descr="C:\Users\Daniela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352839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Picture 3" descr="C:\Users\Daniela\Desktop\weblogo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4388"/>
            <a:ext cx="208823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64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pic>
        <p:nvPicPr>
          <p:cNvPr id="4" name="Picture 2" descr="C:\Users\Daniela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352839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Picture 3" descr="C:\Users\Daniela\Desktop\weblogo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4388"/>
            <a:ext cx="208823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tangolo 9"/>
          <p:cNvSpPr/>
          <p:nvPr/>
        </p:nvSpPr>
        <p:spPr>
          <a:xfrm>
            <a:off x="323528" y="1556793"/>
            <a:ext cx="8352928" cy="47089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Contatti APRE </a:t>
            </a:r>
          </a:p>
          <a:p>
            <a:r>
              <a:rPr lang="it-IT" sz="2000" b="1" dirty="0" smtClean="0"/>
              <a:t>APRE </a:t>
            </a:r>
            <a:r>
              <a:rPr lang="it-IT" sz="2000" b="1" dirty="0"/>
              <a:t>sede centrale (Roma)</a:t>
            </a:r>
          </a:p>
          <a:p>
            <a:r>
              <a:rPr lang="it-IT" sz="2000" dirty="0"/>
              <a:t>APRE si trova in Via Cavour n.71, 00184 (ROMA) - V piano scala sinistra.</a:t>
            </a:r>
          </a:p>
          <a:p>
            <a:r>
              <a:rPr lang="it-IT" sz="2000" dirty="0" err="1"/>
              <a:t>Tel</a:t>
            </a:r>
            <a:r>
              <a:rPr lang="it-IT" sz="2000" dirty="0"/>
              <a:t>: 06 489 399 93       </a:t>
            </a:r>
            <a:br>
              <a:rPr lang="it-IT" sz="2000" dirty="0"/>
            </a:br>
            <a:r>
              <a:rPr lang="it-IT" sz="2000" dirty="0"/>
              <a:t>Fax: 06 489 025 50</a:t>
            </a:r>
            <a:br>
              <a:rPr lang="it-IT" sz="2000" dirty="0"/>
            </a:br>
            <a:r>
              <a:rPr lang="it-IT" sz="2000" dirty="0"/>
              <a:t>e-mail: </a:t>
            </a:r>
            <a:r>
              <a:rPr lang="it-IT" sz="2000" dirty="0" smtClean="0">
                <a:hlinkClick r:id="rId4"/>
              </a:rPr>
              <a:t>segreteria@apre.it</a:t>
            </a:r>
            <a:endParaRPr lang="it-IT" sz="2000" dirty="0" smtClean="0"/>
          </a:p>
          <a:p>
            <a:r>
              <a:rPr lang="it-IT" sz="2000" dirty="0"/>
              <a:t>Sito web: </a:t>
            </a:r>
            <a:r>
              <a:rPr lang="it-IT" sz="2000" dirty="0" smtClean="0">
                <a:hlinkClick r:id="rId5"/>
              </a:rPr>
              <a:t>www.apre.it</a:t>
            </a:r>
            <a:endParaRPr lang="it-IT" sz="2000" dirty="0" smtClean="0"/>
          </a:p>
          <a:p>
            <a:endParaRPr lang="it-IT" sz="2000" dirty="0"/>
          </a:p>
          <a:p>
            <a:r>
              <a:rPr lang="it-IT" sz="2000" b="1" dirty="0" smtClean="0"/>
              <a:t>NCP (National </a:t>
            </a:r>
            <a:r>
              <a:rPr lang="it-IT" sz="2000" b="1" dirty="0" err="1" smtClean="0"/>
              <a:t>Contact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Points</a:t>
            </a:r>
            <a:r>
              <a:rPr lang="it-IT" sz="2000" dirty="0"/>
              <a:t>): </a:t>
            </a:r>
            <a:r>
              <a:rPr lang="it-IT" sz="2000" dirty="0">
                <a:hlinkClick r:id="rId6"/>
              </a:rPr>
              <a:t>http://www.apre.it/ricerca-europea/vii-programma-quadro/ncp-(punti-di-contatto-nazionale</a:t>
            </a:r>
            <a:r>
              <a:rPr lang="it-IT" sz="2000" dirty="0" smtClean="0">
                <a:hlinkClick r:id="rId6"/>
              </a:rPr>
              <a:t>)/</a:t>
            </a:r>
            <a:endParaRPr lang="it-IT" sz="2000" dirty="0" smtClean="0"/>
          </a:p>
          <a:p>
            <a:endParaRPr lang="it-IT" sz="2000" dirty="0" smtClean="0"/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CONCLUSIONI</a:t>
            </a:r>
          </a:p>
          <a:p>
            <a:pPr algn="just"/>
            <a:r>
              <a:rPr lang="it-IT" sz="2000" dirty="0" smtClean="0"/>
              <a:t>In qualità </a:t>
            </a:r>
            <a:r>
              <a:rPr lang="it-IT" sz="2000" dirty="0"/>
              <a:t>di </a:t>
            </a:r>
            <a:r>
              <a:rPr lang="it-IT" sz="2000" b="1" dirty="0"/>
              <a:t>Socio ordinario </a:t>
            </a:r>
            <a:r>
              <a:rPr lang="it-IT" sz="2000" dirty="0" smtClean="0"/>
              <a:t>l’INFN versa </a:t>
            </a:r>
            <a:r>
              <a:rPr lang="it-IT" sz="2000" dirty="0"/>
              <a:t>una quota annuale di </a:t>
            </a:r>
            <a:r>
              <a:rPr lang="it-IT" sz="2000" b="1" dirty="0"/>
              <a:t>6.351,00 € </a:t>
            </a:r>
            <a:r>
              <a:rPr lang="it-IT" sz="2000" b="1" dirty="0" smtClean="0"/>
              <a:t> </a:t>
            </a:r>
          </a:p>
          <a:p>
            <a:pPr algn="ctr"/>
            <a:r>
              <a:rPr lang="it-IT" sz="2000" b="1" dirty="0" smtClean="0"/>
              <a:t>          =&gt;	usiamo </a:t>
            </a:r>
            <a:r>
              <a:rPr lang="it-IT" sz="2000" b="1" dirty="0"/>
              <a:t>i servizi offerti dall’APRE</a:t>
            </a:r>
            <a:r>
              <a:rPr lang="it-IT" sz="2000" b="1" dirty="0" smtClean="0"/>
              <a:t>.</a:t>
            </a:r>
            <a:endParaRPr lang="it-IT" sz="2000" b="1" dirty="0" smtClean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611152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421</Words>
  <Application>Microsoft Office PowerPoint</Application>
  <PresentationFormat>Presentazione su schermo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 (Agenzia per la Promozione della Ricerca Europea)</dc:title>
  <dc:creator>Daniela</dc:creator>
  <cp:lastModifiedBy>Daniela</cp:lastModifiedBy>
  <cp:revision>45</cp:revision>
  <dcterms:created xsi:type="dcterms:W3CDTF">2013-06-11T12:54:52Z</dcterms:created>
  <dcterms:modified xsi:type="dcterms:W3CDTF">2013-06-13T14:36:44Z</dcterms:modified>
</cp:coreProperties>
</file>