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415" r:id="rId3"/>
    <p:sldId id="374" r:id="rId4"/>
    <p:sldId id="412" r:id="rId5"/>
    <p:sldId id="372" r:id="rId6"/>
    <p:sldId id="373" r:id="rId7"/>
    <p:sldId id="325" r:id="rId8"/>
    <p:sldId id="438" r:id="rId9"/>
    <p:sldId id="322" r:id="rId10"/>
    <p:sldId id="478" r:id="rId11"/>
    <p:sldId id="417" r:id="rId12"/>
    <p:sldId id="419" r:id="rId13"/>
    <p:sldId id="375" r:id="rId14"/>
    <p:sldId id="353" r:id="rId15"/>
    <p:sldId id="421" r:id="rId16"/>
    <p:sldId id="444" r:id="rId17"/>
    <p:sldId id="336" r:id="rId18"/>
    <p:sldId id="439" r:id="rId19"/>
    <p:sldId id="440" r:id="rId20"/>
    <p:sldId id="441" r:id="rId21"/>
    <p:sldId id="442" r:id="rId22"/>
    <p:sldId id="443" r:id="rId23"/>
    <p:sldId id="335" r:id="rId24"/>
    <p:sldId id="413" r:id="rId25"/>
    <p:sldId id="414" r:id="rId26"/>
    <p:sldId id="422" r:id="rId27"/>
    <p:sldId id="376" r:id="rId28"/>
    <p:sldId id="355" r:id="rId29"/>
    <p:sldId id="453" r:id="rId30"/>
    <p:sldId id="451" r:id="rId31"/>
    <p:sldId id="452" r:id="rId32"/>
    <p:sldId id="445" r:id="rId33"/>
    <p:sldId id="446" r:id="rId34"/>
    <p:sldId id="418" r:id="rId35"/>
    <p:sldId id="454" r:id="rId36"/>
    <p:sldId id="455" r:id="rId37"/>
    <p:sldId id="456" r:id="rId38"/>
    <p:sldId id="457" r:id="rId39"/>
    <p:sldId id="458" r:id="rId40"/>
    <p:sldId id="459" r:id="rId41"/>
    <p:sldId id="460" r:id="rId42"/>
    <p:sldId id="461" r:id="rId43"/>
    <p:sldId id="447" r:id="rId44"/>
    <p:sldId id="449" r:id="rId45"/>
    <p:sldId id="448" r:id="rId46"/>
    <p:sldId id="463" r:id="rId47"/>
    <p:sldId id="450" r:id="rId48"/>
    <p:sldId id="464" r:id="rId49"/>
    <p:sldId id="465" r:id="rId50"/>
    <p:sldId id="466" r:id="rId51"/>
    <p:sldId id="467" r:id="rId52"/>
    <p:sldId id="468" r:id="rId53"/>
    <p:sldId id="469" r:id="rId54"/>
    <p:sldId id="470" r:id="rId55"/>
    <p:sldId id="471" r:id="rId56"/>
    <p:sldId id="472" r:id="rId57"/>
    <p:sldId id="473" r:id="rId58"/>
    <p:sldId id="474" r:id="rId59"/>
    <p:sldId id="475" r:id="rId60"/>
    <p:sldId id="476" r:id="rId61"/>
    <p:sldId id="477" r:id="rId62"/>
    <p:sldId id="426" r:id="rId63"/>
    <p:sldId id="264" r:id="rId64"/>
  </p:sldIdLst>
  <p:sldSz cx="9601200" cy="7772400"/>
  <p:notesSz cx="6858000" cy="9144000"/>
  <p:defaultTextStyle>
    <a:defPPr>
      <a:defRPr lang="en-US"/>
    </a:defPPr>
    <a:lvl1pPr marL="0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9877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9754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9631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9508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9386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9263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9140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9017" algn="l" defTabSz="4798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0AEA0"/>
    <a:srgbClr val="FFFAA8"/>
    <a:srgbClr val="AEDCFE"/>
    <a:srgbClr val="94A1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26" autoAdjust="0"/>
  </p:normalViewPr>
  <p:slideViewPr>
    <p:cSldViewPr snapToGrid="0" snapToObjects="1">
      <p:cViewPr>
        <p:scale>
          <a:sx n="130" d="100"/>
          <a:sy n="130" d="100"/>
        </p:scale>
        <p:origin x="-536" y="-96"/>
      </p:cViewPr>
      <p:guideLst>
        <p:guide orient="horz" pos="2448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AC40B-C6B6-6242-95CC-D96B96FCE371}" type="datetimeFigureOut">
              <a:rPr lang="en-US" smtClean="0"/>
              <a:pPr/>
              <a:t>6/27/13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8BFF6-7D74-034A-96B4-A08FB7B9A30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739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FF4AD-8152-F349-82B0-E74745AD1EF9}" type="datetimeFigureOut">
              <a:rPr lang="en-US" smtClean="0"/>
              <a:pPr/>
              <a:t>6/27/13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11275" y="685800"/>
            <a:ext cx="42354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73DF8-73AD-0D40-8447-08A3F4AD1E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040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9877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9754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9631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9508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9386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79263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59140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39017" algn="l" defTabSz="4798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85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1613" y="877888"/>
            <a:ext cx="390683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Sintesi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diverse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sezione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d'urto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produzione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modello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Standard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rispetto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previsioni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teoriche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corrispondenti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sezioni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d’urto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inclusive per 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vettori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e Z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misurate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35/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pb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luminosita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'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integrata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dal set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2010.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Tutte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effettuate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utilizzando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dataset del 2011. La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produzione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quark top pair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combinazione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statistica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misurazioni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single-lepton,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dilepton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tutti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canali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adronici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utilizzando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fino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1,02 \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fb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singolo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-top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0,7 \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fb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mentre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WZ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utilizza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1,02 \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fb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Le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WW e ZZ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realizzati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l'intero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2011 dataset. La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errore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scura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rappresenta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la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incertezza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statistica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. La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barra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errore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rossoarappresenta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l'incertezza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completa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incluso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sistematica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incertezze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sulla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luminosità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Tutte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previsioni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teoriche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sono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state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calcolate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 NLO o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superiore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1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 smtClean="0"/>
              <a:t>Figura</a:t>
            </a:r>
            <a:r>
              <a:rPr lang="en-US" dirty="0" smtClean="0"/>
              <a:t> alto a </a:t>
            </a:r>
            <a:r>
              <a:rPr lang="en-US" dirty="0" err="1" smtClean="0"/>
              <a:t>destra</a:t>
            </a:r>
            <a:r>
              <a:rPr lang="en-US" dirty="0" smtClean="0"/>
              <a:t>: </a:t>
            </a:r>
            <a:r>
              <a:rPr lang="en-US" dirty="0" err="1" smtClean="0"/>
              <a:t>Sintesi</a:t>
            </a:r>
            <a:r>
              <a:rPr lang="en-US" dirty="0" smtClean="0"/>
              <a:t> </a:t>
            </a:r>
            <a:r>
              <a:rPr lang="en-US" dirty="0" err="1" smtClean="0"/>
              <a:t>delle</a:t>
            </a:r>
            <a:r>
              <a:rPr lang="en-US" dirty="0" smtClean="0"/>
              <a:t> </a:t>
            </a:r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baseline="0" dirty="0" smtClean="0"/>
              <a:t> </a:t>
            </a:r>
            <a:r>
              <a:rPr lang="en-US" dirty="0" err="1" smtClean="0"/>
              <a:t>sezione</a:t>
            </a:r>
            <a:r>
              <a:rPr lang="en-US" dirty="0" smtClean="0"/>
              <a:t> </a:t>
            </a:r>
            <a:r>
              <a:rPr lang="en-US" dirty="0" err="1" smtClean="0"/>
              <a:t>d;rto</a:t>
            </a:r>
            <a:r>
              <a:rPr lang="en-US" baseline="0" dirty="0" smtClean="0"/>
              <a:t> del top quark</a:t>
            </a:r>
            <a:r>
              <a:rPr lang="en-US" dirty="0" smtClean="0"/>
              <a:t> </a:t>
            </a:r>
            <a:r>
              <a:rPr lang="en-US" dirty="0" err="1" smtClean="0"/>
              <a:t>rispetto</a:t>
            </a:r>
            <a:r>
              <a:rPr lang="en-US" dirty="0" smtClean="0"/>
              <a:t>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corrispondente</a:t>
            </a:r>
            <a:r>
              <a:rPr lang="en-US" dirty="0" smtClean="0"/>
              <a:t> </a:t>
            </a:r>
            <a:r>
              <a:rPr lang="en-US" dirty="0" err="1" smtClean="0"/>
              <a:t>previsione</a:t>
            </a:r>
            <a:r>
              <a:rPr lang="en-US" dirty="0" smtClean="0"/>
              <a:t> </a:t>
            </a:r>
            <a:r>
              <a:rPr lang="en-US" dirty="0" err="1" smtClean="0"/>
              <a:t>teorica</a:t>
            </a:r>
            <a:r>
              <a:rPr lang="en-US" dirty="0" smtClean="0"/>
              <a:t>. La parte </a:t>
            </a:r>
            <a:r>
              <a:rPr lang="en-US" dirty="0" err="1" smtClean="0"/>
              <a:t>superiore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figura</a:t>
            </a:r>
            <a:r>
              <a:rPr lang="en-US" dirty="0" smtClean="0"/>
              <a:t> </a:t>
            </a:r>
            <a:r>
              <a:rPr lang="en-US" dirty="0" err="1" smtClean="0"/>
              <a:t>mostra</a:t>
            </a:r>
            <a:r>
              <a:rPr lang="en-US" dirty="0" smtClean="0"/>
              <a:t> </a:t>
            </a:r>
            <a:r>
              <a:rPr lang="en-US" dirty="0" err="1" smtClean="0"/>
              <a:t>che</a:t>
            </a:r>
            <a:r>
              <a:rPr lang="en-US" dirty="0" smtClean="0"/>
              <a:t> </a:t>
            </a:r>
            <a:r>
              <a:rPr lang="en-US" dirty="0" err="1" smtClean="0"/>
              <a:t>misure</a:t>
            </a:r>
            <a:r>
              <a:rPr lang="en-US" dirty="0" smtClean="0"/>
              <a:t> </a:t>
            </a:r>
            <a:r>
              <a:rPr lang="en-US" dirty="0" err="1" smtClean="0"/>
              <a:t>sono</a:t>
            </a:r>
            <a:r>
              <a:rPr lang="en-US" dirty="0" smtClean="0"/>
              <a:t> mediate per dare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valore</a:t>
            </a:r>
            <a:r>
              <a:rPr lang="en-US" dirty="0" smtClean="0"/>
              <a:t> </a:t>
            </a:r>
            <a:r>
              <a:rPr lang="en-US" dirty="0" err="1" smtClean="0"/>
              <a:t>combinato</a:t>
            </a:r>
            <a:r>
              <a:rPr lang="en-US" dirty="0" smtClean="0"/>
              <a:t> </a:t>
            </a:r>
            <a:r>
              <a:rPr lang="en-US" dirty="0" err="1" smtClean="0"/>
              <a:t>illustrato</a:t>
            </a:r>
            <a:r>
              <a:rPr lang="en-US" dirty="0" smtClean="0"/>
              <a:t>. La parte </a:t>
            </a:r>
            <a:r>
              <a:rPr lang="en-US" dirty="0" err="1" smtClean="0"/>
              <a:t>inferiore</a:t>
            </a:r>
            <a:r>
              <a:rPr lang="en-US" dirty="0" smtClean="0"/>
              <a:t> </a:t>
            </a:r>
            <a:r>
              <a:rPr lang="en-US" dirty="0" err="1" smtClean="0"/>
              <a:t>mostra</a:t>
            </a:r>
            <a:r>
              <a:rPr lang="en-US" dirty="0" smtClean="0"/>
              <a:t> le </a:t>
            </a:r>
            <a:r>
              <a:rPr lang="en-US" dirty="0" err="1" smtClean="0"/>
              <a:t>misurazioni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recenti</a:t>
            </a:r>
            <a:r>
              <a:rPr lang="en-US" dirty="0" smtClean="0"/>
              <a:t> </a:t>
            </a:r>
            <a:r>
              <a:rPr lang="en-US" dirty="0" err="1" smtClean="0"/>
              <a:t>aggiuntive</a:t>
            </a:r>
            <a:r>
              <a:rPr lang="en-US" dirty="0" smtClean="0"/>
              <a:t> non </a:t>
            </a:r>
            <a:r>
              <a:rPr lang="en-US" dirty="0" err="1" smtClean="0"/>
              <a:t>inclusi</a:t>
            </a:r>
            <a:r>
              <a:rPr lang="en-US" dirty="0" smtClean="0"/>
              <a:t> </a:t>
            </a:r>
            <a:r>
              <a:rPr lang="en-US" dirty="0" err="1" smtClean="0"/>
              <a:t>nella</a:t>
            </a:r>
            <a:r>
              <a:rPr lang="en-US" dirty="0" smtClean="0"/>
              <a:t> </a:t>
            </a:r>
            <a:r>
              <a:rPr lang="en-US" dirty="0" err="1" smtClean="0"/>
              <a:t>combinazione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pPr marL="0" marR="0" indent="0" algn="l" defTabSz="4798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Ricostruzione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del top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canale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ad un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muone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4 jets (due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dalla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e due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qaurk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b). La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misura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effettiva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della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viene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affuttata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diversi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ad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esempio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usando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un template method,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anche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più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dimensioni</a:t>
            </a:r>
            <a:r>
              <a:rPr lang="en-US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Le </a:t>
            </a:r>
            <a:r>
              <a:rPr lang="en-US" dirty="0" err="1" smtClean="0"/>
              <a:t>misurazioni</a:t>
            </a:r>
            <a:r>
              <a:rPr lang="en-US" dirty="0" smtClean="0"/>
              <a:t> </a:t>
            </a:r>
            <a:r>
              <a:rPr lang="en-US" dirty="0" err="1" smtClean="0"/>
              <a:t>riguardanti</a:t>
            </a:r>
            <a:r>
              <a:rPr lang="en-US" dirty="0" smtClean="0"/>
              <a:t> la </a:t>
            </a:r>
            <a:r>
              <a:rPr lang="en-US" dirty="0" err="1" smtClean="0"/>
              <a:t>massa</a:t>
            </a:r>
            <a:r>
              <a:rPr lang="en-US" dirty="0" smtClean="0"/>
              <a:t> top quark </a:t>
            </a:r>
            <a:r>
              <a:rPr lang="en-US" dirty="0" err="1" smtClean="0"/>
              <a:t>dalle</a:t>
            </a:r>
            <a:r>
              <a:rPr lang="en-US" dirty="0" smtClean="0"/>
              <a:t> </a:t>
            </a:r>
            <a:r>
              <a:rPr lang="en-US" dirty="0" err="1" smtClean="0"/>
              <a:t>singole</a:t>
            </a:r>
            <a:r>
              <a:rPr lang="en-US" dirty="0" smtClean="0"/>
              <a:t> </a:t>
            </a:r>
            <a:r>
              <a:rPr lang="en-US" dirty="0" err="1" smtClean="0"/>
              <a:t>analisi</a:t>
            </a:r>
            <a:r>
              <a:rPr lang="en-US" dirty="0" smtClean="0"/>
              <a:t> e </a:t>
            </a:r>
            <a:r>
              <a:rPr lang="en-US" dirty="0" err="1" smtClean="0"/>
              <a:t>il</a:t>
            </a:r>
            <a:r>
              <a:rPr lang="en-US" dirty="0" smtClean="0"/>
              <a:t> </a:t>
            </a:r>
            <a:r>
              <a:rPr lang="en-US" dirty="0" err="1" smtClean="0"/>
              <a:t>risultato</a:t>
            </a:r>
            <a:r>
              <a:rPr lang="en-US" dirty="0" smtClean="0"/>
              <a:t> </a:t>
            </a:r>
            <a:r>
              <a:rPr lang="en-US" dirty="0" err="1" smtClean="0"/>
              <a:t>combinato</a:t>
            </a:r>
            <a:r>
              <a:rPr lang="en-US" dirty="0" smtClean="0"/>
              <a:t> dal 2d-analisi </a:t>
            </a:r>
            <a:r>
              <a:rPr lang="en-US" dirty="0" err="1" smtClean="0"/>
              <a:t>rispetto</a:t>
            </a:r>
            <a:r>
              <a:rPr lang="en-US" dirty="0" smtClean="0"/>
              <a:t> al </a:t>
            </a:r>
            <a:r>
              <a:rPr lang="en-US" dirty="0" err="1" smtClean="0"/>
              <a:t>valore</a:t>
            </a:r>
            <a:r>
              <a:rPr lang="en-US" dirty="0" smtClean="0"/>
              <a:t> </a:t>
            </a:r>
            <a:r>
              <a:rPr lang="en-US" dirty="0" err="1" smtClean="0"/>
              <a:t>attuale</a:t>
            </a:r>
            <a:r>
              <a:rPr lang="en-US" dirty="0" smtClean="0"/>
              <a:t> </a:t>
            </a:r>
            <a:r>
              <a:rPr lang="en-US" dirty="0" err="1" smtClean="0"/>
              <a:t>combinate</a:t>
            </a:r>
            <a:r>
              <a:rPr lang="en-US" dirty="0" smtClean="0"/>
              <a:t> </a:t>
            </a:r>
            <a:r>
              <a:rPr lang="en-US" dirty="0" err="1" smtClean="0"/>
              <a:t>dagli</a:t>
            </a:r>
            <a:r>
              <a:rPr lang="en-US" dirty="0" smtClean="0"/>
              <a:t> </a:t>
            </a:r>
            <a:r>
              <a:rPr lang="en-US" dirty="0" err="1" smtClean="0"/>
              <a:t>esperimenti</a:t>
            </a:r>
            <a:r>
              <a:rPr lang="en-US" dirty="0" smtClean="0"/>
              <a:t> </a:t>
            </a:r>
            <a:r>
              <a:rPr lang="en-US" dirty="0" err="1" smtClean="0"/>
              <a:t>Tevatron</a:t>
            </a:r>
            <a:r>
              <a:rPr lang="en-US" dirty="0" smtClean="0"/>
              <a:t> e </a:t>
            </a:r>
            <a:r>
              <a:rPr lang="en-US" dirty="0" err="1" smtClean="0"/>
              <a:t>alla</a:t>
            </a:r>
            <a:r>
              <a:rPr lang="en-US" dirty="0" smtClean="0"/>
              <a:t> </a:t>
            </a:r>
            <a:r>
              <a:rPr lang="en-US" dirty="0" err="1" smtClean="0"/>
              <a:t>misurazione</a:t>
            </a:r>
            <a:r>
              <a:rPr lang="en-US" dirty="0" smtClean="0"/>
              <a:t> </a:t>
            </a:r>
            <a:r>
              <a:rPr lang="en-US" dirty="0" err="1" smtClean="0"/>
              <a:t>più</a:t>
            </a:r>
            <a:r>
              <a:rPr lang="en-US" dirty="0" smtClean="0"/>
              <a:t> </a:t>
            </a:r>
            <a:r>
              <a:rPr lang="en-US" dirty="0" err="1" smtClean="0"/>
              <a:t>precisa</a:t>
            </a:r>
            <a:r>
              <a:rPr lang="en-US" dirty="0" smtClean="0"/>
              <a:t> </a:t>
            </a:r>
            <a:r>
              <a:rPr lang="en-US" dirty="0" err="1" smtClean="0"/>
              <a:t>della</a:t>
            </a:r>
            <a:r>
              <a:rPr lang="en-US" dirty="0" smtClean="0"/>
              <a:t> </a:t>
            </a:r>
            <a:r>
              <a:rPr lang="en-US" dirty="0" err="1" smtClean="0"/>
              <a:t>massa</a:t>
            </a:r>
            <a:r>
              <a:rPr lang="en-US" dirty="0" smtClean="0"/>
              <a:t> quark top </a:t>
            </a:r>
            <a:r>
              <a:rPr lang="en-US" dirty="0" err="1" smtClean="0"/>
              <a:t>utilizzato</a:t>
            </a:r>
            <a:r>
              <a:rPr lang="en-US" dirty="0" smtClean="0"/>
              <a:t> in tale </a:t>
            </a:r>
            <a:r>
              <a:rPr lang="en-US" dirty="0" err="1" smtClean="0"/>
              <a:t>combinazione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82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reach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ATLAS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searches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Supersymmetry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representative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available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453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798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Mass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reach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ATLAS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searches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</a:t>
            </a:r>
            <a:r>
              <a:rPr lang="en-US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phenomena other than </a:t>
            </a:r>
            <a:r>
              <a:rPr lang="en-US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Supersymmetry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representative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selection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available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shown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1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473200" y="877888"/>
            <a:ext cx="39116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1392" y="4350019"/>
            <a:ext cx="4740978" cy="351232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798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Qui è Mostrato</a:t>
            </a:r>
            <a:r>
              <a:rPr lang="it-IT" baseline="0" dirty="0" smtClean="0"/>
              <a:t> </a:t>
            </a:r>
            <a:r>
              <a:rPr lang="it-IT" dirty="0" smtClean="0"/>
              <a:t>la distribuzione pesata con la luminosità del numero medio di interazioni per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crossing</a:t>
            </a:r>
            <a:r>
              <a:rPr lang="it-IT" baseline="0" dirty="0" smtClean="0"/>
              <a:t> </a:t>
            </a:r>
            <a:r>
              <a:rPr lang="it-IT" dirty="0" smtClean="0"/>
              <a:t>per i dati 2012 e 2013. Le luminosità integrate ed i valori medi mu sono indicati nella figura. Il numero medio di interazioni per </a:t>
            </a:r>
            <a:r>
              <a:rPr lang="it-IT" dirty="0" err="1" smtClean="0"/>
              <a:t>crossing</a:t>
            </a:r>
            <a:r>
              <a:rPr lang="it-IT" baseline="0" dirty="0" smtClean="0"/>
              <a:t> </a:t>
            </a:r>
            <a:r>
              <a:rPr lang="it-IT" dirty="0" smtClean="0"/>
              <a:t>corrisponde alla media della distribuzione di </a:t>
            </a:r>
            <a:r>
              <a:rPr lang="it-IT" dirty="0" err="1" smtClean="0"/>
              <a:t>Poisson</a:t>
            </a:r>
            <a:r>
              <a:rPr lang="it-IT" dirty="0" smtClean="0"/>
              <a:t> del numero di interazioni per </a:t>
            </a:r>
            <a:r>
              <a:rPr lang="it-IT" dirty="0" err="1" smtClean="0"/>
              <a:t>crossing</a:t>
            </a:r>
            <a:r>
              <a:rPr lang="it-IT" dirty="0" smtClean="0"/>
              <a:t> calcolato per ciascun </a:t>
            </a:r>
            <a:r>
              <a:rPr lang="it-IT" dirty="0" err="1" smtClean="0"/>
              <a:t>bunch</a:t>
            </a:r>
            <a:r>
              <a:rPr lang="it-IT" dirty="0" smtClean="0"/>
              <a:t>. E ’ calcolato dalla </a:t>
            </a:r>
            <a:r>
              <a:rPr lang="it-IT" dirty="0" err="1" smtClean="0"/>
              <a:t>luminosita'</a:t>
            </a:r>
            <a:r>
              <a:rPr lang="it-IT" dirty="0" smtClean="0"/>
              <a:t> istantanea per </a:t>
            </a:r>
            <a:r>
              <a:rPr lang="it-IT" dirty="0" err="1" smtClean="0"/>
              <a:t>bunch</a:t>
            </a:r>
            <a:r>
              <a:rPr lang="it-IT" dirty="0" smtClean="0"/>
              <a:t> come </a:t>
            </a:r>
            <a:r>
              <a:rPr lang="it-IT" dirty="0" err="1" smtClean="0"/>
              <a:t>μ</a:t>
            </a:r>
            <a:r>
              <a:rPr lang="it-IT" dirty="0" smtClean="0"/>
              <a:t> = </a:t>
            </a:r>
            <a:r>
              <a:rPr lang="it-IT" dirty="0" err="1" smtClean="0"/>
              <a:t>Lbunch</a:t>
            </a:r>
            <a:r>
              <a:rPr lang="it-IT" dirty="0" smtClean="0"/>
              <a:t> x </a:t>
            </a:r>
            <a:r>
              <a:rPr lang="it-IT" dirty="0" err="1" smtClean="0"/>
              <a:t>σinel</a:t>
            </a:r>
            <a:r>
              <a:rPr lang="it-IT" dirty="0" smtClean="0"/>
              <a:t> / </a:t>
            </a:r>
            <a:r>
              <a:rPr lang="it-IT" dirty="0" err="1" smtClean="0"/>
              <a:t>f</a:t>
            </a:r>
            <a:r>
              <a:rPr lang="it-IT" dirty="0" smtClean="0"/>
              <a:t> dove </a:t>
            </a:r>
            <a:r>
              <a:rPr lang="it-IT" dirty="0" err="1" smtClean="0"/>
              <a:t>Lbunch</a:t>
            </a:r>
            <a:r>
              <a:rPr lang="it-IT" dirty="0" smtClean="0"/>
              <a:t> è la luminosità istantanea per </a:t>
            </a:r>
            <a:r>
              <a:rPr lang="it-IT" dirty="0" err="1" smtClean="0"/>
              <a:t>bunch</a:t>
            </a:r>
            <a:r>
              <a:rPr lang="it-IT" dirty="0" smtClean="0"/>
              <a:t>, </a:t>
            </a:r>
            <a:r>
              <a:rPr lang="it-IT" dirty="0" err="1" smtClean="0"/>
              <a:t>σinel</a:t>
            </a:r>
            <a:r>
              <a:rPr lang="it-IT" dirty="0" smtClean="0"/>
              <a:t> è la sezione d'urto inelastica, che prendiamo essere  71,5 mb per collisioni a 7TeV e 73,0 mb per collisioni a</a:t>
            </a:r>
            <a:r>
              <a:rPr lang="it-IT" baseline="0" dirty="0" smtClean="0"/>
              <a:t> </a:t>
            </a:r>
            <a:r>
              <a:rPr lang="it-IT" dirty="0" smtClean="0"/>
              <a:t>8TeV, </a:t>
            </a:r>
            <a:r>
              <a:rPr lang="it-IT" dirty="0" err="1" smtClean="0"/>
              <a:t>nbunch</a:t>
            </a:r>
            <a:r>
              <a:rPr lang="it-IT" dirty="0" smtClean="0"/>
              <a:t> è il numero di </a:t>
            </a:r>
            <a:r>
              <a:rPr lang="it-IT" dirty="0" err="1" smtClean="0"/>
              <a:t>bunch</a:t>
            </a:r>
            <a:r>
              <a:rPr lang="it-IT" dirty="0" smtClean="0"/>
              <a:t> in collisione e </a:t>
            </a:r>
            <a:r>
              <a:rPr lang="it-IT" dirty="0" err="1" smtClean="0"/>
              <a:t>f</a:t>
            </a:r>
            <a:r>
              <a:rPr lang="it-IT" dirty="0" smtClean="0"/>
              <a:t> è la frequenza di rivoluzione per</a:t>
            </a:r>
            <a:r>
              <a:rPr lang="it-IT" baseline="0" dirty="0" smtClean="0"/>
              <a:t> LHC </a:t>
            </a:r>
            <a:endParaRPr lang="it-IT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5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Quality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Luminosità ponderata relativa frazione della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buona qualità dei dati dai vari sottosistemi ATLAS pesata per la  Luminosità relativa durante il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LHC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fasci stabili nelle collisioni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pp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√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8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 dopo l’accensione dei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rivelatori. </a:t>
            </a:r>
          </a:p>
          <a:p>
            <a:endParaRPr lang="it-IT" sz="13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Quando la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flag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 fascio stabile viene attivata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i rivelatori di traccia subiscono un cosiddetto ”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warm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start", che comprende una rampa di alta tensione e, per il sistema di pixel,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l’accensione dei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 preamplificatori. Questa causa di inefficienza, così come l'inefficienza di DAQ, non sono inclusi nella tabella precedente, ma contati invece nell’efficienza di Data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Taking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((il 95.5). Le inefficienze del calorimetro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sono per lo più a causa di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noise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3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bursts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 di celle altamente rumorose (recuperabile in futuro) e a</a:t>
            </a:r>
            <a:r>
              <a:rPr lang="it-IT" sz="13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dei </a:t>
            </a:r>
            <a:r>
              <a:rPr lang="it-IT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trip isolati di alta tensione.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6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Distribuzione di massa invariante per il campione di dati inclusivo, sovrapposti con la somma dei </a:t>
            </a:r>
            <a:r>
              <a:rPr lang="it-IT" dirty="0" err="1" smtClean="0"/>
              <a:t>fits</a:t>
            </a:r>
            <a:r>
              <a:rPr lang="it-IT" dirty="0" smtClean="0"/>
              <a:t> dei soli background in diverse e</a:t>
            </a:r>
            <a:r>
              <a:rPr lang="it-IT" baseline="0" dirty="0" smtClean="0"/>
              <a:t> </a:t>
            </a:r>
            <a:r>
              <a:rPr lang="it-IT" dirty="0" smtClean="0"/>
              <a:t>l'aspettativa di segnale per una ipotesi di massa di 120 </a:t>
            </a:r>
            <a:r>
              <a:rPr lang="it-IT" dirty="0" err="1" smtClean="0"/>
              <a:t>GeV</a:t>
            </a:r>
            <a:r>
              <a:rPr lang="it-IT" dirty="0" smtClean="0"/>
              <a:t> corrispondente alla sezione d’urto di Standard Model. La figura di sotto mostra il residuo dei dati rispetto</a:t>
            </a:r>
            <a:r>
              <a:rPr lang="it-IT" baseline="0" dirty="0" smtClean="0"/>
              <a:t> al </a:t>
            </a:r>
            <a:r>
              <a:rPr lang="it-IT" baseline="0" dirty="0" err="1" smtClean="0"/>
              <a:t>fit</a:t>
            </a:r>
            <a:r>
              <a:rPr lang="it-IT" baseline="0" dirty="0" smtClean="0"/>
              <a:t> del solo background. 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Distribuzione di massa invariante per il campione di dati inclusivo, sovrapposti con la somma dei </a:t>
            </a:r>
            <a:r>
              <a:rPr lang="it-IT" dirty="0" err="1" smtClean="0"/>
              <a:t>fits</a:t>
            </a:r>
            <a:r>
              <a:rPr lang="it-IT" dirty="0" smtClean="0"/>
              <a:t> dei soli background in diverse e</a:t>
            </a:r>
            <a:r>
              <a:rPr lang="it-IT" baseline="0" dirty="0" smtClean="0"/>
              <a:t> </a:t>
            </a:r>
            <a:r>
              <a:rPr lang="it-IT" dirty="0" smtClean="0"/>
              <a:t>l'aspettativa di segnale per una ipotesi di massa di 120 </a:t>
            </a:r>
            <a:r>
              <a:rPr lang="it-IT" dirty="0" err="1" smtClean="0"/>
              <a:t>GeV</a:t>
            </a:r>
            <a:r>
              <a:rPr lang="it-IT" dirty="0" smtClean="0"/>
              <a:t> corrispondente alla sezione d’urto di Standard Model. La figura di sotto mostra il residuo dei dati rispetto</a:t>
            </a:r>
            <a:r>
              <a:rPr lang="it-IT" baseline="0" dirty="0" smtClean="0"/>
              <a:t> al </a:t>
            </a:r>
            <a:r>
              <a:rPr lang="it-IT" baseline="0" dirty="0" err="1" smtClean="0"/>
              <a:t>fit</a:t>
            </a:r>
            <a:r>
              <a:rPr lang="it-IT" baseline="0" dirty="0" smtClean="0"/>
              <a:t> del solo background. 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D73DF8-73AD-0D40-8447-08A3F4AD1EB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59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1613" y="877888"/>
            <a:ext cx="390683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1613" y="877888"/>
            <a:ext cx="390683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71613" y="877888"/>
            <a:ext cx="390683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SIGMAS!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53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414485"/>
            <a:ext cx="8161020" cy="166602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4404362"/>
            <a:ext cx="6720840" cy="19862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9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9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9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95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9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9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1AC68-CF43-BD43-A48C-87718323BFFA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E8F42-9AE0-D04F-8369-094266AF8FE3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311258"/>
            <a:ext cx="2160270" cy="663172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311258"/>
            <a:ext cx="6320790" cy="66317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DF86D-F04A-A84E-935E-AED6DB70CA1F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03632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" y="1209040"/>
            <a:ext cx="4560570" cy="5699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80610" y="1209040"/>
            <a:ext cx="456057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80610" y="4145280"/>
            <a:ext cx="4560570" cy="2763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DESY, March 2010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B. Heinemann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0FB7F-2C2C-F04D-A84C-03AFE047D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0" y="314855"/>
            <a:ext cx="8641080" cy="1291802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813560"/>
            <a:ext cx="4240530" cy="513482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0610" y="1813560"/>
            <a:ext cx="4240530" cy="5134822"/>
          </a:xfrm>
        </p:spPr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80060" y="7076123"/>
            <a:ext cx="1296829" cy="5181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15-Dec-2010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26908" y="7081520"/>
            <a:ext cx="5897404" cy="51816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G. Chiodini &amp; S. Spagnolo - RPC performance and MC Simulation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75997" y="7076123"/>
            <a:ext cx="1145143" cy="518160"/>
          </a:xfrm>
        </p:spPr>
        <p:txBody>
          <a:bodyPr/>
          <a:lstStyle>
            <a:lvl1pPr>
              <a:defRPr/>
            </a:lvl1pPr>
          </a:lstStyle>
          <a:p>
            <a:fld id="{50274307-0DA2-2548-9BB1-601C02889FD5}" type="slidenum">
              <a:rPr lang="en-US"/>
              <a:pPr/>
              <a:t>‹#›</a:t>
            </a:fld>
            <a:r>
              <a:rPr lang="en-US"/>
              <a:t>/2</a:t>
            </a:r>
          </a:p>
        </p:txBody>
      </p:sp>
    </p:spTree>
    <p:extLst>
      <p:ext uri="{BB962C8B-B14F-4D97-AF65-F5344CB8AC3E}">
        <p14:creationId xmlns:p14="http://schemas.microsoft.com/office/powerpoint/2010/main" val="2216767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57" y="644979"/>
            <a:ext cx="8198440" cy="129648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09559" y="3071405"/>
            <a:ext cx="821127" cy="94052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6/12/2012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Jon Butterworth, UCL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724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57" y="644979"/>
            <a:ext cx="8198440" cy="129648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09559" y="3071405"/>
            <a:ext cx="821127" cy="94052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6/12/2012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Jon Butterworth, UCL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7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57" y="644979"/>
            <a:ext cx="8198440" cy="129648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09559" y="3071405"/>
            <a:ext cx="821127" cy="94052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6/12/2012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Jon Butterworth, UCL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7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57" y="644979"/>
            <a:ext cx="8198440" cy="129648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09559" y="3071405"/>
            <a:ext cx="821127" cy="94052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6/12/2012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Jon Butterworth, UCL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724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05657" y="644979"/>
            <a:ext cx="8198440" cy="1296489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209559" y="3071405"/>
            <a:ext cx="821127" cy="94052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6/12/2012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Jon Butterworth, UCL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78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70AE-F81D-DC48-AA52-8B5F114078AD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 smtClean="0"/>
              <a:t>CdS</a:t>
            </a:r>
            <a:r>
              <a:rPr lang="en-US" dirty="0" smtClean="0"/>
              <a:t> 6 </a:t>
            </a:r>
            <a:r>
              <a:rPr lang="en-US" dirty="0" err="1" smtClean="0"/>
              <a:t>Luglio</a:t>
            </a:r>
            <a:r>
              <a:rPr lang="en-US" dirty="0" smtClean="0"/>
              <a:t> 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8" y="4994490"/>
            <a:ext cx="8161020" cy="154368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8" y="3294275"/>
            <a:ext cx="8161020" cy="1700213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98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97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9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95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93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9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9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90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1FC16-6E46-BD45-90DE-285D48829D27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813563"/>
            <a:ext cx="4240530" cy="512942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813563"/>
            <a:ext cx="4240530" cy="512942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5BCC-64BC-8B4C-A47F-0194F4FAE080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1" y="1739802"/>
            <a:ext cx="4242197" cy="7250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877" indent="0">
              <a:buNone/>
              <a:defRPr sz="2100" b="1"/>
            </a:lvl2pPr>
            <a:lvl3pPr marL="959754" indent="0">
              <a:buNone/>
              <a:defRPr sz="1900" b="1"/>
            </a:lvl3pPr>
            <a:lvl4pPr marL="1439631" indent="0">
              <a:buNone/>
              <a:defRPr sz="1700" b="1"/>
            </a:lvl4pPr>
            <a:lvl5pPr marL="1919508" indent="0">
              <a:buNone/>
              <a:defRPr sz="1700" b="1"/>
            </a:lvl5pPr>
            <a:lvl6pPr marL="2399386" indent="0">
              <a:buNone/>
              <a:defRPr sz="1700" b="1"/>
            </a:lvl6pPr>
            <a:lvl7pPr marL="2879263" indent="0">
              <a:buNone/>
              <a:defRPr sz="1700" b="1"/>
            </a:lvl7pPr>
            <a:lvl8pPr marL="3359140" indent="0">
              <a:buNone/>
              <a:defRPr sz="1700" b="1"/>
            </a:lvl8pPr>
            <a:lvl9pPr marL="383901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1" y="2464864"/>
            <a:ext cx="4242197" cy="44781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83" y="1739802"/>
            <a:ext cx="4243863" cy="7250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9877" indent="0">
              <a:buNone/>
              <a:defRPr sz="2100" b="1"/>
            </a:lvl2pPr>
            <a:lvl3pPr marL="959754" indent="0">
              <a:buNone/>
              <a:defRPr sz="1900" b="1"/>
            </a:lvl3pPr>
            <a:lvl4pPr marL="1439631" indent="0">
              <a:buNone/>
              <a:defRPr sz="1700" b="1"/>
            </a:lvl4pPr>
            <a:lvl5pPr marL="1919508" indent="0">
              <a:buNone/>
              <a:defRPr sz="1700" b="1"/>
            </a:lvl5pPr>
            <a:lvl6pPr marL="2399386" indent="0">
              <a:buNone/>
              <a:defRPr sz="1700" b="1"/>
            </a:lvl6pPr>
            <a:lvl7pPr marL="2879263" indent="0">
              <a:buNone/>
              <a:defRPr sz="1700" b="1"/>
            </a:lvl7pPr>
            <a:lvl8pPr marL="3359140" indent="0">
              <a:buNone/>
              <a:defRPr sz="1700" b="1"/>
            </a:lvl8pPr>
            <a:lvl9pPr marL="3839017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83" y="2464864"/>
            <a:ext cx="4243863" cy="447812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4547D-3479-E249-8E00-CFC6F459EDC4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E3512-0F7C-5243-A9AE-989D7EF7B5C5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ACAEE-B94B-0741-B7BE-7755B1A9A9A3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4" y="309459"/>
            <a:ext cx="3158728" cy="131698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3" y="309459"/>
            <a:ext cx="5367338" cy="6633528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4" y="1626448"/>
            <a:ext cx="3158728" cy="5316538"/>
          </a:xfrm>
        </p:spPr>
        <p:txBody>
          <a:bodyPr/>
          <a:lstStyle>
            <a:lvl1pPr marL="0" indent="0">
              <a:buNone/>
              <a:defRPr sz="1500"/>
            </a:lvl1pPr>
            <a:lvl2pPr marL="479877" indent="0">
              <a:buNone/>
              <a:defRPr sz="1300"/>
            </a:lvl2pPr>
            <a:lvl3pPr marL="959754" indent="0">
              <a:buNone/>
              <a:defRPr sz="1000"/>
            </a:lvl3pPr>
            <a:lvl4pPr marL="1439631" indent="0">
              <a:buNone/>
              <a:defRPr sz="900"/>
            </a:lvl4pPr>
            <a:lvl5pPr marL="1919508" indent="0">
              <a:buNone/>
              <a:defRPr sz="900"/>
            </a:lvl5pPr>
            <a:lvl6pPr marL="2399386" indent="0">
              <a:buNone/>
              <a:defRPr sz="900"/>
            </a:lvl6pPr>
            <a:lvl7pPr marL="2879263" indent="0">
              <a:buNone/>
              <a:defRPr sz="900"/>
            </a:lvl7pPr>
            <a:lvl8pPr marL="3359140" indent="0">
              <a:buNone/>
              <a:defRPr sz="900"/>
            </a:lvl8pPr>
            <a:lvl9pPr marL="38390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926D0-D481-EC4B-9415-9462C6AE2D58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3" y="5440684"/>
            <a:ext cx="5760720" cy="64230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3" y="694481"/>
            <a:ext cx="5760720" cy="4663440"/>
          </a:xfrm>
        </p:spPr>
        <p:txBody>
          <a:bodyPr/>
          <a:lstStyle>
            <a:lvl1pPr marL="0" indent="0">
              <a:buNone/>
              <a:defRPr sz="3400"/>
            </a:lvl1pPr>
            <a:lvl2pPr marL="479877" indent="0">
              <a:buNone/>
              <a:defRPr sz="2900"/>
            </a:lvl2pPr>
            <a:lvl3pPr marL="959754" indent="0">
              <a:buNone/>
              <a:defRPr sz="2500"/>
            </a:lvl3pPr>
            <a:lvl4pPr marL="1439631" indent="0">
              <a:buNone/>
              <a:defRPr sz="2100"/>
            </a:lvl4pPr>
            <a:lvl5pPr marL="1919508" indent="0">
              <a:buNone/>
              <a:defRPr sz="2100"/>
            </a:lvl5pPr>
            <a:lvl6pPr marL="2399386" indent="0">
              <a:buNone/>
              <a:defRPr sz="2100"/>
            </a:lvl6pPr>
            <a:lvl7pPr marL="2879263" indent="0">
              <a:buNone/>
              <a:defRPr sz="2100"/>
            </a:lvl7pPr>
            <a:lvl8pPr marL="3359140" indent="0">
              <a:buNone/>
              <a:defRPr sz="2100"/>
            </a:lvl8pPr>
            <a:lvl9pPr marL="383901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3" y="6082983"/>
            <a:ext cx="5760720" cy="912177"/>
          </a:xfrm>
        </p:spPr>
        <p:txBody>
          <a:bodyPr/>
          <a:lstStyle>
            <a:lvl1pPr marL="0" indent="0">
              <a:buNone/>
              <a:defRPr sz="1500"/>
            </a:lvl1pPr>
            <a:lvl2pPr marL="479877" indent="0">
              <a:buNone/>
              <a:defRPr sz="1300"/>
            </a:lvl2pPr>
            <a:lvl3pPr marL="959754" indent="0">
              <a:buNone/>
              <a:defRPr sz="1000"/>
            </a:lvl3pPr>
            <a:lvl4pPr marL="1439631" indent="0">
              <a:buNone/>
              <a:defRPr sz="900"/>
            </a:lvl4pPr>
            <a:lvl5pPr marL="1919508" indent="0">
              <a:buNone/>
              <a:defRPr sz="900"/>
            </a:lvl5pPr>
            <a:lvl6pPr marL="2399386" indent="0">
              <a:buNone/>
              <a:defRPr sz="900"/>
            </a:lvl6pPr>
            <a:lvl7pPr marL="2879263" indent="0">
              <a:buNone/>
              <a:defRPr sz="900"/>
            </a:lvl7pPr>
            <a:lvl8pPr marL="3359140" indent="0">
              <a:buNone/>
              <a:defRPr sz="900"/>
            </a:lvl8pPr>
            <a:lvl9pPr marL="38390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76DB9A-77DA-DC4F-BDE6-A5B7A473040C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9601200" cy="915902"/>
          </a:xfrm>
          <a:prstGeom prst="rect">
            <a:avLst/>
          </a:prstGeom>
          <a:solidFill>
            <a:schemeClr val="tx1"/>
          </a:solidFill>
        </p:spPr>
        <p:txBody>
          <a:bodyPr vert="horz" lIns="95975" tIns="47988" rIns="95975" bIns="4798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92124"/>
            <a:ext cx="9601200" cy="5750865"/>
          </a:xfrm>
          <a:prstGeom prst="rect">
            <a:avLst/>
          </a:prstGeom>
        </p:spPr>
        <p:txBody>
          <a:bodyPr vert="horz" lIns="95975" tIns="47988" rIns="95975" bIns="4798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7203865"/>
            <a:ext cx="2240280" cy="413807"/>
          </a:xfrm>
          <a:prstGeom prst="rect">
            <a:avLst/>
          </a:prstGeom>
        </p:spPr>
        <p:txBody>
          <a:bodyPr vert="horz" lIns="95975" tIns="47988" rIns="95975" bIns="47988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6B922-3650-9948-BF6B-5166C88DF7B3}" type="datetime1">
              <a:rPr lang="en-US" smtClean="0"/>
              <a:pPr/>
              <a:t>6/27/13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7203865"/>
            <a:ext cx="3040380" cy="413807"/>
          </a:xfrm>
          <a:prstGeom prst="rect">
            <a:avLst/>
          </a:prstGeom>
        </p:spPr>
        <p:txBody>
          <a:bodyPr vert="horz" lIns="95975" tIns="47988" rIns="95975" bIns="47988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err="1" smtClean="0"/>
              <a:t>CdS</a:t>
            </a:r>
            <a:r>
              <a:rPr lang="en-US" dirty="0" smtClean="0"/>
              <a:t> INFN 6/7/2011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60920" y="7358593"/>
            <a:ext cx="2240280" cy="413807"/>
          </a:xfrm>
          <a:prstGeom prst="rect">
            <a:avLst/>
          </a:prstGeom>
        </p:spPr>
        <p:txBody>
          <a:bodyPr vert="horz" lIns="95975" tIns="47988" rIns="95975" bIns="4798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76B4-5214-C542-9D5F-065A8636613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hf hdr="0" ftr="0" dt="0"/>
  <p:txStyles>
    <p:titleStyle>
      <a:lvl1pPr algn="ctr" defTabSz="479877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Bernard MT Condensed"/>
        </a:defRPr>
      </a:lvl1pPr>
    </p:titleStyle>
    <p:bodyStyle>
      <a:lvl1pPr marL="359908" indent="-359908" algn="l" defTabSz="479877" rtl="0" eaLnBrk="1" latinLnBrk="0" hangingPunct="1">
        <a:spcBef>
          <a:spcPct val="20000"/>
        </a:spcBef>
        <a:buClr>
          <a:srgbClr val="FF0000"/>
        </a:buClr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9800" indent="-299923" algn="l" defTabSz="479877" rtl="0" eaLnBrk="1" latinLnBrk="0" hangingPunct="1">
        <a:spcBef>
          <a:spcPct val="20000"/>
        </a:spcBef>
        <a:buClr>
          <a:srgbClr val="3366FF"/>
        </a:buClr>
        <a:buFont typeface="Arial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9693" indent="-239939" algn="l" defTabSz="479877" rtl="0" eaLnBrk="1" latinLnBrk="0" hangingPunct="1">
        <a:spcBef>
          <a:spcPct val="20000"/>
        </a:spcBef>
        <a:buClr>
          <a:srgbClr val="008000"/>
        </a:buClr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9570" indent="-239939" algn="l" defTabSz="479877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9447" indent="-239939" algn="l" defTabSz="479877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9324" indent="-239939" algn="l" defTabSz="47987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9201" indent="-239939" algn="l" defTabSz="47987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9078" indent="-239939" algn="l" defTabSz="47987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8956" indent="-239939" algn="l" defTabSz="479877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9877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9754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631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9508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9386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9263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9140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9017" algn="l" defTabSz="4798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f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5" Type="http://schemas.openxmlformats.org/officeDocument/2006/relationships/image" Target="../media/image4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4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Relationship Id="rId3" Type="http://schemas.openxmlformats.org/officeDocument/2006/relationships/image" Target="../media/image70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tiff"/><Relationship Id="rId3" Type="http://schemas.openxmlformats.org/officeDocument/2006/relationships/image" Target="../media/image72.tif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4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tiff"/><Relationship Id="rId4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tiff"/><Relationship Id="rId3" Type="http://schemas.openxmlformats.org/officeDocument/2006/relationships/image" Target="../media/image8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tiff"/><Relationship Id="rId3" Type="http://schemas.openxmlformats.org/officeDocument/2006/relationships/image" Target="../media/image84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twiki.cern.ch/twiki/bin/view/AtlasPublic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601200" cy="1148464"/>
          </a:xfrm>
        </p:spPr>
        <p:txBody>
          <a:bodyPr/>
          <a:lstStyle/>
          <a:p>
            <a:r>
              <a:rPr lang="en-US" dirty="0" smtClean="0"/>
              <a:t>ATLAS Report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404021"/>
            <a:ext cx="9601200" cy="136837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Edoardo Gorini</a:t>
            </a:r>
          </a:p>
          <a:p>
            <a:r>
              <a:rPr lang="en-US" sz="2600" dirty="0" smtClean="0"/>
              <a:t>On behalf of the ATLAS Lecce Group</a:t>
            </a:r>
          </a:p>
          <a:p>
            <a:r>
              <a:rPr lang="en-US" sz="1900" dirty="0" err="1" smtClean="0"/>
              <a:t>M.Bianco</a:t>
            </a:r>
            <a:r>
              <a:rPr lang="en-US" sz="1900" dirty="0" smtClean="0"/>
              <a:t>, </a:t>
            </a:r>
            <a:r>
              <a:rPr lang="en-US" sz="1900" dirty="0" err="1" smtClean="0"/>
              <a:t>G.Chiodini</a:t>
            </a:r>
            <a:r>
              <a:rPr lang="en-US" sz="1900" dirty="0" smtClean="0"/>
              <a:t>, </a:t>
            </a:r>
            <a:r>
              <a:rPr lang="en-US" sz="1900" dirty="0" err="1" smtClean="0"/>
              <a:t>E.M.V.Fasanelli</a:t>
            </a:r>
            <a:r>
              <a:rPr lang="en-US" sz="1900" dirty="0" smtClean="0"/>
              <a:t>, </a:t>
            </a:r>
            <a:r>
              <a:rPr lang="en-US" sz="1900" dirty="0" err="1" smtClean="0"/>
              <a:t>P.Fiore</a:t>
            </a:r>
            <a:r>
              <a:rPr lang="en-US" sz="1900" dirty="0" smtClean="0"/>
              <a:t>, </a:t>
            </a:r>
            <a:r>
              <a:rPr lang="en-US" sz="1900" dirty="0" err="1" smtClean="0"/>
              <a:t>E.Gorini</a:t>
            </a:r>
            <a:r>
              <a:rPr lang="en-US" sz="1900" dirty="0" smtClean="0"/>
              <a:t>, </a:t>
            </a:r>
            <a:r>
              <a:rPr lang="en-US" sz="1900" dirty="0" err="1" smtClean="0"/>
              <a:t>A.Innocente</a:t>
            </a:r>
            <a:r>
              <a:rPr lang="en-US" sz="1900" dirty="0" smtClean="0"/>
              <a:t>, </a:t>
            </a:r>
            <a:r>
              <a:rPr lang="en-US" sz="1900" dirty="0" err="1" smtClean="0"/>
              <a:t>L.Longo</a:t>
            </a:r>
            <a:r>
              <a:rPr lang="en-US" sz="1900" dirty="0" smtClean="0"/>
              <a:t>, </a:t>
            </a:r>
            <a:endParaRPr lang="en-US" sz="1900" dirty="0" smtClean="0"/>
          </a:p>
          <a:p>
            <a:r>
              <a:rPr lang="en-US" sz="1900" dirty="0" err="1" smtClean="0"/>
              <a:t>A.Miccoli</a:t>
            </a:r>
            <a:r>
              <a:rPr lang="en-US" sz="1900" dirty="0" smtClean="0"/>
              <a:t>, </a:t>
            </a:r>
            <a:r>
              <a:rPr lang="en-US" sz="1900" dirty="0" err="1" smtClean="0"/>
              <a:t>N.Orlando</a:t>
            </a:r>
            <a:r>
              <a:rPr lang="en-US" sz="1900" dirty="0" smtClean="0"/>
              <a:t>, </a:t>
            </a:r>
            <a:r>
              <a:rPr lang="en-US" sz="1900" dirty="0" err="1" smtClean="0"/>
              <a:t>M.Primavera</a:t>
            </a:r>
            <a:r>
              <a:rPr lang="en-US" sz="1900" dirty="0" smtClean="0"/>
              <a:t>, </a:t>
            </a:r>
            <a:r>
              <a:rPr lang="en-US" sz="1900" dirty="0" err="1" smtClean="0"/>
              <a:t>M.Reale</a:t>
            </a:r>
            <a:r>
              <a:rPr lang="en-US" sz="1900" dirty="0" smtClean="0"/>
              <a:t>, </a:t>
            </a:r>
            <a:r>
              <a:rPr lang="en-US" sz="1900" dirty="0" err="1" smtClean="0"/>
              <a:t>M.Rosafio</a:t>
            </a:r>
            <a:r>
              <a:rPr lang="en-US" sz="1900" dirty="0" smtClean="0"/>
              <a:t>, </a:t>
            </a:r>
            <a:r>
              <a:rPr lang="en-US" sz="1900" dirty="0" err="1" smtClean="0"/>
              <a:t>S.Spagnolo</a:t>
            </a:r>
            <a:r>
              <a:rPr lang="en-US" sz="1900" dirty="0" smtClean="0"/>
              <a:t>, </a:t>
            </a:r>
            <a:r>
              <a:rPr lang="en-US" sz="1900" dirty="0" err="1" smtClean="0"/>
              <a:t>A.Ventura</a:t>
            </a:r>
            <a:endParaRPr lang="en-US" sz="1900" dirty="0" smtClean="0"/>
          </a:p>
        </p:txBody>
      </p:sp>
      <p:pic>
        <p:nvPicPr>
          <p:cNvPr id="5" name="Picture 4" descr="fig_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37" y="978450"/>
            <a:ext cx="7327295" cy="54255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Detector </a:t>
            </a:r>
            <a:r>
              <a:rPr lang="it-IT" dirty="0" err="1" smtClean="0"/>
              <a:t>UPgrade</a:t>
            </a:r>
            <a:endParaRPr lang="it-IT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5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New Small Wheel (NSW)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Picture 3" descr="120521 Sector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5326" y="1505397"/>
            <a:ext cx="4848393" cy="68580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152400" y="990600"/>
            <a:ext cx="3352800" cy="186204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-34290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CA" sz="2000" dirty="0" smtClean="0">
                <a:solidFill>
                  <a:prstClr val="white"/>
                </a:solidFill>
              </a:rPr>
              <a:t>16 </a:t>
            </a:r>
            <a:r>
              <a:rPr lang="en-CA" sz="2000" dirty="0">
                <a:solidFill>
                  <a:prstClr val="white"/>
                </a:solidFill>
              </a:rPr>
              <a:t>sectors per wheel</a:t>
            </a:r>
          </a:p>
          <a:p>
            <a:pPr marL="342900" lvl="0" indent="-34290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CA" sz="2000" dirty="0" smtClean="0">
                <a:solidFill>
                  <a:prstClr val="white"/>
                </a:solidFill>
              </a:rPr>
              <a:t>2 </a:t>
            </a:r>
            <a:r>
              <a:rPr lang="en-CA" sz="2000" dirty="0" err="1" smtClean="0">
                <a:solidFill>
                  <a:prstClr val="white"/>
                </a:solidFill>
              </a:rPr>
              <a:t>sTGC</a:t>
            </a:r>
            <a:r>
              <a:rPr lang="en-CA" sz="2000" dirty="0" smtClean="0">
                <a:solidFill>
                  <a:prstClr val="white"/>
                </a:solidFill>
              </a:rPr>
              <a:t>-MM multilayers per sector </a:t>
            </a:r>
            <a:endParaRPr lang="en-US" dirty="0" smtClean="0"/>
          </a:p>
          <a:p>
            <a:pPr marL="342900" lvl="0" indent="-342900">
              <a:spcBef>
                <a:spcPts val="900"/>
              </a:spcBef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white"/>
                </a:solidFill>
              </a:rPr>
              <a:t>Each multilayer:</a:t>
            </a:r>
            <a:r>
              <a:rPr lang="en-CA" sz="2000" dirty="0">
                <a:solidFill>
                  <a:prstClr val="white"/>
                </a:solidFill>
              </a:rPr>
              <a:t> </a:t>
            </a:r>
            <a:r>
              <a:rPr lang="en-CA" sz="2000" dirty="0" smtClean="0">
                <a:solidFill>
                  <a:prstClr val="white"/>
                </a:solidFill>
              </a:rPr>
              <a:t>4 </a:t>
            </a:r>
            <a:r>
              <a:rPr lang="en-CA" sz="2000" dirty="0" err="1" smtClean="0">
                <a:solidFill>
                  <a:prstClr val="white"/>
                </a:solidFill>
              </a:rPr>
              <a:t>sTGC</a:t>
            </a:r>
            <a:r>
              <a:rPr lang="en-CA" sz="2000" dirty="0" smtClean="0">
                <a:solidFill>
                  <a:prstClr val="white"/>
                </a:solidFill>
              </a:rPr>
              <a:t> and 4 </a:t>
            </a:r>
            <a:r>
              <a:rPr lang="en-CA" sz="2000" dirty="0" err="1" smtClean="0">
                <a:solidFill>
                  <a:prstClr val="white"/>
                </a:solidFill>
              </a:rPr>
              <a:t>MicroMegas</a:t>
            </a:r>
            <a:r>
              <a:rPr lang="en-CA" sz="2000" dirty="0" smtClean="0">
                <a:solidFill>
                  <a:prstClr val="white"/>
                </a:solidFill>
              </a:rPr>
              <a:t> planes</a:t>
            </a:r>
            <a:endParaRPr lang="en-US" sz="2000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4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MicroMegas</a:t>
            </a:r>
            <a:r>
              <a:rPr lang="it-IT" dirty="0" smtClean="0"/>
              <a:t> Basic </a:t>
            </a:r>
            <a:r>
              <a:rPr lang="it-IT" dirty="0" err="1" smtClean="0"/>
              <a:t>Numbers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41809" y="2193508"/>
            <a:ext cx="3200400" cy="43434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number of MM planes: 1024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CA" sz="2000" kern="1200" dirty="0" smtClean="0">
                <a:latin typeface="+mn-lt"/>
                <a:ea typeface="+mn-ea"/>
                <a:cs typeface="+mn-cs"/>
              </a:rPr>
              <a:t>Total number of chambers: 128</a:t>
            </a:r>
            <a:endParaRPr kumimoji="0" lang="en-CA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Read-out: </a:t>
            </a:r>
          </a:p>
          <a:p>
            <a:pPr marL="800100" lvl="1" indent="-342900" defTabSz="914400" fontAlgn="auto">
              <a:spcBef>
                <a:spcPts val="6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Coordinates per plane</a:t>
            </a:r>
            <a:r>
              <a:rPr kumimoji="0" lang="en-CA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~2 M channels</a:t>
            </a:r>
          </a:p>
          <a:p>
            <a:pPr marL="800100" lvl="1" indent="-342900" defTabSz="914400" fontAlgn="auto">
              <a:spcBef>
                <a:spcPts val="90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kumimoji="0" lang="en-CA" sz="2000" kern="1200" dirty="0" smtClean="0">
                <a:latin typeface="+mn-lt"/>
                <a:ea typeface="+mn-ea"/>
                <a:cs typeface="+mn-cs"/>
              </a:rPr>
              <a:t>0.5 </a:t>
            </a:r>
            <a:r>
              <a:rPr kumimoji="0" lang="en-CA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 strips</a:t>
            </a:r>
          </a:p>
        </p:txBody>
      </p:sp>
      <p:pic>
        <p:nvPicPr>
          <p:cNvPr id="5" name="Picture 4" descr="MMstructur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105" y="1329732"/>
            <a:ext cx="5679095" cy="3154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90" y="4545407"/>
            <a:ext cx="3749096" cy="281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51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6-27 at 10.04.4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8" y="915903"/>
            <a:ext cx="7785438" cy="647873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Publications</a:t>
            </a:r>
            <a:endParaRPr lang="it-IT" dirty="0"/>
          </a:p>
        </p:txBody>
      </p:sp>
      <p:sp>
        <p:nvSpPr>
          <p:cNvPr id="5" name="Oval 4"/>
          <p:cNvSpPr/>
          <p:nvPr/>
        </p:nvSpPr>
        <p:spPr>
          <a:xfrm>
            <a:off x="794661" y="1436717"/>
            <a:ext cx="293643" cy="198210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 7"/>
          <p:cNvSpPr/>
          <p:nvPr/>
        </p:nvSpPr>
        <p:spPr>
          <a:xfrm>
            <a:off x="794661" y="1161237"/>
            <a:ext cx="1312862" cy="264280"/>
          </a:xfrm>
          <a:prstGeom prst="ellipse">
            <a:avLst/>
          </a:prstGeom>
          <a:noFill/>
          <a:ln w="25400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6-27 at 10.06.4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8" y="915902"/>
            <a:ext cx="9036998" cy="6820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15902"/>
          </a:xfrm>
        </p:spPr>
        <p:txBody>
          <a:bodyPr/>
          <a:lstStyle/>
          <a:p>
            <a:r>
              <a:rPr lang="it-IT" dirty="0" err="1" smtClean="0"/>
              <a:t>Citations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9868" y="5065972"/>
            <a:ext cx="6117002" cy="228785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379869" y="5435801"/>
            <a:ext cx="6009534" cy="249713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956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88903"/>
            <a:ext cx="9601200" cy="71093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Higgs Boson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705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6284"/>
            <a:ext cx="9601200" cy="1051121"/>
          </a:xfrm>
        </p:spPr>
        <p:txBody>
          <a:bodyPr/>
          <a:lstStyle/>
          <a:p>
            <a:r>
              <a:rPr lang="en-US" dirty="0" smtClean="0"/>
              <a:t>Higgs Search in </a:t>
            </a:r>
            <a:r>
              <a:rPr lang="en-US" dirty="0" err="1" smtClean="0">
                <a:latin typeface="Times"/>
                <a:cs typeface="Times"/>
              </a:rPr>
              <a:t>γγ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4" name="Picture 3" descr="Hgg-FloatingScale-Short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6" y="1157985"/>
            <a:ext cx="6197335" cy="60104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6284"/>
            <a:ext cx="9601200" cy="1051121"/>
          </a:xfrm>
        </p:spPr>
        <p:txBody>
          <a:bodyPr/>
          <a:lstStyle/>
          <a:p>
            <a:r>
              <a:rPr lang="en-US" dirty="0" smtClean="0"/>
              <a:t>Higgs Search in 4 leptons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174" y="952443"/>
            <a:ext cx="6700247" cy="649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74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4" y="1198337"/>
            <a:ext cx="8177077" cy="634317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r>
              <a:rPr lang="it-IT" dirty="0" smtClean="0"/>
              <a:t>		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886" y="1192124"/>
            <a:ext cx="7269839" cy="5241359"/>
          </a:xfrm>
        </p:spPr>
        <p:txBody>
          <a:bodyPr>
            <a:noAutofit/>
          </a:bodyPr>
          <a:lstStyle/>
          <a:p>
            <a:r>
              <a:rPr lang="it-IT" sz="4000" dirty="0" smtClean="0"/>
              <a:t>LHC</a:t>
            </a:r>
          </a:p>
          <a:p>
            <a:r>
              <a:rPr lang="it-IT" sz="4000" dirty="0" smtClean="0"/>
              <a:t>ATLAS</a:t>
            </a:r>
          </a:p>
          <a:p>
            <a:pPr lvl="1"/>
            <a:r>
              <a:rPr lang="it-IT" sz="3600" dirty="0" smtClean="0"/>
              <a:t>Data </a:t>
            </a:r>
            <a:r>
              <a:rPr lang="it-IT" sz="3600" dirty="0" err="1" smtClean="0"/>
              <a:t>Taking</a:t>
            </a:r>
            <a:endParaRPr lang="it-IT" sz="3600" dirty="0" smtClean="0"/>
          </a:p>
          <a:p>
            <a:pPr lvl="1"/>
            <a:r>
              <a:rPr lang="it-IT" sz="3600" dirty="0" smtClean="0"/>
              <a:t>Performances</a:t>
            </a:r>
          </a:p>
          <a:p>
            <a:pPr lvl="1"/>
            <a:r>
              <a:rPr lang="it-IT" sz="3600" dirty="0" err="1" smtClean="0"/>
              <a:t>Physics</a:t>
            </a:r>
            <a:r>
              <a:rPr lang="it-IT" sz="3600" dirty="0" smtClean="0"/>
              <a:t> </a:t>
            </a:r>
            <a:r>
              <a:rPr lang="it-IT" sz="3600" dirty="0" err="1" smtClean="0"/>
              <a:t>Highlights</a:t>
            </a:r>
            <a:endParaRPr lang="it-IT" sz="3600" dirty="0"/>
          </a:p>
          <a:p>
            <a:pPr lvl="1"/>
            <a:r>
              <a:rPr lang="it-IT" sz="3600" dirty="0" smtClean="0"/>
              <a:t>Muon Upgrade</a:t>
            </a:r>
          </a:p>
          <a:p>
            <a:r>
              <a:rPr lang="it-IT" sz="4000" dirty="0" smtClean="0"/>
              <a:t>Lecce </a:t>
            </a:r>
            <a:r>
              <a:rPr lang="it-IT" sz="4000" dirty="0" err="1" smtClean="0"/>
              <a:t>Contributions</a:t>
            </a:r>
            <a:r>
              <a:rPr lang="it-IT" sz="4000" dirty="0" smtClean="0"/>
              <a:t> and </a:t>
            </a:r>
            <a:r>
              <a:rPr lang="it-IT" sz="4000" dirty="0" err="1" smtClean="0"/>
              <a:t>Activities</a:t>
            </a:r>
            <a:endParaRPr lang="it-IT" sz="4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98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4891"/>
            <a:ext cx="4997564" cy="5441572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071" y="1293912"/>
            <a:ext cx="4963016" cy="5454085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</a:t>
            </a:r>
            <a:r>
              <a:rPr lang="en-US" dirty="0" err="1" smtClean="0"/>
              <a:t>Strenght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0" y="1685379"/>
            <a:ext cx="4720389" cy="5216057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1000"/>
              </a:srgbClr>
            </a:outerShdw>
          </a:effectLst>
        </p:spPr>
      </p:pic>
      <p:pic>
        <p:nvPicPr>
          <p:cNvPr id="6" name="Picture 5" descr="sqr_mass_scan_2d_all_whit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082" y="1819853"/>
            <a:ext cx="4487488" cy="4931504"/>
          </a:xfrm>
          <a:prstGeom prst="rect">
            <a:avLst/>
          </a:prstGeom>
          <a:noFill/>
          <a:effectLst>
            <a:outerShdw blurRad="203200" dist="203200" dir="2700000" algn="tl" rotWithShape="0">
              <a:srgbClr val="000000">
                <a:alpha val="51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36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88" y="1291612"/>
            <a:ext cx="5598376" cy="6152308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287846" y="2775220"/>
            <a:ext cx="29744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Pure spin 2 excluded </a:t>
            </a:r>
            <a:endParaRPr lang="en-US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at </a:t>
            </a:r>
            <a:r>
              <a:rPr lang="en-US" dirty="0" smtClean="0">
                <a:solidFill>
                  <a:srgbClr val="000000"/>
                </a:solidFill>
                <a:latin typeface="Helvetica"/>
                <a:cs typeface="Helvetica"/>
              </a:rPr>
              <a:t>&gt; 99.9%</a:t>
            </a:r>
            <a:endParaRPr lang="en-US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Spin, Parity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1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"/>
            <a:ext cx="9601200" cy="1606656"/>
          </a:xfrm>
        </p:spPr>
        <p:txBody>
          <a:bodyPr>
            <a:normAutofit/>
          </a:bodyPr>
          <a:lstStyle/>
          <a:p>
            <a:r>
              <a:rPr lang="en-US" dirty="0" smtClean="0"/>
              <a:t>Summary of SM Cross Section Measurements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10" y="1641937"/>
            <a:ext cx="8783635" cy="5926308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Top e Single Top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79" y="915903"/>
            <a:ext cx="3519935" cy="3413806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184" y="1064827"/>
            <a:ext cx="4953678" cy="3359391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87" y="4535245"/>
            <a:ext cx="3284027" cy="3152665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473" y="4535245"/>
            <a:ext cx="3921335" cy="3107191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947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SUSY </a:t>
            </a:r>
            <a:r>
              <a:rPr lang="it-IT" dirty="0" err="1" smtClean="0"/>
              <a:t>searches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87" y="1011931"/>
            <a:ext cx="8692996" cy="6513539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30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Exotics</a:t>
            </a:r>
            <a:r>
              <a:rPr lang="it-IT" dirty="0" smtClean="0"/>
              <a:t> </a:t>
            </a:r>
            <a:r>
              <a:rPr lang="it-IT" dirty="0" err="1"/>
              <a:t>S</a:t>
            </a:r>
            <a:r>
              <a:rPr lang="it-IT" dirty="0" err="1" smtClean="0"/>
              <a:t>earches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00" y="1048472"/>
            <a:ext cx="8678121" cy="6548181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3875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Lecce </a:t>
            </a:r>
            <a:r>
              <a:rPr lang="en-US" dirty="0" err="1" smtClean="0"/>
              <a:t>contributionS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62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Lecce Contributions 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2124"/>
            <a:ext cx="9601200" cy="6580276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/>
              <a:t>Hardware</a:t>
            </a:r>
          </a:p>
          <a:p>
            <a:pPr lvl="1"/>
            <a:r>
              <a:rPr lang="en-GB" dirty="0" err="1" smtClean="0"/>
              <a:t>Riparazioni</a:t>
            </a:r>
            <a:r>
              <a:rPr lang="en-GB" dirty="0" smtClean="0"/>
              <a:t> gas inlets </a:t>
            </a:r>
            <a:r>
              <a:rPr lang="en-GB" dirty="0">
                <a:solidFill>
                  <a:srgbClr val="000090"/>
                </a:solidFill>
              </a:rPr>
              <a:t>(GF</a:t>
            </a:r>
            <a:r>
              <a:rPr lang="en-GB" dirty="0" smtClean="0">
                <a:solidFill>
                  <a:srgbClr val="000090"/>
                </a:solidFill>
              </a:rPr>
              <a:t>, AI, AM, PM)</a:t>
            </a:r>
            <a:endParaRPr lang="en-GB" dirty="0">
              <a:solidFill>
                <a:srgbClr val="000090"/>
              </a:solidFill>
            </a:endParaRPr>
          </a:p>
          <a:p>
            <a:pPr lvl="1"/>
            <a:r>
              <a:rPr lang="en-GB" dirty="0" err="1" smtClean="0"/>
              <a:t>Manutenzione</a:t>
            </a:r>
            <a:r>
              <a:rPr lang="en-GB" dirty="0" smtClean="0"/>
              <a:t> </a:t>
            </a:r>
            <a:r>
              <a:rPr lang="en-GB" dirty="0" smtClean="0"/>
              <a:t>RPC, LVL1, DCS, RPC Expert on Call </a:t>
            </a:r>
            <a:r>
              <a:rPr lang="en-GB" dirty="0" smtClean="0">
                <a:solidFill>
                  <a:srgbClr val="000090"/>
                </a:solidFill>
              </a:rPr>
              <a:t>(MB </a:t>
            </a:r>
            <a:r>
              <a:rPr lang="en-GB" dirty="0" err="1" smtClean="0">
                <a:solidFill>
                  <a:srgbClr val="000090"/>
                </a:solidFill>
              </a:rPr>
              <a:t>fino</a:t>
            </a:r>
            <a:r>
              <a:rPr lang="en-GB" dirty="0" smtClean="0">
                <a:solidFill>
                  <a:srgbClr val="000090"/>
                </a:solidFill>
              </a:rPr>
              <a:t> a 12/2012)</a:t>
            </a:r>
            <a:endParaRPr lang="en-GB" dirty="0" smtClean="0">
              <a:solidFill>
                <a:srgbClr val="000090"/>
              </a:solidFill>
            </a:endParaRPr>
          </a:p>
          <a:p>
            <a:pPr lvl="1"/>
            <a:r>
              <a:rPr lang="en-GB" dirty="0" err="1" smtClean="0"/>
              <a:t>Micromegas</a:t>
            </a:r>
            <a:r>
              <a:rPr lang="en-GB" dirty="0" smtClean="0"/>
              <a:t>: Test </a:t>
            </a:r>
            <a:r>
              <a:rPr lang="en-GB" dirty="0" err="1" smtClean="0"/>
              <a:t>su</a:t>
            </a:r>
            <a:r>
              <a:rPr lang="en-GB" dirty="0" smtClean="0"/>
              <a:t> small prototype and Test Beam </a:t>
            </a:r>
            <a:r>
              <a:rPr lang="en-GB" dirty="0">
                <a:solidFill>
                  <a:srgbClr val="000090"/>
                </a:solidFill>
              </a:rPr>
              <a:t>(</a:t>
            </a:r>
            <a:r>
              <a:rPr lang="en-GB" dirty="0" smtClean="0">
                <a:solidFill>
                  <a:srgbClr val="000090"/>
                </a:solidFill>
              </a:rPr>
              <a:t>EG</a:t>
            </a:r>
            <a:r>
              <a:rPr lang="en-GB" dirty="0">
                <a:solidFill>
                  <a:srgbClr val="000090"/>
                </a:solidFill>
              </a:rPr>
              <a:t>, MP, </a:t>
            </a:r>
            <a:r>
              <a:rPr lang="en-GB" dirty="0" smtClean="0">
                <a:solidFill>
                  <a:srgbClr val="000090"/>
                </a:solidFill>
              </a:rPr>
              <a:t>MR, AV)</a:t>
            </a:r>
            <a:endParaRPr lang="en-GB" dirty="0" smtClean="0"/>
          </a:p>
          <a:p>
            <a:pPr lvl="1"/>
            <a:r>
              <a:rPr lang="en-GB" dirty="0" err="1" smtClean="0"/>
              <a:t>Progettazione</a:t>
            </a:r>
            <a:r>
              <a:rPr lang="en-GB" dirty="0" smtClean="0"/>
              <a:t> e </a:t>
            </a:r>
            <a:r>
              <a:rPr lang="en-GB" dirty="0" err="1" smtClean="0"/>
              <a:t>Lavorazioni</a:t>
            </a:r>
            <a:r>
              <a:rPr lang="en-GB" dirty="0" smtClean="0"/>
              <a:t> </a:t>
            </a:r>
            <a:r>
              <a:rPr lang="en-GB" dirty="0" err="1" smtClean="0"/>
              <a:t>Meccaniche</a:t>
            </a:r>
            <a:r>
              <a:rPr lang="en-GB" dirty="0" smtClean="0"/>
              <a:t> </a:t>
            </a:r>
            <a:r>
              <a:rPr lang="en-GB" dirty="0" err="1" smtClean="0"/>
              <a:t>Micromegas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000090"/>
                </a:solidFill>
              </a:rPr>
              <a:t>(MC*, GF, AI, AM, PM)</a:t>
            </a:r>
          </a:p>
          <a:p>
            <a:r>
              <a:rPr lang="en-GB" dirty="0" smtClean="0"/>
              <a:t>Detector Performance</a:t>
            </a:r>
          </a:p>
          <a:p>
            <a:pPr lvl="1"/>
            <a:r>
              <a:rPr lang="en-GB" dirty="0" smtClean="0"/>
              <a:t>Muon High Level Trigger Performance </a:t>
            </a:r>
            <a:r>
              <a:rPr lang="en-GB" dirty="0" smtClean="0">
                <a:solidFill>
                  <a:srgbClr val="000090"/>
                </a:solidFill>
              </a:rPr>
              <a:t>(MB, EG, MP, AV)</a:t>
            </a:r>
          </a:p>
          <a:p>
            <a:pPr lvl="1"/>
            <a:r>
              <a:rPr lang="en-GB" dirty="0" smtClean="0"/>
              <a:t>Muon Trigger Validation </a:t>
            </a:r>
            <a:r>
              <a:rPr lang="en-GB" dirty="0" smtClean="0">
                <a:solidFill>
                  <a:srgbClr val="000090"/>
                </a:solidFill>
              </a:rPr>
              <a:t>(AV)</a:t>
            </a:r>
          </a:p>
          <a:p>
            <a:pPr lvl="1"/>
            <a:r>
              <a:rPr lang="en-GB" dirty="0" smtClean="0"/>
              <a:t>RPC Data </a:t>
            </a:r>
            <a:r>
              <a:rPr lang="en-GB" dirty="0" smtClean="0"/>
              <a:t>Quality,  </a:t>
            </a:r>
            <a:r>
              <a:rPr lang="en-GB" dirty="0" smtClean="0">
                <a:solidFill>
                  <a:srgbClr val="000090"/>
                </a:solidFill>
              </a:rPr>
              <a:t>(MB)</a:t>
            </a:r>
          </a:p>
          <a:p>
            <a:pPr lvl="1"/>
            <a:r>
              <a:rPr lang="en-GB" dirty="0" smtClean="0"/>
              <a:t>Muon Software </a:t>
            </a:r>
            <a:r>
              <a:rPr lang="en-GB" dirty="0" smtClean="0">
                <a:solidFill>
                  <a:srgbClr val="000090"/>
                </a:solidFill>
              </a:rPr>
              <a:t>(SS)</a:t>
            </a:r>
          </a:p>
          <a:p>
            <a:pPr lvl="1"/>
            <a:r>
              <a:rPr lang="en-GB" dirty="0" err="1"/>
              <a:t>Calibrazioni</a:t>
            </a:r>
            <a:r>
              <a:rPr lang="en-GB" dirty="0"/>
              <a:t> Offline &amp; MC Tuning </a:t>
            </a:r>
            <a:r>
              <a:rPr lang="en-GB" dirty="0" smtClean="0"/>
              <a:t>RPC  </a:t>
            </a:r>
            <a:r>
              <a:rPr lang="en-GB" dirty="0">
                <a:solidFill>
                  <a:srgbClr val="000090"/>
                </a:solidFill>
              </a:rPr>
              <a:t>(</a:t>
            </a:r>
            <a:r>
              <a:rPr lang="en-GB" dirty="0" smtClean="0">
                <a:solidFill>
                  <a:srgbClr val="000090"/>
                </a:solidFill>
              </a:rPr>
              <a:t>GC , SS)</a:t>
            </a:r>
          </a:p>
          <a:p>
            <a:pPr lvl="1"/>
            <a:r>
              <a:rPr lang="en-GB" dirty="0" smtClean="0"/>
              <a:t>Diamond Detectors for Forward Physics </a:t>
            </a:r>
            <a:r>
              <a:rPr lang="en-GB" dirty="0">
                <a:solidFill>
                  <a:srgbClr val="000090"/>
                </a:solidFill>
              </a:rPr>
              <a:t>(GC , SS</a:t>
            </a:r>
            <a:r>
              <a:rPr lang="en-GB" dirty="0" smtClean="0">
                <a:solidFill>
                  <a:srgbClr val="000090"/>
                </a:solidFill>
              </a:rPr>
              <a:t>)</a:t>
            </a:r>
            <a:endParaRPr lang="en-GB" dirty="0"/>
          </a:p>
          <a:p>
            <a:pPr lvl="1"/>
            <a:r>
              <a:rPr lang="en-GB" dirty="0"/>
              <a:t>Muon Reconstruction Efficiency at low </a:t>
            </a:r>
            <a:r>
              <a:rPr lang="en-GB" dirty="0" err="1"/>
              <a:t>pt</a:t>
            </a:r>
            <a:r>
              <a:rPr lang="en-GB" dirty="0"/>
              <a:t> with J/Psi </a:t>
            </a:r>
            <a:r>
              <a:rPr lang="en-GB" dirty="0">
                <a:solidFill>
                  <a:srgbClr val="000090"/>
                </a:solidFill>
              </a:rPr>
              <a:t>(</a:t>
            </a:r>
            <a:r>
              <a:rPr lang="en-GB" dirty="0" smtClean="0">
                <a:solidFill>
                  <a:srgbClr val="000090"/>
                </a:solidFill>
              </a:rPr>
              <a:t>GC ,NO ,</a:t>
            </a:r>
            <a:r>
              <a:rPr lang="en-GB" dirty="0">
                <a:solidFill>
                  <a:srgbClr val="000090"/>
                </a:solidFill>
              </a:rPr>
              <a:t>SS</a:t>
            </a:r>
            <a:r>
              <a:rPr lang="en-GB" dirty="0" smtClean="0">
                <a:solidFill>
                  <a:srgbClr val="000090"/>
                </a:solidFill>
              </a:rPr>
              <a:t>)</a:t>
            </a:r>
          </a:p>
          <a:p>
            <a:r>
              <a:rPr lang="en-GB" dirty="0" smtClean="0"/>
              <a:t>Physics</a:t>
            </a:r>
          </a:p>
          <a:p>
            <a:pPr lvl="1"/>
            <a:r>
              <a:rPr lang="en-GB" dirty="0"/>
              <a:t>Z/W+ b production </a:t>
            </a:r>
            <a:r>
              <a:rPr lang="en-GB" dirty="0">
                <a:solidFill>
                  <a:srgbClr val="000090"/>
                </a:solidFill>
              </a:rPr>
              <a:t>(GC, NO, SS)</a:t>
            </a:r>
          </a:p>
          <a:p>
            <a:pPr lvl="1"/>
            <a:r>
              <a:rPr lang="en-GB" dirty="0" smtClean="0"/>
              <a:t>SUSY searches with one or more leptons, missing Et and </a:t>
            </a:r>
            <a:r>
              <a:rPr lang="en-GB" dirty="0"/>
              <a:t>Jets </a:t>
            </a:r>
            <a:r>
              <a:rPr lang="en-GB" dirty="0">
                <a:solidFill>
                  <a:srgbClr val="000090"/>
                </a:solidFill>
              </a:rPr>
              <a:t>(</a:t>
            </a:r>
            <a:r>
              <a:rPr lang="en-GB" dirty="0" smtClean="0">
                <a:solidFill>
                  <a:srgbClr val="000090"/>
                </a:solidFill>
              </a:rPr>
              <a:t>MB ,EG ,MP ,</a:t>
            </a:r>
            <a:r>
              <a:rPr lang="en-GB" dirty="0">
                <a:solidFill>
                  <a:srgbClr val="000090"/>
                </a:solidFill>
              </a:rPr>
              <a:t>AV</a:t>
            </a:r>
            <a:r>
              <a:rPr lang="en-GB" dirty="0" smtClean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GB" dirty="0" smtClean="0"/>
              <a:t>Search for Heavy Stop with </a:t>
            </a:r>
            <a:r>
              <a:rPr lang="en-GB" dirty="0" err="1" smtClean="0"/>
              <a:t>dileptons</a:t>
            </a:r>
            <a:r>
              <a:rPr lang="en-GB" dirty="0" smtClean="0"/>
              <a:t>, </a:t>
            </a:r>
            <a:r>
              <a:rPr lang="en-GB" dirty="0"/>
              <a:t>missing </a:t>
            </a:r>
            <a:r>
              <a:rPr lang="en-GB" dirty="0" smtClean="0"/>
              <a:t>E</a:t>
            </a:r>
            <a:r>
              <a:rPr lang="en-GB" baseline="-25000" dirty="0" smtClean="0"/>
              <a:t>T</a:t>
            </a:r>
            <a:r>
              <a:rPr lang="en-GB" dirty="0" smtClean="0"/>
              <a:t> </a:t>
            </a:r>
            <a:r>
              <a:rPr lang="en-GB" dirty="0"/>
              <a:t>and Jets </a:t>
            </a:r>
            <a:r>
              <a:rPr lang="en-GB" dirty="0" smtClean="0"/>
              <a:t>with MT2 variable </a:t>
            </a:r>
            <a:r>
              <a:rPr lang="en-GB" dirty="0" smtClean="0">
                <a:solidFill>
                  <a:srgbClr val="000090"/>
                </a:solidFill>
              </a:rPr>
              <a:t>(MB ,EG ,MP ,</a:t>
            </a:r>
            <a:r>
              <a:rPr lang="en-GB" dirty="0">
                <a:solidFill>
                  <a:srgbClr val="000090"/>
                </a:solidFill>
              </a:rPr>
              <a:t>AV</a:t>
            </a:r>
            <a:r>
              <a:rPr lang="en-GB" dirty="0" smtClean="0">
                <a:solidFill>
                  <a:srgbClr val="000090"/>
                </a:solidFill>
              </a:rPr>
              <a:t>)</a:t>
            </a:r>
            <a:endParaRPr lang="en-GB" dirty="0">
              <a:solidFill>
                <a:srgbClr val="000090"/>
              </a:solidFill>
            </a:endParaRPr>
          </a:p>
          <a:p>
            <a:pPr lvl="1"/>
            <a:r>
              <a:rPr lang="en-GB" dirty="0" smtClean="0"/>
              <a:t>Background Estimation for SUSY SS </a:t>
            </a:r>
            <a:r>
              <a:rPr lang="en-GB" dirty="0" err="1" smtClean="0"/>
              <a:t>dilepton</a:t>
            </a:r>
            <a:r>
              <a:rPr lang="en-GB" dirty="0" smtClean="0"/>
              <a:t> </a:t>
            </a:r>
            <a:r>
              <a:rPr lang="en-GB" dirty="0"/>
              <a:t>searches </a:t>
            </a:r>
            <a:r>
              <a:rPr lang="en-GB" dirty="0" smtClean="0"/>
              <a:t>(Stop to </a:t>
            </a:r>
            <a:r>
              <a:rPr lang="en-GB" dirty="0" err="1" smtClean="0"/>
              <a:t>Chargino</a:t>
            </a:r>
            <a:r>
              <a:rPr lang="en-GB" dirty="0" smtClean="0"/>
              <a:t>) </a:t>
            </a:r>
            <a:r>
              <a:rPr lang="en-GB" dirty="0" smtClean="0">
                <a:solidFill>
                  <a:srgbClr val="000090"/>
                </a:solidFill>
              </a:rPr>
              <a:t>(</a:t>
            </a:r>
            <a:r>
              <a:rPr lang="en-GB" dirty="0">
                <a:solidFill>
                  <a:srgbClr val="000090"/>
                </a:solidFill>
              </a:rPr>
              <a:t>MB</a:t>
            </a:r>
            <a:r>
              <a:rPr lang="en-GB" dirty="0" smtClean="0">
                <a:solidFill>
                  <a:srgbClr val="000090"/>
                </a:solidFill>
              </a:rPr>
              <a:t>, EG, MP, AV</a:t>
            </a:r>
            <a:r>
              <a:rPr lang="en-GB" dirty="0">
                <a:solidFill>
                  <a:srgbClr val="000090"/>
                </a:solidFill>
              </a:rPr>
              <a:t>)</a:t>
            </a:r>
          </a:p>
          <a:p>
            <a:pPr lvl="1"/>
            <a:r>
              <a:rPr lang="en-GB" dirty="0"/>
              <a:t>Search </a:t>
            </a:r>
            <a:r>
              <a:rPr lang="en-GB" dirty="0" smtClean="0"/>
              <a:t>for </a:t>
            </a:r>
            <a:r>
              <a:rPr lang="en-GB" dirty="0"/>
              <a:t>Heavy Stop with </a:t>
            </a:r>
            <a:r>
              <a:rPr lang="en-GB" dirty="0" err="1" smtClean="0"/>
              <a:t>dileptons</a:t>
            </a:r>
            <a:r>
              <a:rPr lang="en-GB" dirty="0" smtClean="0"/>
              <a:t>, </a:t>
            </a:r>
            <a:r>
              <a:rPr lang="en-GB" dirty="0"/>
              <a:t>missing </a:t>
            </a:r>
            <a:r>
              <a:rPr lang="en-GB" dirty="0" smtClean="0"/>
              <a:t>E</a:t>
            </a:r>
            <a:r>
              <a:rPr lang="en-GB" baseline="-25000" dirty="0" smtClean="0"/>
              <a:t>T</a:t>
            </a:r>
            <a:r>
              <a:rPr lang="en-GB" dirty="0" smtClean="0"/>
              <a:t> </a:t>
            </a:r>
            <a:r>
              <a:rPr lang="en-GB" dirty="0"/>
              <a:t>and Jets </a:t>
            </a:r>
            <a:r>
              <a:rPr lang="en-GB" dirty="0" smtClean="0"/>
              <a:t>using multivariate analysis </a:t>
            </a:r>
            <a:r>
              <a:rPr lang="en-GB" dirty="0" smtClean="0">
                <a:solidFill>
                  <a:srgbClr val="000090"/>
                </a:solidFill>
              </a:rPr>
              <a:t>(</a:t>
            </a:r>
            <a:r>
              <a:rPr lang="en-GB" dirty="0">
                <a:solidFill>
                  <a:srgbClr val="000090"/>
                </a:solidFill>
              </a:rPr>
              <a:t>MB</a:t>
            </a:r>
            <a:r>
              <a:rPr lang="en-GB" dirty="0" smtClean="0">
                <a:solidFill>
                  <a:srgbClr val="000090"/>
                </a:solidFill>
              </a:rPr>
              <a:t>, EG, LL, MP, MR, AV)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18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Gas Repairs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754"/>
            <a:ext cx="3795713" cy="425450"/>
          </a:xfrm>
          <a:noFill/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G.Fiore,A.Innocente,A.Miccoli,P.Mazzotta</a:t>
            </a:r>
            <a:endParaRPr lang="en-GB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305958" y="1230907"/>
            <a:ext cx="3276600" cy="3063659"/>
            <a:chOff x="4953000" y="994758"/>
            <a:chExt cx="3276600" cy="3063659"/>
          </a:xfrm>
        </p:grpSpPr>
        <p:pic>
          <p:nvPicPr>
            <p:cNvPr id="9" name="Picture 3" descr="C:\Users\aielli\Desktop\Dropbox\RPC GAS\riparazioni\fotoInlet\BOL5A09_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994758"/>
              <a:ext cx="3276600" cy="245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334000" y="3412086"/>
              <a:ext cx="260847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Tilted but still in place </a:t>
              </a:r>
            </a:p>
            <a:p>
              <a:r>
                <a:rPr lang="it-IT" dirty="0" smtClean="0"/>
                <a:t>(crack inside the junction)</a:t>
              </a:r>
              <a:endParaRPr lang="en-US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0157" y="1138616"/>
            <a:ext cx="3276600" cy="2826782"/>
            <a:chOff x="-1415325" y="3816173"/>
            <a:chExt cx="3276600" cy="2826782"/>
          </a:xfrm>
        </p:grpSpPr>
        <p:pic>
          <p:nvPicPr>
            <p:cNvPr id="12" name="Picture 4" descr="C:\Users\aielli\Desktop\Dropbox\RPC GAS\riparazioni\fotoInlet\BOL3A11_1c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15325" y="3816173"/>
              <a:ext cx="3276600" cy="245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-1062367" y="6273623"/>
              <a:ext cx="1783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Incomplete crack</a:t>
              </a:r>
              <a:endParaRPr lang="en-US" dirty="0"/>
            </a:p>
          </p:txBody>
        </p:sp>
      </p:grpSp>
      <p:sp>
        <p:nvSpPr>
          <p:cNvPr id="14" name="Content Placeholder 4"/>
          <p:cNvSpPr txBox="1">
            <a:spLocks/>
          </p:cNvSpPr>
          <p:nvPr/>
        </p:nvSpPr>
        <p:spPr>
          <a:xfrm>
            <a:off x="4829708" y="4599548"/>
            <a:ext cx="4133850" cy="2402310"/>
          </a:xfrm>
          <a:prstGeom prst="rect">
            <a:avLst/>
          </a:prstGeom>
          <a:solidFill>
            <a:srgbClr val="80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lIns="95975" tIns="47988" rIns="95975" bIns="47988" rtlCol="0">
            <a:noAutofit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dirty="0" err="1" smtClean="0"/>
              <a:t>Each</a:t>
            </a:r>
            <a:r>
              <a:rPr lang="it-IT" sz="1400" dirty="0" smtClean="0"/>
              <a:t> </a:t>
            </a:r>
            <a:r>
              <a:rPr lang="it-IT" sz="1400" dirty="0" err="1" smtClean="0"/>
              <a:t>type</a:t>
            </a:r>
            <a:r>
              <a:rPr lang="it-IT" sz="1400" dirty="0" smtClean="0"/>
              <a:t> of </a:t>
            </a:r>
            <a:r>
              <a:rPr lang="it-IT" sz="1400" dirty="0" err="1" smtClean="0"/>
              <a:t>failure</a:t>
            </a:r>
            <a:r>
              <a:rPr lang="it-IT" sz="1400" dirty="0" smtClean="0"/>
              <a:t> </a:t>
            </a:r>
            <a:r>
              <a:rPr lang="it-IT" sz="1400" dirty="0" err="1" smtClean="0"/>
              <a:t>should</a:t>
            </a:r>
            <a:r>
              <a:rPr lang="it-IT" sz="1400" dirty="0" smtClean="0"/>
              <a:t> be </a:t>
            </a:r>
            <a:r>
              <a:rPr lang="it-IT" sz="1400" dirty="0" err="1" smtClean="0"/>
              <a:t>treated</a:t>
            </a:r>
            <a:r>
              <a:rPr lang="it-IT" sz="1400" dirty="0" smtClean="0"/>
              <a:t> </a:t>
            </a:r>
            <a:r>
              <a:rPr lang="it-IT" sz="1400" dirty="0" err="1" smtClean="0"/>
              <a:t>specifically</a:t>
            </a:r>
            <a:endParaRPr lang="it-IT" sz="1400" dirty="0" smtClean="0"/>
          </a:p>
          <a:p>
            <a:r>
              <a:rPr lang="it-IT" sz="1400" dirty="0" err="1" smtClean="0"/>
              <a:t>We</a:t>
            </a:r>
            <a:r>
              <a:rPr lang="it-IT" sz="1400" dirty="0" smtClean="0"/>
              <a:t> </a:t>
            </a:r>
            <a:r>
              <a:rPr lang="it-IT" sz="1400" dirty="0" err="1" smtClean="0"/>
              <a:t>privilege</a:t>
            </a:r>
            <a:r>
              <a:rPr lang="it-IT" sz="1400" dirty="0" smtClean="0"/>
              <a:t> the </a:t>
            </a:r>
            <a:r>
              <a:rPr lang="it-IT" sz="1400" dirty="0" err="1" smtClean="0"/>
              <a:t>least</a:t>
            </a:r>
            <a:r>
              <a:rPr lang="it-IT" sz="1400" dirty="0" smtClean="0"/>
              <a:t> </a:t>
            </a:r>
            <a:r>
              <a:rPr lang="it-IT" sz="1400" dirty="0" err="1" smtClean="0"/>
              <a:t>possible</a:t>
            </a:r>
            <a:r>
              <a:rPr lang="it-IT" sz="1400" dirty="0" smtClean="0"/>
              <a:t> </a:t>
            </a:r>
            <a:r>
              <a:rPr lang="it-IT" sz="1400" dirty="0" err="1" smtClean="0"/>
              <a:t>invasivity</a:t>
            </a:r>
            <a:endParaRPr lang="it-IT" sz="1400" dirty="0" smtClean="0"/>
          </a:p>
          <a:p>
            <a:r>
              <a:rPr lang="it-IT" sz="1400" dirty="0" err="1" smtClean="0"/>
              <a:t>It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 err="1" smtClean="0"/>
              <a:t>clear</a:t>
            </a:r>
            <a:r>
              <a:rPr lang="it-IT" sz="1400" dirty="0" smtClean="0"/>
              <a:t> </a:t>
            </a:r>
            <a:r>
              <a:rPr lang="it-IT" sz="1400" dirty="0" err="1" smtClean="0"/>
              <a:t>that</a:t>
            </a:r>
            <a:r>
              <a:rPr lang="it-IT" sz="1400" dirty="0" smtClean="0"/>
              <a:t> </a:t>
            </a:r>
            <a:r>
              <a:rPr lang="it-IT" sz="1400" dirty="0" err="1" smtClean="0"/>
              <a:t>we</a:t>
            </a:r>
            <a:r>
              <a:rPr lang="it-IT" sz="1400" dirty="0" smtClean="0"/>
              <a:t> </a:t>
            </a:r>
            <a:r>
              <a:rPr lang="it-IT" sz="1400" dirty="0" err="1" smtClean="0"/>
              <a:t>have</a:t>
            </a:r>
            <a:r>
              <a:rPr lang="it-IT" sz="1400" dirty="0" smtClean="0"/>
              <a:t> a progressive </a:t>
            </a:r>
            <a:r>
              <a:rPr lang="it-IT" sz="1400" dirty="0" err="1" smtClean="0"/>
              <a:t>degeneration</a:t>
            </a:r>
            <a:r>
              <a:rPr lang="it-IT" sz="1400" dirty="0" smtClean="0"/>
              <a:t> more </a:t>
            </a:r>
            <a:r>
              <a:rPr lang="it-IT" sz="1400" dirty="0" err="1" smtClean="0"/>
              <a:t>than</a:t>
            </a:r>
            <a:r>
              <a:rPr lang="it-IT" sz="1400" dirty="0" smtClean="0"/>
              <a:t> a </a:t>
            </a:r>
            <a:r>
              <a:rPr lang="it-IT" sz="1400" dirty="0" err="1" smtClean="0"/>
              <a:t>sudden</a:t>
            </a:r>
            <a:r>
              <a:rPr lang="it-IT" sz="1400" dirty="0" smtClean="0"/>
              <a:t> crack, from </a:t>
            </a:r>
            <a:r>
              <a:rPr lang="it-IT" sz="1400" dirty="0" err="1" smtClean="0"/>
              <a:t>early</a:t>
            </a:r>
            <a:r>
              <a:rPr lang="it-IT" sz="1400" dirty="0" smtClean="0"/>
              <a:t> </a:t>
            </a:r>
            <a:r>
              <a:rPr lang="it-IT" sz="1400" dirty="0" err="1" smtClean="0"/>
              <a:t>fessuration</a:t>
            </a:r>
            <a:r>
              <a:rPr lang="it-IT" sz="1400" dirty="0" smtClean="0"/>
              <a:t> to a complete </a:t>
            </a:r>
            <a:r>
              <a:rPr lang="it-IT" sz="1400" dirty="0" err="1" smtClean="0"/>
              <a:t>breackdown</a:t>
            </a:r>
            <a:r>
              <a:rPr lang="it-IT" sz="1400" dirty="0" smtClean="0"/>
              <a:t>.</a:t>
            </a:r>
          </a:p>
          <a:p>
            <a:r>
              <a:rPr lang="it-IT" sz="1400" dirty="0" err="1" smtClean="0"/>
              <a:t>This</a:t>
            </a:r>
            <a:r>
              <a:rPr lang="it-IT" sz="1400" dirty="0" smtClean="0"/>
              <a:t> can be </a:t>
            </a:r>
            <a:r>
              <a:rPr lang="it-IT" sz="1400" dirty="0" err="1" smtClean="0"/>
              <a:t>explained</a:t>
            </a:r>
            <a:r>
              <a:rPr lang="it-IT" sz="1400" dirty="0" smtClean="0"/>
              <a:t> with the </a:t>
            </a:r>
            <a:r>
              <a:rPr lang="it-IT" sz="1400" dirty="0" err="1" smtClean="0"/>
              <a:t>mechanical</a:t>
            </a:r>
            <a:r>
              <a:rPr lang="it-IT" sz="1400" dirty="0" smtClean="0"/>
              <a:t> stress and the </a:t>
            </a:r>
            <a:r>
              <a:rPr lang="it-IT" sz="1400" dirty="0" err="1" smtClean="0"/>
              <a:t>inlet</a:t>
            </a:r>
            <a:r>
              <a:rPr lang="it-IT" sz="1400" dirty="0" smtClean="0"/>
              <a:t> </a:t>
            </a:r>
            <a:r>
              <a:rPr lang="it-IT" sz="1400" dirty="0" err="1" smtClean="0"/>
              <a:t>quality</a:t>
            </a:r>
            <a:r>
              <a:rPr lang="it-IT" sz="1400" dirty="0" smtClean="0"/>
              <a:t> </a:t>
            </a:r>
            <a:r>
              <a:rPr lang="it-IT" sz="1400" dirty="0" err="1" smtClean="0"/>
              <a:t>distribution</a:t>
            </a:r>
            <a:r>
              <a:rPr lang="it-IT" sz="1400" dirty="0" smtClean="0"/>
              <a:t> </a:t>
            </a:r>
          </a:p>
          <a:p>
            <a:r>
              <a:rPr lang="it-IT" sz="1400" dirty="0" err="1" smtClean="0"/>
              <a:t>All</a:t>
            </a:r>
            <a:r>
              <a:rPr lang="it-IT" sz="1400" dirty="0" smtClean="0"/>
              <a:t> the </a:t>
            </a:r>
            <a:r>
              <a:rPr lang="it-IT" sz="1400" dirty="0" err="1" smtClean="0"/>
              <a:t>leaking</a:t>
            </a:r>
            <a:r>
              <a:rPr lang="it-IT" sz="1400" dirty="0" smtClean="0"/>
              <a:t> </a:t>
            </a:r>
            <a:r>
              <a:rPr lang="it-IT" sz="1400" dirty="0" err="1" smtClean="0"/>
              <a:t>chambers</a:t>
            </a:r>
            <a:r>
              <a:rPr lang="it-IT" sz="1400" dirty="0" smtClean="0"/>
              <a:t> are </a:t>
            </a:r>
            <a:r>
              <a:rPr lang="it-IT" sz="1400" dirty="0" err="1" smtClean="0"/>
              <a:t>isolated</a:t>
            </a:r>
            <a:r>
              <a:rPr lang="it-IT" sz="1400" dirty="0" smtClean="0"/>
              <a:t> from the </a:t>
            </a:r>
            <a:r>
              <a:rPr lang="it-IT" sz="1400" dirty="0" err="1" smtClean="0"/>
              <a:t>return</a:t>
            </a:r>
            <a:r>
              <a:rPr lang="it-IT" sz="1400" dirty="0" smtClean="0"/>
              <a:t> line and work in open flow </a:t>
            </a:r>
            <a:r>
              <a:rPr lang="it-IT" sz="1400" dirty="0" err="1" smtClean="0"/>
              <a:t>but</a:t>
            </a:r>
            <a:r>
              <a:rPr lang="it-IT" sz="1400" dirty="0" smtClean="0"/>
              <a:t> </a:t>
            </a:r>
            <a:r>
              <a:rPr lang="it-IT" sz="1400" dirty="0" err="1" smtClean="0"/>
              <a:t>they</a:t>
            </a:r>
            <a:r>
              <a:rPr lang="it-IT" sz="1400" dirty="0" smtClean="0"/>
              <a:t> </a:t>
            </a:r>
            <a:r>
              <a:rPr lang="it-IT" sz="1400" dirty="0" err="1" smtClean="0"/>
              <a:t>justify</a:t>
            </a:r>
            <a:r>
              <a:rPr lang="it-IT" sz="1400" dirty="0" smtClean="0"/>
              <a:t> </a:t>
            </a:r>
            <a:r>
              <a:rPr lang="it-IT" sz="1400" dirty="0" err="1" smtClean="0"/>
              <a:t>only</a:t>
            </a:r>
            <a:r>
              <a:rPr lang="it-IT" sz="1400" dirty="0" smtClean="0"/>
              <a:t> 50% of the </a:t>
            </a:r>
            <a:r>
              <a:rPr lang="it-IT" sz="1400" dirty="0" err="1" smtClean="0"/>
              <a:t>leak</a:t>
            </a:r>
            <a:endParaRPr lang="it-IT" sz="1400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810157" y="4294566"/>
            <a:ext cx="3276599" cy="2847508"/>
            <a:chOff x="319430" y="994758"/>
            <a:chExt cx="3276599" cy="2847508"/>
          </a:xfrm>
        </p:grpSpPr>
        <p:sp>
          <p:nvSpPr>
            <p:cNvPr id="16" name="TextBox 15"/>
            <p:cNvSpPr txBox="1"/>
            <p:nvPr/>
          </p:nvSpPr>
          <p:spPr>
            <a:xfrm>
              <a:off x="762000" y="3472934"/>
              <a:ext cx="21985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Complete breakdown</a:t>
              </a:r>
              <a:endParaRPr lang="en-US" dirty="0"/>
            </a:p>
          </p:txBody>
        </p:sp>
        <p:pic>
          <p:nvPicPr>
            <p:cNvPr id="17" name="Picture 2" descr="C:\Users\aielli\Desktop\Dropbox\RPC GAS\riparazioni\fotoInlet\BOL5A09_3ebis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9430" y="994758"/>
              <a:ext cx="3276599" cy="2457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699314" y="3132334"/>
            <a:ext cx="514249" cy="413955"/>
            <a:chOff x="1346356" y="2289976"/>
            <a:chExt cx="514249" cy="413955"/>
          </a:xfrm>
        </p:grpSpPr>
        <p:sp>
          <p:nvSpPr>
            <p:cNvPr id="19" name="Freeform 18"/>
            <p:cNvSpPr/>
            <p:nvPr/>
          </p:nvSpPr>
          <p:spPr>
            <a:xfrm>
              <a:off x="1622066" y="2289976"/>
              <a:ext cx="190831" cy="135172"/>
            </a:xfrm>
            <a:custGeom>
              <a:avLst/>
              <a:gdLst>
                <a:gd name="connsiteX0" fmla="*/ 190831 w 190831"/>
                <a:gd name="connsiteY0" fmla="*/ 0 h 135172"/>
                <a:gd name="connsiteX1" fmla="*/ 151075 w 190831"/>
                <a:gd name="connsiteY1" fmla="*/ 15902 h 135172"/>
                <a:gd name="connsiteX2" fmla="*/ 135172 w 190831"/>
                <a:gd name="connsiteY2" fmla="*/ 39756 h 135172"/>
                <a:gd name="connsiteX3" fmla="*/ 111318 w 190831"/>
                <a:gd name="connsiteY3" fmla="*/ 55659 h 135172"/>
                <a:gd name="connsiteX4" fmla="*/ 71562 w 190831"/>
                <a:gd name="connsiteY4" fmla="*/ 103367 h 135172"/>
                <a:gd name="connsiteX5" fmla="*/ 47708 w 190831"/>
                <a:gd name="connsiteY5" fmla="*/ 111318 h 135172"/>
                <a:gd name="connsiteX6" fmla="*/ 23854 w 190831"/>
                <a:gd name="connsiteY6" fmla="*/ 127221 h 135172"/>
                <a:gd name="connsiteX7" fmla="*/ 0 w 190831"/>
                <a:gd name="connsiteY7" fmla="*/ 135172 h 135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831" h="135172">
                  <a:moveTo>
                    <a:pt x="190831" y="0"/>
                  </a:moveTo>
                  <a:cubicBezTo>
                    <a:pt x="177579" y="5301"/>
                    <a:pt x="162689" y="7606"/>
                    <a:pt x="151075" y="15902"/>
                  </a:cubicBezTo>
                  <a:cubicBezTo>
                    <a:pt x="143299" y="21456"/>
                    <a:pt x="141929" y="32999"/>
                    <a:pt x="135172" y="39756"/>
                  </a:cubicBezTo>
                  <a:cubicBezTo>
                    <a:pt x="128415" y="46513"/>
                    <a:pt x="119269" y="50358"/>
                    <a:pt x="111318" y="55659"/>
                  </a:cubicBezTo>
                  <a:cubicBezTo>
                    <a:pt x="99584" y="73261"/>
                    <a:pt x="89930" y="91122"/>
                    <a:pt x="71562" y="103367"/>
                  </a:cubicBezTo>
                  <a:cubicBezTo>
                    <a:pt x="64588" y="108016"/>
                    <a:pt x="55659" y="108668"/>
                    <a:pt x="47708" y="111318"/>
                  </a:cubicBezTo>
                  <a:cubicBezTo>
                    <a:pt x="39757" y="116619"/>
                    <a:pt x="32401" y="122947"/>
                    <a:pt x="23854" y="127221"/>
                  </a:cubicBezTo>
                  <a:cubicBezTo>
                    <a:pt x="16357" y="130969"/>
                    <a:pt x="0" y="135172"/>
                    <a:pt x="0" y="135172"/>
                  </a:cubicBezTo>
                </a:path>
              </a:pathLst>
            </a:custGeom>
            <a:noFill/>
            <a:ln w="12700">
              <a:solidFill>
                <a:srgbClr val="27F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836751" y="2289976"/>
              <a:ext cx="23854" cy="63610"/>
            </a:xfrm>
            <a:custGeom>
              <a:avLst/>
              <a:gdLst>
                <a:gd name="connsiteX0" fmla="*/ 0 w 23854"/>
                <a:gd name="connsiteY0" fmla="*/ 0 h 63610"/>
                <a:gd name="connsiteX1" fmla="*/ 15903 w 23854"/>
                <a:gd name="connsiteY1" fmla="*/ 39756 h 63610"/>
                <a:gd name="connsiteX2" fmla="*/ 23854 w 23854"/>
                <a:gd name="connsiteY2" fmla="*/ 63610 h 63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54" h="63610">
                  <a:moveTo>
                    <a:pt x="0" y="0"/>
                  </a:moveTo>
                  <a:cubicBezTo>
                    <a:pt x="5301" y="13252"/>
                    <a:pt x="10891" y="26392"/>
                    <a:pt x="15903" y="39756"/>
                  </a:cubicBezTo>
                  <a:cubicBezTo>
                    <a:pt x="18846" y="47604"/>
                    <a:pt x="23854" y="63610"/>
                    <a:pt x="23854" y="63610"/>
                  </a:cubicBezTo>
                </a:path>
              </a:pathLst>
            </a:custGeom>
            <a:noFill/>
            <a:ln w="12700">
              <a:solidFill>
                <a:srgbClr val="27F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1671721" y="2356123"/>
              <a:ext cx="173908" cy="162684"/>
            </a:xfrm>
            <a:custGeom>
              <a:avLst/>
              <a:gdLst>
                <a:gd name="connsiteX0" fmla="*/ 173908 w 173908"/>
                <a:gd name="connsiteY0" fmla="*/ 0 h 162684"/>
                <a:gd name="connsiteX1" fmla="*/ 145859 w 173908"/>
                <a:gd name="connsiteY1" fmla="*/ 16829 h 162684"/>
                <a:gd name="connsiteX2" fmla="*/ 129030 w 173908"/>
                <a:gd name="connsiteY2" fmla="*/ 28049 h 162684"/>
                <a:gd name="connsiteX3" fmla="*/ 100981 w 173908"/>
                <a:gd name="connsiteY3" fmla="*/ 61708 h 162684"/>
                <a:gd name="connsiteX4" fmla="*/ 84151 w 173908"/>
                <a:gd name="connsiteY4" fmla="*/ 67317 h 162684"/>
                <a:gd name="connsiteX5" fmla="*/ 67322 w 173908"/>
                <a:gd name="connsiteY5" fmla="*/ 78537 h 162684"/>
                <a:gd name="connsiteX6" fmla="*/ 44883 w 173908"/>
                <a:gd name="connsiteY6" fmla="*/ 112196 h 162684"/>
                <a:gd name="connsiteX7" fmla="*/ 11224 w 173908"/>
                <a:gd name="connsiteY7" fmla="*/ 123416 h 162684"/>
                <a:gd name="connsiteX8" fmla="*/ 4 w 173908"/>
                <a:gd name="connsiteY8" fmla="*/ 162684 h 16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3908" h="162684">
                  <a:moveTo>
                    <a:pt x="173908" y="0"/>
                  </a:moveTo>
                  <a:cubicBezTo>
                    <a:pt x="164558" y="5610"/>
                    <a:pt x="155105" y="11050"/>
                    <a:pt x="145859" y="16829"/>
                  </a:cubicBezTo>
                  <a:cubicBezTo>
                    <a:pt x="140142" y="20402"/>
                    <a:pt x="133797" y="23282"/>
                    <a:pt x="129030" y="28049"/>
                  </a:cubicBezTo>
                  <a:cubicBezTo>
                    <a:pt x="108339" y="48740"/>
                    <a:pt x="128543" y="43333"/>
                    <a:pt x="100981" y="61708"/>
                  </a:cubicBezTo>
                  <a:cubicBezTo>
                    <a:pt x="96061" y="64988"/>
                    <a:pt x="89761" y="65447"/>
                    <a:pt x="84151" y="67317"/>
                  </a:cubicBezTo>
                  <a:cubicBezTo>
                    <a:pt x="78541" y="71057"/>
                    <a:pt x="71762" y="73463"/>
                    <a:pt x="67322" y="78537"/>
                  </a:cubicBezTo>
                  <a:cubicBezTo>
                    <a:pt x="58443" y="88685"/>
                    <a:pt x="57675" y="107932"/>
                    <a:pt x="44883" y="112196"/>
                  </a:cubicBezTo>
                  <a:lnTo>
                    <a:pt x="11224" y="123416"/>
                  </a:lnTo>
                  <a:cubicBezTo>
                    <a:pt x="-587" y="158849"/>
                    <a:pt x="4" y="145248"/>
                    <a:pt x="4" y="162684"/>
                  </a:cubicBezTo>
                </a:path>
              </a:pathLst>
            </a:custGeom>
            <a:noFill/>
            <a:ln w="12700">
              <a:solidFill>
                <a:srgbClr val="27F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1357575" y="2653443"/>
              <a:ext cx="140246" cy="50488"/>
            </a:xfrm>
            <a:custGeom>
              <a:avLst/>
              <a:gdLst>
                <a:gd name="connsiteX0" fmla="*/ 140246 w 140246"/>
                <a:gd name="connsiteY0" fmla="*/ 0 h 50488"/>
                <a:gd name="connsiteX1" fmla="*/ 112197 w 140246"/>
                <a:gd name="connsiteY1" fmla="*/ 5610 h 50488"/>
                <a:gd name="connsiteX2" fmla="*/ 78538 w 140246"/>
                <a:gd name="connsiteY2" fmla="*/ 28049 h 50488"/>
                <a:gd name="connsiteX3" fmla="*/ 39269 w 140246"/>
                <a:gd name="connsiteY3" fmla="*/ 33659 h 50488"/>
                <a:gd name="connsiteX4" fmla="*/ 0 w 140246"/>
                <a:gd name="connsiteY4" fmla="*/ 50488 h 5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246" h="50488">
                  <a:moveTo>
                    <a:pt x="140246" y="0"/>
                  </a:moveTo>
                  <a:cubicBezTo>
                    <a:pt x="130896" y="1870"/>
                    <a:pt x="120877" y="1664"/>
                    <a:pt x="112197" y="5610"/>
                  </a:cubicBezTo>
                  <a:cubicBezTo>
                    <a:pt x="99921" y="11190"/>
                    <a:pt x="91887" y="26142"/>
                    <a:pt x="78538" y="28049"/>
                  </a:cubicBezTo>
                  <a:lnTo>
                    <a:pt x="39269" y="33659"/>
                  </a:lnTo>
                  <a:cubicBezTo>
                    <a:pt x="3101" y="45714"/>
                    <a:pt x="13973" y="36515"/>
                    <a:pt x="0" y="50488"/>
                  </a:cubicBezTo>
                </a:path>
              </a:pathLst>
            </a:custGeom>
            <a:noFill/>
            <a:ln w="12700">
              <a:solidFill>
                <a:srgbClr val="27F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346356" y="2597345"/>
              <a:ext cx="129026" cy="89757"/>
            </a:xfrm>
            <a:custGeom>
              <a:avLst/>
              <a:gdLst>
                <a:gd name="connsiteX0" fmla="*/ 129026 w 129026"/>
                <a:gd name="connsiteY0" fmla="*/ 0 h 89757"/>
                <a:gd name="connsiteX1" fmla="*/ 100977 w 129026"/>
                <a:gd name="connsiteY1" fmla="*/ 11219 h 89757"/>
                <a:gd name="connsiteX2" fmla="*/ 61708 w 129026"/>
                <a:gd name="connsiteY2" fmla="*/ 50488 h 89757"/>
                <a:gd name="connsiteX3" fmla="*/ 50488 w 129026"/>
                <a:gd name="connsiteY3" fmla="*/ 67318 h 89757"/>
                <a:gd name="connsiteX4" fmla="*/ 16829 w 129026"/>
                <a:gd name="connsiteY4" fmla="*/ 78537 h 89757"/>
                <a:gd name="connsiteX5" fmla="*/ 0 w 129026"/>
                <a:gd name="connsiteY5" fmla="*/ 89757 h 8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9026" h="89757">
                  <a:moveTo>
                    <a:pt x="129026" y="0"/>
                  </a:moveTo>
                  <a:cubicBezTo>
                    <a:pt x="119676" y="3740"/>
                    <a:pt x="108503" y="4529"/>
                    <a:pt x="100977" y="11219"/>
                  </a:cubicBezTo>
                  <a:cubicBezTo>
                    <a:pt x="46964" y="59230"/>
                    <a:pt x="103736" y="36478"/>
                    <a:pt x="61708" y="50488"/>
                  </a:cubicBezTo>
                  <a:cubicBezTo>
                    <a:pt x="57968" y="56098"/>
                    <a:pt x="56206" y="63745"/>
                    <a:pt x="50488" y="67318"/>
                  </a:cubicBezTo>
                  <a:cubicBezTo>
                    <a:pt x="40459" y="73586"/>
                    <a:pt x="16829" y="78537"/>
                    <a:pt x="16829" y="78537"/>
                  </a:cubicBezTo>
                  <a:lnTo>
                    <a:pt x="0" y="89757"/>
                  </a:lnTo>
                </a:path>
              </a:pathLst>
            </a:custGeom>
            <a:noFill/>
            <a:ln w="12700">
              <a:solidFill>
                <a:srgbClr val="27F9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25363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5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Micromegas</a:t>
            </a:r>
            <a:r>
              <a:rPr lang="en-GB" dirty="0" smtClean="0"/>
              <a:t> Mechanical Layout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magine 3" descr="ScreenHunter_32 Jun. 24 11.51.jpg"/>
          <p:cNvPicPr>
            <a:picLocks noChangeAspect="1"/>
          </p:cNvPicPr>
          <p:nvPr/>
        </p:nvPicPr>
        <p:blipFill>
          <a:blip r:embed="rId2"/>
          <a:srcRect l="3125" t="3864" r="2343" b="13091"/>
          <a:stretch>
            <a:fillRect/>
          </a:stretch>
        </p:blipFill>
        <p:spPr>
          <a:xfrm>
            <a:off x="1071538" y="2109280"/>
            <a:ext cx="7683554" cy="2857520"/>
          </a:xfrm>
          <a:prstGeom prst="rect">
            <a:avLst/>
          </a:prstGeom>
        </p:spPr>
      </p:pic>
      <p:sp>
        <p:nvSpPr>
          <p:cNvPr id="7" name="Segnaposto contenuto 2"/>
          <p:cNvSpPr txBox="1">
            <a:spLocks/>
          </p:cNvSpPr>
          <p:nvPr/>
        </p:nvSpPr>
        <p:spPr>
          <a:xfrm>
            <a:off x="4255100" y="1192710"/>
            <a:ext cx="4744310" cy="4329704"/>
          </a:xfrm>
          <a:prstGeom prst="rect">
            <a:avLst/>
          </a:prstGeom>
        </p:spPr>
        <p:txBody>
          <a:bodyPr vert="horz" lIns="95975" tIns="47988" rIns="95975" bIns="47988" rtlCol="0">
            <a:normAutofit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smtClean="0"/>
              <a:t>READ OUT FRAME</a:t>
            </a:r>
            <a:endParaRPr lang="it-IT" dirty="0"/>
          </a:p>
        </p:txBody>
      </p:sp>
      <p:sp>
        <p:nvSpPr>
          <p:cNvPr id="8" name="Rettangolo 4"/>
          <p:cNvSpPr/>
          <p:nvPr/>
        </p:nvSpPr>
        <p:spPr>
          <a:xfrm>
            <a:off x="1000100" y="4214818"/>
            <a:ext cx="914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5"/>
          <p:cNvSpPr/>
          <p:nvPr/>
        </p:nvSpPr>
        <p:spPr>
          <a:xfrm>
            <a:off x="8001024" y="3357562"/>
            <a:ext cx="9144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7"/>
          <p:cNvCxnSpPr>
            <a:stCxn id="8" idx="2"/>
          </p:cNvCxnSpPr>
          <p:nvPr/>
        </p:nvCxnSpPr>
        <p:spPr>
          <a:xfrm rot="16200000" flipH="1">
            <a:off x="1292991" y="5293527"/>
            <a:ext cx="1014426" cy="68580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8"/>
          <p:cNvCxnSpPr/>
          <p:nvPr/>
        </p:nvCxnSpPr>
        <p:spPr>
          <a:xfrm rot="5400000">
            <a:off x="7608115" y="4464851"/>
            <a:ext cx="1000132" cy="64294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0" descr="ScreenHunter_33 Jun. 24 11.51.jpg"/>
          <p:cNvPicPr>
            <a:picLocks noChangeAspect="1"/>
          </p:cNvPicPr>
          <p:nvPr/>
        </p:nvPicPr>
        <p:blipFill>
          <a:blip r:embed="rId3" cstate="print"/>
          <a:srcRect l="6250" t="4046" r="44531"/>
          <a:stretch>
            <a:fillRect/>
          </a:stretch>
        </p:blipFill>
        <p:spPr>
          <a:xfrm>
            <a:off x="2184468" y="5072074"/>
            <a:ext cx="1887466" cy="2214578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3" name="Immagine 11" descr="ScreenHunter_34 Jun. 24 11.52.jpg"/>
          <p:cNvPicPr>
            <a:picLocks noChangeAspect="1"/>
          </p:cNvPicPr>
          <p:nvPr/>
        </p:nvPicPr>
        <p:blipFill>
          <a:blip r:embed="rId4" cstate="print"/>
          <a:srcRect l="23437" r="13766" b="8617"/>
          <a:stretch>
            <a:fillRect/>
          </a:stretch>
        </p:blipFill>
        <p:spPr>
          <a:xfrm>
            <a:off x="5357818" y="5072074"/>
            <a:ext cx="2377457" cy="2286016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16" name="Immagine 12" descr="foto2.JPG"/>
          <p:cNvPicPr>
            <a:picLocks noChangeAspect="1"/>
          </p:cNvPicPr>
          <p:nvPr/>
        </p:nvPicPr>
        <p:blipFill>
          <a:blip r:embed="rId5"/>
          <a:srcRect l="31915" b="54610"/>
          <a:stretch>
            <a:fillRect/>
          </a:stretch>
        </p:blipFill>
        <p:spPr>
          <a:xfrm>
            <a:off x="108401" y="1049309"/>
            <a:ext cx="4069414" cy="2034707"/>
          </a:xfrm>
          <a:prstGeom prst="rect">
            <a:avLst/>
          </a:prstGeom>
        </p:spPr>
      </p:pic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0" y="-32479"/>
            <a:ext cx="3795120" cy="425471"/>
          </a:xfrm>
          <a:noFill/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GB" dirty="0" err="1" smtClean="0">
                <a:solidFill>
                  <a:schemeClr val="bg1"/>
                </a:solidFill>
              </a:rPr>
              <a:t>G.Fiore,A.Innocente,A.Miccoli,P.Mazzotta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3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Micromegas</a:t>
            </a:r>
            <a:r>
              <a:rPr lang="en-GB" dirty="0" smtClean="0"/>
              <a:t> Mechanical Simulation</a:t>
            </a:r>
            <a:endParaRPr lang="en-GB" dirty="0"/>
          </a:p>
        </p:txBody>
      </p:sp>
      <p:pic>
        <p:nvPicPr>
          <p:cNvPr id="5" name="Content Placeholder 4" descr="Screen Shot 2013-06-26 at 5.00.00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22" r="-3322"/>
          <a:stretch>
            <a:fillRect/>
          </a:stretch>
        </p:blipFill>
        <p:spPr>
          <a:xfrm>
            <a:off x="0" y="1192213"/>
            <a:ext cx="9601200" cy="57515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-457950"/>
            <a:ext cx="3795120" cy="425471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75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smtClean="0">
                <a:solidFill>
                  <a:schemeClr val="bg1"/>
                </a:solidFill>
              </a:rPr>
              <a:t>G.Fiore,A.Innocente,A.Miccoli,P.Mazzotta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"/>
            <a:ext cx="3124200" cy="266700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00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M.Calabrese</a:t>
            </a:r>
            <a:r>
              <a:rPr lang="en-GB" dirty="0" smtClean="0">
                <a:solidFill>
                  <a:schemeClr val="bg1"/>
                </a:solidFill>
              </a:rPr>
              <a:t>*, </a:t>
            </a:r>
            <a:r>
              <a:rPr lang="en-GB" dirty="0" err="1" smtClean="0">
                <a:solidFill>
                  <a:schemeClr val="bg1"/>
                </a:solidFill>
              </a:rPr>
              <a:t>G.Fiore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4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tangolo 17"/>
          <p:cNvSpPr/>
          <p:nvPr/>
        </p:nvSpPr>
        <p:spPr>
          <a:xfrm>
            <a:off x="7602617" y="2792307"/>
            <a:ext cx="1511855" cy="2284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276" tIns="49638" rIns="99276" bIns="49638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356572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Muon EF performance</a:t>
            </a:r>
          </a:p>
        </p:txBody>
      </p:sp>
      <p:pic>
        <p:nvPicPr>
          <p:cNvPr id="9220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0" t="28935" r="10526" b="7088"/>
          <a:stretch>
            <a:fillRect/>
          </a:stretch>
        </p:blipFill>
        <p:spPr bwMode="auto">
          <a:xfrm>
            <a:off x="4573905" y="4314402"/>
            <a:ext cx="4687253" cy="297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Immagine 22" descr="EfficiencyTap_vs_pt_mu24_tight_SF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r="6401" b="1982"/>
          <a:stretch>
            <a:fillRect/>
          </a:stretch>
        </p:blipFill>
        <p:spPr bwMode="auto">
          <a:xfrm>
            <a:off x="188358" y="4161473"/>
            <a:ext cx="4422219" cy="310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asellaDiTesto 23"/>
          <p:cNvSpPr txBox="1"/>
          <p:nvPr/>
        </p:nvSpPr>
        <p:spPr>
          <a:xfrm>
            <a:off x="718424" y="6563360"/>
            <a:ext cx="3751005" cy="361856"/>
          </a:xfrm>
          <a:prstGeom prst="rect">
            <a:avLst/>
          </a:prstGeom>
          <a:noFill/>
        </p:spPr>
        <p:txBody>
          <a:bodyPr wrap="none" lIns="99276" tIns="49638" rIns="99276" bIns="496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it-IT" sz="170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EF_mu24_tight Scale Factors - 2012</a:t>
            </a:r>
          </a:p>
        </p:txBody>
      </p:sp>
      <p:pic>
        <p:nvPicPr>
          <p:cNvPr id="9223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7" t="23265" r="3438" b="10001"/>
          <a:stretch>
            <a:fillRect/>
          </a:stretch>
        </p:blipFill>
        <p:spPr bwMode="auto">
          <a:xfrm>
            <a:off x="7152562" y="1682222"/>
            <a:ext cx="2395299" cy="252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23265" r="50977" b="10001"/>
          <a:stretch>
            <a:fillRect/>
          </a:stretch>
        </p:blipFill>
        <p:spPr bwMode="auto">
          <a:xfrm>
            <a:off x="4740593" y="1682222"/>
            <a:ext cx="2463641" cy="252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Segnaposto contenuto 1"/>
          <p:cNvSpPr>
            <a:spLocks noGrp="1"/>
          </p:cNvSpPr>
          <p:nvPr>
            <p:ph idx="1"/>
          </p:nvPr>
        </p:nvSpPr>
        <p:spPr>
          <a:xfrm>
            <a:off x="36671" y="1601259"/>
            <a:ext cx="4915615" cy="2610591"/>
          </a:xfrm>
        </p:spPr>
        <p:txBody>
          <a:bodyPr lIns="39085" rIns="39085">
            <a:normAutofit lnSpcReduction="10000"/>
          </a:bodyPr>
          <a:lstStyle/>
          <a:p>
            <a:pPr marL="291280" indent="-196485">
              <a:lnSpc>
                <a:spcPct val="80000"/>
              </a:lnSpc>
            </a:pPr>
            <a:r>
              <a:rPr lang="it-IT" sz="2000" b="1" dirty="0" err="1">
                <a:latin typeface="Calibri" charset="0"/>
              </a:rPr>
              <a:t>Efficiency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measurements</a:t>
            </a:r>
            <a:r>
              <a:rPr lang="it-IT" sz="2000" dirty="0">
                <a:latin typeface="Calibri" charset="0"/>
              </a:rPr>
              <a:t> (T&amp;P </a:t>
            </a:r>
            <a:r>
              <a:rPr lang="it-IT" sz="2000" dirty="0" err="1">
                <a:latin typeface="Calibri" charset="0"/>
              </a:rPr>
              <a:t>using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Z</a:t>
            </a:r>
            <a:r>
              <a:rPr lang="it-IT" sz="2000" dirty="0">
                <a:latin typeface="Calibri" charset="0"/>
              </a:rPr>
              <a:t>) </a:t>
            </a:r>
            <a:r>
              <a:rPr lang="it-IT" sz="2000" dirty="0" err="1">
                <a:latin typeface="Calibri" charset="0"/>
              </a:rPr>
              <a:t>at</a:t>
            </a:r>
            <a:r>
              <a:rPr lang="it-IT" sz="2000" dirty="0">
                <a:latin typeface="Calibri" charset="0"/>
              </a:rPr>
              <a:t> L2 and EF and </a:t>
            </a:r>
            <a:r>
              <a:rPr lang="it-IT" sz="2000" dirty="0" err="1">
                <a:latin typeface="Calibri" charset="0"/>
              </a:rPr>
              <a:t>contribution</a:t>
            </a:r>
            <a:r>
              <a:rPr lang="it-IT" sz="2000" dirty="0">
                <a:latin typeface="Calibri" charset="0"/>
              </a:rPr>
              <a:t> to compute </a:t>
            </a:r>
            <a:r>
              <a:rPr lang="it-IT" sz="2000" dirty="0" err="1">
                <a:latin typeface="Calibri" charset="0"/>
              </a:rPr>
              <a:t>official</a:t>
            </a:r>
            <a:r>
              <a:rPr lang="it-IT" sz="2000" dirty="0">
                <a:latin typeface="Calibri" charset="0"/>
              </a:rPr>
              <a:t> Muon Trigger Scale </a:t>
            </a:r>
            <a:r>
              <a:rPr lang="it-IT" sz="2000" dirty="0" err="1">
                <a:latin typeface="Calibri" charset="0"/>
              </a:rPr>
              <a:t>Factors</a:t>
            </a:r>
            <a:endParaRPr lang="it-IT" sz="2000" dirty="0">
              <a:latin typeface="Calibri" charset="0"/>
            </a:endParaRPr>
          </a:p>
          <a:p>
            <a:pPr marL="291280" indent="-196485">
              <a:lnSpc>
                <a:spcPct val="80000"/>
              </a:lnSpc>
            </a:pPr>
            <a:r>
              <a:rPr lang="it-IT" sz="2000" b="1" dirty="0" err="1">
                <a:latin typeface="Calibri" charset="0"/>
              </a:rPr>
              <a:t>Resolution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studies</a:t>
            </a:r>
            <a:r>
              <a:rPr lang="it-IT" sz="2000" dirty="0">
                <a:latin typeface="Calibri" charset="0"/>
              </a:rPr>
              <a:t> for EF </a:t>
            </a:r>
            <a:r>
              <a:rPr lang="it-IT" sz="2000" dirty="0" err="1">
                <a:latin typeface="Calibri" charset="0"/>
              </a:rPr>
              <a:t>standalone</a:t>
            </a:r>
            <a:r>
              <a:rPr lang="it-IT" sz="2000" dirty="0">
                <a:latin typeface="Calibri" charset="0"/>
              </a:rPr>
              <a:t> and </a:t>
            </a:r>
            <a:r>
              <a:rPr lang="it-IT" sz="2000" dirty="0" err="1">
                <a:latin typeface="Calibri" charset="0"/>
              </a:rPr>
              <a:t>combined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resolution</a:t>
            </a:r>
            <a:r>
              <a:rPr lang="it-IT" sz="2000" dirty="0">
                <a:latin typeface="Calibri" charset="0"/>
              </a:rPr>
              <a:t> for 2011 and 2012 Trigger Performance : </a:t>
            </a:r>
            <a:r>
              <a:rPr lang="it-IT" sz="20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ATLAS-CONF-2012-099</a:t>
            </a:r>
            <a:endParaRPr lang="it-IT" sz="2000" dirty="0">
              <a:solidFill>
                <a:srgbClr val="59595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  <a:p>
            <a:pPr marL="291280" indent="-196485">
              <a:lnSpc>
                <a:spcPct val="80000"/>
              </a:lnSpc>
            </a:pPr>
            <a:r>
              <a:rPr lang="it-IT" sz="2000" dirty="0" err="1">
                <a:latin typeface="Calibri" charset="0"/>
              </a:rPr>
              <a:t>Studies</a:t>
            </a:r>
            <a:r>
              <a:rPr lang="it-IT" sz="2000" dirty="0">
                <a:latin typeface="Calibri" charset="0"/>
              </a:rPr>
              <a:t> for </a:t>
            </a:r>
            <a:r>
              <a:rPr lang="it-IT" sz="2000" b="1" dirty="0">
                <a:solidFill>
                  <a:srgbClr val="4F6228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SUSY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 err="1">
                <a:latin typeface="Calibri" charset="0"/>
              </a:rPr>
              <a:t>analyses</a:t>
            </a:r>
            <a:r>
              <a:rPr lang="it-IT" sz="2000" dirty="0">
                <a:latin typeface="Calibri" charset="0"/>
              </a:rPr>
              <a:t> </a:t>
            </a:r>
            <a:r>
              <a:rPr lang="it-IT" sz="2000" dirty="0">
                <a:solidFill>
                  <a:srgbClr val="595959"/>
                </a:solidFill>
                <a:latin typeface="Calibri" charset="0"/>
              </a:rPr>
              <a:t>(1- and 2-leptons)</a:t>
            </a:r>
          </a:p>
          <a:p>
            <a:pPr marL="487765" lvl="1" indent="-203379">
              <a:lnSpc>
                <a:spcPct val="80000"/>
              </a:lnSpc>
              <a:buFont typeface="Trebuchet MS" charset="0"/>
              <a:buChar char="−"/>
            </a:pPr>
            <a:r>
              <a:rPr lang="it-IT" sz="1700" dirty="0" err="1">
                <a:latin typeface="Calibri" charset="0"/>
              </a:rPr>
              <a:t>Contribute</a:t>
            </a:r>
            <a:r>
              <a:rPr lang="it-IT" sz="1700" dirty="0">
                <a:latin typeface="Calibri" charset="0"/>
              </a:rPr>
              <a:t> to SUSY 1-lepton </a:t>
            </a:r>
            <a:r>
              <a:rPr lang="it-IT" sz="1700" dirty="0" err="1">
                <a:latin typeface="Calibri" charset="0"/>
              </a:rPr>
              <a:t>paper</a:t>
            </a:r>
            <a:r>
              <a:rPr lang="it-IT" sz="1700" dirty="0">
                <a:latin typeface="Calibri" charset="0"/>
              </a:rPr>
              <a:t> for 2011 data :  </a:t>
            </a:r>
            <a:r>
              <a:rPr lang="it-IT" sz="1700" dirty="0"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ATL-COM-PHYS-2012-470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-32479"/>
            <a:ext cx="3795120" cy="425471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75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M.Bianco,E.Gorini,M.Primavera,A.Ventura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16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1" t="11000" r="17503" b="7289"/>
          <a:stretch>
            <a:fillRect/>
          </a:stretch>
        </p:blipFill>
        <p:spPr bwMode="auto">
          <a:xfrm>
            <a:off x="4865609" y="3641513"/>
            <a:ext cx="4472225" cy="354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356572"/>
          </a:xfrm>
        </p:spPr>
        <p:txBody>
          <a:bodyPr>
            <a:normAutofit/>
          </a:bodyPr>
          <a:lstStyle/>
          <a:p>
            <a:pPr eaLnBrk="1" hangingPunct="1"/>
            <a:r>
              <a:rPr lang="it-IT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Muon Trigger </a:t>
            </a:r>
            <a:r>
              <a:rPr lang="it-IT" dirty="0" err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Validation</a:t>
            </a:r>
            <a:endParaRPr lang="it-IT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20484" name="Segnaposto contenuto 1"/>
          <p:cNvSpPr>
            <a:spLocks noGrp="1"/>
          </p:cNvSpPr>
          <p:nvPr>
            <p:ph idx="1"/>
          </p:nvPr>
        </p:nvSpPr>
        <p:spPr>
          <a:xfrm>
            <a:off x="188358" y="1552682"/>
            <a:ext cx="9337834" cy="2448665"/>
          </a:xfrm>
        </p:spPr>
        <p:txBody>
          <a:bodyPr>
            <a:normAutofit fontScale="92500" lnSpcReduction="10000"/>
          </a:bodyPr>
          <a:lstStyle/>
          <a:p>
            <a:pPr marL="284386" indent="-284386">
              <a:buFont typeface="Arial" pitchFamily="34" charset="0"/>
              <a:buChar char="•"/>
              <a:defRPr/>
            </a:pPr>
            <a:r>
              <a:rPr lang="it-IT" sz="2200" dirty="0" err="1"/>
              <a:t>Muon</a:t>
            </a:r>
            <a:r>
              <a:rPr lang="it-IT" sz="2200" dirty="0"/>
              <a:t> trigger </a:t>
            </a:r>
            <a:r>
              <a:rPr lang="it-IT" sz="2200" dirty="0" err="1"/>
              <a:t>validation</a:t>
            </a:r>
            <a:r>
              <a:rPr lang="it-IT" sz="2200" dirty="0"/>
              <a:t> team </a:t>
            </a:r>
            <a:r>
              <a:rPr lang="it-IT" sz="2200" dirty="0" err="1"/>
              <a:t>is</a:t>
            </a:r>
            <a:r>
              <a:rPr lang="it-IT" sz="2200" dirty="0"/>
              <a:t> </a:t>
            </a:r>
            <a:r>
              <a:rPr lang="it-IT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fully</a:t>
            </a:r>
            <a:r>
              <a:rPr lang="it-IT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</a:t>
            </a:r>
            <a:endParaRPr lang="it-IT" sz="2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77355" lvl="1" indent="-282662">
              <a:buFont typeface="Arial" pitchFamily="34" charset="0"/>
              <a:buChar char="–"/>
              <a:defRPr/>
            </a:pPr>
            <a:r>
              <a:rPr lang="it-IT" sz="2000" dirty="0"/>
              <a:t>A. Ventura </a:t>
            </a:r>
            <a:r>
              <a:rPr lang="it-IT" sz="2000" dirty="0" err="1"/>
              <a:t>member</a:t>
            </a:r>
            <a:r>
              <a:rPr lang="it-IT" sz="2000" dirty="0"/>
              <a:t> of 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ATLAS Trigger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Validation</a:t>
            </a:r>
            <a:r>
              <a:rPr lang="it-IT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  <a:r>
              <a:rPr lang="it-IT" sz="2000" dirty="0" smtClean="0"/>
              <a:t>.</a:t>
            </a:r>
          </a:p>
          <a:p>
            <a:pPr marL="677355" lvl="1" indent="-282662">
              <a:buFont typeface="Arial" pitchFamily="34" charset="0"/>
              <a:buChar char="–"/>
              <a:defRPr/>
            </a:pPr>
            <a:r>
              <a:rPr lang="it-IT" sz="2000" dirty="0" smtClean="0"/>
              <a:t>Talk on Trigger </a:t>
            </a:r>
            <a:r>
              <a:rPr lang="it-IT" sz="2000" dirty="0" err="1" smtClean="0"/>
              <a:t>at</a:t>
            </a:r>
            <a:r>
              <a:rPr lang="it-IT" sz="2000" dirty="0" smtClean="0"/>
              <a:t> Vienna VCI 2013</a:t>
            </a:r>
            <a:endParaRPr lang="it-IT" sz="2000" dirty="0"/>
          </a:p>
          <a:p>
            <a:pPr marL="284386" indent="-284386">
              <a:buFont typeface="Arial" pitchFamily="34" charset="0"/>
              <a:buChar char="•"/>
              <a:defRPr/>
            </a:pPr>
            <a:r>
              <a:rPr lang="it-IT" sz="2200" dirty="0" err="1"/>
              <a:t>Muon</a:t>
            </a:r>
            <a:r>
              <a:rPr lang="it-IT" sz="2200" dirty="0"/>
              <a:t> L1/L2/EF performance </a:t>
            </a:r>
            <a:r>
              <a:rPr lang="it-IT" sz="2200" dirty="0" err="1"/>
              <a:t>validated</a:t>
            </a:r>
            <a:r>
              <a:rPr lang="it-IT" sz="2200" dirty="0"/>
              <a:t> on data and MC </a:t>
            </a:r>
            <a:r>
              <a:rPr lang="it-IT" sz="2200" dirty="0" err="1"/>
              <a:t>samples</a:t>
            </a:r>
            <a:endParaRPr lang="it-IT" sz="2200" dirty="0"/>
          </a:p>
          <a:p>
            <a:pPr marL="677355" lvl="1" indent="-282662">
              <a:buFont typeface="Arial" pitchFamily="34" charset="0"/>
              <a:buChar char="–"/>
              <a:defRPr/>
            </a:pPr>
            <a:r>
              <a:rPr lang="it-IT" sz="2000" dirty="0" err="1"/>
              <a:t>Contribution</a:t>
            </a:r>
            <a:r>
              <a:rPr lang="it-IT" sz="2000" dirty="0"/>
              <a:t> </a:t>
            </a:r>
            <a:r>
              <a:rPr lang="it-IT" sz="2000" dirty="0" err="1"/>
              <a:t>to</a:t>
            </a:r>
            <a:r>
              <a:rPr lang="it-IT" sz="2000" dirty="0"/>
              <a:t> </a:t>
            </a:r>
            <a:r>
              <a:rPr lang="it-IT" sz="2000" dirty="0" err="1"/>
              <a:t>Physics</a:t>
            </a:r>
            <a:r>
              <a:rPr lang="it-IT" sz="2000" dirty="0"/>
              <a:t> </a:t>
            </a:r>
            <a:r>
              <a:rPr lang="it-IT" sz="2000" dirty="0" err="1"/>
              <a:t>Validation</a:t>
            </a:r>
            <a:r>
              <a:rPr lang="it-IT" sz="2000" dirty="0"/>
              <a:t> </a:t>
            </a:r>
            <a:r>
              <a:rPr lang="it-IT" sz="2000" dirty="0" err="1"/>
              <a:t>rounds</a:t>
            </a:r>
            <a:r>
              <a:rPr lang="it-IT" sz="2000" dirty="0"/>
              <a:t> in </a:t>
            </a:r>
            <a:r>
              <a:rPr lang="it-IT" sz="2000" dirty="0" err="1"/>
              <a:t>terms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performance and </a:t>
            </a:r>
            <a:r>
              <a:rPr lang="it-IT" sz="2000" dirty="0" err="1"/>
              <a:t>count</a:t>
            </a:r>
            <a:r>
              <a:rPr lang="it-IT" sz="2000" dirty="0"/>
              <a:t> </a:t>
            </a:r>
            <a:r>
              <a:rPr lang="it-IT" sz="2000" dirty="0" err="1"/>
              <a:t>checks</a:t>
            </a:r>
            <a:endParaRPr lang="it-IT" sz="2000" dirty="0"/>
          </a:p>
          <a:p>
            <a:pPr marL="284386" indent="-284386">
              <a:buFont typeface="Arial" pitchFamily="34" charset="0"/>
              <a:buChar char="•"/>
              <a:defRPr/>
            </a:pPr>
            <a:r>
              <a:rPr lang="it-IT" sz="2200" dirty="0"/>
              <a:t>Trigger menu </a:t>
            </a:r>
            <a:r>
              <a:rPr lang="it-IT" sz="2200" dirty="0" err="1"/>
              <a:t>validation</a:t>
            </a:r>
            <a:endParaRPr lang="it-IT" sz="2200" dirty="0"/>
          </a:p>
          <a:p>
            <a:pPr marL="677355" lvl="1" indent="-282662">
              <a:buFont typeface="Arial" pitchFamily="34" charset="0"/>
              <a:buChar char="–"/>
              <a:defRPr/>
            </a:pPr>
            <a:r>
              <a:rPr lang="it-IT" sz="2000" dirty="0"/>
              <a:t>New </a:t>
            </a:r>
            <a:r>
              <a:rPr lang="it-IT" sz="2000" dirty="0" err="1"/>
              <a:t>chains</a:t>
            </a:r>
            <a:r>
              <a:rPr lang="it-IT" sz="2000" dirty="0"/>
              <a:t> on MC or data</a:t>
            </a:r>
          </a:p>
        </p:txBody>
      </p:sp>
      <p:sp>
        <p:nvSpPr>
          <p:cNvPr id="11" name="Segnaposto contenuto 1"/>
          <p:cNvSpPr txBox="1">
            <a:spLocks/>
          </p:cNvSpPr>
          <p:nvPr/>
        </p:nvSpPr>
        <p:spPr bwMode="auto">
          <a:xfrm>
            <a:off x="158354" y="3902394"/>
            <a:ext cx="4565570" cy="31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276" tIns="49638" rIns="99276" bIns="49638"/>
          <a:lstStyle/>
          <a:p>
            <a:pPr marL="284386" indent="-284386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200" dirty="0" err="1">
                <a:latin typeface="+mj-lt"/>
              </a:rPr>
              <a:t>Presently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validating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muon</a:t>
            </a:r>
            <a:r>
              <a:rPr lang="it-IT" sz="2200" dirty="0">
                <a:latin typeface="+mj-lt"/>
              </a:rPr>
              <a:t> HLT </a:t>
            </a:r>
            <a:r>
              <a:rPr lang="it-IT" sz="2200" dirty="0" err="1">
                <a:latin typeface="+mj-lt"/>
              </a:rPr>
              <a:t>for</a:t>
            </a:r>
            <a:r>
              <a:rPr lang="it-IT" sz="2200" dirty="0">
                <a:latin typeface="+mj-lt"/>
              </a:rPr>
              <a:t> rel. 17 production </a:t>
            </a:r>
            <a:r>
              <a:rPr lang="it-IT" sz="2200" dirty="0" err="1">
                <a:latin typeface="+mj-lt"/>
              </a:rPr>
              <a:t>caches</a:t>
            </a:r>
            <a:endParaRPr lang="it-IT" sz="2200" dirty="0">
              <a:latin typeface="+mj-lt"/>
            </a:endParaRPr>
          </a:p>
          <a:p>
            <a:pPr marL="677355" lvl="1" indent="-282662">
              <a:spcBef>
                <a:spcPct val="20000"/>
              </a:spcBef>
              <a:buFont typeface="Trebuchet MS" pitchFamily="34" charset="0"/>
              <a:buChar char="—"/>
              <a:defRPr/>
            </a:pPr>
            <a:r>
              <a:rPr lang="it-IT" dirty="0" err="1">
                <a:latin typeface="+mj-lt"/>
                <a:ea typeface="+mn-ea"/>
                <a:cs typeface="+mn-cs"/>
              </a:rPr>
              <a:t>Checking</a:t>
            </a:r>
            <a:r>
              <a:rPr lang="it-IT" dirty="0">
                <a:latin typeface="+mj-lt"/>
                <a:ea typeface="+mn-ea"/>
                <a:cs typeface="+mn-cs"/>
              </a:rPr>
              <a:t> </a:t>
            </a:r>
            <a:r>
              <a:rPr lang="it-IT" dirty="0" err="1">
                <a:latin typeface="+mj-lt"/>
                <a:ea typeface="+mn-ea"/>
                <a:cs typeface="+mn-cs"/>
              </a:rPr>
              <a:t>simulation</a:t>
            </a:r>
            <a:r>
              <a:rPr lang="it-IT" dirty="0">
                <a:latin typeface="+mj-lt"/>
                <a:ea typeface="+mn-ea"/>
                <a:cs typeface="+mn-cs"/>
              </a:rPr>
              <a:t>/</a:t>
            </a:r>
            <a:r>
              <a:rPr lang="it-IT" dirty="0" err="1">
                <a:latin typeface="+mj-lt"/>
                <a:ea typeface="+mn-ea"/>
                <a:cs typeface="+mn-cs"/>
              </a:rPr>
              <a:t>digitization</a:t>
            </a:r>
            <a:r>
              <a:rPr lang="it-IT" dirty="0">
                <a:latin typeface="+mj-lt"/>
                <a:ea typeface="+mn-ea"/>
                <a:cs typeface="+mn-cs"/>
              </a:rPr>
              <a:t>/reco.</a:t>
            </a:r>
          </a:p>
          <a:p>
            <a:pPr marL="677355" lvl="1" indent="-282662">
              <a:spcBef>
                <a:spcPct val="20000"/>
              </a:spcBef>
              <a:buFont typeface="Trebuchet MS" pitchFamily="34" charset="0"/>
              <a:buChar char="—"/>
              <a:defRPr/>
            </a:pPr>
            <a:r>
              <a:rPr lang="it-IT" dirty="0" err="1">
                <a:latin typeface="+mj-lt"/>
                <a:ea typeface="+mn-ea"/>
                <a:cs typeface="+mn-cs"/>
              </a:rPr>
              <a:t>Studies</a:t>
            </a:r>
            <a:r>
              <a:rPr lang="it-IT" dirty="0">
                <a:latin typeface="+mj-lt"/>
                <a:ea typeface="+mn-ea"/>
                <a:cs typeface="+mn-cs"/>
              </a:rPr>
              <a:t> w/ and w/o </a:t>
            </a:r>
            <a:r>
              <a:rPr lang="it-IT" dirty="0" err="1">
                <a:latin typeface="+mj-lt"/>
                <a:ea typeface="+mn-ea"/>
                <a:cs typeface="+mn-cs"/>
              </a:rPr>
              <a:t>pileup</a:t>
            </a:r>
            <a:endParaRPr lang="it-IT" dirty="0">
              <a:latin typeface="+mj-lt"/>
              <a:ea typeface="+mn-ea"/>
              <a:cs typeface="+mn-cs"/>
            </a:endParaRPr>
          </a:p>
          <a:p>
            <a:pPr marL="677355" lvl="1" indent="-282662">
              <a:spcBef>
                <a:spcPct val="20000"/>
              </a:spcBef>
              <a:buFont typeface="Trebuchet MS" pitchFamily="34" charset="0"/>
              <a:buChar char="—"/>
              <a:defRPr/>
            </a:pPr>
            <a:r>
              <a:rPr lang="it-IT" dirty="0" err="1">
                <a:latin typeface="+mj-lt"/>
                <a:ea typeface="+mn-ea"/>
                <a:cs typeface="Arial" pitchFamily="34" charset="0"/>
              </a:rPr>
              <a:t>Getting</a:t>
            </a:r>
            <a:r>
              <a:rPr lang="it-IT" dirty="0">
                <a:latin typeface="+mj-lt"/>
                <a:ea typeface="+mn-ea"/>
                <a:cs typeface="Arial" pitchFamily="34" charset="0"/>
              </a:rPr>
              <a:t> </a:t>
            </a:r>
            <a:r>
              <a:rPr lang="it-IT" dirty="0" err="1">
                <a:latin typeface="+mj-lt"/>
                <a:ea typeface="+mn-ea"/>
                <a:cs typeface="Arial" pitchFamily="34" charset="0"/>
              </a:rPr>
              <a:t>ready</a:t>
            </a:r>
            <a:r>
              <a:rPr lang="it-IT" dirty="0">
                <a:latin typeface="+mj-lt"/>
                <a:ea typeface="+mn-ea"/>
                <a:cs typeface="Arial" pitchFamily="34" charset="0"/>
              </a:rPr>
              <a:t> </a:t>
            </a:r>
            <a:r>
              <a:rPr lang="it-IT" dirty="0" err="1">
                <a:latin typeface="+mj-lt"/>
                <a:ea typeface="+mn-ea"/>
                <a:cs typeface="Arial" pitchFamily="34" charset="0"/>
              </a:rPr>
              <a:t>for</a:t>
            </a:r>
            <a:r>
              <a:rPr lang="it-IT" dirty="0">
                <a:latin typeface="+mj-lt"/>
                <a:ea typeface="+mn-ea"/>
                <a:cs typeface="Arial" pitchFamily="34" charset="0"/>
              </a:rPr>
              <a:t> rel. 18</a:t>
            </a:r>
            <a:endParaRPr lang="it-IT" dirty="0">
              <a:latin typeface="+mj-lt"/>
              <a:ea typeface="+mn-ea"/>
              <a:cs typeface="+mn-cs"/>
            </a:endParaRPr>
          </a:p>
          <a:p>
            <a:pPr marL="284386" indent="-284386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it-IT" sz="2200" dirty="0" err="1">
                <a:latin typeface="+mj-lt"/>
              </a:rPr>
              <a:t>Example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of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validation</a:t>
            </a:r>
            <a:r>
              <a:rPr lang="it-IT" sz="2200" dirty="0">
                <a:latin typeface="+mj-lt"/>
              </a:rPr>
              <a:t> procedure </a:t>
            </a:r>
            <a:r>
              <a:rPr lang="it-IT" sz="2200" dirty="0" err="1">
                <a:latin typeface="+mj-lt"/>
              </a:rPr>
              <a:t>run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for</a:t>
            </a:r>
            <a:r>
              <a:rPr lang="it-IT" sz="2200" dirty="0">
                <a:latin typeface="+mj-lt"/>
              </a:rPr>
              <a:t> L2 </a:t>
            </a:r>
            <a:r>
              <a:rPr lang="it-IT" sz="2200" dirty="0" err="1">
                <a:latin typeface="+mj-lt"/>
              </a:rPr>
              <a:t>MuIso</a:t>
            </a:r>
            <a:r>
              <a:rPr lang="it-IT" sz="2200" dirty="0">
                <a:latin typeface="+mj-lt"/>
              </a:rPr>
              <a:t> 1/</a:t>
            </a:r>
            <a:r>
              <a:rPr lang="it-IT" sz="2200" dirty="0" err="1">
                <a:latin typeface="+mj-lt"/>
              </a:rPr>
              <a:t>p</a:t>
            </a:r>
            <a:r>
              <a:rPr lang="it-IT" sz="2200" baseline="-25000" dirty="0" err="1">
                <a:latin typeface="+mj-lt"/>
              </a:rPr>
              <a:t>T</a:t>
            </a:r>
            <a:r>
              <a:rPr lang="it-IT" sz="2200" dirty="0">
                <a:latin typeface="+mj-lt"/>
              </a:rPr>
              <a:t> </a:t>
            </a:r>
            <a:r>
              <a:rPr lang="it-IT" sz="2200" dirty="0" err="1">
                <a:latin typeface="+mj-lt"/>
              </a:rPr>
              <a:t>resolution</a:t>
            </a:r>
            <a:r>
              <a:rPr lang="it-IT" sz="2200" dirty="0">
                <a:latin typeface="+mj-lt"/>
              </a:rPr>
              <a:t>:</a:t>
            </a:r>
          </a:p>
          <a:p>
            <a:pPr marL="868669" lvl="1" indent="-372287">
              <a:spcBef>
                <a:spcPct val="20000"/>
              </a:spcBef>
              <a:buFont typeface="Trebuchet MS" pitchFamily="34" charset="0"/>
              <a:buChar char="—"/>
              <a:defRPr/>
            </a:pPr>
            <a:r>
              <a:rPr lang="it-IT" sz="1700" dirty="0" err="1">
                <a:latin typeface="+mj-lt"/>
              </a:rPr>
              <a:t>Comparing</a:t>
            </a:r>
            <a:r>
              <a:rPr lang="it-IT" sz="1700" dirty="0">
                <a:latin typeface="+mj-lt"/>
              </a:rPr>
              <a:t> : 17.2.1.4 (</a:t>
            </a:r>
            <a:r>
              <a:rPr lang="it-IT" sz="1700" dirty="0" err="1">
                <a:latin typeface="+mj-lt"/>
              </a:rPr>
              <a:t>black</a:t>
            </a:r>
            <a:r>
              <a:rPr lang="it-IT" sz="1700" dirty="0">
                <a:latin typeface="+mj-lt"/>
              </a:rPr>
              <a:t>)</a:t>
            </a:r>
            <a:r>
              <a:rPr lang="it-I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 </a:t>
            </a:r>
            <a:r>
              <a:rPr lang="it-IT" sz="1700" dirty="0">
                <a:latin typeface="+mj-lt"/>
              </a:rPr>
              <a:t>17.2.2.5 </a:t>
            </a:r>
            <a:r>
              <a:rPr lang="it-IT" sz="1700" dirty="0">
                <a:solidFill>
                  <a:srgbClr val="FF0000"/>
                </a:solidFill>
                <a:latin typeface="+mj-lt"/>
              </a:rPr>
              <a:t>(</a:t>
            </a:r>
            <a:r>
              <a:rPr lang="it-IT" sz="1700" dirty="0" err="1">
                <a:solidFill>
                  <a:srgbClr val="FF0000"/>
                </a:solidFill>
                <a:latin typeface="+mj-lt"/>
              </a:rPr>
              <a:t>red</a:t>
            </a:r>
            <a:r>
              <a:rPr lang="it-IT" sz="1700" dirty="0">
                <a:solidFill>
                  <a:srgbClr val="FF0000"/>
                </a:solidFill>
                <a:latin typeface="+mj-lt"/>
              </a:rPr>
              <a:t>)</a:t>
            </a:r>
            <a:r>
              <a:rPr lang="it-I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, </a:t>
            </a:r>
            <a:r>
              <a:rPr lang="it-IT" sz="1700" dirty="0">
                <a:latin typeface="+mj-lt"/>
              </a:rPr>
              <a:t>17.2.0.2 </a:t>
            </a:r>
            <a:r>
              <a:rPr lang="it-IT" sz="1700" dirty="0">
                <a:solidFill>
                  <a:srgbClr val="1306BA"/>
                </a:solidFill>
                <a:latin typeface="+mj-lt"/>
                <a:cs typeface="Arial" pitchFamily="34" charset="0"/>
              </a:rPr>
              <a:t>(</a:t>
            </a:r>
            <a:r>
              <a:rPr lang="it-IT" sz="1700" dirty="0" err="1">
                <a:solidFill>
                  <a:srgbClr val="1306BA"/>
                </a:solidFill>
                <a:latin typeface="+mj-lt"/>
                <a:cs typeface="Arial" pitchFamily="34" charset="0"/>
              </a:rPr>
              <a:t>blue</a:t>
            </a:r>
            <a:r>
              <a:rPr lang="it-IT" sz="1700" dirty="0">
                <a:solidFill>
                  <a:srgbClr val="1306BA"/>
                </a:solidFill>
                <a:latin typeface="+mj-lt"/>
                <a:cs typeface="Arial" pitchFamily="34" charset="0"/>
              </a:rPr>
              <a:t>)</a:t>
            </a:r>
            <a:r>
              <a:rPr lang="it-IT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Arial" pitchFamily="34" charset="0"/>
              </a:rPr>
              <a:t>,  </a:t>
            </a:r>
            <a:r>
              <a:rPr lang="it-IT" sz="1700" dirty="0">
                <a:latin typeface="+mj-lt"/>
                <a:cs typeface="Arial" pitchFamily="34" charset="0"/>
              </a:rPr>
              <a:t>17.2.2.6 </a:t>
            </a:r>
            <a:r>
              <a:rPr lang="it-IT" sz="1700" dirty="0">
                <a:solidFill>
                  <a:srgbClr val="00CC00"/>
                </a:solidFill>
                <a:latin typeface="+mj-lt"/>
                <a:cs typeface="Arial" pitchFamily="34" charset="0"/>
              </a:rPr>
              <a:t>(green)</a:t>
            </a:r>
            <a:endParaRPr lang="it-IT" sz="1700" dirty="0">
              <a:solidFill>
                <a:srgbClr val="00CC00"/>
              </a:solidFill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-32478"/>
            <a:ext cx="1989954" cy="307434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75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A.Ventura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3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MicroMegas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28" name="図 5" descr="MM_operating_princi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55" y="1105476"/>
            <a:ext cx="3098438" cy="2227893"/>
          </a:xfrm>
          <a:prstGeom prst="rect">
            <a:avLst/>
          </a:prstGeom>
        </p:spPr>
      </p:pic>
      <p:pic>
        <p:nvPicPr>
          <p:cNvPr id="29" name="図 8" descr="RMM_structure_front 2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01" y="3560089"/>
            <a:ext cx="3709988" cy="1643118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103417" y="1105476"/>
            <a:ext cx="291618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kern="1200" dirty="0">
                <a:solidFill>
                  <a:srgbClr val="17375E"/>
                </a:solidFill>
              </a:rPr>
              <a:t> High rate tolerance</a:t>
            </a:r>
          </a:p>
          <a:p>
            <a:pPr>
              <a:buFont typeface="Arial"/>
              <a:buChar char="•"/>
            </a:pPr>
            <a:r>
              <a:rPr lang="en-US" altLang="ja-JP" kern="1200" dirty="0">
                <a:solidFill>
                  <a:srgbClr val="17375E"/>
                </a:solidFill>
              </a:rPr>
              <a:t> good spatial resolution</a:t>
            </a:r>
          </a:p>
          <a:p>
            <a:pPr>
              <a:buFont typeface="Arial"/>
              <a:buChar char="•"/>
            </a:pPr>
            <a:r>
              <a:rPr kumimoji="1" lang="en-US" altLang="ja-JP" kern="1200" dirty="0">
                <a:solidFill>
                  <a:srgbClr val="17375E"/>
                </a:solidFill>
              </a:rPr>
              <a:t> good two track separation</a:t>
            </a:r>
            <a:endParaRPr lang="en-US" altLang="ja-JP" kern="1200" dirty="0">
              <a:solidFill>
                <a:srgbClr val="17375E"/>
              </a:solidFill>
            </a:endParaRPr>
          </a:p>
        </p:txBody>
      </p:sp>
      <p:sp>
        <p:nvSpPr>
          <p:cNvPr id="31" name="テキスト ボックス 6"/>
          <p:cNvSpPr txBox="1"/>
          <p:nvPr/>
        </p:nvSpPr>
        <p:spPr>
          <a:xfrm>
            <a:off x="5168168" y="2507548"/>
            <a:ext cx="4038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kumimoji="1" lang="en-US" altLang="ja-JP" sz="1600" kern="1200" dirty="0">
                <a:solidFill>
                  <a:srgbClr val="17375E"/>
                </a:solidFill>
              </a:rPr>
              <a:t> resistive </a:t>
            </a:r>
            <a:r>
              <a:rPr lang="en-US" altLang="ja-JP" sz="1600" kern="1200" dirty="0">
                <a:solidFill>
                  <a:srgbClr val="17375E"/>
                </a:solidFill>
              </a:rPr>
              <a:t>strips  </a:t>
            </a:r>
            <a:r>
              <a:rPr lang="en-US" altLang="ja-JP" sz="1600" kern="1200" dirty="0" smtClean="0">
                <a:solidFill>
                  <a:srgbClr val="17375E"/>
                </a:solidFill>
              </a:rPr>
              <a:t>(ATLAS innovation)</a:t>
            </a:r>
            <a:r>
              <a:rPr kumimoji="1" lang="en-US" altLang="ja-JP" sz="1600" kern="1200" dirty="0" smtClean="0">
                <a:solidFill>
                  <a:srgbClr val="17375E"/>
                </a:solidFill>
              </a:rPr>
              <a:t> </a:t>
            </a:r>
            <a:r>
              <a:rPr kumimoji="1" lang="en-US" altLang="ja-JP" sz="1600" kern="1200" dirty="0">
                <a:solidFill>
                  <a:srgbClr val="17375E"/>
                </a:solidFill>
              </a:rPr>
              <a:t>to avoid </a:t>
            </a:r>
            <a:r>
              <a:rPr kumimoji="1" lang="en-US" altLang="ja-JP" sz="1600" kern="1200" dirty="0" smtClean="0">
                <a:solidFill>
                  <a:srgbClr val="17375E"/>
                </a:solidFill>
              </a:rPr>
              <a:t>sparks </a:t>
            </a:r>
          </a:p>
          <a:p>
            <a:pPr>
              <a:buFont typeface="Arial"/>
              <a:buChar char="•"/>
            </a:pPr>
            <a:r>
              <a:rPr kumimoji="1" lang="en-US" altLang="ja-JP" sz="1600" kern="1200" dirty="0" smtClean="0">
                <a:solidFill>
                  <a:srgbClr val="17375E"/>
                </a:solidFill>
              </a:rPr>
              <a:t>bulk technology (PCB) -&gt; large surface detectors</a:t>
            </a:r>
          </a:p>
          <a:p>
            <a:endParaRPr kumimoji="1" lang="en-US" altLang="ja-JP" sz="1600" kern="1200" dirty="0" smtClean="0">
              <a:solidFill>
                <a:srgbClr val="17375E"/>
              </a:solidFill>
            </a:endParaRPr>
          </a:p>
          <a:p>
            <a:pPr>
              <a:buFont typeface="Arial"/>
              <a:buChar char="•"/>
            </a:pPr>
            <a:r>
              <a:rPr lang="en-US" altLang="ja-JP" sz="1600" kern="1200" dirty="0" smtClean="0">
                <a:solidFill>
                  <a:srgbClr val="17375E"/>
                </a:solidFill>
              </a:rPr>
              <a:t> </a:t>
            </a:r>
            <a:r>
              <a:rPr kumimoji="1" lang="en-US" altLang="ja-JP" sz="1600" kern="1200" dirty="0">
                <a:solidFill>
                  <a:srgbClr val="17375E"/>
                </a:solidFill>
              </a:rPr>
              <a:t>track vector reconstruction (</a:t>
            </a:r>
            <a:r>
              <a:rPr kumimoji="1" lang="en-US" altLang="ja-JP" sz="1600" i="1" kern="1200" dirty="0" err="1">
                <a:solidFill>
                  <a:srgbClr val="17375E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1600" kern="1200" dirty="0" err="1">
                <a:solidFill>
                  <a:srgbClr val="17375E"/>
                </a:solidFill>
              </a:rPr>
              <a:t>TPC</a:t>
            </a:r>
            <a:r>
              <a:rPr kumimoji="1" lang="en-US" altLang="ja-JP" sz="1600" kern="1200" dirty="0" smtClean="0">
                <a:solidFill>
                  <a:srgbClr val="17375E"/>
                </a:solidFill>
              </a:rPr>
              <a:t>)</a:t>
            </a:r>
            <a:r>
              <a:rPr lang="en-US" altLang="ja-JP" sz="1600" kern="1200" dirty="0" smtClean="0">
                <a:solidFill>
                  <a:srgbClr val="17375E"/>
                </a:solidFill>
              </a:rPr>
              <a:t> </a:t>
            </a:r>
          </a:p>
          <a:p>
            <a:pPr>
              <a:buFont typeface="Arial"/>
              <a:buChar char="•"/>
            </a:pPr>
            <a:r>
              <a:rPr lang="en-US" altLang="ja-JP" sz="1600" kern="1200" dirty="0" smtClean="0">
                <a:solidFill>
                  <a:srgbClr val="17375E"/>
                </a:solidFill>
              </a:rPr>
              <a:t>simple concept of L1 trigger segment, </a:t>
            </a:r>
            <a:r>
              <a:rPr kumimoji="1" lang="en-US" altLang="ja-JP" sz="1600" kern="1200" dirty="0" smtClean="0">
                <a:solidFill>
                  <a:srgbClr val="17375E"/>
                </a:solidFill>
              </a:rPr>
              <a:t>complementary to TGC</a:t>
            </a:r>
          </a:p>
          <a:p>
            <a:pPr>
              <a:buFont typeface="Arial"/>
              <a:buChar char="•"/>
            </a:pPr>
            <a:r>
              <a:rPr lang="en-US" altLang="ja-JP" sz="1600" kern="1200" dirty="0" smtClean="0">
                <a:solidFill>
                  <a:srgbClr val="17375E"/>
                </a:solidFill>
              </a:rPr>
              <a:t> sensitivity to cavern background : </a:t>
            </a:r>
          </a:p>
          <a:p>
            <a:r>
              <a:rPr lang="en-US" altLang="ja-JP" sz="1600" kern="1200" dirty="0" smtClean="0">
                <a:solidFill>
                  <a:srgbClr val="17375E"/>
                </a:solidFill>
              </a:rPr>
              <a:t>~ 1/3 of MDT</a:t>
            </a:r>
            <a:endParaRPr kumimoji="1" lang="en-US" altLang="ja-JP" sz="1600" kern="1200" dirty="0" smtClean="0">
              <a:solidFill>
                <a:srgbClr val="17375E"/>
              </a:solidFill>
            </a:endParaRPr>
          </a:p>
        </p:txBody>
      </p:sp>
      <p:pic>
        <p:nvPicPr>
          <p:cNvPr id="32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634" y="5443535"/>
            <a:ext cx="3176730" cy="1984319"/>
          </a:xfrm>
          <a:prstGeom prst="rect">
            <a:avLst/>
          </a:prstGeom>
        </p:spPr>
      </p:pic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839455" y="5370454"/>
            <a:ext cx="3662362" cy="2057400"/>
            <a:chOff x="375817" y="3429000"/>
            <a:chExt cx="4424783" cy="2971800"/>
          </a:xfrm>
        </p:grpSpPr>
        <p:pic>
          <p:nvPicPr>
            <p:cNvPr id="34" name="Picture 33" descr="resolution500-kn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817" y="3429000"/>
              <a:ext cx="4424783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2899689" y="3911024"/>
              <a:ext cx="1062711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600" kern="1200">
                  <a:solidFill>
                    <a:srgbClr val="FF0000"/>
                  </a:solidFill>
                </a:rPr>
                <a:t>500 µm </a:t>
              </a:r>
            </a:p>
            <a:p>
              <a:pPr eaLnBrk="1" hangingPunct="1"/>
              <a:r>
                <a:rPr lang="en-US" sz="1600" kern="1200">
                  <a:solidFill>
                    <a:srgbClr val="FF0000"/>
                  </a:solidFill>
                </a:rPr>
                <a:t>strip pitch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43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Small </a:t>
            </a:r>
            <a:r>
              <a:rPr lang="en-GB" dirty="0" err="1" smtClean="0"/>
              <a:t>Micromegas</a:t>
            </a:r>
            <a:r>
              <a:rPr lang="en-GB" dirty="0" smtClean="0"/>
              <a:t> Test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Screen Shot 2013-06-26 at 6.17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53472"/>
            <a:ext cx="4559300" cy="3101027"/>
          </a:xfrm>
          <a:prstGeom prst="rect">
            <a:avLst/>
          </a:prstGeom>
        </p:spPr>
      </p:pic>
      <p:pic>
        <p:nvPicPr>
          <p:cNvPr id="7" name="Picture 6" descr="Screen Shot 2013-06-26 at 6.17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569" y="1490122"/>
            <a:ext cx="4414432" cy="2764377"/>
          </a:xfrm>
          <a:prstGeom prst="rect">
            <a:avLst/>
          </a:prstGeom>
        </p:spPr>
      </p:pic>
      <p:pic>
        <p:nvPicPr>
          <p:cNvPr id="8" name="Picture 7" descr="Screen Shot 2013-06-26 at 6.18.3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4526493"/>
            <a:ext cx="4251106" cy="2832100"/>
          </a:xfrm>
          <a:prstGeom prst="rect">
            <a:avLst/>
          </a:prstGeom>
        </p:spPr>
      </p:pic>
      <p:pic>
        <p:nvPicPr>
          <p:cNvPr id="9" name="Picture 8" descr="Screen Shot 2013-06-26 at 6.20.1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667" y="4578249"/>
            <a:ext cx="4842334" cy="31941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-32478"/>
            <a:ext cx="3936882" cy="307434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75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E.Gorini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M.Rosafio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M.Primavera</a:t>
            </a:r>
            <a:r>
              <a:rPr lang="en-GB" dirty="0" smtClean="0">
                <a:solidFill>
                  <a:schemeClr val="bg1"/>
                </a:solidFill>
              </a:rPr>
              <a:t>, </a:t>
            </a:r>
            <a:r>
              <a:rPr lang="en-GB" dirty="0" err="1" smtClean="0">
                <a:solidFill>
                  <a:schemeClr val="bg1"/>
                </a:solidFill>
              </a:rPr>
              <a:t>A.Ventura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21400" y="4334132"/>
            <a:ext cx="18361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Micro TPC Mode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5905500" y="1153472"/>
            <a:ext cx="13975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Fe55 Source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4823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-1180" r="10823"/>
          <a:stretch/>
        </p:blipFill>
        <p:spPr>
          <a:xfrm>
            <a:off x="0" y="-107458"/>
            <a:ext cx="9369425" cy="7304088"/>
          </a:xfrm>
        </p:spPr>
      </p:pic>
    </p:spTree>
    <p:extLst>
      <p:ext uri="{BB962C8B-B14F-4D97-AF65-F5344CB8AC3E}">
        <p14:creationId xmlns:p14="http://schemas.microsoft.com/office/powerpoint/2010/main" val="1007257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749" r="113"/>
          <a:stretch/>
        </p:blipFill>
        <p:spPr>
          <a:xfrm>
            <a:off x="100013" y="1"/>
            <a:ext cx="9501187" cy="6915150"/>
          </a:xfrm>
        </p:spPr>
      </p:pic>
    </p:spTree>
    <p:extLst>
      <p:ext uri="{BB962C8B-B14F-4D97-AF65-F5344CB8AC3E}">
        <p14:creationId xmlns:p14="http://schemas.microsoft.com/office/powerpoint/2010/main" val="270956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490"/>
          <a:stretch/>
        </p:blipFill>
        <p:spPr>
          <a:xfrm>
            <a:off x="241300" y="-273530"/>
            <a:ext cx="8890809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8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01200" cy="700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66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LHC Performance (2010-2013)</a:t>
            </a:r>
            <a:endParaRPr lang="it-IT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625256"/>
            <a:ext cx="5413823" cy="2628731"/>
            <a:chOff x="526869" y="252354"/>
            <a:chExt cx="5413823" cy="2628731"/>
          </a:xfrm>
        </p:grpSpPr>
        <p:pic>
          <p:nvPicPr>
            <p:cNvPr id="11" name="Picture 2" descr="https://atlas.web.cern.ch/Atlas/GROUPS/DATAPREPARATION/PublicPlots/2012/DataSummary/figs/lumivstim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60" r="10229"/>
            <a:stretch/>
          </p:blipFill>
          <p:spPr bwMode="auto">
            <a:xfrm>
              <a:off x="526869" y="252354"/>
              <a:ext cx="5413823" cy="2628731"/>
            </a:xfrm>
            <a:prstGeom prst="rect">
              <a:avLst/>
            </a:prstGeom>
            <a:noFill/>
            <a:effectLst>
              <a:outerShdw blurRad="203200" dist="203200" dir="2700000" algn="tl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540866" y="1584546"/>
              <a:ext cx="691215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/>
                <a:t>2010</a:t>
              </a:r>
              <a:endParaRPr lang="en-GB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18649" y="1197388"/>
              <a:ext cx="691215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/>
                <a:t>2011</a:t>
              </a:r>
              <a:endParaRPr lang="en-GB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210690" y="620534"/>
              <a:ext cx="691215" cy="369332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GB" dirty="0" smtClean="0"/>
                <a:t>2012</a:t>
              </a:r>
              <a:endParaRPr lang="en-GB" dirty="0"/>
            </a:p>
          </p:txBody>
        </p:sp>
      </p:grp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4"/>
          <a:stretch/>
        </p:blipFill>
        <p:spPr bwMode="auto">
          <a:xfrm>
            <a:off x="5776446" y="4754956"/>
            <a:ext cx="3510462" cy="272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hteck 8"/>
          <p:cNvSpPr/>
          <p:nvPr/>
        </p:nvSpPr>
        <p:spPr>
          <a:xfrm>
            <a:off x="428596" y="972476"/>
            <a:ext cx="8858312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2012 compared to 2011 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Luminosity increased from </a:t>
            </a:r>
            <a:r>
              <a:rPr lang="en-US" sz="2000" b="1" dirty="0">
                <a:solidFill>
                  <a:schemeClr val="bg1"/>
                </a:solidFill>
                <a:sym typeface="Symbol"/>
              </a:rPr>
              <a:t>3</a:t>
            </a:r>
            <a:r>
              <a:rPr lang="en-US" sz="2000" b="1" dirty="0" smtClean="0">
                <a:solidFill>
                  <a:schemeClr val="bg1"/>
                </a:solidFill>
                <a:sym typeface="Symbol"/>
              </a:rPr>
              <a:t>10</a:t>
            </a:r>
            <a:r>
              <a:rPr lang="en-US" sz="2000" b="1" baseline="30000" dirty="0" smtClean="0">
                <a:solidFill>
                  <a:schemeClr val="bg1"/>
                </a:solidFill>
                <a:sym typeface="Symbol"/>
              </a:rPr>
              <a:t>33 </a:t>
            </a:r>
            <a:r>
              <a:rPr lang="en-US" sz="2000" b="1" dirty="0" smtClean="0">
                <a:solidFill>
                  <a:schemeClr val="bg1"/>
                </a:solidFill>
                <a:sym typeface="Symbol"/>
              </a:rPr>
              <a:t> to </a:t>
            </a:r>
            <a:r>
              <a:rPr lang="en-US" sz="2000" b="1" dirty="0">
                <a:solidFill>
                  <a:schemeClr val="bg1"/>
                </a:solidFill>
                <a:sym typeface="Symbol"/>
              </a:rPr>
              <a:t>7</a:t>
            </a:r>
            <a:r>
              <a:rPr lang="en-US" sz="2000" b="1" dirty="0" smtClean="0">
                <a:solidFill>
                  <a:schemeClr val="bg1"/>
                </a:solidFill>
                <a:sym typeface="Symbol"/>
              </a:rPr>
              <a:t>10</a:t>
            </a:r>
            <a:r>
              <a:rPr lang="en-US" sz="2000" b="1" baseline="30000" dirty="0" smtClean="0">
                <a:solidFill>
                  <a:schemeClr val="bg1"/>
                </a:solidFill>
                <a:sym typeface="Symbol"/>
              </a:rPr>
              <a:t>33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</a:t>
            </a:r>
            <a:r>
              <a:rPr lang="en-US" sz="2000" b="1" baseline="300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(nominal </a:t>
            </a:r>
            <a:r>
              <a:rPr lang="en-US" sz="2000" dirty="0" smtClean="0">
                <a:solidFill>
                  <a:schemeClr val="bg1"/>
                </a:solidFill>
                <a:sym typeface="Symbol"/>
              </a:rPr>
              <a:t>10</a:t>
            </a:r>
            <a:r>
              <a:rPr lang="en-US" sz="2000" baseline="30000" dirty="0" smtClean="0">
                <a:solidFill>
                  <a:schemeClr val="bg1"/>
                </a:solidFill>
                <a:sym typeface="Symbol"/>
              </a:rPr>
              <a:t>34 </a:t>
            </a:r>
            <a:r>
              <a:rPr lang="en-US" dirty="0" smtClean="0">
                <a:solidFill>
                  <a:schemeClr val="bg1"/>
                </a:solidFill>
                <a:sym typeface="Symbol"/>
              </a:rPr>
              <a:t>)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1" name="Textfeld 6"/>
          <p:cNvSpPr txBox="1"/>
          <p:nvPr/>
        </p:nvSpPr>
        <p:spPr>
          <a:xfrm>
            <a:off x="450361" y="2120287"/>
            <a:ext cx="87868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Improvements in last 2 years due to:</a:t>
            </a:r>
          </a:p>
          <a:p>
            <a:pPr>
              <a:buFontTx/>
              <a:buChar char="-"/>
            </a:pPr>
            <a:r>
              <a:rPr lang="en-US" sz="2000" dirty="0" smtClean="0"/>
              <a:t>Better beam understanding of aperture (smaller beam size </a:t>
            </a:r>
            <a:r>
              <a:rPr lang="el-GR" sz="2000" dirty="0" smtClean="0"/>
              <a:t>σ</a:t>
            </a:r>
            <a:r>
              <a:rPr lang="de-DE" sz="2000" dirty="0" smtClean="0"/>
              <a:t>)</a:t>
            </a:r>
          </a:p>
          <a:p>
            <a:pPr>
              <a:buFontTx/>
              <a:buChar char="-"/>
            </a:pPr>
            <a:r>
              <a:rPr lang="en-US" sz="2000" dirty="0" smtClean="0"/>
              <a:t>Number of bunches increased from 368 to up to 1380 (nominal 2808)</a:t>
            </a:r>
          </a:p>
          <a:p>
            <a:r>
              <a:rPr lang="en-US" sz="2000" dirty="0" smtClean="0">
                <a:sym typeface="Wingdings" pitchFamily="2" charset="2"/>
              </a:rPr>
              <a:t></a:t>
            </a:r>
            <a:r>
              <a:rPr lang="en-US" sz="2000" dirty="0" smtClean="0"/>
              <a:t> Bunch spacing reduced from 150 to 50 (nominal 25 ns) </a:t>
            </a:r>
          </a:p>
        </p:txBody>
      </p:sp>
      <p:sp>
        <p:nvSpPr>
          <p:cNvPr id="22" name="Textfeld 10"/>
          <p:cNvSpPr txBox="1"/>
          <p:nvPr/>
        </p:nvSpPr>
        <p:spPr>
          <a:xfrm>
            <a:off x="6424619" y="3762603"/>
            <a:ext cx="262091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 err="1" smtClean="0"/>
              <a:t>TeV</a:t>
            </a:r>
            <a:r>
              <a:rPr lang="en-US" sz="2400" dirty="0" smtClean="0"/>
              <a:t> beam energy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166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295"/>
            <a:ext cx="9601200" cy="69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99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4107"/>
          <a:stretch/>
        </p:blipFill>
        <p:spPr>
          <a:xfrm>
            <a:off x="0" y="475809"/>
            <a:ext cx="9601200" cy="7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53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1594"/>
          <a:stretch/>
        </p:blipFill>
        <p:spPr>
          <a:xfrm>
            <a:off x="0" y="1"/>
            <a:ext cx="9362298" cy="687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9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Contributi</a:t>
            </a:r>
            <a:r>
              <a:rPr lang="en-GB" dirty="0" smtClean="0"/>
              <a:t> a Note ATLAS, </a:t>
            </a:r>
            <a:r>
              <a:rPr lang="en-GB" dirty="0" smtClean="0"/>
              <a:t>SUSY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2" name="Picture 11" descr="Screen Shot 2013-06-26 at 1.0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2310"/>
            <a:ext cx="9601200" cy="1967710"/>
          </a:xfrm>
          <a:prstGeom prst="rect">
            <a:avLst/>
          </a:prstGeom>
        </p:spPr>
      </p:pic>
      <p:pic>
        <p:nvPicPr>
          <p:cNvPr id="14" name="Picture 13" descr="Screen Shot 2013-06-26 at 1.09.4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4586"/>
            <a:ext cx="9601200" cy="2955314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0" y="-32479"/>
            <a:ext cx="3759200" cy="273779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00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M.Bianco,E.Gorini,M.Primavera,A.Ventura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214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Contributi</a:t>
            </a:r>
            <a:r>
              <a:rPr lang="en-GB" dirty="0" smtClean="0"/>
              <a:t> a Note ATLAS, </a:t>
            </a:r>
            <a:r>
              <a:rPr lang="en-GB" dirty="0" smtClean="0"/>
              <a:t>SUSY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Picture 8" descr="Screen Shot 2013-06-26 at 1.23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59"/>
          <a:stretch/>
        </p:blipFill>
        <p:spPr>
          <a:xfrm>
            <a:off x="0" y="2077513"/>
            <a:ext cx="9601200" cy="2272907"/>
          </a:xfrm>
          <a:prstGeom prst="rect">
            <a:avLst/>
          </a:prstGeom>
        </p:spPr>
      </p:pic>
      <p:pic>
        <p:nvPicPr>
          <p:cNvPr id="8" name="Picture 7" descr="Screen Shot 2013-06-26 at 1.22.0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1406"/>
            <a:ext cx="9601200" cy="2567594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-32479"/>
            <a:ext cx="3759200" cy="273779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00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M.Bianco,E.Gorini,M.Primavera,A.Ventura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39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 err="1" smtClean="0"/>
              <a:t>Contributi</a:t>
            </a:r>
            <a:r>
              <a:rPr lang="en-GB" sz="3600" dirty="0" smtClean="0"/>
              <a:t> a Note ATLAS</a:t>
            </a:r>
            <a:r>
              <a:rPr lang="en-GB" sz="3600" dirty="0" smtClean="0"/>
              <a:t>, Trigger e Trigger/</a:t>
            </a:r>
            <a:r>
              <a:rPr lang="en-GB" sz="3600" dirty="0" err="1" smtClean="0"/>
              <a:t>Susy</a:t>
            </a:r>
            <a:r>
              <a:rPr lang="en-GB" sz="3600" dirty="0" smtClean="0"/>
              <a:t> </a:t>
            </a:r>
            <a:endParaRPr lang="en-GB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2" name="Picture 1" descr="Screen Shot 2013-06-26 at 1.11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903"/>
            <a:ext cx="9601200" cy="3889094"/>
          </a:xfrm>
          <a:prstGeom prst="rect">
            <a:avLst/>
          </a:prstGeom>
        </p:spPr>
      </p:pic>
      <p:pic>
        <p:nvPicPr>
          <p:cNvPr id="3" name="Picture 2" descr="Screen Shot 2013-06-26 at 1.12.3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8463"/>
            <a:ext cx="9601200" cy="3417255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0" y="-32479"/>
            <a:ext cx="3356310" cy="273779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00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M.Bianco,E.Gorini,M.Primavera,A.Ventura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215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Susy</a:t>
            </a:r>
            <a:r>
              <a:rPr lang="en-GB" dirty="0" smtClean="0"/>
              <a:t> Multivariate analysis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8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3-06-26 at 1.08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0767"/>
            <a:ext cx="9601200" cy="261003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Nota </a:t>
            </a:r>
            <a:r>
              <a:rPr lang="en-GB" dirty="0" err="1" smtClean="0"/>
              <a:t>Analisi</a:t>
            </a:r>
            <a:r>
              <a:rPr lang="en-GB" dirty="0" smtClean="0"/>
              <a:t> SUSY </a:t>
            </a:r>
            <a:r>
              <a:rPr lang="en-GB" dirty="0" err="1" smtClean="0"/>
              <a:t>Multivariata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0218"/>
            <a:ext cx="9499600" cy="1834387"/>
          </a:xfrm>
        </p:spPr>
        <p:txBody>
          <a:bodyPr>
            <a:normAutofit fontScale="62500" lnSpcReduction="20000"/>
          </a:bodyPr>
          <a:lstStyle/>
          <a:p>
            <a:r>
              <a:rPr lang="en-GB" dirty="0" err="1" smtClean="0"/>
              <a:t>Analisi</a:t>
            </a:r>
            <a:r>
              <a:rPr lang="en-GB" dirty="0" smtClean="0"/>
              <a:t> </a:t>
            </a:r>
            <a:r>
              <a:rPr lang="en-GB" dirty="0" err="1" smtClean="0"/>
              <a:t>completamente</a:t>
            </a:r>
            <a:r>
              <a:rPr lang="en-GB" dirty="0" smtClean="0"/>
              <a:t> </a:t>
            </a:r>
            <a:r>
              <a:rPr lang="en-GB" dirty="0" err="1" smtClean="0"/>
              <a:t>effettuata</a:t>
            </a:r>
            <a:r>
              <a:rPr lang="en-GB" dirty="0" smtClean="0"/>
              <a:t> dal </a:t>
            </a:r>
            <a:r>
              <a:rPr lang="en-GB" dirty="0" err="1" smtClean="0"/>
              <a:t>gruppo</a:t>
            </a:r>
            <a:r>
              <a:rPr lang="en-GB" dirty="0" smtClean="0"/>
              <a:t> SUSY Lecce, </a:t>
            </a:r>
            <a:r>
              <a:rPr lang="en-GB" dirty="0" err="1" smtClean="0"/>
              <a:t>dalla</a:t>
            </a:r>
            <a:r>
              <a:rPr lang="en-GB" dirty="0" smtClean="0"/>
              <a:t> </a:t>
            </a:r>
            <a:r>
              <a:rPr lang="en-GB" dirty="0" err="1" smtClean="0"/>
              <a:t>selezione</a:t>
            </a:r>
            <a:r>
              <a:rPr lang="en-GB" dirty="0" smtClean="0"/>
              <a:t> (</a:t>
            </a:r>
            <a:r>
              <a:rPr lang="en-GB" dirty="0" err="1" smtClean="0"/>
              <a:t>cutflow</a:t>
            </a:r>
            <a:r>
              <a:rPr lang="en-GB" dirty="0" smtClean="0"/>
              <a:t>) </a:t>
            </a:r>
            <a:r>
              <a:rPr lang="en-GB" dirty="0" err="1" smtClean="0"/>
              <a:t>alla</a:t>
            </a:r>
            <a:r>
              <a:rPr lang="en-GB" dirty="0" smtClean="0"/>
              <a:t> </a:t>
            </a:r>
            <a:r>
              <a:rPr lang="en-GB" dirty="0" err="1" smtClean="0"/>
              <a:t>ottimizzazione</a:t>
            </a:r>
            <a:r>
              <a:rPr lang="en-GB" dirty="0" smtClean="0"/>
              <a:t>, al training e application MVA BDTG, </a:t>
            </a:r>
            <a:r>
              <a:rPr lang="en-GB" dirty="0" err="1" smtClean="0"/>
              <a:t>stime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fondi</a:t>
            </a:r>
            <a:r>
              <a:rPr lang="en-GB" dirty="0" smtClean="0"/>
              <a:t> e </a:t>
            </a:r>
            <a:r>
              <a:rPr lang="en-GB" dirty="0" err="1" smtClean="0"/>
              <a:t>fattori</a:t>
            </a:r>
            <a:r>
              <a:rPr lang="en-GB" dirty="0" smtClean="0"/>
              <a:t> di </a:t>
            </a:r>
            <a:r>
              <a:rPr lang="en-GB" dirty="0" err="1" smtClean="0"/>
              <a:t>scala</a:t>
            </a:r>
            <a:r>
              <a:rPr lang="en-GB" dirty="0" smtClean="0"/>
              <a:t>, </a:t>
            </a:r>
            <a:r>
              <a:rPr lang="en-GB" dirty="0" err="1" smtClean="0"/>
              <a:t>estrazione</a:t>
            </a:r>
            <a:r>
              <a:rPr lang="en-GB" dirty="0" smtClean="0"/>
              <a:t> </a:t>
            </a:r>
            <a:r>
              <a:rPr lang="en-GB" dirty="0" err="1" smtClean="0"/>
              <a:t>dei</a:t>
            </a:r>
            <a:r>
              <a:rPr lang="en-GB" dirty="0" smtClean="0"/>
              <a:t> </a:t>
            </a:r>
            <a:r>
              <a:rPr lang="en-GB" dirty="0" err="1" smtClean="0"/>
              <a:t>limiti</a:t>
            </a:r>
            <a:r>
              <a:rPr lang="en-GB" dirty="0" smtClean="0"/>
              <a:t> e plot di </a:t>
            </a:r>
            <a:r>
              <a:rPr lang="en-GB" dirty="0" err="1" smtClean="0"/>
              <a:t>esclusione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 err="1" smtClean="0"/>
              <a:t>attesa</a:t>
            </a:r>
            <a:r>
              <a:rPr lang="en-GB" dirty="0" smtClean="0"/>
              <a:t> di Approval (prima di </a:t>
            </a:r>
            <a:r>
              <a:rPr lang="en-GB" dirty="0" err="1" smtClean="0"/>
              <a:t>luned</a:t>
            </a:r>
            <a:r>
              <a:rPr lang="en-GB" dirty="0" err="1" smtClean="0"/>
              <a:t>ì</a:t>
            </a:r>
            <a:r>
              <a:rPr lang="en-GB" dirty="0" smtClean="0"/>
              <a:t>) per la </a:t>
            </a:r>
            <a:r>
              <a:rPr lang="en-GB" dirty="0" err="1" smtClean="0"/>
              <a:t>circolazione</a:t>
            </a:r>
            <a:r>
              <a:rPr lang="en-GB" dirty="0" smtClean="0"/>
              <a:t> </a:t>
            </a:r>
            <a:r>
              <a:rPr lang="en-GB" dirty="0" err="1" smtClean="0"/>
              <a:t>all’esperimento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-32479"/>
            <a:ext cx="5130800" cy="540479"/>
          </a:xfrm>
          <a:prstGeom prst="rect">
            <a:avLst/>
          </a:prstGeom>
          <a:noFill/>
        </p:spPr>
        <p:txBody>
          <a:bodyPr vert="horz" lIns="95975" tIns="47988" rIns="95975" bIns="47988" rtlCol="0">
            <a:normAutofit fontScale="47500" lnSpcReduction="20000"/>
          </a:bodyPr>
          <a:lstStyle>
            <a:lvl1pPr marL="359908" indent="-359908" algn="l" defTabSz="479877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9800" indent="-299923" algn="l" defTabSz="479877" rtl="0" eaLnBrk="1" latinLnBrk="0" hangingPunct="1">
              <a:spcBef>
                <a:spcPct val="20000"/>
              </a:spcBef>
              <a:buClr>
                <a:srgbClr val="3366FF"/>
              </a:buClr>
              <a:buFont typeface="Arial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99693" indent="-239939" algn="l" defTabSz="479877" rtl="0" eaLnBrk="1" latinLnBrk="0" hangingPunct="1"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9570" indent="-239939" algn="l" defTabSz="479877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9447" indent="-239939" algn="l" defTabSz="479877" rtl="0" eaLnBrk="1" latinLnBrk="0" hangingPunct="1">
              <a:spcBef>
                <a:spcPct val="20000"/>
              </a:spcBef>
              <a:buFont typeface="Arial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39324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9201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9078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8956" indent="-239939" algn="l" defTabSz="479877" rtl="0" eaLnBrk="1" latinLnBrk="0" hangingPunct="1">
              <a:spcBef>
                <a:spcPct val="2000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GB" dirty="0" err="1" smtClean="0">
                <a:solidFill>
                  <a:schemeClr val="bg1"/>
                </a:solidFill>
              </a:rPr>
              <a:t>M.Bianco,E.Gorini,L.Longo,M.Primavera,M.Reale,A.Ventura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1" name="Picture 10" descr="Screen Shot 2013-06-26 at 1.17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42351"/>
            <a:ext cx="9601200" cy="2609410"/>
          </a:xfrm>
          <a:prstGeom prst="rect">
            <a:avLst/>
          </a:prstGeom>
        </p:spPr>
      </p:pic>
      <p:pic>
        <p:nvPicPr>
          <p:cNvPr id="2" name="Picture 1" descr="Screen Shot 2013-06-26 at 1.17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3973"/>
            <a:ext cx="9601200" cy="285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89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Analysis </a:t>
            </a:r>
            <a:r>
              <a:rPr lang="en-US" b="1" dirty="0" err="1" smtClean="0"/>
              <a:t>Informations</a:t>
            </a:r>
            <a:endParaRPr lang="it-IT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26" y="1113972"/>
            <a:ext cx="8441045" cy="575086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dirty="0" smtClean="0"/>
              <a:t>Editors: Sky French, Martin White, </a:t>
            </a:r>
            <a:r>
              <a:rPr lang="en-US" dirty="0" err="1" smtClean="0"/>
              <a:t>Margherita</a:t>
            </a:r>
            <a:r>
              <a:rPr lang="en-US" dirty="0" smtClean="0"/>
              <a:t> Primavera</a:t>
            </a:r>
          </a:p>
          <a:p>
            <a:pPr marL="0" indent="0">
              <a:buNone/>
            </a:pPr>
            <a:r>
              <a:rPr lang="en-US" dirty="0" smtClean="0"/>
              <a:t>Editorial </a:t>
            </a:r>
            <a:r>
              <a:rPr lang="en-US" dirty="0"/>
              <a:t>Board: </a:t>
            </a:r>
            <a:r>
              <a:rPr lang="en-US" dirty="0" err="1"/>
              <a:t>Lucio</a:t>
            </a:r>
            <a:r>
              <a:rPr lang="en-US" dirty="0"/>
              <a:t> Cerrito (chair), Anna </a:t>
            </a:r>
            <a:r>
              <a:rPr lang="en-US" dirty="0" err="1"/>
              <a:t>Sfyrla</a:t>
            </a:r>
            <a:r>
              <a:rPr lang="en-US" dirty="0"/>
              <a:t>, Xavier </a:t>
            </a:r>
            <a:r>
              <a:rPr lang="en-US" dirty="0" smtClean="0"/>
              <a:t>				    </a:t>
            </a:r>
            <a:r>
              <a:rPr lang="en-US" dirty="0" err="1" smtClean="0"/>
              <a:t>Portell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Support </a:t>
            </a:r>
            <a:r>
              <a:rPr lang="en-US" dirty="0"/>
              <a:t>note: https://</a:t>
            </a:r>
            <a:r>
              <a:rPr lang="en-US" dirty="0" err="1"/>
              <a:t>cdsweb.cern.ch</a:t>
            </a:r>
            <a:r>
              <a:rPr lang="en-US" dirty="0"/>
              <a:t>/record/</a:t>
            </a:r>
            <a:r>
              <a:rPr lang="en-US" dirty="0" smtClean="0"/>
              <a:t>1502390 </a:t>
            </a:r>
          </a:p>
          <a:p>
            <a:pPr marL="0" indent="0">
              <a:buNone/>
            </a:pPr>
            <a:r>
              <a:rPr lang="en-US" dirty="0" smtClean="0"/>
              <a:t>CONF </a:t>
            </a:r>
            <a:r>
              <a:rPr lang="en-US" dirty="0"/>
              <a:t>draft 0: https://cdsweb.cern.ch/record</a:t>
            </a:r>
            <a:r>
              <a:rPr lang="en-US" dirty="0" smtClean="0"/>
              <a:t>/1552391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Search for: direct stop production, </a:t>
            </a:r>
            <a:r>
              <a:rPr lang="en-US" dirty="0" err="1" smtClean="0">
                <a:solidFill>
                  <a:srgbClr val="FF0000"/>
                </a:solidFill>
              </a:rPr>
              <a:t>neutralino</a:t>
            </a:r>
            <a:r>
              <a:rPr lang="en-US" dirty="0" smtClean="0">
                <a:solidFill>
                  <a:srgbClr val="FF0000"/>
                </a:solidFill>
              </a:rPr>
              <a:t> decay mode, </a:t>
            </a:r>
            <a:r>
              <a:rPr lang="en-US" dirty="0">
                <a:solidFill>
                  <a:srgbClr val="FF0000"/>
                </a:solidFill>
              </a:rPr>
              <a:t>Final state: 2 leptons, missing </a:t>
            </a:r>
            <a:r>
              <a:rPr lang="en-US" dirty="0" smtClean="0">
                <a:solidFill>
                  <a:srgbClr val="FF0000"/>
                </a:solidFill>
              </a:rPr>
              <a:t>energy, jets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Discrimination technique: Multivariate analysis (TMVA package in root)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48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317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05068" y="1192124"/>
            <a:ext cx="9196132" cy="5750865"/>
          </a:xfrm>
        </p:spPr>
        <p:txBody>
          <a:bodyPr>
            <a:normAutofit/>
          </a:bodyPr>
          <a:lstStyle/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r>
              <a:rPr lang="en-US" dirty="0"/>
              <a:t>Naturalness considerations require that the super-partners of third generation quarks are lighter than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~</a:t>
            </a:r>
            <a:r>
              <a:rPr lang="en-US" dirty="0" smtClean="0"/>
              <a:t>500 </a:t>
            </a:r>
            <a:r>
              <a:rPr lang="en-US" dirty="0" err="1"/>
              <a:t>GeV</a:t>
            </a:r>
            <a:r>
              <a:rPr lang="en-US" dirty="0" smtClean="0"/>
              <a:t>. </a:t>
            </a:r>
          </a:p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r>
              <a:rPr lang="en-US" dirty="0" smtClean="0"/>
              <a:t>This analysis performs a search of </a:t>
            </a:r>
          </a:p>
          <a:p>
            <a:pPr marL="0" lvl="1" indent="0">
              <a:spcBef>
                <a:spcPts val="651"/>
              </a:spcBef>
              <a:buClr>
                <a:schemeClr val="accent2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dirty="0" smtClean="0"/>
              <a:t>							which can </a:t>
            </a:r>
          </a:p>
          <a:p>
            <a:pPr marL="0" lvl="1" indent="0">
              <a:spcBef>
                <a:spcPts val="651"/>
              </a:spcBef>
              <a:buClr>
                <a:schemeClr val="accent2"/>
              </a:buClr>
              <a:buNone/>
            </a:pPr>
            <a:r>
              <a:rPr lang="en-US" dirty="0"/>
              <a:t>	</a:t>
            </a:r>
            <a:r>
              <a:rPr lang="en-US" dirty="0" smtClean="0"/>
              <a:t>											</a:t>
            </a:r>
            <a:r>
              <a:rPr lang="en-US" dirty="0" smtClean="0"/>
              <a:t>happen </a:t>
            </a:r>
            <a:r>
              <a:rPr lang="en-US" dirty="0" smtClean="0"/>
              <a:t>only if </a:t>
            </a:r>
          </a:p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endParaRPr lang="en-US" dirty="0"/>
          </a:p>
          <a:p>
            <a:pPr marL="0" lvl="1" indent="0">
              <a:spcBef>
                <a:spcPts val="651"/>
              </a:spcBef>
              <a:buClr>
                <a:schemeClr val="accent2"/>
              </a:buClr>
              <a:buNone/>
            </a:pPr>
            <a:endParaRPr lang="en-US" dirty="0"/>
          </a:p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r>
              <a:rPr lang="en-US" dirty="0" smtClean="0"/>
              <a:t>Main </a:t>
            </a:r>
            <a:r>
              <a:rPr lang="en-US" dirty="0" smtClean="0"/>
              <a:t>goal: improve sensitivity in the region  near the line </a:t>
            </a:r>
          </a:p>
          <a:p>
            <a:pPr marL="2506729" lvl="8" indent="-496382">
              <a:spcBef>
                <a:spcPts val="651"/>
              </a:spcBef>
              <a:buClr>
                <a:schemeClr val="accent2"/>
              </a:buClr>
            </a:pPr>
            <a:endParaRPr lang="en-US" sz="2000" dirty="0"/>
          </a:p>
          <a:p>
            <a:pPr marL="0" lvl="1" indent="0">
              <a:spcBef>
                <a:spcPts val="651"/>
              </a:spcBef>
              <a:buClr>
                <a:schemeClr val="accent2"/>
              </a:buClr>
              <a:buNone/>
            </a:pPr>
            <a:endParaRPr lang="en-US" u="sng" dirty="0" smtClean="0"/>
          </a:p>
          <a:p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Introduction and Motivation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49</a:t>
            </a:fld>
            <a:endParaRPr kumimoji="0" lang="en-US"/>
          </a:p>
        </p:txBody>
      </p:sp>
      <p:pic>
        <p:nvPicPr>
          <p:cNvPr id="5" name="Picture 4" descr="fig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7" y="3195045"/>
            <a:ext cx="4835271" cy="1007533"/>
          </a:xfrm>
          <a:prstGeom prst="rect">
            <a:avLst/>
          </a:prstGeom>
        </p:spPr>
      </p:pic>
      <p:pic>
        <p:nvPicPr>
          <p:cNvPr id="6" name="Picture 5" descr="fig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724" y="4202578"/>
            <a:ext cx="2478907" cy="515310"/>
          </a:xfrm>
          <a:prstGeom prst="rect">
            <a:avLst/>
          </a:prstGeom>
        </p:spPr>
      </p:pic>
      <p:pic>
        <p:nvPicPr>
          <p:cNvPr id="8" name="Picture 7" descr="fig1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t="12598" r="3375" b="15682"/>
          <a:stretch/>
        </p:blipFill>
        <p:spPr>
          <a:xfrm>
            <a:off x="2915350" y="5749749"/>
            <a:ext cx="2367629" cy="52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5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plans (LS1, LS2, LS3)</a:t>
            </a:r>
            <a:endParaRPr lang="it-IT" dirty="0"/>
          </a:p>
        </p:txBody>
      </p:sp>
      <p:grpSp>
        <p:nvGrpSpPr>
          <p:cNvPr id="23" name="Group 6"/>
          <p:cNvGrpSpPr>
            <a:grpSpLocks/>
          </p:cNvGrpSpPr>
          <p:nvPr/>
        </p:nvGrpSpPr>
        <p:grpSpPr bwMode="auto">
          <a:xfrm>
            <a:off x="4273310" y="2021877"/>
            <a:ext cx="2242183" cy="3715469"/>
            <a:chOff x="7505698" y="2198549"/>
            <a:chExt cx="4008707" cy="5385315"/>
          </a:xfrm>
        </p:grpSpPr>
        <p:sp>
          <p:nvSpPr>
            <p:cNvPr id="24" name="TextBox 23"/>
            <p:cNvSpPr txBox="1"/>
            <p:nvPr/>
          </p:nvSpPr>
          <p:spPr>
            <a:xfrm>
              <a:off x="10373438" y="7016657"/>
              <a:ext cx="1140967" cy="567207"/>
            </a:xfrm>
            <a:prstGeom prst="rect">
              <a:avLst/>
            </a:prstGeom>
            <a:noFill/>
          </p:spPr>
          <p:txBody>
            <a:bodyPr lIns="113226" tIns="56613" rIns="113226" bIns="56613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ea typeface="+mn-ea"/>
                <a:cs typeface="Helvetica"/>
              </a:endParaRPr>
            </a:p>
          </p:txBody>
        </p:sp>
        <p:sp>
          <p:nvSpPr>
            <p:cNvPr id="25" name="TextBox 5"/>
            <p:cNvSpPr txBox="1">
              <a:spLocks noChangeArrowheads="1"/>
            </p:cNvSpPr>
            <p:nvPr/>
          </p:nvSpPr>
          <p:spPr bwMode="auto">
            <a:xfrm>
              <a:off x="7505698" y="2198549"/>
              <a:ext cx="304800" cy="51313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endParaRPr lang="en-US" sz="1700" dirty="0">
                <a:latin typeface="Calibri" pitchFamily="33" charset="0"/>
              </a:endParaRPr>
            </a:p>
          </p:txBody>
        </p:sp>
      </p:grpSp>
      <p:pic>
        <p:nvPicPr>
          <p:cNvPr id="26" name="Picture 25" descr="upgrade-time-pla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06" y="1296727"/>
            <a:ext cx="8968588" cy="5332673"/>
          </a:xfrm>
          <a:prstGeom prst="rect">
            <a:avLst/>
          </a:prstGeom>
        </p:spPr>
      </p:pic>
      <p:sp>
        <p:nvSpPr>
          <p:cNvPr id="2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8009" y="6489015"/>
            <a:ext cx="457200" cy="457200"/>
          </a:xfrm>
        </p:spPr>
        <p:txBody>
          <a:bodyPr/>
          <a:lstStyle/>
          <a:p>
            <a:fld id="{944AEDFC-BCE3-874D-8D1E-D3EBC2A4F71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56105" y="6450915"/>
            <a:ext cx="3962400" cy="457200"/>
          </a:xfrm>
        </p:spPr>
        <p:txBody>
          <a:bodyPr/>
          <a:lstStyle/>
          <a:p>
            <a:r>
              <a:rPr lang="en-US" smtClean="0"/>
              <a:t>PLHC</a:t>
            </a:r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109388" y="6627683"/>
            <a:ext cx="2334405" cy="369332"/>
          </a:xfrm>
          <a:prstGeom prst="rect">
            <a:avLst/>
          </a:prstGeom>
          <a:solidFill>
            <a:srgbClr val="00C3FF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LS = Long Shutdown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r>
              <a:rPr lang="en-US" sz="3000" dirty="0"/>
              <a:t>We ask for 2 leptons and jets</a:t>
            </a:r>
          </a:p>
          <a:p>
            <a:pPr marL="446744" lvl="2" indent="0">
              <a:spcBef>
                <a:spcPts val="651"/>
              </a:spcBef>
              <a:buClr>
                <a:schemeClr val="accent2"/>
              </a:buClr>
              <a:buNone/>
            </a:pPr>
            <a:r>
              <a:rPr lang="en-US" sz="2700" dirty="0"/>
              <a:t>Signal</a:t>
            </a:r>
          </a:p>
          <a:p>
            <a:pPr marL="446744" lvl="2" indent="0">
              <a:spcBef>
                <a:spcPts val="651"/>
              </a:spcBef>
              <a:buClr>
                <a:schemeClr val="accent2"/>
              </a:buClr>
              <a:buNone/>
            </a:pPr>
            <a:endParaRPr lang="en-US" sz="2700" dirty="0"/>
          </a:p>
          <a:p>
            <a:pPr marL="446744" lvl="2" indent="0">
              <a:spcBef>
                <a:spcPts val="651"/>
              </a:spcBef>
              <a:buClr>
                <a:schemeClr val="accent2"/>
              </a:buClr>
              <a:buNone/>
            </a:pPr>
            <a:endParaRPr lang="en-US" sz="2700" dirty="0"/>
          </a:p>
          <a:p>
            <a:pPr marL="446744" lvl="2" indent="0">
              <a:spcBef>
                <a:spcPts val="651"/>
              </a:spcBef>
              <a:buClr>
                <a:schemeClr val="accent2"/>
              </a:buClr>
              <a:buNone/>
            </a:pPr>
            <a:r>
              <a:rPr lang="en-US" sz="2700" dirty="0"/>
              <a:t>Main SM background: </a:t>
            </a:r>
            <a:r>
              <a:rPr lang="en-US" sz="2700" dirty="0" err="1"/>
              <a:t>ttbar</a:t>
            </a:r>
            <a:r>
              <a:rPr lang="en-US" sz="2700" dirty="0"/>
              <a:t>, </a:t>
            </a:r>
            <a:r>
              <a:rPr lang="en-US" sz="2700" dirty="0" err="1"/>
              <a:t>dibosons</a:t>
            </a:r>
            <a:r>
              <a:rPr lang="en-US" sz="2700" dirty="0"/>
              <a:t>, Z-&gt;</a:t>
            </a:r>
            <a:r>
              <a:rPr lang="en-US" sz="2700" dirty="0" err="1"/>
              <a:t>ll</a:t>
            </a:r>
            <a:r>
              <a:rPr lang="en-US" sz="2700" dirty="0"/>
              <a:t>  </a:t>
            </a:r>
            <a:endParaRPr lang="en-US" sz="3000" dirty="0"/>
          </a:p>
          <a:p>
            <a:pPr marL="0" lvl="1" indent="0">
              <a:spcBef>
                <a:spcPts val="651"/>
              </a:spcBef>
              <a:buClr>
                <a:schemeClr val="accent2"/>
              </a:buClr>
              <a:buNone/>
            </a:pPr>
            <a:endParaRPr lang="en-US" sz="3000" dirty="0"/>
          </a:p>
          <a:p>
            <a:pPr marL="496382" lvl="1" indent="-496382">
              <a:spcBef>
                <a:spcPts val="651"/>
              </a:spcBef>
              <a:buClr>
                <a:schemeClr val="accent2"/>
              </a:buClr>
            </a:pPr>
            <a:r>
              <a:rPr lang="en-US" sz="3000" dirty="0"/>
              <a:t>Main </a:t>
            </a:r>
            <a:r>
              <a:rPr lang="en-US" sz="3000" dirty="0" err="1"/>
              <a:t>criterium</a:t>
            </a:r>
            <a:r>
              <a:rPr lang="en-US" sz="3000" dirty="0"/>
              <a:t> for signal </a:t>
            </a:r>
            <a:r>
              <a:rPr lang="en-US" sz="3000" dirty="0"/>
              <a:t>from </a:t>
            </a:r>
            <a:r>
              <a:rPr lang="en-US" sz="3000" dirty="0"/>
              <a:t>background separation: multivariate </a:t>
            </a:r>
            <a:r>
              <a:rPr lang="en-US" sz="3000" dirty="0"/>
              <a:t>analysis, with </a:t>
            </a:r>
            <a:r>
              <a:rPr lang="en-US" sz="3000" dirty="0"/>
              <a:t>a </a:t>
            </a:r>
            <a:r>
              <a:rPr lang="en-US" sz="3000" dirty="0"/>
              <a:t>learning algorithm based on Monte Carlo generated signal and background events. Distinguishing </a:t>
            </a:r>
            <a:r>
              <a:rPr lang="en-US" sz="3000" dirty="0"/>
              <a:t>variables </a:t>
            </a:r>
            <a:r>
              <a:rPr lang="en-US" sz="3000" dirty="0"/>
              <a:t>exploit several geometrical and kinematical properties of the searched events. 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Search strategy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50</a:t>
            </a:fld>
            <a:endParaRPr kumimoji="0" lang="en-US"/>
          </a:p>
        </p:txBody>
      </p:sp>
      <p:pic>
        <p:nvPicPr>
          <p:cNvPr id="7" name="Picture 6" descr="fig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86" y="2221968"/>
            <a:ext cx="4109987" cy="85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26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0060" y="1857488"/>
            <a:ext cx="8641080" cy="5181600"/>
          </a:xfrm>
        </p:spPr>
        <p:txBody>
          <a:bodyPr>
            <a:noAutofit/>
          </a:bodyPr>
          <a:lstStyle/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3000" dirty="0"/>
              <a:t>Exactly two leptons (leading lepton </a:t>
            </a:r>
            <a:r>
              <a:rPr lang="en-US" sz="3000" dirty="0" err="1"/>
              <a:t>p</a:t>
            </a:r>
            <a:r>
              <a:rPr lang="en-US" sz="3000" baseline="-25000" dirty="0" err="1"/>
              <a:t>T</a:t>
            </a:r>
            <a:r>
              <a:rPr lang="en-US" sz="3000" dirty="0"/>
              <a:t> </a:t>
            </a:r>
            <a:r>
              <a:rPr lang="en-US" sz="3000" dirty="0"/>
              <a:t>&gt; 25 </a:t>
            </a:r>
            <a:r>
              <a:rPr lang="en-US" sz="3000" dirty="0" err="1"/>
              <a:t>GeV</a:t>
            </a:r>
            <a:r>
              <a:rPr lang="en-US" sz="3000" dirty="0"/>
              <a:t> for electrons and for </a:t>
            </a:r>
            <a:r>
              <a:rPr lang="en-US" sz="3000" dirty="0" err="1"/>
              <a:t>muons</a:t>
            </a:r>
            <a:r>
              <a:rPr lang="en-US" sz="3000" dirty="0"/>
              <a:t>)-&gt; Different </a:t>
            </a:r>
            <a:r>
              <a:rPr lang="en-US" sz="3000" dirty="0" err="1"/>
              <a:t>Flavour</a:t>
            </a:r>
            <a:r>
              <a:rPr lang="en-US" sz="3000" dirty="0"/>
              <a:t> (DF) and Same </a:t>
            </a:r>
            <a:r>
              <a:rPr lang="en-US" sz="3000" dirty="0" err="1"/>
              <a:t>Flavour</a:t>
            </a:r>
            <a:r>
              <a:rPr lang="en-US" sz="3000" dirty="0"/>
              <a:t> (SF) separately studied</a:t>
            </a:r>
          </a:p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3000" dirty="0" err="1"/>
              <a:t>M</a:t>
            </a:r>
            <a:r>
              <a:rPr lang="en-US" sz="3000" baseline="-25000" dirty="0" err="1"/>
              <a:t>ll</a:t>
            </a:r>
            <a:r>
              <a:rPr lang="en-US" sz="3000" dirty="0"/>
              <a:t> &gt; 20 </a:t>
            </a:r>
            <a:r>
              <a:rPr lang="en-US" sz="3000" dirty="0" err="1"/>
              <a:t>GeV</a:t>
            </a:r>
            <a:endParaRPr lang="en-US" dirty="0" smtClean="0"/>
          </a:p>
          <a:p>
            <a:pPr marL="372287" lvl="1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(J1) &gt; 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(J2) &gt; 20 </a:t>
            </a:r>
            <a:r>
              <a:rPr lang="en-US" dirty="0" err="1" smtClean="0"/>
              <a:t>GeV</a:t>
            </a:r>
            <a:endParaRPr lang="en-US" dirty="0"/>
          </a:p>
          <a:p>
            <a:pPr marL="372287" lvl="1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dirty="0" err="1" smtClean="0"/>
              <a:t>Meff</a:t>
            </a:r>
            <a:r>
              <a:rPr lang="en-US" dirty="0" smtClean="0"/>
              <a:t>=</a:t>
            </a:r>
            <a:r>
              <a:rPr lang="en-US" sz="3000" dirty="0"/>
              <a:t>the scalar sum of </a:t>
            </a:r>
            <a:r>
              <a:rPr lang="en-US" sz="3000" dirty="0" err="1"/>
              <a:t>E</a:t>
            </a:r>
            <a:r>
              <a:rPr lang="en-US" sz="3000" baseline="-25000" dirty="0" err="1"/>
              <a:t>T</a:t>
            </a:r>
            <a:r>
              <a:rPr lang="en-US" sz="3000" baseline="30000" dirty="0" err="1"/>
              <a:t>miss</a:t>
            </a:r>
            <a:r>
              <a:rPr lang="en-US" sz="3000" dirty="0"/>
              <a:t> and </a:t>
            </a:r>
            <a:r>
              <a:rPr lang="en-US" sz="3000" dirty="0"/>
              <a:t>the transverse momenta of </a:t>
            </a:r>
            <a:r>
              <a:rPr lang="en-US" sz="3000" dirty="0"/>
              <a:t>the </a:t>
            </a:r>
            <a:r>
              <a:rPr lang="en-US" sz="3000" dirty="0"/>
              <a:t>two leptons and of the two most energetic jets in the </a:t>
            </a:r>
            <a:r>
              <a:rPr lang="en-US" sz="3000" dirty="0"/>
              <a:t>event &gt; 300 </a:t>
            </a:r>
            <a:r>
              <a:rPr lang="en-US" sz="3000" dirty="0" err="1"/>
              <a:t>GeV</a:t>
            </a:r>
            <a:endParaRPr lang="en-US" sz="3000" dirty="0"/>
          </a:p>
          <a:p>
            <a:pPr marL="372287" lvl="1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endParaRPr lang="en-US" sz="3000" dirty="0"/>
          </a:p>
          <a:p>
            <a:pPr marL="372287" lvl="1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dirty="0" smtClean="0">
                <a:solidFill>
                  <a:srgbClr val="000000"/>
                </a:solidFill>
              </a:rPr>
              <a:t>These cuts perform a first background suppression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 Selection/1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51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9510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96" y="1418113"/>
            <a:ext cx="8641080" cy="5181600"/>
          </a:xfrm>
        </p:spPr>
        <p:txBody>
          <a:bodyPr>
            <a:noAutofit/>
          </a:bodyPr>
          <a:lstStyle/>
          <a:p>
            <a:pPr marL="372287" lvl="1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dirty="0" smtClean="0"/>
              <a:t>Additional C</a:t>
            </a:r>
            <a:r>
              <a:rPr lang="en-US" baseline="-25000" dirty="0" smtClean="0"/>
              <a:t>N</a:t>
            </a:r>
            <a:r>
              <a:rPr lang="en-US" dirty="0" smtClean="0"/>
              <a:t> cuts to maximize sensitivity over                     plane before  applying MVA:</a:t>
            </a:r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2000" dirty="0"/>
              <a:t>C1: </a:t>
            </a:r>
            <a:r>
              <a:rPr lang="en-US" sz="2000" dirty="0" err="1"/>
              <a:t>E</a:t>
            </a:r>
            <a:r>
              <a:rPr lang="en-US" sz="2000" baseline="-25000" dirty="0" err="1"/>
              <a:t>T</a:t>
            </a:r>
            <a:r>
              <a:rPr lang="en-US" sz="2000" baseline="30000" dirty="0" err="1"/>
              <a:t>miss</a:t>
            </a:r>
            <a:r>
              <a:rPr lang="en-US" sz="2000" baseline="30000" dirty="0"/>
              <a:t> </a:t>
            </a:r>
            <a:r>
              <a:rPr lang="en-US" sz="2000" dirty="0"/>
              <a:t>&gt; 50 </a:t>
            </a:r>
            <a:r>
              <a:rPr lang="en-US" sz="2000" dirty="0" err="1"/>
              <a:t>GeV</a:t>
            </a:r>
            <a:endParaRPr lang="en-US" sz="2000" dirty="0"/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2000" dirty="0"/>
              <a:t>C2</a:t>
            </a:r>
            <a:r>
              <a:rPr lang="en-US" sz="2000" dirty="0"/>
              <a:t>: </a:t>
            </a:r>
            <a:r>
              <a:rPr lang="en-US" sz="2000" dirty="0" err="1"/>
              <a:t>E</a:t>
            </a:r>
            <a:r>
              <a:rPr lang="en-US" sz="2000" baseline="-25000" dirty="0" err="1"/>
              <a:t>T</a:t>
            </a:r>
            <a:r>
              <a:rPr lang="en-US" sz="2000" baseline="30000" dirty="0" err="1"/>
              <a:t>miss</a:t>
            </a:r>
            <a:r>
              <a:rPr lang="en-US" sz="2000" baseline="30000" dirty="0"/>
              <a:t> </a:t>
            </a:r>
            <a:r>
              <a:rPr lang="en-US" sz="2000" dirty="0"/>
              <a:t>&gt; </a:t>
            </a:r>
            <a:r>
              <a:rPr lang="en-US" sz="2000" dirty="0"/>
              <a:t>80 </a:t>
            </a:r>
            <a:r>
              <a:rPr lang="en-US" sz="2000" dirty="0" err="1"/>
              <a:t>GeV</a:t>
            </a:r>
            <a:endParaRPr lang="en-US" sz="2000" dirty="0"/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2000" dirty="0"/>
              <a:t>C3: </a:t>
            </a:r>
            <a:r>
              <a:rPr lang="en-US" sz="2000" dirty="0" err="1"/>
              <a:t>E</a:t>
            </a:r>
            <a:r>
              <a:rPr lang="en-US" sz="2000" baseline="-25000" dirty="0" err="1"/>
              <a:t>T</a:t>
            </a:r>
            <a:r>
              <a:rPr lang="en-US" sz="2000" baseline="30000" dirty="0" err="1"/>
              <a:t>miss</a:t>
            </a:r>
            <a:r>
              <a:rPr lang="en-US" sz="2000" baseline="30000" dirty="0"/>
              <a:t> </a:t>
            </a:r>
            <a:r>
              <a:rPr lang="en-US" sz="2000" dirty="0"/>
              <a:t>&gt; </a:t>
            </a:r>
            <a:r>
              <a:rPr lang="en-US" sz="2000" dirty="0"/>
              <a:t>50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  <a:r>
              <a:rPr lang="en-US" sz="2000" dirty="0"/>
              <a:t>and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of the leading lepton &gt; 50 </a:t>
            </a:r>
            <a:r>
              <a:rPr lang="en-US" sz="2000" dirty="0" err="1"/>
              <a:t>GeV</a:t>
            </a:r>
            <a:r>
              <a:rPr lang="en-US" sz="2000" dirty="0"/>
              <a:t>; </a:t>
            </a:r>
            <a:endParaRPr lang="en-US" sz="2000" dirty="0"/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2000" dirty="0"/>
              <a:t>C4: </a:t>
            </a:r>
            <a:r>
              <a:rPr lang="en-US" sz="2000" dirty="0" err="1"/>
              <a:t>E</a:t>
            </a:r>
            <a:r>
              <a:rPr lang="en-US" sz="2000" baseline="-25000" dirty="0" err="1"/>
              <a:t>T</a:t>
            </a:r>
            <a:r>
              <a:rPr lang="en-US" sz="2000" baseline="30000" dirty="0" err="1"/>
              <a:t>miss</a:t>
            </a:r>
            <a:r>
              <a:rPr lang="en-US" sz="2000" baseline="30000" dirty="0"/>
              <a:t> </a:t>
            </a:r>
            <a:r>
              <a:rPr lang="en-US" sz="2000" dirty="0"/>
              <a:t>&gt; </a:t>
            </a:r>
            <a:r>
              <a:rPr lang="en-US" sz="2000" dirty="0"/>
              <a:t>50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  <a:r>
              <a:rPr lang="en-US" sz="2000" dirty="0"/>
              <a:t>and </a:t>
            </a:r>
            <a:r>
              <a:rPr lang="en-US" sz="2000" dirty="0" err="1"/>
              <a:t>p</a:t>
            </a:r>
            <a:r>
              <a:rPr lang="en-US" sz="2000" baseline="-25000" dirty="0" err="1"/>
              <a:t>T</a:t>
            </a:r>
            <a:r>
              <a:rPr lang="en-US" sz="2000" dirty="0"/>
              <a:t> of the leading lepton &gt; </a:t>
            </a:r>
            <a:r>
              <a:rPr lang="en-US" sz="2000" dirty="0"/>
              <a:t>80 </a:t>
            </a:r>
            <a:r>
              <a:rPr lang="en-US" sz="2000" dirty="0" err="1"/>
              <a:t>GeV</a:t>
            </a:r>
            <a:r>
              <a:rPr lang="en-US" sz="2000" dirty="0"/>
              <a:t> </a:t>
            </a:r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en-US" sz="2000" dirty="0"/>
              <a:t>C1-C4 applied to DF; C1,C3 applied to SF</a:t>
            </a:r>
            <a:endParaRPr lang="en-US" sz="20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600" dirty="0"/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endParaRPr lang="en-US" sz="2200" dirty="0"/>
          </a:p>
          <a:p>
            <a:pPr>
              <a:lnSpc>
                <a:spcPct val="90000"/>
              </a:lnSpc>
            </a:pPr>
            <a:endParaRPr lang="en-U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Event Selection/2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52</a:t>
            </a:fld>
            <a:endParaRPr kumimoji="0" lang="en-US"/>
          </a:p>
        </p:txBody>
      </p:sp>
      <p:pic>
        <p:nvPicPr>
          <p:cNvPr id="6" name="Picture 5" descr="fig2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5560" b="-4083"/>
          <a:stretch/>
        </p:blipFill>
        <p:spPr>
          <a:xfrm>
            <a:off x="7803482" y="1418113"/>
            <a:ext cx="1597392" cy="536349"/>
          </a:xfrm>
          <a:prstGeom prst="rect">
            <a:avLst/>
          </a:prstGeom>
        </p:spPr>
      </p:pic>
      <p:pic>
        <p:nvPicPr>
          <p:cNvPr id="7" name="Picture 6" descr="fig1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2" y="4298178"/>
            <a:ext cx="9131488" cy="334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28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96" y="1554480"/>
            <a:ext cx="8641080" cy="5181600"/>
          </a:xfrm>
        </p:spPr>
        <p:txBody>
          <a:bodyPr>
            <a:noAutofit/>
          </a:bodyPr>
          <a:lstStyle/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it-IT" dirty="0" smtClean="0">
                <a:latin typeface="+mj-lt"/>
                <a:ea typeface="ＭＳ Ｐゴシック" charset="0"/>
              </a:rPr>
              <a:t>In </a:t>
            </a:r>
            <a:r>
              <a:rPr lang="it-IT" dirty="0" err="1" smtClean="0">
                <a:latin typeface="+mj-lt"/>
                <a:ea typeface="ＭＳ Ｐゴシック" charset="0"/>
              </a:rPr>
              <a:t>order</a:t>
            </a:r>
            <a:r>
              <a:rPr lang="it-IT" dirty="0" smtClean="0">
                <a:latin typeface="+mj-lt"/>
                <a:ea typeface="ＭＳ Ｐゴシック" charset="0"/>
              </a:rPr>
              <a:t> to </a:t>
            </a:r>
            <a:r>
              <a:rPr lang="it-IT" dirty="0" err="1" smtClean="0">
                <a:latin typeface="+mj-lt"/>
                <a:ea typeface="ＭＳ Ｐゴシック" charset="0"/>
              </a:rPr>
              <a:t>teach</a:t>
            </a:r>
            <a:r>
              <a:rPr lang="it-IT" dirty="0" smtClean="0">
                <a:latin typeface="+mj-lt"/>
                <a:ea typeface="ＭＳ Ｐゴシック" charset="0"/>
              </a:rPr>
              <a:t> MVA </a:t>
            </a:r>
            <a:r>
              <a:rPr lang="it-IT" dirty="0" err="1" smtClean="0">
                <a:latin typeface="+mj-lt"/>
                <a:ea typeface="ＭＳ Ｐゴシック" charset="0"/>
              </a:rPr>
              <a:t>how</a:t>
            </a:r>
            <a:r>
              <a:rPr lang="it-IT" dirty="0" smtClean="0">
                <a:latin typeface="+mj-lt"/>
                <a:ea typeface="ＭＳ Ｐゴシック" charset="0"/>
              </a:rPr>
              <a:t> to discriminate </a:t>
            </a:r>
            <a:r>
              <a:rPr lang="it-IT" dirty="0" err="1" smtClean="0">
                <a:latin typeface="+mj-lt"/>
                <a:ea typeface="ＭＳ Ｐゴシック" charset="0"/>
              </a:rPr>
              <a:t>signal</a:t>
            </a:r>
            <a:r>
              <a:rPr lang="it-IT" dirty="0" smtClean="0">
                <a:latin typeface="+mj-lt"/>
                <a:ea typeface="ＭＳ Ｐゴシック" charset="0"/>
              </a:rPr>
              <a:t> from background </a:t>
            </a:r>
            <a:r>
              <a:rPr lang="it-IT" dirty="0" smtClean="0">
                <a:solidFill>
                  <a:srgbClr val="000000"/>
                </a:solidFill>
                <a:latin typeface="+mj-lt"/>
                <a:ea typeface="ＭＳ Ｐゴシック" charset="0"/>
              </a:rPr>
              <a:t>(training procedure) </a:t>
            </a:r>
            <a:r>
              <a:rPr lang="it-IT" dirty="0" err="1" smtClean="0">
                <a:latin typeface="+mj-lt"/>
                <a:ea typeface="ＭＳ Ｐゴシック" charset="0"/>
              </a:rPr>
              <a:t>all</a:t>
            </a:r>
            <a:r>
              <a:rPr lang="it-IT" dirty="0" smtClean="0">
                <a:latin typeface="+mj-lt"/>
                <a:ea typeface="ＭＳ Ｐゴシック" charset="0"/>
              </a:rPr>
              <a:t> over the </a:t>
            </a:r>
            <a:r>
              <a:rPr lang="it-IT" dirty="0" err="1" smtClean="0">
                <a:latin typeface="+mj-lt"/>
                <a:ea typeface="ＭＳ Ｐゴシック" charset="0"/>
              </a:rPr>
              <a:t>signal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grid</a:t>
            </a:r>
            <a:endParaRPr lang="it-IT" dirty="0" smtClean="0">
              <a:latin typeface="+mj-lt"/>
              <a:ea typeface="ＭＳ Ｐゴシック" charset="0"/>
            </a:endParaRPr>
          </a:p>
          <a:p>
            <a:pPr marL="0" lvl="1" indent="0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  <a:buNone/>
            </a:pPr>
            <a:r>
              <a:rPr lang="it-IT" dirty="0" smtClean="0">
                <a:latin typeface="+mj-lt"/>
                <a:ea typeface="ＭＳ Ｐゴシック" charset="0"/>
              </a:rPr>
              <a:t>-&gt; </a:t>
            </a:r>
            <a:r>
              <a:rPr lang="it-IT" dirty="0" err="1" smtClean="0">
                <a:latin typeface="+mj-lt"/>
                <a:ea typeface="ＭＳ Ｐゴシック" charset="0"/>
              </a:rPr>
              <a:t>used</a:t>
            </a:r>
            <a:r>
              <a:rPr lang="it-IT" dirty="0" smtClean="0">
                <a:latin typeface="+mj-lt"/>
                <a:ea typeface="ＭＳ Ｐゴシック" charset="0"/>
              </a:rPr>
              <a:t> a set of 8 </a:t>
            </a:r>
            <a:r>
              <a:rPr lang="it-IT" dirty="0" err="1" smtClean="0">
                <a:latin typeface="+mj-lt"/>
                <a:ea typeface="ＭＳ Ｐゴシック" charset="0"/>
              </a:rPr>
              <a:t>reference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points</a:t>
            </a:r>
            <a:endParaRPr lang="en-US" sz="26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01199" cy="930662"/>
          </a:xfrm>
        </p:spPr>
        <p:txBody>
          <a:bodyPr>
            <a:noAutofit/>
          </a:bodyPr>
          <a:lstStyle/>
          <a:p>
            <a:r>
              <a:rPr lang="en-US" sz="3900" b="1" dirty="0"/>
              <a:t>Signal reference points for MVA</a:t>
            </a:r>
            <a:endParaRPr lang="en-US" sz="3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53</a:t>
            </a:fld>
            <a:endParaRPr kumimoji="0" lang="en-US"/>
          </a:p>
        </p:txBody>
      </p:sp>
      <p:pic>
        <p:nvPicPr>
          <p:cNvPr id="5" name="Picture 4" descr="fig1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10210" r="29373"/>
          <a:stretch/>
        </p:blipFill>
        <p:spPr>
          <a:xfrm>
            <a:off x="339696" y="3588516"/>
            <a:ext cx="3158289" cy="4033920"/>
          </a:xfrm>
          <a:prstGeom prst="rect">
            <a:avLst/>
          </a:prstGeom>
        </p:spPr>
      </p:pic>
      <p:pic>
        <p:nvPicPr>
          <p:cNvPr id="6" name="Picture 5" descr="fig2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023" y="3489975"/>
            <a:ext cx="5653161" cy="403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88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96" y="1386783"/>
            <a:ext cx="8980768" cy="5181600"/>
          </a:xfrm>
        </p:spPr>
        <p:txBody>
          <a:bodyPr>
            <a:noAutofit/>
          </a:bodyPr>
          <a:lstStyle/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it-IT" dirty="0" err="1" smtClean="0">
                <a:latin typeface="+mj-lt"/>
                <a:ea typeface="ＭＳ Ｐゴシック" charset="0"/>
              </a:rPr>
              <a:t>E</a:t>
            </a:r>
            <a:r>
              <a:rPr lang="it-IT" baseline="-25000" dirty="0" err="1" smtClean="0">
                <a:latin typeface="+mj-lt"/>
                <a:ea typeface="ＭＳ Ｐゴシック" charset="0"/>
              </a:rPr>
              <a:t>T</a:t>
            </a:r>
            <a:r>
              <a:rPr lang="it-IT" baseline="30000" dirty="0" err="1" smtClean="0">
                <a:latin typeface="+mj-lt"/>
                <a:ea typeface="ＭＳ Ｐゴシック" charset="0"/>
              </a:rPr>
              <a:t>miss</a:t>
            </a:r>
            <a:r>
              <a:rPr lang="it-IT" dirty="0" smtClean="0">
                <a:latin typeface="+mj-lt"/>
                <a:ea typeface="ＭＳ Ｐゴシック" charset="0"/>
              </a:rPr>
              <a:t>, </a:t>
            </a:r>
            <a:r>
              <a:rPr lang="it-IT" dirty="0">
                <a:latin typeface="+mj-lt"/>
                <a:ea typeface="ＭＳ Ｐゴシック" charset="0"/>
              </a:rPr>
              <a:t>m</a:t>
            </a:r>
            <a:r>
              <a:rPr lang="it-IT" baseline="-25000" dirty="0">
                <a:latin typeface="+mj-lt"/>
                <a:ea typeface="ＭＳ Ｐゴシック" charset="0"/>
              </a:rPr>
              <a:t>T2</a:t>
            </a:r>
            <a:r>
              <a:rPr lang="it-IT" dirty="0">
                <a:latin typeface="+mj-lt"/>
                <a:ea typeface="ＭＳ Ｐゴシック" charset="0"/>
              </a:rPr>
              <a:t> , </a:t>
            </a:r>
            <a:r>
              <a:rPr lang="it-IT" dirty="0" err="1" smtClean="0">
                <a:latin typeface="+mj-lt"/>
                <a:ea typeface="ＭＳ Ｐゴシック" charset="0"/>
              </a:rPr>
              <a:t>m</a:t>
            </a:r>
            <a:r>
              <a:rPr lang="it-IT" baseline="-25000" dirty="0" err="1" smtClean="0">
                <a:latin typeface="+mj-lt"/>
                <a:ea typeface="ＭＳ Ｐゴシック" charset="0"/>
              </a:rPr>
              <a:t>ll</a:t>
            </a:r>
            <a:r>
              <a:rPr lang="it-IT" baseline="-25000" dirty="0" smtClean="0">
                <a:latin typeface="+mj-lt"/>
                <a:ea typeface="ＭＳ Ｐゴシック" charset="0"/>
              </a:rPr>
              <a:t> </a:t>
            </a:r>
            <a:r>
              <a:rPr lang="it-IT" dirty="0" smtClean="0">
                <a:latin typeface="+mj-lt"/>
                <a:ea typeface="ＭＳ Ｐゴシック" charset="0"/>
              </a:rPr>
              <a:t>, 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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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(l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1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,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E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t</a:t>
            </a:r>
            <a:r>
              <a:rPr lang="it-IT" baseline="30000" dirty="0" smtClean="0">
                <a:latin typeface="+mj-lt"/>
                <a:ea typeface="ＭＳ Ｐゴシック" charset="0"/>
                <a:sym typeface="Symbol" charset="0"/>
              </a:rPr>
              <a:t>miss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), 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(l</a:t>
            </a:r>
            <a:r>
              <a:rPr lang="it-IT" baseline="-25000" dirty="0">
                <a:latin typeface="+mj-lt"/>
                <a:ea typeface="ＭＳ Ｐゴシック" charset="0"/>
                <a:sym typeface="Symbol" charset="0"/>
              </a:rPr>
              <a:t>1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,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j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1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) 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, (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l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1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,l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2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) </a:t>
            </a:r>
            <a:r>
              <a:rPr lang="it-IT" dirty="0">
                <a:latin typeface="+mj-lt"/>
                <a:ea typeface="ＭＳ Ｐゴシック" charset="0"/>
                <a:sym typeface="Symbol" charset="0"/>
              </a:rPr>
              <a:t>, (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l</a:t>
            </a:r>
            <a:r>
              <a:rPr lang="it-IT" baseline="-25000" dirty="0" smtClean="0">
                <a:latin typeface="+mj-lt"/>
                <a:ea typeface="ＭＳ Ｐゴシック" charset="0"/>
                <a:sym typeface="Symbol" charset="0"/>
              </a:rPr>
              <a:t>1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,l</a:t>
            </a:r>
            <a:r>
              <a:rPr lang="it-IT" baseline="-25000" dirty="0">
                <a:latin typeface="+mj-lt"/>
                <a:ea typeface="ＭＳ Ｐゴシック" charset="0"/>
                <a:sym typeface="Symbol" charset="0"/>
              </a:rPr>
              <a:t>2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) </a:t>
            </a:r>
            <a:r>
              <a:rPr lang="it-IT" sz="2400" dirty="0" err="1">
                <a:latin typeface="+mj-lt"/>
                <a:ea typeface="ＭＳ Ｐゴシック" charset="0"/>
                <a:sym typeface="Symbol" charset="0"/>
              </a:rPr>
              <a:t>provided</a:t>
            </a:r>
            <a:r>
              <a:rPr lang="it-IT" sz="2400" dirty="0">
                <a:latin typeface="+mj-lt"/>
                <a:ea typeface="ＭＳ Ｐゴシック" charset="0"/>
                <a:sym typeface="Symbol" charset="0"/>
              </a:rPr>
              <a:t> to MVA for a set of </a:t>
            </a:r>
            <a:r>
              <a:rPr lang="it-IT" sz="2400" dirty="0" err="1">
                <a:latin typeface="+mj-lt"/>
                <a:ea typeface="ＭＳ Ｐゴシック" charset="0"/>
                <a:sym typeface="Symbol" charset="0"/>
              </a:rPr>
              <a:t>signal</a:t>
            </a:r>
            <a:r>
              <a:rPr lang="it-IT" sz="2400" dirty="0">
                <a:latin typeface="+mj-lt"/>
                <a:ea typeface="ＭＳ Ｐゴシック" charset="0"/>
                <a:sym typeface="Symbol" charset="0"/>
              </a:rPr>
              <a:t> </a:t>
            </a:r>
            <a:r>
              <a:rPr lang="it-IT" sz="2400" dirty="0" err="1">
                <a:latin typeface="+mj-lt"/>
                <a:ea typeface="ＭＳ Ｐゴシック" charset="0"/>
                <a:sym typeface="Symbol" charset="0"/>
              </a:rPr>
              <a:t>points</a:t>
            </a:r>
            <a:r>
              <a:rPr lang="it-IT" sz="2400" dirty="0">
                <a:latin typeface="+mj-lt"/>
                <a:ea typeface="ＭＳ Ｐゴシック" charset="0"/>
                <a:sym typeface="Symbol" charset="0"/>
              </a:rPr>
              <a:t> and SM background  </a:t>
            </a:r>
          </a:p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They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differently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contribute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to MVA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signal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/background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separation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depending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on the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point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on the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signal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grid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 (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m</a:t>
            </a:r>
            <a:r>
              <a:rPr lang="it-IT" baseline="-25000" dirty="0" err="1" smtClean="0">
                <a:latin typeface="+mj-lt"/>
                <a:ea typeface="ＭＳ Ｐゴシック" charset="0"/>
                <a:sym typeface="Symbol" charset="0"/>
              </a:rPr>
              <a:t>stop</a:t>
            </a:r>
            <a:r>
              <a:rPr lang="it-IT" dirty="0" err="1" smtClean="0">
                <a:latin typeface="+mj-lt"/>
                <a:ea typeface="ＭＳ Ｐゴシック" charset="0"/>
                <a:sym typeface="Symbol" charset="0"/>
              </a:rPr>
              <a:t>,m</a:t>
            </a:r>
            <a:r>
              <a:rPr lang="it-IT" baseline="-25000" dirty="0" err="1" smtClean="0">
                <a:latin typeface="+mj-lt"/>
                <a:ea typeface="ＭＳ Ｐゴシック" charset="0"/>
                <a:sym typeface="Symbol" charset="0"/>
              </a:rPr>
              <a:t>neutralino</a:t>
            </a:r>
            <a:r>
              <a:rPr lang="it-IT" dirty="0" smtClean="0">
                <a:latin typeface="+mj-lt"/>
                <a:ea typeface="ＭＳ Ｐゴシック" charset="0"/>
                <a:sym typeface="Symbol" charset="0"/>
              </a:rPr>
              <a:t>)</a:t>
            </a:r>
            <a:endParaRPr lang="en-US" sz="2600" dirty="0">
              <a:latin typeface="+mj-lt"/>
            </a:endParaRPr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endParaRPr lang="en-US" sz="2200" dirty="0">
              <a:latin typeface="+mj-lt"/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2600" dirty="0">
              <a:latin typeface="+mj-lt"/>
            </a:endParaRPr>
          </a:p>
          <a:p>
            <a:pPr marL="819030" lvl="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endParaRPr lang="en-US" sz="2200" dirty="0">
              <a:latin typeface="+mj-lt"/>
            </a:endParaRPr>
          </a:p>
          <a:p>
            <a:pPr>
              <a:lnSpc>
                <a:spcPct val="90000"/>
              </a:lnSpc>
            </a:pPr>
            <a:endParaRPr lang="en-US" sz="26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930662"/>
          </a:xfrm>
        </p:spPr>
        <p:txBody>
          <a:bodyPr>
            <a:noAutofit/>
          </a:bodyPr>
          <a:lstStyle/>
          <a:p>
            <a:r>
              <a:rPr lang="en-US" sz="4300" b="1" dirty="0"/>
              <a:t>Discriminating variables for MVA</a:t>
            </a:r>
            <a:endParaRPr lang="en-US" sz="43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54</a:t>
            </a:fld>
            <a:endParaRPr kumimoji="0" lang="en-US"/>
          </a:p>
        </p:txBody>
      </p:sp>
      <p:pic>
        <p:nvPicPr>
          <p:cNvPr id="7" name="Picture 6" descr="fig1.tif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4"/>
          <a:stretch/>
        </p:blipFill>
        <p:spPr>
          <a:xfrm>
            <a:off x="157213" y="3843768"/>
            <a:ext cx="3015114" cy="3716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9916" y="3378638"/>
            <a:ext cx="1229606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 (225,0)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9" name="Picture 8" descr="fig2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6" r="7793" b="6273"/>
          <a:stretch/>
        </p:blipFill>
        <p:spPr>
          <a:xfrm>
            <a:off x="3203358" y="3797215"/>
            <a:ext cx="3090762" cy="3763064"/>
          </a:xfrm>
          <a:prstGeom prst="rect">
            <a:avLst/>
          </a:prstGeom>
        </p:spPr>
      </p:pic>
      <p:pic>
        <p:nvPicPr>
          <p:cNvPr id="10" name="Picture 9" descr="fig3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" r="7640" b="2835"/>
          <a:stretch/>
        </p:blipFill>
        <p:spPr>
          <a:xfrm>
            <a:off x="6392375" y="3797215"/>
            <a:ext cx="3054416" cy="37630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9768" y="3370642"/>
            <a:ext cx="1353100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 (300,50)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13858" y="3346393"/>
            <a:ext cx="1314672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F (225,25)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73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9696" y="1237234"/>
            <a:ext cx="8641080" cy="5181600"/>
          </a:xfrm>
        </p:spPr>
        <p:txBody>
          <a:bodyPr>
            <a:noAutofit/>
          </a:bodyPr>
          <a:lstStyle/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it-IT" dirty="0" err="1" smtClean="0">
                <a:latin typeface="+mj-lt"/>
                <a:ea typeface="ＭＳ Ｐゴシック" charset="0"/>
              </a:rPr>
              <a:t>After</a:t>
            </a:r>
            <a:r>
              <a:rPr lang="it-IT" dirty="0" smtClean="0">
                <a:latin typeface="+mj-lt"/>
                <a:ea typeface="ＭＳ Ｐゴシック" charset="0"/>
              </a:rPr>
              <a:t> a </a:t>
            </a:r>
            <a:r>
              <a:rPr lang="it-IT" dirty="0" err="1" smtClean="0">
                <a:latin typeface="+mj-lt"/>
                <a:ea typeface="ＭＳ Ｐゴシック" charset="0"/>
              </a:rPr>
              <a:t>detailed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investigation</a:t>
            </a:r>
            <a:r>
              <a:rPr lang="it-IT" dirty="0" smtClean="0">
                <a:latin typeface="+mj-lt"/>
                <a:ea typeface="ＭＳ Ｐゴシック" charset="0"/>
              </a:rPr>
              <a:t>-&gt; BDTG (</a:t>
            </a:r>
            <a:r>
              <a:rPr lang="it-IT" dirty="0" err="1">
                <a:latin typeface="+mj-lt"/>
                <a:ea typeface="ＭＳ Ｐゴシック" charset="0"/>
              </a:rPr>
              <a:t>B</a:t>
            </a:r>
            <a:r>
              <a:rPr lang="it-IT" dirty="0" err="1" smtClean="0">
                <a:latin typeface="+mj-lt"/>
                <a:ea typeface="ＭＳ Ｐゴシック" charset="0"/>
              </a:rPr>
              <a:t>oosted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Decision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Trees</a:t>
            </a:r>
            <a:r>
              <a:rPr lang="it-IT" dirty="0" smtClean="0">
                <a:latin typeface="+mj-lt"/>
                <a:ea typeface="ＭＳ Ｐゴシック" charset="0"/>
              </a:rPr>
              <a:t> with </a:t>
            </a:r>
            <a:r>
              <a:rPr lang="it-IT" dirty="0" err="1" smtClean="0">
                <a:latin typeface="+mj-lt"/>
                <a:ea typeface="ＭＳ Ｐゴシック" charset="0"/>
              </a:rPr>
              <a:t>Gradient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boosting</a:t>
            </a:r>
            <a:r>
              <a:rPr lang="it-IT" dirty="0" smtClean="0">
                <a:latin typeface="+mj-lt"/>
                <a:ea typeface="ＭＳ Ｐゴシック" charset="0"/>
              </a:rPr>
              <a:t>) </a:t>
            </a:r>
            <a:r>
              <a:rPr lang="it-IT" dirty="0" err="1" smtClean="0">
                <a:latin typeface="+mj-lt"/>
                <a:ea typeface="ＭＳ Ｐゴシック" charset="0"/>
              </a:rPr>
              <a:t>method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chosen</a:t>
            </a:r>
            <a:endParaRPr lang="it-IT" dirty="0" smtClean="0">
              <a:latin typeface="+mj-lt"/>
              <a:ea typeface="ＭＳ Ｐゴシック" charset="0"/>
            </a:endParaRPr>
          </a:p>
          <a:p>
            <a:pPr marL="496382" lvl="1" indent="-496382">
              <a:lnSpc>
                <a:spcPct val="90000"/>
              </a:lnSpc>
              <a:spcBef>
                <a:spcPts val="651"/>
              </a:spcBef>
              <a:buClr>
                <a:schemeClr val="accent2"/>
              </a:buClr>
            </a:pPr>
            <a:r>
              <a:rPr lang="it-IT" sz="2600" dirty="0" err="1">
                <a:latin typeface="+mj-lt"/>
                <a:ea typeface="ＭＳ Ｐゴシック" charset="0"/>
              </a:rPr>
              <a:t>Algorithm</a:t>
            </a:r>
            <a:r>
              <a:rPr lang="it-IT" sz="2600" dirty="0">
                <a:latin typeface="+mj-lt"/>
                <a:ea typeface="ＭＳ Ｐゴシック" charset="0"/>
              </a:rPr>
              <a:t> </a:t>
            </a:r>
            <a:r>
              <a:rPr lang="it-IT" sz="2600" dirty="0" err="1">
                <a:latin typeface="+mj-lt"/>
                <a:ea typeface="ＭＳ Ｐゴシック" charset="0"/>
              </a:rPr>
              <a:t>parameters</a:t>
            </a:r>
            <a:r>
              <a:rPr lang="it-IT" sz="2600" dirty="0">
                <a:latin typeface="+mj-lt"/>
                <a:ea typeface="ＭＳ Ｐゴシック" charset="0"/>
              </a:rPr>
              <a:t> </a:t>
            </a:r>
            <a:r>
              <a:rPr lang="it-IT" sz="2600" dirty="0" err="1">
                <a:latin typeface="+mj-lt"/>
                <a:ea typeface="ＭＳ Ｐゴシック" charset="0"/>
              </a:rPr>
              <a:t>optimized</a:t>
            </a:r>
            <a:r>
              <a:rPr lang="it-IT" dirty="0" smtClean="0">
                <a:latin typeface="+mj-lt"/>
                <a:ea typeface="ＭＳ Ｐゴシック" charset="0"/>
              </a:rPr>
              <a:t>/</a:t>
            </a:r>
            <a:r>
              <a:rPr lang="it-IT" dirty="0" err="1" smtClean="0">
                <a:latin typeface="+mj-lt"/>
                <a:ea typeface="ＭＳ Ｐゴシック" charset="0"/>
              </a:rPr>
              <a:t>tuned</a:t>
            </a:r>
            <a:r>
              <a:rPr lang="it-IT" dirty="0" smtClean="0">
                <a:latin typeface="+mj-lt"/>
                <a:ea typeface="ＭＳ Ｐゴシック" charset="0"/>
              </a:rPr>
              <a:t> for </a:t>
            </a:r>
            <a:r>
              <a:rPr lang="it-IT" dirty="0" err="1" smtClean="0">
                <a:latin typeface="+mj-lt"/>
                <a:ea typeface="ＭＳ Ｐゴシック" charset="0"/>
              </a:rPr>
              <a:t>each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reference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point</a:t>
            </a:r>
            <a:r>
              <a:rPr lang="it-IT" dirty="0" smtClean="0">
                <a:latin typeface="+mj-lt"/>
                <a:ea typeface="ＭＳ Ｐゴシック" charset="0"/>
              </a:rPr>
              <a:t> in DF/SF </a:t>
            </a:r>
            <a:r>
              <a:rPr lang="it-IT" dirty="0" err="1" smtClean="0">
                <a:latin typeface="+mj-lt"/>
                <a:ea typeface="ＭＳ Ｐゴシック" charset="0"/>
              </a:rPr>
              <a:t>channels</a:t>
            </a:r>
            <a:r>
              <a:rPr lang="it-IT" dirty="0" smtClean="0">
                <a:latin typeface="+mj-lt"/>
                <a:ea typeface="ＭＳ Ｐゴシック" charset="0"/>
              </a:rPr>
              <a:t> in </a:t>
            </a:r>
            <a:r>
              <a:rPr lang="it-IT" dirty="0" err="1" smtClean="0">
                <a:latin typeface="+mj-lt"/>
                <a:ea typeface="ＭＳ Ｐゴシック" charset="0"/>
              </a:rPr>
              <a:t>order</a:t>
            </a:r>
            <a:r>
              <a:rPr lang="it-IT" dirty="0" smtClean="0">
                <a:latin typeface="+mj-lt"/>
                <a:ea typeface="ＭＳ Ｐゴシック" charset="0"/>
              </a:rPr>
              <a:t> to </a:t>
            </a:r>
            <a:r>
              <a:rPr lang="it-IT" dirty="0" err="1" smtClean="0">
                <a:latin typeface="+mj-lt"/>
                <a:ea typeface="ＭＳ Ｐゴシック" charset="0"/>
              </a:rPr>
              <a:t>get</a:t>
            </a:r>
            <a:r>
              <a:rPr lang="it-IT" dirty="0" smtClean="0">
                <a:latin typeface="+mj-lt"/>
                <a:ea typeface="ＭＳ Ｐゴシック" charset="0"/>
              </a:rPr>
              <a:t> </a:t>
            </a:r>
            <a:r>
              <a:rPr lang="it-IT" dirty="0" err="1" smtClean="0">
                <a:latin typeface="+mj-lt"/>
                <a:ea typeface="ＭＳ Ｐゴシック" charset="0"/>
              </a:rPr>
              <a:t>stable</a:t>
            </a:r>
            <a:r>
              <a:rPr lang="it-IT" dirty="0" smtClean="0">
                <a:latin typeface="+mj-lt"/>
                <a:ea typeface="ＭＳ Ｐゴシック" charset="0"/>
              </a:rPr>
              <a:t> and </a:t>
            </a:r>
            <a:r>
              <a:rPr lang="it-IT" dirty="0" err="1" smtClean="0">
                <a:latin typeface="+mj-lt"/>
                <a:ea typeface="ＭＳ Ｐゴシック" charset="0"/>
              </a:rPr>
              <a:t>reliable</a:t>
            </a:r>
            <a:r>
              <a:rPr lang="it-IT" dirty="0" smtClean="0">
                <a:latin typeface="+mj-lt"/>
                <a:ea typeface="ＭＳ Ｐゴシック" charset="0"/>
              </a:rPr>
              <a:t> performance (no “</a:t>
            </a:r>
            <a:r>
              <a:rPr lang="it-IT" dirty="0" err="1" smtClean="0">
                <a:latin typeface="+mj-lt"/>
                <a:ea typeface="ＭＳ Ｐゴシック" charset="0"/>
              </a:rPr>
              <a:t>overtraining</a:t>
            </a:r>
            <a:r>
              <a:rPr lang="it-IT" dirty="0" smtClean="0">
                <a:latin typeface="+mj-lt"/>
                <a:ea typeface="ＭＳ Ｐゴシック" charset="0"/>
              </a:rPr>
              <a:t>”)</a:t>
            </a:r>
            <a:endParaRPr lang="en-US" sz="2600" dirty="0">
              <a:latin typeface="+mj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601199" cy="1237234"/>
          </a:xfrm>
        </p:spPr>
        <p:txBody>
          <a:bodyPr>
            <a:noAutofit/>
          </a:bodyPr>
          <a:lstStyle/>
          <a:p>
            <a:r>
              <a:rPr lang="en-US" sz="3900" b="1" dirty="0"/>
              <a:t>Method used in MVA for signal/background discrimination</a:t>
            </a:r>
            <a:endParaRPr lang="en-US" sz="3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55</a:t>
            </a:fld>
            <a:endParaRPr kumimoji="0" lang="en-US"/>
          </a:p>
        </p:txBody>
      </p:sp>
      <p:pic>
        <p:nvPicPr>
          <p:cNvPr id="7" name="Picture 6" descr="fig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96" y="3930169"/>
            <a:ext cx="8641080" cy="384223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7593" y="6162966"/>
            <a:ext cx="1298016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DF(225,25)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57336" y="6162966"/>
            <a:ext cx="1259587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F(225,25)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9423" y="4484660"/>
            <a:ext cx="1298016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DF(300,50)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96258" y="4484660"/>
            <a:ext cx="1259587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F(300,50)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292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1" y="1438920"/>
            <a:ext cx="6961354" cy="621787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6066"/>
            <a:ext cx="9629272" cy="913647"/>
          </a:xfrm>
        </p:spPr>
        <p:txBody>
          <a:bodyPr>
            <a:noAutofit/>
          </a:bodyPr>
          <a:lstStyle/>
          <a:p>
            <a:r>
              <a:rPr lang="en-US" sz="3900" b="1" dirty="0"/>
              <a:t>BDTG cut optimization</a:t>
            </a:r>
            <a:endParaRPr lang="en-US" sz="39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pPr eaLnBrk="1" latinLnBrk="0" hangingPunct="1"/>
            <a:fld id="{D2E57653-3E58-4892-A7ED-712530ACC680}" type="slidenum">
              <a:rPr kumimoji="0" lang="en-US" smtClean="0"/>
              <a:pPr eaLnBrk="1" latinLnBrk="0" hangingPunct="1"/>
              <a:t>56</a:t>
            </a:fld>
            <a:endParaRPr kumimoji="0" lang="en-US"/>
          </a:p>
        </p:txBody>
      </p:sp>
      <p:sp>
        <p:nvSpPr>
          <p:cNvPr id="9" name="TextBox 8"/>
          <p:cNvSpPr txBox="1"/>
          <p:nvPr/>
        </p:nvSpPr>
        <p:spPr>
          <a:xfrm>
            <a:off x="1918390" y="5598720"/>
            <a:ext cx="1298016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DF(225,25)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1186" y="5550141"/>
            <a:ext cx="1259587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F(225,25)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20210" y="2694828"/>
            <a:ext cx="1298016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DF(300,50)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1932" y="2613862"/>
            <a:ext cx="1259587" cy="392633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</a:t>
            </a:r>
            <a:r>
              <a:rPr lang="en-US" b="1" dirty="0" smtClean="0">
                <a:solidFill>
                  <a:srgbClr val="000000"/>
                </a:solidFill>
              </a:rPr>
              <a:t>F(300,50)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8605" y="1390706"/>
            <a:ext cx="2507732" cy="1269796"/>
          </a:xfrm>
          <a:prstGeom prst="rect">
            <a:avLst/>
          </a:prstGeom>
          <a:noFill/>
        </p:spPr>
        <p:txBody>
          <a:bodyPr wrap="none" lIns="99276" tIns="49638" rIns="99276" bIns="49638" rtlCol="0">
            <a:spAutoFit/>
          </a:bodyPr>
          <a:lstStyle/>
          <a:p>
            <a:r>
              <a:rPr lang="en-US" dirty="0" smtClean="0"/>
              <a:t>BDTG optimized cut</a:t>
            </a:r>
          </a:p>
          <a:p>
            <a:r>
              <a:rPr lang="en-US" dirty="0" smtClean="0"/>
              <a:t>maximizes significance: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fig1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0"/>
          <a:stretch/>
        </p:blipFill>
        <p:spPr>
          <a:xfrm>
            <a:off x="7116679" y="2211328"/>
            <a:ext cx="2512594" cy="1079500"/>
          </a:xfrm>
          <a:prstGeom prst="rect">
            <a:avLst/>
          </a:prstGeom>
        </p:spPr>
      </p:pic>
      <p:pic>
        <p:nvPicPr>
          <p:cNvPr id="8" name="Picture 7" descr="fig1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605" y="3267287"/>
            <a:ext cx="2540668" cy="425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00031" y="1727200"/>
            <a:ext cx="8641080" cy="5181600"/>
          </a:xfrm>
        </p:spPr>
        <p:txBody>
          <a:bodyPr>
            <a:normAutofit fontScale="85000" lnSpcReduction="20000"/>
          </a:bodyPr>
          <a:lstStyle/>
          <a:p>
            <a:r>
              <a:rPr lang="it-IT" dirty="0" err="1" smtClean="0"/>
              <a:t>ttbar</a:t>
            </a:r>
            <a:endParaRPr lang="it-IT" dirty="0" smtClean="0"/>
          </a:p>
          <a:p>
            <a:pPr lvl="1"/>
            <a:r>
              <a:rPr lang="it-IT" dirty="0" smtClean="0"/>
              <a:t>The </a:t>
            </a:r>
            <a:r>
              <a:rPr lang="it-IT" dirty="0" err="1"/>
              <a:t>m</a:t>
            </a:r>
            <a:r>
              <a:rPr lang="it-IT" dirty="0" err="1" smtClean="0"/>
              <a:t>ost</a:t>
            </a:r>
            <a:r>
              <a:rPr lang="it-IT" dirty="0" smtClean="0"/>
              <a:t> </a:t>
            </a:r>
            <a:r>
              <a:rPr lang="it-IT" dirty="0" err="1" smtClean="0"/>
              <a:t>relevant</a:t>
            </a:r>
            <a:r>
              <a:rPr lang="it-IT" dirty="0" smtClean="0"/>
              <a:t> background</a:t>
            </a:r>
          </a:p>
          <a:p>
            <a:pPr lvl="1"/>
            <a:r>
              <a:rPr lang="it-IT" dirty="0" err="1" smtClean="0"/>
              <a:t>Estimated</a:t>
            </a:r>
            <a:r>
              <a:rPr lang="it-IT" dirty="0" smtClean="0"/>
              <a:t> by </a:t>
            </a:r>
            <a:r>
              <a:rPr lang="it-IT" dirty="0" err="1" smtClean="0"/>
              <a:t>normalizing</a:t>
            </a:r>
            <a:r>
              <a:rPr lang="it-IT" dirty="0" smtClean="0"/>
              <a:t> MC to data in </a:t>
            </a:r>
            <a:r>
              <a:rPr lang="it-IT" dirty="0" err="1" smtClean="0"/>
              <a:t>CRs</a:t>
            </a:r>
            <a:r>
              <a:rPr lang="it-IT" dirty="0" smtClean="0"/>
              <a:t> (background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)</a:t>
            </a:r>
            <a:endParaRPr lang="it-IT" dirty="0" smtClean="0"/>
          </a:p>
          <a:p>
            <a:r>
              <a:rPr lang="it-IT" dirty="0" err="1" smtClean="0"/>
              <a:t>Processes</a:t>
            </a:r>
            <a:r>
              <a:rPr lang="it-IT" dirty="0" smtClean="0"/>
              <a:t> with </a:t>
            </a:r>
            <a:r>
              <a:rPr lang="it-IT" dirty="0" err="1" smtClean="0"/>
              <a:t>fake</a:t>
            </a:r>
            <a:r>
              <a:rPr lang="it-IT" dirty="0" smtClean="0"/>
              <a:t> </a:t>
            </a:r>
            <a:r>
              <a:rPr lang="it-IT" dirty="0" err="1" smtClean="0"/>
              <a:t>leptons</a:t>
            </a:r>
            <a:endParaRPr lang="it-IT" dirty="0" smtClean="0"/>
          </a:p>
          <a:p>
            <a:pPr lvl="1"/>
            <a:r>
              <a:rPr lang="it-IT" dirty="0" smtClean="0"/>
              <a:t>Data </a:t>
            </a:r>
            <a:r>
              <a:rPr lang="it-IT" dirty="0" err="1" smtClean="0"/>
              <a:t>driven</a:t>
            </a:r>
            <a:r>
              <a:rPr lang="it-IT" dirty="0" smtClean="0"/>
              <a:t> estimate </a:t>
            </a:r>
            <a:r>
              <a:rPr lang="it-IT" dirty="0" err="1" smtClean="0"/>
              <a:t>using</a:t>
            </a:r>
            <a:r>
              <a:rPr lang="it-IT" dirty="0" smtClean="0"/>
              <a:t> the Matrix Method (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used</a:t>
            </a:r>
            <a:r>
              <a:rPr lang="it-IT" dirty="0" smtClean="0"/>
              <a:t> in </a:t>
            </a:r>
            <a:r>
              <a:rPr lang="it-IT" dirty="0" err="1" smtClean="0"/>
              <a:t>chargino</a:t>
            </a:r>
            <a:r>
              <a:rPr lang="it-IT" dirty="0" smtClean="0"/>
              <a:t> </a:t>
            </a:r>
            <a:r>
              <a:rPr lang="it-IT" dirty="0" err="1" smtClean="0"/>
              <a:t>analyses</a:t>
            </a:r>
            <a:r>
              <a:rPr lang="it-IT" dirty="0" smtClean="0"/>
              <a:t>, </a:t>
            </a:r>
            <a:r>
              <a:rPr lang="it-IT" dirty="0" err="1" smtClean="0"/>
              <a:t>both</a:t>
            </a:r>
            <a:r>
              <a:rPr lang="it-IT" dirty="0" smtClean="0"/>
              <a:t> with </a:t>
            </a:r>
            <a:r>
              <a:rPr lang="it-IT" dirty="0" err="1" smtClean="0"/>
              <a:t>leptonic</a:t>
            </a:r>
            <a:r>
              <a:rPr lang="it-IT" dirty="0" smtClean="0"/>
              <a:t> and </a:t>
            </a:r>
            <a:r>
              <a:rPr lang="it-IT" dirty="0" err="1" smtClean="0"/>
              <a:t>hadronic</a:t>
            </a:r>
            <a:r>
              <a:rPr lang="it-IT" dirty="0" smtClean="0"/>
              <a:t> mT2)</a:t>
            </a:r>
          </a:p>
          <a:p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sources</a:t>
            </a:r>
            <a:r>
              <a:rPr lang="it-IT" dirty="0" smtClean="0"/>
              <a:t> </a:t>
            </a:r>
            <a:r>
              <a:rPr lang="it-IT" dirty="0" err="1" smtClean="0"/>
              <a:t>estimated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MC</a:t>
            </a:r>
          </a:p>
          <a:p>
            <a:pPr lvl="1"/>
            <a:r>
              <a:rPr lang="it-IT" dirty="0" smtClean="0"/>
              <a:t>WW and WZ+ZZ</a:t>
            </a:r>
          </a:p>
          <a:p>
            <a:pPr lvl="2"/>
            <a:r>
              <a:rPr lang="it-IT" dirty="0" err="1" smtClean="0"/>
              <a:t>tried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semi-data </a:t>
            </a:r>
            <a:r>
              <a:rPr lang="it-IT" dirty="0" err="1" smtClean="0"/>
              <a:t>driven</a:t>
            </a:r>
            <a:r>
              <a:rPr lang="it-IT" dirty="0" smtClean="0"/>
              <a:t> </a:t>
            </a:r>
            <a:r>
              <a:rPr lang="it-IT" dirty="0" err="1" smtClean="0"/>
              <a:t>approaches</a:t>
            </a:r>
            <a:r>
              <a:rPr lang="it-IT" dirty="0" smtClean="0"/>
              <a:t> with low </a:t>
            </a:r>
            <a:r>
              <a:rPr lang="it-IT" dirty="0" err="1" smtClean="0"/>
              <a:t>purity</a:t>
            </a:r>
            <a:r>
              <a:rPr lang="it-IT" dirty="0" smtClean="0"/>
              <a:t> CR -&gt; </a:t>
            </a:r>
            <a:r>
              <a:rPr lang="it-IT" dirty="0" err="1" smtClean="0"/>
              <a:t>huge</a:t>
            </a:r>
            <a:r>
              <a:rPr lang="it-IT" dirty="0" smtClean="0"/>
              <a:t> </a:t>
            </a:r>
            <a:r>
              <a:rPr lang="it-IT" dirty="0" err="1" smtClean="0"/>
              <a:t>errors</a:t>
            </a:r>
            <a:endParaRPr lang="it-IT" dirty="0" smtClean="0"/>
          </a:p>
          <a:p>
            <a:pPr lvl="1"/>
            <a:r>
              <a:rPr lang="it-IT" dirty="0" err="1" smtClean="0"/>
              <a:t>Z+jets</a:t>
            </a:r>
            <a:r>
              <a:rPr lang="it-IT" dirty="0" smtClean="0"/>
              <a:t> and </a:t>
            </a:r>
            <a:r>
              <a:rPr lang="it-IT" dirty="0" err="1" smtClean="0"/>
              <a:t>Drell-Yan+jets</a:t>
            </a:r>
            <a:r>
              <a:rPr lang="it-IT" dirty="0" smtClean="0"/>
              <a:t> are small (and to be </a:t>
            </a:r>
            <a:r>
              <a:rPr lang="it-IT" dirty="0" err="1" smtClean="0"/>
              <a:t>considered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 for SF)</a:t>
            </a:r>
          </a:p>
          <a:p>
            <a:pPr lvl="1"/>
            <a:r>
              <a:rPr lang="it-IT" dirty="0" err="1" smtClean="0"/>
              <a:t>Other</a:t>
            </a:r>
            <a:r>
              <a:rPr lang="it-IT" dirty="0" smtClean="0"/>
              <a:t> small </a:t>
            </a:r>
            <a:r>
              <a:rPr lang="it-IT" dirty="0" err="1" smtClean="0"/>
              <a:t>contributions</a:t>
            </a:r>
            <a:r>
              <a:rPr lang="it-IT" dirty="0" smtClean="0"/>
              <a:t>: </a:t>
            </a:r>
            <a:r>
              <a:rPr lang="it-IT" dirty="0" err="1" smtClean="0"/>
              <a:t>Wt</a:t>
            </a:r>
            <a:r>
              <a:rPr lang="it-IT" dirty="0" smtClean="0"/>
              <a:t>, </a:t>
            </a:r>
            <a:r>
              <a:rPr lang="it-IT" dirty="0" err="1" smtClean="0"/>
              <a:t>ttW</a:t>
            </a:r>
            <a:r>
              <a:rPr lang="it-IT" dirty="0" smtClean="0"/>
              <a:t>, </a:t>
            </a:r>
            <a:r>
              <a:rPr lang="it-IT" dirty="0" err="1" smtClean="0"/>
              <a:t>ttZ</a:t>
            </a:r>
            <a:r>
              <a:rPr lang="it-IT" dirty="0" smtClean="0"/>
              <a:t>, </a:t>
            </a:r>
            <a:r>
              <a:rPr lang="it-IT" dirty="0" err="1" smtClean="0"/>
              <a:t>ttWW</a:t>
            </a:r>
            <a:endParaRPr lang="it-IT" dirty="0" smtClean="0"/>
          </a:p>
          <a:p>
            <a:pPr lvl="1"/>
            <a:endParaRPr lang="it-IT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57</a:t>
            </a:fld>
            <a:endParaRPr kumimoji="0" lang="en-US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Background estimate </a:t>
            </a:r>
            <a:r>
              <a:rPr lang="it-IT" dirty="0" err="1" smtClean="0"/>
              <a:t>strategy</a:t>
            </a: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58</a:t>
            </a:fld>
            <a:endParaRPr kumimoji="0" lang="en-US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1"/>
            <a:ext cx="9601200" cy="854020"/>
          </a:xfrm>
        </p:spPr>
        <p:txBody>
          <a:bodyPr/>
          <a:lstStyle/>
          <a:p>
            <a:r>
              <a:rPr lang="it-IT" dirty="0" err="1" smtClean="0"/>
              <a:t>Final</a:t>
            </a:r>
            <a:r>
              <a:rPr lang="it-IT" dirty="0" smtClean="0"/>
              <a:t> </a:t>
            </a:r>
            <a:r>
              <a:rPr lang="it-IT" dirty="0" err="1" smtClean="0"/>
              <a:t>observed</a:t>
            </a:r>
            <a:r>
              <a:rPr lang="it-IT" dirty="0" smtClean="0"/>
              <a:t> and </a:t>
            </a:r>
            <a:r>
              <a:rPr lang="it-IT" dirty="0" err="1" smtClean="0"/>
              <a:t>expected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endParaRPr lang="it-IT" dirty="0"/>
          </a:p>
        </p:txBody>
      </p:sp>
      <p:sp>
        <p:nvSpPr>
          <p:cNvPr id="5" name="Left Arrow 4"/>
          <p:cNvSpPr/>
          <p:nvPr/>
        </p:nvSpPr>
        <p:spPr>
          <a:xfrm>
            <a:off x="6862120" y="3796727"/>
            <a:ext cx="418070" cy="326768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9276" tIns="49638" rIns="99276" bIns="49638"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fig1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r="21123"/>
          <a:stretch>
            <a:fillRect/>
          </a:stretch>
        </p:blipFill>
        <p:spPr>
          <a:xfrm>
            <a:off x="2136400" y="4823023"/>
            <a:ext cx="5246972" cy="2897828"/>
          </a:xfrm>
        </p:spPr>
      </p:pic>
      <p:pic>
        <p:nvPicPr>
          <p:cNvPr id="7" name="Picture 6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1189"/>
            <a:ext cx="9601200" cy="33250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59</a:t>
            </a:fld>
            <a:endParaRPr kumimoji="0" lang="en-US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60591"/>
          </a:xfrm>
        </p:spPr>
        <p:txBody>
          <a:bodyPr>
            <a:noAutofit/>
          </a:bodyPr>
          <a:lstStyle/>
          <a:p>
            <a:r>
              <a:rPr lang="it-IT" sz="3000" dirty="0" smtClean="0"/>
              <a:t>Model</a:t>
            </a:r>
            <a:r>
              <a:rPr lang="it-IT" sz="3000" dirty="0"/>
              <a:t>-</a:t>
            </a:r>
            <a:r>
              <a:rPr lang="it-IT" sz="3000" dirty="0" err="1"/>
              <a:t>independent</a:t>
            </a:r>
            <a:r>
              <a:rPr lang="it-IT" sz="3000" dirty="0"/>
              <a:t> </a:t>
            </a:r>
            <a:r>
              <a:rPr lang="it-IT" sz="3000" dirty="0" err="1"/>
              <a:t>upper</a:t>
            </a:r>
            <a:r>
              <a:rPr lang="it-IT" sz="3000" dirty="0"/>
              <a:t> </a:t>
            </a:r>
            <a:r>
              <a:rPr lang="it-IT" sz="3000" dirty="0" err="1"/>
              <a:t>limits</a:t>
            </a:r>
            <a:r>
              <a:rPr lang="it-IT" sz="3000" dirty="0"/>
              <a:t> on </a:t>
            </a:r>
            <a:r>
              <a:rPr lang="it-IT" sz="3000" dirty="0" err="1"/>
              <a:t>visible</a:t>
            </a:r>
            <a:r>
              <a:rPr lang="it-IT" sz="3000" dirty="0"/>
              <a:t> cross </a:t>
            </a:r>
            <a:r>
              <a:rPr lang="it-IT" sz="3000" dirty="0" err="1"/>
              <a:t>section</a:t>
            </a:r>
            <a:r>
              <a:rPr lang="it-IT" sz="3000" dirty="0"/>
              <a:t> </a:t>
            </a:r>
            <a:r>
              <a:rPr lang="it-IT" sz="3000" dirty="0" err="1"/>
              <a:t>at</a:t>
            </a:r>
            <a:r>
              <a:rPr lang="it-IT" sz="3000" dirty="0"/>
              <a:t> 95% CL</a:t>
            </a:r>
            <a:endParaRPr lang="it-IT" sz="3000" dirty="0"/>
          </a:p>
        </p:txBody>
      </p:sp>
      <p:pic>
        <p:nvPicPr>
          <p:cNvPr id="2" name="Picture 1" descr="fig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741"/>
            <a:ext cx="5179594" cy="5148995"/>
          </a:xfrm>
          <a:prstGeom prst="rect">
            <a:avLst/>
          </a:prstGeom>
        </p:spPr>
      </p:pic>
      <p:pic>
        <p:nvPicPr>
          <p:cNvPr id="5" name="Picture 4" descr="fig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593" y="1866558"/>
            <a:ext cx="4421607" cy="5124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87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73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31104" y="7005735"/>
            <a:ext cx="640080" cy="518160"/>
          </a:xfrm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60</a:t>
            </a:fld>
            <a:endParaRPr kumimoji="0" lang="en-US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625680" cy="733581"/>
          </a:xfrm>
        </p:spPr>
        <p:txBody>
          <a:bodyPr>
            <a:noAutofit/>
          </a:bodyPr>
          <a:lstStyle/>
          <a:p>
            <a:r>
              <a:rPr lang="en-US" sz="4100" dirty="0"/>
              <a:t>Exclusion plots</a:t>
            </a:r>
            <a:endParaRPr lang="en-US" sz="4100" dirty="0"/>
          </a:p>
        </p:txBody>
      </p:sp>
      <p:pic>
        <p:nvPicPr>
          <p:cNvPr id="7" name="Picture 6" descr="fig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272"/>
            <a:ext cx="9601200" cy="3659539"/>
          </a:xfrm>
          <a:prstGeom prst="rect">
            <a:avLst/>
          </a:prstGeom>
        </p:spPr>
      </p:pic>
      <p:pic>
        <p:nvPicPr>
          <p:cNvPr id="8" name="Picture 7" descr="fig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08" y="4390321"/>
            <a:ext cx="4576010" cy="327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2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Stop </a:t>
            </a:r>
            <a:r>
              <a:rPr lang="it-IT" dirty="0" err="1" smtClean="0"/>
              <a:t>measurement</a:t>
            </a:r>
            <a:r>
              <a:rPr lang="it-IT" dirty="0" smtClean="0"/>
              <a:t> Status</a:t>
            </a:r>
            <a:endParaRPr lang="it-I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99276" tIns="49638" rIns="99276" bIns="49638"/>
          <a:lstStyle/>
          <a:p>
            <a:fld id="{D2E57653-3E58-4892-A7ED-712530ACC680}" type="slidenum">
              <a:rPr kumimoji="0" lang="en-US" smtClean="0"/>
              <a:pPr/>
              <a:t>61</a:t>
            </a:fld>
            <a:endParaRPr kumimoji="0"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6431" y="1182619"/>
            <a:ext cx="6450167" cy="6589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Studenti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5904"/>
            <a:ext cx="9601200" cy="6703858"/>
          </a:xfrm>
        </p:spPr>
        <p:txBody>
          <a:bodyPr>
            <a:normAutofit fontScale="92500" lnSpcReduction="10000"/>
          </a:bodyPr>
          <a:lstStyle/>
          <a:p>
            <a:r>
              <a:rPr lang="it-IT" sz="2400" dirty="0" smtClean="0"/>
              <a:t>Triennali:</a:t>
            </a:r>
          </a:p>
          <a:p>
            <a:pPr lvl="1"/>
            <a:r>
              <a:rPr lang="it-IT" sz="2000" dirty="0" smtClean="0"/>
              <a:t>Fausto </a:t>
            </a:r>
            <a:r>
              <a:rPr lang="it-IT" sz="2000" dirty="0" err="1" smtClean="0"/>
              <a:t>Sirsi</a:t>
            </a:r>
            <a:r>
              <a:rPr lang="it-IT" sz="2000" dirty="0" smtClean="0"/>
              <a:t>: </a:t>
            </a:r>
            <a:r>
              <a:rPr lang="it-IT" sz="2000" dirty="0"/>
              <a:t>aprile </a:t>
            </a:r>
            <a:r>
              <a:rPr lang="it-IT" sz="2000" dirty="0" smtClean="0"/>
              <a:t>2012</a:t>
            </a:r>
            <a:br>
              <a:rPr lang="it-IT" sz="2000" dirty="0" smtClean="0"/>
            </a:br>
            <a:r>
              <a:rPr lang="it-IT" sz="2000" dirty="0" smtClean="0"/>
              <a:t>Metodi </a:t>
            </a:r>
            <a:r>
              <a:rPr lang="it-IT" sz="2000" dirty="0"/>
              <a:t>di analisi multivariata dei dati per la ricerca di Nuova Fisica all'esperimento ATLAS (</a:t>
            </a:r>
            <a:r>
              <a:rPr lang="it-IT" sz="2000" dirty="0">
                <a:solidFill>
                  <a:srgbClr val="000090"/>
                </a:solidFill>
              </a:rPr>
              <a:t>Ventura</a:t>
            </a:r>
            <a:r>
              <a:rPr lang="it-IT" sz="1400" i="1" dirty="0"/>
              <a:t>) </a:t>
            </a:r>
            <a:endParaRPr lang="it-IT" sz="2000" dirty="0"/>
          </a:p>
          <a:p>
            <a:pPr lvl="1"/>
            <a:r>
              <a:rPr lang="it-IT" sz="2000" dirty="0"/>
              <a:t>Marta Dell’Atti: aprile </a:t>
            </a:r>
            <a:r>
              <a:rPr lang="it-IT" sz="2000" dirty="0" smtClean="0"/>
              <a:t>2012 </a:t>
            </a:r>
            <a:br>
              <a:rPr lang="it-IT" sz="2000" dirty="0" smtClean="0"/>
            </a:br>
            <a:r>
              <a:rPr lang="it-IT" sz="2000" dirty="0" smtClean="0"/>
              <a:t>Studio </a:t>
            </a:r>
            <a:r>
              <a:rPr lang="it-IT" sz="2000" dirty="0"/>
              <a:t>di scenari oltre il Modello Standard all’esperimento Atlas a LHC con tecniche di analisi multivariata (</a:t>
            </a:r>
            <a:r>
              <a:rPr lang="it-IT" sz="2000" dirty="0">
                <a:solidFill>
                  <a:srgbClr val="000090"/>
                </a:solidFill>
              </a:rPr>
              <a:t>Primavera</a:t>
            </a:r>
            <a:r>
              <a:rPr lang="it-IT" sz="2000" dirty="0" smtClean="0"/>
              <a:t>)</a:t>
            </a:r>
          </a:p>
          <a:p>
            <a:pPr lvl="1"/>
            <a:r>
              <a:rPr lang="it-IT" sz="2000" dirty="0" smtClean="0"/>
              <a:t>Matteo </a:t>
            </a:r>
            <a:r>
              <a:rPr lang="it-IT" sz="2000" dirty="0" err="1" smtClean="0"/>
              <a:t>Rosafio</a:t>
            </a:r>
            <a:r>
              <a:rPr lang="it-IT" sz="2000" dirty="0" smtClean="0"/>
              <a:t>: </a:t>
            </a:r>
            <a:r>
              <a:rPr lang="it-IT" sz="2000" dirty="0" smtClean="0"/>
              <a:t>prevista luglio 2013</a:t>
            </a:r>
            <a:br>
              <a:rPr lang="it-IT" sz="2000" dirty="0" smtClean="0"/>
            </a:br>
            <a:r>
              <a:rPr lang="it-IT" sz="2000" dirty="0" smtClean="0"/>
              <a:t>Caratterizzazione </a:t>
            </a:r>
            <a:r>
              <a:rPr lang="it-IT" sz="2000" dirty="0" smtClean="0"/>
              <a:t>di una </a:t>
            </a:r>
            <a:r>
              <a:rPr lang="it-IT" sz="2000" dirty="0" err="1" smtClean="0"/>
              <a:t>Micromegas</a:t>
            </a:r>
            <a:r>
              <a:rPr lang="it-IT" sz="2000" dirty="0" smtClean="0"/>
              <a:t> R20 con elettronica di lettura basata sul chip APV25</a:t>
            </a:r>
            <a:r>
              <a:rPr lang="it-IT" sz="2000" dirty="0"/>
              <a:t> </a:t>
            </a:r>
            <a:r>
              <a:rPr lang="it-IT" sz="2000" dirty="0" smtClean="0"/>
              <a:t>(</a:t>
            </a:r>
            <a:r>
              <a:rPr lang="it-IT" sz="2000" dirty="0" smtClean="0">
                <a:solidFill>
                  <a:srgbClr val="000090"/>
                </a:solidFill>
              </a:rPr>
              <a:t>Gorini/Primavera</a:t>
            </a:r>
            <a:r>
              <a:rPr lang="it-IT" sz="2000" dirty="0" smtClean="0"/>
              <a:t>)</a:t>
            </a:r>
          </a:p>
          <a:p>
            <a:pPr lvl="1"/>
            <a:r>
              <a:rPr lang="it-IT" sz="2000" dirty="0" smtClean="0"/>
              <a:t>Giulia </a:t>
            </a:r>
            <a:r>
              <a:rPr lang="it-IT" sz="2000" dirty="0" err="1" smtClean="0"/>
              <a:t>Musardo</a:t>
            </a:r>
            <a:r>
              <a:rPr lang="it-IT" sz="2000" dirty="0" smtClean="0"/>
              <a:t>: </a:t>
            </a:r>
            <a:r>
              <a:rPr lang="it-IT" sz="2000" dirty="0" smtClean="0"/>
              <a:t>prevista luglio 2013</a:t>
            </a:r>
            <a:br>
              <a:rPr lang="it-IT" sz="2000" dirty="0" smtClean="0"/>
            </a:br>
            <a:r>
              <a:rPr lang="it-IT" sz="2000" dirty="0" smtClean="0"/>
              <a:t>Studio </a:t>
            </a:r>
            <a:r>
              <a:rPr lang="it-IT" sz="2000" dirty="0" smtClean="0"/>
              <a:t>di scenari di nuova fisica all’Esperimento ATLAS all’LHC mediante l’applicazione di tecniche di analisi multivariata (</a:t>
            </a:r>
            <a:r>
              <a:rPr lang="it-IT" sz="2000" dirty="0" smtClean="0">
                <a:solidFill>
                  <a:srgbClr val="000090"/>
                </a:solidFill>
              </a:rPr>
              <a:t>Primavera/Gorini</a:t>
            </a:r>
            <a:r>
              <a:rPr lang="it-IT" sz="2000" dirty="0" smtClean="0"/>
              <a:t>)</a:t>
            </a:r>
          </a:p>
          <a:p>
            <a:pPr marL="479877" lvl="1" indent="0">
              <a:buNone/>
            </a:pPr>
            <a:endParaRPr lang="it-IT" sz="2000" dirty="0" smtClean="0"/>
          </a:p>
          <a:p>
            <a:r>
              <a:rPr lang="it-IT" sz="2400" dirty="0" smtClean="0"/>
              <a:t>Magistrale:</a:t>
            </a:r>
          </a:p>
          <a:p>
            <a:pPr lvl="1"/>
            <a:r>
              <a:rPr lang="it-IT" sz="2000" dirty="0" err="1" smtClean="0"/>
              <a:t>Marilea</a:t>
            </a:r>
            <a:r>
              <a:rPr lang="it-IT" sz="2000" dirty="0" smtClean="0"/>
              <a:t> Reale, Borsa Erasmus al CERN (giugno-settembre)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/>
              <a:t>in corso, analisi </a:t>
            </a:r>
            <a:r>
              <a:rPr lang="it-IT" sz="2000" dirty="0" smtClean="0"/>
              <a:t>Multivariate per la ricerca di SUSY</a:t>
            </a:r>
          </a:p>
          <a:p>
            <a:pPr lvl="1"/>
            <a:r>
              <a:rPr lang="it-IT" sz="2000" dirty="0" smtClean="0"/>
              <a:t>Luigi Longo, Borsa </a:t>
            </a:r>
            <a:r>
              <a:rPr lang="it-IT" sz="2000" dirty="0"/>
              <a:t>Erasmus al </a:t>
            </a:r>
            <a:r>
              <a:rPr lang="it-IT" sz="2000" dirty="0" smtClean="0"/>
              <a:t>CERN </a:t>
            </a:r>
            <a:r>
              <a:rPr lang="it-IT" sz="2000" dirty="0"/>
              <a:t>(giugno-settembre),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in </a:t>
            </a:r>
            <a:r>
              <a:rPr lang="it-IT" sz="2000" dirty="0"/>
              <a:t>corso, </a:t>
            </a:r>
            <a:r>
              <a:rPr lang="it-IT" sz="2000" dirty="0" smtClean="0"/>
              <a:t>analisi </a:t>
            </a:r>
            <a:r>
              <a:rPr lang="it-IT" sz="2000" dirty="0"/>
              <a:t>Multivariate </a:t>
            </a:r>
            <a:r>
              <a:rPr lang="it-IT" sz="2000" dirty="0" smtClean="0"/>
              <a:t>per </a:t>
            </a:r>
            <a:r>
              <a:rPr lang="it-IT" sz="2000" dirty="0"/>
              <a:t>la ricerca di </a:t>
            </a:r>
            <a:r>
              <a:rPr lang="it-IT" sz="2000" dirty="0" smtClean="0"/>
              <a:t>SUSY</a:t>
            </a:r>
          </a:p>
          <a:p>
            <a:pPr lvl="1"/>
            <a:r>
              <a:rPr lang="it-IT" sz="2000" dirty="0" smtClean="0"/>
              <a:t>Annalisa De </a:t>
            </a:r>
            <a:r>
              <a:rPr lang="it-IT" sz="2000" dirty="0" err="1" smtClean="0"/>
              <a:t>Lorenzis</a:t>
            </a:r>
            <a:r>
              <a:rPr lang="it-IT" sz="2000" dirty="0" smtClean="0"/>
              <a:t>, in arrivo a breve</a:t>
            </a:r>
          </a:p>
          <a:p>
            <a:r>
              <a:rPr lang="it-IT" sz="2400" dirty="0" smtClean="0"/>
              <a:t>Dottorato:</a:t>
            </a:r>
          </a:p>
          <a:p>
            <a:pPr lvl="1"/>
            <a:r>
              <a:rPr lang="it-IT" sz="2000" dirty="0" smtClean="0"/>
              <a:t>Nicola Orlando: Terzo anno, finisce il </a:t>
            </a:r>
            <a:r>
              <a:rPr lang="it-IT" sz="2000" dirty="0" err="1" smtClean="0"/>
              <a:t>simil-fellow</a:t>
            </a:r>
            <a:r>
              <a:rPr lang="it-IT" sz="2000" dirty="0" smtClean="0"/>
              <a:t> al CERN </a:t>
            </a:r>
            <a:r>
              <a:rPr lang="it-IT" sz="2000" dirty="0" smtClean="0"/>
              <a:t>il 30 </a:t>
            </a:r>
            <a:r>
              <a:rPr lang="it-IT" sz="2000" dirty="0" smtClean="0"/>
              <a:t>giugno 2013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0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2773"/>
            <a:ext cx="9601200" cy="77887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43182" y="702202"/>
            <a:ext cx="9033774" cy="6782497"/>
          </a:xfrm>
        </p:spPr>
        <p:txBody>
          <a:bodyPr>
            <a:normAutofit fontScale="92500" lnSpcReduction="20000"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ATLAS operated exceptionally well: collected data, triggered, processed and analyzed data delivered by LHC in a very efficient way</a:t>
            </a:r>
          </a:p>
          <a:p>
            <a:pPr lvl="1"/>
            <a:r>
              <a:rPr lang="en-US" sz="3100" dirty="0" smtClean="0">
                <a:solidFill>
                  <a:srgbClr val="000090"/>
                </a:solidFill>
              </a:rPr>
              <a:t>5 fb</a:t>
            </a:r>
            <a:r>
              <a:rPr lang="en-US" sz="3100" baseline="30000" dirty="0" smtClean="0">
                <a:solidFill>
                  <a:srgbClr val="000090"/>
                </a:solidFill>
              </a:rPr>
              <a:t>-1</a:t>
            </a:r>
            <a:r>
              <a:rPr lang="en-US" sz="3100" dirty="0" smtClean="0">
                <a:solidFill>
                  <a:srgbClr val="000090"/>
                </a:solidFill>
              </a:rPr>
              <a:t> collected in 2011 and 21.3 fb</a:t>
            </a:r>
            <a:r>
              <a:rPr lang="en-US" sz="3100" baseline="30000" dirty="0">
                <a:solidFill>
                  <a:srgbClr val="000090"/>
                </a:solidFill>
              </a:rPr>
              <a:t>-1</a:t>
            </a:r>
            <a:r>
              <a:rPr lang="en-US" sz="3100" dirty="0" smtClean="0">
                <a:solidFill>
                  <a:srgbClr val="000090"/>
                </a:solidFill>
              </a:rPr>
              <a:t> in 2012</a:t>
            </a:r>
          </a:p>
          <a:p>
            <a:r>
              <a:rPr lang="en-US" sz="3600" b="1" dirty="0" smtClean="0">
                <a:solidFill>
                  <a:srgbClr val="800000"/>
                </a:solidFill>
              </a:rPr>
              <a:t>Discovered long awaited Higgs Boson !</a:t>
            </a:r>
          </a:p>
          <a:p>
            <a:r>
              <a:rPr lang="en-US" sz="3600" b="1" dirty="0" smtClean="0">
                <a:solidFill>
                  <a:srgbClr val="800000"/>
                </a:solidFill>
              </a:rPr>
              <a:t>Many new physics results obtained with 2012 data</a:t>
            </a:r>
          </a:p>
          <a:p>
            <a:pPr lvl="1"/>
            <a:r>
              <a:rPr lang="en-US" sz="3100" dirty="0" smtClean="0">
                <a:solidFill>
                  <a:srgbClr val="000090"/>
                </a:solidFill>
              </a:rPr>
              <a:t>Probing strong and electroweak sector of the Standard Model in new energy regime</a:t>
            </a:r>
          </a:p>
          <a:p>
            <a:pPr lvl="1"/>
            <a:r>
              <a:rPr lang="en-US" sz="3100" dirty="0" smtClean="0">
                <a:solidFill>
                  <a:srgbClr val="000090"/>
                </a:solidFill>
              </a:rPr>
              <a:t>Searches for new physics truly probe </a:t>
            </a:r>
            <a:r>
              <a:rPr lang="en-US" sz="3100" dirty="0" err="1" smtClean="0">
                <a:solidFill>
                  <a:srgbClr val="000090"/>
                </a:solidFill>
              </a:rPr>
              <a:t>TeV</a:t>
            </a:r>
            <a:r>
              <a:rPr lang="en-US" sz="3100" dirty="0" smtClean="0">
                <a:solidFill>
                  <a:srgbClr val="000090"/>
                </a:solidFill>
              </a:rPr>
              <a:t> scale in many signatures</a:t>
            </a:r>
          </a:p>
          <a:p>
            <a:pPr lvl="2"/>
            <a:r>
              <a:rPr lang="en-US" sz="2600" dirty="0" smtClean="0">
                <a:solidFill>
                  <a:srgbClr val="000090"/>
                </a:solidFill>
              </a:rPr>
              <a:t>No deviation from SM found yet though =&gt; hope for this to change!</a:t>
            </a:r>
          </a:p>
          <a:p>
            <a:pPr lvl="1"/>
            <a:r>
              <a:rPr lang="en-US" sz="3100" dirty="0" smtClean="0">
                <a:solidFill>
                  <a:srgbClr val="000090"/>
                </a:solidFill>
              </a:rPr>
              <a:t>No sign of Dark Matter yet</a:t>
            </a:r>
          </a:p>
          <a:p>
            <a:pPr lvl="1"/>
            <a:r>
              <a:rPr lang="en-US" sz="3100" dirty="0" smtClean="0">
                <a:solidFill>
                  <a:srgbClr val="000090"/>
                </a:solidFill>
              </a:rPr>
              <a:t>For all ATLAS results see </a:t>
            </a:r>
            <a:r>
              <a:rPr lang="en-US" sz="3100" dirty="0" smtClean="0">
                <a:hlinkClick r:id="rId2"/>
              </a:rPr>
              <a:t>https://twiki.cern.ch/twiki/bin/view/AtlasPublic</a:t>
            </a:r>
            <a:r>
              <a:rPr lang="en-US" sz="3100" dirty="0" smtClean="0"/>
              <a:t> </a:t>
            </a:r>
          </a:p>
          <a:p>
            <a:pPr lvl="2"/>
            <a:endParaRPr lang="en-US" sz="2600" b="1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7096" y="1036321"/>
            <a:ext cx="5274104" cy="367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ＭＳ Ｐゴシック" charset="-128"/>
                <a:cs typeface="ＭＳ Ｐゴシック" charset="-128"/>
              </a:rPr>
              <a:t>ATLAS Detector</a:t>
            </a: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F0155F-ABE7-2B46-9625-FC11B5AC2967}" type="slidenum">
              <a:rPr lang="en-US" smtClean="0">
                <a:latin typeface="Times" charset="0"/>
              </a:rPr>
              <a:pPr/>
              <a:t>7</a:t>
            </a:fld>
            <a:endParaRPr lang="en-US" smtClean="0">
              <a:latin typeface="Times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half" idx="1"/>
          </p:nvPr>
        </p:nvSpPr>
        <p:spPr>
          <a:xfrm>
            <a:off x="5360670" y="5878808"/>
            <a:ext cx="4240530" cy="1381760"/>
          </a:xfrm>
          <a:solidFill>
            <a:srgbClr val="AEDCFE"/>
          </a:solidFill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200" b="1" dirty="0" smtClean="0">
                <a:ea typeface="ＭＳ Ｐゴシック" charset="-128"/>
                <a:cs typeface="ＭＳ Ｐゴシック" charset="-128"/>
              </a:rPr>
              <a:t>Several forward detectors </a:t>
            </a:r>
          </a:p>
          <a:p>
            <a:pPr lvl="1" eaLnBrk="1" hangingPunct="1"/>
            <a:r>
              <a:rPr lang="en-US" sz="2200" dirty="0" smtClean="0"/>
              <a:t>LUCID, MBTS,ZDC</a:t>
            </a:r>
          </a:p>
          <a:p>
            <a:pPr lvl="1" eaLnBrk="1" hangingPunct="1"/>
            <a:r>
              <a:rPr lang="en-US" sz="2200" dirty="0" smtClean="0"/>
              <a:t>Luminosity measurement and forward physics</a:t>
            </a:r>
          </a:p>
          <a:p>
            <a:pPr eaLnBrk="1" hangingPunct="1"/>
            <a:endParaRPr lang="en-US" sz="17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1036321"/>
            <a:ext cx="4240530" cy="1793017"/>
          </a:xfrm>
          <a:prstGeom prst="rect">
            <a:avLst/>
          </a:prstGeom>
          <a:solidFill>
            <a:srgbClr val="FFFCCB"/>
          </a:solidFill>
          <a:ln w="9525">
            <a:noFill/>
            <a:miter lim="800000"/>
            <a:headEnd/>
            <a:tailEnd/>
          </a:ln>
        </p:spPr>
        <p:txBody>
          <a:bodyPr lIns="99276" tIns="49638" rIns="99276" bIns="49638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Inner Detector: |</a:t>
            </a:r>
            <a:r>
              <a:rPr lang="en-US" sz="2200" b="1" dirty="0" err="1">
                <a:latin typeface="Arial" charset="0"/>
                <a:ea typeface="Arial" charset="0"/>
                <a:cs typeface="Arial" charset="0"/>
              </a:rPr>
              <a:t>η</a:t>
            </a: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|&lt;2.5</a:t>
            </a:r>
          </a:p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- Si Pixels: 40x800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μm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Si Strips: 80 </a:t>
            </a:r>
            <a:r>
              <a:rPr lang="en-US" sz="2200" dirty="0" err="1">
                <a:latin typeface="Arial" charset="0"/>
                <a:ea typeface="Arial" charset="0"/>
                <a:cs typeface="Arial" charset="0"/>
              </a:rPr>
              <a:t>μm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  <a:p>
            <a:pPr>
              <a:buFontTx/>
              <a:buChar char="-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Transition Rad. Tracker </a:t>
            </a:r>
          </a:p>
          <a:p>
            <a:pPr>
              <a:buFontTx/>
              <a:buChar char="-"/>
            </a:pP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Solenoid: B=2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96" y="3626793"/>
            <a:ext cx="4621402" cy="17930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9276" tIns="49638" rIns="99276" bIns="49638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Calorimeters: |</a:t>
            </a:r>
            <a:r>
              <a:rPr lang="en-US" sz="2200" b="1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η</a:t>
            </a:r>
            <a:r>
              <a:rPr lang="en-US" sz="2200" b="1" dirty="0">
                <a:latin typeface="Arial" pitchFamily="-109" charset="0"/>
                <a:ea typeface="Arial" pitchFamily="-109" charset="0"/>
                <a:cs typeface="Arial" pitchFamily="-109" charset="0"/>
              </a:rPr>
              <a:t>|&lt;4.9</a:t>
            </a:r>
          </a:p>
          <a:p>
            <a:pPr>
              <a:buFontTx/>
              <a:buChar char="-"/>
              <a:defRPr/>
            </a:pP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Lead/</a:t>
            </a:r>
            <a:r>
              <a:rPr lang="en-US" sz="22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LAr</a:t>
            </a: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: Electromagnetic</a:t>
            </a:r>
          </a:p>
          <a:p>
            <a:pPr>
              <a:buFontTx/>
              <a:buChar char="-"/>
              <a:defRPr/>
            </a:pP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Cu/</a:t>
            </a:r>
            <a:r>
              <a:rPr lang="en-US" sz="22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LAr</a:t>
            </a: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: </a:t>
            </a:r>
            <a:r>
              <a:rPr lang="en-US" sz="22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Hadronic</a:t>
            </a: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</a:t>
            </a:r>
            <a:r>
              <a:rPr lang="en-US" sz="22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Endcap</a:t>
            </a:r>
            <a:endParaRPr lang="en-US" sz="2200" dirty="0">
              <a:latin typeface="Arial" pitchFamily="-109" charset="0"/>
              <a:ea typeface="Arial" pitchFamily="-109" charset="0"/>
              <a:cs typeface="Arial" pitchFamily="-109" charset="0"/>
            </a:endParaRPr>
          </a:p>
          <a:p>
            <a:pPr marL="179388" indent="-179388">
              <a:buFontTx/>
              <a:buChar char="-"/>
              <a:defRPr/>
            </a:pPr>
            <a:r>
              <a:rPr lang="en-US" sz="22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Tile </a:t>
            </a: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(steel/plastic scintillator): </a:t>
            </a:r>
            <a:r>
              <a:rPr lang="en-US" sz="2200" dirty="0" err="1">
                <a:latin typeface="Arial" pitchFamily="-109" charset="0"/>
                <a:ea typeface="Arial" pitchFamily="-109" charset="0"/>
                <a:cs typeface="Arial" pitchFamily="-109" charset="0"/>
              </a:rPr>
              <a:t>Hadronic</a:t>
            </a:r>
            <a:r>
              <a:rPr lang="en-US" sz="2200" dirty="0">
                <a:latin typeface="Arial" pitchFamily="-109" charset="0"/>
                <a:ea typeface="Arial" pitchFamily="-109" charset="0"/>
                <a:cs typeface="Arial" pitchFamily="-109" charset="0"/>
              </a:rPr>
              <a:t> </a:t>
            </a:r>
            <a:r>
              <a:rPr lang="en-US" sz="2200" dirty="0" smtClean="0">
                <a:latin typeface="Arial" pitchFamily="-109" charset="0"/>
                <a:ea typeface="Arial" pitchFamily="-109" charset="0"/>
                <a:cs typeface="Arial" pitchFamily="-109" charset="0"/>
              </a:rPr>
              <a:t>Barrel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 bwMode="auto">
          <a:xfrm>
            <a:off x="13096" y="5878808"/>
            <a:ext cx="5227559" cy="1678866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 lIns="99276" tIns="49638" rIns="99276" bIns="49638">
            <a:prstTxWarp prst="textNoShape">
              <a:avLst/>
            </a:prstTxWarp>
          </a:bodyPr>
          <a:lstStyle/>
          <a:p>
            <a:pPr marL="372287" indent="-372287">
              <a:spcBef>
                <a:spcPct val="20000"/>
              </a:spcBef>
            </a:pPr>
            <a:r>
              <a:rPr lang="en-US" sz="2200" b="1" dirty="0" smtClean="0">
                <a:latin typeface="Charcoal" charset="0"/>
                <a:ea typeface="ＭＳ Ｐゴシック" charset="-128"/>
                <a:cs typeface="ＭＳ Ｐゴシック" charset="-128"/>
              </a:rPr>
              <a:t>Muon </a:t>
            </a:r>
            <a:r>
              <a:rPr lang="en-US" sz="2200" b="1" dirty="0">
                <a:latin typeface="Charcoal" charset="0"/>
                <a:ea typeface="ＭＳ Ｐゴシック" charset="-128"/>
                <a:cs typeface="ＭＳ Ｐゴシック" charset="-128"/>
              </a:rPr>
              <a:t>System: |</a:t>
            </a:r>
            <a:r>
              <a:rPr lang="en-US" sz="2200" b="1" dirty="0" err="1">
                <a:latin typeface="Charcoal" charset="0"/>
                <a:ea typeface="ＭＳ Ｐゴシック" charset="-128"/>
                <a:cs typeface="ＭＳ Ｐゴシック" charset="-128"/>
              </a:rPr>
              <a:t>η</a:t>
            </a:r>
            <a:r>
              <a:rPr lang="en-US" sz="2200" b="1" dirty="0">
                <a:latin typeface="Charcoal" charset="0"/>
                <a:ea typeface="ＭＳ Ｐゴシック" charset="-128"/>
                <a:cs typeface="ＭＳ Ｐゴシック" charset="-128"/>
              </a:rPr>
              <a:t>|&lt;</a:t>
            </a:r>
            <a:r>
              <a:rPr lang="en-US" sz="2200" b="1" dirty="0" smtClean="0">
                <a:latin typeface="Charcoal" charset="0"/>
                <a:ea typeface="ＭＳ Ｐゴシック" charset="-128"/>
                <a:cs typeface="ＭＳ Ｐゴシック" charset="-128"/>
              </a:rPr>
              <a:t>2.5</a:t>
            </a:r>
          </a:p>
          <a:p>
            <a:pPr marL="372287" indent="-372287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Charcoal" charset="0"/>
                <a:ea typeface="ＭＳ Ｐゴシック" charset="-128"/>
                <a:cs typeface="ＭＳ Ｐゴシック" charset="-128"/>
              </a:rPr>
              <a:t>Trigger </a:t>
            </a:r>
            <a:r>
              <a:rPr lang="en-US" sz="2000" dirty="0">
                <a:latin typeface="Charcoal" charset="0"/>
                <a:ea typeface="ＭＳ Ｐゴシック" charset="-128"/>
                <a:cs typeface="ＭＳ Ｐゴシック" charset="-128"/>
              </a:rPr>
              <a:t>chambers (RPC and TGC</a:t>
            </a:r>
            <a:r>
              <a:rPr lang="en-US" sz="2000" dirty="0" smtClean="0">
                <a:latin typeface="Charcoal" charset="0"/>
                <a:ea typeface="ＭＳ Ｐゴシック" charset="-128"/>
                <a:cs typeface="ＭＳ Ｐゴシック" charset="-128"/>
              </a:rPr>
              <a:t>)</a:t>
            </a:r>
          </a:p>
          <a:p>
            <a:pPr marL="372287" indent="-372287">
              <a:spcBef>
                <a:spcPct val="20000"/>
              </a:spcBef>
              <a:buFontTx/>
              <a:buChar char="–"/>
            </a:pPr>
            <a:r>
              <a:rPr lang="en-US" sz="2000" dirty="0" smtClean="0">
                <a:latin typeface="Charcoal" charset="0"/>
                <a:ea typeface="ＭＳ Ｐゴシック" charset="-128"/>
                <a:cs typeface="ＭＳ Ｐゴシック" charset="-128"/>
              </a:rPr>
              <a:t>Precision chambers (MDT and CSC)</a:t>
            </a:r>
          </a:p>
          <a:p>
            <a:pPr marL="372287" indent="-372287">
              <a:spcBef>
                <a:spcPct val="20000"/>
              </a:spcBef>
              <a:buFontTx/>
              <a:buChar char="–"/>
            </a:pPr>
            <a:r>
              <a:rPr lang="en-US" sz="2000" dirty="0">
                <a:latin typeface="Charcoal" charset="0"/>
                <a:ea typeface="ＭＳ Ｐゴシック" charset="-128"/>
                <a:cs typeface="ＭＳ Ｐゴシック" charset="-128"/>
              </a:rPr>
              <a:t>Air-core </a:t>
            </a:r>
            <a:r>
              <a:rPr lang="en-US" sz="2000" dirty="0" err="1">
                <a:latin typeface="Charcoal" charset="0"/>
                <a:ea typeface="ＭＳ Ｐゴシック" charset="-128"/>
                <a:cs typeface="ＭＳ Ｐゴシック" charset="-128"/>
              </a:rPr>
              <a:t>toroid</a:t>
            </a:r>
            <a:r>
              <a:rPr lang="en-US" sz="2000" dirty="0">
                <a:latin typeface="Charcoal" charset="0"/>
                <a:ea typeface="ＭＳ Ｐゴシック" charset="-128"/>
                <a:cs typeface="ＭＳ Ｐゴシック" charset="-128"/>
              </a:rPr>
              <a:t> magnet (</a:t>
            </a:r>
            <a:r>
              <a:rPr lang="en-US" sz="2000" dirty="0">
                <a:solidFill>
                  <a:srgbClr val="000000"/>
                </a:solidFill>
                <a:latin typeface="Charcoal" charset="0"/>
                <a:ea typeface="ＭＳ Ｐゴシック" charset="-128"/>
                <a:cs typeface="ＭＳ Ｐゴシック" charset="-128"/>
              </a:rPr>
              <a:t>∫</a:t>
            </a:r>
            <a:r>
              <a:rPr lang="en-US" sz="2000" dirty="0" err="1">
                <a:latin typeface="Charcoal" charset="0"/>
                <a:ea typeface="ＭＳ Ｐゴシック" charset="-128"/>
                <a:cs typeface="ＭＳ Ｐゴシック" charset="-128"/>
              </a:rPr>
              <a:t>BdL</a:t>
            </a:r>
            <a:r>
              <a:rPr lang="en-US" sz="2000" dirty="0">
                <a:latin typeface="Charcoal" charset="0"/>
                <a:ea typeface="ＭＳ Ｐゴシック" charset="-128"/>
                <a:cs typeface="ＭＳ Ｐゴシック" charset="-128"/>
              </a:rPr>
              <a:t>=1-7.5 Tm)</a:t>
            </a:r>
            <a:endParaRPr lang="en-US" sz="2000" dirty="0" smtClean="0">
              <a:latin typeface="Charcoal" charset="0"/>
              <a:ea typeface="ＭＳ Ｐゴシック" charset="-128"/>
              <a:cs typeface="ＭＳ Ｐゴシック" charset="-128"/>
            </a:endParaRPr>
          </a:p>
          <a:p>
            <a:pPr marL="372287" indent="-372287">
              <a:spcBef>
                <a:spcPct val="20000"/>
              </a:spcBef>
            </a:pPr>
            <a:endParaRPr lang="en-US" sz="1700" dirty="0">
              <a:latin typeface="Charco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Detector </a:t>
            </a:r>
            <a:r>
              <a:rPr lang="it-IT" dirty="0" err="1" smtClean="0"/>
              <a:t>Operation</a:t>
            </a:r>
            <a:endParaRPr lang="it-IT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4" y="1334525"/>
            <a:ext cx="7893102" cy="5671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0" y="1503846"/>
            <a:ext cx="9001156" cy="5730548"/>
            <a:chOff x="285752" y="1415932"/>
            <a:chExt cx="9001156" cy="5730548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285752" y="2431595"/>
              <a:ext cx="9001156" cy="4714885"/>
              <a:chOff x="-653143" y="3865439"/>
              <a:chExt cx="9628632" cy="3562113"/>
            </a:xfrm>
          </p:grpSpPr>
          <p:pic>
            <p:nvPicPr>
              <p:cNvPr id="14" name="Picture 14" descr="Zmumu_vertexzoom_0911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347471" y="3865439"/>
                <a:ext cx="9144000" cy="327659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" name="TextBox 12"/>
              <p:cNvSpPr txBox="1">
                <a:spLocks noChangeArrowheads="1"/>
              </p:cNvSpPr>
              <p:nvPr/>
            </p:nvSpPr>
            <p:spPr bwMode="auto">
              <a:xfrm>
                <a:off x="-653143" y="7148520"/>
                <a:ext cx="9628632" cy="27903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headEnd/>
                <a:tailE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ctr">
                  <a:buFont typeface="Symbol" pitchFamily="18" charset="2"/>
                  <a:buNone/>
                </a:pPr>
                <a:r>
                  <a:rPr lang="en-US" dirty="0">
                    <a:solidFill>
                      <a:schemeClr val="bg1"/>
                    </a:solidFill>
                  </a:rPr>
                  <a:t>Example of Z 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</a:t>
                </a:r>
                <a:r>
                  <a:rPr lang="en-US" dirty="0">
                    <a:solidFill>
                      <a:schemeClr val="bg1"/>
                    </a:solidFill>
                    <a:latin typeface="Symbol" pitchFamily="18" charset="2"/>
                    <a:sym typeface="Wingdings" pitchFamily="2" charset="2"/>
                  </a:rPr>
                  <a:t> mm 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decay with 20 reconstructed vertices (shown ± 15 cm, </a:t>
                </a:r>
                <a:r>
                  <a:rPr lang="en-US" dirty="0" err="1">
                    <a:solidFill>
                      <a:schemeClr val="bg1"/>
                    </a:solidFill>
                    <a:sym typeface="Wingdings" pitchFamily="2" charset="2"/>
                  </a:rPr>
                  <a:t>p</a:t>
                </a:r>
                <a:r>
                  <a:rPr lang="en-US" baseline="-25000" dirty="0" err="1">
                    <a:solidFill>
                      <a:schemeClr val="bg1"/>
                    </a:solidFill>
                    <a:sym typeface="Wingdings" pitchFamily="2" charset="2"/>
                  </a:rPr>
                  <a:t>T</a:t>
                </a: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 (track) &gt; 0.4 </a:t>
                </a:r>
                <a:r>
                  <a:rPr lang="en-US" dirty="0" err="1" smtClean="0">
                    <a:solidFill>
                      <a:schemeClr val="bg1"/>
                    </a:solidFill>
                    <a:sym typeface="Wingdings" pitchFamily="2" charset="2"/>
                  </a:rPr>
                  <a:t>GeV</a:t>
                </a:r>
                <a:endParaRPr lang="en-US" dirty="0">
                  <a:solidFill>
                    <a:schemeClr val="bg1"/>
                  </a:solidFill>
                  <a:sym typeface="Wingdings" pitchFamily="2" charset="2"/>
                </a:endParaRPr>
              </a:p>
            </p:txBody>
          </p:sp>
        </p:grpSp>
        <p:sp>
          <p:nvSpPr>
            <p:cNvPr id="23" name="Textfeld 8"/>
            <p:cNvSpPr txBox="1"/>
            <p:nvPr/>
          </p:nvSpPr>
          <p:spPr>
            <a:xfrm>
              <a:off x="642942" y="1415932"/>
              <a:ext cx="7879080" cy="104644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Challenge for 2012 data taking:   </a:t>
              </a:r>
            </a:p>
            <a:p>
              <a:r>
                <a:rPr lang="en-US" dirty="0" smtClean="0"/>
                <a:t>           High rate of multiple interactions due to decreased beam size </a:t>
              </a:r>
              <a:br>
                <a:rPr lang="en-US" dirty="0" smtClean="0"/>
              </a:br>
              <a:r>
                <a:rPr lang="en-US" dirty="0" smtClean="0"/>
                <a:t>	</a:t>
              </a:r>
              <a:r>
                <a:rPr lang="en-US" dirty="0" smtClean="0">
                  <a:sym typeface="Wingdings" pitchFamily="2" charset="2"/>
                </a:rPr>
                <a:t> Effects modeled in Monte Carlo simulations, challenge for particle IDs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9843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2012 Luminosity and Data Taking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-1" y="915904"/>
            <a:ext cx="4646897" cy="389252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Max </a:t>
            </a:r>
            <a:r>
              <a:rPr lang="en-US" dirty="0" err="1"/>
              <a:t>I</a:t>
            </a:r>
            <a:r>
              <a:rPr lang="en-US" dirty="0" err="1" smtClean="0"/>
              <a:t>nst</a:t>
            </a:r>
            <a:r>
              <a:rPr lang="en-US" dirty="0" smtClean="0"/>
              <a:t> </a:t>
            </a:r>
            <a:r>
              <a:rPr lang="en-US" dirty="0" err="1" smtClean="0"/>
              <a:t>Lum</a:t>
            </a:r>
            <a:r>
              <a:rPr lang="en-US" dirty="0" smtClean="0"/>
              <a:t>.: 7</a:t>
            </a:r>
            <a:r>
              <a:rPr lang="en-US" sz="1700" dirty="0" smtClean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smtClean="0"/>
              <a:t>10</a:t>
            </a:r>
            <a:r>
              <a:rPr lang="en-US" baseline="30000" dirty="0" smtClean="0"/>
              <a:t>33</a:t>
            </a:r>
            <a:r>
              <a:rPr lang="en-US" dirty="0" smtClean="0"/>
              <a:t>  </a:t>
            </a:r>
            <a:r>
              <a:rPr lang="en-US" dirty="0"/>
              <a:t>cm</a:t>
            </a:r>
            <a:r>
              <a:rPr lang="en-US" sz="2600" baseline="30000" dirty="0"/>
              <a:t>-2 </a:t>
            </a:r>
            <a:r>
              <a:rPr lang="en-US" dirty="0"/>
              <a:t>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r>
              <a:rPr lang="en-US" dirty="0" smtClean="0"/>
              <a:t>ATLAS is recording the amazing amount of LHC data efficiently: </a:t>
            </a:r>
            <a:r>
              <a:rPr lang="en-US" b="1" dirty="0" smtClean="0"/>
              <a:t>21.7 </a:t>
            </a:r>
            <a:r>
              <a:rPr lang="en-US" b="1" dirty="0"/>
              <a:t>f</a:t>
            </a:r>
            <a:r>
              <a:rPr lang="en-US" b="1" dirty="0" smtClean="0"/>
              <a:t>b</a:t>
            </a:r>
            <a:r>
              <a:rPr lang="en-US" b="1" baseline="30000" dirty="0" smtClean="0"/>
              <a:t>-1</a:t>
            </a:r>
            <a:r>
              <a:rPr lang="en-US" b="1" dirty="0" smtClean="0"/>
              <a:t> on tape ! 2012</a:t>
            </a:r>
          </a:p>
          <a:p>
            <a:pPr lvl="1"/>
            <a:r>
              <a:rPr lang="en-US" dirty="0" smtClean="0"/>
              <a:t>95.5% data-taking efficiency</a:t>
            </a:r>
          </a:p>
          <a:p>
            <a:pPr lvl="1"/>
            <a:r>
              <a:rPr lang="en-US" dirty="0" smtClean="0"/>
              <a:t>Uncertainty on luminosity: is 2.8 % at the moment</a:t>
            </a:r>
          </a:p>
          <a:p>
            <a:r>
              <a:rPr lang="en-US" dirty="0" smtClean="0"/>
              <a:t>Very High Quality of data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176B4-5214-C542-9D5F-065A8636613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" name="Picture 9" descr="sumLumiByDa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949" y="915904"/>
            <a:ext cx="4458251" cy="3203668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174" y="4392840"/>
            <a:ext cx="4127167" cy="2965753"/>
          </a:xfrm>
          <a:prstGeom prst="rect">
            <a:avLst/>
          </a:prstGeom>
          <a:effectLst>
            <a:outerShdw blurRad="203200" dist="20320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52" y="4958603"/>
            <a:ext cx="4964397" cy="178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18991</TotalTime>
  <Words>2793</Words>
  <Application>Microsoft Macintosh PowerPoint</Application>
  <PresentationFormat>Custom</PresentationFormat>
  <Paragraphs>363</Paragraphs>
  <Slides>63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ATLAS Report</vt:lpstr>
      <vt:lpstr>Outline  </vt:lpstr>
      <vt:lpstr>LHC</vt:lpstr>
      <vt:lpstr>LHC Performance (2010-2013)</vt:lpstr>
      <vt:lpstr>LHC plans (LS1, LS2, LS3)</vt:lpstr>
      <vt:lpstr>ATLAS</vt:lpstr>
      <vt:lpstr>ATLAS Detector</vt:lpstr>
      <vt:lpstr>Detector Operation</vt:lpstr>
      <vt:lpstr>2012 Luminosity and Data Taking</vt:lpstr>
      <vt:lpstr>Detector UPgrade</vt:lpstr>
      <vt:lpstr>New Small Wheel (NSW)</vt:lpstr>
      <vt:lpstr>MicroMegas Basic Numbers</vt:lpstr>
      <vt:lpstr>Physics</vt:lpstr>
      <vt:lpstr>Publications</vt:lpstr>
      <vt:lpstr>Citations</vt:lpstr>
      <vt:lpstr>Higgs Boson</vt:lpstr>
      <vt:lpstr>Higgs Search in γγ</vt:lpstr>
      <vt:lpstr>Higgs Search in 4 leptons</vt:lpstr>
      <vt:lpstr>Significance</vt:lpstr>
      <vt:lpstr>Signal Strenght</vt:lpstr>
      <vt:lpstr>Mass </vt:lpstr>
      <vt:lpstr>Spin, Parity</vt:lpstr>
      <vt:lpstr>Summary of SM Cross Section Measurements</vt:lpstr>
      <vt:lpstr>Top e Single Top</vt:lpstr>
      <vt:lpstr>SUSY searches</vt:lpstr>
      <vt:lpstr>Exotics Searches</vt:lpstr>
      <vt:lpstr>Lecce contributionS</vt:lpstr>
      <vt:lpstr>Lecce Contributions Summary</vt:lpstr>
      <vt:lpstr>Gas Repairs</vt:lpstr>
      <vt:lpstr>Micromegas Mechanical Layout</vt:lpstr>
      <vt:lpstr>Micromegas Mechanical Simulation</vt:lpstr>
      <vt:lpstr>Muon EF performance</vt:lpstr>
      <vt:lpstr>Muon Trigger Validation</vt:lpstr>
      <vt:lpstr>MicroMegas</vt:lpstr>
      <vt:lpstr>Small Micromegas Test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Contributi a Note ATLAS, SUSY</vt:lpstr>
      <vt:lpstr>Contributi a Note ATLAS, SUSY </vt:lpstr>
      <vt:lpstr>Contributi a Note ATLAS, Trigger e Trigger/Susy </vt:lpstr>
      <vt:lpstr>Susy Multivariate analysis</vt:lpstr>
      <vt:lpstr>Nota Analisi SUSY Multivariata </vt:lpstr>
      <vt:lpstr>Analysis Informations</vt:lpstr>
      <vt:lpstr>Introduction and Motivation</vt:lpstr>
      <vt:lpstr>Search strategy</vt:lpstr>
      <vt:lpstr>Event Selection/1</vt:lpstr>
      <vt:lpstr>Event Selection/2</vt:lpstr>
      <vt:lpstr>Signal reference points for MVA</vt:lpstr>
      <vt:lpstr>Discriminating variables for MVA</vt:lpstr>
      <vt:lpstr>Method used in MVA for signal/background discrimination</vt:lpstr>
      <vt:lpstr>BDTG cut optimization</vt:lpstr>
      <vt:lpstr>Background estimate strategy</vt:lpstr>
      <vt:lpstr>Final observed and expected rates</vt:lpstr>
      <vt:lpstr>Model-independent upper limits on visible cross section at 95% CL</vt:lpstr>
      <vt:lpstr>Exclusion plots</vt:lpstr>
      <vt:lpstr>Stop measurement Status</vt:lpstr>
      <vt:lpstr>Studenti</vt:lpstr>
      <vt:lpstr>Conclusions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Status and Results</dc:title>
  <dc:creator>Beate Heinemann</dc:creator>
  <cp:lastModifiedBy>Edoardo Gorini</cp:lastModifiedBy>
  <cp:revision>306</cp:revision>
  <cp:lastPrinted>2011-06-14T06:41:18Z</cp:lastPrinted>
  <dcterms:created xsi:type="dcterms:W3CDTF">2011-06-14T06:37:25Z</dcterms:created>
  <dcterms:modified xsi:type="dcterms:W3CDTF">2013-06-27T10:56:42Z</dcterms:modified>
</cp:coreProperties>
</file>