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8.xml" ContentType="application/vnd.openxmlformats-officedocument.presentationml.notesSlide+xml"/>
  <Override PartName="/ppt/embeddings/oleObject8.bin" ContentType="application/vnd.openxmlformats-officedocument.oleObject"/>
  <Override PartName="/ppt/notesSlides/notesSlide9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63" r:id="rId2"/>
    <p:sldId id="341" r:id="rId3"/>
    <p:sldId id="287" r:id="rId4"/>
    <p:sldId id="347" r:id="rId5"/>
    <p:sldId id="348" r:id="rId6"/>
    <p:sldId id="375" r:id="rId7"/>
    <p:sldId id="358" r:id="rId8"/>
    <p:sldId id="303" r:id="rId9"/>
    <p:sldId id="304" r:id="rId10"/>
    <p:sldId id="312" r:id="rId11"/>
    <p:sldId id="315" r:id="rId12"/>
    <p:sldId id="313" r:id="rId13"/>
    <p:sldId id="349" r:id="rId14"/>
    <p:sldId id="317" r:id="rId15"/>
    <p:sldId id="368" r:id="rId16"/>
    <p:sldId id="369" r:id="rId17"/>
    <p:sldId id="370" r:id="rId18"/>
    <p:sldId id="366" r:id="rId19"/>
    <p:sldId id="364" r:id="rId20"/>
    <p:sldId id="372" r:id="rId21"/>
    <p:sldId id="371" r:id="rId22"/>
    <p:sldId id="376" r:id="rId23"/>
    <p:sldId id="302" r:id="rId24"/>
    <p:sldId id="353" r:id="rId25"/>
    <p:sldId id="373" r:id="rId26"/>
    <p:sldId id="374" r:id="rId27"/>
    <p:sldId id="335" r:id="rId28"/>
    <p:sldId id="267" r:id="rId29"/>
    <p:sldId id="288" r:id="rId30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00FFFF"/>
    <a:srgbClr val="336699"/>
    <a:srgbClr val="666699"/>
    <a:srgbClr val="0066CC"/>
    <a:srgbClr val="66CCFF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96" autoAdjust="0"/>
    <p:restoredTop sz="94660"/>
  </p:normalViewPr>
  <p:slideViewPr>
    <p:cSldViewPr>
      <p:cViewPr>
        <p:scale>
          <a:sx n="90" d="100"/>
          <a:sy n="90" d="100"/>
        </p:scale>
        <p:origin x="-2176" y="-6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7766185476816"/>
          <c:y val="0.0555555555555555"/>
          <c:w val="0.792337926509188"/>
          <c:h val="0.837793088363955"/>
        </c:manualLayout>
      </c:layout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Sheet1!$A$8:$A$16</c:f>
              <c:numCache>
                <c:formatCode>General</c:formatCode>
                <c:ptCount val="9"/>
                <c:pt idx="0">
                  <c:v>0.0</c:v>
                </c:pt>
                <c:pt idx="1">
                  <c:v>5.0</c:v>
                </c:pt>
                <c:pt idx="2">
                  <c:v>10.0</c:v>
                </c:pt>
                <c:pt idx="3">
                  <c:v>15.0</c:v>
                </c:pt>
                <c:pt idx="4">
                  <c:v>20.0</c:v>
                </c:pt>
                <c:pt idx="5">
                  <c:v>25.0</c:v>
                </c:pt>
                <c:pt idx="6">
                  <c:v>30.0</c:v>
                </c:pt>
                <c:pt idx="7">
                  <c:v>35.0</c:v>
                </c:pt>
                <c:pt idx="8">
                  <c:v>40.0</c:v>
                </c:pt>
              </c:numCache>
            </c:numRef>
          </c:xVal>
          <c:yVal>
            <c:numRef>
              <c:f>Sheet1!$B$8:$B$16</c:f>
              <c:numCache>
                <c:formatCode>0.00E+00</c:formatCode>
                <c:ptCount val="9"/>
                <c:pt idx="0">
                  <c:v>5.00000000000002E-5</c:v>
                </c:pt>
                <c:pt idx="1">
                  <c:v>0.0001</c:v>
                </c:pt>
                <c:pt idx="2">
                  <c:v>0.000160000000000001</c:v>
                </c:pt>
                <c:pt idx="3">
                  <c:v>0.000195000000000001</c:v>
                </c:pt>
                <c:pt idx="4">
                  <c:v>0.000215000000000001</c:v>
                </c:pt>
                <c:pt idx="5">
                  <c:v>0.000225000000000001</c:v>
                </c:pt>
                <c:pt idx="6">
                  <c:v>0.000230000000000001</c:v>
                </c:pt>
                <c:pt idx="7">
                  <c:v>0.000235</c:v>
                </c:pt>
                <c:pt idx="8">
                  <c:v>0.000240000000000001</c:v>
                </c:pt>
              </c:numCache>
            </c:numRef>
          </c:yVal>
          <c:smooth val="1"/>
        </c:ser>
        <c:ser>
          <c:idx val="1"/>
          <c:order val="1"/>
          <c:marker>
            <c:symbol val="none"/>
          </c:marker>
          <c:xVal>
            <c:numRef>
              <c:f>Sheet1!$A$8:$A$16</c:f>
              <c:numCache>
                <c:formatCode>General</c:formatCode>
                <c:ptCount val="9"/>
                <c:pt idx="0">
                  <c:v>0.0</c:v>
                </c:pt>
                <c:pt idx="1">
                  <c:v>5.0</c:v>
                </c:pt>
                <c:pt idx="2">
                  <c:v>10.0</c:v>
                </c:pt>
                <c:pt idx="3">
                  <c:v>15.0</c:v>
                </c:pt>
                <c:pt idx="4">
                  <c:v>20.0</c:v>
                </c:pt>
                <c:pt idx="5">
                  <c:v>25.0</c:v>
                </c:pt>
                <c:pt idx="6">
                  <c:v>30.0</c:v>
                </c:pt>
                <c:pt idx="7">
                  <c:v>35.0</c:v>
                </c:pt>
                <c:pt idx="8">
                  <c:v>40.0</c:v>
                </c:pt>
              </c:numCache>
            </c:numRef>
          </c:xVal>
          <c:yVal>
            <c:numRef>
              <c:f>Sheet1!$C$8:$C$16</c:f>
              <c:numCache>
                <c:formatCode>0.00E+00</c:formatCode>
                <c:ptCount val="9"/>
                <c:pt idx="0">
                  <c:v>5.00000000000002E-5</c:v>
                </c:pt>
                <c:pt idx="1">
                  <c:v>9.00000000000004E-5</c:v>
                </c:pt>
                <c:pt idx="2">
                  <c:v>0.00012</c:v>
                </c:pt>
                <c:pt idx="3">
                  <c:v>0.00012</c:v>
                </c:pt>
                <c:pt idx="4">
                  <c:v>0.000125</c:v>
                </c:pt>
                <c:pt idx="5">
                  <c:v>0.000125</c:v>
                </c:pt>
                <c:pt idx="6">
                  <c:v>0.000133000000000001</c:v>
                </c:pt>
                <c:pt idx="7">
                  <c:v>0.000135000000000001</c:v>
                </c:pt>
                <c:pt idx="8">
                  <c:v>0.00014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29114728"/>
        <c:axId val="829117720"/>
      </c:scatterChart>
      <c:valAx>
        <c:axId val="829114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29117720"/>
        <c:crosses val="autoZero"/>
        <c:crossBetween val="midCat"/>
      </c:valAx>
      <c:valAx>
        <c:axId val="829117720"/>
        <c:scaling>
          <c:orientation val="minMax"/>
        </c:scaling>
        <c:delete val="0"/>
        <c:axPos val="l"/>
        <c:majorGridlines/>
        <c:numFmt formatCode="0.00E+00" sourceLinked="1"/>
        <c:majorTickMark val="out"/>
        <c:minorTickMark val="none"/>
        <c:tickLblPos val="nextTo"/>
        <c:crossAx val="829114728"/>
        <c:crosses val="autoZero"/>
        <c:crossBetween val="midCat"/>
        <c:minorUnit val="2.00000000000001E-5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4" Type="http://schemas.openxmlformats.org/officeDocument/2006/relationships/image" Target="../media/image21.wmf"/><Relationship Id="rId5" Type="http://schemas.openxmlformats.org/officeDocument/2006/relationships/image" Target="../media/image22.wmf"/><Relationship Id="rId1" Type="http://schemas.openxmlformats.org/officeDocument/2006/relationships/image" Target="../media/image18.wmf"/><Relationship Id="rId2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Relationship Id="rId2" Type="http://schemas.openxmlformats.org/officeDocument/2006/relationships/image" Target="../media/image65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0.81667</cdr:x>
      <cdr:y>0.88542</cdr:y>
    </cdr:from>
    <cdr:to>
      <cdr:x>0.91875</cdr:x>
      <cdr:y>0.96181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33800" y="2428875"/>
          <a:ext cx="466725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100"/>
            <a:t>kV</a:t>
          </a:r>
        </a:p>
      </cdr:txBody>
    </cdr:sp>
  </cdr:relSizeAnchor>
  <cdr:relSizeAnchor xmlns:cdr="http://schemas.openxmlformats.org/drawingml/2006/chartDrawing">
    <cdr:from>
      <cdr:x>0.54375</cdr:x>
      <cdr:y>0.11806</cdr:y>
    </cdr:from>
    <cdr:to>
      <cdr:x>0.78958</cdr:x>
      <cdr:y>0.21181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86025" y="323850"/>
          <a:ext cx="1123950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100" dirty="0"/>
            <a:t>Zig-Zag </a:t>
          </a:r>
          <a:r>
            <a:rPr lang="it-IT" sz="1100" dirty="0" err="1"/>
            <a:t>Cup</a:t>
          </a:r>
          <a:endParaRPr lang="it-IT" sz="1100" dirty="0"/>
        </a:p>
      </cdr:txBody>
    </cdr:sp>
  </cdr:relSizeAnchor>
  <cdr:relSizeAnchor xmlns:cdr="http://schemas.openxmlformats.org/drawingml/2006/chartDrawing">
    <cdr:from>
      <cdr:x>0.16949</cdr:x>
      <cdr:y>0.08108</cdr:y>
    </cdr:from>
    <cdr:to>
      <cdr:x>0.41532</cdr:x>
      <cdr:y>0.17483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720080" y="216024"/>
          <a:ext cx="1044402" cy="2497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r>
            <a:rPr lang="it-IT" sz="1100" dirty="0" smtClean="0"/>
            <a:t>C/</a:t>
          </a:r>
          <a:r>
            <a:rPr lang="it-IT" sz="1100" dirty="0" err="1" smtClean="0"/>
            <a:t>pulse</a:t>
          </a:r>
          <a:endParaRPr lang="it-IT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4FA2D88-2876-4B10-B654-EA5D63D010D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9428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72B349E-4DBA-418E-8BD8-5BD0D5DD17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7755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4679AA-692A-4153-A567-1543A9B301B5}" type="slidenum">
              <a:rPr lang="en-GB" smtClean="0">
                <a:latin typeface="Arial" charset="0"/>
              </a:rPr>
              <a:pPr/>
              <a:t>1</a:t>
            </a:fld>
            <a:endParaRPr lang="en-GB" smtClean="0"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38D32A-AFD1-4C75-B295-5E9703328D20}" type="slidenum">
              <a:rPr lang="en-GB" smtClean="0">
                <a:latin typeface="Arial" charset="0"/>
              </a:rPr>
              <a:pPr/>
              <a:t>23</a:t>
            </a:fld>
            <a:endParaRPr lang="en-GB" smtClean="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38D32A-AFD1-4C75-B295-5E9703328D20}" type="slidenum">
              <a:rPr lang="en-GB" smtClean="0">
                <a:latin typeface="Arial" charset="0"/>
              </a:rPr>
              <a:pPr/>
              <a:t>24</a:t>
            </a:fld>
            <a:endParaRPr lang="en-GB" smtClean="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38D32A-AFD1-4C75-B295-5E9703328D20}" type="slidenum">
              <a:rPr lang="en-GB" smtClean="0">
                <a:latin typeface="Arial" charset="0"/>
              </a:rPr>
              <a:pPr/>
              <a:t>25</a:t>
            </a:fld>
            <a:endParaRPr lang="en-GB" smtClean="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38D32A-AFD1-4C75-B295-5E9703328D20}" type="slidenum">
              <a:rPr lang="en-GB" smtClean="0">
                <a:latin typeface="Arial" charset="0"/>
              </a:rPr>
              <a:pPr/>
              <a:t>26</a:t>
            </a:fld>
            <a:endParaRPr lang="en-GB" smtClean="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F81585-0FDE-4F2C-A5F1-9539483DB726}" type="slidenum">
              <a:rPr lang="en-GB" smtClean="0">
                <a:latin typeface="Arial" charset="0"/>
              </a:rPr>
              <a:pPr/>
              <a:t>27</a:t>
            </a:fld>
            <a:endParaRPr lang="en-GB" smtClean="0"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F0F6DE-B85A-4306-B272-F43B1EE3E8A7}" type="slidenum">
              <a:rPr lang="en-GB" smtClean="0">
                <a:latin typeface="Arial" charset="0"/>
              </a:rPr>
              <a:pPr/>
              <a:t>28</a:t>
            </a:fld>
            <a:endParaRPr lang="en-GB" smtClean="0">
              <a:latin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FA0522-D281-47EF-B835-C6D7A2BFC61D}" type="slidenum">
              <a:rPr lang="en-GB" smtClean="0">
                <a:latin typeface="Arial" charset="0"/>
              </a:rPr>
              <a:pPr/>
              <a:t>29</a:t>
            </a:fld>
            <a:endParaRPr lang="en-GB" smtClean="0">
              <a:latin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FE007B-E052-41B0-B259-E7FBEFF3F629}" type="slidenum">
              <a:rPr lang="en-GB" smtClean="0">
                <a:latin typeface="Arial" charset="0"/>
              </a:rPr>
              <a:pPr/>
              <a:t>2</a:t>
            </a:fld>
            <a:endParaRPr lang="en-GB" smtClean="0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3EB51B-BB56-4F44-A94C-746C60627633}" type="slidenum">
              <a:rPr lang="en-GB" smtClean="0">
                <a:latin typeface="Arial" charset="0"/>
              </a:rPr>
              <a:pPr/>
              <a:t>3</a:t>
            </a:fld>
            <a:endParaRPr lang="en-GB" smtClean="0">
              <a:latin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3EB51B-BB56-4F44-A94C-746C60627633}" type="slidenum">
              <a:rPr lang="en-GB" smtClean="0">
                <a:latin typeface="Arial" charset="0"/>
              </a:rPr>
              <a:pPr/>
              <a:t>4</a:t>
            </a:fld>
            <a:endParaRPr lang="en-GB" smtClean="0">
              <a:latin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3EB51B-BB56-4F44-A94C-746C60627633}" type="slidenum">
              <a:rPr lang="en-GB" smtClean="0">
                <a:latin typeface="Arial" charset="0"/>
              </a:rPr>
              <a:pPr/>
              <a:t>5</a:t>
            </a:fld>
            <a:endParaRPr lang="en-GB" smtClean="0">
              <a:latin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3EB51B-BB56-4F44-A94C-746C60627633}" type="slidenum">
              <a:rPr lang="en-GB" smtClean="0">
                <a:latin typeface="Arial" charset="0"/>
              </a:rPr>
              <a:pPr/>
              <a:t>6</a:t>
            </a:fld>
            <a:endParaRPr lang="en-GB" smtClean="0">
              <a:latin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3EB51B-BB56-4F44-A94C-746C60627633}" type="slidenum">
              <a:rPr lang="en-GB" smtClean="0">
                <a:latin typeface="Arial" charset="0"/>
              </a:rPr>
              <a:pPr/>
              <a:t>7</a:t>
            </a:fld>
            <a:endParaRPr lang="en-GB" smtClean="0">
              <a:latin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7A5A5A-C7C6-4B06-9C2A-8CD1F374B179}" type="slidenum">
              <a:rPr lang="en-GB" smtClean="0">
                <a:latin typeface="Arial" charset="0"/>
              </a:rPr>
              <a:pPr/>
              <a:t>13</a:t>
            </a:fld>
            <a:endParaRPr lang="en-GB" smtClean="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F1C95A-168E-408C-AAD9-66ADE17F8B6C}" type="slidenum">
              <a:rPr lang="en-GB" smtClean="0">
                <a:latin typeface="Arial" charset="0"/>
              </a:rPr>
              <a:pPr/>
              <a:t>18</a:t>
            </a:fld>
            <a:endParaRPr lang="en-GB" smtClean="0">
              <a:latin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52ECB-5B57-433A-A8A0-4B933397183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C621E-5967-463B-9DE5-87232550F8D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2F177-53D8-4174-AB90-7D293DECA70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5F96F-C708-496C-9F06-CA51282A82B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D877E-5658-4045-A41C-CD3693C80A3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43D1D-E6E1-4D79-A6E8-FE984CA7740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EE68B-2C9B-4B81-B865-8A3E0EC7A92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0182F-58F9-431E-AD94-E1774AEFCB1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72529-52F3-4B00-9DE8-5B0EFBEC136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B9612-0B51-4909-AFED-EC954D2A3B9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28C7F-2773-43AF-96F6-10FD2D7F78E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291AE-1AB3-4B97-8EE5-CCAEE9D92D3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7B6AE-4000-4D96-A255-6F7FA330B09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5BB15CE4-8461-4414-8484-B4315CB9428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t&amp;rct=j&amp;q=elimed&amp;source=web&amp;cd=6&amp;cad=rja&amp;ved=0CE8QFjAF&amp;url=http://www.eli-beams.eu/2012/10/2nd-elimed-workshop/&amp;ei=MY7MUc6WIoTHPaTygbgC&amp;usg=AFQjCNFJWAnj7WGsrYzXEe6pr7dDYoID-A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.bin"/><Relationship Id="rId12" Type="http://schemas.openxmlformats.org/officeDocument/2006/relationships/image" Target="../media/image22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Relationship Id="rId3" Type="http://schemas.openxmlformats.org/officeDocument/2006/relationships/oleObject" Target="../embeddings/oleObject2.bin"/><Relationship Id="rId4" Type="http://schemas.openxmlformats.org/officeDocument/2006/relationships/image" Target="../media/image18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19.w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20.wmf"/><Relationship Id="rId9" Type="http://schemas.openxmlformats.org/officeDocument/2006/relationships/oleObject" Target="../embeddings/oleObject5.bin"/><Relationship Id="rId10" Type="http://schemas.openxmlformats.org/officeDocument/2006/relationships/image" Target="../media/image21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24.wmf"/><Relationship Id="rId5" Type="http://schemas.openxmlformats.org/officeDocument/2006/relationships/image" Target="../media/image25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jpeg"/><Relationship Id="rId7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jpeg"/><Relationship Id="rId5" Type="http://schemas.openxmlformats.org/officeDocument/2006/relationships/image" Target="../media/image38.png"/><Relationship Id="rId6" Type="http://schemas.openxmlformats.org/officeDocument/2006/relationships/oleObject" Target="../embeddings/oleObject8.bin"/><Relationship Id="rId7" Type="http://schemas.openxmlformats.org/officeDocument/2006/relationships/image" Target="../media/image35.wmf"/><Relationship Id="rId8" Type="http://schemas.openxmlformats.org/officeDocument/2006/relationships/image" Target="../media/image39.jpeg"/><Relationship Id="rId9" Type="http://schemas.openxmlformats.org/officeDocument/2006/relationships/image" Target="../media/image40.png"/><Relationship Id="rId10" Type="http://schemas.openxmlformats.org/officeDocument/2006/relationships/image" Target="../media/image41.jpe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openxmlformats.org/officeDocument/2006/relationships/image" Target="../media/image44.jpeg"/><Relationship Id="rId5" Type="http://schemas.openxmlformats.org/officeDocument/2006/relationships/image" Target="../media/image45.png"/><Relationship Id="rId6" Type="http://schemas.openxmlformats.org/officeDocument/2006/relationships/image" Target="../media/image46.jpeg"/><Relationship Id="rId7" Type="http://schemas.openxmlformats.org/officeDocument/2006/relationships/image" Target="../media/image47.jpeg"/><Relationship Id="rId8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50.wmf"/><Relationship Id="rId6" Type="http://schemas.openxmlformats.org/officeDocument/2006/relationships/oleObject" Target="../embeddings/oleObject10.bin"/><Relationship Id="rId7" Type="http://schemas.openxmlformats.org/officeDocument/2006/relationships/image" Target="../media/image51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56.png"/><Relationship Id="rId7" Type="http://schemas.openxmlformats.org/officeDocument/2006/relationships/oleObject" Target="../embeddings/oleObject11.bin"/><Relationship Id="rId8" Type="http://schemas.openxmlformats.org/officeDocument/2006/relationships/image" Target="../media/image52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4" Type="http://schemas.openxmlformats.org/officeDocument/2006/relationships/image" Target="../media/image59.jpeg"/><Relationship Id="rId5" Type="http://schemas.openxmlformats.org/officeDocument/2006/relationships/chart" Target="../charts/chart1.xml"/><Relationship Id="rId6" Type="http://schemas.openxmlformats.org/officeDocument/2006/relationships/image" Target="../media/image60.jpeg"/><Relationship Id="rId7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Relationship Id="rId3" Type="http://schemas.openxmlformats.org/officeDocument/2006/relationships/image" Target="../media/image6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oleObject" Target="../embeddings/oleObject12.bin"/><Relationship Id="rId5" Type="http://schemas.openxmlformats.org/officeDocument/2006/relationships/image" Target="../media/image64.wmf"/><Relationship Id="rId6" Type="http://schemas.openxmlformats.org/officeDocument/2006/relationships/oleObject" Target="../embeddings/oleObject13.bin"/><Relationship Id="rId7" Type="http://schemas.openxmlformats.org/officeDocument/2006/relationships/image" Target="../media/image65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scitation.aip.org/vsearch/servlet/VerityServlet?KEY=ALL&amp;possible1=Krasa,+J.&amp;possible1zone=author&amp;maxdisp=25&amp;smode=strresults&amp;aqs=true" TargetMode="External"/><Relationship Id="rId4" Type="http://schemas.openxmlformats.org/officeDocument/2006/relationships/hyperlink" Target="http://scitation.aip.org/vsearch/servlet/VerityServlet?KEY=ALL&amp;possible1=Velyhan,+A.&amp;possible1zone=author&amp;maxdisp=25&amp;smode=strresults&amp;aqs=true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9.png"/><Relationship Id="rId5" Type="http://schemas.openxmlformats.org/officeDocument/2006/relationships/image" Target="../media/image12.jpeg"/><Relationship Id="rId6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341438"/>
            <a:ext cx="8459787" cy="4032250"/>
          </a:xfrm>
        </p:spPr>
        <p:txBody>
          <a:bodyPr/>
          <a:lstStyle/>
          <a:p>
            <a:r>
              <a:rPr lang="it-IT" sz="2400" b="1" dirty="0" smtClean="0"/>
              <a:t>Esperimento Nta_SL_....</a:t>
            </a:r>
            <a:r>
              <a:rPr lang="it-IT" sz="2400" b="1" dirty="0" err="1" smtClean="0"/>
              <a:t>ELIMED.…</a:t>
            </a:r>
            <a:r>
              <a:rPr lang="it-IT" sz="2400" b="1" dirty="0" smtClean="0"/>
              <a:t/>
            </a:r>
            <a:br>
              <a:rPr lang="it-IT" sz="2400" b="1" dirty="0" smtClean="0"/>
            </a:br>
            <a:r>
              <a:rPr lang="en-US" sz="1800" dirty="0" smtClean="0">
                <a:hlinkClick r:id="rId3"/>
              </a:rPr>
              <a:t>extreme light infrastructure 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it-IT" sz="1800" dirty="0" smtClean="0"/>
              <a:t>ex  </a:t>
            </a:r>
            <a:r>
              <a:rPr lang="it-IT" sz="1800" dirty="0" err="1" smtClean="0"/>
              <a:t>NTA_LILIA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 ex  LEABI  </a:t>
            </a:r>
            <a:br>
              <a:rPr lang="it-IT" sz="1800" dirty="0" smtClean="0"/>
            </a:br>
            <a:r>
              <a:rPr lang="it-IT" sz="1800" dirty="0" smtClean="0"/>
              <a:t>ex  LILIA</a:t>
            </a:r>
            <a:br>
              <a:rPr lang="it-IT" sz="1800" dirty="0" smtClean="0"/>
            </a:br>
            <a:r>
              <a:rPr lang="it-IT" sz="1800" dirty="0" smtClean="0"/>
              <a:t> ex  LEABI  </a:t>
            </a:r>
            <a:r>
              <a:rPr lang="it-IT" sz="2400" b="1" dirty="0" smtClean="0"/>
              <a:t/>
            </a:r>
            <a:br>
              <a:rPr lang="it-IT" sz="2400" b="1" dirty="0" smtClean="0"/>
            </a:br>
            <a:r>
              <a:rPr lang="it-IT" sz="2400" b="1" dirty="0" smtClean="0"/>
              <a:t>Low Emittance Accelerated Beams of Ions</a:t>
            </a:r>
            <a:br>
              <a:rPr lang="it-IT" sz="2400" b="1" dirty="0" smtClean="0"/>
            </a:br>
            <a:r>
              <a:rPr lang="en-US" sz="2400" b="1" dirty="0" smtClean="0"/>
              <a:t>LILIA : Laser Induced Light Ions Acceleration</a:t>
            </a:r>
            <a:br>
              <a:rPr lang="en-US" sz="2400" b="1" dirty="0" smtClean="0"/>
            </a:br>
            <a:r>
              <a:rPr lang="en-US" sz="2400" b="1" dirty="0" smtClean="0"/>
              <a:t>(2010-2013)</a:t>
            </a:r>
            <a:endParaRPr lang="it-IT" sz="1600" b="1" dirty="0" smtClean="0"/>
          </a:p>
        </p:txBody>
      </p:sp>
      <p:pic>
        <p:nvPicPr>
          <p:cNvPr id="9219" name="Picture 4" descr="in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6287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220" name="Group 5"/>
          <p:cNvGrpSpPr>
            <a:grpSpLocks noChangeAspect="1"/>
          </p:cNvGrpSpPr>
          <p:nvPr/>
        </p:nvGrpSpPr>
        <p:grpSpPr bwMode="auto">
          <a:xfrm>
            <a:off x="6428798" y="0"/>
            <a:ext cx="2715202" cy="1124744"/>
            <a:chOff x="7074" y="1868"/>
            <a:chExt cx="8304" cy="3438"/>
          </a:xfrm>
        </p:grpSpPr>
        <p:sp>
          <p:nvSpPr>
            <p:cNvPr id="9223" name="AutoShape 6"/>
            <p:cNvSpPr>
              <a:spLocks noChangeAspect="1" noChangeArrowheads="1" noTextEdit="1"/>
            </p:cNvSpPr>
            <p:nvPr/>
          </p:nvSpPr>
          <p:spPr bwMode="auto">
            <a:xfrm>
              <a:off x="7074" y="1868"/>
              <a:ext cx="8304" cy="3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4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0322" y="2253"/>
              <a:ext cx="2846" cy="36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aboratorio  di</a:t>
              </a:r>
            </a:p>
          </p:txBody>
        </p:sp>
        <p:sp>
          <p:nvSpPr>
            <p:cNvPr id="9225" name="WordArt 8"/>
            <p:cNvSpPr>
              <a:spLocks noChangeArrowheads="1" noChangeShapeType="1" noTextEdit="1"/>
            </p:cNvSpPr>
            <p:nvPr/>
          </p:nvSpPr>
          <p:spPr bwMode="auto">
            <a:xfrm rot="5400000">
              <a:off x="11033" y="4029"/>
              <a:ext cx="556" cy="914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sz="4000" kern="10">
                  <a:ln w="12700">
                    <a:solidFill>
                      <a:srgbClr val="339966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effectLst>
                    <a:outerShdw dist="53882" dir="2700000" algn="ctr" rotWithShape="0">
                      <a:srgbClr val="CBCBCB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S</a:t>
              </a:r>
            </a:p>
          </p:txBody>
        </p:sp>
        <p:sp>
          <p:nvSpPr>
            <p:cNvPr id="9226" name="WordArt 9"/>
            <p:cNvSpPr>
              <a:spLocks noChangeArrowheads="1" noChangeShapeType="1" noTextEdit="1"/>
            </p:cNvSpPr>
            <p:nvPr/>
          </p:nvSpPr>
          <p:spPr bwMode="auto">
            <a:xfrm rot="5400000">
              <a:off x="10502" y="3292"/>
              <a:ext cx="553" cy="914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sz="4000" kern="10">
                  <a:ln w="12700">
                    <a:solidFill>
                      <a:srgbClr val="339966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effectLst>
                    <a:outerShdw dist="53882" dir="2700000" algn="ctr" rotWithShape="0">
                      <a:srgbClr val="CBCBCB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A</a:t>
              </a:r>
            </a:p>
          </p:txBody>
        </p:sp>
        <p:sp>
          <p:nvSpPr>
            <p:cNvPr id="9227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11942" y="4407"/>
              <a:ext cx="3240" cy="3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trumentazione</a:t>
              </a:r>
            </a:p>
          </p:txBody>
        </p:sp>
        <p:sp>
          <p:nvSpPr>
            <p:cNvPr id="9228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10862" y="2996"/>
              <a:ext cx="2211" cy="34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lettronica</a:t>
              </a:r>
            </a:p>
          </p:txBody>
        </p:sp>
        <p:sp>
          <p:nvSpPr>
            <p:cNvPr id="9229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11402" y="3699"/>
              <a:ext cx="2340" cy="42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pplicata  e</a:t>
              </a:r>
            </a:p>
          </p:txBody>
        </p:sp>
        <p:sp>
          <p:nvSpPr>
            <p:cNvPr id="9230" name="WordArt 13"/>
            <p:cNvSpPr>
              <a:spLocks noChangeArrowheads="1" noChangeShapeType="1" noTextEdit="1"/>
            </p:cNvSpPr>
            <p:nvPr/>
          </p:nvSpPr>
          <p:spPr bwMode="auto">
            <a:xfrm rot="5400000">
              <a:off x="9422" y="1878"/>
              <a:ext cx="556" cy="915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sz="4000" kern="10">
                  <a:ln w="12700">
                    <a:solidFill>
                      <a:srgbClr val="339966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effectLst>
                    <a:outerShdw dist="53882" dir="2700000" algn="ctr" rotWithShape="0">
                      <a:srgbClr val="CBCBCB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L</a:t>
              </a:r>
            </a:p>
          </p:txBody>
        </p:sp>
        <p:sp>
          <p:nvSpPr>
            <p:cNvPr id="9231" name="WordArt 14"/>
            <p:cNvSpPr>
              <a:spLocks noChangeArrowheads="1" noChangeShapeType="1" noTextEdit="1"/>
            </p:cNvSpPr>
            <p:nvPr/>
          </p:nvSpPr>
          <p:spPr bwMode="auto">
            <a:xfrm rot="5400000">
              <a:off x="9962" y="2598"/>
              <a:ext cx="556" cy="915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sz="4000" kern="10">
                  <a:ln w="12700">
                    <a:solidFill>
                      <a:srgbClr val="339966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effectLst>
                    <a:outerShdw dist="53882" dir="2700000" algn="ctr" rotWithShape="0">
                      <a:srgbClr val="CBCBCB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E</a:t>
              </a:r>
            </a:p>
          </p:txBody>
        </p:sp>
        <p:pic>
          <p:nvPicPr>
            <p:cNvPr id="9232" name="Picture 15" descr="laser-4p__adj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14" y="3128"/>
              <a:ext cx="2160" cy="1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21" name="TextBox 18"/>
          <p:cNvSpPr txBox="1">
            <a:spLocks noChangeArrowheads="1"/>
          </p:cNvSpPr>
          <p:nvPr/>
        </p:nvSpPr>
        <p:spPr bwMode="auto">
          <a:xfrm>
            <a:off x="323528" y="4869160"/>
            <a:ext cx="813556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 err="1"/>
              <a:t>Accelerazione</a:t>
            </a:r>
            <a:r>
              <a:rPr lang="en-US" sz="1800" b="1" dirty="0"/>
              <a:t> </a:t>
            </a:r>
            <a:r>
              <a:rPr lang="en-US" sz="1800" b="1" dirty="0" err="1"/>
              <a:t>di</a:t>
            </a:r>
            <a:r>
              <a:rPr lang="en-US" sz="1800" b="1" dirty="0"/>
              <a:t> </a:t>
            </a:r>
            <a:r>
              <a:rPr lang="en-US" sz="1800" b="1" dirty="0" err="1"/>
              <a:t>protoni</a:t>
            </a:r>
            <a:r>
              <a:rPr lang="en-US" sz="1800" b="1" dirty="0"/>
              <a:t> e </a:t>
            </a:r>
            <a:r>
              <a:rPr lang="en-US" sz="1800" b="1" dirty="0" err="1"/>
              <a:t>ioni</a:t>
            </a:r>
            <a:r>
              <a:rPr lang="en-US" sz="1800" b="1" dirty="0"/>
              <a:t> </a:t>
            </a:r>
            <a:r>
              <a:rPr lang="en-US" sz="1800" b="1" dirty="0" err="1"/>
              <a:t>leggeri</a:t>
            </a:r>
            <a:r>
              <a:rPr lang="en-US" sz="1800" b="1" dirty="0"/>
              <a:t> </a:t>
            </a:r>
            <a:br>
              <a:rPr lang="en-US" sz="1800" b="1" dirty="0"/>
            </a:br>
            <a:r>
              <a:rPr lang="it-IT" sz="1800" b="1" dirty="0"/>
              <a:t>Emissione di protoni da </a:t>
            </a:r>
            <a:r>
              <a:rPr lang="it-IT" sz="1800" b="1" dirty="0" smtClean="0"/>
              <a:t>target </a:t>
            </a:r>
            <a:r>
              <a:rPr lang="it-IT" sz="1800" b="1" dirty="0"/>
              <a:t>sottili a seguito interazione </a:t>
            </a:r>
            <a:r>
              <a:rPr lang="it-IT" sz="1800" b="1" dirty="0" smtClean="0"/>
              <a:t>laser</a:t>
            </a:r>
            <a:r>
              <a:rPr lang="en-US" sz="1800" b="1" dirty="0" smtClean="0"/>
              <a:t> FLAME</a:t>
            </a:r>
          </a:p>
          <a:p>
            <a:r>
              <a:rPr lang="it-IT" sz="1800" b="1" dirty="0" err="1" smtClean="0"/>
              <a:t>-Adroterapia</a:t>
            </a:r>
            <a:endParaRPr lang="it-IT" sz="1800" b="1" dirty="0" smtClean="0"/>
          </a:p>
          <a:p>
            <a:r>
              <a:rPr lang="it-IT" sz="1800" b="1" dirty="0" smtClean="0"/>
              <a:t>-Fusione inerziale (fast ignition indotta da fasci di protoni)</a:t>
            </a:r>
          </a:p>
          <a:p>
            <a:r>
              <a:rPr lang="it-IT" sz="1800" b="1" dirty="0" err="1" smtClean="0"/>
              <a:t>-Positron</a:t>
            </a:r>
            <a:r>
              <a:rPr lang="it-IT" sz="1800" b="1" dirty="0" smtClean="0"/>
              <a:t> Emission Tomography, PET</a:t>
            </a:r>
          </a:p>
          <a:p>
            <a:r>
              <a:rPr lang="it-IT" sz="1800" b="1" dirty="0" err="1" smtClean="0"/>
              <a:t>-Ecc</a:t>
            </a:r>
            <a:r>
              <a:rPr lang="it-IT" sz="1800" b="1" dirty="0" smtClean="0"/>
              <a:t>.</a:t>
            </a:r>
            <a:endParaRPr lang="en-US" dirty="0"/>
          </a:p>
        </p:txBody>
      </p:sp>
      <p:sp>
        <p:nvSpPr>
          <p:cNvPr id="9222" name="TextBox 19"/>
          <p:cNvSpPr txBox="1">
            <a:spLocks noChangeArrowheads="1"/>
          </p:cNvSpPr>
          <p:nvPr/>
        </p:nvSpPr>
        <p:spPr bwMode="auto">
          <a:xfrm>
            <a:off x="5652120" y="6309320"/>
            <a:ext cx="27366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/>
              <a:t>BO, LNS, MI, MI </a:t>
            </a:r>
            <a:r>
              <a:rPr lang="en-US" sz="1800" b="1" dirty="0" err="1" smtClean="0"/>
              <a:t>Bic</a:t>
            </a:r>
            <a:r>
              <a:rPr lang="en-US" sz="1800" b="1" dirty="0" smtClean="0"/>
              <a:t>, LE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2"/>
          <p:cNvSpPr>
            <a:spLocks noChangeArrowheads="1"/>
          </p:cNvSpPr>
          <p:nvPr/>
        </p:nvSpPr>
        <p:spPr bwMode="auto">
          <a:xfrm>
            <a:off x="250825" y="765175"/>
            <a:ext cx="8497888" cy="53482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eaLnBrk="0" hangingPunct="0"/>
            <a:r>
              <a:rPr lang="en-GB" sz="2800" b="1" dirty="0">
                <a:solidFill>
                  <a:srgbClr val="000099"/>
                </a:solidFill>
              </a:rPr>
              <a:t> The area in the PP is</a:t>
            </a:r>
          </a:p>
          <a:p>
            <a:pPr marL="342900" indent="-342900" algn="ctr" eaLnBrk="0" hangingPunct="0"/>
            <a:endParaRPr lang="en-GB" sz="2800" b="1" dirty="0">
              <a:solidFill>
                <a:srgbClr val="000099"/>
              </a:solidFill>
            </a:endParaRPr>
          </a:p>
          <a:p>
            <a:pPr marL="342900" indent="-342900" algn="ctr" eaLnBrk="0" hangingPunct="0"/>
            <a:endParaRPr lang="en-GB" sz="2800" b="1" dirty="0">
              <a:solidFill>
                <a:srgbClr val="000099"/>
              </a:solidFill>
            </a:endParaRPr>
          </a:p>
          <a:p>
            <a:pPr marL="342900" indent="-342900" algn="ctr" eaLnBrk="0" hangingPunct="0"/>
            <a:r>
              <a:rPr lang="en-GB" sz="2800" b="1" dirty="0">
                <a:solidFill>
                  <a:srgbClr val="000099"/>
                </a:solidFill>
              </a:rPr>
              <a:t>where </a:t>
            </a:r>
            <a:r>
              <a:rPr lang="en-GB" sz="2800" b="1" i="1" dirty="0" err="1"/>
              <a:t>p</a:t>
            </a:r>
            <a:r>
              <a:rPr lang="en-GB" sz="2000" b="1" i="1" dirty="0" err="1"/>
              <a:t>z</a:t>
            </a:r>
            <a:r>
              <a:rPr lang="en-GB" sz="2800" b="1" dirty="0">
                <a:solidFill>
                  <a:srgbClr val="000099"/>
                </a:solidFill>
              </a:rPr>
              <a:t> is invariable and </a:t>
            </a:r>
            <a:r>
              <a:rPr lang="en-GB" sz="2800" b="1" i="1" dirty="0" err="1"/>
              <a:t>A</a:t>
            </a:r>
            <a:r>
              <a:rPr lang="en-GB" sz="2000" b="1" i="1" dirty="0" err="1"/>
              <a:t>x</a:t>
            </a:r>
            <a:r>
              <a:rPr lang="en-GB" sz="2800" b="1" dirty="0">
                <a:solidFill>
                  <a:srgbClr val="000099"/>
                </a:solidFill>
              </a:rPr>
              <a:t> is the area in the trace plane</a:t>
            </a:r>
          </a:p>
          <a:p>
            <a:pPr marL="342900" indent="-342900" algn="ctr" eaLnBrk="0" hangingPunct="0"/>
            <a:r>
              <a:rPr lang="en-GB" sz="2800" b="1" dirty="0">
                <a:solidFill>
                  <a:srgbClr val="000099"/>
                </a:solidFill>
              </a:rPr>
              <a:t>The </a:t>
            </a:r>
            <a:r>
              <a:rPr lang="en-GB" sz="2800" b="1" dirty="0" err="1">
                <a:solidFill>
                  <a:srgbClr val="000099"/>
                </a:solidFill>
              </a:rPr>
              <a:t>emittance</a:t>
            </a:r>
            <a:r>
              <a:rPr lang="en-GB" sz="2800" b="1" dirty="0">
                <a:solidFill>
                  <a:srgbClr val="000099"/>
                </a:solidFill>
              </a:rPr>
              <a:t> is </a:t>
            </a:r>
          </a:p>
          <a:p>
            <a:pPr marL="342900" indent="-342900" algn="ctr" eaLnBrk="0" hangingPunct="0"/>
            <a:endParaRPr lang="en-GB" sz="2800" b="1" dirty="0">
              <a:solidFill>
                <a:srgbClr val="000099"/>
              </a:solidFill>
            </a:endParaRPr>
          </a:p>
          <a:p>
            <a:pPr marL="342900" indent="-342900" algn="ctr" eaLnBrk="0" hangingPunct="0"/>
            <a:endParaRPr lang="en-GB" sz="2800" b="1" dirty="0">
              <a:solidFill>
                <a:srgbClr val="000099"/>
              </a:solidFill>
            </a:endParaRPr>
          </a:p>
          <a:p>
            <a:pPr marL="342900" indent="-342900" eaLnBrk="0" hangingPunct="0"/>
            <a:r>
              <a:rPr lang="en-GB" sz="2800" b="1" dirty="0">
                <a:solidFill>
                  <a:srgbClr val="000099"/>
                </a:solidFill>
              </a:rPr>
              <a:t>With </a:t>
            </a:r>
            <a:r>
              <a:rPr lang="en-GB" sz="2800" b="1" i="1" dirty="0" err="1"/>
              <a:t>A</a:t>
            </a:r>
            <a:r>
              <a:rPr lang="en-GB" sz="2800" b="1" i="1" baseline="-25000" dirty="0" err="1"/>
              <a:t>x</a:t>
            </a:r>
            <a:r>
              <a:rPr lang="en-GB" sz="2800" b="1" dirty="0">
                <a:solidFill>
                  <a:srgbClr val="000099"/>
                </a:solidFill>
              </a:rPr>
              <a:t> the area in the trace plane:</a:t>
            </a:r>
            <a:r>
              <a:rPr lang="en-GB" sz="3600" b="1" dirty="0">
                <a:solidFill>
                  <a:srgbClr val="000099"/>
                </a:solidFill>
              </a:rPr>
              <a:t>(</a:t>
            </a:r>
            <a:r>
              <a:rPr lang="en-GB" sz="2800" b="1" dirty="0">
                <a:solidFill>
                  <a:srgbClr val="000099"/>
                </a:solidFill>
              </a:rPr>
              <a:t>  ,                </a:t>
            </a:r>
            <a:r>
              <a:rPr lang="en-GB" sz="3600" b="1" dirty="0">
                <a:solidFill>
                  <a:srgbClr val="000099"/>
                </a:solidFill>
              </a:rPr>
              <a:t>)</a:t>
            </a:r>
          </a:p>
          <a:p>
            <a:pPr marL="342900" indent="-342900" algn="ctr" eaLnBrk="0" hangingPunct="0"/>
            <a:endParaRPr lang="en-GB" sz="2800" b="1" dirty="0">
              <a:solidFill>
                <a:srgbClr val="000099"/>
              </a:solidFill>
            </a:endParaRPr>
          </a:p>
          <a:p>
            <a:pPr marL="342900" indent="-342900" algn="ctr" eaLnBrk="0" hangingPunct="0"/>
            <a:endParaRPr lang="en-GB" sz="2800" b="1" dirty="0">
              <a:solidFill>
                <a:srgbClr val="000099"/>
              </a:solidFill>
            </a:endParaRPr>
          </a:p>
          <a:p>
            <a:pPr marL="342900" indent="-342900" algn="ctr" eaLnBrk="0" hangingPunct="0"/>
            <a:r>
              <a:rPr lang="en-GB" sz="2800" b="1" dirty="0">
                <a:solidFill>
                  <a:srgbClr val="000099"/>
                </a:solidFill>
              </a:rPr>
              <a:t>And </a:t>
            </a:r>
            <a:r>
              <a:rPr lang="en-GB" sz="2800" b="1" i="1" dirty="0" err="1"/>
              <a:t>A</a:t>
            </a:r>
            <a:r>
              <a:rPr lang="en-GB" sz="2800" b="1" i="1" baseline="30000" dirty="0" err="1"/>
              <a:t>o</a:t>
            </a:r>
            <a:r>
              <a:rPr lang="en-GB" sz="2800" b="1" i="1" baseline="-25000" dirty="0" err="1"/>
              <a:t>x</a:t>
            </a:r>
            <a:r>
              <a:rPr lang="en-GB" sz="2800" b="1" dirty="0">
                <a:solidFill>
                  <a:srgbClr val="000099"/>
                </a:solidFill>
              </a:rPr>
              <a:t> is the area in the phase space</a:t>
            </a:r>
            <a:endParaRPr lang="en-GB" sz="2000" b="1" dirty="0">
              <a:solidFill>
                <a:srgbClr val="000099"/>
              </a:solidFill>
            </a:endParaRPr>
          </a:p>
        </p:txBody>
      </p:sp>
      <p:sp>
        <p:nvSpPr>
          <p:cNvPr id="3080" name="WordArt 3"/>
          <p:cNvSpPr>
            <a:spLocks noChangeArrowheads="1" noChangeShapeType="1" noTextEdit="1"/>
          </p:cNvSpPr>
          <p:nvPr/>
        </p:nvSpPr>
        <p:spPr bwMode="auto">
          <a:xfrm>
            <a:off x="1187450" y="188913"/>
            <a:ext cx="6769100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800" kern="10" spc="-9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50000">
                      <a:srgbClr val="0000FF"/>
                    </a:gs>
                    <a:gs pos="100000">
                      <a:srgbClr val="6600CC"/>
                    </a:gs>
                  </a:gsLst>
                  <a:lin ang="5400000" scaled="1"/>
                </a:gradFill>
                <a:latin typeface="Arial Black"/>
              </a:rPr>
              <a:t>Emittance measurement </a:t>
            </a:r>
          </a:p>
        </p:txBody>
      </p:sp>
      <p:graphicFrame>
        <p:nvGraphicFramePr>
          <p:cNvPr id="307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708400" y="3284538"/>
          <a:ext cx="1477963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3" imgW="520560" imgH="393480" progId="Equation.3">
                  <p:embed/>
                </p:oleObj>
              </mc:Choice>
              <mc:Fallback>
                <p:oleObj name="Equation" r:id="rId3" imgW="52056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3284538"/>
                        <a:ext cx="1477963" cy="111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987675" y="1341438"/>
          <a:ext cx="2808288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5" imgW="1384200" imgH="406080" progId="Equation.3">
                  <p:embed/>
                </p:oleObj>
              </mc:Choice>
              <mc:Fallback>
                <p:oleObj name="Equation" r:id="rId5" imgW="1384200" imgH="4060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1341438"/>
                        <a:ext cx="2808288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6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6732588" y="4005263"/>
          <a:ext cx="161925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7" imgW="660240" imgH="393480" progId="Equation.3">
                  <p:embed/>
                </p:oleObj>
              </mc:Choice>
              <mc:Fallback>
                <p:oleObj name="Equation" r:id="rId7" imgW="66024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4005263"/>
                        <a:ext cx="161925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7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3132138" y="4724400"/>
          <a:ext cx="2376487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9" imgW="876240" imgH="241200" progId="Equation.3">
                  <p:embed/>
                </p:oleObj>
              </mc:Choice>
              <mc:Fallback>
                <p:oleObj name="Equation" r:id="rId9" imgW="876240" imgH="241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4724400"/>
                        <a:ext cx="2376487" cy="654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8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78" name="Object 10"/>
          <p:cNvGraphicFramePr>
            <a:graphicFrameLocks noChangeAspect="1"/>
          </p:cNvGraphicFramePr>
          <p:nvPr/>
        </p:nvGraphicFramePr>
        <p:xfrm>
          <a:off x="6300788" y="4365625"/>
          <a:ext cx="31432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11" imgW="126835" imgH="139518" progId="Equation.3">
                  <p:embed/>
                </p:oleObj>
              </mc:Choice>
              <mc:Fallback>
                <p:oleObj name="Equation" r:id="rId11" imgW="126835" imgH="139518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4365625"/>
                        <a:ext cx="314325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2"/>
          <p:cNvSpPr>
            <a:spLocks noChangeArrowheads="1" noChangeShapeType="1" noTextEdit="1"/>
          </p:cNvSpPr>
          <p:nvPr/>
        </p:nvSpPr>
        <p:spPr bwMode="auto">
          <a:xfrm>
            <a:off x="1187450" y="188913"/>
            <a:ext cx="6769100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800" kern="10" spc="-9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50000">
                      <a:srgbClr val="0000FF"/>
                    </a:gs>
                    <a:gs pos="100000">
                      <a:srgbClr val="6600CC"/>
                    </a:gs>
                  </a:gsLst>
                  <a:lin ang="5400000" scaled="1"/>
                </a:gradFill>
                <a:latin typeface="Arial Black"/>
              </a:rPr>
              <a:t>Emittance measurement by pepper pot method</a:t>
            </a:r>
          </a:p>
        </p:txBody>
      </p:sp>
      <p:pic>
        <p:nvPicPr>
          <p:cNvPr id="18435" name="Picture 3" descr="Fig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617538"/>
            <a:ext cx="5905500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WordArt 2"/>
          <p:cNvSpPr>
            <a:spLocks noChangeArrowheads="1" noChangeShapeType="1" noTextEdit="1"/>
          </p:cNvSpPr>
          <p:nvPr/>
        </p:nvSpPr>
        <p:spPr bwMode="auto">
          <a:xfrm>
            <a:off x="1187450" y="188913"/>
            <a:ext cx="6769100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800" kern="10" spc="-9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50000">
                      <a:srgbClr val="0000FF"/>
                    </a:gs>
                    <a:gs pos="100000">
                      <a:srgbClr val="6600CC"/>
                    </a:gs>
                  </a:gsLst>
                  <a:lin ang="5400000" scaled="1"/>
                </a:gradFill>
                <a:latin typeface="Arial Black"/>
              </a:rPr>
              <a:t>Emittance measurement </a:t>
            </a:r>
          </a:p>
        </p:txBody>
      </p:sp>
      <p:graphicFrame>
        <p:nvGraphicFramePr>
          <p:cNvPr id="4098" name="Object 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700338" y="836613"/>
          <a:ext cx="3455987" cy="119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3" imgW="660240" imgH="228600" progId="Equation.3">
                  <p:embed/>
                </p:oleObj>
              </mc:Choice>
              <mc:Fallback>
                <p:oleObj name="Equation" r:id="rId3" imgW="66024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836613"/>
                        <a:ext cx="3455987" cy="1195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0" name="Picture 4" descr="Fig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613" y="2636838"/>
            <a:ext cx="532765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2268538" y="3644900"/>
            <a:ext cx="1295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Simulazione e misura al variare del raggio r dell’anodo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60928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t-IT" smtClean="0"/>
              <a:t>		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777875"/>
          </a:xfrm>
        </p:spPr>
        <p:txBody>
          <a:bodyPr/>
          <a:lstStyle/>
          <a:p>
            <a:pPr eaLnBrk="1" hangingPunct="1"/>
            <a:r>
              <a:rPr lang="en-GB" dirty="0" smtClean="0"/>
              <a:t>LILIA 2012 </a:t>
            </a:r>
          </a:p>
        </p:txBody>
      </p:sp>
      <p:pic>
        <p:nvPicPr>
          <p:cNvPr id="15366" name="Picture 6" descr="camplessiv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7" y="1124744"/>
            <a:ext cx="4176464" cy="2248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4" name="Picture 2" descr="ano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501008"/>
            <a:ext cx="2448272" cy="2988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51720" y="1052736"/>
            <a:ext cx="6120130" cy="4185648"/>
          </a:xfrm>
          <a:prstGeom prst="rect">
            <a:avLst/>
          </a:prstGeom>
        </p:spPr>
      </p:pic>
      <p:pic>
        <p:nvPicPr>
          <p:cNvPr id="7" name="Immagine 6" descr="rc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2520280" cy="72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7" descr="rc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93096"/>
            <a:ext cx="2448272" cy="1008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WordArt 2"/>
          <p:cNvSpPr>
            <a:spLocks noChangeArrowheads="1" noChangeShapeType="1" noTextEdit="1"/>
          </p:cNvSpPr>
          <p:nvPr/>
        </p:nvSpPr>
        <p:spPr bwMode="auto">
          <a:xfrm>
            <a:off x="1187450" y="188913"/>
            <a:ext cx="6769100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800" kern="10" spc="-9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50000">
                      <a:srgbClr val="0000FF"/>
                    </a:gs>
                    <a:gs pos="100000">
                      <a:srgbClr val="6600CC"/>
                    </a:gs>
                  </a:gsLst>
                  <a:lin ang="5400000" scaled="1"/>
                </a:gradFill>
                <a:latin typeface="Arial Black"/>
              </a:rPr>
              <a:t>Emittance measurement 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>
          <a:xfrm>
            <a:off x="251520" y="5445224"/>
            <a:ext cx="4176712" cy="1079971"/>
          </a:xfrm>
        </p:spPr>
        <p:txBody>
          <a:bodyPr/>
          <a:lstStyle/>
          <a:p>
            <a:pPr eaLnBrk="1" hangingPunct="1"/>
            <a:r>
              <a:rPr lang="it-IT" sz="1800" i="1" dirty="0" smtClean="0">
                <a:latin typeface="Symbol" pitchFamily="18" charset="2"/>
                <a:cs typeface="Arial" charset="0"/>
              </a:rPr>
              <a:t>e</a:t>
            </a:r>
            <a:r>
              <a:rPr lang="it-IT" sz="1800" i="1" dirty="0" smtClean="0">
                <a:latin typeface="Times New Roman" pitchFamily="18" charset="0"/>
                <a:cs typeface="Arial" charset="0"/>
              </a:rPr>
              <a:t>n=</a:t>
            </a:r>
            <a:r>
              <a:rPr lang="it-IT" sz="1800" dirty="0" smtClean="0">
                <a:latin typeface="Times New Roman" pitchFamily="18" charset="0"/>
                <a:cs typeface="Arial" charset="0"/>
              </a:rPr>
              <a:t> </a:t>
            </a:r>
            <a:r>
              <a:rPr lang="it-IT" sz="1800" dirty="0" smtClean="0">
                <a:cs typeface="Arial" charset="0"/>
              </a:rPr>
              <a:t>0.22 </a:t>
            </a:r>
            <a:r>
              <a:rPr lang="it-IT" sz="1800" i="1" dirty="0" smtClean="0">
                <a:latin typeface="Symbol" pitchFamily="18" charset="2"/>
                <a:cs typeface="Arial" charset="0"/>
              </a:rPr>
              <a:t>p </a:t>
            </a:r>
            <a:r>
              <a:rPr lang="it-IT" sz="1800" i="1" dirty="0" smtClean="0">
                <a:latin typeface="Times New Roman" pitchFamily="18" charset="0"/>
                <a:cs typeface="Times New Roman" pitchFamily="18" charset="0"/>
              </a:rPr>
              <a:t>mm mrad</a:t>
            </a:r>
            <a:r>
              <a:rPr lang="it-IT" sz="1800" dirty="0" smtClean="0"/>
              <a:t> 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 smtClean="0"/>
              <a:t>for 15 mm, 60 kV</a:t>
            </a:r>
            <a:br>
              <a:rPr lang="it-IT" sz="1600" dirty="0" smtClean="0"/>
            </a:br>
            <a:r>
              <a:rPr lang="it-IT" sz="1600" dirty="0" smtClean="0"/>
              <a:t>I=5.5 mA</a:t>
            </a:r>
            <a:r>
              <a:rPr lang="it-IT" sz="2400" dirty="0" smtClean="0"/>
              <a:t/>
            </a:r>
            <a:br>
              <a:rPr lang="it-IT" sz="2400" dirty="0" smtClean="0"/>
            </a:br>
            <a:endParaRPr lang="it-IT" sz="2400" dirty="0" smtClean="0"/>
          </a:p>
        </p:txBody>
      </p:sp>
      <p:pic>
        <p:nvPicPr>
          <p:cNvPr id="5125" name="Picture 5" descr="DSCN18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92696"/>
            <a:ext cx="1733550" cy="130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pv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764704"/>
            <a:ext cx="1440160" cy="1081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 descr="H:\papers\ION Accelerartion\Cu and Y acceleration\Fig. 6b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060848"/>
            <a:ext cx="3348719" cy="3550146"/>
          </a:xfrm>
          <a:prstGeom prst="rect">
            <a:avLst/>
          </a:prstGeom>
          <a:noFill/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788024" y="5589240"/>
            <a:ext cx="4176712" cy="1079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ymbol" pitchFamily="18" charset="2"/>
                <a:ea typeface="+mj-ea"/>
                <a:cs typeface="Arial" charset="0"/>
              </a:rPr>
              <a:t>e</a:t>
            </a:r>
            <a:r>
              <a:rPr kumimoji="0" lang="it-IT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Arial" charset="0"/>
              </a:rPr>
              <a:t>n=</a:t>
            </a: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Arial" charset="0"/>
              </a:rPr>
              <a:t> </a:t>
            </a: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Arial" charset="0"/>
              </a:rPr>
              <a:t>0.14 </a:t>
            </a:r>
            <a:r>
              <a:rPr kumimoji="0" lang="it-IT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ymbol" pitchFamily="18" charset="2"/>
                <a:ea typeface="+mj-ea"/>
                <a:cs typeface="Arial" charset="0"/>
              </a:rPr>
              <a:t>p </a:t>
            </a:r>
            <a:r>
              <a:rPr kumimoji="0" lang="it-IT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mm mrad</a:t>
            </a: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 15 mm, 60 kV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I=7.4 mA</a:t>
            </a: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Immagine 2" descr="C:\Documents and Settings\nassisi\Local Settings\Temporary Internet Files\Content.Word\Fig. 5a.bmp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2204864"/>
            <a:ext cx="18669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2915816" y="908720"/>
            <a:ext cx="648072" cy="864096"/>
          </a:xfrm>
        </p:spPr>
        <p:txBody>
          <a:bodyPr/>
          <a:lstStyle/>
          <a:p>
            <a:pPr>
              <a:buNone/>
            </a:pPr>
            <a:r>
              <a:rPr lang="it-IT" dirty="0" smtClean="0"/>
              <a:t>Cu</a:t>
            </a:r>
            <a:endParaRPr lang="en-US" dirty="0"/>
          </a:p>
        </p:txBody>
      </p:sp>
      <p:sp>
        <p:nvSpPr>
          <p:cNvPr id="13" name="Content Placeholder 11"/>
          <p:cNvSpPr>
            <a:spLocks noGrp="1"/>
          </p:cNvSpPr>
          <p:nvPr>
            <p:ph sz="half" idx="1"/>
          </p:nvPr>
        </p:nvSpPr>
        <p:spPr>
          <a:xfrm>
            <a:off x="5580112" y="908720"/>
            <a:ext cx="648072" cy="864096"/>
          </a:xfrm>
        </p:spPr>
        <p:txBody>
          <a:bodyPr/>
          <a:lstStyle/>
          <a:p>
            <a:pPr>
              <a:buNone/>
            </a:pPr>
            <a:r>
              <a:rPr lang="it-IT" dirty="0" smtClean="0"/>
              <a:t>Y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563" y="449699"/>
            <a:ext cx="4760461" cy="3051309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0358" name="Picture 6" descr="DSCN1864"/>
          <p:cNvPicPr>
            <a:picLocks noChangeAspect="1" noChangeArrowheads="1"/>
          </p:cNvPicPr>
          <p:nvPr/>
        </p:nvPicPr>
        <p:blipFill>
          <a:blip r:embed="rId4" cstate="print">
            <a:lum bright="6000"/>
          </a:blip>
          <a:srcRect l="10780"/>
          <a:stretch>
            <a:fillRect/>
          </a:stretch>
        </p:blipFill>
        <p:spPr bwMode="auto">
          <a:xfrm>
            <a:off x="395536" y="3501008"/>
            <a:ext cx="1728788" cy="145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6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996860"/>
            <a:ext cx="3275856" cy="186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63" name="AutoShape 11"/>
          <p:cNvSpPr>
            <a:spLocks noChangeArrowheads="1"/>
          </p:cNvSpPr>
          <p:nvPr/>
        </p:nvSpPr>
        <p:spPr bwMode="auto">
          <a:xfrm rot="17839409" flipH="1">
            <a:off x="1226177" y="2974671"/>
            <a:ext cx="1827134" cy="154654"/>
          </a:xfrm>
          <a:prstGeom prst="rightArrow">
            <a:avLst>
              <a:gd name="adj1" fmla="val 50000"/>
              <a:gd name="adj2" fmla="val 22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00367" name="Rectangle 15"/>
          <p:cNvSpPr>
            <a:spLocks noChangeArrowheads="1"/>
          </p:cNvSpPr>
          <p:nvPr/>
        </p:nvSpPr>
        <p:spPr bwMode="auto">
          <a:xfrm>
            <a:off x="0" y="3213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t-IT"/>
          </a:p>
        </p:txBody>
      </p:sp>
      <p:graphicFrame>
        <p:nvGraphicFramePr>
          <p:cNvPr id="100366" name="Object 14"/>
          <p:cNvGraphicFramePr>
            <a:graphicFrameLocks noChangeAspect="1"/>
          </p:cNvGraphicFramePr>
          <p:nvPr/>
        </p:nvGraphicFramePr>
        <p:xfrm>
          <a:off x="4932040" y="404663"/>
          <a:ext cx="2058270" cy="965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6" name="Equazione" r:id="rId6" imgW="838080" imgH="393480" progId="Equation.3">
                  <p:embed/>
                </p:oleObj>
              </mc:Choice>
              <mc:Fallback>
                <p:oleObj name="Equazione" r:id="rId6" imgW="83808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404663"/>
                        <a:ext cx="2058270" cy="9654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68" name="Rectangle 16"/>
          <p:cNvSpPr>
            <a:spLocks noChangeArrowheads="1"/>
          </p:cNvSpPr>
          <p:nvPr/>
        </p:nvSpPr>
        <p:spPr bwMode="auto">
          <a:xfrm>
            <a:off x="4788024" y="1988840"/>
            <a:ext cx="2592288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l">
              <a:buFont typeface="Symbol"/>
              <a:buChar char="e"/>
            </a:pPr>
            <a:r>
              <a:rPr lang="it-IT" dirty="0" smtClean="0"/>
              <a:t> = </a:t>
            </a:r>
            <a:r>
              <a:rPr lang="it-IT" dirty="0"/>
              <a:t>0.22 π </a:t>
            </a:r>
            <a:r>
              <a:rPr lang="it-IT" i="1" dirty="0"/>
              <a:t>mm </a:t>
            </a:r>
            <a:r>
              <a:rPr lang="it-IT" i="1" dirty="0" err="1"/>
              <a:t>mrad</a:t>
            </a:r>
            <a:r>
              <a:rPr lang="it-IT" dirty="0"/>
              <a:t> </a:t>
            </a:r>
            <a:r>
              <a:rPr lang="it-IT" dirty="0" smtClean="0"/>
              <a:t>  (Cu)</a:t>
            </a:r>
          </a:p>
          <a:p>
            <a:pPr>
              <a:buFont typeface="Symbol"/>
              <a:buChar char="e"/>
            </a:pPr>
            <a:r>
              <a:rPr lang="it-IT" dirty="0" smtClean="0">
                <a:latin typeface="Symbol" pitchFamily="18" charset="2"/>
              </a:rPr>
              <a:t> </a:t>
            </a:r>
            <a:r>
              <a:rPr lang="it-IT" dirty="0" smtClean="0"/>
              <a:t>= 0.12 π </a:t>
            </a:r>
            <a:r>
              <a:rPr lang="it-IT" i="1" dirty="0" smtClean="0"/>
              <a:t>mm </a:t>
            </a:r>
            <a:r>
              <a:rPr lang="it-IT" i="1" dirty="0" err="1" smtClean="0"/>
              <a:t>mrad</a:t>
            </a:r>
            <a:r>
              <a:rPr lang="it-IT" dirty="0" smtClean="0"/>
              <a:t>   (Y)</a:t>
            </a:r>
          </a:p>
          <a:p>
            <a:pPr>
              <a:buFont typeface="Symbol"/>
              <a:buChar char="e"/>
            </a:pPr>
            <a:r>
              <a:rPr lang="it-IT" dirty="0" smtClean="0">
                <a:latin typeface="Symbol" pitchFamily="18" charset="2"/>
              </a:rPr>
              <a:t> </a:t>
            </a:r>
            <a:r>
              <a:rPr lang="it-IT" dirty="0" smtClean="0"/>
              <a:t>= 0.09 π </a:t>
            </a:r>
            <a:r>
              <a:rPr lang="it-IT" i="1" dirty="0" smtClean="0"/>
              <a:t>mm </a:t>
            </a:r>
            <a:r>
              <a:rPr lang="it-IT" i="1" dirty="0" err="1" smtClean="0"/>
              <a:t>mrad</a:t>
            </a:r>
            <a:r>
              <a:rPr lang="it-IT" dirty="0" smtClean="0"/>
              <a:t>   (</a:t>
            </a:r>
            <a:r>
              <a:rPr lang="it-IT" dirty="0" err="1" smtClean="0"/>
              <a:t>Ag</a:t>
            </a:r>
            <a:r>
              <a:rPr lang="it-IT" dirty="0" smtClean="0"/>
              <a:t>)</a:t>
            </a:r>
          </a:p>
          <a:p>
            <a:pPr algn="l">
              <a:buFont typeface="Symbol"/>
              <a:buChar char="e"/>
            </a:pPr>
            <a:endParaRPr lang="it-IT" dirty="0"/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0"/>
            <a:ext cx="3491880" cy="47667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 smtClean="0"/>
              <a:t>Emittance</a:t>
            </a:r>
            <a:r>
              <a:rPr lang="en-US" sz="2400" b="1" dirty="0" smtClean="0"/>
              <a:t> Measurements </a:t>
            </a:r>
            <a:endParaRPr lang="en-US" sz="2400" b="1" dirty="0"/>
          </a:p>
        </p:txBody>
      </p:sp>
      <p:pic>
        <p:nvPicPr>
          <p:cNvPr id="15" name="Picture 26" descr="pvc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25923" y="0"/>
            <a:ext cx="1918077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62573" y="3284984"/>
            <a:ext cx="5881427" cy="3573017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51" name="Picture 7" descr="C:\Documents and Settings\user\Desktop\Attività paper e conferenze\Dati sperimentali\Misure Emittanza Nov-Dic 2011\Emittanza a Singola Accelerazione 40 kV\Emittanza con griglia piana\Radiocromico.jpg"/>
          <p:cNvPicPr>
            <a:picLocks noChangeAspect="1" noChangeArrowheads="1"/>
          </p:cNvPicPr>
          <p:nvPr/>
        </p:nvPicPr>
        <p:blipFill>
          <a:blip r:embed="rId10" cstate="print"/>
          <a:srcRect l="25787" r="17716" b="19707"/>
          <a:stretch>
            <a:fillRect/>
          </a:stretch>
        </p:blipFill>
        <p:spPr bwMode="auto">
          <a:xfrm>
            <a:off x="7396352" y="1412777"/>
            <a:ext cx="1747647" cy="1656184"/>
          </a:xfrm>
          <a:prstGeom prst="rect">
            <a:avLst/>
          </a:prstGeom>
          <a:noFill/>
        </p:spPr>
      </p:pic>
      <p:sp>
        <p:nvSpPr>
          <p:cNvPr id="18" name="AutoShape 11"/>
          <p:cNvSpPr>
            <a:spLocks noChangeArrowheads="1"/>
          </p:cNvSpPr>
          <p:nvPr/>
        </p:nvSpPr>
        <p:spPr bwMode="auto">
          <a:xfrm rot="10598404" flipH="1">
            <a:off x="3421606" y="1654275"/>
            <a:ext cx="3883221" cy="232535"/>
          </a:xfrm>
          <a:prstGeom prst="rightArrow">
            <a:avLst>
              <a:gd name="adj1" fmla="val 50000"/>
              <a:gd name="adj2" fmla="val 22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5016" y="3140968"/>
            <a:ext cx="4878984" cy="37170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Immagine 131" descr="C:\Documents and Settings\user\Desktop\Tesi Massimo de Marco\senza rete.jpg"/>
          <p:cNvPicPr>
            <a:picLocks noChangeAspect="1" noChangeArrowheads="1"/>
          </p:cNvPicPr>
          <p:nvPr/>
        </p:nvPicPr>
        <p:blipFill>
          <a:blip r:embed="rId3" cstate="print"/>
          <a:srcRect l="3846" t="12283" r="5128" b="25623"/>
          <a:stretch>
            <a:fillRect/>
          </a:stretch>
        </p:blipFill>
        <p:spPr bwMode="auto">
          <a:xfrm flipH="1">
            <a:off x="-3" y="1268757"/>
            <a:ext cx="2179222" cy="111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132" descr="C:\Documents and Settings\user\Desktop\Tesi Massimo de Marco\rete piana.jpg"/>
          <p:cNvPicPr>
            <a:picLocks noChangeAspect="1" noChangeArrowheads="1"/>
          </p:cNvPicPr>
          <p:nvPr/>
        </p:nvPicPr>
        <p:blipFill>
          <a:blip r:embed="rId4" cstate="print"/>
          <a:srcRect l="6759" t="6780" b="33065"/>
          <a:stretch>
            <a:fillRect/>
          </a:stretch>
        </p:blipFill>
        <p:spPr bwMode="auto">
          <a:xfrm flipH="1">
            <a:off x="2267744" y="1268760"/>
            <a:ext cx="223224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64259" y="0"/>
            <a:ext cx="4579742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magine 143" descr="C:\Documents and Settings\user\Desktop\radiocromics\TESI\senza griglia 40+20.JPG"/>
          <p:cNvPicPr>
            <a:picLocks noChangeAspect="1" noChangeArrowheads="1"/>
          </p:cNvPicPr>
          <p:nvPr/>
        </p:nvPicPr>
        <p:blipFill>
          <a:blip r:embed="rId6" cstate="print"/>
          <a:srcRect t="2941"/>
          <a:stretch>
            <a:fillRect/>
          </a:stretch>
        </p:blipFill>
        <p:spPr bwMode="auto">
          <a:xfrm>
            <a:off x="7596336" y="1844824"/>
            <a:ext cx="1224136" cy="123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magine 136" descr="DSCN1864"/>
          <p:cNvPicPr>
            <a:picLocks noChangeAspect="1" noChangeArrowheads="1"/>
          </p:cNvPicPr>
          <p:nvPr/>
        </p:nvPicPr>
        <p:blipFill>
          <a:blip r:embed="rId7" cstate="print">
            <a:lum bright="10000"/>
          </a:blip>
          <a:srcRect l="16365" r="11036"/>
          <a:stretch>
            <a:fillRect/>
          </a:stretch>
        </p:blipFill>
        <p:spPr bwMode="auto">
          <a:xfrm>
            <a:off x="5220072" y="1916832"/>
            <a:ext cx="1115616" cy="1156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412"/>
          <p:cNvSpPr>
            <a:spLocks noChangeArrowheads="1"/>
          </p:cNvSpPr>
          <p:nvPr/>
        </p:nvSpPr>
        <p:spPr bwMode="auto">
          <a:xfrm>
            <a:off x="0" y="0"/>
            <a:ext cx="4427984" cy="116955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668463"/>
            <a:r>
              <a:rPr lang="en-US" sz="1400" b="1" dirty="0" smtClean="0"/>
              <a:t>Modification of the hole of the extraction electrode (EC): </a:t>
            </a:r>
          </a:p>
          <a:p>
            <a:pPr defTabSz="1668463">
              <a:buFont typeface="Arial" pitchFamily="34" charset="0"/>
              <a:buChar char="•"/>
            </a:pPr>
            <a:r>
              <a:rPr lang="en-US" sz="1400" b="0" dirty="0" smtClean="0"/>
              <a:t>  extraction hole without grid </a:t>
            </a:r>
            <a:r>
              <a:rPr lang="en-US" sz="1400" dirty="0" smtClean="0"/>
              <a:t>(a)</a:t>
            </a:r>
            <a:r>
              <a:rPr lang="en-US" sz="1400" b="0" dirty="0" smtClean="0"/>
              <a:t>,</a:t>
            </a:r>
          </a:p>
          <a:p>
            <a:pPr defTabSz="1668463">
              <a:buFont typeface="Arial" pitchFamily="34" charset="0"/>
              <a:buChar char="•"/>
            </a:pPr>
            <a:r>
              <a:rPr lang="en-US" sz="1400" b="0" dirty="0" smtClean="0"/>
              <a:t>  extraction hole with a plane grid </a:t>
            </a:r>
            <a:r>
              <a:rPr lang="en-US" sz="1400" dirty="0" smtClean="0"/>
              <a:t>(b)</a:t>
            </a:r>
            <a:r>
              <a:rPr lang="en-US" sz="1400" b="0" dirty="0" smtClean="0"/>
              <a:t>,</a:t>
            </a:r>
          </a:p>
          <a:p>
            <a:pPr defTabSz="1668463">
              <a:buFont typeface="Arial" pitchFamily="34" charset="0"/>
              <a:buChar char="•"/>
            </a:pPr>
            <a:r>
              <a:rPr lang="en-US" sz="1400" b="0" dirty="0" smtClean="0"/>
              <a:t>  extraction hole with a curved grid, radius 0.8 cm </a:t>
            </a:r>
            <a:r>
              <a:rPr lang="en-US" sz="1400" dirty="0" smtClean="0"/>
              <a:t>(c)</a:t>
            </a:r>
            <a:r>
              <a:rPr lang="en-US" sz="1400" b="0" dirty="0" smtClean="0"/>
              <a:t>. </a:t>
            </a:r>
          </a:p>
          <a:p>
            <a:pPr defTabSz="1668463"/>
            <a:r>
              <a:rPr lang="en-GB" sz="1400" b="0" dirty="0" smtClean="0"/>
              <a:t>The attenuation factor of the grid is 20%.  </a:t>
            </a:r>
            <a:r>
              <a:rPr lang="en-GB" sz="1400" dirty="0" smtClean="0"/>
              <a:t>a</a:t>
            </a:r>
            <a:r>
              <a:rPr lang="en-GB" sz="1400" b="0" dirty="0" smtClean="0"/>
              <a:t>)</a:t>
            </a:r>
            <a:endParaRPr lang="en-US" sz="1400" b="0" dirty="0"/>
          </a:p>
        </p:txBody>
      </p:sp>
      <p:graphicFrame>
        <p:nvGraphicFramePr>
          <p:cNvPr id="14" name="Tabella 13"/>
          <p:cNvGraphicFramePr>
            <a:graphicFrameLocks noGrp="1"/>
          </p:cNvGraphicFramePr>
          <p:nvPr/>
        </p:nvGraphicFramePr>
        <p:xfrm>
          <a:off x="0" y="5777880"/>
          <a:ext cx="4355975" cy="1080120"/>
        </p:xfrm>
        <a:graphic>
          <a:graphicData uri="http://schemas.openxmlformats.org/drawingml/2006/table">
            <a:tbl>
              <a:tblPr/>
              <a:tblGrid>
                <a:gridCol w="1816243"/>
                <a:gridCol w="634933"/>
                <a:gridCol w="634933"/>
                <a:gridCol w="634933"/>
                <a:gridCol w="634933"/>
              </a:tblGrid>
              <a:tr h="3105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14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latin typeface="Calibri"/>
                          <a:ea typeface="Calibri"/>
                          <a:cs typeface="Times New Roman"/>
                        </a:rPr>
                        <a:t>GRID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5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Acceler</a:t>
                      </a:r>
                      <a:r>
                        <a:rPr lang="it-IT" sz="1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it-IT" sz="1400" b="1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1400" b="1" baseline="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Voltage</a:t>
                      </a:r>
                      <a:r>
                        <a:rPr lang="it-IT" sz="1400" b="1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1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it-IT" sz="1400" b="1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kV</a:t>
                      </a: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40+20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30+20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20+20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10+20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5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Symbol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it-IT" sz="1400" b="1" baseline="-25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(mm </a:t>
                      </a:r>
                      <a:r>
                        <a:rPr lang="it-IT" sz="14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mrad</a:t>
                      </a: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435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525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545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612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5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Symbol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it-IT" sz="1400" b="1" baseline="-250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nx</a:t>
                      </a: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Symbol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mm </a:t>
                      </a:r>
                      <a:r>
                        <a:rPr lang="it-IT" sz="14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mra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d)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0.20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0.20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0.20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0.20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ella 14"/>
          <p:cNvGraphicFramePr>
            <a:graphicFrameLocks noGrp="1"/>
          </p:cNvGraphicFramePr>
          <p:nvPr/>
        </p:nvGraphicFramePr>
        <p:xfrm>
          <a:off x="0" y="3584746"/>
          <a:ext cx="4716014" cy="1226819"/>
        </p:xfrm>
        <a:graphic>
          <a:graphicData uri="http://schemas.openxmlformats.org/drawingml/2006/table">
            <a:tbl>
              <a:tblPr/>
              <a:tblGrid>
                <a:gridCol w="1518359"/>
                <a:gridCol w="929912"/>
                <a:gridCol w="1080120"/>
                <a:gridCol w="1187623"/>
              </a:tblGrid>
              <a:tr h="2069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14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r>
                        <a:rPr lang="it-IT" sz="1400" b="1" baseline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GRID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PLANE GRID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CURVED GRID</a:t>
                      </a:r>
                      <a:endParaRPr lang="en-US" sz="1400" b="1" kern="12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29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Acceler</a:t>
                      </a:r>
                      <a:r>
                        <a:rPr lang="it-IT" sz="1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it-IT" sz="1400" b="1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1400" b="1" baseline="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Voltage</a:t>
                      </a:r>
                      <a:r>
                        <a:rPr lang="it-IT" sz="1400" b="1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1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it-IT" sz="1400" b="1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kV</a:t>
                      </a: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40+20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40+20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latin typeface="Calibri"/>
                          <a:ea typeface="Calibri"/>
                          <a:cs typeface="Times New Roman"/>
                        </a:rPr>
                        <a:t>40+20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0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Symbol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it-IT" sz="1400" b="1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  <a:r>
                        <a:rPr lang="it-IT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(mm mrad)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435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795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latin typeface="Calibri"/>
                          <a:ea typeface="Calibri"/>
                          <a:cs typeface="Times New Roman"/>
                        </a:rPr>
                        <a:t>1316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0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Symbol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en-US" sz="1400" b="1" baseline="-250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nx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Symbol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mm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mrad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0.20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0.36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latin typeface="Calibri"/>
                          <a:ea typeface="Calibri"/>
                          <a:cs typeface="Times New Roman"/>
                        </a:rPr>
                        <a:t>0.60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Immagine 133" descr="C:\Documents and Settings\user\Desktop\Tesi Massimo de Marco\rete concava.jpg"/>
          <p:cNvPicPr>
            <a:picLocks noChangeArrowheads="1"/>
          </p:cNvPicPr>
          <p:nvPr/>
        </p:nvPicPr>
        <p:blipFill>
          <a:blip r:embed="rId8" cstate="print"/>
          <a:srcRect l="5276" t="8062" r="4490" b="27438"/>
          <a:stretch>
            <a:fillRect/>
          </a:stretch>
        </p:blipFill>
        <p:spPr bwMode="auto">
          <a:xfrm flipH="1">
            <a:off x="0" y="2420888"/>
            <a:ext cx="2160240" cy="1158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Connettore 2 17"/>
          <p:cNvCxnSpPr/>
          <p:nvPr/>
        </p:nvCxnSpPr>
        <p:spPr>
          <a:xfrm flipH="1" flipV="1">
            <a:off x="5436096" y="1412776"/>
            <a:ext cx="216024" cy="50405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nettore 2 20"/>
          <p:cNvCxnSpPr>
            <a:stCxn id="11" idx="1"/>
          </p:cNvCxnSpPr>
          <p:nvPr/>
        </p:nvCxnSpPr>
        <p:spPr>
          <a:xfrm flipH="1" flipV="1">
            <a:off x="6948264" y="1916832"/>
            <a:ext cx="648072" cy="54637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ettangolo 26"/>
          <p:cNvSpPr/>
          <p:nvPr/>
        </p:nvSpPr>
        <p:spPr>
          <a:xfrm>
            <a:off x="1691680" y="1321023"/>
            <a:ext cx="432048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400" b="1" dirty="0" smtClean="0">
                <a:solidFill>
                  <a:prstClr val="black"/>
                </a:solidFill>
              </a:rPr>
              <a:t>(a)</a:t>
            </a:r>
            <a:endParaRPr lang="en-US" b="1" dirty="0"/>
          </a:p>
        </p:txBody>
      </p:sp>
      <p:sp>
        <p:nvSpPr>
          <p:cNvPr id="28" name="Rettangolo 27"/>
          <p:cNvSpPr/>
          <p:nvPr/>
        </p:nvSpPr>
        <p:spPr>
          <a:xfrm>
            <a:off x="3995936" y="1321023"/>
            <a:ext cx="432048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400" b="1" dirty="0" smtClean="0">
                <a:solidFill>
                  <a:prstClr val="black"/>
                </a:solidFill>
              </a:rPr>
              <a:t>(b)</a:t>
            </a:r>
            <a:endParaRPr lang="en-US" b="1" dirty="0"/>
          </a:p>
        </p:txBody>
      </p:sp>
      <p:sp>
        <p:nvSpPr>
          <p:cNvPr id="29" name="Rettangolo 28"/>
          <p:cNvSpPr/>
          <p:nvPr/>
        </p:nvSpPr>
        <p:spPr>
          <a:xfrm>
            <a:off x="1691680" y="2473151"/>
            <a:ext cx="432048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400" b="1" dirty="0" smtClean="0">
                <a:solidFill>
                  <a:prstClr val="black"/>
                </a:solidFill>
              </a:rPr>
              <a:t>(c)</a:t>
            </a:r>
            <a:endParaRPr lang="en-US" b="1" dirty="0"/>
          </a:p>
        </p:txBody>
      </p:sp>
      <p:sp>
        <p:nvSpPr>
          <p:cNvPr id="30" name="Rettangolo 29"/>
          <p:cNvSpPr/>
          <p:nvPr/>
        </p:nvSpPr>
        <p:spPr>
          <a:xfrm>
            <a:off x="0" y="4869160"/>
            <a:ext cx="421196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en-GB" sz="1200" b="0" dirty="0" smtClean="0">
                <a:solidFill>
                  <a:srgbClr val="000000"/>
                </a:solidFill>
              </a:rPr>
              <a:t>Generally the beam is accelerated and </a:t>
            </a:r>
            <a:r>
              <a:rPr lang="en-GB" sz="1200" b="0" i="1" dirty="0" err="1" smtClean="0">
                <a:solidFill>
                  <a:srgbClr val="000000"/>
                </a:solidFill>
              </a:rPr>
              <a:t>p</a:t>
            </a:r>
            <a:r>
              <a:rPr lang="en-GB" sz="1200" b="0" baseline="-25000" dirty="0" err="1" smtClean="0">
                <a:solidFill>
                  <a:srgbClr val="000000"/>
                </a:solidFill>
              </a:rPr>
              <a:t>z</a:t>
            </a:r>
            <a:r>
              <a:rPr lang="en-GB" sz="1200" b="0" dirty="0" smtClean="0">
                <a:solidFill>
                  <a:srgbClr val="000000"/>
                </a:solidFill>
              </a:rPr>
              <a:t> is not constant, then it is necessary to define an invariant quantity called </a:t>
            </a:r>
            <a:r>
              <a:rPr lang="en-GB" sz="1200" i="1" dirty="0" smtClean="0">
                <a:solidFill>
                  <a:srgbClr val="000000"/>
                </a:solidFill>
              </a:rPr>
              <a:t>normalized </a:t>
            </a:r>
            <a:r>
              <a:rPr lang="en-GB" sz="1200" i="1" dirty="0" err="1" smtClean="0">
                <a:solidFill>
                  <a:srgbClr val="000000"/>
                </a:solidFill>
              </a:rPr>
              <a:t>emittance</a:t>
            </a:r>
            <a:r>
              <a:rPr lang="en-GB" sz="1200" b="0" i="1" dirty="0" smtClean="0">
                <a:solidFill>
                  <a:srgbClr val="000000"/>
                </a:solidFill>
              </a:rPr>
              <a:t>, </a:t>
            </a:r>
            <a:r>
              <a:rPr lang="en-GB" sz="1200" b="0" dirty="0" smtClean="0">
                <a:solidFill>
                  <a:srgbClr val="000000"/>
                </a:solidFill>
              </a:rPr>
              <a:t>which not depends on the acceleration of the particles:</a:t>
            </a:r>
            <a:endParaRPr lang="en-US" sz="1200" b="0" dirty="0">
              <a:solidFill>
                <a:srgbClr val="000000"/>
              </a:solidFill>
            </a:endParaRPr>
          </a:p>
        </p:txBody>
      </p:sp>
      <p:cxnSp>
        <p:nvCxnSpPr>
          <p:cNvPr id="31" name="Connettore 2 30"/>
          <p:cNvCxnSpPr/>
          <p:nvPr/>
        </p:nvCxnSpPr>
        <p:spPr>
          <a:xfrm>
            <a:off x="1475656" y="5733256"/>
            <a:ext cx="432048" cy="86409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Rettangolo 33"/>
          <p:cNvSpPr/>
          <p:nvPr/>
        </p:nvSpPr>
        <p:spPr>
          <a:xfrm>
            <a:off x="755576" y="5517232"/>
            <a:ext cx="864096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l-GR" sz="1200" b="0" i="1" dirty="0" smtClean="0"/>
              <a:t>ε</a:t>
            </a:r>
            <a:r>
              <a:rPr lang="en-US" sz="1200" b="0" i="1" baseline="-25000" dirty="0" smtClean="0"/>
              <a:t>nx</a:t>
            </a:r>
            <a:r>
              <a:rPr lang="en-US" sz="1200" b="0" i="1" dirty="0" smtClean="0"/>
              <a:t> = </a:t>
            </a:r>
            <a:r>
              <a:rPr lang="el-GR" sz="1200" b="0" i="1" dirty="0" smtClean="0"/>
              <a:t>β</a:t>
            </a:r>
            <a:r>
              <a:rPr lang="it-IT" sz="1200" b="0" i="1" dirty="0" smtClean="0"/>
              <a:t> </a:t>
            </a:r>
            <a:r>
              <a:rPr lang="el-GR" sz="1200" b="0" i="1" dirty="0" smtClean="0"/>
              <a:t>γ ε</a:t>
            </a:r>
            <a:r>
              <a:rPr lang="en-US" sz="1200" b="0" i="1" baseline="-25000" dirty="0" smtClean="0"/>
              <a:t>x</a:t>
            </a:r>
            <a:endParaRPr lang="en-US" sz="1200" b="0" baseline="-25000" dirty="0"/>
          </a:p>
        </p:txBody>
      </p:sp>
      <p:sp>
        <p:nvSpPr>
          <p:cNvPr id="35" name="Rettangolo 34"/>
          <p:cNvSpPr/>
          <p:nvPr/>
        </p:nvSpPr>
        <p:spPr>
          <a:xfrm flipV="1">
            <a:off x="1835696" y="6565610"/>
            <a:ext cx="2520281" cy="28800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3200" i="1" dirty="0" smtClean="0"/>
              <a:t>  </a:t>
            </a:r>
            <a:endParaRPr lang="en-US" sz="3200" baseline="-25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728700"/>
            <a:ext cx="6984776" cy="52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4400">
              <a:solidFill>
                <a:schemeClr val="tx2"/>
              </a:solidFill>
              <a:latin typeface="Times New Roman" pitchFamily="18" charset="0"/>
            </a:endParaRPr>
          </a:p>
        </p:txBody>
      </p:sp>
      <p:graphicFrame>
        <p:nvGraphicFramePr>
          <p:cNvPr id="43011" name="Object 3"/>
          <p:cNvGraphicFramePr>
            <a:graphicFrameLocks noChangeAspect="1"/>
          </p:cNvGraphicFramePr>
          <p:nvPr/>
        </p:nvGraphicFramePr>
        <p:xfrm>
          <a:off x="4032250" y="2889250"/>
          <a:ext cx="10795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7" name="PDF" r:id="rId4" imgW="1080000" imgH="1080000" progId="FoxitReader.Document">
                  <p:embed/>
                </p:oleObj>
              </mc:Choice>
              <mc:Fallback>
                <p:oleObj name="PDF" r:id="rId4" imgW="1080000" imgH="1080000" progId="FoxitReader.Document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250" y="2889250"/>
                        <a:ext cx="107950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2" name="Object 4"/>
          <p:cNvGraphicFramePr>
            <a:graphicFrameLocks noChangeAspect="1"/>
          </p:cNvGraphicFramePr>
          <p:nvPr/>
        </p:nvGraphicFramePr>
        <p:xfrm>
          <a:off x="4032250" y="2889250"/>
          <a:ext cx="10795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8" name="PDF" r:id="rId6" imgW="1080000" imgH="1080000" progId="FoxitReader.Document">
                  <p:embed/>
                </p:oleObj>
              </mc:Choice>
              <mc:Fallback>
                <p:oleObj name="PDF" r:id="rId6" imgW="1080000" imgH="1080000" progId="FoxitReader.Document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250" y="2889250"/>
                        <a:ext cx="107950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0"/>
            <a:ext cx="41139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418058"/>
          </a:xfrm>
        </p:spPr>
        <p:txBody>
          <a:bodyPr/>
          <a:lstStyle/>
          <a:p>
            <a:r>
              <a:rPr lang="it-IT" sz="2400" dirty="0" smtClean="0"/>
              <a:t>Diagnostica elettromagnetica</a:t>
            </a:r>
            <a:endParaRPr lang="it-IT" sz="2400" dirty="0"/>
          </a:p>
        </p:txBody>
      </p:sp>
      <p:pic>
        <p:nvPicPr>
          <p:cNvPr id="10" name="Immagine 9" descr="D:\Conferences\Conferenze 2012\III WORKSH BIOFISICA\Contributi\Cups\cup1.bm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988840"/>
            <a:ext cx="2358665" cy="1078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magine 10" descr="D:\Conferences\Conferenze 2012\III WORKSH BIOFISICA\Contributi\Cups\cup2.bmp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4365104"/>
            <a:ext cx="2358665" cy="107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magine 11" descr="D:\Conferences\Conferenze 2012\III WORKSH BIOFISICA\Contributi\Cups\cup5.bmp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2060848"/>
            <a:ext cx="2077169" cy="897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magine 12" descr="D:\Conferences\Conferenze 2012\III WORKSH BIOFISICA\Contributi\Cups\cup6.bmp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3356992"/>
            <a:ext cx="1807210" cy="897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9393" name="Object 1"/>
          <p:cNvGraphicFramePr>
            <a:graphicFrameLocks noChangeAspect="1"/>
          </p:cNvGraphicFramePr>
          <p:nvPr/>
        </p:nvGraphicFramePr>
        <p:xfrm>
          <a:off x="4211960" y="4941168"/>
          <a:ext cx="2249488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5" name="Equazione" r:id="rId7" imgW="2374560" imgH="990360" progId="Equation.3">
                  <p:embed/>
                </p:oleObj>
              </mc:Choice>
              <mc:Fallback>
                <p:oleObj name="Equazione" r:id="rId7" imgW="2374560" imgH="99036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4941168"/>
                        <a:ext cx="2249488" cy="919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ttangolo 14"/>
          <p:cNvSpPr/>
          <p:nvPr/>
        </p:nvSpPr>
        <p:spPr>
          <a:xfrm>
            <a:off x="3491880" y="587727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Where </a:t>
            </a:r>
            <a:r>
              <a:rPr lang="en-US" i="1" dirty="0" smtClean="0"/>
              <a:t>β</a:t>
            </a:r>
            <a:r>
              <a:rPr lang="en-US" dirty="0" smtClean="0"/>
              <a:t> is the optical transmission of the grid (if absent it is equal to 1) and </a:t>
            </a:r>
            <a:r>
              <a:rPr lang="en-US" i="1" dirty="0" smtClean="0"/>
              <a:t>γ</a:t>
            </a:r>
            <a:r>
              <a:rPr lang="en-US" dirty="0" smtClean="0"/>
              <a:t> is SEE parameter.</a:t>
            </a:r>
            <a:endParaRPr lang="it-I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3429000"/>
            <a:ext cx="8218488" cy="18002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2400" dirty="0" smtClean="0"/>
              <a:t>L’esperimento è l’evoluzione di Plaia e Platone nella direzione dell’accelerazione per ottenere acceleratori compatti utili per applicazioni mediche e nucleari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2400" dirty="0" smtClean="0"/>
              <a:t>Sfocerà in: FLAME e HIPER.</a:t>
            </a:r>
          </a:p>
        </p:txBody>
      </p:sp>
      <p:pic>
        <p:nvPicPr>
          <p:cNvPr id="10243" name="Picture 4" descr="in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287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44" name="Group 5"/>
          <p:cNvGrpSpPr>
            <a:grpSpLocks noChangeAspect="1"/>
          </p:cNvGrpSpPr>
          <p:nvPr/>
        </p:nvGrpSpPr>
        <p:grpSpPr bwMode="auto">
          <a:xfrm>
            <a:off x="6030913" y="0"/>
            <a:ext cx="3113087" cy="1289050"/>
            <a:chOff x="7074" y="1868"/>
            <a:chExt cx="8304" cy="3438"/>
          </a:xfrm>
        </p:grpSpPr>
        <p:sp>
          <p:nvSpPr>
            <p:cNvPr id="10246" name="AutoShape 6"/>
            <p:cNvSpPr>
              <a:spLocks noChangeAspect="1" noChangeArrowheads="1" noTextEdit="1"/>
            </p:cNvSpPr>
            <p:nvPr/>
          </p:nvSpPr>
          <p:spPr bwMode="auto">
            <a:xfrm>
              <a:off x="7074" y="1868"/>
              <a:ext cx="8304" cy="3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7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0322" y="2253"/>
              <a:ext cx="2846" cy="36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aboratorio  di</a:t>
              </a:r>
            </a:p>
          </p:txBody>
        </p:sp>
        <p:sp>
          <p:nvSpPr>
            <p:cNvPr id="10248" name="WordArt 8"/>
            <p:cNvSpPr>
              <a:spLocks noChangeArrowheads="1" noChangeShapeType="1" noTextEdit="1"/>
            </p:cNvSpPr>
            <p:nvPr/>
          </p:nvSpPr>
          <p:spPr bwMode="auto">
            <a:xfrm rot="5400000">
              <a:off x="11033" y="4029"/>
              <a:ext cx="556" cy="914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sz="4000" kern="10">
                  <a:ln w="12700">
                    <a:solidFill>
                      <a:srgbClr val="339966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effectLst>
                    <a:outerShdw dist="53882" dir="2700000" algn="ctr" rotWithShape="0">
                      <a:srgbClr val="CBCBCB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S</a:t>
              </a:r>
            </a:p>
          </p:txBody>
        </p:sp>
        <p:sp>
          <p:nvSpPr>
            <p:cNvPr id="10249" name="WordArt 9"/>
            <p:cNvSpPr>
              <a:spLocks noChangeArrowheads="1" noChangeShapeType="1" noTextEdit="1"/>
            </p:cNvSpPr>
            <p:nvPr/>
          </p:nvSpPr>
          <p:spPr bwMode="auto">
            <a:xfrm rot="5400000">
              <a:off x="10502" y="3292"/>
              <a:ext cx="553" cy="914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sz="4000" kern="10">
                  <a:ln w="12700">
                    <a:solidFill>
                      <a:srgbClr val="339966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effectLst>
                    <a:outerShdw dist="53882" dir="2700000" algn="ctr" rotWithShape="0">
                      <a:srgbClr val="CBCBCB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A</a:t>
              </a:r>
            </a:p>
          </p:txBody>
        </p:sp>
        <p:sp>
          <p:nvSpPr>
            <p:cNvPr id="10250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11942" y="4407"/>
              <a:ext cx="3240" cy="3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trumentazione</a:t>
              </a:r>
            </a:p>
          </p:txBody>
        </p:sp>
        <p:sp>
          <p:nvSpPr>
            <p:cNvPr id="10251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10862" y="2996"/>
              <a:ext cx="2211" cy="34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lettronica</a:t>
              </a:r>
            </a:p>
          </p:txBody>
        </p:sp>
        <p:sp>
          <p:nvSpPr>
            <p:cNvPr id="10252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11402" y="3699"/>
              <a:ext cx="2340" cy="42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pplicata  e</a:t>
              </a:r>
            </a:p>
          </p:txBody>
        </p:sp>
        <p:sp>
          <p:nvSpPr>
            <p:cNvPr id="10253" name="WordArt 13"/>
            <p:cNvSpPr>
              <a:spLocks noChangeArrowheads="1" noChangeShapeType="1" noTextEdit="1"/>
            </p:cNvSpPr>
            <p:nvPr/>
          </p:nvSpPr>
          <p:spPr bwMode="auto">
            <a:xfrm rot="5400000">
              <a:off x="9422" y="1878"/>
              <a:ext cx="556" cy="915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sz="4000" kern="10">
                  <a:ln w="12700">
                    <a:solidFill>
                      <a:srgbClr val="339966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effectLst>
                    <a:outerShdw dist="53882" dir="2700000" algn="ctr" rotWithShape="0">
                      <a:srgbClr val="CBCBCB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L</a:t>
              </a:r>
            </a:p>
          </p:txBody>
        </p:sp>
        <p:sp>
          <p:nvSpPr>
            <p:cNvPr id="10254" name="WordArt 14"/>
            <p:cNvSpPr>
              <a:spLocks noChangeArrowheads="1" noChangeShapeType="1" noTextEdit="1"/>
            </p:cNvSpPr>
            <p:nvPr/>
          </p:nvSpPr>
          <p:spPr bwMode="auto">
            <a:xfrm rot="5400000">
              <a:off x="9962" y="2598"/>
              <a:ext cx="556" cy="915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sz="4000" kern="10">
                  <a:ln w="12700">
                    <a:solidFill>
                      <a:srgbClr val="339966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effectLst>
                    <a:outerShdw dist="53882" dir="2700000" algn="ctr" rotWithShape="0">
                      <a:srgbClr val="CBCBCB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E</a:t>
              </a:r>
            </a:p>
          </p:txBody>
        </p:sp>
        <p:pic>
          <p:nvPicPr>
            <p:cNvPr id="10255" name="Picture 15" descr="laser-4p__adj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14" y="3128"/>
              <a:ext cx="2160" cy="1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45" name="Rectangle 17"/>
          <p:cNvSpPr>
            <a:spLocks noChangeArrowheads="1"/>
          </p:cNvSpPr>
          <p:nvPr/>
        </p:nvSpPr>
        <p:spPr bwMode="auto">
          <a:xfrm>
            <a:off x="2699792" y="1340768"/>
            <a:ext cx="3455988" cy="136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it-IT" sz="1800" dirty="0" smtClean="0"/>
              <a:t>LEAS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it-IT" sz="1800" dirty="0" smtClean="0"/>
              <a:t>Laboratorio di Elettronica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it-IT" sz="1800" dirty="0" smtClean="0"/>
              <a:t> Applicata e Strumentazione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it-IT" sz="1600" dirty="0" smtClean="0"/>
              <a:t>Lecce</a:t>
            </a:r>
            <a:endParaRPr lang="it-IT" sz="16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it-IT" sz="18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it-IT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/>
          <a:lstStyle/>
          <a:p>
            <a:r>
              <a:rPr lang="it-IT" sz="2400" dirty="0" smtClean="0"/>
              <a:t>Diagnostica elettromagnetica</a:t>
            </a:r>
            <a:endParaRPr lang="it-IT" sz="2400" dirty="0"/>
          </a:p>
        </p:txBody>
      </p:sp>
      <p:pic>
        <p:nvPicPr>
          <p:cNvPr id="92162" name="Picture 2" descr="copp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305741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3" name="Picture 3" descr="D:\LILIA Frascati\IMG2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7878" y="1124744"/>
            <a:ext cx="2784310" cy="2088232"/>
          </a:xfrm>
          <a:prstGeom prst="rect">
            <a:avLst/>
          </a:prstGeom>
          <a:noFill/>
        </p:spPr>
      </p:pic>
      <p:pic>
        <p:nvPicPr>
          <p:cNvPr id="92164" name="Picture 4" descr="D:\LILIA Frascati\IMG2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48197" y="1196752"/>
            <a:ext cx="2688299" cy="2016224"/>
          </a:xfrm>
          <a:prstGeom prst="rect">
            <a:avLst/>
          </a:prstGeom>
          <a:noFill/>
        </p:spPr>
      </p:pic>
      <p:graphicFrame>
        <p:nvGraphicFramePr>
          <p:cNvPr id="8" name="Chart 7"/>
          <p:cNvGraphicFramePr/>
          <p:nvPr/>
        </p:nvGraphicFramePr>
        <p:xfrm>
          <a:off x="2411760" y="3501008"/>
          <a:ext cx="4248472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4788024" y="4509120"/>
            <a:ext cx="1044402" cy="24977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dirty="0" err="1" smtClean="0"/>
              <a:t>Flat</a:t>
            </a:r>
            <a:r>
              <a:rPr lang="it-IT" sz="1100" dirty="0" smtClean="0"/>
              <a:t> </a:t>
            </a:r>
            <a:r>
              <a:rPr lang="it-IT" sz="1100" dirty="0" err="1" smtClean="0"/>
              <a:t>Cup</a:t>
            </a:r>
            <a:endParaRPr lang="it-IT" sz="1100" dirty="0"/>
          </a:p>
        </p:txBody>
      </p:sp>
      <p:pic>
        <p:nvPicPr>
          <p:cNvPr id="92165" name="Picture 5" descr="D:\LILIA Frascati\IMG2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3356992"/>
            <a:ext cx="2088232" cy="1566174"/>
          </a:xfrm>
          <a:prstGeom prst="rect">
            <a:avLst/>
          </a:prstGeom>
          <a:noFill/>
        </p:spPr>
      </p:pic>
      <p:pic>
        <p:nvPicPr>
          <p:cNvPr id="92166" name="Picture 6" descr="D:\LILIA Frascati\IMG22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5139190"/>
            <a:ext cx="2051720" cy="15387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/>
          <a:lstStyle/>
          <a:p>
            <a:r>
              <a:rPr lang="it-IT" sz="2400" dirty="0" smtClean="0"/>
              <a:t>Diagnostica elettromagnetica</a:t>
            </a:r>
            <a:endParaRPr lang="it-IT" sz="2400" dirty="0"/>
          </a:p>
        </p:txBody>
      </p:sp>
      <p:pic>
        <p:nvPicPr>
          <p:cNvPr id="10" name="Immagine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5950" y="1916832"/>
            <a:ext cx="4368378" cy="232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magine 10" descr="Z:\Attivita\Attivita paper e conferenze\Attivita in corso\Conferenze\Conferences 2012\III Workshop Lecce\Lavori\Nassisi\Cup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365104"/>
            <a:ext cx="2829560" cy="1725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5292080" y="4581128"/>
            <a:ext cx="2333625" cy="8159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Fig. 8: </a:t>
            </a:r>
            <a:r>
              <a:rPr kumimoji="0" lang="it-IT" sz="11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Photos</a:t>
            </a:r>
            <a:r>
              <a:rPr kumimoji="0" lang="it-IT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it-IT" sz="11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of</a:t>
            </a:r>
            <a:r>
              <a:rPr kumimoji="0" lang="it-IT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it-IT" sz="11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cup</a:t>
            </a:r>
            <a:r>
              <a:rPr kumimoji="0" lang="it-IT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it-IT" sz="11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collectors</a:t>
            </a:r>
            <a:r>
              <a:rPr kumimoji="0" lang="it-IT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     a) </a:t>
            </a:r>
            <a:r>
              <a:rPr kumimoji="0" lang="it-IT" sz="11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collector</a:t>
            </a:r>
            <a:r>
              <a:rPr kumimoji="0" lang="it-IT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it-IT" sz="11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tilted</a:t>
            </a:r>
            <a:r>
              <a:rPr kumimoji="0" lang="it-IT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at 30°;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     b) </a:t>
            </a:r>
            <a:r>
              <a:rPr kumimoji="0" lang="it-IT" sz="11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collector</a:t>
            </a:r>
            <a:r>
              <a:rPr kumimoji="0" lang="it-IT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it-IT" sz="11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tilted</a:t>
            </a:r>
            <a:r>
              <a:rPr kumimoji="0" lang="it-IT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at 45°;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     c) </a:t>
            </a:r>
            <a:r>
              <a:rPr kumimoji="0" lang="it-IT" sz="11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collector</a:t>
            </a:r>
            <a:r>
              <a:rPr kumimoji="0" lang="it-IT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it-IT" sz="11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tilted</a:t>
            </a:r>
            <a:r>
              <a:rPr kumimoji="0" lang="it-IT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at 55°.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403648" y="1196752"/>
            <a:ext cx="295305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smtClean="0"/>
              <a:t>E. J. </a:t>
            </a:r>
            <a:r>
              <a:rPr lang="en-US" dirty="0" err="1" smtClean="0"/>
              <a:t>Sternglass</a:t>
            </a:r>
            <a:r>
              <a:rPr lang="en-US" dirty="0" smtClean="0"/>
              <a:t>, Phys. Rev., 108, p. 1-12 (1957).</a:t>
            </a:r>
            <a:endParaRPr lang="it-IT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/>
          <a:lstStyle/>
          <a:p>
            <a:r>
              <a:rPr lang="it-IT" sz="2400" dirty="0" smtClean="0"/>
              <a:t>Diagnostica elettromagnetica</a:t>
            </a:r>
            <a:endParaRPr lang="it-IT" sz="2400" dirty="0"/>
          </a:p>
        </p:txBody>
      </p:sp>
      <p:sp>
        <p:nvSpPr>
          <p:cNvPr id="6" name="Rettangolo 5"/>
          <p:cNvSpPr/>
          <p:nvPr/>
        </p:nvSpPr>
        <p:spPr>
          <a:xfrm>
            <a:off x="3275856" y="1052736"/>
            <a:ext cx="27686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dirty="0" err="1" smtClean="0"/>
              <a:t>Produzione</a:t>
            </a:r>
            <a:r>
              <a:rPr lang="en-US" sz="1400" dirty="0" smtClean="0"/>
              <a:t> </a:t>
            </a:r>
            <a:r>
              <a:rPr lang="en-US" sz="1400" dirty="0" err="1" smtClean="0"/>
              <a:t>di</a:t>
            </a:r>
            <a:r>
              <a:rPr lang="en-US" sz="1400" dirty="0" smtClean="0"/>
              <a:t> </a:t>
            </a:r>
            <a:r>
              <a:rPr lang="en-US" sz="1400" dirty="0" err="1" smtClean="0"/>
              <a:t>radiazione</a:t>
            </a:r>
            <a:r>
              <a:rPr lang="en-US" sz="1400" dirty="0" smtClean="0"/>
              <a:t>  </a:t>
            </a:r>
            <a:r>
              <a:rPr lang="en-US" sz="1400" dirty="0" err="1" smtClean="0"/>
              <a:t>di</a:t>
            </a:r>
            <a:r>
              <a:rPr lang="en-US" sz="1400" dirty="0" smtClean="0"/>
              <a:t> THz</a:t>
            </a:r>
            <a:endParaRPr lang="it-IT" sz="1400" dirty="0"/>
          </a:p>
        </p:txBody>
      </p:sp>
      <p:pic>
        <p:nvPicPr>
          <p:cNvPr id="7" name="Picture 329" descr="Fi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412776"/>
            <a:ext cx="189928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3426" name="Object 2"/>
          <p:cNvGraphicFramePr>
            <a:graphicFrameLocks noChangeAspect="1"/>
          </p:cNvGraphicFramePr>
          <p:nvPr/>
        </p:nvGraphicFramePr>
        <p:xfrm>
          <a:off x="1259632" y="3717032"/>
          <a:ext cx="2633662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29" name="Equazione" r:id="rId4" imgW="1777680" imgH="431640" progId="Equation.3">
                  <p:embed/>
                </p:oleObj>
              </mc:Choice>
              <mc:Fallback>
                <p:oleObj name="Equazione" r:id="rId4" imgW="177768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3717032"/>
                        <a:ext cx="2633662" cy="630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27" name="Object 3"/>
          <p:cNvGraphicFramePr>
            <a:graphicFrameLocks noChangeAspect="1"/>
          </p:cNvGraphicFramePr>
          <p:nvPr/>
        </p:nvGraphicFramePr>
        <p:xfrm>
          <a:off x="4644008" y="3717032"/>
          <a:ext cx="2954337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0" name="Equazione" r:id="rId6" imgW="2108160" imgH="419040" progId="Equation.3">
                  <p:embed/>
                </p:oleObj>
              </mc:Choice>
              <mc:Fallback>
                <p:oleObj name="Equazione" r:id="rId6" imgW="2108160" imgH="419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3717032"/>
                        <a:ext cx="2954337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684213" y="0"/>
            <a:ext cx="7559675" cy="67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400" dirty="0" smtClean="0"/>
              <a:t> </a:t>
            </a:r>
            <a:r>
              <a:rPr lang="en-US" sz="1400" b="1" dirty="0" err="1" smtClean="0"/>
              <a:t>Pu</a:t>
            </a:r>
            <a:r>
              <a:rPr lang="it-IT" sz="1400" b="1" dirty="0" smtClean="0"/>
              <a:t>bblicazioni del gruppo 2012/13</a:t>
            </a:r>
          </a:p>
          <a:p>
            <a:r>
              <a:rPr lang="it-IT" sz="1400" dirty="0" smtClean="0"/>
              <a:t>   </a:t>
            </a:r>
            <a:endParaRPr lang="it-IT" sz="1400" b="1" dirty="0" smtClean="0"/>
          </a:p>
          <a:p>
            <a:r>
              <a:rPr lang="it-IT" sz="1400" dirty="0" smtClean="0"/>
              <a:t>tesi</a:t>
            </a:r>
            <a:endParaRPr lang="it-IT" sz="1400" b="1" dirty="0" smtClean="0"/>
          </a:p>
          <a:p>
            <a:r>
              <a:rPr lang="en-US" sz="1400" dirty="0" smtClean="0"/>
              <a:t> </a:t>
            </a:r>
            <a:endParaRPr lang="it-IT" sz="1400" dirty="0" smtClean="0"/>
          </a:p>
          <a:p>
            <a:pPr lvl="0"/>
            <a:r>
              <a:rPr lang="en-US" sz="1400" dirty="0" smtClean="0"/>
              <a:t>“</a:t>
            </a:r>
            <a:r>
              <a:rPr lang="en-US" sz="1400" b="1" dirty="0" smtClean="0"/>
              <a:t>Laser Sources for Biomedical Applications</a:t>
            </a:r>
            <a:r>
              <a:rPr lang="en-US" sz="1400" dirty="0" smtClean="0"/>
              <a:t>” Maria V. </a:t>
            </a:r>
            <a:r>
              <a:rPr lang="en-US" sz="1400" dirty="0" err="1" smtClean="0"/>
              <a:t>Siciliano</a:t>
            </a:r>
            <a:r>
              <a:rPr lang="en-US" sz="1400" dirty="0" smtClean="0"/>
              <a:t> Tutor: V. Nassisi, PhD Thesis, </a:t>
            </a:r>
            <a:r>
              <a:rPr lang="en-US" sz="1400" dirty="0" err="1" smtClean="0"/>
              <a:t>Università</a:t>
            </a:r>
            <a:r>
              <a:rPr lang="en-US" sz="1400" dirty="0" smtClean="0"/>
              <a:t> del </a:t>
            </a:r>
            <a:r>
              <a:rPr lang="en-US" sz="1400" dirty="0" err="1" smtClean="0"/>
              <a:t>Salento</a:t>
            </a:r>
            <a:r>
              <a:rPr lang="en-US" sz="1400" dirty="0" smtClean="0"/>
              <a:t>, (2011)</a:t>
            </a:r>
            <a:endParaRPr lang="it-IT" sz="1400" dirty="0" smtClean="0"/>
          </a:p>
          <a:p>
            <a:r>
              <a:rPr lang="en-US" sz="1400" dirty="0" smtClean="0"/>
              <a:t> </a:t>
            </a:r>
            <a:endParaRPr lang="it-IT" sz="1400" dirty="0" smtClean="0"/>
          </a:p>
          <a:p>
            <a:pPr lvl="0"/>
            <a:r>
              <a:rPr lang="it-IT" sz="1400" dirty="0" smtClean="0"/>
              <a:t>A.A. 2010-2011 “</a:t>
            </a:r>
            <a:r>
              <a:rPr lang="it-IT" sz="1400" b="1" dirty="0" smtClean="0"/>
              <a:t>Modifica della superficie di polimeri con fasci laser CO2 e UV</a:t>
            </a:r>
            <a:r>
              <a:rPr lang="it-IT" sz="1400" dirty="0" smtClean="0"/>
              <a:t>” M. </a:t>
            </a:r>
            <a:r>
              <a:rPr lang="it-IT" sz="1400" dirty="0" err="1" smtClean="0"/>
              <a:t>Rosarno</a:t>
            </a:r>
            <a:r>
              <a:rPr lang="it-IT" sz="1400" dirty="0" smtClean="0"/>
              <a:t>, Rel. V. Nassisi e </a:t>
            </a:r>
            <a:r>
              <a:rPr lang="it-IT" sz="1400" dirty="0" err="1" smtClean="0"/>
              <a:t>L.Velardi</a:t>
            </a:r>
            <a:r>
              <a:rPr lang="it-IT" sz="1400" dirty="0" smtClean="0"/>
              <a:t>, Tesi di Laurea in Fisica </a:t>
            </a:r>
            <a:r>
              <a:rPr lang="it-IT" sz="1400" dirty="0" err="1" smtClean="0"/>
              <a:t>I°</a:t>
            </a:r>
            <a:r>
              <a:rPr lang="it-IT" sz="1400" dirty="0" smtClean="0"/>
              <a:t> livello, Università del Salento, Lecce (24/2/2012)</a:t>
            </a:r>
          </a:p>
          <a:p>
            <a:r>
              <a:rPr lang="it-IT" sz="1400" dirty="0" smtClean="0"/>
              <a:t> </a:t>
            </a:r>
          </a:p>
          <a:p>
            <a:pPr lvl="0"/>
            <a:r>
              <a:rPr lang="it-IT" sz="1400" dirty="0" smtClean="0"/>
              <a:t>A.A. 2010-2011 “</a:t>
            </a:r>
            <a:r>
              <a:rPr lang="it-IT" sz="1400" b="1" dirty="0" smtClean="0"/>
              <a:t>Caratterizzazione di linee di trasmissione per lo studio di fenomeni di bioluminescenza</a:t>
            </a:r>
            <a:r>
              <a:rPr lang="it-IT" sz="1400" dirty="0" smtClean="0"/>
              <a:t>” C. </a:t>
            </a:r>
            <a:r>
              <a:rPr lang="it-IT" sz="1400" dirty="0" err="1" smtClean="0"/>
              <a:t>Troisio</a:t>
            </a:r>
            <a:r>
              <a:rPr lang="it-IT" sz="1400" dirty="0" smtClean="0"/>
              <a:t>, Rel. V. Nassisi, P. </a:t>
            </a:r>
            <a:r>
              <a:rPr lang="it-IT" sz="1400" dirty="0" err="1" smtClean="0"/>
              <a:t>Alifano</a:t>
            </a:r>
            <a:r>
              <a:rPr lang="it-IT" sz="1400" dirty="0" smtClean="0"/>
              <a:t> e D. Delle Side, Tesi di Laurea Specialistica in Fisica, Università del Salento, Lecce (27/04/2012)</a:t>
            </a:r>
          </a:p>
          <a:p>
            <a:r>
              <a:rPr lang="it-IT" sz="1400" dirty="0" smtClean="0"/>
              <a:t> </a:t>
            </a:r>
          </a:p>
          <a:p>
            <a:pPr lvl="0"/>
            <a:r>
              <a:rPr lang="it-IT" sz="1400" dirty="0" smtClean="0"/>
              <a:t>A.A. 2010-2011 “</a:t>
            </a:r>
            <a:r>
              <a:rPr lang="it-IT" sz="1400" b="1" dirty="0" smtClean="0"/>
              <a:t>Emittanza di un fascio di ioni prodotto dall’acceleratore “</a:t>
            </a:r>
            <a:r>
              <a:rPr lang="it-IT" sz="1400" b="1" dirty="0" err="1" smtClean="0"/>
              <a:t>platone</a:t>
            </a:r>
            <a:r>
              <a:rPr lang="it-IT" sz="1400" b="1" dirty="0" smtClean="0"/>
              <a:t>” mediante il metodo </a:t>
            </a:r>
            <a:r>
              <a:rPr lang="it-IT" sz="1400" b="1" dirty="0" err="1" smtClean="0"/>
              <a:t>Pepper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Pot</a:t>
            </a:r>
            <a:r>
              <a:rPr lang="it-IT" sz="1400" dirty="0" smtClean="0"/>
              <a:t>” M. De Marco, Rel. V. Nassisi e L. </a:t>
            </a:r>
            <a:r>
              <a:rPr lang="it-IT" sz="1400" dirty="0" err="1" smtClean="0"/>
              <a:t>Velardi</a:t>
            </a:r>
            <a:r>
              <a:rPr lang="it-IT" sz="1400" dirty="0" smtClean="0"/>
              <a:t>, Tesi di Laurea Magistrale in Fisica, Università del Salento, Lecce (27/04/2012)</a:t>
            </a:r>
          </a:p>
          <a:p>
            <a:r>
              <a:rPr lang="it-IT" sz="1400" dirty="0" smtClean="0"/>
              <a:t> </a:t>
            </a:r>
          </a:p>
          <a:p>
            <a:r>
              <a:rPr lang="it-IT" sz="1400" dirty="0" smtClean="0"/>
              <a:t>   </a:t>
            </a:r>
            <a:r>
              <a:rPr lang="it-IT" sz="1400" dirty="0" err="1" smtClean="0"/>
              <a:t>paper</a:t>
            </a:r>
            <a:endParaRPr lang="it-IT" sz="1400" dirty="0" smtClean="0"/>
          </a:p>
          <a:p>
            <a:pPr lvl="0"/>
            <a:r>
              <a:rPr lang="en-US" sz="1400" b="1" dirty="0" smtClean="0"/>
              <a:t>L. </a:t>
            </a:r>
            <a:r>
              <a:rPr lang="en-US" sz="1400" b="1" dirty="0" err="1" smtClean="0"/>
              <a:t>Velardi</a:t>
            </a:r>
            <a:r>
              <a:rPr lang="en-US" sz="1400" b="1" dirty="0" smtClean="0"/>
              <a:t>, </a:t>
            </a:r>
            <a:r>
              <a:rPr lang="en-US" sz="1400" b="1" dirty="0" smtClean="0">
                <a:hlinkClick r:id="rId3"/>
              </a:rPr>
              <a:t>J. </a:t>
            </a:r>
            <a:r>
              <a:rPr lang="en-US" sz="1400" b="1" dirty="0" err="1" smtClean="0">
                <a:hlinkClick r:id="rId3"/>
              </a:rPr>
              <a:t>Krása</a:t>
            </a:r>
            <a:r>
              <a:rPr lang="en-US" sz="1400" b="1" dirty="0" smtClean="0"/>
              <a:t>, </a:t>
            </a:r>
            <a:r>
              <a:rPr lang="en-US" sz="1400" b="1" dirty="0" smtClean="0">
                <a:hlinkClick r:id="rId4"/>
              </a:rPr>
              <a:t>A. </a:t>
            </a:r>
            <a:r>
              <a:rPr lang="en-US" sz="1400" b="1" dirty="0" err="1" smtClean="0">
                <a:hlinkClick r:id="rId4"/>
              </a:rPr>
              <a:t>Velyhan</a:t>
            </a:r>
            <a:r>
              <a:rPr lang="en-US" sz="1400" b="1" dirty="0" smtClean="0"/>
              <a:t> and V. Nassisi, “</a:t>
            </a:r>
            <a:r>
              <a:rPr lang="en-US" sz="1400" dirty="0" smtClean="0"/>
              <a:t>Characterization of laser plasma by Cu, Cu/Be and Cu/</a:t>
            </a:r>
            <a:r>
              <a:rPr lang="en-US" sz="1400" dirty="0" err="1" smtClean="0"/>
              <a:t>Sn</a:t>
            </a:r>
            <a:r>
              <a:rPr lang="en-US" sz="1400" dirty="0" smtClean="0"/>
              <a:t> alloy targets</a:t>
            </a:r>
            <a:r>
              <a:rPr lang="en-US" sz="1400" b="1" dirty="0" smtClean="0"/>
              <a:t>,  </a:t>
            </a:r>
            <a:r>
              <a:rPr lang="en-US" sz="1400" b="1" i="1" dirty="0" smtClean="0"/>
              <a:t>Appl. </a:t>
            </a:r>
            <a:r>
              <a:rPr lang="it-IT" sz="1400" b="1" i="1" dirty="0" smtClean="0"/>
              <a:t>Surf. Sci</a:t>
            </a:r>
            <a:r>
              <a:rPr lang="it-IT" sz="1400" b="1" dirty="0" smtClean="0"/>
              <a:t>. 00, 0002B911 (2012)</a:t>
            </a:r>
            <a:endParaRPr lang="it-IT" sz="1400" dirty="0" smtClean="0"/>
          </a:p>
          <a:p>
            <a:r>
              <a:rPr lang="it-IT" sz="1400" dirty="0" smtClean="0"/>
              <a:t> </a:t>
            </a:r>
          </a:p>
          <a:p>
            <a:pPr lvl="0"/>
            <a:r>
              <a:rPr lang="en-US" sz="1400" b="1" dirty="0" smtClean="0"/>
              <a:t>V. Nassisi, L. </a:t>
            </a:r>
            <a:r>
              <a:rPr lang="en-US" sz="1400" b="1" dirty="0" err="1" smtClean="0"/>
              <a:t>Velardi</a:t>
            </a:r>
            <a:r>
              <a:rPr lang="en-US" sz="1400" b="1" dirty="0" smtClean="0"/>
              <a:t>, D. </a:t>
            </a:r>
            <a:r>
              <a:rPr lang="en-US" sz="1400" b="1" dirty="0" err="1" smtClean="0"/>
              <a:t>Delle</a:t>
            </a:r>
            <a:r>
              <a:rPr lang="en-US" sz="1400" b="1" dirty="0" smtClean="0"/>
              <a:t> Side, “</a:t>
            </a:r>
            <a:r>
              <a:rPr lang="en-US" sz="1400" dirty="0" smtClean="0"/>
              <a:t>Electromagnetic and geometric characterization of accelerated ion beams by laser ablation”,</a:t>
            </a:r>
            <a:r>
              <a:rPr lang="en-US" sz="1400" b="1" dirty="0" smtClean="0"/>
              <a:t> </a:t>
            </a:r>
            <a:r>
              <a:rPr lang="en-US" sz="1400" b="1" i="1" dirty="0" smtClean="0"/>
              <a:t>Appl. Surf. Sci</a:t>
            </a:r>
            <a:r>
              <a:rPr lang="en-US" sz="1400" b="1" dirty="0" smtClean="0"/>
              <a:t>. 00, 00000911 (2012)</a:t>
            </a:r>
            <a:endParaRPr lang="it-IT" sz="1400" dirty="0" smtClean="0"/>
          </a:p>
          <a:p>
            <a:r>
              <a:rPr lang="en-US" sz="1400" dirty="0" smtClean="0"/>
              <a:t> </a:t>
            </a:r>
            <a:endParaRPr lang="it-IT" sz="1400" dirty="0" smtClean="0"/>
          </a:p>
          <a:p>
            <a:pPr lvl="0"/>
            <a:r>
              <a:rPr lang="it-IT" sz="1400" b="1" dirty="0" smtClean="0"/>
              <a:t>L. </a:t>
            </a:r>
            <a:r>
              <a:rPr lang="it-IT" sz="1400" b="1" dirty="0" err="1" smtClean="0"/>
              <a:t>Velardi</a:t>
            </a:r>
            <a:r>
              <a:rPr lang="it-IT" sz="1400" b="1" dirty="0" smtClean="0"/>
              <a:t>, P. </a:t>
            </a:r>
            <a:r>
              <a:rPr lang="it-IT" sz="1400" b="1" dirty="0" err="1" smtClean="0"/>
              <a:t>Dicarolo</a:t>
            </a:r>
            <a:r>
              <a:rPr lang="it-IT" sz="1400" b="1" dirty="0" smtClean="0"/>
              <a:t>, M.V. Siciliano,V. Nassisi, , J. </a:t>
            </a:r>
            <a:r>
              <a:rPr lang="it-IT" sz="1400" b="1" dirty="0" err="1" smtClean="0"/>
              <a:t>Krása</a:t>
            </a:r>
            <a:r>
              <a:rPr lang="it-IT" sz="1400" b="1" dirty="0" smtClean="0"/>
              <a:t> and A. </a:t>
            </a:r>
            <a:r>
              <a:rPr lang="it-IT" sz="1400" b="1" dirty="0" err="1" smtClean="0"/>
              <a:t>Velyhan</a:t>
            </a:r>
            <a:r>
              <a:rPr lang="it-IT" sz="1400" b="1" dirty="0" smtClean="0"/>
              <a:t>, “</a:t>
            </a:r>
            <a:r>
              <a:rPr lang="it-IT" sz="1400" dirty="0" smtClean="0"/>
              <a:t>Plasmi laser prodotti da target drogati“, </a:t>
            </a:r>
            <a:r>
              <a:rPr lang="it-IT" sz="1400" b="1" dirty="0" smtClean="0"/>
              <a:t>Atti del II Workshop Plasmi, Sorgenti Biofisica ed Applicazioni, Lecce, 26 Ottobre 2010, Edizione Coordinamento SIBA, ISBN 978-88-8305-087-9, pag. 1-5 (</a:t>
            </a:r>
            <a:r>
              <a:rPr lang="it-IT" sz="1400" b="1" dirty="0" err="1" smtClean="0"/>
              <a:t>print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version</a:t>
            </a:r>
            <a:r>
              <a:rPr lang="it-IT" sz="1400" b="1" dirty="0" smtClean="0"/>
              <a:t>), (2012)</a:t>
            </a:r>
            <a:endParaRPr lang="en-US" sz="11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684213" y="1"/>
            <a:ext cx="7559675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/>
            <a:r>
              <a:rPr lang="it-IT" sz="1400" dirty="0" smtClean="0"/>
              <a:t> </a:t>
            </a:r>
            <a:r>
              <a:rPr lang="en-US" sz="1400" b="1" dirty="0" err="1" smtClean="0"/>
              <a:t>Pu</a:t>
            </a:r>
            <a:r>
              <a:rPr lang="it-IT" sz="1400" b="1" dirty="0" smtClean="0"/>
              <a:t>bblicazioni del gruppo 2012/13</a:t>
            </a:r>
            <a:r>
              <a:rPr lang="it-IT" sz="1400" dirty="0" smtClean="0"/>
              <a:t> </a:t>
            </a:r>
          </a:p>
          <a:p>
            <a:pPr lvl="0"/>
            <a:r>
              <a:rPr lang="en-US" sz="1100" b="1" dirty="0" smtClean="0"/>
              <a:t>15. </a:t>
            </a:r>
            <a:r>
              <a:rPr lang="it-IT" sz="1100" b="1" dirty="0" smtClean="0"/>
              <a:t>Plasmi V. Nassisi, D. Delle Side, M. De Marco and L. </a:t>
            </a:r>
            <a:r>
              <a:rPr lang="it-IT" sz="1100" b="1" dirty="0" err="1" smtClean="0"/>
              <a:t>Velardi</a:t>
            </a:r>
            <a:r>
              <a:rPr lang="it-IT" sz="1100" b="1" dirty="0" smtClean="0"/>
              <a:t> ,  F. Paladini, G. </a:t>
            </a:r>
            <a:r>
              <a:rPr lang="it-IT" sz="1100" b="1" dirty="0" err="1" smtClean="0"/>
              <a:t>Buccolieri</a:t>
            </a:r>
            <a:r>
              <a:rPr lang="it-IT" sz="1100" b="1" dirty="0" smtClean="0"/>
              <a:t>,  “</a:t>
            </a:r>
            <a:r>
              <a:rPr lang="it-IT" sz="1100" dirty="0" err="1" smtClean="0"/>
              <a:t>Ion</a:t>
            </a:r>
            <a:r>
              <a:rPr lang="it-IT" sz="1100" dirty="0" smtClean="0"/>
              <a:t> </a:t>
            </a:r>
            <a:r>
              <a:rPr lang="it-IT" sz="1100" dirty="0" err="1" smtClean="0"/>
              <a:t>beams</a:t>
            </a:r>
            <a:r>
              <a:rPr lang="it-IT" sz="1100" dirty="0" smtClean="0"/>
              <a:t> </a:t>
            </a:r>
            <a:r>
              <a:rPr lang="it-IT" sz="1100" dirty="0" err="1" smtClean="0"/>
              <a:t>delivered</a:t>
            </a:r>
            <a:r>
              <a:rPr lang="it-IT" sz="1100" dirty="0" smtClean="0"/>
              <a:t> </a:t>
            </a:r>
            <a:r>
              <a:rPr lang="it-IT" sz="1100" dirty="0" err="1" smtClean="0"/>
              <a:t>by</a:t>
            </a:r>
            <a:r>
              <a:rPr lang="it-IT" sz="1100" dirty="0" smtClean="0"/>
              <a:t> </a:t>
            </a:r>
            <a:r>
              <a:rPr lang="it-IT" sz="1100" dirty="0" err="1" smtClean="0"/>
              <a:t>two</a:t>
            </a:r>
            <a:r>
              <a:rPr lang="it-IT" sz="1100" dirty="0" smtClean="0"/>
              <a:t> </a:t>
            </a:r>
            <a:r>
              <a:rPr lang="it-IT" sz="1100" dirty="0" err="1" smtClean="0"/>
              <a:t>accelerating</a:t>
            </a:r>
            <a:r>
              <a:rPr lang="it-IT" sz="1100" dirty="0" smtClean="0"/>
              <a:t> </a:t>
            </a:r>
            <a:r>
              <a:rPr lang="it-IT" sz="1100" dirty="0" err="1" smtClean="0"/>
              <a:t>gaps</a:t>
            </a:r>
            <a:r>
              <a:rPr lang="it-IT" sz="1100" dirty="0" smtClean="0"/>
              <a:t> </a:t>
            </a:r>
            <a:r>
              <a:rPr lang="it-IT" sz="1100" dirty="0" err="1" smtClean="0"/>
              <a:t>for</a:t>
            </a:r>
            <a:r>
              <a:rPr lang="it-IT" sz="1100" dirty="0" smtClean="0"/>
              <a:t> industrial and </a:t>
            </a:r>
            <a:r>
              <a:rPr lang="it-IT" sz="1100" dirty="0" err="1" smtClean="0"/>
              <a:t>therapeutic</a:t>
            </a:r>
            <a:r>
              <a:rPr lang="it-IT" sz="1100" dirty="0" smtClean="0"/>
              <a:t> </a:t>
            </a:r>
            <a:r>
              <a:rPr lang="it-IT" sz="1100" dirty="0" err="1" smtClean="0"/>
              <a:t>applications</a:t>
            </a:r>
            <a:r>
              <a:rPr lang="it-IT" sz="1100" dirty="0" smtClean="0"/>
              <a:t> “</a:t>
            </a:r>
            <a:r>
              <a:rPr lang="it-IT" sz="1100" b="1" dirty="0" smtClean="0"/>
              <a:t>Atti del II Workshop Plasmi, Sorgenti Biofisica ed Applicazioni, Lecce, 26 Ottobre 2010, Edizione Coordinamento SIBA, ISBN 978-88-8305-087-9, pag. 6-11 (</a:t>
            </a:r>
            <a:r>
              <a:rPr lang="it-IT" sz="1100" b="1" dirty="0" err="1" smtClean="0"/>
              <a:t>print</a:t>
            </a:r>
            <a:r>
              <a:rPr lang="it-IT" sz="1100" b="1" dirty="0" smtClean="0"/>
              <a:t> </a:t>
            </a:r>
            <a:r>
              <a:rPr lang="it-IT" sz="1100" b="1" dirty="0" err="1" smtClean="0"/>
              <a:t>version</a:t>
            </a:r>
            <a:r>
              <a:rPr lang="it-IT" sz="1100" b="1" dirty="0" smtClean="0"/>
              <a:t>), (2012)</a:t>
            </a:r>
            <a:endParaRPr lang="it-IT" sz="1100" dirty="0" smtClean="0"/>
          </a:p>
          <a:p>
            <a:r>
              <a:rPr lang="it-IT" sz="1100" b="1" dirty="0" smtClean="0"/>
              <a:t> </a:t>
            </a:r>
            <a:endParaRPr lang="it-IT" sz="1100" dirty="0" smtClean="0"/>
          </a:p>
          <a:p>
            <a:pPr lvl="0"/>
            <a:r>
              <a:rPr lang="it-IT" sz="1100" b="1" dirty="0" smtClean="0"/>
              <a:t>E </a:t>
            </a:r>
            <a:r>
              <a:rPr lang="it-IT" sz="1100" b="1" dirty="0" err="1" smtClean="0"/>
              <a:t>Talà</a:t>
            </a:r>
            <a:r>
              <a:rPr lang="it-IT" sz="1100" b="1" dirty="0" smtClean="0"/>
              <a:t>, M.V. Siciliano, </a:t>
            </a:r>
            <a:r>
              <a:rPr lang="it-IT" sz="1100" b="1" dirty="0" err="1" smtClean="0"/>
              <a:t>G.Buccolieri</a:t>
            </a:r>
            <a:r>
              <a:rPr lang="it-IT" sz="1100" b="1" dirty="0" smtClean="0"/>
              <a:t>, S.M. Tredici, </a:t>
            </a:r>
            <a:r>
              <a:rPr lang="it-IT" sz="1100" b="1" dirty="0" err="1" smtClean="0"/>
              <a:t>F.Paladini</a:t>
            </a:r>
            <a:r>
              <a:rPr lang="it-IT" sz="1100" b="1" dirty="0" smtClean="0"/>
              <a:t>, </a:t>
            </a:r>
            <a:r>
              <a:rPr lang="it-IT" sz="1100" b="1" dirty="0" err="1" smtClean="0"/>
              <a:t>M.De</a:t>
            </a:r>
            <a:r>
              <a:rPr lang="it-IT" sz="1100" b="1" dirty="0" smtClean="0"/>
              <a:t> Stefano, </a:t>
            </a:r>
            <a:r>
              <a:rPr lang="it-IT" sz="1100" b="1" dirty="0" err="1" smtClean="0"/>
              <a:t>V.Nassisi</a:t>
            </a:r>
            <a:r>
              <a:rPr lang="it-IT" sz="1100" b="1" dirty="0" smtClean="0"/>
              <a:t>, and </a:t>
            </a:r>
            <a:r>
              <a:rPr lang="it-IT" sz="1100" b="1" dirty="0" err="1" smtClean="0"/>
              <a:t>P.Alifano</a:t>
            </a:r>
            <a:r>
              <a:rPr lang="it-IT" sz="1100" b="1" dirty="0" smtClean="0"/>
              <a:t>, “</a:t>
            </a:r>
            <a:r>
              <a:rPr lang="it-IT" sz="1100" dirty="0" err="1" smtClean="0"/>
              <a:t>Bioluminescence</a:t>
            </a:r>
            <a:r>
              <a:rPr lang="it-IT" sz="1100" dirty="0" smtClean="0"/>
              <a:t> </a:t>
            </a:r>
            <a:r>
              <a:rPr lang="it-IT" sz="1100" dirty="0" err="1" smtClean="0"/>
              <a:t>of</a:t>
            </a:r>
            <a:r>
              <a:rPr lang="it-IT" sz="1100" dirty="0" smtClean="0"/>
              <a:t> marine </a:t>
            </a:r>
            <a:r>
              <a:rPr lang="it-IT" sz="1100" dirty="0" err="1" smtClean="0"/>
              <a:t>vibrios</a:t>
            </a:r>
            <a:r>
              <a:rPr lang="it-IT" sz="1100" dirty="0" smtClean="0"/>
              <a:t> </a:t>
            </a:r>
            <a:r>
              <a:rPr lang="it-IT" sz="1100" dirty="0" err="1" smtClean="0"/>
              <a:t>is</a:t>
            </a:r>
            <a:r>
              <a:rPr lang="it-IT" sz="1100" dirty="0" smtClean="0"/>
              <a:t> sensitive </a:t>
            </a:r>
            <a:r>
              <a:rPr lang="it-IT" sz="1100" dirty="0" err="1" smtClean="0"/>
              <a:t>to</a:t>
            </a:r>
            <a:r>
              <a:rPr lang="it-IT" sz="1100" dirty="0" smtClean="0"/>
              <a:t> </a:t>
            </a:r>
            <a:r>
              <a:rPr lang="it-IT" sz="1100" dirty="0" err="1" smtClean="0"/>
              <a:t>magnetic</a:t>
            </a:r>
            <a:r>
              <a:rPr lang="it-IT" sz="1100" dirty="0" smtClean="0"/>
              <a:t> </a:t>
            </a:r>
            <a:r>
              <a:rPr lang="it-IT" sz="1100" dirty="0" err="1" smtClean="0"/>
              <a:t>field</a:t>
            </a:r>
            <a:r>
              <a:rPr lang="it-IT" sz="1100" dirty="0" smtClean="0"/>
              <a:t> “, </a:t>
            </a:r>
            <a:r>
              <a:rPr lang="it-IT" sz="1100" b="1" dirty="0" smtClean="0"/>
              <a:t>Atti del II Workshop Plasmi, Sorgenti Biofisica ed Applicazioni, Lecce, 26 Ottobre 2010, Edizione Coordinamento SIBA, ISBN 978-88-8305-087-9, pag. 22-27 (</a:t>
            </a:r>
            <a:r>
              <a:rPr lang="it-IT" sz="1100" b="1" dirty="0" err="1" smtClean="0"/>
              <a:t>print</a:t>
            </a:r>
            <a:r>
              <a:rPr lang="it-IT" sz="1100" b="1" dirty="0" smtClean="0"/>
              <a:t> </a:t>
            </a:r>
            <a:r>
              <a:rPr lang="it-IT" sz="1100" b="1" dirty="0" err="1" smtClean="0"/>
              <a:t>version</a:t>
            </a:r>
            <a:r>
              <a:rPr lang="it-IT" sz="1100" b="1" dirty="0" smtClean="0"/>
              <a:t>), (2012)</a:t>
            </a:r>
            <a:endParaRPr lang="it-IT" sz="1100" dirty="0" smtClean="0"/>
          </a:p>
          <a:p>
            <a:r>
              <a:rPr lang="it-IT" sz="1100" b="1" dirty="0" smtClean="0"/>
              <a:t> </a:t>
            </a:r>
            <a:endParaRPr lang="it-IT" sz="1100" dirty="0" smtClean="0"/>
          </a:p>
          <a:p>
            <a:pPr lvl="0"/>
            <a:r>
              <a:rPr lang="it-IT" sz="1100" b="1" dirty="0" smtClean="0"/>
              <a:t>P. </a:t>
            </a:r>
            <a:r>
              <a:rPr lang="it-IT" sz="1100" b="1" dirty="0" err="1" smtClean="0"/>
              <a:t>Alifano</a:t>
            </a:r>
            <a:r>
              <a:rPr lang="it-IT" sz="1100" b="1" dirty="0" smtClean="0"/>
              <a:t>, G. </a:t>
            </a:r>
            <a:r>
              <a:rPr lang="it-IT" sz="1100" b="1" dirty="0" err="1" smtClean="0"/>
              <a:t>Ciccarese</a:t>
            </a:r>
            <a:r>
              <a:rPr lang="it-IT" sz="1100" b="1" dirty="0" smtClean="0"/>
              <a:t>, G. </a:t>
            </a:r>
            <a:r>
              <a:rPr lang="it-IT" sz="1100" b="1" dirty="0" err="1" smtClean="0"/>
              <a:t>Buccolieri</a:t>
            </a:r>
            <a:r>
              <a:rPr lang="it-IT" sz="1100" b="1" dirty="0" smtClean="0"/>
              <a:t>, V. Nassisi, F. Paladini, S. Rizzato, M.V. Siciliano, A. </a:t>
            </a:r>
            <a:r>
              <a:rPr lang="it-IT" sz="1100" b="1" dirty="0" err="1" smtClean="0"/>
              <a:t>Talà</a:t>
            </a:r>
            <a:r>
              <a:rPr lang="it-IT" sz="1100" b="1" dirty="0" smtClean="0"/>
              <a:t> and S.M. Tredici, “</a:t>
            </a:r>
            <a:r>
              <a:rPr lang="it-IT" sz="1100" dirty="0" smtClean="0"/>
              <a:t>Caratterizzazione dei batteri </a:t>
            </a:r>
            <a:r>
              <a:rPr lang="it-IT" sz="1100" dirty="0" err="1" smtClean="0"/>
              <a:t>Vibrio</a:t>
            </a:r>
            <a:r>
              <a:rPr lang="it-IT" sz="1100" dirty="0" smtClean="0"/>
              <a:t> </a:t>
            </a:r>
            <a:r>
              <a:rPr lang="it-IT" sz="1100" dirty="0" err="1" smtClean="0"/>
              <a:t>harveyi</a:t>
            </a:r>
            <a:r>
              <a:rPr lang="it-IT" sz="1100" dirty="0" smtClean="0"/>
              <a:t> irradiati con luce UV e raggi X, </a:t>
            </a:r>
            <a:r>
              <a:rPr lang="it-IT" sz="1100" b="1" dirty="0" smtClean="0"/>
              <a:t>Atti del II Workshop Plasmi, Sorgenti Biofisica ed Applicazioni, Lecce, 26 Ottobre 2010, Edizione Coordinamento SIBA, ISBN 978-88-8305-087-9, pag. 44-49  (</a:t>
            </a:r>
            <a:r>
              <a:rPr lang="it-IT" sz="1100" b="1" dirty="0" err="1" smtClean="0"/>
              <a:t>print</a:t>
            </a:r>
            <a:r>
              <a:rPr lang="it-IT" sz="1100" b="1" dirty="0" smtClean="0"/>
              <a:t> </a:t>
            </a:r>
            <a:r>
              <a:rPr lang="it-IT" sz="1100" b="1" dirty="0" err="1" smtClean="0"/>
              <a:t>version</a:t>
            </a:r>
            <a:r>
              <a:rPr lang="it-IT" sz="1100" b="1" dirty="0" smtClean="0"/>
              <a:t>), (2012)</a:t>
            </a:r>
            <a:endParaRPr lang="it-IT" sz="1100" dirty="0" smtClean="0"/>
          </a:p>
          <a:p>
            <a:r>
              <a:rPr lang="it-IT" sz="1100" b="1" dirty="0" smtClean="0"/>
              <a:t> </a:t>
            </a:r>
            <a:endParaRPr lang="it-IT" sz="1100" dirty="0" smtClean="0"/>
          </a:p>
          <a:p>
            <a:pPr lvl="0"/>
            <a:r>
              <a:rPr lang="it-IT" sz="1100" b="1" dirty="0" smtClean="0"/>
              <a:t>A. </a:t>
            </a:r>
            <a:r>
              <a:rPr lang="it-IT" sz="1100" b="1" dirty="0" err="1" smtClean="0"/>
              <a:t>Buccolieri</a:t>
            </a:r>
            <a:r>
              <a:rPr lang="it-IT" sz="1100" b="1" dirty="0" smtClean="0"/>
              <a:t>, F.  Adduci, G. </a:t>
            </a:r>
            <a:r>
              <a:rPr lang="it-IT" sz="1100" b="1" dirty="0" err="1" smtClean="0"/>
              <a:t>Buccolieri</a:t>
            </a:r>
            <a:r>
              <a:rPr lang="it-IT" sz="1100" b="1" dirty="0" smtClean="0"/>
              <a:t>, A. Castellano, N. </a:t>
            </a:r>
            <a:r>
              <a:rPr lang="it-IT" sz="1100" b="1" dirty="0" err="1" smtClean="0"/>
              <a:t>Ciccarese</a:t>
            </a:r>
            <a:r>
              <a:rPr lang="it-IT" sz="1100" b="1" dirty="0" smtClean="0"/>
              <a:t>,  V. Nassisi, “</a:t>
            </a:r>
            <a:r>
              <a:rPr lang="it-IT" sz="1100" dirty="0" smtClean="0"/>
              <a:t>Determinazione del livello di radon nella grotta della Zinzulusa, Castro (LE)”, </a:t>
            </a:r>
            <a:r>
              <a:rPr lang="it-IT" sz="1100" b="1" dirty="0" smtClean="0"/>
              <a:t>Atti del II Workshop Plasmi, Sorgenti Biofisica ed Applicazioni, Lecce, 26 Ottobre 2010, Edizione Coordinamento SIBA, ISBN 978-88-8305-087-9, pag. 53-58  (</a:t>
            </a:r>
            <a:r>
              <a:rPr lang="it-IT" sz="1100" b="1" dirty="0" err="1" smtClean="0"/>
              <a:t>print</a:t>
            </a:r>
            <a:r>
              <a:rPr lang="it-IT" sz="1100" b="1" dirty="0" smtClean="0"/>
              <a:t> </a:t>
            </a:r>
            <a:r>
              <a:rPr lang="it-IT" sz="1100" b="1" dirty="0" err="1" smtClean="0"/>
              <a:t>version</a:t>
            </a:r>
            <a:r>
              <a:rPr lang="it-IT" sz="1100" b="1" dirty="0" smtClean="0"/>
              <a:t>), (2012)</a:t>
            </a:r>
            <a:endParaRPr lang="it-IT" sz="1100" dirty="0" smtClean="0"/>
          </a:p>
          <a:p>
            <a:r>
              <a:rPr lang="it-IT" sz="1100" b="1" dirty="0" smtClean="0"/>
              <a:t> </a:t>
            </a:r>
            <a:endParaRPr lang="it-IT" sz="1100" dirty="0" smtClean="0"/>
          </a:p>
          <a:p>
            <a:pPr lvl="0"/>
            <a:r>
              <a:rPr lang="it-IT" sz="1100" b="1" dirty="0" smtClean="0"/>
              <a:t> M.V. Siciliano, P. </a:t>
            </a:r>
            <a:r>
              <a:rPr lang="it-IT" sz="1100" b="1" dirty="0" err="1" smtClean="0"/>
              <a:t>Alifano</a:t>
            </a:r>
            <a:r>
              <a:rPr lang="it-IT" sz="1100" b="1" dirty="0" smtClean="0"/>
              <a:t>, M. Di Giulio, V. Nassisi, F. Paladini, A. </a:t>
            </a:r>
            <a:r>
              <a:rPr lang="it-IT" sz="1100" b="1" dirty="0" err="1" smtClean="0"/>
              <a:t>Talà</a:t>
            </a:r>
            <a:r>
              <a:rPr lang="it-IT" sz="1100" b="1" dirty="0" smtClean="0"/>
              <a:t> e </a:t>
            </a:r>
            <a:r>
              <a:rPr lang="it-IT" sz="1100" b="1" dirty="0" err="1" smtClean="0"/>
              <a:t>L.Velardi</a:t>
            </a:r>
            <a:r>
              <a:rPr lang="it-IT" sz="1100" b="1" dirty="0" smtClean="0"/>
              <a:t>, “</a:t>
            </a:r>
            <a:r>
              <a:rPr lang="it-IT" sz="1100" dirty="0" smtClean="0"/>
              <a:t>Sorgenti laser per biomateriali</a:t>
            </a:r>
            <a:r>
              <a:rPr lang="it-IT" sz="1100" b="1" dirty="0" smtClean="0"/>
              <a:t>” Atti del II Workshop Plasmi, Sorgenti Biofisica ed Applicazioni, Lecce, 26 Ottobre 2010, Edizione Coordinamento SIBA, ISBN 978-88-8305-087-9, pag. 71-74  (</a:t>
            </a:r>
            <a:r>
              <a:rPr lang="it-IT" sz="1100" b="1" dirty="0" err="1" smtClean="0"/>
              <a:t>print</a:t>
            </a:r>
            <a:r>
              <a:rPr lang="it-IT" sz="1100" b="1" dirty="0" smtClean="0"/>
              <a:t> </a:t>
            </a:r>
            <a:r>
              <a:rPr lang="it-IT" sz="1100" b="1" dirty="0" err="1" smtClean="0"/>
              <a:t>version</a:t>
            </a:r>
            <a:r>
              <a:rPr lang="it-IT" sz="1100" b="1" dirty="0" smtClean="0"/>
              <a:t>), (2012)</a:t>
            </a:r>
            <a:endParaRPr lang="it-IT" sz="1100" dirty="0" smtClean="0"/>
          </a:p>
          <a:p>
            <a:r>
              <a:rPr lang="it-IT" sz="1100" b="1" dirty="0" smtClean="0"/>
              <a:t> </a:t>
            </a:r>
            <a:endParaRPr lang="it-IT" sz="1100" dirty="0" smtClean="0"/>
          </a:p>
          <a:p>
            <a:pPr lvl="0"/>
            <a:r>
              <a:rPr lang="it-IT" sz="1100" b="1" dirty="0" smtClean="0"/>
              <a:t> V. Nassisi, D. Delle Side, R. Longo, F. Paladini, S. Rizzato, M.V. Siciliano, L. </a:t>
            </a:r>
            <a:r>
              <a:rPr lang="it-IT" sz="1100" b="1" dirty="0" err="1" smtClean="0"/>
              <a:t>Velardi</a:t>
            </a:r>
            <a:r>
              <a:rPr lang="it-IT" sz="1100" b="1" dirty="0" smtClean="0"/>
              <a:t>, P. </a:t>
            </a:r>
            <a:r>
              <a:rPr lang="it-IT" sz="1100" b="1" dirty="0" err="1" smtClean="0"/>
              <a:t>Alifano</a:t>
            </a:r>
            <a:r>
              <a:rPr lang="it-IT" sz="1100" b="1" dirty="0" smtClean="0"/>
              <a:t>, A. </a:t>
            </a:r>
            <a:r>
              <a:rPr lang="it-IT" sz="1100" b="1" dirty="0" err="1" smtClean="0"/>
              <a:t>Talà</a:t>
            </a:r>
            <a:r>
              <a:rPr lang="it-IT" sz="1100" b="1" dirty="0" smtClean="0"/>
              <a:t>, S.M. Tredici, G. </a:t>
            </a:r>
            <a:r>
              <a:rPr lang="it-IT" sz="1100" b="1" dirty="0" err="1" smtClean="0"/>
              <a:t>Buccolieri</a:t>
            </a:r>
            <a:r>
              <a:rPr lang="it-IT" sz="1100" b="1" dirty="0" smtClean="0"/>
              <a:t> e G. </a:t>
            </a:r>
            <a:r>
              <a:rPr lang="it-IT" sz="1100" b="1" dirty="0" err="1" smtClean="0"/>
              <a:t>Palamà</a:t>
            </a:r>
            <a:r>
              <a:rPr lang="it-IT" sz="1100" b="1" dirty="0" smtClean="0"/>
              <a:t> “</a:t>
            </a:r>
            <a:r>
              <a:rPr lang="it-IT" sz="1100" dirty="0" smtClean="0"/>
              <a:t>Studio innovativo sugli effetti della radiofrequenza utilizzando vibrioni bioluminescenti</a:t>
            </a:r>
            <a:r>
              <a:rPr lang="it-IT" sz="1100" b="1" dirty="0" smtClean="0"/>
              <a:t>”, Atti del II Workshop Plasmi, Sorgenti Biofisica ed Applicazioni, Lecce, 26 Ottobre 2010, Edizione Coordinamento SIBA, ISBN 978-88-8305-087-9, pag. 88-94  (</a:t>
            </a:r>
            <a:r>
              <a:rPr lang="it-IT" sz="1100" b="1" dirty="0" err="1" smtClean="0"/>
              <a:t>print</a:t>
            </a:r>
            <a:r>
              <a:rPr lang="it-IT" sz="1100" b="1" dirty="0" smtClean="0"/>
              <a:t> </a:t>
            </a:r>
            <a:r>
              <a:rPr lang="it-IT" sz="1100" b="1" dirty="0" err="1" smtClean="0"/>
              <a:t>version</a:t>
            </a:r>
            <a:r>
              <a:rPr lang="it-IT" sz="1100" b="1" dirty="0" smtClean="0"/>
              <a:t>), (2012)</a:t>
            </a:r>
            <a:endParaRPr lang="it-IT" sz="1100" dirty="0" smtClean="0"/>
          </a:p>
          <a:p>
            <a:r>
              <a:rPr lang="it-IT" sz="1100" dirty="0" smtClean="0"/>
              <a:t> </a:t>
            </a:r>
          </a:p>
          <a:p>
            <a:pPr lvl="0"/>
            <a:r>
              <a:rPr lang="it-IT" sz="1100" b="1" dirty="0" smtClean="0"/>
              <a:t>V. Specchia, L. Giordano, M.P. Bozzetti, V. Nassisi, D. Delle Side, “</a:t>
            </a:r>
            <a:r>
              <a:rPr lang="it-IT" sz="1100" dirty="0" smtClean="0"/>
              <a:t>Effetti della radiazione RF a 900 MHz sulla regolazione di elementi ripetuti in </a:t>
            </a:r>
            <a:r>
              <a:rPr lang="it-IT" sz="1100" dirty="0" err="1" smtClean="0"/>
              <a:t>Drosophila</a:t>
            </a:r>
            <a:r>
              <a:rPr lang="it-IT" sz="1100" dirty="0" smtClean="0"/>
              <a:t> </a:t>
            </a:r>
            <a:r>
              <a:rPr lang="it-IT" sz="1100" dirty="0" err="1" smtClean="0"/>
              <a:t>melanogaster</a:t>
            </a:r>
            <a:r>
              <a:rPr lang="it-IT" sz="1100" dirty="0" smtClean="0"/>
              <a:t>”  </a:t>
            </a:r>
            <a:r>
              <a:rPr lang="it-IT" sz="1100" b="1" dirty="0" smtClean="0"/>
              <a:t>Atti del II Workshop Plasmi, Sorgenti Biofisica ed Applicazioni, Lecce, 26 Ottobre 2010, Edizione Coordinamento SIBA, ISBN 978-88-8305-087-9, pag. 112-115  (</a:t>
            </a:r>
            <a:r>
              <a:rPr lang="it-IT" sz="1100" b="1" dirty="0" err="1" smtClean="0"/>
              <a:t>print</a:t>
            </a:r>
            <a:r>
              <a:rPr lang="it-IT" sz="1100" b="1" dirty="0" smtClean="0"/>
              <a:t> </a:t>
            </a:r>
            <a:r>
              <a:rPr lang="it-IT" sz="1100" b="1" dirty="0" err="1" smtClean="0"/>
              <a:t>version</a:t>
            </a:r>
            <a:r>
              <a:rPr lang="it-IT" sz="1100" b="1" dirty="0" smtClean="0"/>
              <a:t>), (2012)</a:t>
            </a:r>
            <a:endParaRPr lang="it-IT" sz="1100" dirty="0" smtClean="0"/>
          </a:p>
          <a:p>
            <a:r>
              <a:rPr lang="it-IT" sz="1100" b="1" dirty="0" smtClean="0"/>
              <a:t> </a:t>
            </a:r>
            <a:endParaRPr lang="it-IT" sz="1100" dirty="0" smtClean="0"/>
          </a:p>
          <a:p>
            <a:pPr lvl="0"/>
            <a:r>
              <a:rPr lang="it-IT" sz="1100" b="1" dirty="0" smtClean="0"/>
              <a:t> V. Nassisi, D. Delle Side, C. </a:t>
            </a:r>
            <a:r>
              <a:rPr lang="it-IT" sz="1100" b="1" dirty="0" err="1" smtClean="0"/>
              <a:t>Troisio</a:t>
            </a:r>
            <a:r>
              <a:rPr lang="it-IT" sz="1100" b="1" dirty="0" smtClean="0"/>
              <a:t>, L. </a:t>
            </a:r>
            <a:r>
              <a:rPr lang="it-IT" sz="1100" b="1" dirty="0" err="1" smtClean="0"/>
              <a:t>Velardi</a:t>
            </a:r>
            <a:r>
              <a:rPr lang="it-IT" sz="1100" b="1" dirty="0" smtClean="0"/>
              <a:t>, P. </a:t>
            </a:r>
            <a:r>
              <a:rPr lang="it-IT" sz="1100" b="1" dirty="0" err="1" smtClean="0"/>
              <a:t>Alifano</a:t>
            </a:r>
            <a:r>
              <a:rPr lang="it-IT" sz="1100" b="1" dirty="0" smtClean="0"/>
              <a:t>, A. </a:t>
            </a:r>
            <a:r>
              <a:rPr lang="it-IT" sz="1100" b="1" dirty="0" err="1" smtClean="0"/>
              <a:t>Talà</a:t>
            </a:r>
            <a:r>
              <a:rPr lang="it-IT" sz="1100" b="1" dirty="0" smtClean="0"/>
              <a:t>, S.M. Tredici “</a:t>
            </a:r>
            <a:r>
              <a:rPr lang="it-IT" sz="1100" dirty="0" smtClean="0"/>
              <a:t>Influenza della radiofrequenza sulla crescita e sulla bioluminescenza di vibrioni marini</a:t>
            </a:r>
            <a:r>
              <a:rPr lang="it-IT" sz="1100" b="1" dirty="0" smtClean="0"/>
              <a:t>”, </a:t>
            </a:r>
            <a:r>
              <a:rPr lang="it-IT" sz="1100" dirty="0" smtClean="0"/>
              <a:t>  </a:t>
            </a:r>
            <a:r>
              <a:rPr lang="it-IT" sz="1100" b="1" dirty="0" smtClean="0"/>
              <a:t>Atti del II Workshop Plasmi, Sorgenti Biofisica ed Applicazioni, Lecce, 26 Ottobre 2010, Edizione Coordinamento SIBA, ISBN 978-88-8305-087-9, pag. 116-123   (</a:t>
            </a:r>
            <a:r>
              <a:rPr lang="it-IT" sz="1100" b="1" dirty="0" err="1" smtClean="0"/>
              <a:t>print</a:t>
            </a:r>
            <a:r>
              <a:rPr lang="it-IT" sz="1100" b="1" dirty="0" smtClean="0"/>
              <a:t> </a:t>
            </a:r>
            <a:r>
              <a:rPr lang="it-IT" sz="1100" b="1" dirty="0" err="1" smtClean="0"/>
              <a:t>version</a:t>
            </a:r>
            <a:r>
              <a:rPr lang="it-IT" sz="1100" b="1" dirty="0" smtClean="0"/>
              <a:t>), (2012)</a:t>
            </a:r>
            <a:endParaRPr lang="en-US" sz="11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684213" y="1"/>
            <a:ext cx="7559675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/>
            <a:r>
              <a:rPr lang="it-IT" sz="1400" dirty="0" smtClean="0"/>
              <a:t> </a:t>
            </a:r>
            <a:r>
              <a:rPr lang="en-US" sz="1400" b="1" dirty="0" err="1" smtClean="0"/>
              <a:t>Pu</a:t>
            </a:r>
            <a:r>
              <a:rPr lang="it-IT" sz="1400" b="1" dirty="0" smtClean="0"/>
              <a:t>bblicazioni del gruppo 2011/12</a:t>
            </a:r>
            <a:r>
              <a:rPr lang="it-IT" sz="1400" dirty="0" smtClean="0"/>
              <a:t> </a:t>
            </a:r>
          </a:p>
          <a:p>
            <a:pPr lvl="0"/>
            <a:r>
              <a:rPr lang="en-US" sz="1100" b="1" dirty="0" smtClean="0"/>
              <a:t>15.  </a:t>
            </a:r>
            <a:r>
              <a:rPr lang="it-IT" sz="1100" b="1" dirty="0" smtClean="0"/>
              <a:t>M. </a:t>
            </a:r>
            <a:r>
              <a:rPr lang="it-IT" sz="1100" b="1" dirty="0" err="1" smtClean="0"/>
              <a:t>Abbracciavento</a:t>
            </a:r>
            <a:r>
              <a:rPr lang="it-IT" sz="1100" b="1" dirty="0" smtClean="0"/>
              <a:t>, P. </a:t>
            </a:r>
            <a:r>
              <a:rPr lang="it-IT" sz="1100" b="1" dirty="0" err="1" smtClean="0"/>
              <a:t>Alifano</a:t>
            </a:r>
            <a:r>
              <a:rPr lang="it-IT" sz="1100" b="1" dirty="0" smtClean="0"/>
              <a:t>, D. Delle Side, V. Nassisi, F. Paladini, M. Tredici, L. </a:t>
            </a:r>
            <a:r>
              <a:rPr lang="it-IT" sz="1100" b="1" dirty="0" err="1" smtClean="0"/>
              <a:t>Velardi</a:t>
            </a:r>
            <a:r>
              <a:rPr lang="it-IT" sz="1100" b="1" dirty="0" smtClean="0"/>
              <a:t>, “</a:t>
            </a:r>
            <a:r>
              <a:rPr lang="it-IT" sz="1100" dirty="0" smtClean="0"/>
              <a:t>Controllo di </a:t>
            </a:r>
            <a:r>
              <a:rPr lang="it-IT" sz="1100" dirty="0" err="1" smtClean="0"/>
              <a:t>Biodeteriogeni</a:t>
            </a:r>
            <a:r>
              <a:rPr lang="it-IT" sz="1100" dirty="0" smtClean="0"/>
              <a:t>  via Laser </a:t>
            </a:r>
            <a:r>
              <a:rPr lang="it-IT" sz="1100" dirty="0" err="1" smtClean="0"/>
              <a:t>Cleaning</a:t>
            </a:r>
            <a:r>
              <a:rPr lang="it-IT" sz="1100" dirty="0" smtClean="0"/>
              <a:t> colonizzanti Volumi di Interesse Archeologico</a:t>
            </a:r>
            <a:r>
              <a:rPr lang="it-IT" sz="1100" b="1" dirty="0" smtClean="0"/>
              <a:t>” Atti del II Workshop Plasmi, Sorgenti Biofisica ed Applicazioni, Lecce, 26 Ottobre 2010, Edizione Coordinamento SIBA, ISBN 978-88-8305-087-9, pag. 124-128   (</a:t>
            </a:r>
            <a:r>
              <a:rPr lang="it-IT" sz="1100" b="1" dirty="0" err="1" smtClean="0"/>
              <a:t>print</a:t>
            </a:r>
            <a:r>
              <a:rPr lang="it-IT" sz="1100" b="1" dirty="0" smtClean="0"/>
              <a:t> </a:t>
            </a:r>
            <a:r>
              <a:rPr lang="it-IT" sz="1100" b="1" dirty="0" err="1" smtClean="0"/>
              <a:t>version</a:t>
            </a:r>
            <a:r>
              <a:rPr lang="it-IT" sz="1100" b="1" dirty="0" smtClean="0"/>
              <a:t>), (2012)</a:t>
            </a:r>
            <a:endParaRPr lang="it-IT" sz="1100" dirty="0" smtClean="0"/>
          </a:p>
          <a:p>
            <a:r>
              <a:rPr lang="it-IT" sz="1100" b="1" dirty="0" smtClean="0"/>
              <a:t> </a:t>
            </a:r>
            <a:endParaRPr lang="it-IT" sz="1100" dirty="0" smtClean="0"/>
          </a:p>
          <a:p>
            <a:pPr lvl="0"/>
            <a:r>
              <a:rPr lang="it-IT" sz="1100" b="1" dirty="0" smtClean="0"/>
              <a:t>A. </a:t>
            </a:r>
            <a:r>
              <a:rPr lang="it-IT" sz="1100" b="1" dirty="0" err="1" smtClean="0"/>
              <a:t>Bacci</a:t>
            </a:r>
            <a:r>
              <a:rPr lang="it-IT" sz="1100" b="1" dirty="0" smtClean="0"/>
              <a:t>, D. </a:t>
            </a:r>
            <a:r>
              <a:rPr lang="it-IT" sz="1100" b="1" dirty="0" err="1" smtClean="0"/>
              <a:t>Batani</a:t>
            </a:r>
            <a:r>
              <a:rPr lang="it-IT" sz="1100" b="1" dirty="0" smtClean="0"/>
              <a:t>, G.P. </a:t>
            </a:r>
            <a:r>
              <a:rPr lang="it-IT" sz="1100" b="1" dirty="0" err="1" smtClean="0"/>
              <a:t>Cirrone</a:t>
            </a:r>
            <a:r>
              <a:rPr lang="it-IT" sz="1100" b="1" dirty="0" smtClean="0"/>
              <a:t>, C. De </a:t>
            </a:r>
            <a:r>
              <a:rPr lang="it-IT" sz="1100" b="1" dirty="0" err="1" smtClean="0"/>
              <a:t>Martinis</a:t>
            </a:r>
            <a:r>
              <a:rPr lang="it-IT" sz="1100" b="1" dirty="0" smtClean="0"/>
              <a:t>, D. Delle Side, A. </a:t>
            </a:r>
            <a:r>
              <a:rPr lang="it-IT" sz="1100" b="1" dirty="0" err="1" smtClean="0"/>
              <a:t>Fazzi</a:t>
            </a:r>
            <a:r>
              <a:rPr lang="it-IT" sz="1100" b="1" dirty="0" smtClean="0"/>
              <a:t>, D. Giove, D. </a:t>
            </a:r>
            <a:r>
              <a:rPr lang="it-IT" sz="1100" b="1" dirty="0" err="1" smtClean="0"/>
              <a:t>Giulietti</a:t>
            </a:r>
            <a:r>
              <a:rPr lang="it-IT" sz="1100" b="1" dirty="0" smtClean="0"/>
              <a:t>, L. </a:t>
            </a:r>
            <a:r>
              <a:rPr lang="it-IT" sz="1100" b="1" dirty="0" err="1" smtClean="0"/>
              <a:t>Gizzi</a:t>
            </a:r>
            <a:r>
              <a:rPr lang="it-IT" sz="1100" b="1" dirty="0" smtClean="0"/>
              <a:t>, L. </a:t>
            </a:r>
            <a:r>
              <a:rPr lang="it-IT" sz="1100" b="1" dirty="0" err="1" smtClean="0"/>
              <a:t>Labate</a:t>
            </a:r>
            <a:r>
              <a:rPr lang="it-IT" sz="1100" b="1" dirty="0" smtClean="0"/>
              <a:t>, T. Levato, P. </a:t>
            </a:r>
            <a:r>
              <a:rPr lang="it-IT" sz="1100" b="1" dirty="0" err="1" smtClean="0"/>
              <a:t>Londrillo</a:t>
            </a:r>
            <a:r>
              <a:rPr lang="it-IT" sz="1100" b="1" dirty="0" smtClean="0"/>
              <a:t>, M. Maggiore, L. Martina, V. Nassisi, M. </a:t>
            </a:r>
            <a:r>
              <a:rPr lang="it-IT" sz="1100" b="1" dirty="0" err="1" smtClean="0"/>
              <a:t>Passoni</a:t>
            </a:r>
            <a:r>
              <a:rPr lang="it-IT" sz="1100" b="1" dirty="0" smtClean="0"/>
              <a:t>, A. </a:t>
            </a:r>
            <a:r>
              <a:rPr lang="it-IT" sz="1100" b="1" dirty="0" err="1" smtClean="0"/>
              <a:t>Sgattoni</a:t>
            </a:r>
            <a:r>
              <a:rPr lang="it-IT" sz="1100" b="1" dirty="0" smtClean="0"/>
              <a:t>, L. Serafini, S. </a:t>
            </a:r>
            <a:r>
              <a:rPr lang="it-IT" sz="1100" b="1" dirty="0" err="1" smtClean="0"/>
              <a:t>Sinigardi</a:t>
            </a:r>
            <a:r>
              <a:rPr lang="it-IT" sz="1100" b="1" dirty="0" smtClean="0"/>
              <a:t>, G. </a:t>
            </a:r>
            <a:r>
              <a:rPr lang="it-IT" sz="1100" b="1" dirty="0" err="1" smtClean="0"/>
              <a:t>Turchetti</a:t>
            </a:r>
            <a:r>
              <a:rPr lang="it-IT" sz="1100" b="1" dirty="0" smtClean="0"/>
              <a:t>, L. </a:t>
            </a:r>
            <a:r>
              <a:rPr lang="it-IT" sz="1100" b="1" dirty="0" err="1" smtClean="0"/>
              <a:t>Velardi</a:t>
            </a:r>
            <a:r>
              <a:rPr lang="it-IT" sz="1100" b="1" dirty="0" smtClean="0"/>
              <a:t>, “</a:t>
            </a:r>
            <a:r>
              <a:rPr lang="it-IT" sz="1100" dirty="0" smtClean="0"/>
              <a:t>Laser </a:t>
            </a:r>
            <a:r>
              <a:rPr lang="it-IT" sz="1100" dirty="0" err="1" smtClean="0"/>
              <a:t>induced</a:t>
            </a:r>
            <a:r>
              <a:rPr lang="it-IT" sz="1100" dirty="0" smtClean="0"/>
              <a:t> </a:t>
            </a:r>
            <a:r>
              <a:rPr lang="it-IT" sz="1100" dirty="0" err="1" smtClean="0"/>
              <a:t>proton</a:t>
            </a:r>
            <a:r>
              <a:rPr lang="it-IT" sz="1100" dirty="0" smtClean="0"/>
              <a:t> </a:t>
            </a:r>
            <a:r>
              <a:rPr lang="it-IT" sz="1100" dirty="0" err="1" smtClean="0"/>
              <a:t>acceleration</a:t>
            </a:r>
            <a:r>
              <a:rPr lang="it-IT" sz="1100" dirty="0" smtClean="0"/>
              <a:t> at the FLAME </a:t>
            </a:r>
            <a:r>
              <a:rPr lang="it-IT" sz="1100" dirty="0" err="1" smtClean="0"/>
              <a:t>facility</a:t>
            </a:r>
            <a:r>
              <a:rPr lang="it-IT" sz="1100" dirty="0" smtClean="0"/>
              <a:t> in Frascati: LILIA </a:t>
            </a:r>
            <a:r>
              <a:rPr lang="it-IT" sz="1100" dirty="0" err="1" smtClean="0"/>
              <a:t>experiment</a:t>
            </a:r>
            <a:r>
              <a:rPr lang="it-IT" sz="1100" dirty="0" smtClean="0"/>
              <a:t>”, </a:t>
            </a:r>
            <a:r>
              <a:rPr lang="it-IT" sz="1100" b="1" dirty="0" smtClean="0"/>
              <a:t>Atti del II Workshop Plasmi, Sorgenti Biofisica ed Applicazioni, Lecce, 26 Ottobre 2010, Edizione Coordinamento SIBA, ISBN 978-88-8305-087-9, pag. 136-143  (</a:t>
            </a:r>
            <a:r>
              <a:rPr lang="it-IT" sz="1100" b="1" dirty="0" err="1" smtClean="0"/>
              <a:t>print</a:t>
            </a:r>
            <a:r>
              <a:rPr lang="it-IT" sz="1100" b="1" dirty="0" smtClean="0"/>
              <a:t> </a:t>
            </a:r>
            <a:r>
              <a:rPr lang="it-IT" sz="1100" b="1" dirty="0" err="1" smtClean="0"/>
              <a:t>version</a:t>
            </a:r>
            <a:r>
              <a:rPr lang="it-IT" sz="1100" b="1" dirty="0" smtClean="0"/>
              <a:t>), (2012)</a:t>
            </a:r>
            <a:endParaRPr lang="it-IT" sz="1100" dirty="0" smtClean="0"/>
          </a:p>
          <a:p>
            <a:r>
              <a:rPr lang="it-IT" sz="1100" b="1" dirty="0" smtClean="0"/>
              <a:t> </a:t>
            </a:r>
            <a:endParaRPr lang="it-IT" sz="1100" dirty="0" smtClean="0"/>
          </a:p>
          <a:p>
            <a:pPr lvl="0"/>
            <a:r>
              <a:rPr lang="it-IT" sz="1100" b="1" dirty="0" smtClean="0"/>
              <a:t>V. Nassisi P. </a:t>
            </a:r>
            <a:r>
              <a:rPr lang="it-IT" sz="1100" b="1" dirty="0" err="1" smtClean="0"/>
              <a:t>Alifano</a:t>
            </a:r>
            <a:r>
              <a:rPr lang="it-IT" sz="1100" b="1" dirty="0" smtClean="0"/>
              <a:t>, D. Delle Side, A. </a:t>
            </a:r>
            <a:r>
              <a:rPr lang="it-IT" sz="1100" b="1" dirty="0" err="1" smtClean="0"/>
              <a:t>Talà</a:t>
            </a:r>
            <a:r>
              <a:rPr lang="it-IT" sz="1100" b="1" dirty="0" smtClean="0"/>
              <a:t>, M. Tredici, L. </a:t>
            </a:r>
            <a:r>
              <a:rPr lang="it-IT" sz="1100" b="1" dirty="0" err="1" smtClean="0"/>
              <a:t>Velardi</a:t>
            </a:r>
            <a:r>
              <a:rPr lang="it-IT" sz="1100" b="1" dirty="0" smtClean="0"/>
              <a:t>, “</a:t>
            </a:r>
            <a:r>
              <a:rPr lang="it-IT" sz="1100" dirty="0" err="1" smtClean="0"/>
              <a:t>Enhancing</a:t>
            </a:r>
            <a:r>
              <a:rPr lang="it-IT" sz="1100" dirty="0" smtClean="0"/>
              <a:t> </a:t>
            </a:r>
            <a:r>
              <a:rPr lang="it-IT" sz="1100" dirty="0" err="1" smtClean="0"/>
              <a:t>antibacterial</a:t>
            </a:r>
            <a:r>
              <a:rPr lang="it-IT" sz="1100" dirty="0" smtClean="0"/>
              <a:t> </a:t>
            </a:r>
            <a:r>
              <a:rPr lang="it-IT" sz="1100" dirty="0" err="1" smtClean="0"/>
              <a:t>properties</a:t>
            </a:r>
            <a:r>
              <a:rPr lang="it-IT" sz="1100" dirty="0" smtClean="0"/>
              <a:t> </a:t>
            </a:r>
            <a:r>
              <a:rPr lang="it-IT" sz="1100" dirty="0" err="1" smtClean="0"/>
              <a:t>of</a:t>
            </a:r>
            <a:r>
              <a:rPr lang="it-IT" sz="1100" dirty="0" smtClean="0"/>
              <a:t> UHMWPE via </a:t>
            </a:r>
            <a:r>
              <a:rPr lang="it-IT" sz="1100" dirty="0" err="1" smtClean="0"/>
              <a:t>ion</a:t>
            </a:r>
            <a:r>
              <a:rPr lang="it-IT" sz="1100" dirty="0" smtClean="0"/>
              <a:t> </a:t>
            </a:r>
            <a:r>
              <a:rPr lang="it-IT" sz="1100" dirty="0" err="1" smtClean="0"/>
              <a:t>implantation</a:t>
            </a:r>
            <a:r>
              <a:rPr lang="it-IT" sz="1100" b="1" dirty="0" smtClean="0"/>
              <a:t>” Atti del Congresso nazionale della Società Italiana di Biomateriali, </a:t>
            </a:r>
            <a:r>
              <a:rPr lang="it-IT" sz="1100" b="1" dirty="0" err="1" smtClean="0"/>
              <a:t>lecce</a:t>
            </a:r>
            <a:r>
              <a:rPr lang="it-IT" sz="1100" b="1" dirty="0" smtClean="0"/>
              <a:t> 18-20 giugno, pag. 53 (2012)</a:t>
            </a:r>
            <a:endParaRPr lang="it-IT" sz="1100" dirty="0" smtClean="0"/>
          </a:p>
          <a:p>
            <a:r>
              <a:rPr lang="it-IT" sz="1100" b="1" dirty="0" smtClean="0"/>
              <a:t> </a:t>
            </a:r>
            <a:endParaRPr lang="it-IT" sz="1100" dirty="0" smtClean="0"/>
          </a:p>
          <a:p>
            <a:pPr lvl="0"/>
            <a:r>
              <a:rPr lang="it-IT" sz="1100" b="1" dirty="0" smtClean="0"/>
              <a:t>V. Nassisi, P. </a:t>
            </a:r>
            <a:r>
              <a:rPr lang="it-IT" sz="1100" b="1" dirty="0" err="1" smtClean="0"/>
              <a:t>Alifano</a:t>
            </a:r>
            <a:r>
              <a:rPr lang="it-IT" sz="1100" b="1" dirty="0" smtClean="0"/>
              <a:t>, A. </a:t>
            </a:r>
            <a:r>
              <a:rPr lang="it-IT" sz="1100" b="1" dirty="0" err="1" smtClean="0"/>
              <a:t>Talà</a:t>
            </a:r>
            <a:r>
              <a:rPr lang="it-IT" sz="1100" b="1" dirty="0" smtClean="0"/>
              <a:t> and L. </a:t>
            </a:r>
            <a:r>
              <a:rPr lang="it-IT" sz="1100" b="1" dirty="0" err="1" smtClean="0"/>
              <a:t>Velardi</a:t>
            </a:r>
            <a:r>
              <a:rPr lang="it-IT" sz="1100" b="1" dirty="0" smtClean="0"/>
              <a:t>,</a:t>
            </a:r>
            <a:r>
              <a:rPr lang="it-IT" sz="1100" dirty="0" smtClean="0"/>
              <a:t> “RF </a:t>
            </a:r>
            <a:r>
              <a:rPr lang="it-IT" sz="1100" dirty="0" err="1" smtClean="0"/>
              <a:t>transmission</a:t>
            </a:r>
            <a:r>
              <a:rPr lang="it-IT" sz="1100" dirty="0" smtClean="0"/>
              <a:t> </a:t>
            </a:r>
            <a:r>
              <a:rPr lang="it-IT" sz="1100" dirty="0" err="1" smtClean="0"/>
              <a:t>line</a:t>
            </a:r>
            <a:r>
              <a:rPr lang="it-IT" sz="1100" dirty="0" smtClean="0"/>
              <a:t> </a:t>
            </a:r>
            <a:r>
              <a:rPr lang="it-IT" sz="1100" dirty="0" err="1" smtClean="0"/>
              <a:t>for</a:t>
            </a:r>
            <a:r>
              <a:rPr lang="it-IT" sz="1100" dirty="0" smtClean="0"/>
              <a:t> </a:t>
            </a:r>
            <a:r>
              <a:rPr lang="it-IT" sz="1100" dirty="0" err="1" smtClean="0"/>
              <a:t>bioluminescent</a:t>
            </a:r>
            <a:r>
              <a:rPr lang="it-IT" sz="1100" dirty="0" smtClean="0"/>
              <a:t> </a:t>
            </a:r>
            <a:r>
              <a:rPr lang="it-IT" sz="1100" dirty="0" err="1" smtClean="0"/>
              <a:t>Vibrio</a:t>
            </a:r>
            <a:r>
              <a:rPr lang="it-IT" sz="1100" dirty="0" smtClean="0"/>
              <a:t> ps </a:t>
            </a:r>
            <a:r>
              <a:rPr lang="it-IT" sz="1100" dirty="0" err="1" smtClean="0"/>
              <a:t>irradiation</a:t>
            </a:r>
            <a:r>
              <a:rPr lang="it-IT" sz="1100" dirty="0" smtClean="0"/>
              <a:t>” </a:t>
            </a:r>
            <a:r>
              <a:rPr lang="it-IT" sz="1100" b="1" i="1" dirty="0" smtClean="0"/>
              <a:t>J. </a:t>
            </a:r>
            <a:r>
              <a:rPr lang="it-IT" sz="1100" b="1" i="1" dirty="0" err="1" smtClean="0"/>
              <a:t>Appl</a:t>
            </a:r>
            <a:r>
              <a:rPr lang="it-IT" sz="1100" b="1" i="1" dirty="0" smtClean="0"/>
              <a:t>. </a:t>
            </a:r>
            <a:r>
              <a:rPr lang="it-IT" sz="1100" b="1" i="1" dirty="0" err="1" smtClean="0"/>
              <a:t>Phys</a:t>
            </a:r>
            <a:r>
              <a:rPr lang="it-IT" sz="1100" b="1" dirty="0" smtClean="0"/>
              <a:t>. 112, 014702 (2012)</a:t>
            </a:r>
            <a:endParaRPr lang="it-IT" sz="1100" dirty="0" smtClean="0"/>
          </a:p>
          <a:p>
            <a:r>
              <a:rPr lang="it-IT" sz="1100" dirty="0" smtClean="0"/>
              <a:t> </a:t>
            </a:r>
          </a:p>
          <a:p>
            <a:pPr lvl="0"/>
            <a:r>
              <a:rPr lang="en-US" sz="1100" b="1" dirty="0" err="1" smtClean="0"/>
              <a:t>Luciano</a:t>
            </a:r>
            <a:r>
              <a:rPr lang="en-US" sz="1100" b="1" dirty="0" smtClean="0"/>
              <a:t> </a:t>
            </a:r>
            <a:r>
              <a:rPr lang="en-US" sz="1100" b="1" dirty="0" err="1" smtClean="0"/>
              <a:t>Velardi</a:t>
            </a:r>
            <a:r>
              <a:rPr lang="en-US" sz="1100" b="1" dirty="0" smtClean="0"/>
              <a:t>, </a:t>
            </a:r>
            <a:r>
              <a:rPr lang="en-US" sz="1100" b="1" dirty="0" err="1" smtClean="0"/>
              <a:t>Domenico</a:t>
            </a:r>
            <a:r>
              <a:rPr lang="en-US" sz="1100" b="1" dirty="0" smtClean="0"/>
              <a:t> </a:t>
            </a:r>
            <a:r>
              <a:rPr lang="en-US" sz="1100" b="1" dirty="0" err="1" smtClean="0"/>
              <a:t>Delle</a:t>
            </a:r>
            <a:r>
              <a:rPr lang="en-US" sz="1100" b="1" dirty="0" smtClean="0"/>
              <a:t> Side, Massimo De Marco and </a:t>
            </a:r>
            <a:r>
              <a:rPr lang="en-US" sz="1100" b="1" dirty="0" err="1" smtClean="0"/>
              <a:t>Vincenzo</a:t>
            </a:r>
            <a:r>
              <a:rPr lang="en-US" sz="1100" b="1" dirty="0" smtClean="0"/>
              <a:t> Nassisi, “</a:t>
            </a:r>
            <a:r>
              <a:rPr lang="en-US" sz="1100" dirty="0" err="1" smtClean="0"/>
              <a:t>Emittance</a:t>
            </a:r>
            <a:r>
              <a:rPr lang="en-US" sz="1100" dirty="0" smtClean="0"/>
              <a:t> characterization of ion beams provided by laser plasma</a:t>
            </a:r>
            <a:r>
              <a:rPr lang="en-US" sz="1100" b="1" dirty="0" smtClean="0"/>
              <a:t>”,</a:t>
            </a:r>
            <a:r>
              <a:rPr lang="en-US" sz="1100" b="1" i="1" dirty="0" smtClean="0"/>
              <a:t>25th Symposium on Plasma Physics and Technology</a:t>
            </a:r>
            <a:r>
              <a:rPr lang="en-US" sz="1100" b="1" dirty="0" smtClean="0"/>
              <a:t>, 18-21 June, 2012 Prague, Czech Republic, ISBN: 978-80-01-05047-7. </a:t>
            </a:r>
            <a:endParaRPr lang="it-IT" sz="1100" dirty="0" smtClean="0"/>
          </a:p>
          <a:p>
            <a:r>
              <a:rPr lang="en-US" sz="1100" b="1" dirty="0" smtClean="0"/>
              <a:t> </a:t>
            </a:r>
            <a:endParaRPr lang="it-IT" sz="1100" dirty="0" smtClean="0"/>
          </a:p>
          <a:p>
            <a:pPr lvl="0"/>
            <a:r>
              <a:rPr lang="en-US" sz="1100" b="1" dirty="0" err="1" smtClean="0"/>
              <a:t>Domenico</a:t>
            </a:r>
            <a:r>
              <a:rPr lang="en-US" sz="1100" b="1" dirty="0" smtClean="0"/>
              <a:t> </a:t>
            </a:r>
            <a:r>
              <a:rPr lang="en-US" sz="1100" b="1" dirty="0" err="1" smtClean="0"/>
              <a:t>Delle</a:t>
            </a:r>
            <a:r>
              <a:rPr lang="en-US" sz="1100" b="1" dirty="0" smtClean="0"/>
              <a:t> Side, </a:t>
            </a:r>
            <a:r>
              <a:rPr lang="en-US" sz="1100" b="1" dirty="0" err="1" smtClean="0"/>
              <a:t>Vincenzo</a:t>
            </a:r>
            <a:r>
              <a:rPr lang="en-US" sz="1100" b="1" dirty="0" smtClean="0"/>
              <a:t> Nassisi and </a:t>
            </a:r>
            <a:r>
              <a:rPr lang="en-US" sz="1100" b="1" dirty="0" err="1" smtClean="0"/>
              <a:t>Luciano</a:t>
            </a:r>
            <a:r>
              <a:rPr lang="en-US" sz="1100" b="1" dirty="0" smtClean="0"/>
              <a:t> </a:t>
            </a:r>
            <a:r>
              <a:rPr lang="en-US" sz="1100" b="1" dirty="0" err="1" smtClean="0"/>
              <a:t>Velardi</a:t>
            </a:r>
            <a:r>
              <a:rPr lang="en-US" sz="1100" b="1" dirty="0" smtClean="0"/>
              <a:t>, “</a:t>
            </a:r>
            <a:r>
              <a:rPr lang="en-US" sz="1100" dirty="0" smtClean="0"/>
              <a:t>Protons production by solid hydrogenated targets via </a:t>
            </a:r>
            <a:r>
              <a:rPr lang="en-US" sz="1100" dirty="0" err="1" smtClean="0"/>
              <a:t>excimer</a:t>
            </a:r>
            <a:r>
              <a:rPr lang="en-US" sz="1100" dirty="0" smtClean="0"/>
              <a:t> laser ablation</a:t>
            </a:r>
            <a:r>
              <a:rPr lang="en-US" sz="1100" b="1" dirty="0" smtClean="0"/>
              <a:t>”, </a:t>
            </a:r>
            <a:r>
              <a:rPr lang="en-US" sz="1100" b="1" i="1" dirty="0" smtClean="0"/>
              <a:t>25th Symposium on Plasma Physics and Technology</a:t>
            </a:r>
            <a:r>
              <a:rPr lang="en-US" sz="1100" b="1" dirty="0" smtClean="0"/>
              <a:t>, 18-21 June, 2012 Prague Czech Republic, ISBN: 978-80-01-05047-7.</a:t>
            </a:r>
            <a:endParaRPr lang="it-IT" sz="1100" dirty="0" smtClean="0"/>
          </a:p>
          <a:p>
            <a:r>
              <a:rPr lang="en-US" sz="1100" b="1" dirty="0" smtClean="0"/>
              <a:t> </a:t>
            </a:r>
            <a:endParaRPr lang="it-IT" sz="1100" dirty="0" smtClean="0"/>
          </a:p>
          <a:p>
            <a:pPr lvl="0"/>
            <a:r>
              <a:rPr lang="it-IT" sz="1100" b="1" dirty="0" smtClean="0"/>
              <a:t>V. Nassisi, M. </a:t>
            </a:r>
            <a:r>
              <a:rPr lang="it-IT" sz="1100" b="1" dirty="0" err="1" smtClean="0"/>
              <a:t>Abbracciavento</a:t>
            </a:r>
            <a:r>
              <a:rPr lang="it-IT" sz="1100" b="1" dirty="0" smtClean="0"/>
              <a:t>, P. </a:t>
            </a:r>
            <a:r>
              <a:rPr lang="it-IT" sz="1100" b="1" dirty="0" err="1" smtClean="0"/>
              <a:t>Alifano</a:t>
            </a:r>
            <a:r>
              <a:rPr lang="it-IT" sz="1100" b="1" dirty="0" smtClean="0"/>
              <a:t>, D. Delle Side, F. Paladini, M. Tredici, L. </a:t>
            </a:r>
            <a:r>
              <a:rPr lang="it-IT" sz="1100" b="1" dirty="0" err="1" smtClean="0"/>
              <a:t>Velardi</a:t>
            </a:r>
            <a:r>
              <a:rPr lang="it-IT" sz="1100" b="1" dirty="0" smtClean="0"/>
              <a:t>, “</a:t>
            </a:r>
            <a:r>
              <a:rPr lang="it-IT" sz="1100" dirty="0" smtClean="0"/>
              <a:t>Studi preliminari di laser </a:t>
            </a:r>
            <a:r>
              <a:rPr lang="it-IT" sz="1100" dirty="0" err="1" smtClean="0"/>
              <a:t>cleaning</a:t>
            </a:r>
            <a:r>
              <a:rPr lang="it-IT" sz="1100" dirty="0" smtClean="0"/>
              <a:t> su materiale cartaceo per l’inattivazione di </a:t>
            </a:r>
            <a:r>
              <a:rPr lang="it-IT" sz="1100" dirty="0" err="1" smtClean="0"/>
              <a:t>biodeteriogeni</a:t>
            </a:r>
            <a:r>
              <a:rPr lang="it-IT" sz="1100" b="1" dirty="0" smtClean="0"/>
              <a:t>” </a:t>
            </a:r>
            <a:r>
              <a:rPr lang="it-IT" sz="1100" b="1" i="1" dirty="0" smtClean="0"/>
              <a:t>Biologi Italiani</a:t>
            </a:r>
            <a:r>
              <a:rPr lang="it-IT" sz="1100" b="1" dirty="0" smtClean="0"/>
              <a:t>, anno XLII n. 7-8-9-10-11, 44-49 (2012)</a:t>
            </a:r>
            <a:endParaRPr lang="it-IT" sz="1100" dirty="0" smtClean="0"/>
          </a:p>
          <a:p>
            <a:r>
              <a:rPr lang="it-IT" sz="1100" b="1" dirty="0" smtClean="0"/>
              <a:t> </a:t>
            </a:r>
            <a:endParaRPr lang="it-IT" sz="1100" dirty="0" smtClean="0"/>
          </a:p>
          <a:p>
            <a:pPr lvl="0"/>
            <a:r>
              <a:rPr lang="en-US" sz="1100" b="1" dirty="0" smtClean="0"/>
              <a:t>D. </a:t>
            </a:r>
            <a:r>
              <a:rPr lang="en-US" sz="1100" b="1" dirty="0" err="1" smtClean="0"/>
              <a:t>Delle</a:t>
            </a:r>
            <a:r>
              <a:rPr lang="en-US" sz="1100" b="1" dirty="0" smtClean="0"/>
              <a:t> Side, L. </a:t>
            </a:r>
            <a:r>
              <a:rPr lang="en-US" sz="1100" b="1" dirty="0" err="1" smtClean="0"/>
              <a:t>Velardi</a:t>
            </a:r>
            <a:r>
              <a:rPr lang="en-US" sz="1100" b="1" dirty="0" smtClean="0"/>
              <a:t> and V. Nassisi,</a:t>
            </a:r>
            <a:r>
              <a:rPr lang="en-US" sz="1100" dirty="0" smtClean="0"/>
              <a:t> “Production and acceleration of protons </a:t>
            </a:r>
            <a:r>
              <a:rPr lang="en-US" sz="1100" dirty="0" err="1" smtClean="0"/>
              <a:t>byy</a:t>
            </a:r>
            <a:r>
              <a:rPr lang="en-US" sz="1100" dirty="0" smtClean="0"/>
              <a:t> Titanium </a:t>
            </a:r>
            <a:r>
              <a:rPr lang="en-US" sz="1100" dirty="0" err="1" smtClean="0"/>
              <a:t>Hydeide</a:t>
            </a:r>
            <a:r>
              <a:rPr lang="en-US" sz="1100" dirty="0" smtClean="0"/>
              <a:t> solid disks via </a:t>
            </a:r>
            <a:r>
              <a:rPr lang="en-US" sz="1100" dirty="0" err="1" smtClean="0"/>
              <a:t>exciemer</a:t>
            </a:r>
            <a:r>
              <a:rPr lang="en-US" sz="1100" dirty="0" smtClean="0"/>
              <a:t> laser ablation</a:t>
            </a:r>
            <a:r>
              <a:rPr lang="en-US" sz="1100" b="1" dirty="0" smtClean="0"/>
              <a:t>” </a:t>
            </a:r>
            <a:r>
              <a:rPr lang="en-US" sz="1100" b="1" i="1" dirty="0" smtClean="0"/>
              <a:t>Appl. Surf. Sci.</a:t>
            </a:r>
            <a:r>
              <a:rPr lang="en-US" sz="1100" b="1" dirty="0" smtClean="0"/>
              <a:t> . 272, 124-127 (2013)</a:t>
            </a:r>
            <a:endParaRPr lang="it-IT" sz="1100" dirty="0" smtClean="0"/>
          </a:p>
          <a:p>
            <a:r>
              <a:rPr lang="en-US" sz="1100" b="1" dirty="0" smtClean="0"/>
              <a:t> </a:t>
            </a:r>
            <a:endParaRPr lang="it-IT" sz="1100" dirty="0" smtClean="0"/>
          </a:p>
          <a:p>
            <a:pPr lvl="0"/>
            <a:r>
              <a:rPr lang="en-US" sz="1100" b="1" dirty="0" smtClean="0"/>
              <a:t>V. Nassisi, L. </a:t>
            </a:r>
            <a:r>
              <a:rPr lang="en-US" sz="1100" b="1" dirty="0" err="1" smtClean="0"/>
              <a:t>Velardi</a:t>
            </a:r>
            <a:r>
              <a:rPr lang="en-US" sz="1100" b="1" dirty="0" smtClean="0"/>
              <a:t>, D. </a:t>
            </a:r>
            <a:r>
              <a:rPr lang="en-US" sz="1100" b="1" dirty="0" err="1" smtClean="0"/>
              <a:t>Delle</a:t>
            </a:r>
            <a:r>
              <a:rPr lang="en-US" sz="1100" b="1" dirty="0" smtClean="0"/>
              <a:t> Side,</a:t>
            </a:r>
            <a:r>
              <a:rPr lang="en-US" sz="1100" dirty="0" smtClean="0"/>
              <a:t> “Electromagnetic and geometric characterization of accelerated ion beams by laser ablation</a:t>
            </a:r>
            <a:r>
              <a:rPr lang="en-US" sz="1100" b="1" dirty="0" smtClean="0"/>
              <a:t>” </a:t>
            </a:r>
            <a:r>
              <a:rPr lang="en-US" sz="1100" b="1" i="1" dirty="0" smtClean="0"/>
              <a:t>Appl. Surf. Sci.</a:t>
            </a:r>
            <a:r>
              <a:rPr lang="en-US" sz="1100" b="1" dirty="0" smtClean="0"/>
              <a:t> 272, 114-118 (2013)</a:t>
            </a:r>
            <a:endParaRPr lang="it-IT" sz="1100" dirty="0" smtClean="0"/>
          </a:p>
          <a:p>
            <a:r>
              <a:rPr lang="en-US" sz="1100" b="1" dirty="0" smtClean="0"/>
              <a:t> </a:t>
            </a:r>
            <a:endParaRPr lang="it-IT" sz="1100" dirty="0" smtClean="0"/>
          </a:p>
          <a:p>
            <a:pPr lvl="0"/>
            <a:r>
              <a:rPr lang="en-US" sz="1100" b="1" dirty="0" smtClean="0"/>
              <a:t>L. </a:t>
            </a:r>
            <a:r>
              <a:rPr lang="en-US" sz="1100" b="1" dirty="0" err="1" smtClean="0"/>
              <a:t>Velardi</a:t>
            </a:r>
            <a:r>
              <a:rPr lang="en-US" sz="1100" b="1" dirty="0" smtClean="0"/>
              <a:t>, J. </a:t>
            </a:r>
            <a:r>
              <a:rPr lang="en-US" sz="1100" b="1" dirty="0" err="1" smtClean="0"/>
              <a:t>Kràsa</a:t>
            </a:r>
            <a:r>
              <a:rPr lang="en-US" sz="1100" b="1" dirty="0" smtClean="0"/>
              <a:t>, A </a:t>
            </a:r>
            <a:r>
              <a:rPr lang="en-US" sz="1100" b="1" dirty="0" err="1" smtClean="0"/>
              <a:t>Velyhan</a:t>
            </a:r>
            <a:r>
              <a:rPr lang="en-US" sz="1100" b="1" dirty="0" smtClean="0"/>
              <a:t> and V. Nassisi,</a:t>
            </a:r>
            <a:r>
              <a:rPr lang="en-US" sz="1100" dirty="0" smtClean="0"/>
              <a:t> “Characterization of laser plasma by Cu, Cu/Be and Cu/</a:t>
            </a:r>
            <a:r>
              <a:rPr lang="en-US" sz="1100" dirty="0" err="1" smtClean="0"/>
              <a:t>Sn</a:t>
            </a:r>
            <a:r>
              <a:rPr lang="en-US" sz="1100" dirty="0" smtClean="0"/>
              <a:t> alloy targets</a:t>
            </a:r>
            <a:r>
              <a:rPr lang="en-US" sz="1100" b="1" dirty="0" smtClean="0"/>
              <a:t>” </a:t>
            </a:r>
            <a:r>
              <a:rPr lang="en-US" sz="1100" b="1" i="1" dirty="0" smtClean="0"/>
              <a:t>Appl. Surf. Sci.</a:t>
            </a:r>
            <a:r>
              <a:rPr lang="en-US" sz="1100" b="1" dirty="0" smtClean="0"/>
              <a:t> . 272, 65-68 (2013)</a:t>
            </a:r>
            <a:endParaRPr lang="en-US" sz="11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684213" y="1"/>
            <a:ext cx="7559675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/>
            <a:r>
              <a:rPr lang="it-IT" sz="1400" dirty="0" smtClean="0"/>
              <a:t> </a:t>
            </a:r>
            <a:r>
              <a:rPr lang="en-US" sz="1400" b="1" dirty="0" err="1" smtClean="0"/>
              <a:t>Pu</a:t>
            </a:r>
            <a:r>
              <a:rPr lang="it-IT" sz="1400" b="1" dirty="0" smtClean="0"/>
              <a:t>bblicazioni del gruppo 2012/13</a:t>
            </a:r>
            <a:r>
              <a:rPr lang="it-IT" sz="1400" dirty="0" smtClean="0"/>
              <a:t> </a:t>
            </a:r>
          </a:p>
          <a:p>
            <a:pPr lvl="0"/>
            <a:endParaRPr lang="it-IT" sz="1100" dirty="0" smtClean="0"/>
          </a:p>
          <a:p>
            <a:pPr lvl="0"/>
            <a:r>
              <a:rPr lang="it-IT" sz="1100" b="1" dirty="0" smtClean="0"/>
              <a:t>S. Agosteo1, M.P. Anania2, C. De Martinis3, D. Delle Side4, A. Fazzi1, G.Gatti2, D. Giove3, D. Giulietti5, L. Gizzi6, L. Labate6, P. Londrillo7, V. Nassisi4, A. Pola1, S. Sinigardi7, G. Turchetti7, V. Varoli1, L. Velardi4, , “</a:t>
            </a:r>
            <a:r>
              <a:rPr lang="it-IT" sz="1100" dirty="0" smtClean="0"/>
              <a:t>The LILIA (Light </a:t>
            </a:r>
            <a:r>
              <a:rPr lang="it-IT" sz="1100" dirty="0" err="1" smtClean="0"/>
              <a:t>Ions</a:t>
            </a:r>
            <a:r>
              <a:rPr lang="it-IT" sz="1100" dirty="0" smtClean="0"/>
              <a:t> laser </a:t>
            </a:r>
            <a:r>
              <a:rPr lang="it-IT" sz="1100" dirty="0" err="1" smtClean="0"/>
              <a:t>Induced</a:t>
            </a:r>
            <a:r>
              <a:rPr lang="it-IT" sz="1100" dirty="0" smtClean="0"/>
              <a:t> </a:t>
            </a:r>
            <a:r>
              <a:rPr lang="it-IT" sz="1100" dirty="0" err="1" smtClean="0"/>
              <a:t>Acceleration</a:t>
            </a:r>
            <a:r>
              <a:rPr lang="it-IT" sz="1100" dirty="0" smtClean="0"/>
              <a:t>) </a:t>
            </a:r>
            <a:r>
              <a:rPr lang="it-IT" sz="1100" dirty="0" err="1" smtClean="0"/>
              <a:t>experiment</a:t>
            </a:r>
            <a:r>
              <a:rPr lang="it-IT" sz="1100" dirty="0" smtClean="0"/>
              <a:t> at LNF” CLEO 2013</a:t>
            </a:r>
          </a:p>
          <a:p>
            <a:r>
              <a:rPr lang="it-IT" sz="1100" dirty="0" smtClean="0"/>
              <a:t> </a:t>
            </a:r>
          </a:p>
          <a:p>
            <a:pPr lvl="0"/>
            <a:r>
              <a:rPr lang="en-US" sz="1100" dirty="0" smtClean="0"/>
              <a:t>V. Nassisi, “</a:t>
            </a:r>
            <a:r>
              <a:rPr lang="en-US" sz="1100" b="1" dirty="0" smtClean="0"/>
              <a:t>Ions </a:t>
            </a:r>
            <a:r>
              <a:rPr lang="en-US" sz="1100" dirty="0" smtClean="0"/>
              <a:t>and Protons extraction by laser ablation and </a:t>
            </a:r>
            <a:r>
              <a:rPr lang="en-US" sz="1100" dirty="0" err="1" smtClean="0"/>
              <a:t>emittance</a:t>
            </a:r>
            <a:r>
              <a:rPr lang="en-US" sz="1100" dirty="0" smtClean="0"/>
              <a:t> studies, AIV Catania 2013</a:t>
            </a:r>
            <a:endParaRPr lang="it-IT" sz="1100" dirty="0" smtClean="0"/>
          </a:p>
          <a:p>
            <a:r>
              <a:rPr lang="en-US" sz="1100" b="1" dirty="0" smtClean="0"/>
              <a:t> </a:t>
            </a:r>
            <a:endParaRPr lang="it-IT" sz="1100" dirty="0" smtClean="0"/>
          </a:p>
          <a:p>
            <a:pPr lvl="0"/>
            <a:r>
              <a:rPr lang="it-IT" sz="1100" b="1" dirty="0" smtClean="0"/>
              <a:t>D. Delle Side1,2, V. Nassisi1,2, L.  </a:t>
            </a:r>
            <a:r>
              <a:rPr lang="en-US" sz="1100" b="1" dirty="0" smtClean="0"/>
              <a:t>Velardi1,2</a:t>
            </a:r>
            <a:r>
              <a:rPr lang="en-US" sz="1100" dirty="0" smtClean="0"/>
              <a:t>, Highly Antibacterial UHMWPE Surfaces by Pulsed Laser Ablation of Titanium Targets” AIV Catania 2013</a:t>
            </a:r>
            <a:endParaRPr lang="it-IT" sz="1100" dirty="0" smtClean="0"/>
          </a:p>
          <a:p>
            <a:r>
              <a:rPr lang="en-US" sz="1100" b="1" dirty="0" smtClean="0"/>
              <a:t> </a:t>
            </a:r>
            <a:endParaRPr lang="it-IT" sz="1100" dirty="0" smtClean="0"/>
          </a:p>
          <a:p>
            <a:pPr lvl="0"/>
            <a:r>
              <a:rPr lang="it-IT" sz="1100" b="1" dirty="0" smtClean="0"/>
              <a:t>G. </a:t>
            </a:r>
            <a:r>
              <a:rPr lang="it-IT" sz="1100" b="1" dirty="0" err="1" smtClean="0"/>
              <a:t>Buccolieri</a:t>
            </a:r>
            <a:r>
              <a:rPr lang="it-IT" sz="1100" b="1" dirty="0" smtClean="0"/>
              <a:t>, V. Nassisi, A. </a:t>
            </a:r>
            <a:r>
              <a:rPr lang="it-IT" sz="1100" b="1" dirty="0" err="1" smtClean="0"/>
              <a:t>Buccolieri</a:t>
            </a:r>
            <a:r>
              <a:rPr lang="it-IT" sz="1100" b="1" dirty="0" smtClean="0"/>
              <a:t>, F. </a:t>
            </a:r>
            <a:r>
              <a:rPr lang="it-IT" sz="1100" b="1" dirty="0" err="1" smtClean="0"/>
              <a:t>Vona</a:t>
            </a:r>
            <a:r>
              <a:rPr lang="it-IT" sz="1100" b="1" dirty="0" smtClean="0"/>
              <a:t>, A. Castellano,</a:t>
            </a:r>
            <a:r>
              <a:rPr lang="it-IT" sz="1100" dirty="0" smtClean="0"/>
              <a:t> “Laser clearing </a:t>
            </a:r>
            <a:r>
              <a:rPr lang="it-IT" sz="1100" dirty="0" err="1" smtClean="0"/>
              <a:t>of</a:t>
            </a:r>
            <a:r>
              <a:rPr lang="it-IT" sz="1100" dirty="0" smtClean="0"/>
              <a:t> a bronze </a:t>
            </a:r>
            <a:r>
              <a:rPr lang="it-IT" sz="1100" dirty="0" err="1" smtClean="0"/>
              <a:t>bell</a:t>
            </a:r>
            <a:r>
              <a:rPr lang="it-IT" sz="1100" b="1" dirty="0" smtClean="0"/>
              <a:t>” </a:t>
            </a:r>
            <a:r>
              <a:rPr lang="it-IT" sz="1100" b="1" i="1" dirty="0" err="1" smtClean="0"/>
              <a:t>Appl</a:t>
            </a:r>
            <a:r>
              <a:rPr lang="it-IT" sz="1100" b="1" i="1" dirty="0" smtClean="0"/>
              <a:t>. Surf. Sci.</a:t>
            </a:r>
            <a:r>
              <a:rPr lang="it-IT" sz="1100" b="1" dirty="0" smtClean="0"/>
              <a:t> . 272, 55-58 (2013)</a:t>
            </a:r>
            <a:endParaRPr lang="it-IT" sz="1100" dirty="0" smtClean="0"/>
          </a:p>
          <a:p>
            <a:r>
              <a:rPr lang="it-IT" sz="1100" b="1" dirty="0" smtClean="0"/>
              <a:t> </a:t>
            </a:r>
            <a:endParaRPr lang="it-IT" sz="1100" dirty="0" smtClean="0"/>
          </a:p>
          <a:p>
            <a:pPr lvl="0"/>
            <a:r>
              <a:rPr lang="en-US" sz="1100" b="1" dirty="0" smtClean="0"/>
              <a:t>L. </a:t>
            </a:r>
            <a:r>
              <a:rPr lang="en-US" sz="1100" b="1" dirty="0" err="1" smtClean="0"/>
              <a:t>Velardi</a:t>
            </a:r>
            <a:r>
              <a:rPr lang="en-US" sz="1100" b="1" dirty="0" smtClean="0"/>
              <a:t>, D. </a:t>
            </a:r>
            <a:r>
              <a:rPr lang="en-US" sz="1100" b="1" dirty="0" err="1" smtClean="0"/>
              <a:t>Delle</a:t>
            </a:r>
            <a:r>
              <a:rPr lang="en-US" sz="1100" b="1" dirty="0" smtClean="0"/>
              <a:t> Side, M. De Marco and V. Nassisi,</a:t>
            </a:r>
            <a:r>
              <a:rPr lang="en-US" sz="1100" dirty="0" smtClean="0"/>
              <a:t> “</a:t>
            </a:r>
            <a:r>
              <a:rPr lang="en-US" sz="1100" dirty="0" err="1" smtClean="0"/>
              <a:t>Emittance</a:t>
            </a:r>
            <a:r>
              <a:rPr lang="en-US" sz="1100" dirty="0" smtClean="0"/>
              <a:t> characterization of ion beams provided by laser plasma</a:t>
            </a:r>
            <a:r>
              <a:rPr lang="en-US" sz="1100" b="1" dirty="0" smtClean="0"/>
              <a:t>” </a:t>
            </a:r>
            <a:r>
              <a:rPr lang="en-US" sz="1100" b="1" i="1" dirty="0" err="1" smtClean="0"/>
              <a:t>Acta</a:t>
            </a:r>
            <a:r>
              <a:rPr lang="en-US" sz="1100" b="1" i="1" dirty="0" smtClean="0"/>
              <a:t> </a:t>
            </a:r>
            <a:r>
              <a:rPr lang="en-US" sz="1100" b="1" i="1" dirty="0" err="1" smtClean="0"/>
              <a:t>Polytechnica</a:t>
            </a:r>
            <a:r>
              <a:rPr lang="en-US" sz="1100" b="1" i="1" dirty="0" smtClean="0"/>
              <a:t>.</a:t>
            </a:r>
            <a:r>
              <a:rPr lang="en-US" sz="1100" b="1" dirty="0" smtClean="0"/>
              <a:t> 53, 1-5 (2013)</a:t>
            </a:r>
            <a:r>
              <a:rPr lang="it-IT" sz="1100" dirty="0" smtClean="0"/>
              <a:t> </a:t>
            </a:r>
          </a:p>
          <a:p>
            <a:pPr lvl="0"/>
            <a:endParaRPr lang="it-IT" sz="1100" dirty="0" smtClean="0"/>
          </a:p>
          <a:p>
            <a:pPr lvl="0"/>
            <a:r>
              <a:rPr lang="en-US" sz="1100" dirty="0" smtClean="0"/>
              <a:t>D. </a:t>
            </a:r>
            <a:r>
              <a:rPr lang="en-US" sz="1100" dirty="0" err="1" smtClean="0"/>
              <a:t>Delle</a:t>
            </a:r>
            <a:r>
              <a:rPr lang="en-US" sz="1100" dirty="0" smtClean="0"/>
              <a:t> Side1   P. Alifano3 V. Nassisi1,2, A. Talà3  S.M. Tredici3  , and L. Velardi1,2 “ “Highly Antibacterial UHMWPE Surfaces by Pulsed Laser Ablation of Titanium Targets” Proc. Cleo 2013.</a:t>
            </a:r>
            <a:endParaRPr lang="en-US" sz="1100" b="1" dirty="0" smtClean="0"/>
          </a:p>
          <a:p>
            <a:pPr lvl="0"/>
            <a:endParaRPr lang="en-US" sz="1100" b="1" dirty="0" smtClean="0"/>
          </a:p>
          <a:p>
            <a:pPr lvl="0"/>
            <a:endParaRPr lang="en-US" sz="1100" b="1" dirty="0" smtClean="0"/>
          </a:p>
          <a:p>
            <a:pPr lvl="0"/>
            <a:endParaRPr lang="en-US" sz="1100" b="1" dirty="0" smtClean="0"/>
          </a:p>
          <a:p>
            <a:pPr lvl="0"/>
            <a:endParaRPr lang="it-IT" sz="1100" dirty="0" smtClean="0"/>
          </a:p>
          <a:p>
            <a:r>
              <a:rPr lang="it-IT" sz="1100" dirty="0" smtClean="0"/>
              <a:t> </a:t>
            </a:r>
            <a:endParaRPr lang="it-IT" sz="1100" b="1" dirty="0" smtClean="0"/>
          </a:p>
          <a:p>
            <a:pPr marL="228600" lvl="0" indent="-228600"/>
            <a:endParaRPr lang="en-US" sz="11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611560" y="836712"/>
            <a:ext cx="6877050" cy="143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it-IT" sz="2400" dirty="0">
                <a:solidFill>
                  <a:srgbClr val="000000"/>
                </a:solidFill>
              </a:rPr>
              <a:t>Proposta Lecce </a:t>
            </a:r>
            <a:r>
              <a:rPr lang="it-IT" sz="2400" dirty="0" smtClean="0">
                <a:solidFill>
                  <a:srgbClr val="000000"/>
                </a:solidFill>
              </a:rPr>
              <a:t>2013:</a:t>
            </a:r>
            <a:endParaRPr lang="it-IT" sz="2400" dirty="0">
              <a:solidFill>
                <a:srgbClr val="000000"/>
              </a:solidFill>
            </a:endParaRPr>
          </a:p>
          <a:p>
            <a:pPr marL="342900" indent="-342900" eaLnBrk="0" hangingPunct="0">
              <a:spcBef>
                <a:spcPct val="50000"/>
              </a:spcBef>
            </a:pPr>
            <a:r>
              <a:rPr lang="en-GB" sz="1800" dirty="0" smtClean="0">
                <a:solidFill>
                  <a:srgbClr val="000000"/>
                </a:solidFill>
              </a:rPr>
              <a:t>-</a:t>
            </a:r>
            <a:r>
              <a:rPr lang="en-GB" sz="1200" dirty="0" smtClean="0">
                <a:solidFill>
                  <a:srgbClr val="000000"/>
                </a:solidFill>
              </a:rPr>
              <a:t>Studio </a:t>
            </a:r>
            <a:r>
              <a:rPr lang="en-GB" sz="1200" dirty="0" err="1" smtClean="0">
                <a:solidFill>
                  <a:srgbClr val="000000"/>
                </a:solidFill>
              </a:rPr>
              <a:t>dellla</a:t>
            </a:r>
            <a:r>
              <a:rPr lang="en-GB" sz="1200" dirty="0" smtClean="0">
                <a:solidFill>
                  <a:srgbClr val="000000"/>
                </a:solidFill>
              </a:rPr>
              <a:t> </a:t>
            </a:r>
            <a:r>
              <a:rPr lang="en-GB" sz="1200" dirty="0" err="1" smtClean="0">
                <a:solidFill>
                  <a:srgbClr val="000000"/>
                </a:solidFill>
              </a:rPr>
              <a:t>configurazione</a:t>
            </a:r>
            <a:r>
              <a:rPr lang="en-GB" sz="1200" dirty="0" smtClean="0">
                <a:solidFill>
                  <a:srgbClr val="000000"/>
                </a:solidFill>
              </a:rPr>
              <a:t> </a:t>
            </a:r>
            <a:r>
              <a:rPr lang="en-GB" sz="1200" dirty="0" err="1" smtClean="0">
                <a:solidFill>
                  <a:srgbClr val="000000"/>
                </a:solidFill>
              </a:rPr>
              <a:t>delle</a:t>
            </a:r>
            <a:r>
              <a:rPr lang="en-GB" sz="1200" dirty="0" smtClean="0">
                <a:solidFill>
                  <a:srgbClr val="000000"/>
                </a:solidFill>
              </a:rPr>
              <a:t> </a:t>
            </a:r>
            <a:r>
              <a:rPr lang="en-GB" sz="1200" dirty="0" err="1" smtClean="0">
                <a:solidFill>
                  <a:srgbClr val="000000"/>
                </a:solidFill>
              </a:rPr>
              <a:t>coppe</a:t>
            </a:r>
            <a:r>
              <a:rPr lang="en-GB" sz="1200" dirty="0" smtClean="0">
                <a:solidFill>
                  <a:srgbClr val="000000"/>
                </a:solidFill>
              </a:rPr>
              <a:t>, </a:t>
            </a:r>
            <a:r>
              <a:rPr lang="en-GB" sz="1200" dirty="0" err="1" smtClean="0">
                <a:solidFill>
                  <a:srgbClr val="000000"/>
                </a:solidFill>
              </a:rPr>
              <a:t>morfologia</a:t>
            </a:r>
            <a:r>
              <a:rPr lang="en-GB" sz="1200" dirty="0" smtClean="0">
                <a:solidFill>
                  <a:srgbClr val="000000"/>
                </a:solidFill>
              </a:rPr>
              <a:t> e </a:t>
            </a:r>
            <a:r>
              <a:rPr lang="en-GB" sz="1200" dirty="0" err="1" smtClean="0">
                <a:solidFill>
                  <a:srgbClr val="000000"/>
                </a:solidFill>
              </a:rPr>
              <a:t>materiale</a:t>
            </a:r>
            <a:endParaRPr lang="en-GB" sz="1200" dirty="0">
              <a:solidFill>
                <a:srgbClr val="000000"/>
              </a:solidFill>
            </a:endParaRPr>
          </a:p>
          <a:p>
            <a:pPr marL="342900" indent="-342900"/>
            <a:r>
              <a:rPr lang="en-GB" sz="1200" dirty="0" smtClean="0">
                <a:solidFill>
                  <a:srgbClr val="000000"/>
                </a:solidFill>
              </a:rPr>
              <a:t>-</a:t>
            </a:r>
            <a:r>
              <a:rPr lang="en-GB" sz="1200" dirty="0" err="1" smtClean="0">
                <a:solidFill>
                  <a:srgbClr val="000000"/>
                </a:solidFill>
              </a:rPr>
              <a:t>Realizzazione</a:t>
            </a:r>
            <a:r>
              <a:rPr lang="en-GB" sz="1200" dirty="0" smtClean="0">
                <a:solidFill>
                  <a:srgbClr val="000000"/>
                </a:solidFill>
              </a:rPr>
              <a:t> e test at 100 kV a </a:t>
            </a:r>
            <a:r>
              <a:rPr lang="en-GB" sz="1200" dirty="0" err="1" smtClean="0">
                <a:solidFill>
                  <a:srgbClr val="000000"/>
                </a:solidFill>
              </a:rPr>
              <a:t>lecce</a:t>
            </a:r>
            <a:endParaRPr lang="en-GB" sz="1200" dirty="0" smtClean="0">
              <a:solidFill>
                <a:srgbClr val="000000"/>
              </a:solidFill>
            </a:endParaRPr>
          </a:p>
          <a:p>
            <a:pPr marL="342900" indent="-342900"/>
            <a:r>
              <a:rPr lang="en-GB" sz="1200" dirty="0" smtClean="0">
                <a:solidFill>
                  <a:srgbClr val="000000"/>
                </a:solidFill>
              </a:rPr>
              <a:t>-Test </a:t>
            </a:r>
            <a:r>
              <a:rPr lang="en-GB" sz="1200" dirty="0" err="1" smtClean="0">
                <a:solidFill>
                  <a:srgbClr val="000000"/>
                </a:solidFill>
              </a:rPr>
              <a:t>presso</a:t>
            </a:r>
            <a:r>
              <a:rPr lang="en-GB" sz="1200" dirty="0" smtClean="0">
                <a:solidFill>
                  <a:srgbClr val="000000"/>
                </a:solidFill>
              </a:rPr>
              <a:t> </a:t>
            </a:r>
            <a:r>
              <a:rPr lang="en-GB" sz="1200" dirty="0" err="1" smtClean="0">
                <a:solidFill>
                  <a:srgbClr val="000000"/>
                </a:solidFill>
              </a:rPr>
              <a:t>il</a:t>
            </a:r>
            <a:r>
              <a:rPr lang="en-GB" sz="1200" dirty="0" smtClean="0">
                <a:solidFill>
                  <a:srgbClr val="000000"/>
                </a:solidFill>
              </a:rPr>
              <a:t> Flame </a:t>
            </a:r>
            <a:r>
              <a:rPr lang="en-GB" sz="1200" dirty="0" err="1" smtClean="0">
                <a:solidFill>
                  <a:srgbClr val="000000"/>
                </a:solidFill>
              </a:rPr>
              <a:t>di</a:t>
            </a:r>
            <a:r>
              <a:rPr lang="en-GB" sz="1200" dirty="0" smtClean="0">
                <a:solidFill>
                  <a:srgbClr val="000000"/>
                </a:solidFill>
              </a:rPr>
              <a:t> </a:t>
            </a:r>
            <a:r>
              <a:rPr lang="en-GB" sz="1200" dirty="0" err="1" smtClean="0">
                <a:solidFill>
                  <a:srgbClr val="000000"/>
                </a:solidFill>
              </a:rPr>
              <a:t>Frasacati</a:t>
            </a:r>
            <a:endParaRPr lang="en-GB" sz="1200" dirty="0" smtClean="0">
              <a:solidFill>
                <a:srgbClr val="000000"/>
              </a:solidFill>
            </a:endParaRPr>
          </a:p>
          <a:p>
            <a:pPr marL="342900" indent="-342900"/>
            <a:r>
              <a:rPr lang="en-GB" sz="1200" dirty="0" smtClean="0">
                <a:solidFill>
                  <a:srgbClr val="000000"/>
                </a:solidFill>
              </a:rPr>
              <a:t>- Studio </a:t>
            </a:r>
            <a:r>
              <a:rPr lang="en-GB" sz="1200" dirty="0" err="1" smtClean="0">
                <a:solidFill>
                  <a:srgbClr val="000000"/>
                </a:solidFill>
              </a:rPr>
              <a:t>dell’antenna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83568" y="2276872"/>
            <a:ext cx="687705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it-IT" sz="2400" dirty="0">
                <a:solidFill>
                  <a:srgbClr val="000000"/>
                </a:solidFill>
              </a:rPr>
              <a:t>Proposta Lecce </a:t>
            </a:r>
            <a:r>
              <a:rPr lang="it-IT" sz="2400" dirty="0" smtClean="0">
                <a:solidFill>
                  <a:srgbClr val="000000"/>
                </a:solidFill>
              </a:rPr>
              <a:t>2014:</a:t>
            </a:r>
            <a:endParaRPr lang="it-IT" sz="2400" dirty="0">
              <a:solidFill>
                <a:srgbClr val="000000"/>
              </a:solidFill>
            </a:endParaRPr>
          </a:p>
          <a:p>
            <a:pPr marL="342900" indent="-342900" eaLnBrk="0" hangingPunct="0">
              <a:spcBef>
                <a:spcPts val="0"/>
              </a:spcBef>
            </a:pPr>
            <a:r>
              <a:rPr lang="en-GB" sz="1800" dirty="0" smtClean="0">
                <a:solidFill>
                  <a:srgbClr val="000000"/>
                </a:solidFill>
              </a:rPr>
              <a:t>-</a:t>
            </a:r>
            <a:r>
              <a:rPr lang="en-GB" sz="1200" dirty="0" smtClean="0">
                <a:solidFill>
                  <a:srgbClr val="000000"/>
                </a:solidFill>
              </a:rPr>
              <a:t>Test </a:t>
            </a:r>
            <a:r>
              <a:rPr lang="en-GB" sz="1200" dirty="0" err="1" smtClean="0">
                <a:solidFill>
                  <a:srgbClr val="000000"/>
                </a:solidFill>
              </a:rPr>
              <a:t>di</a:t>
            </a:r>
            <a:r>
              <a:rPr lang="en-GB" sz="1200" dirty="0" smtClean="0">
                <a:solidFill>
                  <a:srgbClr val="000000"/>
                </a:solidFill>
              </a:rPr>
              <a:t> </a:t>
            </a:r>
            <a:r>
              <a:rPr lang="en-GB" sz="1200" dirty="0" err="1" smtClean="0">
                <a:solidFill>
                  <a:srgbClr val="000000"/>
                </a:solidFill>
              </a:rPr>
              <a:t>misure</a:t>
            </a:r>
            <a:r>
              <a:rPr lang="en-GB" sz="1200" dirty="0" smtClean="0">
                <a:solidFill>
                  <a:srgbClr val="000000"/>
                </a:solidFill>
              </a:rPr>
              <a:t> al PALS </a:t>
            </a:r>
            <a:r>
              <a:rPr lang="en-GB" sz="1200" dirty="0" err="1" smtClean="0">
                <a:solidFill>
                  <a:srgbClr val="000000"/>
                </a:solidFill>
              </a:rPr>
              <a:t>di</a:t>
            </a:r>
            <a:r>
              <a:rPr lang="en-GB" sz="1200" dirty="0" smtClean="0">
                <a:solidFill>
                  <a:srgbClr val="000000"/>
                </a:solidFill>
              </a:rPr>
              <a:t> </a:t>
            </a:r>
            <a:r>
              <a:rPr lang="en-GB" sz="1200" dirty="0" err="1" smtClean="0">
                <a:solidFill>
                  <a:srgbClr val="000000"/>
                </a:solidFill>
              </a:rPr>
              <a:t>Praga</a:t>
            </a:r>
            <a:r>
              <a:rPr lang="en-GB" sz="1200" dirty="0" smtClean="0">
                <a:solidFill>
                  <a:srgbClr val="000000"/>
                </a:solidFill>
              </a:rPr>
              <a:t> at </a:t>
            </a:r>
            <a:r>
              <a:rPr lang="en-GB" sz="1200" dirty="0" err="1" smtClean="0">
                <a:solidFill>
                  <a:srgbClr val="000000"/>
                </a:solidFill>
              </a:rPr>
              <a:t>energie</a:t>
            </a:r>
            <a:r>
              <a:rPr lang="en-GB" sz="1200" dirty="0" smtClean="0">
                <a:solidFill>
                  <a:srgbClr val="000000"/>
                </a:solidFill>
              </a:rPr>
              <a:t> </a:t>
            </a:r>
            <a:r>
              <a:rPr lang="en-GB" sz="1200" dirty="0" err="1" smtClean="0">
                <a:solidFill>
                  <a:srgbClr val="000000"/>
                </a:solidFill>
              </a:rPr>
              <a:t>di</a:t>
            </a:r>
            <a:r>
              <a:rPr lang="en-GB" sz="1200" dirty="0" smtClean="0">
                <a:solidFill>
                  <a:srgbClr val="000000"/>
                </a:solidFill>
              </a:rPr>
              <a:t> 1 MV</a:t>
            </a:r>
          </a:p>
          <a:p>
            <a:pPr marL="342900" indent="-342900" eaLnBrk="0" hangingPunct="0">
              <a:spcBef>
                <a:spcPts val="0"/>
              </a:spcBef>
            </a:pPr>
            <a:r>
              <a:rPr lang="en-GB" sz="1200" dirty="0" smtClean="0">
                <a:solidFill>
                  <a:srgbClr val="000000"/>
                </a:solidFill>
              </a:rPr>
              <a:t>-</a:t>
            </a:r>
            <a:r>
              <a:rPr lang="en-GB" sz="1200" dirty="0" err="1" smtClean="0">
                <a:solidFill>
                  <a:srgbClr val="000000"/>
                </a:solidFill>
              </a:rPr>
              <a:t>Confronto</a:t>
            </a:r>
            <a:r>
              <a:rPr lang="en-GB" sz="1200" dirty="0" smtClean="0">
                <a:solidFill>
                  <a:srgbClr val="000000"/>
                </a:solidFill>
              </a:rPr>
              <a:t> </a:t>
            </a:r>
            <a:r>
              <a:rPr lang="en-GB" sz="1200" dirty="0" err="1" smtClean="0">
                <a:solidFill>
                  <a:srgbClr val="000000"/>
                </a:solidFill>
              </a:rPr>
              <a:t>dei</a:t>
            </a:r>
            <a:r>
              <a:rPr lang="en-GB" sz="1200" dirty="0" smtClean="0">
                <a:solidFill>
                  <a:srgbClr val="000000"/>
                </a:solidFill>
              </a:rPr>
              <a:t> </a:t>
            </a:r>
            <a:r>
              <a:rPr lang="en-GB" sz="1200" dirty="0" err="1" smtClean="0">
                <a:solidFill>
                  <a:srgbClr val="000000"/>
                </a:solidFill>
              </a:rPr>
              <a:t>dati</a:t>
            </a:r>
            <a:r>
              <a:rPr lang="en-GB" sz="1200" dirty="0" smtClean="0">
                <a:solidFill>
                  <a:srgbClr val="000000"/>
                </a:solidFill>
              </a:rPr>
              <a:t> </a:t>
            </a:r>
            <a:r>
              <a:rPr lang="en-GB" sz="1200" dirty="0" err="1" smtClean="0">
                <a:solidFill>
                  <a:srgbClr val="000000"/>
                </a:solidFill>
              </a:rPr>
              <a:t>delle</a:t>
            </a:r>
            <a:r>
              <a:rPr lang="en-GB" sz="1200" dirty="0" smtClean="0">
                <a:solidFill>
                  <a:srgbClr val="000000"/>
                </a:solidFill>
              </a:rPr>
              <a:t> </a:t>
            </a:r>
            <a:r>
              <a:rPr lang="en-GB" sz="1200" dirty="0" err="1" smtClean="0">
                <a:solidFill>
                  <a:srgbClr val="000000"/>
                </a:solidFill>
              </a:rPr>
              <a:t>coppe</a:t>
            </a:r>
            <a:r>
              <a:rPr lang="en-GB" sz="1200" dirty="0" smtClean="0">
                <a:solidFill>
                  <a:srgbClr val="000000"/>
                </a:solidFill>
              </a:rPr>
              <a:t> con </a:t>
            </a:r>
            <a:r>
              <a:rPr lang="en-GB" sz="1200" dirty="0" err="1" smtClean="0">
                <a:solidFill>
                  <a:srgbClr val="000000"/>
                </a:solidFill>
              </a:rPr>
              <a:t>i</a:t>
            </a:r>
            <a:r>
              <a:rPr lang="en-GB" sz="1200" dirty="0" smtClean="0">
                <a:solidFill>
                  <a:srgbClr val="000000"/>
                </a:solidFill>
              </a:rPr>
              <a:t> </a:t>
            </a:r>
            <a:r>
              <a:rPr lang="en-GB" sz="1200" dirty="0" err="1" smtClean="0">
                <a:solidFill>
                  <a:srgbClr val="000000"/>
                </a:solidFill>
              </a:rPr>
              <a:t>dati</a:t>
            </a:r>
            <a:r>
              <a:rPr lang="en-GB" sz="1200" dirty="0" smtClean="0">
                <a:solidFill>
                  <a:srgbClr val="000000"/>
                </a:solidFill>
              </a:rPr>
              <a:t> </a:t>
            </a:r>
            <a:r>
              <a:rPr lang="en-GB" sz="1200" dirty="0" err="1" smtClean="0">
                <a:solidFill>
                  <a:srgbClr val="000000"/>
                </a:solidFill>
              </a:rPr>
              <a:t>dei</a:t>
            </a:r>
            <a:r>
              <a:rPr lang="en-GB" sz="1200" dirty="0" smtClean="0">
                <a:solidFill>
                  <a:srgbClr val="000000"/>
                </a:solidFill>
              </a:rPr>
              <a:t> film </a:t>
            </a:r>
            <a:r>
              <a:rPr lang="en-GB" sz="1200" dirty="0" err="1" smtClean="0">
                <a:solidFill>
                  <a:srgbClr val="000000"/>
                </a:solidFill>
              </a:rPr>
              <a:t>radicromici</a:t>
            </a:r>
            <a:endParaRPr lang="en-GB" sz="1200" dirty="0" smtClean="0">
              <a:solidFill>
                <a:srgbClr val="000000"/>
              </a:solidFill>
            </a:endParaRPr>
          </a:p>
          <a:p>
            <a:pPr marL="342900" indent="-342900" eaLnBrk="0" hangingPunct="0">
              <a:spcBef>
                <a:spcPts val="0"/>
              </a:spcBef>
            </a:pPr>
            <a:r>
              <a:rPr lang="en-GB" sz="1200" dirty="0" smtClean="0">
                <a:solidFill>
                  <a:srgbClr val="000000"/>
                </a:solidFill>
              </a:rPr>
              <a:t>-</a:t>
            </a:r>
            <a:r>
              <a:rPr lang="en-GB" sz="1200" dirty="0" err="1" smtClean="0">
                <a:solidFill>
                  <a:srgbClr val="000000"/>
                </a:solidFill>
              </a:rPr>
              <a:t>Misure</a:t>
            </a:r>
            <a:r>
              <a:rPr lang="en-GB" sz="1200" dirty="0" smtClean="0">
                <a:solidFill>
                  <a:srgbClr val="000000"/>
                </a:solidFill>
              </a:rPr>
              <a:t> con </a:t>
            </a:r>
            <a:r>
              <a:rPr lang="en-GB" sz="1200" dirty="0" err="1" smtClean="0">
                <a:solidFill>
                  <a:srgbClr val="000000"/>
                </a:solidFill>
              </a:rPr>
              <a:t>l’antenna</a:t>
            </a:r>
            <a:r>
              <a:rPr lang="en-GB" sz="1200" dirty="0" smtClean="0">
                <a:solidFill>
                  <a:srgbClr val="000000"/>
                </a:solidFill>
              </a:rPr>
              <a:t> del campo </a:t>
            </a:r>
            <a:r>
              <a:rPr lang="en-GB" sz="1200" dirty="0" err="1" smtClean="0">
                <a:solidFill>
                  <a:srgbClr val="000000"/>
                </a:solidFill>
              </a:rPr>
              <a:t>responsabile</a:t>
            </a:r>
            <a:r>
              <a:rPr lang="en-GB" sz="1200" dirty="0" smtClean="0">
                <a:solidFill>
                  <a:srgbClr val="000000"/>
                </a:solidFill>
              </a:rPr>
              <a:t>.</a:t>
            </a:r>
            <a:endParaRPr lang="en-US" sz="1200" b="1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563888" y="188640"/>
            <a:ext cx="2267744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2400" b="1" dirty="0" smtClean="0">
                <a:solidFill>
                  <a:schemeClr val="tx2"/>
                </a:solidFill>
              </a:rPr>
              <a:t>ELI</a:t>
            </a:r>
            <a:endParaRPr lang="it-IT" sz="2000" b="1" dirty="0">
              <a:solidFill>
                <a:schemeClr val="tx2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55576" y="3501008"/>
            <a:ext cx="687705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it-IT" sz="2400" dirty="0">
                <a:solidFill>
                  <a:srgbClr val="000000"/>
                </a:solidFill>
              </a:rPr>
              <a:t>Proposta Lecce </a:t>
            </a:r>
            <a:r>
              <a:rPr lang="it-IT" sz="2400" dirty="0" smtClean="0">
                <a:solidFill>
                  <a:srgbClr val="000000"/>
                </a:solidFill>
              </a:rPr>
              <a:t>2015:</a:t>
            </a:r>
            <a:endParaRPr lang="it-IT" sz="2400" dirty="0">
              <a:solidFill>
                <a:srgbClr val="000000"/>
              </a:solidFill>
            </a:endParaRPr>
          </a:p>
          <a:p>
            <a:pPr marL="342900" indent="-342900" eaLnBrk="0" hangingPunct="0">
              <a:spcBef>
                <a:spcPts val="0"/>
              </a:spcBef>
            </a:pPr>
            <a:r>
              <a:rPr lang="en-GB" sz="1800" dirty="0" smtClean="0">
                <a:solidFill>
                  <a:srgbClr val="000000"/>
                </a:solidFill>
              </a:rPr>
              <a:t>-</a:t>
            </a:r>
            <a:r>
              <a:rPr lang="en-GB" sz="1200" dirty="0" smtClean="0">
                <a:solidFill>
                  <a:srgbClr val="000000"/>
                </a:solidFill>
              </a:rPr>
              <a:t>Test </a:t>
            </a:r>
            <a:r>
              <a:rPr lang="en-GB" sz="1200" dirty="0" err="1" smtClean="0">
                <a:solidFill>
                  <a:srgbClr val="000000"/>
                </a:solidFill>
              </a:rPr>
              <a:t>di</a:t>
            </a:r>
            <a:r>
              <a:rPr lang="en-GB" sz="1200" dirty="0" smtClean="0">
                <a:solidFill>
                  <a:srgbClr val="000000"/>
                </a:solidFill>
              </a:rPr>
              <a:t> </a:t>
            </a:r>
            <a:r>
              <a:rPr lang="en-GB" sz="1200" dirty="0" err="1" smtClean="0">
                <a:solidFill>
                  <a:srgbClr val="000000"/>
                </a:solidFill>
              </a:rPr>
              <a:t>misure</a:t>
            </a:r>
            <a:r>
              <a:rPr lang="en-GB" sz="1200" dirty="0" smtClean="0">
                <a:solidFill>
                  <a:srgbClr val="000000"/>
                </a:solidFill>
              </a:rPr>
              <a:t> al PALS </a:t>
            </a:r>
            <a:r>
              <a:rPr lang="en-GB" sz="1200" dirty="0" err="1" smtClean="0">
                <a:solidFill>
                  <a:srgbClr val="000000"/>
                </a:solidFill>
              </a:rPr>
              <a:t>di</a:t>
            </a:r>
            <a:r>
              <a:rPr lang="en-GB" sz="1200" dirty="0" smtClean="0">
                <a:solidFill>
                  <a:srgbClr val="000000"/>
                </a:solidFill>
              </a:rPr>
              <a:t> </a:t>
            </a:r>
            <a:r>
              <a:rPr lang="en-GB" sz="1200" dirty="0" err="1" smtClean="0">
                <a:solidFill>
                  <a:srgbClr val="000000"/>
                </a:solidFill>
              </a:rPr>
              <a:t>Praga</a:t>
            </a:r>
            <a:r>
              <a:rPr lang="en-GB" sz="1200" dirty="0" smtClean="0">
                <a:solidFill>
                  <a:srgbClr val="000000"/>
                </a:solidFill>
              </a:rPr>
              <a:t> at </a:t>
            </a:r>
            <a:r>
              <a:rPr lang="en-GB" sz="1200" dirty="0" err="1" smtClean="0">
                <a:solidFill>
                  <a:srgbClr val="000000"/>
                </a:solidFill>
              </a:rPr>
              <a:t>energie</a:t>
            </a:r>
            <a:r>
              <a:rPr lang="en-GB" sz="1200" dirty="0" smtClean="0">
                <a:solidFill>
                  <a:srgbClr val="000000"/>
                </a:solidFill>
              </a:rPr>
              <a:t> </a:t>
            </a:r>
            <a:r>
              <a:rPr lang="en-GB" sz="1200" dirty="0" err="1" smtClean="0">
                <a:solidFill>
                  <a:srgbClr val="000000"/>
                </a:solidFill>
              </a:rPr>
              <a:t>di</a:t>
            </a:r>
            <a:r>
              <a:rPr lang="en-GB" sz="1200" dirty="0" smtClean="0">
                <a:solidFill>
                  <a:srgbClr val="000000"/>
                </a:solidFill>
              </a:rPr>
              <a:t> 1 MV</a:t>
            </a:r>
          </a:p>
          <a:p>
            <a:pPr marL="342900" indent="-342900" eaLnBrk="0" hangingPunct="0">
              <a:spcBef>
                <a:spcPts val="0"/>
              </a:spcBef>
            </a:pPr>
            <a:r>
              <a:rPr lang="en-GB" sz="1200" dirty="0" smtClean="0">
                <a:solidFill>
                  <a:srgbClr val="000000"/>
                </a:solidFill>
              </a:rPr>
              <a:t>-</a:t>
            </a:r>
            <a:r>
              <a:rPr lang="en-GB" sz="1200" dirty="0" err="1" smtClean="0">
                <a:solidFill>
                  <a:srgbClr val="000000"/>
                </a:solidFill>
              </a:rPr>
              <a:t>Misure</a:t>
            </a:r>
            <a:r>
              <a:rPr lang="en-GB" sz="1200" dirty="0" smtClean="0">
                <a:solidFill>
                  <a:srgbClr val="000000"/>
                </a:solidFill>
              </a:rPr>
              <a:t> </a:t>
            </a:r>
            <a:r>
              <a:rPr lang="en-GB" sz="1200" dirty="0" err="1" smtClean="0">
                <a:solidFill>
                  <a:srgbClr val="000000"/>
                </a:solidFill>
              </a:rPr>
              <a:t>dei</a:t>
            </a:r>
            <a:r>
              <a:rPr lang="en-GB" sz="1200" dirty="0" smtClean="0">
                <a:solidFill>
                  <a:srgbClr val="000000"/>
                </a:solidFill>
              </a:rPr>
              <a:t> </a:t>
            </a:r>
            <a:r>
              <a:rPr lang="en-GB" sz="1200" dirty="0" err="1" smtClean="0">
                <a:solidFill>
                  <a:srgbClr val="000000"/>
                </a:solidFill>
              </a:rPr>
              <a:t>segnali</a:t>
            </a:r>
            <a:r>
              <a:rPr lang="en-GB" sz="1200" dirty="0" smtClean="0">
                <a:solidFill>
                  <a:srgbClr val="000000"/>
                </a:solidFill>
              </a:rPr>
              <a:t> al Pals per </a:t>
            </a:r>
            <a:r>
              <a:rPr lang="en-GB" sz="1200" dirty="0" err="1" smtClean="0">
                <a:solidFill>
                  <a:srgbClr val="000000"/>
                </a:solidFill>
              </a:rPr>
              <a:t>fasci</a:t>
            </a:r>
            <a:r>
              <a:rPr lang="en-GB" sz="1200" dirty="0" smtClean="0">
                <a:solidFill>
                  <a:srgbClr val="000000"/>
                </a:solidFill>
              </a:rPr>
              <a:t> </a:t>
            </a:r>
            <a:r>
              <a:rPr lang="en-GB" sz="1200" dirty="0" err="1" smtClean="0">
                <a:solidFill>
                  <a:srgbClr val="000000"/>
                </a:solidFill>
              </a:rPr>
              <a:t>da</a:t>
            </a:r>
            <a:r>
              <a:rPr lang="en-GB" sz="1200" dirty="0" smtClean="0">
                <a:solidFill>
                  <a:srgbClr val="000000"/>
                </a:solidFill>
              </a:rPr>
              <a:t> </a:t>
            </a:r>
            <a:r>
              <a:rPr lang="en-GB" sz="1200" dirty="0" err="1" smtClean="0">
                <a:solidFill>
                  <a:srgbClr val="000000"/>
                </a:solidFill>
              </a:rPr>
              <a:t>impulsati</a:t>
            </a:r>
            <a:r>
              <a:rPr lang="en-GB" sz="1200" dirty="0" smtClean="0">
                <a:solidFill>
                  <a:srgbClr val="000000"/>
                </a:solidFill>
              </a:rPr>
              <a:t> </a:t>
            </a:r>
            <a:r>
              <a:rPr lang="en-GB" sz="1200" dirty="0" err="1" smtClean="0">
                <a:solidFill>
                  <a:srgbClr val="000000"/>
                </a:solidFill>
              </a:rPr>
              <a:t>da</a:t>
            </a:r>
            <a:r>
              <a:rPr lang="en-GB" sz="1200" dirty="0" smtClean="0">
                <a:solidFill>
                  <a:srgbClr val="000000"/>
                </a:solidFill>
              </a:rPr>
              <a:t> 10 MV</a:t>
            </a:r>
          </a:p>
          <a:p>
            <a:pPr marL="342900" indent="-342900" eaLnBrk="0" hangingPunct="0">
              <a:spcBef>
                <a:spcPts val="0"/>
              </a:spcBef>
            </a:pPr>
            <a:endParaRPr lang="en-GB" sz="1200" dirty="0" smtClean="0">
              <a:solidFill>
                <a:srgbClr val="000000"/>
              </a:solidFill>
            </a:endParaRPr>
          </a:p>
          <a:p>
            <a:pPr marL="342900" indent="-342900" eaLnBrk="0" hangingPunct="0">
              <a:spcBef>
                <a:spcPts val="0"/>
              </a:spcBef>
            </a:pPr>
            <a:r>
              <a:rPr lang="en-GB" sz="1200" dirty="0" smtClean="0">
                <a:solidFill>
                  <a:srgbClr val="000000"/>
                </a:solidFill>
              </a:rPr>
              <a:t>.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832475"/>
          </a:xfrm>
        </p:spPr>
        <p:txBody>
          <a:bodyPr/>
          <a:lstStyle/>
          <a:p>
            <a:pPr algn="l" eaLnBrk="1" hangingPunct="1">
              <a:tabLst>
                <a:tab pos="2152650" algn="l"/>
                <a:tab pos="3238500" algn="l"/>
                <a:tab pos="5295900" algn="l"/>
              </a:tabLst>
            </a:pPr>
            <a:r>
              <a:rPr lang="it-IT" sz="1800" b="1" dirty="0" smtClean="0"/>
              <a:t>Partecipanti:</a:t>
            </a:r>
            <a:br>
              <a:rPr lang="it-IT" sz="1800" b="1" dirty="0" smtClean="0"/>
            </a:br>
            <a:r>
              <a:rPr lang="it-IT" sz="1400" b="1" dirty="0" smtClean="0"/>
              <a:t/>
            </a:r>
            <a:br>
              <a:rPr lang="it-IT" sz="1400" b="1" dirty="0" smtClean="0"/>
            </a:br>
            <a:r>
              <a:rPr lang="it-IT" sz="1400" b="1" dirty="0" smtClean="0"/>
              <a:t/>
            </a:r>
            <a:br>
              <a:rPr lang="it-IT" sz="1400" b="1" dirty="0" smtClean="0"/>
            </a:br>
            <a:r>
              <a:rPr lang="it-IT" sz="1400" b="1" dirty="0" smtClean="0"/>
              <a:t>Vincenzo 	Nassisi	P.O		100	% Responsabile Nazionale</a:t>
            </a:r>
            <a:br>
              <a:rPr lang="it-IT" sz="1400" b="1" dirty="0" smtClean="0"/>
            </a:br>
            <a:r>
              <a:rPr lang="it-IT" sz="1400" b="1" dirty="0" smtClean="0"/>
              <a:t>Alfredo	Castellano	P.O.		100	%   S. dei materiali</a:t>
            </a:r>
            <a:br>
              <a:rPr lang="it-IT" sz="1400" b="1" dirty="0" smtClean="0"/>
            </a:br>
            <a:r>
              <a:rPr lang="it-IT" sz="1400" b="1" dirty="0" smtClean="0"/>
              <a:t>Massimo	Di Giulio	P. A.		70	%    S. dei materiali</a:t>
            </a:r>
            <a:br>
              <a:rPr lang="it-IT" sz="1400" b="1" dirty="0" smtClean="0"/>
            </a:br>
            <a:r>
              <a:rPr lang="it-IT" sz="1400" b="1" dirty="0" smtClean="0"/>
              <a:t>Giovanni 	Buccolieri	Ric		100	%    S. dei materiali</a:t>
            </a:r>
            <a:br>
              <a:rPr lang="it-IT" sz="1400" b="1" dirty="0" smtClean="0"/>
            </a:br>
            <a:r>
              <a:rPr lang="it-IT" sz="1400" b="1" dirty="0" smtClean="0"/>
              <a:t>Domenico	Delle Side	Dott		100	%    Dottorando</a:t>
            </a:r>
            <a:br>
              <a:rPr lang="it-IT" sz="1400" b="1" dirty="0" smtClean="0"/>
            </a:br>
            <a:r>
              <a:rPr lang="it-IT" sz="1400" b="1" dirty="0" smtClean="0"/>
              <a:t/>
            </a:r>
            <a:br>
              <a:rPr lang="it-IT" sz="1400" b="1" dirty="0" smtClean="0"/>
            </a:br>
            <a:r>
              <a:rPr lang="it-IT" sz="1400" b="1" dirty="0" smtClean="0"/>
              <a:t>Totale				4.70</a:t>
            </a:r>
            <a:r>
              <a:rPr lang="it-IT" sz="1800" b="1" dirty="0" smtClean="0"/>
              <a:t> </a:t>
            </a:r>
            <a:r>
              <a:rPr lang="it-IT" sz="1400" b="1" dirty="0" smtClean="0"/>
              <a:t>unità</a:t>
            </a:r>
            <a:br>
              <a:rPr lang="it-IT" sz="1400" b="1" dirty="0" smtClean="0"/>
            </a:b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sz="1600" b="1" dirty="0" smtClean="0"/>
              <a:t>Fabio 	Paladini	Tecn. Laureat.		40%</a:t>
            </a:r>
            <a:br>
              <a:rPr lang="it-IT" sz="1600" b="1" dirty="0" smtClean="0"/>
            </a:br>
            <a:r>
              <a:rPr lang="it-IT" sz="1600" b="1" dirty="0" smtClean="0"/>
              <a:t>Tecnici:</a:t>
            </a:r>
            <a:br>
              <a:rPr lang="it-IT" sz="1600" b="1" dirty="0" smtClean="0"/>
            </a:br>
            <a:r>
              <a:rPr lang="it-IT" sz="1600" b="1" dirty="0" err="1" smtClean="0"/>
              <a:t>Romualdo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Gerardi</a:t>
            </a:r>
            <a:r>
              <a:rPr lang="it-IT" sz="1600" b="1" dirty="0" smtClean="0"/>
              <a:t>	T. Universit. Elettr.		20%</a:t>
            </a:r>
            <a:br>
              <a:rPr lang="it-IT" sz="1600" b="1" dirty="0" smtClean="0"/>
            </a:br>
            <a:r>
              <a:rPr lang="it-IT" sz="1600" b="1" dirty="0" smtClean="0"/>
              <a:t>Giorgio Accoto	T. Universit. Mecc.		30%</a:t>
            </a:r>
            <a:br>
              <a:rPr lang="it-IT" sz="1600" b="1" dirty="0" smtClean="0"/>
            </a:br>
            <a:r>
              <a:rPr lang="it-IT" sz="1600" b="1" dirty="0" smtClean="0"/>
              <a:t/>
            </a:r>
            <a:br>
              <a:rPr lang="it-IT" sz="1600" b="1" dirty="0" smtClean="0"/>
            </a:br>
            <a:r>
              <a:rPr lang="it-IT" sz="1600" b="1" dirty="0" smtClean="0"/>
              <a:t/>
            </a:r>
            <a:br>
              <a:rPr lang="it-IT" sz="1600" b="1" dirty="0" smtClean="0"/>
            </a:br>
            <a:r>
              <a:rPr lang="it-IT" sz="1800" b="1" dirty="0" smtClean="0"/>
              <a:t>Totale tecnici:				0.90 unità</a:t>
            </a:r>
            <a:endParaRPr lang="en-GB" sz="1800" b="1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7355160" cy="1143000"/>
          </a:xfrm>
        </p:spPr>
        <p:txBody>
          <a:bodyPr/>
          <a:lstStyle/>
          <a:p>
            <a:pPr eaLnBrk="1" hangingPunct="1"/>
            <a:r>
              <a:rPr lang="en-GB" dirty="0" smtClean="0"/>
              <a:t>ELI 2013</a:t>
            </a:r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4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8677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42050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sz="2400" dirty="0" smtClean="0"/>
              <a:t> MI 	6 k€ Contatti con Laboratori Nazionali Università, Congressi nazionali</a:t>
            </a:r>
          </a:p>
          <a:p>
            <a:pPr eaLnBrk="1" hangingPunct="1">
              <a:lnSpc>
                <a:spcPct val="80000"/>
              </a:lnSpc>
            </a:pPr>
            <a:r>
              <a:rPr lang="it-IT" sz="2400" dirty="0" smtClean="0"/>
              <a:t>ME 	6 k€ Presentazione dei risultati a conferenze internazionali e contatti con CERN e PALS e IPPM Warsav.</a:t>
            </a:r>
          </a:p>
          <a:p>
            <a:pPr eaLnBrk="1" hangingPunct="1">
              <a:lnSpc>
                <a:spcPct val="80000"/>
              </a:lnSpc>
            </a:pPr>
            <a:r>
              <a:rPr lang="it-IT" sz="2400" dirty="0" smtClean="0"/>
              <a:t>CONS.	12 k€: Materiale meccanico, per l’adattabilità della strumentazione esistente. Materiale elettrico per la diagnostica. Materiale di consumo per laser. Software (licenza </a:t>
            </a:r>
            <a:r>
              <a:rPr lang="it-IT" sz="2400" dirty="0" err="1" smtClean="0"/>
              <a:t>mathematica</a:t>
            </a:r>
            <a:r>
              <a:rPr lang="it-IT" sz="2400" dirty="0" smtClean="0"/>
              <a:t> per analisi immagini)</a:t>
            </a:r>
          </a:p>
          <a:p>
            <a:pPr eaLnBrk="1" hangingPunct="1">
              <a:lnSpc>
                <a:spcPct val="80000"/>
              </a:lnSpc>
            </a:pPr>
            <a:r>
              <a:rPr lang="it-IT" sz="2400" dirty="0" smtClean="0"/>
              <a:t>INV: 5k€ </a:t>
            </a:r>
            <a:r>
              <a:rPr lang="it-IT" sz="2400" i="1" dirty="0" err="1" smtClean="0"/>
              <a:t>Flat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bed</a:t>
            </a:r>
            <a:r>
              <a:rPr lang="it-IT" sz="2400" i="1" dirty="0" smtClean="0"/>
              <a:t> scanner per film </a:t>
            </a:r>
            <a:r>
              <a:rPr lang="it-IT" sz="2400" i="1" dirty="0" err="1" smtClean="0"/>
              <a:t>radiocromici</a:t>
            </a:r>
            <a:endParaRPr lang="it-IT" sz="2400" i="1" dirty="0" smtClean="0"/>
          </a:p>
          <a:p>
            <a:pPr eaLnBrk="1" hangingPunct="1">
              <a:lnSpc>
                <a:spcPct val="80000"/>
              </a:lnSpc>
            </a:pPr>
            <a:r>
              <a:rPr lang="it-IT" sz="2400" i="1" dirty="0" smtClean="0"/>
              <a:t>Richiesta da progetto </a:t>
            </a:r>
            <a:r>
              <a:rPr lang="it-IT" b="1" i="1" dirty="0" smtClean="0"/>
              <a:t>29.00 </a:t>
            </a:r>
            <a:r>
              <a:rPr lang="it-IT" b="1" i="1" dirty="0" err="1" smtClean="0"/>
              <a:t>k€</a:t>
            </a:r>
            <a:r>
              <a:rPr lang="it-IT" sz="2800" i="1" dirty="0" smtClean="0"/>
              <a:t>: </a:t>
            </a:r>
            <a:endParaRPr lang="en-GB" sz="2800" i="1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528" y="836712"/>
            <a:ext cx="8424863" cy="46815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sz="1800" dirty="0" smtClean="0"/>
              <a:t>COLLABORAZIONI:</a:t>
            </a:r>
          </a:p>
          <a:p>
            <a:pPr eaLnBrk="1" hangingPunct="1">
              <a:lnSpc>
                <a:spcPct val="80000"/>
              </a:lnSpc>
            </a:pPr>
            <a:r>
              <a:rPr lang="it-IT" sz="1800" b="1" dirty="0" smtClean="0"/>
              <a:t>Laboratorio Nazionale del Sud, Catania</a:t>
            </a:r>
          </a:p>
          <a:p>
            <a:pPr eaLnBrk="1" hangingPunct="1">
              <a:lnSpc>
                <a:spcPct val="80000"/>
              </a:lnSpc>
            </a:pPr>
            <a:r>
              <a:rPr lang="it-IT" sz="1800" b="1" dirty="0" smtClean="0"/>
              <a:t>Dipartimento di Matematica e Fisica, Lecce</a:t>
            </a:r>
          </a:p>
          <a:p>
            <a:pPr eaLnBrk="1" hangingPunct="1">
              <a:lnSpc>
                <a:spcPct val="80000"/>
              </a:lnSpc>
            </a:pPr>
            <a:r>
              <a:rPr lang="it-IT" sz="1800" b="1" dirty="0" smtClean="0"/>
              <a:t>Laboratorio LASA, Segrate Milano </a:t>
            </a:r>
          </a:p>
          <a:p>
            <a:pPr eaLnBrk="1" hangingPunct="1">
              <a:lnSpc>
                <a:spcPct val="80000"/>
              </a:lnSpc>
            </a:pPr>
            <a:r>
              <a:rPr lang="it-IT" sz="1800" dirty="0" smtClean="0"/>
              <a:t>-L. Laska, J. Krasa:</a:t>
            </a:r>
          </a:p>
          <a:p>
            <a:pPr eaLnBrk="1" hangingPunct="1">
              <a:lnSpc>
                <a:spcPct val="80000"/>
              </a:lnSpc>
            </a:pPr>
            <a:r>
              <a:rPr lang="it-IT" sz="1800" b="1" dirty="0" smtClean="0"/>
              <a:t>Institute of Physics of Prague (ASCR) Pals, Czech Rep.</a:t>
            </a:r>
          </a:p>
          <a:p>
            <a:pPr eaLnBrk="1" hangingPunct="1">
              <a:lnSpc>
                <a:spcPct val="80000"/>
              </a:lnSpc>
            </a:pPr>
            <a:r>
              <a:rPr lang="it-IT" sz="1800" i="1" dirty="0" smtClean="0"/>
              <a:t>-M. Rosinki, J. Wolowski</a:t>
            </a:r>
            <a:r>
              <a:rPr lang="it-IT" sz="1800" b="1" dirty="0" smtClean="0"/>
              <a:t>:</a:t>
            </a:r>
          </a:p>
          <a:p>
            <a:pPr eaLnBrk="1" hangingPunct="1">
              <a:lnSpc>
                <a:spcPct val="80000"/>
              </a:lnSpc>
            </a:pPr>
            <a:r>
              <a:rPr lang="it-IT" sz="1800" b="1" dirty="0" smtClean="0"/>
              <a:t>Institute of Plasma Physics and Laser Microfusion (IPPLM), Varsaw, Poland</a:t>
            </a:r>
          </a:p>
          <a:p>
            <a:pPr eaLnBrk="1" hangingPunct="1">
              <a:lnSpc>
                <a:spcPct val="80000"/>
              </a:lnSpc>
            </a:pPr>
            <a:r>
              <a:rPr lang="en-GB" sz="1800" i="1" dirty="0" smtClean="0"/>
              <a:t>-B. </a:t>
            </a:r>
            <a:r>
              <a:rPr lang="en-GB" sz="1800" i="1" dirty="0" err="1" smtClean="0"/>
              <a:t>Foldes</a:t>
            </a:r>
            <a:r>
              <a:rPr lang="en-GB" sz="1800" b="1" dirty="0" smtClean="0"/>
              <a:t>: Res. Inst. </a:t>
            </a:r>
            <a:r>
              <a:rPr lang="en-GB" sz="1800" b="1" dirty="0" err="1" smtClean="0"/>
              <a:t>Nucl</a:t>
            </a:r>
            <a:r>
              <a:rPr lang="en-GB" sz="1800" b="1" dirty="0" smtClean="0"/>
              <a:t>. </a:t>
            </a:r>
            <a:r>
              <a:rPr lang="en-GB" sz="1800" b="1" dirty="0" err="1" smtClean="0"/>
              <a:t>Phy</a:t>
            </a:r>
            <a:r>
              <a:rPr lang="en-GB" sz="1800" b="1" dirty="0" smtClean="0"/>
              <a:t>. HUNGARY</a:t>
            </a:r>
          </a:p>
          <a:p>
            <a:pPr eaLnBrk="1" hangingPunct="1">
              <a:lnSpc>
                <a:spcPct val="80000"/>
              </a:lnSpc>
            </a:pPr>
            <a:r>
              <a:rPr lang="it-IT" sz="1800" b="1" dirty="0" smtClean="0"/>
              <a:t>Laboratorio di spettroscopia a fluorescenza EDXRF, ex Dipartimento di Scienza dei Materiali</a:t>
            </a:r>
          </a:p>
          <a:p>
            <a:pPr eaLnBrk="1" hangingPunct="1">
              <a:lnSpc>
                <a:spcPct val="80000"/>
              </a:lnSpc>
            </a:pPr>
            <a:endParaRPr lang="it-IT" sz="1800" dirty="0" smtClean="0"/>
          </a:p>
          <a:p>
            <a:pPr eaLnBrk="1" hangingPunct="1">
              <a:lnSpc>
                <a:spcPct val="80000"/>
              </a:lnSpc>
            </a:pPr>
            <a:r>
              <a:rPr lang="it-IT" sz="1800" dirty="0" err="1" smtClean="0"/>
              <a:t>-D</a:t>
            </a:r>
            <a:r>
              <a:rPr lang="it-IT" sz="1800" dirty="0" smtClean="0"/>
              <a:t>. Bleiner</a:t>
            </a:r>
          </a:p>
          <a:p>
            <a:pPr eaLnBrk="1" hangingPunct="1">
              <a:lnSpc>
                <a:spcPct val="80000"/>
              </a:lnSpc>
            </a:pPr>
            <a:r>
              <a:rPr lang="it-IT" sz="1800" b="1" dirty="0" smtClean="0"/>
              <a:t>University of Antwerp, Dept. of Chemistry, Belgium:</a:t>
            </a:r>
            <a:endParaRPr lang="it-IT" sz="1800" dirty="0" smtClean="0"/>
          </a:p>
          <a:p>
            <a:pPr eaLnBrk="1" hangingPunct="1">
              <a:lnSpc>
                <a:spcPct val="80000"/>
              </a:lnSpc>
            </a:pPr>
            <a:endParaRPr lang="it-IT" sz="1800" dirty="0" smtClean="0"/>
          </a:p>
          <a:p>
            <a:pPr eaLnBrk="1" hangingPunct="1">
              <a:lnSpc>
                <a:spcPct val="80000"/>
              </a:lnSpc>
            </a:pPr>
            <a:r>
              <a:rPr lang="it-IT" sz="1800" dirty="0" err="1" smtClean="0"/>
              <a:t>-F</a:t>
            </a:r>
            <a:r>
              <a:rPr lang="it-IT" sz="1800" dirty="0" smtClean="0"/>
              <a:t>. Belloni </a:t>
            </a:r>
            <a:r>
              <a:rPr lang="it-IT" sz="1800" b="1" dirty="0" smtClean="0"/>
              <a:t>Institute Transuranium Elements, Dept. SIMS, Karlsruhe, Germany</a:t>
            </a:r>
            <a:endParaRPr lang="en-GB" sz="1800" dirty="0" smtClean="0"/>
          </a:p>
          <a:p>
            <a:pPr eaLnBrk="1" hangingPunct="1">
              <a:lnSpc>
                <a:spcPct val="80000"/>
              </a:lnSpc>
            </a:pPr>
            <a:endParaRPr lang="en-GB" sz="1800" dirty="0" smtClean="0"/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0" y="0"/>
            <a:ext cx="868680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2000" b="1" dirty="0">
                <a:solidFill>
                  <a:schemeClr val="tx2"/>
                </a:solidFill>
              </a:rPr>
              <a:t/>
            </a:r>
            <a:br>
              <a:rPr lang="it-IT" sz="2000" b="1" dirty="0">
                <a:solidFill>
                  <a:schemeClr val="tx2"/>
                </a:solidFill>
              </a:rPr>
            </a:br>
            <a:endParaRPr lang="it-IT" sz="2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457200" y="0"/>
            <a:ext cx="86868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2400" b="1" dirty="0" smtClean="0">
                <a:solidFill>
                  <a:schemeClr val="tx2"/>
                </a:solidFill>
              </a:rPr>
              <a:t>LILIA </a:t>
            </a:r>
            <a:r>
              <a:rPr lang="it-IT" sz="2400" b="1" dirty="0">
                <a:solidFill>
                  <a:schemeClr val="tx2"/>
                </a:solidFill>
              </a:rPr>
              <a:t/>
            </a:r>
            <a:br>
              <a:rPr lang="it-IT" sz="2400" b="1" dirty="0">
                <a:solidFill>
                  <a:schemeClr val="tx2"/>
                </a:solidFill>
              </a:rPr>
            </a:br>
            <a:r>
              <a:rPr lang="en-US" sz="2400" b="1" dirty="0" smtClean="0"/>
              <a:t> Laser Induced Light Ions Acceleration </a:t>
            </a:r>
            <a:r>
              <a:rPr lang="it-IT" sz="2000" b="1" dirty="0">
                <a:solidFill>
                  <a:schemeClr val="tx2"/>
                </a:solidFill>
              </a:rPr>
              <a:t/>
            </a:r>
            <a:br>
              <a:rPr lang="it-IT" sz="2000" b="1" dirty="0">
                <a:solidFill>
                  <a:schemeClr val="tx2"/>
                </a:solidFill>
              </a:rPr>
            </a:br>
            <a:endParaRPr lang="it-IT" sz="2000" b="1" dirty="0">
              <a:solidFill>
                <a:schemeClr val="tx2"/>
              </a:solidFill>
            </a:endParaRPr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80728"/>
            <a:ext cx="3384376" cy="2376004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pic>
        <p:nvPicPr>
          <p:cNvPr id="7" name="Picture 4" descr="3MeV_Op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573016"/>
            <a:ext cx="3672408" cy="2754306"/>
          </a:xfrm>
          <a:prstGeom prst="rect">
            <a:avLst/>
          </a:prstGeom>
          <a:noFill/>
        </p:spPr>
      </p:pic>
      <p:sp>
        <p:nvSpPr>
          <p:cNvPr id="59398" name="AutoShape 6" descr="https://webmail.le.infn.it/src/download.php?passed_id=64011&amp;mailbox=INBOX&amp;ent_id=2&amp;absolute_dl=true"/>
          <p:cNvSpPr>
            <a:spLocks noChangeAspect="1" noChangeArrowheads="1"/>
          </p:cNvSpPr>
          <p:nvPr/>
        </p:nvSpPr>
        <p:spPr bwMode="auto">
          <a:xfrm>
            <a:off x="1270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0" name="AutoShape 8" descr="https://webmail.le.infn.it/src/download.php?passed_id=64011&amp;mailbox=INBOX&amp;ent_id=2&amp;absolute_dl=true"/>
          <p:cNvSpPr>
            <a:spLocks noChangeAspect="1" noChangeArrowheads="1"/>
          </p:cNvSpPr>
          <p:nvPr/>
        </p:nvSpPr>
        <p:spPr bwMode="auto">
          <a:xfrm>
            <a:off x="1270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9401" name="Picture 9" descr="H:\Lilia\solenoid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1052736"/>
            <a:ext cx="4734694" cy="1489276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004048" y="2492896"/>
            <a:ext cx="2952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Simulazioni del trasporto:</a:t>
            </a:r>
          </a:p>
          <a:p>
            <a:r>
              <a:rPr lang="it-IT" sz="1600" dirty="0" smtClean="0"/>
              <a:t>-Aladyn</a:t>
            </a:r>
          </a:p>
          <a:p>
            <a:r>
              <a:rPr lang="it-IT" sz="1600" dirty="0" err="1" smtClean="0"/>
              <a:t>-Simion</a:t>
            </a:r>
            <a:endParaRPr lang="it-IT" sz="1600" dirty="0" smtClean="0"/>
          </a:p>
          <a:p>
            <a:r>
              <a:rPr lang="it-IT" sz="1600" dirty="0" smtClean="0"/>
              <a:t>-calcoli di massima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4644008" y="3564791"/>
            <a:ext cx="396044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-.I° Il </a:t>
            </a:r>
            <a:r>
              <a:rPr lang="it-IT" sz="1600" dirty="0"/>
              <a:t>laser incidendo sulla superficie della targhetta , esercita una pressione che risulta in un campo elettrico </a:t>
            </a:r>
            <a:r>
              <a:rPr lang="it-IT" sz="1600" dirty="0" smtClean="0"/>
              <a:t>FSA </a:t>
            </a:r>
            <a:r>
              <a:rPr lang="it-IT" sz="1600" dirty="0"/>
              <a:t>(Front Surface Acceleration). </a:t>
            </a:r>
          </a:p>
          <a:p>
            <a:r>
              <a:rPr lang="it-IT" sz="1600" dirty="0" smtClean="0"/>
              <a:t>-II° l’interazione </a:t>
            </a:r>
            <a:r>
              <a:rPr lang="it-IT" sz="1600" dirty="0"/>
              <a:t>alla superficie </a:t>
            </a:r>
            <a:r>
              <a:rPr lang="it-IT" sz="1600" dirty="0" smtClean="0"/>
              <a:t>produce </a:t>
            </a:r>
            <a:r>
              <a:rPr lang="it-IT" sz="1600" dirty="0"/>
              <a:t>una popolazione di elettroni relativistici </a:t>
            </a:r>
            <a:r>
              <a:rPr lang="it-IT" sz="1600" dirty="0" smtClean="0"/>
              <a:t>in </a:t>
            </a:r>
            <a:r>
              <a:rPr lang="it-IT" sz="1600" dirty="0"/>
              <a:t>grado di propagarsi all’interno del bersaglio ed espandersi nel </a:t>
            </a:r>
            <a:r>
              <a:rPr lang="it-IT" sz="1600" dirty="0" smtClean="0"/>
              <a:t>vuoto </a:t>
            </a:r>
            <a:r>
              <a:rPr lang="it-IT" sz="1600" dirty="0"/>
              <a:t>oltre la </a:t>
            </a:r>
            <a:r>
              <a:rPr lang="it-IT" sz="1600" dirty="0" smtClean="0"/>
              <a:t>seconda superficie.</a:t>
            </a:r>
            <a:r>
              <a:rPr lang="en-US" sz="1600" dirty="0" smtClean="0"/>
              <a:t> TNSA (Target Normal Sheath Acceleration) </a:t>
            </a:r>
          </a:p>
          <a:p>
            <a:r>
              <a:rPr lang="it-IT" sz="1600" i="1" dirty="0" smtClean="0">
                <a:solidFill>
                  <a:srgbClr val="FF0000"/>
                </a:solidFill>
              </a:rPr>
              <a:t>-III° Per target bulk gli elettroni accelerati formano un campo accelerante per gli ioni (</a:t>
            </a:r>
            <a:r>
              <a:rPr lang="it-IT" sz="1600" i="1" dirty="0" err="1" smtClean="0">
                <a:solidFill>
                  <a:srgbClr val="FF0000"/>
                </a:solidFill>
              </a:rPr>
              <a:t>Larmor</a:t>
            </a:r>
            <a:r>
              <a:rPr lang="it-IT" sz="1600" i="1" dirty="0" smtClean="0">
                <a:solidFill>
                  <a:srgbClr val="FF0000"/>
                </a:solidFill>
              </a:rPr>
              <a:t>)</a:t>
            </a:r>
            <a:endParaRPr lang="en-US" sz="16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528" y="1124744"/>
            <a:ext cx="8424863" cy="46815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endParaRPr lang="en-GB" sz="1800" dirty="0" smtClean="0"/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Io=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Vo/Z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Z=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RAD(L/C)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Vo=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5000</a:t>
            </a:r>
            <a:r>
              <a:rPr lang="en-US" sz="1800" dirty="0" smtClean="0"/>
              <a:t>-10000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</a:t>
            </a: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it-IT" sz="1800" dirty="0" err="1" smtClean="0"/>
              <a:t>B=</a:t>
            </a:r>
            <a:r>
              <a:rPr lang="it-IT" sz="1800" dirty="0" smtClean="0"/>
              <a:t> 2-5 T</a:t>
            </a:r>
          </a:p>
          <a:p>
            <a:pPr eaLnBrk="1" hangingPunct="1">
              <a:lnSpc>
                <a:spcPct val="80000"/>
              </a:lnSpc>
            </a:pPr>
            <a:endParaRPr lang="it-IT" sz="1800" dirty="0" smtClean="0"/>
          </a:p>
          <a:p>
            <a:pPr eaLnBrk="1" hangingPunct="1">
              <a:lnSpc>
                <a:spcPct val="80000"/>
              </a:lnSpc>
            </a:pPr>
            <a:endParaRPr lang="it-IT" sz="1800" dirty="0" smtClean="0"/>
          </a:p>
          <a:p>
            <a:pPr eaLnBrk="1" hangingPunct="1">
              <a:lnSpc>
                <a:spcPct val="80000"/>
              </a:lnSpc>
            </a:pPr>
            <a:endParaRPr lang="it-IT" sz="1800" dirty="0" smtClean="0"/>
          </a:p>
          <a:p>
            <a:pPr eaLnBrk="1" hangingPunct="1">
              <a:lnSpc>
                <a:spcPct val="80000"/>
              </a:lnSpc>
            </a:pPr>
            <a:endParaRPr lang="it-IT" sz="1800" dirty="0" smtClean="0"/>
          </a:p>
          <a:p>
            <a:pPr eaLnBrk="1" hangingPunct="1">
              <a:lnSpc>
                <a:spcPct val="80000"/>
              </a:lnSpc>
            </a:pPr>
            <a:endParaRPr lang="it-IT" sz="1800" dirty="0" smtClean="0"/>
          </a:p>
          <a:p>
            <a:pPr eaLnBrk="1" hangingPunct="1">
              <a:lnSpc>
                <a:spcPct val="80000"/>
              </a:lnSpc>
            </a:pPr>
            <a:endParaRPr lang="it-IT" sz="1800" dirty="0" smtClean="0"/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Io= Vo/Z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Z= RAD(L/C)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Vo= 10000 - 40000V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I= 2300 - 9300 A</a:t>
            </a:r>
          </a:p>
          <a:p>
            <a:pPr eaLnBrk="1" hangingPunct="1">
              <a:lnSpc>
                <a:spcPct val="80000"/>
              </a:lnSpc>
            </a:pPr>
            <a:r>
              <a:rPr lang="it-IT" sz="1800" dirty="0" err="1" smtClean="0"/>
              <a:t>B=</a:t>
            </a:r>
            <a:r>
              <a:rPr lang="it-IT" sz="1800" dirty="0" smtClean="0"/>
              <a:t> 0.2-1 T</a:t>
            </a:r>
          </a:p>
          <a:p>
            <a:pPr eaLnBrk="1" hangingPunct="1">
              <a:lnSpc>
                <a:spcPct val="80000"/>
              </a:lnSpc>
            </a:pPr>
            <a:r>
              <a:rPr lang="it-IT" sz="1800" dirty="0" err="1" smtClean="0"/>
              <a:t>T=</a:t>
            </a:r>
            <a:r>
              <a:rPr lang="it-IT" sz="1800" dirty="0" smtClean="0"/>
              <a:t> 4 10^-6 s</a:t>
            </a:r>
            <a:endParaRPr lang="en-GB" sz="1800" dirty="0" smtClean="0"/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3059832" y="0"/>
            <a:ext cx="2267744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2400" b="1" dirty="0" smtClean="0">
                <a:solidFill>
                  <a:schemeClr val="tx2"/>
                </a:solidFill>
              </a:rPr>
              <a:t>LILIA</a:t>
            </a:r>
            <a:endParaRPr lang="it-IT" sz="2000" b="1" dirty="0">
              <a:solidFill>
                <a:schemeClr val="tx2"/>
              </a:solidFill>
            </a:endParaRPr>
          </a:p>
        </p:txBody>
      </p:sp>
      <p:pic>
        <p:nvPicPr>
          <p:cNvPr id="59395" name="Picture 3" descr="H:\Lilia\bobina BW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548680"/>
            <a:ext cx="2520280" cy="1798416"/>
          </a:xfrm>
          <a:prstGeom prst="rect">
            <a:avLst/>
          </a:prstGeom>
          <a:noFill/>
        </p:spPr>
      </p:pic>
      <p:sp>
        <p:nvSpPr>
          <p:cNvPr id="59398" name="AutoShape 6" descr="https://webmail.le.infn.it/src/download.php?passed_id=64011&amp;mailbox=INBOX&amp;ent_id=2&amp;absolute_dl=true"/>
          <p:cNvSpPr>
            <a:spLocks noChangeAspect="1" noChangeArrowheads="1"/>
          </p:cNvSpPr>
          <p:nvPr/>
        </p:nvSpPr>
        <p:spPr bwMode="auto">
          <a:xfrm>
            <a:off x="1270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0" name="AutoShape 8" descr="https://webmail.le.infn.it/src/download.php?passed_id=64011&amp;mailbox=INBOX&amp;ent_id=2&amp;absolute_dl=true"/>
          <p:cNvSpPr>
            <a:spLocks noChangeAspect="1" noChangeArrowheads="1"/>
          </p:cNvSpPr>
          <p:nvPr/>
        </p:nvSpPr>
        <p:spPr bwMode="auto">
          <a:xfrm>
            <a:off x="1270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9403" name="Picture 11" descr="H:\Libro Laser\figure e foto\Cap 7\Bobina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32656"/>
            <a:ext cx="2232248" cy="2168651"/>
          </a:xfrm>
          <a:prstGeom prst="rect">
            <a:avLst/>
          </a:prstGeom>
          <a:noFill/>
        </p:spPr>
      </p:pic>
      <p:pic>
        <p:nvPicPr>
          <p:cNvPr id="13314" name="Picture 2" descr="D:\Libro Fisica Applicata\figure e foto\Cap 7 pompaggio\lilia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2348880"/>
            <a:ext cx="1944216" cy="1852161"/>
          </a:xfrm>
          <a:prstGeom prst="rect">
            <a:avLst/>
          </a:prstGeom>
          <a:noFill/>
        </p:spPr>
      </p:pic>
      <p:pic>
        <p:nvPicPr>
          <p:cNvPr id="50177" name="Picture 1" descr="D:\LILIA Frascati\Solenoide\Toro1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4221088"/>
            <a:ext cx="4968552" cy="21397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3059832" y="0"/>
            <a:ext cx="2267744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2400" b="1" dirty="0" smtClean="0">
                <a:solidFill>
                  <a:schemeClr val="tx2"/>
                </a:solidFill>
              </a:rPr>
              <a:t>LILIA</a:t>
            </a:r>
            <a:endParaRPr lang="it-IT" sz="2000" b="1" dirty="0">
              <a:solidFill>
                <a:schemeClr val="tx2"/>
              </a:solidFill>
            </a:endParaRPr>
          </a:p>
        </p:txBody>
      </p:sp>
      <p:sp>
        <p:nvSpPr>
          <p:cNvPr id="59398" name="AutoShape 6" descr="https://webmail.le.infn.it/src/download.php?passed_id=64011&amp;mailbox=INBOX&amp;ent_id=2&amp;absolute_dl=true"/>
          <p:cNvSpPr>
            <a:spLocks noChangeAspect="1" noChangeArrowheads="1"/>
          </p:cNvSpPr>
          <p:nvPr/>
        </p:nvSpPr>
        <p:spPr bwMode="auto">
          <a:xfrm>
            <a:off x="1270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0" name="AutoShape 8" descr="https://webmail.le.infn.it/src/download.php?passed_id=64011&amp;mailbox=INBOX&amp;ent_id=2&amp;absolute_dl=true"/>
          <p:cNvSpPr>
            <a:spLocks noChangeAspect="1" noChangeArrowheads="1"/>
          </p:cNvSpPr>
          <p:nvPr/>
        </p:nvSpPr>
        <p:spPr bwMode="auto">
          <a:xfrm>
            <a:off x="1270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3" name="Picture 1" descr="D:\LILIA Frascati\Solenoide\Bobina Frascati\IMG_08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556792"/>
            <a:ext cx="2592288" cy="1728192"/>
          </a:xfrm>
          <a:prstGeom prst="rect">
            <a:avLst/>
          </a:prstGeom>
          <a:noFill/>
        </p:spPr>
      </p:pic>
      <p:pic>
        <p:nvPicPr>
          <p:cNvPr id="13314" name="Picture 2" descr="D:\Libro Fisica Applicata\figure e foto\Cap 7 pompaggio\lilia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764704"/>
            <a:ext cx="1944216" cy="1852161"/>
          </a:xfrm>
          <a:prstGeom prst="rect">
            <a:avLst/>
          </a:prstGeom>
          <a:noFill/>
        </p:spPr>
      </p:pic>
      <p:pic>
        <p:nvPicPr>
          <p:cNvPr id="11" name="Immagin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32856"/>
            <a:ext cx="4248472" cy="2880320"/>
          </a:xfrm>
          <a:prstGeom prst="rect">
            <a:avLst/>
          </a:prstGeom>
        </p:spPr>
      </p:pic>
      <p:pic>
        <p:nvPicPr>
          <p:cNvPr id="12" name="Immagine 11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841"/>
          <a:stretch/>
        </p:blipFill>
        <p:spPr bwMode="auto">
          <a:xfrm>
            <a:off x="2987824" y="4581128"/>
            <a:ext cx="5657850" cy="11024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4211960" y="5229200"/>
            <a:ext cx="4762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2 µs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3563888" y="4797152"/>
            <a:ext cx="5715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4 </a:t>
            </a:r>
            <a:r>
              <a:rPr kumimoji="0" lang="it-IT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kA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egnaposto contenuto 16"/>
          <p:cNvSpPr>
            <a:spLocks noGrp="1"/>
          </p:cNvSpPr>
          <p:nvPr>
            <p:ph idx="1"/>
          </p:nvPr>
        </p:nvSpPr>
        <p:spPr>
          <a:xfrm>
            <a:off x="457200" y="1600201"/>
            <a:ext cx="6779096" cy="3124944"/>
          </a:xfrm>
        </p:spPr>
        <p:txBody>
          <a:bodyPr/>
          <a:lstStyle/>
          <a:p>
            <a:endParaRPr lang="it-I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528" y="1124744"/>
            <a:ext cx="8424863" cy="46815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endParaRPr lang="en-GB" sz="1800" dirty="0" smtClean="0"/>
          </a:p>
          <a:p>
            <a:pPr eaLnBrk="1" hangingPunct="1">
              <a:lnSpc>
                <a:spcPct val="80000"/>
              </a:lnSpc>
              <a:buNone/>
            </a:pPr>
            <a:endParaRPr lang="en-GB" sz="1800" dirty="0" smtClean="0"/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3059832" y="0"/>
            <a:ext cx="2267744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2400" b="1" dirty="0" smtClean="0">
                <a:solidFill>
                  <a:schemeClr val="tx2"/>
                </a:solidFill>
              </a:rPr>
              <a:t>LILIA</a:t>
            </a:r>
            <a:endParaRPr lang="it-IT" sz="2000" b="1" dirty="0">
              <a:solidFill>
                <a:schemeClr val="tx2"/>
              </a:solidFill>
            </a:endParaRPr>
          </a:p>
        </p:txBody>
      </p:sp>
      <p:sp>
        <p:nvSpPr>
          <p:cNvPr id="59398" name="AutoShape 6" descr="https://webmail.le.infn.it/src/download.php?passed_id=64011&amp;mailbox=INBOX&amp;ent_id=2&amp;absolute_dl=true"/>
          <p:cNvSpPr>
            <a:spLocks noChangeAspect="1" noChangeArrowheads="1"/>
          </p:cNvSpPr>
          <p:nvPr/>
        </p:nvSpPr>
        <p:spPr bwMode="auto">
          <a:xfrm>
            <a:off x="1270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0" name="AutoShape 8" descr="https://webmail.le.infn.it/src/download.php?passed_id=64011&amp;mailbox=INBOX&amp;ent_id=2&amp;absolute_dl=true"/>
          <p:cNvSpPr>
            <a:spLocks noChangeAspect="1" noChangeArrowheads="1"/>
          </p:cNvSpPr>
          <p:nvPr/>
        </p:nvSpPr>
        <p:spPr bwMode="auto">
          <a:xfrm>
            <a:off x="1270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1187624" y="764704"/>
          <a:ext cx="6432715" cy="4824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2" name="Diapositiva" r:id="rId4" imgW="4572095" imgH="3429123" progId="PowerPoint.Slide.8">
                  <p:embed/>
                </p:oleObj>
              </mc:Choice>
              <mc:Fallback>
                <p:oleObj name="Diapositiva" r:id="rId4" imgW="4572095" imgH="3429123" progId="PowerPoint.Slid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764704"/>
                        <a:ext cx="6432715" cy="48245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2"/>
          <p:cNvSpPr txBox="1">
            <a:spLocks noChangeArrowheads="1"/>
          </p:cNvSpPr>
          <p:nvPr/>
        </p:nvSpPr>
        <p:spPr bwMode="auto">
          <a:xfrm>
            <a:off x="703263" y="152400"/>
            <a:ext cx="7807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DOUBLE ACCELERATION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802063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4224338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4189413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410210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3908425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20" name="Rectangle 9"/>
          <p:cNvSpPr>
            <a:spLocks noChangeArrowheads="1"/>
          </p:cNvSpPr>
          <p:nvPr/>
        </p:nvSpPr>
        <p:spPr bwMode="auto">
          <a:xfrm>
            <a:off x="323850" y="5445125"/>
            <a:ext cx="8497888" cy="5286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0" hangingPunct="0"/>
            <a:r>
              <a:rPr lang="en-GB" sz="2800" b="1">
                <a:solidFill>
                  <a:srgbClr val="336600"/>
                </a:solidFill>
              </a:rPr>
              <a:t>   Accelerating voltage up to 150 kV</a:t>
            </a:r>
            <a:endParaRPr lang="en-GB" sz="2000">
              <a:solidFill>
                <a:srgbClr val="336600"/>
              </a:solidFill>
            </a:endParaRPr>
          </a:p>
        </p:txBody>
      </p:sp>
      <p:sp>
        <p:nvSpPr>
          <p:cNvPr id="107530" name="Text Box 10"/>
          <p:cNvSpPr txBox="1">
            <a:spLocks noChangeArrowheads="1"/>
          </p:cNvSpPr>
          <p:nvPr/>
        </p:nvSpPr>
        <p:spPr bwMode="auto">
          <a:xfrm>
            <a:off x="2627784" y="908720"/>
            <a:ext cx="1471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1</a:t>
            </a:r>
            <a:r>
              <a:rPr lang="it-IT" sz="2400" b="1" baseline="30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st</a:t>
            </a:r>
            <a:r>
              <a:rPr lang="it-IT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stage</a:t>
            </a:r>
          </a:p>
        </p:txBody>
      </p:sp>
      <p:sp>
        <p:nvSpPr>
          <p:cNvPr id="107531" name="Text Box 11"/>
          <p:cNvSpPr txBox="1">
            <a:spLocks noChangeArrowheads="1"/>
          </p:cNvSpPr>
          <p:nvPr/>
        </p:nvSpPr>
        <p:spPr bwMode="auto">
          <a:xfrm>
            <a:off x="5364088" y="908720"/>
            <a:ext cx="216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2</a:t>
            </a:r>
            <a:r>
              <a:rPr lang="it-IT" sz="2400" b="1" baseline="30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nd</a:t>
            </a:r>
            <a:r>
              <a:rPr lang="it-IT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stage</a:t>
            </a:r>
          </a:p>
        </p:txBody>
      </p:sp>
      <p:pic>
        <p:nvPicPr>
          <p:cNvPr id="14" name="Picture 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784887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5" name="Line 17"/>
          <p:cNvSpPr>
            <a:spLocks noChangeShapeType="1"/>
          </p:cNvSpPr>
          <p:nvPr/>
        </p:nvSpPr>
        <p:spPr bwMode="auto">
          <a:xfrm flipH="1">
            <a:off x="3419871" y="1412776"/>
            <a:ext cx="2520279" cy="15121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4" name="Line 15"/>
          <p:cNvSpPr>
            <a:spLocks noChangeShapeType="1"/>
          </p:cNvSpPr>
          <p:nvPr/>
        </p:nvSpPr>
        <p:spPr bwMode="auto">
          <a:xfrm flipH="1">
            <a:off x="2843808" y="1412776"/>
            <a:ext cx="288032" cy="15841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oto doppia ac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96888"/>
            <a:ext cx="6985000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con elettrodo massa a 15m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3284538"/>
            <a:ext cx="70199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684213" y="188913"/>
            <a:ext cx="8029575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800" kern="10" spc="-9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50000">
                      <a:srgbClr val="0000FF"/>
                    </a:gs>
                    <a:gs pos="100000">
                      <a:srgbClr val="6600CC"/>
                    </a:gs>
                  </a:gsLst>
                  <a:lin ang="5400000" scaled="1"/>
                </a:gradFill>
                <a:latin typeface="Arial Black"/>
              </a:rPr>
              <a:t>Acceleration up to 150 keV, 300 keV ecc.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2929</TotalTime>
  <Words>916</Words>
  <Application>Microsoft Macintosh PowerPoint</Application>
  <PresentationFormat>On-screen Show (4:3)</PresentationFormat>
  <Paragraphs>278</Paragraphs>
  <Slides>29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Default Design</vt:lpstr>
      <vt:lpstr>Diapositiva</vt:lpstr>
      <vt:lpstr>Equation</vt:lpstr>
      <vt:lpstr>Equazione</vt:lpstr>
      <vt:lpstr>PDF</vt:lpstr>
      <vt:lpstr>Esperimento Nta_SL_....ELIMED.… extreme light infrastructure   ex  NTA_LILIA  ex  LEABI   ex  LILIA  ex  LEABI   Low Emittance Accelerated Beams of Ions LILIA : Laser Induced Light Ions Acceleration (2010-2013)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LILIA 2012 </vt:lpstr>
      <vt:lpstr>en= 0.22 p mm mrad  for 15 mm, 60 kV I=5.5 mA </vt:lpstr>
      <vt:lpstr>PowerPoint Presentation</vt:lpstr>
      <vt:lpstr>PowerPoint Presentation</vt:lpstr>
      <vt:lpstr>PowerPoint Presentation</vt:lpstr>
      <vt:lpstr>PowerPoint Presentation</vt:lpstr>
      <vt:lpstr>Diagnostica elettromagnetica</vt:lpstr>
      <vt:lpstr>Diagnostica elettromagnetica</vt:lpstr>
      <vt:lpstr>Diagnostica elettromagnetica</vt:lpstr>
      <vt:lpstr>Diagnostica elettromagnetica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Partecipanti:   Vincenzo  Nassisi P.O  100 % Responsabile Nazionale Alfredo Castellano P.O.  100 %   S. dei materiali Massimo Di Giulio P. A.  70 %    S. dei materiali Giovanni  Buccolieri Ric  100 %    S. dei materiali Domenico Delle Side Dott  100 %    Dottorando  Totale    4.70 unità  Fabio  Paladini Tecn. Laureat.  40% Tecnici: Romualdo Gerardi T. Universit. Elettr.  20% Giorgio Accoto T. Universit. Mecc.  30%   Totale tecnici:    0.90 unità</vt:lpstr>
      <vt:lpstr>ELI 2013</vt:lpstr>
    </vt:vector>
  </TitlesOfParts>
  <Company>D.to di  Fisica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doria</dc:creator>
  <cp:lastModifiedBy>Gabriele Chiodini</cp:lastModifiedBy>
  <cp:revision>171</cp:revision>
  <dcterms:created xsi:type="dcterms:W3CDTF">2006-07-07T10:37:06Z</dcterms:created>
  <dcterms:modified xsi:type="dcterms:W3CDTF">2013-06-27T20:16:57Z</dcterms:modified>
</cp:coreProperties>
</file>