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3407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45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2BCD6-788B-7647-8D5A-3630458C7110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638C-FB9B-6249-91A1-6016B0014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5638C-FB9B-6249-91A1-6016B00148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A23D-241D-6042-95BB-AB6C5D56F1CD}" type="datetimeFigureOut">
              <a:rPr lang="en-US" smtClean="0"/>
              <a:t>10/07/13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441D-4777-A44B-AF6D-09A7AA2F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Grancagnolo</a:t>
            </a:r>
          </a:p>
          <a:p>
            <a:r>
              <a:rPr lang="en-US" dirty="0" err="1" smtClean="0"/>
              <a:t>CdS</a:t>
            </a:r>
            <a:r>
              <a:rPr lang="en-US" dirty="0" smtClean="0"/>
              <a:t> – Lecce 11.07.2013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0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7"/>
            <a:ext cx="8229600" cy="1143000"/>
          </a:xfrm>
        </p:spPr>
        <p:txBody>
          <a:bodyPr/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48563"/>
              </p:ext>
            </p:extLst>
          </p:nvPr>
        </p:nvGraphicFramePr>
        <p:xfrm>
          <a:off x="2166471" y="1154399"/>
          <a:ext cx="4721411" cy="5419718"/>
        </p:xfrm>
        <a:graphic>
          <a:graphicData uri="http://schemas.openxmlformats.org/drawingml/2006/table">
            <a:tbl>
              <a:tblPr/>
              <a:tblGrid>
                <a:gridCol w="1381415"/>
                <a:gridCol w="548781"/>
                <a:gridCol w="596091"/>
                <a:gridCol w="548781"/>
                <a:gridCol w="548781"/>
                <a:gridCol w="548781"/>
                <a:gridCol w="548781"/>
              </a:tblGrid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is a first detailed estimation regarding IR manufacturing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INNER RING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UNITARY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 pieces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MATERIAL - FINAL PIECE</a:t>
                      </a:r>
                    </a:p>
                  </a:txBody>
                  <a:tcPr marL="7021" marR="7021" marT="7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[S]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375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 Long Carbon Fiber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0,244573768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4807,34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 Micro Carbon Fiber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0,38076631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1603,79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Stainless Steel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831,17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fiber pipes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0,00046629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7635,10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WORKING  FINAL PIECE</a:t>
                      </a:r>
                    </a:p>
                  </a:txBody>
                  <a:tcPr marL="7021" marR="7021" marT="7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[S]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BMC, men 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8985,60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BMC, pump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11232,00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BMC, other devices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6739,20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Lamination, men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13478,40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Lamination, pump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5616,00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Lamination, other devices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6739,20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Stainless steel, machining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7581,60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33415,20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is a first detailed estimation regarding Molds manufacturing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MATERIAL - FINAL PIECE</a:t>
                      </a:r>
                    </a:p>
                  </a:txBody>
                  <a:tcPr marL="7021" marR="7021" marT="7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[S]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Steel, MOLD 1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528,09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528,09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Steel, MOLD 2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368,55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1916,46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1916,46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2444,55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 - MOLD 1</a:t>
                      </a:r>
                    </a:p>
                  </a:txBody>
                  <a:tcPr marL="7021" marR="7021" marT="7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[S]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Program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 setting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499,2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 setting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2047,5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Machining, active time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Machining, dead time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169,7475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509,2425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3904,19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 - MOLD 2</a:t>
                      </a:r>
                    </a:p>
                  </a:txBody>
                  <a:tcPr marL="7021" marR="7021" marT="7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$/cost unit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[S]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Program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 setting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249,6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 setting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Tools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Machining, active time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132,6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39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Machining, dead time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84,045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168,09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118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[$]</a:t>
                      </a:r>
                    </a:p>
                  </a:txBody>
                  <a:tcPr marL="7021" marR="7021" marT="7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1418,69</a:t>
                      </a:r>
                    </a:p>
                  </a:txBody>
                  <a:tcPr marL="7021" marR="7021" marT="70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8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Filatura</a:t>
            </a:r>
            <a:r>
              <a:rPr lang="en-US" dirty="0" smtClean="0"/>
              <a:t> straw (M. </a:t>
            </a:r>
            <a:r>
              <a:rPr lang="en-US" dirty="0" err="1" smtClean="0"/>
              <a:t>Spedicato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21" y="1524000"/>
            <a:ext cx="4145064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8" y="4148328"/>
            <a:ext cx="2713247" cy="1810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02" y="4148135"/>
            <a:ext cx="3114517" cy="181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128" y="4148136"/>
            <a:ext cx="2332592" cy="18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96" y="1524000"/>
            <a:ext cx="339085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65" y="2669952"/>
            <a:ext cx="4288118" cy="2504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/>
          <a:lstStyle/>
          <a:p>
            <a:r>
              <a:rPr lang="en-US" dirty="0" err="1" smtClean="0"/>
              <a:t>Elettronica</a:t>
            </a:r>
            <a:r>
              <a:rPr lang="en-US" dirty="0" smtClean="0"/>
              <a:t> (C. </a:t>
            </a:r>
            <a:r>
              <a:rPr lang="en-US" dirty="0" err="1" smtClean="0"/>
              <a:t>Carissimi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7" y="1507284"/>
            <a:ext cx="4288118" cy="155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7" y="3043477"/>
            <a:ext cx="4288118" cy="2892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765" y="1492343"/>
            <a:ext cx="4288119" cy="1383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766" y="5145011"/>
            <a:ext cx="4288118" cy="10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05" y="3513637"/>
            <a:ext cx="4286347" cy="2525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/>
          <a:lstStyle/>
          <a:p>
            <a:r>
              <a:rPr lang="en-US" dirty="0" err="1" smtClean="0"/>
              <a:t>Elettronica</a:t>
            </a:r>
            <a:r>
              <a:rPr lang="en-US" dirty="0" smtClean="0"/>
              <a:t> (C. </a:t>
            </a:r>
            <a:r>
              <a:rPr lang="en-US" dirty="0" err="1" smtClean="0"/>
              <a:t>Carissimi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7" y="1447520"/>
            <a:ext cx="4288118" cy="2159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8" y="3547736"/>
            <a:ext cx="4288118" cy="2489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06" y="1447520"/>
            <a:ext cx="4286347" cy="23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19" y="5698"/>
            <a:ext cx="8229600" cy="1143000"/>
          </a:xfrm>
        </p:spPr>
        <p:txBody>
          <a:bodyPr/>
          <a:lstStyle/>
          <a:p>
            <a:r>
              <a:rPr lang="en-US" dirty="0" err="1" smtClean="0"/>
              <a:t>Elettronica</a:t>
            </a:r>
            <a:r>
              <a:rPr lang="en-US" dirty="0" smtClean="0"/>
              <a:t> (C. </a:t>
            </a:r>
            <a:r>
              <a:rPr lang="en-US" dirty="0" err="1" smtClean="0"/>
              <a:t>Carissimi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8" y="1447520"/>
            <a:ext cx="4289537" cy="2783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8" y="4213407"/>
            <a:ext cx="4289537" cy="205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06" y="1447520"/>
            <a:ext cx="4289537" cy="202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06" y="3458046"/>
            <a:ext cx="4289537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06" y="4446635"/>
            <a:ext cx="4298701" cy="382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7"/>
            <a:ext cx="8229600" cy="1143000"/>
          </a:xfrm>
        </p:spPr>
        <p:txBody>
          <a:bodyPr/>
          <a:lstStyle/>
          <a:p>
            <a:r>
              <a:rPr lang="en-US" dirty="0" err="1" smtClean="0"/>
              <a:t>Elettronica</a:t>
            </a:r>
            <a:r>
              <a:rPr lang="en-US" dirty="0" smtClean="0"/>
              <a:t> (C. </a:t>
            </a:r>
            <a:r>
              <a:rPr lang="en-US" dirty="0" err="1" smtClean="0"/>
              <a:t>Carissimi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8" y="984349"/>
            <a:ext cx="4298701" cy="286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8" y="3816721"/>
            <a:ext cx="4298701" cy="206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06" y="984349"/>
            <a:ext cx="4298701" cy="1909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705" y="2856184"/>
            <a:ext cx="4298701" cy="169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706" y="4788382"/>
            <a:ext cx="4298701" cy="19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7"/>
            <a:ext cx="8229600" cy="1143000"/>
          </a:xfrm>
        </p:spPr>
        <p:txBody>
          <a:bodyPr/>
          <a:lstStyle/>
          <a:p>
            <a:r>
              <a:rPr lang="en-US" dirty="0" smtClean="0"/>
              <a:t>Mu2e Executive Board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90" y="1154397"/>
            <a:ext cx="427808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7"/>
            <a:ext cx="8229600" cy="1143000"/>
          </a:xfrm>
        </p:spPr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765" y="1154397"/>
            <a:ext cx="8486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				 </a:t>
            </a:r>
            <a:r>
              <a:rPr lang="en-US" sz="3200" b="1" dirty="0" err="1" smtClean="0"/>
              <a:t>f.t.e</a:t>
            </a:r>
            <a:r>
              <a:rPr lang="en-US" sz="3200" b="1" dirty="0" smtClean="0"/>
              <a:t>.:	 4.2</a:t>
            </a:r>
          </a:p>
          <a:p>
            <a:endParaRPr lang="en-US" sz="3200" b="1" dirty="0" smtClean="0"/>
          </a:p>
          <a:p>
            <a:pPr marL="342900" indent="-342900">
              <a:buFont typeface="Arial"/>
              <a:buChar char="•"/>
            </a:pPr>
            <a:r>
              <a:rPr lang="en-US" sz="3200" dirty="0" err="1" smtClean="0"/>
              <a:t>Missioni</a:t>
            </a:r>
            <a:r>
              <a:rPr lang="en-US" sz="3200" dirty="0" smtClean="0"/>
              <a:t> Interne:		0.6 k€/</a:t>
            </a:r>
            <a:r>
              <a:rPr lang="en-US" sz="3200" dirty="0" err="1" smtClean="0"/>
              <a:t>fte</a:t>
            </a:r>
            <a:r>
              <a:rPr lang="en-US" sz="3200" dirty="0" smtClean="0"/>
              <a:t> = </a:t>
            </a:r>
            <a:r>
              <a:rPr lang="en-US" sz="3200" b="1" dirty="0" smtClean="0"/>
              <a:t>2.5 k€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err="1" smtClean="0"/>
              <a:t>Missioni</a:t>
            </a:r>
            <a:r>
              <a:rPr lang="en-US" sz="3200" dirty="0" smtClean="0"/>
              <a:t> </a:t>
            </a:r>
            <a:r>
              <a:rPr lang="en-US" sz="3200" dirty="0" err="1" smtClean="0"/>
              <a:t>Estere</a:t>
            </a:r>
            <a:r>
              <a:rPr lang="en-US" sz="3200" dirty="0" smtClean="0"/>
              <a:t>:		0.5 </a:t>
            </a:r>
            <a:r>
              <a:rPr lang="en-US" sz="3200" dirty="0" err="1" smtClean="0"/>
              <a:t>m.u</a:t>
            </a:r>
            <a:r>
              <a:rPr lang="en-US" sz="3200" dirty="0" smtClean="0"/>
              <a:t>./</a:t>
            </a:r>
            <a:r>
              <a:rPr lang="en-US" sz="3200" dirty="0" err="1" smtClean="0"/>
              <a:t>fte</a:t>
            </a:r>
            <a:r>
              <a:rPr lang="en-US" sz="3200" dirty="0" smtClean="0"/>
              <a:t> = 2.1 </a:t>
            </a:r>
            <a:r>
              <a:rPr lang="en-US" sz="3200" dirty="0" err="1" smtClean="0"/>
              <a:t>m.u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1 </a:t>
            </a:r>
            <a:r>
              <a:rPr lang="en-US" sz="3200" dirty="0" err="1" smtClean="0"/>
              <a:t>m.u</a:t>
            </a:r>
            <a:r>
              <a:rPr lang="en-US" sz="3200" dirty="0" smtClean="0"/>
              <a:t>. per EB (FG)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3.1 </a:t>
            </a:r>
            <a:r>
              <a:rPr lang="en-US" sz="3200" dirty="0" err="1" smtClean="0"/>
              <a:t>m.u</a:t>
            </a:r>
            <a:r>
              <a:rPr lang="en-US" sz="3200" dirty="0" smtClean="0"/>
              <a:t>. × 5 </a:t>
            </a:r>
            <a:r>
              <a:rPr lang="en-US" sz="3200" dirty="0"/>
              <a:t>k€</a:t>
            </a:r>
            <a:r>
              <a:rPr lang="en-US" sz="3200" dirty="0" smtClean="0"/>
              <a:t> = </a:t>
            </a:r>
            <a:r>
              <a:rPr lang="en-US" sz="3200" b="1" dirty="0" smtClean="0"/>
              <a:t>16 </a:t>
            </a:r>
            <a:r>
              <a:rPr lang="en-US" sz="3200" b="1" dirty="0"/>
              <a:t>k</a:t>
            </a:r>
            <a:r>
              <a:rPr lang="en-US" sz="3200" b="1" dirty="0" smtClean="0"/>
              <a:t>€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err="1" smtClean="0"/>
              <a:t>Consumo</a:t>
            </a:r>
            <a:r>
              <a:rPr lang="en-US" sz="3200" dirty="0" smtClean="0"/>
              <a:t>:</a:t>
            </a:r>
            <a:r>
              <a:rPr lang="en-US" sz="3200" dirty="0"/>
              <a:t>	</a:t>
            </a:r>
            <a:r>
              <a:rPr lang="en-US" sz="3200" dirty="0" smtClean="0"/>
              <a:t>			molds (2) per gas manifold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(non per </a:t>
            </a:r>
            <a:r>
              <a:rPr lang="en-US" sz="3200" dirty="0" err="1" smtClean="0"/>
              <a:t>produzione</a:t>
            </a:r>
            <a:r>
              <a:rPr lang="en-US" sz="3200" dirty="0" smtClean="0"/>
              <a:t>!)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</a:t>
            </a:r>
            <a:r>
              <a:rPr lang="en-US" sz="3200" b="1" dirty="0"/>
              <a:t>16 k€</a:t>
            </a:r>
            <a:r>
              <a:rPr lang="en-US" sz="3200" dirty="0" smtClean="0"/>
              <a:t> + </a:t>
            </a:r>
            <a:r>
              <a:rPr lang="en-US" sz="3200" b="1" dirty="0"/>
              <a:t>4</a:t>
            </a:r>
            <a:r>
              <a:rPr lang="en-US" sz="3200" b="1" dirty="0" smtClean="0"/>
              <a:t> </a:t>
            </a:r>
            <a:r>
              <a:rPr lang="en-US" sz="3200" b="1" dirty="0"/>
              <a:t>k</a:t>
            </a:r>
            <a:r>
              <a:rPr lang="en-US" sz="3200" b="1" dirty="0" smtClean="0"/>
              <a:t>€ </a:t>
            </a:r>
            <a:r>
              <a:rPr lang="en-US" sz="3200" dirty="0" smtClean="0"/>
              <a:t>(</a:t>
            </a:r>
            <a:r>
              <a:rPr lang="en-US" sz="3200" dirty="0" err="1" smtClean="0"/>
              <a:t>consumi</a:t>
            </a:r>
            <a:r>
              <a:rPr lang="en-US" sz="3200" dirty="0" smtClean="0"/>
              <a:t> </a:t>
            </a:r>
            <a:r>
              <a:rPr lang="en-US" sz="3200" dirty="0" err="1" smtClean="0"/>
              <a:t>vari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815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</a:t>
            </a:r>
            <a:r>
              <a:rPr lang="en-US" dirty="0" err="1" smtClean="0"/>
              <a:t>Generali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444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4648" y="5338212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Genova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648" y="4845844"/>
            <a:ext cx="109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Dubna</a:t>
            </a:r>
            <a:r>
              <a:rPr lang="en-US" sz="1200" b="1" dirty="0" smtClean="0">
                <a:solidFill>
                  <a:srgbClr val="FF0000"/>
                </a:solidFill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</a:rPr>
              <a:t>Mosca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6054" y="4726882"/>
            <a:ext cx="34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17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768" y="4875012"/>
            <a:ext cx="27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X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2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Anagrafica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" y="1250625"/>
            <a:ext cx="9144000" cy="4441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8186" y="1947678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3</a:t>
            </a:r>
            <a:r>
              <a:rPr lang="en-US" sz="1000" b="1" dirty="0" smtClean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3894" y="2067619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8186" y="2188413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30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6159" y="230475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30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352" y="2428140"/>
            <a:ext cx="278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8898" y="2549483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50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0777" y="2663343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50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5377" y="2776653"/>
            <a:ext cx="34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30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5386" y="2216124"/>
            <a:ext cx="69956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5386" y="2568533"/>
            <a:ext cx="64770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5386" y="2925439"/>
            <a:ext cx="64770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1736" y="3489299"/>
            <a:ext cx="56197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561" y="3613124"/>
            <a:ext cx="49847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711" y="3363728"/>
            <a:ext cx="813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>
                <a:solidFill>
                  <a:srgbClr val="FF0000"/>
                </a:solidFill>
              </a:rPr>
              <a:t>Carissimi</a:t>
            </a:r>
            <a:r>
              <a:rPr lang="en-US" sz="800" b="1" dirty="0" smtClean="0">
                <a:solidFill>
                  <a:srgbClr val="FF0000"/>
                </a:solidFill>
              </a:rPr>
              <a:t> Carlo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711" y="3489299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>
                <a:solidFill>
                  <a:srgbClr val="FF0000"/>
                </a:solidFill>
              </a:rPr>
              <a:t>Taurino</a:t>
            </a:r>
            <a:r>
              <a:rPr lang="en-US" sz="800" b="1" dirty="0" smtClean="0">
                <a:solidFill>
                  <a:srgbClr val="FF0000"/>
                </a:solidFill>
              </a:rPr>
              <a:t> Andrea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9727" y="2908573"/>
            <a:ext cx="278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06423" y="2902223"/>
            <a:ext cx="377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3366FF"/>
                </a:solidFill>
              </a:rPr>
              <a:t>2.2</a:t>
            </a:r>
            <a:endParaRPr lang="en-US" sz="1000" b="1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3203" y="3348111"/>
            <a:ext cx="408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100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6628" y="3473682"/>
            <a:ext cx="408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100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06423" y="3587982"/>
            <a:ext cx="377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3366FF"/>
                </a:solidFill>
              </a:rPr>
              <a:t>2.0</a:t>
            </a:r>
            <a:endParaRPr lang="en-US" sz="1000" b="1" dirty="0">
              <a:solidFill>
                <a:srgbClr val="3366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081829" y="3492448"/>
            <a:ext cx="413971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78654" y="3616273"/>
            <a:ext cx="344121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66279" y="3371481"/>
            <a:ext cx="9260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>
                <a:solidFill>
                  <a:srgbClr val="FF0000"/>
                </a:solidFill>
              </a:rPr>
              <a:t>Dott</a:t>
            </a:r>
            <a:r>
              <a:rPr lang="en-US" sz="800" b="1" dirty="0" smtClean="0">
                <a:solidFill>
                  <a:srgbClr val="FF0000"/>
                </a:solidFill>
              </a:rPr>
              <a:t>. (</a:t>
            </a:r>
            <a:r>
              <a:rPr lang="en-US" sz="800" b="1" dirty="0" err="1" smtClean="0">
                <a:solidFill>
                  <a:srgbClr val="FF0000"/>
                </a:solidFill>
              </a:rPr>
              <a:t>Ing</a:t>
            </a:r>
            <a:r>
              <a:rPr lang="en-US" sz="800" b="1" dirty="0" smtClean="0">
                <a:solidFill>
                  <a:srgbClr val="FF0000"/>
                </a:solidFill>
              </a:rPr>
              <a:t>. </a:t>
            </a:r>
            <a:r>
              <a:rPr lang="en-US" sz="800" b="1" dirty="0" err="1" smtClean="0">
                <a:solidFill>
                  <a:srgbClr val="FF0000"/>
                </a:solidFill>
              </a:rPr>
              <a:t>Elettr</a:t>
            </a:r>
            <a:r>
              <a:rPr lang="en-US" sz="800" b="1" dirty="0" smtClean="0">
                <a:solidFill>
                  <a:srgbClr val="FF0000"/>
                </a:solidFill>
              </a:rPr>
              <a:t>.)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6279" y="3497052"/>
            <a:ext cx="9225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>
                <a:solidFill>
                  <a:srgbClr val="FF0000"/>
                </a:solidFill>
              </a:rPr>
              <a:t>Dott</a:t>
            </a:r>
            <a:r>
              <a:rPr lang="en-US" sz="800" b="1" dirty="0" smtClean="0">
                <a:solidFill>
                  <a:srgbClr val="FF0000"/>
                </a:solidFill>
              </a:rPr>
              <a:t>. (</a:t>
            </a:r>
            <a:r>
              <a:rPr lang="en-US" sz="800" b="1" dirty="0" err="1" smtClean="0">
                <a:solidFill>
                  <a:srgbClr val="FF0000"/>
                </a:solidFill>
              </a:rPr>
              <a:t>Ing</a:t>
            </a:r>
            <a:r>
              <a:rPr lang="en-US" sz="800" b="1" dirty="0" smtClean="0">
                <a:solidFill>
                  <a:srgbClr val="FF0000"/>
                </a:solidFill>
              </a:rPr>
              <a:t>. </a:t>
            </a:r>
            <a:r>
              <a:rPr lang="en-US" sz="800" b="1" dirty="0" err="1" smtClean="0">
                <a:solidFill>
                  <a:srgbClr val="FF0000"/>
                </a:solidFill>
              </a:rPr>
              <a:t>Mecc</a:t>
            </a:r>
            <a:r>
              <a:rPr lang="en-US" sz="800" b="1" dirty="0" smtClean="0">
                <a:solidFill>
                  <a:srgbClr val="FF0000"/>
                </a:solidFill>
              </a:rPr>
              <a:t>.)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805854" y="3497052"/>
            <a:ext cx="915621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05854" y="3613124"/>
            <a:ext cx="690196" cy="3149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06423" y="4480157"/>
            <a:ext cx="44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2.00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13459" y="4596917"/>
            <a:ext cx="44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4.00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13459" y="4727641"/>
            <a:ext cx="44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3366FF"/>
                </a:solidFill>
              </a:rPr>
              <a:t>6.00</a:t>
            </a:r>
            <a:endParaRPr lang="en-US" sz="1000" b="1" dirty="0">
              <a:solidFill>
                <a:srgbClr val="3366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6886" y="24227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3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000" y="1259813"/>
            <a:ext cx="814838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solidFill>
                  <a:srgbClr val="3366FF"/>
                </a:solidFill>
              </a:rPr>
              <a:t>Simulazioni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su</a:t>
            </a:r>
            <a:r>
              <a:rPr lang="en-US" sz="2400" b="1" dirty="0" smtClean="0">
                <a:solidFill>
                  <a:srgbClr val="3366FF"/>
                </a:solidFill>
              </a:rPr>
              <a:t> background </a:t>
            </a:r>
            <a:r>
              <a:rPr lang="en-US" sz="2400" b="1" dirty="0" err="1" smtClean="0">
                <a:solidFill>
                  <a:srgbClr val="3366FF"/>
                </a:solidFill>
              </a:rPr>
              <a:t>fisici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solidFill>
                  <a:srgbClr val="3366FF"/>
                </a:solidFill>
              </a:rPr>
              <a:t>Simulazioni</a:t>
            </a:r>
            <a:r>
              <a:rPr lang="en-US" sz="2400" b="1" dirty="0" smtClean="0">
                <a:solidFill>
                  <a:srgbClr val="3366FF"/>
                </a:solidFill>
              </a:rPr>
              <a:t>, track finding e track fitting </a:t>
            </a:r>
            <a:r>
              <a:rPr lang="en-US" sz="2400" b="1" dirty="0" err="1" smtClean="0">
                <a:solidFill>
                  <a:srgbClr val="3366FF"/>
                </a:solidFill>
              </a:rPr>
              <a:t>su</a:t>
            </a:r>
            <a:r>
              <a:rPr lang="en-US" sz="2400" b="1" dirty="0" smtClean="0">
                <a:solidFill>
                  <a:srgbClr val="3366FF"/>
                </a:solidFill>
              </a:rPr>
              <a:t> T-Tracker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 smtClean="0">
                <a:solidFill>
                  <a:srgbClr val="3366FF"/>
                </a:solidFill>
              </a:rPr>
              <a:t>Misure</a:t>
            </a:r>
            <a:r>
              <a:rPr lang="en-US" sz="2400" b="1" dirty="0" smtClean="0">
                <a:solidFill>
                  <a:srgbClr val="3366FF"/>
                </a:solidFill>
              </a:rPr>
              <a:t> di </a:t>
            </a:r>
            <a:r>
              <a:rPr lang="en-US" sz="2400" b="1" dirty="0" err="1" smtClean="0">
                <a:solidFill>
                  <a:srgbClr val="3366FF"/>
                </a:solidFill>
              </a:rPr>
              <a:t>velocità</a:t>
            </a:r>
            <a:r>
              <a:rPr lang="en-US" sz="2400" b="1" dirty="0" smtClean="0">
                <a:solidFill>
                  <a:srgbClr val="3366FF"/>
                </a:solidFill>
              </a:rPr>
              <a:t> di drift, </a:t>
            </a:r>
            <a:r>
              <a:rPr lang="en-US" sz="2400" b="1" dirty="0" err="1" smtClean="0">
                <a:solidFill>
                  <a:srgbClr val="3366FF"/>
                </a:solidFill>
              </a:rPr>
              <a:t>diffusione</a:t>
            </a:r>
            <a:r>
              <a:rPr lang="en-US" sz="2400" b="1" dirty="0" smtClean="0">
                <a:solidFill>
                  <a:srgbClr val="3366FF"/>
                </a:solidFill>
              </a:rPr>
              <a:t> e </a:t>
            </a:r>
            <a:r>
              <a:rPr lang="en-US" sz="2400" b="1" dirty="0" err="1" smtClean="0">
                <a:solidFill>
                  <a:srgbClr val="3366FF"/>
                </a:solidFill>
              </a:rPr>
              <a:t>ionizzazione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primaria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	</a:t>
            </a:r>
            <a:r>
              <a:rPr lang="en-US" sz="2400" b="1" dirty="0" err="1" smtClean="0">
                <a:solidFill>
                  <a:srgbClr val="3366FF"/>
                </a:solidFill>
              </a:rPr>
              <a:t>su</a:t>
            </a:r>
            <a:r>
              <a:rPr lang="en-US" sz="2400" b="1" dirty="0" smtClean="0">
                <a:solidFill>
                  <a:srgbClr val="3366FF"/>
                </a:solidFill>
              </a:rPr>
              <a:t> camera di test </a:t>
            </a:r>
            <a:r>
              <a:rPr lang="en-US" sz="2400" b="1" dirty="0" err="1" smtClean="0">
                <a:solidFill>
                  <a:srgbClr val="3366FF"/>
                </a:solidFill>
              </a:rPr>
              <a:t>GasPar</a:t>
            </a:r>
            <a:r>
              <a:rPr lang="en-US" sz="2400" b="1" dirty="0" smtClean="0">
                <a:solidFill>
                  <a:srgbClr val="3366FF"/>
                </a:solidFill>
              </a:rPr>
              <a:t> a </a:t>
            </a:r>
            <a:r>
              <a:rPr lang="en-US" sz="2400" b="1" dirty="0" err="1" smtClean="0">
                <a:solidFill>
                  <a:srgbClr val="3366FF"/>
                </a:solidFill>
              </a:rPr>
              <a:t>pressioni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variabili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3366FF"/>
                </a:solidFill>
              </a:rPr>
              <a:t>Test </a:t>
            </a:r>
            <a:r>
              <a:rPr lang="en-US" sz="2400" b="1" dirty="0" err="1" smtClean="0">
                <a:solidFill>
                  <a:srgbClr val="3366FF"/>
                </a:solidFill>
              </a:rPr>
              <a:t>su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prototipo</a:t>
            </a:r>
            <a:r>
              <a:rPr lang="en-US" sz="2400" b="1" dirty="0" smtClean="0">
                <a:solidFill>
                  <a:srgbClr val="3366FF"/>
                </a:solidFill>
              </a:rPr>
              <a:t> Mu2e con </a:t>
            </a:r>
            <a:r>
              <a:rPr lang="en-US" sz="2400" b="1" dirty="0" err="1" smtClean="0">
                <a:solidFill>
                  <a:srgbClr val="3366FF"/>
                </a:solidFill>
              </a:rPr>
              <a:t>cosmici</a:t>
            </a:r>
            <a:r>
              <a:rPr lang="en-US" sz="2400" b="1" dirty="0" smtClean="0">
                <a:solidFill>
                  <a:srgbClr val="3366FF"/>
                </a:solidFill>
              </a:rPr>
              <a:t> per </a:t>
            </a:r>
            <a:r>
              <a:rPr lang="en-US" sz="2400" b="1" dirty="0" err="1" smtClean="0">
                <a:solidFill>
                  <a:srgbClr val="3366FF"/>
                </a:solidFill>
              </a:rPr>
              <a:t>validazione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delle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	</a:t>
            </a:r>
            <a:r>
              <a:rPr lang="en-US" sz="2400" b="1" dirty="0" err="1" smtClean="0">
                <a:solidFill>
                  <a:srgbClr val="3366FF"/>
                </a:solidFill>
              </a:rPr>
              <a:t>tolleranze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meccaniche</a:t>
            </a:r>
            <a:r>
              <a:rPr lang="en-US" sz="2400" b="1" dirty="0" smtClean="0">
                <a:solidFill>
                  <a:srgbClr val="3366FF"/>
                </a:solidFill>
              </a:rPr>
              <a:t> di </a:t>
            </a:r>
            <a:r>
              <a:rPr lang="en-US" sz="2400" b="1" dirty="0" err="1" smtClean="0">
                <a:solidFill>
                  <a:srgbClr val="3366FF"/>
                </a:solidFill>
              </a:rPr>
              <a:t>assemblaggio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Progettazione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meccanica</a:t>
            </a:r>
            <a:r>
              <a:rPr lang="en-US" sz="2400" b="1" dirty="0" smtClean="0">
                <a:solidFill>
                  <a:srgbClr val="FF0000"/>
                </a:solidFill>
              </a:rPr>
              <a:t> del gas manifold del T-Tracker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Realizzazione </a:t>
            </a:r>
            <a:r>
              <a:rPr lang="en-US" sz="2400" b="1" dirty="0" err="1" smtClean="0">
                <a:solidFill>
                  <a:srgbClr val="FF0000"/>
                </a:solidFill>
              </a:rPr>
              <a:t>dell’anello</a:t>
            </a:r>
            <a:r>
              <a:rPr lang="en-US" sz="2400" b="1" dirty="0" smtClean="0">
                <a:solidFill>
                  <a:srgbClr val="FF0000"/>
                </a:solidFill>
              </a:rPr>
              <a:t> interno del gas manifold in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fibra</a:t>
            </a:r>
            <a:r>
              <a:rPr lang="en-US" sz="2400" b="1" dirty="0" smtClean="0">
                <a:solidFill>
                  <a:srgbClr val="FF0000"/>
                </a:solidFill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</a:rPr>
              <a:t>carbonio</a:t>
            </a:r>
            <a:r>
              <a:rPr lang="en-US" sz="2400" b="1" dirty="0" smtClean="0">
                <a:solidFill>
                  <a:srgbClr val="FF0000"/>
                </a:solidFill>
              </a:rPr>
              <a:t> (216 </a:t>
            </a:r>
            <a:r>
              <a:rPr lang="en-US" sz="2400" b="1" dirty="0" err="1" smtClean="0">
                <a:solidFill>
                  <a:srgbClr val="FF0000"/>
                </a:solidFill>
              </a:rPr>
              <a:t>pezzi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Studi</a:t>
            </a:r>
            <a:r>
              <a:rPr lang="en-US" sz="2400" b="1" dirty="0" smtClean="0">
                <a:solidFill>
                  <a:srgbClr val="FF0000"/>
                </a:solidFill>
              </a:rPr>
              <a:t> per </a:t>
            </a:r>
            <a:r>
              <a:rPr lang="en-US" sz="2400" b="1" dirty="0" err="1" smtClean="0">
                <a:solidFill>
                  <a:srgbClr val="FF0000"/>
                </a:solidFill>
              </a:rPr>
              <a:t>estendere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l’utilizzo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fibra</a:t>
            </a:r>
            <a:r>
              <a:rPr lang="en-US" sz="2400" b="1" dirty="0" smtClean="0">
                <a:solidFill>
                  <a:srgbClr val="FF0000"/>
                </a:solidFill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</a:rPr>
              <a:t>carbonio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anziché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metalli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vari</a:t>
            </a:r>
            <a:r>
              <a:rPr lang="en-US" sz="2400" b="1" dirty="0" smtClean="0">
                <a:solidFill>
                  <a:srgbClr val="FF0000"/>
                </a:solidFill>
              </a:rPr>
              <a:t>, a </a:t>
            </a:r>
            <a:r>
              <a:rPr lang="en-US" sz="2400" b="1" dirty="0" err="1" smtClean="0">
                <a:solidFill>
                  <a:srgbClr val="FF0000"/>
                </a:solidFill>
              </a:rPr>
              <a:t>tutta</a:t>
            </a:r>
            <a:r>
              <a:rPr lang="en-US" sz="2400" b="1" dirty="0" smtClean="0">
                <a:solidFill>
                  <a:srgbClr val="FF0000"/>
                </a:solidFill>
              </a:rPr>
              <a:t> la </a:t>
            </a:r>
            <a:r>
              <a:rPr lang="en-US" sz="2400" b="1" dirty="0" err="1" smtClean="0">
                <a:solidFill>
                  <a:srgbClr val="FF0000"/>
                </a:solidFill>
              </a:rPr>
              <a:t>struttura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meccanica</a:t>
            </a:r>
            <a:r>
              <a:rPr lang="en-US" sz="2400" b="1" dirty="0" smtClean="0">
                <a:solidFill>
                  <a:srgbClr val="FF0000"/>
                </a:solidFill>
              </a:rPr>
              <a:t> del T-Tracker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Progettazione</a:t>
            </a:r>
            <a:r>
              <a:rPr lang="en-US" sz="2400" b="1" dirty="0">
                <a:solidFill>
                  <a:srgbClr val="FF0000"/>
                </a:solidFill>
              </a:rPr>
              <a:t> del </a:t>
            </a:r>
            <a:r>
              <a:rPr lang="en-US" sz="2400" b="1" dirty="0" err="1">
                <a:solidFill>
                  <a:srgbClr val="FF0000"/>
                </a:solidFill>
              </a:rPr>
              <a:t>sistema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filatura</a:t>
            </a:r>
            <a:r>
              <a:rPr lang="en-US" sz="2400" b="1" dirty="0">
                <a:solidFill>
                  <a:srgbClr val="FF0000"/>
                </a:solidFill>
              </a:rPr>
              <a:t> dei </a:t>
            </a:r>
            <a:r>
              <a:rPr lang="en-US" sz="2400" b="1" dirty="0" err="1">
                <a:solidFill>
                  <a:srgbClr val="FF0000"/>
                </a:solidFill>
              </a:rPr>
              <a:t>tubicini</a:t>
            </a:r>
            <a:r>
              <a:rPr lang="en-US" sz="2400" b="1" dirty="0">
                <a:solidFill>
                  <a:srgbClr val="FF0000"/>
                </a:solidFill>
              </a:rPr>
              <a:t> straw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Progettazione</a:t>
            </a:r>
            <a:r>
              <a:rPr lang="en-US" sz="2400" b="1" dirty="0" smtClean="0">
                <a:solidFill>
                  <a:srgbClr val="FF0000"/>
                </a:solidFill>
              </a:rPr>
              <a:t> dei board layouts della catena di </a:t>
            </a:r>
            <a:r>
              <a:rPr lang="en-US" sz="2400" b="1" dirty="0" err="1" smtClean="0">
                <a:solidFill>
                  <a:srgbClr val="FF0000"/>
                </a:solidFill>
              </a:rPr>
              <a:t>lettura</a:t>
            </a:r>
            <a:r>
              <a:rPr lang="en-US" sz="2400" b="1" dirty="0" smtClean="0">
                <a:solidFill>
                  <a:srgbClr val="FF0000"/>
                </a:solidFill>
              </a:rPr>
              <a:t> 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trasferimento</a:t>
            </a:r>
            <a:r>
              <a:rPr lang="en-US" sz="2400" b="1" dirty="0" smtClean="0">
                <a:solidFill>
                  <a:srgbClr val="FF0000"/>
                </a:solidFill>
              </a:rPr>
              <a:t> dati di </a:t>
            </a:r>
            <a:r>
              <a:rPr lang="en-US" sz="2400" b="1" dirty="0" err="1" smtClean="0">
                <a:solidFill>
                  <a:srgbClr val="FF0000"/>
                </a:solidFill>
              </a:rPr>
              <a:t>tutto</a:t>
            </a:r>
            <a:r>
              <a:rPr lang="en-US" sz="2400" b="1" dirty="0" smtClean="0">
                <a:solidFill>
                  <a:srgbClr val="FF0000"/>
                </a:solidFill>
              </a:rPr>
              <a:t> il front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end </a:t>
            </a:r>
            <a:r>
              <a:rPr lang="en-US" sz="2400" b="1" dirty="0" smtClean="0">
                <a:solidFill>
                  <a:srgbClr val="FF0000"/>
                </a:solidFill>
              </a:rPr>
              <a:t>del T-Tracker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T-Tracker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3417" y="1138204"/>
            <a:ext cx="8756543" cy="5470493"/>
            <a:chOff x="193417" y="1138204"/>
            <a:chExt cx="8756543" cy="54704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080" y="1228098"/>
              <a:ext cx="3468986" cy="24400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1387" y="1623852"/>
              <a:ext cx="3421595" cy="16146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0419" y="1138204"/>
              <a:ext cx="13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Full detector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9020" y="1138204"/>
              <a:ext cx="221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Station (18/detector)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8775" y="3857727"/>
              <a:ext cx="1799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Plane (2/station)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719" y="4376197"/>
              <a:ext cx="3555584" cy="21346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14535" y="4455079"/>
              <a:ext cx="2011498" cy="18537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09354" y="3857727"/>
              <a:ext cx="1665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Panel (6/plane)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417" y="3857727"/>
              <a:ext cx="2014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Straws (200/panel)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1387" y="4258532"/>
              <a:ext cx="3708573" cy="161464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3181350" y="5062959"/>
              <a:ext cx="0" cy="576064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1675" y="5643410"/>
              <a:ext cx="2479675" cy="671665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01675" y="4451350"/>
              <a:ext cx="2479676" cy="608434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5400000">
              <a:off x="1770269" y="5413534"/>
              <a:ext cx="336550" cy="123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8571" y="5522319"/>
              <a:ext cx="1841389" cy="1086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62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Manifold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88" y="1213092"/>
            <a:ext cx="6917492" cy="26149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4" y="4617027"/>
            <a:ext cx="2860137" cy="2138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567" y="4617027"/>
            <a:ext cx="2853028" cy="2138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838" y="4619277"/>
            <a:ext cx="2856032" cy="21402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8488" y="4255301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June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3629" y="4256890"/>
            <a:ext cx="171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November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6934" y="42553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March 2013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Manifold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03" y="1270435"/>
            <a:ext cx="3242855" cy="2430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84" y="1270435"/>
            <a:ext cx="3231622" cy="242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03" y="3856722"/>
            <a:ext cx="3242855" cy="2433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83" y="3856722"/>
            <a:ext cx="3248207" cy="2433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9448" y="29758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May 2013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96" y="3892864"/>
            <a:ext cx="2804198" cy="2848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smtClean="0"/>
              <a:t>Manifold (A. </a:t>
            </a:r>
            <a:r>
              <a:rPr lang="en-US" dirty="0" err="1" smtClean="0"/>
              <a:t>Taurino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0" y="1178580"/>
            <a:ext cx="3953597" cy="2766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348439" y="1178580"/>
            <a:ext cx="3953598" cy="2723573"/>
            <a:chOff x="457199" y="3369585"/>
            <a:chExt cx="3953598" cy="27235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99" y="4316681"/>
              <a:ext cx="3948555" cy="17764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3369585"/>
              <a:ext cx="3953597" cy="11040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13" y="4313056"/>
            <a:ext cx="1387889" cy="2428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095" y="3892865"/>
            <a:ext cx="1552161" cy="2432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60" y="3558075"/>
            <a:ext cx="3928229" cy="27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36" y="5265463"/>
            <a:ext cx="1541988" cy="1086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9" y="1417638"/>
            <a:ext cx="3866579" cy="1975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35" y="3377818"/>
            <a:ext cx="3865184" cy="297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975" y="1417638"/>
            <a:ext cx="3866579" cy="620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035" y="5265463"/>
            <a:ext cx="1289274" cy="1084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513" y="5265463"/>
            <a:ext cx="1704326" cy="1086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7376" y="3036096"/>
            <a:ext cx="3765178" cy="2276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580" y="2023394"/>
            <a:ext cx="3760974" cy="122187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smtClean="0"/>
              <a:t>Manifold (A. </a:t>
            </a:r>
            <a:r>
              <a:rPr lang="en-US" dirty="0" err="1" smtClean="0"/>
              <a:t>Taurino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574</Words>
  <Application>Microsoft Macintosh PowerPoint</Application>
  <PresentationFormat>On-screen Show (4:3)</PresentationFormat>
  <Paragraphs>326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Mu2e</vt:lpstr>
      <vt:lpstr>Info Generali</vt:lpstr>
      <vt:lpstr>Anagrafica</vt:lpstr>
      <vt:lpstr>Attività</vt:lpstr>
      <vt:lpstr>T-Tracker</vt:lpstr>
      <vt:lpstr>Gas Manifold</vt:lpstr>
      <vt:lpstr>Gas Manifold</vt:lpstr>
      <vt:lpstr>Gas Manifold (A. Taurino)</vt:lpstr>
      <vt:lpstr>Gas Manifold (A. Taurino)</vt:lpstr>
      <vt:lpstr>Stime Costi</vt:lpstr>
      <vt:lpstr>Filatura straw (M. Spedicato)</vt:lpstr>
      <vt:lpstr>Elettronica (C. Carissimi)</vt:lpstr>
      <vt:lpstr>Elettronica (C. Carissimi)</vt:lpstr>
      <vt:lpstr>Elettronica (C. Carissimi)</vt:lpstr>
      <vt:lpstr>Elettronica (C. Carissimi)</vt:lpstr>
      <vt:lpstr>Mu2e Executive Board</vt:lpstr>
      <vt:lpstr>Richieste 2014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 Grancagnolo</dc:creator>
  <cp:lastModifiedBy>Franco Grancagnolo</cp:lastModifiedBy>
  <cp:revision>40</cp:revision>
  <dcterms:created xsi:type="dcterms:W3CDTF">2013-07-10T11:19:11Z</dcterms:created>
  <dcterms:modified xsi:type="dcterms:W3CDTF">2013-07-11T12:29:56Z</dcterms:modified>
</cp:coreProperties>
</file>