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6" r:id="rId7"/>
    <p:sldId id="262" r:id="rId8"/>
    <p:sldId id="263" r:id="rId9"/>
    <p:sldId id="260" r:id="rId10"/>
    <p:sldId id="267" r:id="rId11"/>
    <p:sldId id="279" r:id="rId12"/>
    <p:sldId id="261" r:id="rId13"/>
    <p:sldId id="268" r:id="rId14"/>
    <p:sldId id="269" r:id="rId15"/>
    <p:sldId id="270" r:id="rId16"/>
    <p:sldId id="264" r:id="rId17"/>
    <p:sldId id="271" r:id="rId18"/>
    <p:sldId id="273" r:id="rId19"/>
    <p:sldId id="272" r:id="rId20"/>
    <p:sldId id="274" r:id="rId21"/>
    <p:sldId id="276" r:id="rId22"/>
    <p:sldId id="277" r:id="rId23"/>
    <p:sldId id="278" r:id="rId24"/>
    <p:sldId id="27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52" d="100"/>
          <a:sy n="152" d="100"/>
        </p:scale>
        <p:origin x="-9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14/06/13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14/06/13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14/06/13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14/06/13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14/06/13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14/06/13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14/06/13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14/06/13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14/06/13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14/06/13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14/06/13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14/06/13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1.xlsx"/><Relationship Id="rId4" Type="http://schemas.openxmlformats.org/officeDocument/2006/relationships/image" Target="../media/image2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/>
              <a:t>Thin</a:t>
            </a:r>
            <a:r>
              <a:rPr lang="it-IT" dirty="0" smtClean="0"/>
              <a:t> </a:t>
            </a:r>
            <a:r>
              <a:rPr lang="it-IT" dirty="0" err="1" smtClean="0"/>
              <a:t>Films</a:t>
            </a: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@</a:t>
            </a:r>
            <a:br>
              <a:rPr lang="it-IT" dirty="0" smtClean="0"/>
            </a:br>
            <a:r>
              <a:rPr lang="it-IT" dirty="0" smtClean="0"/>
              <a:t>LNF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A. Clozza, M. </a:t>
            </a:r>
            <a:r>
              <a:rPr lang="it-IT" dirty="0" err="1" smtClean="0"/>
              <a:t>Miliucci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17852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Cosa si fa a Frascati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R&amp;D di opportune tecnologie di deposizione</a:t>
            </a:r>
          </a:p>
          <a:p>
            <a:r>
              <a:rPr lang="it-IT" dirty="0" smtClean="0"/>
              <a:t>Sinergia con PED</a:t>
            </a:r>
          </a:p>
          <a:p>
            <a:r>
              <a:rPr lang="it-IT" dirty="0" smtClean="0"/>
              <a:t>Studio di substrati alternativi al vetro</a:t>
            </a:r>
          </a:p>
          <a:p>
            <a:endParaRPr lang="it-IT" dirty="0"/>
          </a:p>
          <a:p>
            <a:r>
              <a:rPr lang="it-IT" dirty="0" smtClean="0"/>
              <a:t>Obiettivo:</a:t>
            </a:r>
          </a:p>
          <a:p>
            <a:r>
              <a:rPr lang="it-IT" dirty="0" smtClean="0"/>
              <a:t>Ottimizzazione dell’efficienza energetica</a:t>
            </a:r>
          </a:p>
          <a:p>
            <a:r>
              <a:rPr lang="it-IT" dirty="0" smtClean="0"/>
              <a:t>Ottimizzazione del processo</a:t>
            </a:r>
          </a:p>
          <a:p>
            <a:r>
              <a:rPr lang="it-IT" dirty="0" smtClean="0"/>
              <a:t>Ottimizzazione del rapporto €/</a:t>
            </a:r>
            <a:r>
              <a:rPr lang="it-IT" dirty="0" err="1" smtClean="0"/>
              <a:t>W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61220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Sputtering</a:t>
            </a:r>
            <a:endParaRPr lang="it-IT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721" y="1734730"/>
            <a:ext cx="7096914" cy="47371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317" y="1734730"/>
            <a:ext cx="6653357" cy="473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543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Solar Cell </a:t>
            </a:r>
            <a:r>
              <a:rPr lang="it-IT" dirty="0" err="1" smtClean="0"/>
              <a:t>Structure</a:t>
            </a:r>
            <a:endParaRPr lang="it-IT" dirty="0"/>
          </a:p>
        </p:txBody>
      </p:sp>
      <p:grpSp>
        <p:nvGrpSpPr>
          <p:cNvPr id="43" name="Group 42"/>
          <p:cNvGrpSpPr/>
          <p:nvPr/>
        </p:nvGrpSpPr>
        <p:grpSpPr>
          <a:xfrm>
            <a:off x="1496621" y="3245414"/>
            <a:ext cx="4142179" cy="276999"/>
            <a:chOff x="1496621" y="3245414"/>
            <a:chExt cx="4142179" cy="276999"/>
          </a:xfrm>
        </p:grpSpPr>
        <p:sp>
          <p:nvSpPr>
            <p:cNvPr id="7" name="Rectangle 6"/>
            <p:cNvSpPr/>
            <p:nvPr/>
          </p:nvSpPr>
          <p:spPr>
            <a:xfrm>
              <a:off x="3122152" y="3314701"/>
              <a:ext cx="2516648" cy="9955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96621" y="3245414"/>
              <a:ext cx="9925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200" dirty="0" err="1" smtClean="0"/>
                <a:t>ZnO</a:t>
              </a:r>
              <a:r>
                <a:rPr lang="it-IT" sz="1200" dirty="0" smtClean="0"/>
                <a:t> 100nm</a:t>
              </a:r>
              <a:endParaRPr lang="it-IT" sz="1200" dirty="0"/>
            </a:p>
          </p:txBody>
        </p:sp>
        <p:sp>
          <p:nvSpPr>
            <p:cNvPr id="33" name="Right Arrow 32"/>
            <p:cNvSpPr/>
            <p:nvPr/>
          </p:nvSpPr>
          <p:spPr>
            <a:xfrm>
              <a:off x="2489200" y="3297767"/>
              <a:ext cx="632952" cy="146898"/>
            </a:xfrm>
            <a:prstGeom prst="rightArrow">
              <a:avLst>
                <a:gd name="adj1" fmla="val 15407"/>
                <a:gd name="adj2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612037" y="2852353"/>
            <a:ext cx="4026763" cy="276999"/>
            <a:chOff x="1612037" y="2852353"/>
            <a:chExt cx="4026763" cy="276999"/>
          </a:xfrm>
        </p:grpSpPr>
        <p:grpSp>
          <p:nvGrpSpPr>
            <p:cNvPr id="11" name="Group 10"/>
            <p:cNvGrpSpPr/>
            <p:nvPr/>
          </p:nvGrpSpPr>
          <p:grpSpPr>
            <a:xfrm>
              <a:off x="3122152" y="2990849"/>
              <a:ext cx="2516648" cy="50800"/>
              <a:chOff x="4868402" y="2990849"/>
              <a:chExt cx="2516648" cy="508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4868402" y="2990849"/>
                <a:ext cx="351298" cy="508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7033752" y="2990849"/>
                <a:ext cx="351298" cy="508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1612037" y="2852353"/>
              <a:ext cx="8771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200" dirty="0" smtClean="0"/>
                <a:t>Al </a:t>
              </a:r>
              <a:r>
                <a:rPr lang="it-IT" sz="1200" dirty="0" err="1" smtClean="0"/>
                <a:t>contact</a:t>
              </a:r>
              <a:endParaRPr lang="it-IT" sz="1200" dirty="0"/>
            </a:p>
          </p:txBody>
        </p:sp>
        <p:sp>
          <p:nvSpPr>
            <p:cNvPr id="34" name="Right Arrow 33"/>
            <p:cNvSpPr/>
            <p:nvPr/>
          </p:nvSpPr>
          <p:spPr>
            <a:xfrm>
              <a:off x="2477524" y="2942798"/>
              <a:ext cx="632952" cy="146898"/>
            </a:xfrm>
            <a:prstGeom prst="rightArrow">
              <a:avLst>
                <a:gd name="adj1" fmla="val 15407"/>
                <a:gd name="adj2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122152" y="4071550"/>
            <a:ext cx="3624685" cy="276999"/>
            <a:chOff x="3122152" y="4071550"/>
            <a:chExt cx="3624685" cy="276999"/>
          </a:xfrm>
        </p:grpSpPr>
        <p:sp>
          <p:nvSpPr>
            <p:cNvPr id="4" name="Rectangle 3"/>
            <p:cNvSpPr/>
            <p:nvPr/>
          </p:nvSpPr>
          <p:spPr>
            <a:xfrm>
              <a:off x="3122152" y="4210050"/>
              <a:ext cx="2516648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71752" y="4071550"/>
              <a:ext cx="4750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200" dirty="0" err="1" smtClean="0"/>
                <a:t>NaF</a:t>
              </a:r>
              <a:endParaRPr lang="it-IT" sz="1200" dirty="0"/>
            </a:p>
          </p:txBody>
        </p:sp>
        <p:sp>
          <p:nvSpPr>
            <p:cNvPr id="35" name="Right Arrow 34"/>
            <p:cNvSpPr/>
            <p:nvPr/>
          </p:nvSpPr>
          <p:spPr>
            <a:xfrm rot="10800000">
              <a:off x="5638800" y="4151090"/>
              <a:ext cx="632952" cy="146898"/>
            </a:xfrm>
            <a:prstGeom prst="rightArrow">
              <a:avLst>
                <a:gd name="adj1" fmla="val 15407"/>
                <a:gd name="adj2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574512" y="3486151"/>
            <a:ext cx="4064288" cy="698501"/>
            <a:chOff x="1574512" y="3486151"/>
            <a:chExt cx="4064288" cy="698501"/>
          </a:xfrm>
        </p:grpSpPr>
        <p:sp>
          <p:nvSpPr>
            <p:cNvPr id="5" name="Rectangle 4"/>
            <p:cNvSpPr/>
            <p:nvPr/>
          </p:nvSpPr>
          <p:spPr>
            <a:xfrm>
              <a:off x="3122152" y="3486151"/>
              <a:ext cx="2516648" cy="698501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74512" y="3698381"/>
              <a:ext cx="9030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200" dirty="0" smtClean="0"/>
                <a:t>GIGS 2μm</a:t>
              </a:r>
              <a:endParaRPr lang="it-IT" sz="1200" dirty="0"/>
            </a:p>
          </p:txBody>
        </p:sp>
        <p:sp>
          <p:nvSpPr>
            <p:cNvPr id="36" name="Right Arrow 35"/>
            <p:cNvSpPr/>
            <p:nvPr/>
          </p:nvSpPr>
          <p:spPr>
            <a:xfrm>
              <a:off x="2489200" y="3763648"/>
              <a:ext cx="632952" cy="146898"/>
            </a:xfrm>
            <a:prstGeom prst="rightArrow">
              <a:avLst>
                <a:gd name="adj1" fmla="val 15407"/>
                <a:gd name="adj2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122152" y="3021683"/>
            <a:ext cx="4409500" cy="293017"/>
            <a:chOff x="3122152" y="3021683"/>
            <a:chExt cx="4409500" cy="293017"/>
          </a:xfrm>
        </p:grpSpPr>
        <p:sp>
          <p:nvSpPr>
            <p:cNvPr id="23" name="TextBox 22"/>
            <p:cNvSpPr txBox="1"/>
            <p:nvPr/>
          </p:nvSpPr>
          <p:spPr>
            <a:xfrm>
              <a:off x="6269768" y="3021683"/>
              <a:ext cx="12618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200" dirty="0" err="1" smtClean="0"/>
                <a:t>ZnO</a:t>
              </a:r>
              <a:r>
                <a:rPr lang="it-IT" sz="1200" dirty="0" smtClean="0"/>
                <a:t>(Al) 300nm</a:t>
              </a:r>
              <a:endParaRPr lang="it-IT" sz="12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122152" y="3054349"/>
              <a:ext cx="2516648" cy="26035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Right Arrow 36"/>
            <p:cNvSpPr/>
            <p:nvPr/>
          </p:nvSpPr>
          <p:spPr>
            <a:xfrm rot="10800000">
              <a:off x="5637673" y="3098866"/>
              <a:ext cx="632952" cy="146898"/>
            </a:xfrm>
            <a:prstGeom prst="rightArrow">
              <a:avLst>
                <a:gd name="adj1" fmla="val 15407"/>
                <a:gd name="adj2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122152" y="3314700"/>
            <a:ext cx="4037603" cy="276999"/>
            <a:chOff x="3122152" y="3314700"/>
            <a:chExt cx="4037603" cy="276999"/>
          </a:xfrm>
        </p:grpSpPr>
        <p:sp>
          <p:nvSpPr>
            <p:cNvPr id="6" name="Rectangle 5"/>
            <p:cNvSpPr/>
            <p:nvPr/>
          </p:nvSpPr>
          <p:spPr>
            <a:xfrm>
              <a:off x="3122152" y="3422649"/>
              <a:ext cx="2516648" cy="6350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269768" y="3314700"/>
              <a:ext cx="8899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200" dirty="0" err="1" smtClean="0"/>
                <a:t>CdS</a:t>
              </a:r>
              <a:r>
                <a:rPr lang="it-IT" sz="1200" dirty="0" smtClean="0"/>
                <a:t> 50nm</a:t>
              </a:r>
              <a:endParaRPr lang="it-IT" sz="1200" dirty="0"/>
            </a:p>
          </p:txBody>
        </p:sp>
        <p:sp>
          <p:nvSpPr>
            <p:cNvPr id="38" name="Right Arrow 37"/>
            <p:cNvSpPr/>
            <p:nvPr/>
          </p:nvSpPr>
          <p:spPr>
            <a:xfrm rot="10800000">
              <a:off x="5637673" y="3383915"/>
              <a:ext cx="632952" cy="146898"/>
            </a:xfrm>
            <a:prstGeom prst="rightArrow">
              <a:avLst>
                <a:gd name="adj1" fmla="val 15407"/>
                <a:gd name="adj2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441613" y="4577809"/>
            <a:ext cx="4197187" cy="830997"/>
            <a:chOff x="1441613" y="4406900"/>
            <a:chExt cx="4197187" cy="830997"/>
          </a:xfrm>
        </p:grpSpPr>
        <p:sp>
          <p:nvSpPr>
            <p:cNvPr id="47" name="Rectangle 46"/>
            <p:cNvSpPr/>
            <p:nvPr/>
          </p:nvSpPr>
          <p:spPr>
            <a:xfrm>
              <a:off x="3122152" y="4438650"/>
              <a:ext cx="2516648" cy="3619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48" name="Right Arrow 47"/>
            <p:cNvSpPr/>
            <p:nvPr/>
          </p:nvSpPr>
          <p:spPr>
            <a:xfrm>
              <a:off x="2489200" y="4546814"/>
              <a:ext cx="632952" cy="146898"/>
            </a:xfrm>
            <a:prstGeom prst="rightArrow">
              <a:avLst>
                <a:gd name="adj1" fmla="val 15407"/>
                <a:gd name="adj2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441613" y="4406900"/>
              <a:ext cx="103591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200" dirty="0" smtClean="0"/>
                <a:t>Substrato:</a:t>
              </a:r>
              <a:endParaRPr lang="it-IT" sz="1200" dirty="0"/>
            </a:p>
            <a:p>
              <a:pPr algn="r"/>
              <a:r>
                <a:rPr lang="it-IT" sz="1200" dirty="0" smtClean="0"/>
                <a:t>Acciaio inox</a:t>
              </a:r>
            </a:p>
            <a:p>
              <a:r>
                <a:rPr lang="it-IT" sz="1200" dirty="0" smtClean="0"/>
                <a:t>Rame</a:t>
              </a:r>
            </a:p>
            <a:p>
              <a:r>
                <a:rPr lang="it-IT" sz="1200" dirty="0" smtClean="0"/>
                <a:t>…</a:t>
              </a:r>
              <a:endParaRPr lang="it-IT" sz="1200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122152" y="4439309"/>
            <a:ext cx="4705930" cy="276999"/>
            <a:chOff x="3122152" y="4117269"/>
            <a:chExt cx="4705930" cy="276999"/>
          </a:xfrm>
        </p:grpSpPr>
        <p:sp>
          <p:nvSpPr>
            <p:cNvPr id="51" name="Rectangle 50"/>
            <p:cNvSpPr/>
            <p:nvPr/>
          </p:nvSpPr>
          <p:spPr>
            <a:xfrm>
              <a:off x="3122152" y="4210050"/>
              <a:ext cx="2516648" cy="4571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269768" y="4117269"/>
              <a:ext cx="15583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200" dirty="0" err="1" smtClean="0"/>
                <a:t>TiN</a:t>
              </a:r>
              <a:r>
                <a:rPr lang="it-IT" sz="1200" dirty="0" smtClean="0"/>
                <a:t> (strato barriera)</a:t>
              </a:r>
              <a:endParaRPr lang="it-IT" sz="1200" dirty="0"/>
            </a:p>
          </p:txBody>
        </p:sp>
        <p:sp>
          <p:nvSpPr>
            <p:cNvPr id="53" name="Right Arrow 52"/>
            <p:cNvSpPr/>
            <p:nvPr/>
          </p:nvSpPr>
          <p:spPr>
            <a:xfrm rot="10800000">
              <a:off x="5638800" y="4171728"/>
              <a:ext cx="632952" cy="146898"/>
            </a:xfrm>
            <a:prstGeom prst="rightArrow">
              <a:avLst>
                <a:gd name="adj1" fmla="val 15407"/>
                <a:gd name="adj2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1889" y="4237952"/>
            <a:ext cx="4076911" cy="276999"/>
            <a:chOff x="1561889" y="4414141"/>
            <a:chExt cx="4076911" cy="276999"/>
          </a:xfrm>
        </p:grpSpPr>
        <p:sp>
          <p:nvSpPr>
            <p:cNvPr id="12" name="Right Arrow 11"/>
            <p:cNvSpPr/>
            <p:nvPr/>
          </p:nvSpPr>
          <p:spPr>
            <a:xfrm>
              <a:off x="2489200" y="4488635"/>
              <a:ext cx="632952" cy="146898"/>
            </a:xfrm>
            <a:prstGeom prst="rightArrow">
              <a:avLst>
                <a:gd name="adj1" fmla="val 15407"/>
                <a:gd name="adj2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61889" y="4414141"/>
              <a:ext cx="9156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200" dirty="0" err="1" smtClean="0"/>
                <a:t>Mo</a:t>
              </a:r>
              <a:r>
                <a:rPr lang="it-IT" sz="1200" dirty="0" smtClean="0"/>
                <a:t> 300nm</a:t>
              </a:r>
              <a:endParaRPr lang="it-IT" sz="1200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122152" y="4448167"/>
              <a:ext cx="2516648" cy="2286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181707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Substrati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Metallici:</a:t>
            </a:r>
          </a:p>
          <a:p>
            <a:pPr lvl="1"/>
            <a:r>
              <a:rPr lang="it-IT" dirty="0" smtClean="0"/>
              <a:t>Back </a:t>
            </a:r>
            <a:r>
              <a:rPr lang="it-IT" dirty="0" err="1" smtClean="0"/>
              <a:t>Contact</a:t>
            </a:r>
            <a:r>
              <a:rPr lang="it-IT" dirty="0" smtClean="0"/>
              <a:t> automatico</a:t>
            </a:r>
          </a:p>
          <a:p>
            <a:pPr lvl="1"/>
            <a:r>
              <a:rPr lang="it-IT" dirty="0" smtClean="0"/>
              <a:t>Flessibili, spessori sottili 50 ÷ 100 </a:t>
            </a:r>
            <a:r>
              <a:rPr lang="it-IT" dirty="0" err="1" smtClean="0"/>
              <a:t>μm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Plastici:</a:t>
            </a:r>
          </a:p>
          <a:p>
            <a:pPr lvl="1"/>
            <a:r>
              <a:rPr lang="it-IT" dirty="0" smtClean="0"/>
              <a:t>Flessibilità</a:t>
            </a:r>
          </a:p>
          <a:p>
            <a:endParaRPr lang="it-IT" dirty="0"/>
          </a:p>
          <a:p>
            <a:r>
              <a:rPr lang="it-IT" dirty="0" smtClean="0"/>
              <a:t>Ceramici:</a:t>
            </a:r>
          </a:p>
          <a:p>
            <a:pPr lvl="1"/>
            <a:r>
              <a:rPr lang="it-IT" dirty="0" smtClean="0"/>
              <a:t>Incorporati ad elementi architettonici</a:t>
            </a:r>
            <a:endParaRPr lang="it-IT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829" y="1600200"/>
            <a:ext cx="3340100" cy="2438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297" y="2998837"/>
            <a:ext cx="3048000" cy="1206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4952" y="2989592"/>
            <a:ext cx="2685435" cy="30828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9438" y="4612967"/>
            <a:ext cx="3276653" cy="217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76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Metalli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Acciaio inox da 125 </a:t>
            </a:r>
            <a:r>
              <a:rPr lang="it-IT" dirty="0" err="1" smtClean="0"/>
              <a:t>μm</a:t>
            </a:r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Bronzo da 125 </a:t>
            </a:r>
            <a:r>
              <a:rPr lang="it-IT" dirty="0" err="1" smtClean="0"/>
              <a:t>μm</a:t>
            </a:r>
            <a:endParaRPr lang="it-IT" dirty="0"/>
          </a:p>
        </p:txBody>
      </p:sp>
      <p:pic>
        <p:nvPicPr>
          <p:cNvPr id="4" name="Picture 3" descr="Mo A7 (4)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4737" y="2163095"/>
            <a:ext cx="2171715" cy="1835355"/>
          </a:xfrm>
          <a:prstGeom prst="rect">
            <a:avLst/>
          </a:prstGeom>
        </p:spPr>
      </p:pic>
      <p:pic>
        <p:nvPicPr>
          <p:cNvPr id="5" name="Picture 4" descr="Inox2+TiN+Mo (1)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3485" y="2163095"/>
            <a:ext cx="3459726" cy="1835355"/>
          </a:xfrm>
          <a:prstGeom prst="rect">
            <a:avLst/>
          </a:prstGeom>
        </p:spPr>
      </p:pic>
      <p:pic>
        <p:nvPicPr>
          <p:cNvPr id="6" name="Picture 5" descr="bronzo fosforoso (2)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9291" y="4539226"/>
            <a:ext cx="2441678" cy="204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68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Ceramici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Ceramiche Vetrificate fornite da Marazzi</a:t>
            </a:r>
            <a:endParaRPr lang="it-IT" dirty="0"/>
          </a:p>
        </p:txBody>
      </p:sp>
      <p:pic>
        <p:nvPicPr>
          <p:cNvPr id="4" name="Picture 3" descr="A2 (1)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9453" y="2326967"/>
            <a:ext cx="3775676" cy="389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26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Tecniche di Deposizione</a:t>
            </a:r>
            <a:endParaRPr lang="it-IT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Uniformare l’ambiente di processo</a:t>
            </a:r>
          </a:p>
          <a:p>
            <a:r>
              <a:rPr lang="it-IT" dirty="0" smtClean="0"/>
              <a:t>Deposizione sotto vuoto</a:t>
            </a:r>
          </a:p>
          <a:p>
            <a:pPr lvl="1"/>
            <a:r>
              <a:rPr lang="it-IT" dirty="0" smtClean="0"/>
              <a:t>Barriera: </a:t>
            </a:r>
            <a:r>
              <a:rPr lang="it-IT" dirty="0" err="1" smtClean="0"/>
              <a:t>Sputtering</a:t>
            </a:r>
            <a:endParaRPr lang="it-IT" dirty="0"/>
          </a:p>
          <a:p>
            <a:pPr lvl="1"/>
            <a:r>
              <a:rPr lang="it-IT" dirty="0" smtClean="0"/>
              <a:t>Contatto metallico: </a:t>
            </a:r>
            <a:r>
              <a:rPr lang="it-IT" dirty="0" err="1" smtClean="0"/>
              <a:t>Sputtering</a:t>
            </a:r>
            <a:endParaRPr lang="it-IT" dirty="0" smtClean="0"/>
          </a:p>
          <a:p>
            <a:pPr lvl="1"/>
            <a:r>
              <a:rPr lang="it-IT" dirty="0" err="1" smtClean="0"/>
              <a:t>NaF</a:t>
            </a:r>
            <a:r>
              <a:rPr lang="it-IT" dirty="0" smtClean="0"/>
              <a:t>: </a:t>
            </a:r>
            <a:r>
              <a:rPr lang="it-IT" dirty="0" err="1" smtClean="0"/>
              <a:t>Sputtering</a:t>
            </a:r>
            <a:endParaRPr lang="it-IT" dirty="0" smtClean="0"/>
          </a:p>
          <a:p>
            <a:pPr lvl="1"/>
            <a:r>
              <a:rPr lang="it-IT" dirty="0" smtClean="0"/>
              <a:t>CIGS: PED</a:t>
            </a:r>
          </a:p>
          <a:p>
            <a:pPr lvl="1"/>
            <a:r>
              <a:rPr lang="it-IT" dirty="0" err="1" smtClean="0"/>
              <a:t>ZnS</a:t>
            </a:r>
            <a:r>
              <a:rPr lang="it-IT" dirty="0" smtClean="0"/>
              <a:t> o simili: </a:t>
            </a:r>
            <a:r>
              <a:rPr lang="it-IT" dirty="0" err="1" smtClean="0"/>
              <a:t>Sputtering</a:t>
            </a:r>
            <a:endParaRPr lang="it-IT" dirty="0" smtClean="0"/>
          </a:p>
          <a:p>
            <a:pPr lvl="1"/>
            <a:r>
              <a:rPr lang="it-IT" dirty="0" smtClean="0"/>
              <a:t>TCO: </a:t>
            </a:r>
            <a:r>
              <a:rPr lang="it-IT" dirty="0" err="1" smtClean="0"/>
              <a:t>Sputtering</a:t>
            </a:r>
            <a:endParaRPr lang="it-IT" dirty="0" smtClean="0"/>
          </a:p>
          <a:p>
            <a:pPr lvl="1"/>
            <a:r>
              <a:rPr lang="it-IT" dirty="0" smtClean="0"/>
              <a:t>Metallizzazione: </a:t>
            </a:r>
            <a:r>
              <a:rPr lang="it-IT" dirty="0" err="1" smtClean="0"/>
              <a:t>Sputtering</a:t>
            </a:r>
            <a:endParaRPr lang="it-IT" dirty="0" smtClean="0"/>
          </a:p>
          <a:p>
            <a:r>
              <a:rPr lang="it-IT" dirty="0" smtClean="0"/>
              <a:t>Basse </a:t>
            </a:r>
            <a:r>
              <a:rPr lang="it-IT" dirty="0"/>
              <a:t>temperature di processo: T ≤ 250°C</a:t>
            </a:r>
          </a:p>
          <a:p>
            <a:r>
              <a:rPr lang="it-IT" dirty="0" smtClean="0"/>
              <a:t>Ottimizzazione del Processo</a:t>
            </a:r>
          </a:p>
          <a:p>
            <a:r>
              <a:rPr lang="it-IT" b="1" dirty="0" smtClean="0"/>
              <a:t>Riduzione Costi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515294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Apparato</a:t>
            </a:r>
            <a:endParaRPr lang="it-IT" dirty="0"/>
          </a:p>
        </p:txBody>
      </p:sp>
      <p:pic>
        <p:nvPicPr>
          <p:cNvPr id="5" name="Picture 4" descr="Apparato Sputtering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820" y="1746356"/>
            <a:ext cx="3764797" cy="5019730"/>
          </a:xfrm>
          <a:prstGeom prst="rect">
            <a:avLst/>
          </a:prstGeom>
        </p:spPr>
      </p:pic>
      <p:pic>
        <p:nvPicPr>
          <p:cNvPr id="6" name="Picture 5" descr="ufficio (4)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2394" y="2366654"/>
            <a:ext cx="4999695" cy="374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29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Apparato</a:t>
            </a:r>
            <a:endParaRPr lang="it-IT" dirty="0"/>
          </a:p>
        </p:txBody>
      </p:sp>
      <p:pic>
        <p:nvPicPr>
          <p:cNvPr id="3" name="Picture 2" descr="Armadio elettronica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837" y="1735666"/>
            <a:ext cx="3718847" cy="4958463"/>
          </a:xfrm>
          <a:prstGeom prst="rect">
            <a:avLst/>
          </a:prstGeom>
        </p:spPr>
      </p:pic>
      <p:pic>
        <p:nvPicPr>
          <p:cNvPr id="4" name="Picture 3" descr="Flussimetro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4968" y="2349499"/>
            <a:ext cx="4973484" cy="373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458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Apparato</a:t>
            </a:r>
            <a:endParaRPr lang="it-IT" dirty="0"/>
          </a:p>
        </p:txBody>
      </p:sp>
      <p:pic>
        <p:nvPicPr>
          <p:cNvPr id="4" name="Picture 3" descr="Target Ti dopo utilizzo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5763" y="1753420"/>
            <a:ext cx="6183397" cy="463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76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Thin</a:t>
            </a:r>
            <a:r>
              <a:rPr lang="it-IT" dirty="0" smtClean="0"/>
              <a:t> Film for CIGS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Deposizione Back </a:t>
            </a:r>
            <a:r>
              <a:rPr lang="it-IT" dirty="0" err="1" smtClean="0"/>
              <a:t>Contact</a:t>
            </a:r>
            <a:endParaRPr lang="it-IT" dirty="0" smtClean="0"/>
          </a:p>
          <a:p>
            <a:r>
              <a:rPr lang="it-IT" dirty="0" smtClean="0"/>
              <a:t>Deposizione Assorbitore CIGS</a:t>
            </a:r>
          </a:p>
          <a:p>
            <a:r>
              <a:rPr lang="it-IT" dirty="0" smtClean="0"/>
              <a:t>Deposizione secondo componente </a:t>
            </a:r>
            <a:r>
              <a:rPr lang="it-IT" dirty="0" err="1" smtClean="0"/>
              <a:t>eterogiunzione</a:t>
            </a:r>
            <a:endParaRPr lang="it-IT" dirty="0" smtClean="0"/>
          </a:p>
          <a:p>
            <a:r>
              <a:rPr lang="it-IT" dirty="0" smtClean="0"/>
              <a:t>Deposizione TCO</a:t>
            </a:r>
          </a:p>
          <a:p>
            <a:r>
              <a:rPr lang="it-IT" dirty="0" smtClean="0"/>
              <a:t>Deposizione secondo contatto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10529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Immagini SEM</a:t>
            </a:r>
            <a:endParaRPr lang="it-IT" dirty="0"/>
          </a:p>
        </p:txBody>
      </p:sp>
      <p:pic>
        <p:nvPicPr>
          <p:cNvPr id="3" name="Picture 2" descr="mo_A4_10kx cop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27161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458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Immagini SEM</a:t>
            </a:r>
            <a:endParaRPr lang="it-IT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27161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587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Immagini SEM</a:t>
            </a:r>
            <a:endParaRPr lang="it-IT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27161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587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802513"/>
              </p:ext>
            </p:extLst>
          </p:nvPr>
        </p:nvGraphicFramePr>
        <p:xfrm>
          <a:off x="6994" y="1520710"/>
          <a:ext cx="9751596" cy="397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Worksheet" r:id="rId3" imgW="10337800" imgH="4216400" progId="Excel.Sheet.12">
                  <p:embed/>
                </p:oleObj>
              </mc:Choice>
              <mc:Fallback>
                <p:oleObj name="Worksheet" r:id="rId3" imgW="10337800" imgH="4216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94" y="1520710"/>
                        <a:ext cx="9751596" cy="3977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2468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Sviluppi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Sistemazione degli apparati in nuovi locali</a:t>
            </a:r>
          </a:p>
          <a:p>
            <a:r>
              <a:rPr lang="it-IT" dirty="0" smtClean="0"/>
              <a:t>Utilizzo di una camera pulita</a:t>
            </a:r>
          </a:p>
          <a:p>
            <a:r>
              <a:rPr lang="it-IT" dirty="0" smtClean="0"/>
              <a:t>Nuovo sistema di deposizione</a:t>
            </a:r>
          </a:p>
          <a:p>
            <a:r>
              <a:rPr lang="it-IT" dirty="0" smtClean="0"/>
              <a:t>Nuova Strumentazione</a:t>
            </a:r>
          </a:p>
          <a:p>
            <a:r>
              <a:rPr lang="it-IT" dirty="0" smtClean="0"/>
              <a:t>Substrati da 160x160 mm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51458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Solar Cell </a:t>
            </a:r>
            <a:r>
              <a:rPr lang="it-IT" dirty="0" err="1" smtClean="0"/>
              <a:t>Structure</a:t>
            </a:r>
            <a:endParaRPr lang="it-IT" dirty="0"/>
          </a:p>
        </p:txBody>
      </p:sp>
      <p:grpSp>
        <p:nvGrpSpPr>
          <p:cNvPr id="39" name="Group 38"/>
          <p:cNvGrpSpPr/>
          <p:nvPr/>
        </p:nvGrpSpPr>
        <p:grpSpPr>
          <a:xfrm>
            <a:off x="1156354" y="4406900"/>
            <a:ext cx="4482446" cy="461665"/>
            <a:chOff x="1156354" y="4406900"/>
            <a:chExt cx="4482446" cy="461665"/>
          </a:xfrm>
        </p:grpSpPr>
        <p:sp>
          <p:nvSpPr>
            <p:cNvPr id="3" name="Rectangle 2"/>
            <p:cNvSpPr/>
            <p:nvPr/>
          </p:nvSpPr>
          <p:spPr>
            <a:xfrm>
              <a:off x="3122152" y="4438650"/>
              <a:ext cx="2516648" cy="3619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2489200" y="4546814"/>
              <a:ext cx="632952" cy="146898"/>
            </a:xfrm>
            <a:prstGeom prst="rightArrow">
              <a:avLst>
                <a:gd name="adj1" fmla="val 15407"/>
                <a:gd name="adj2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56354" y="4406900"/>
              <a:ext cx="13211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200" dirty="0" err="1" smtClean="0"/>
                <a:t>Substrate</a:t>
              </a:r>
              <a:endParaRPr lang="it-IT" sz="1200" dirty="0" smtClean="0"/>
            </a:p>
            <a:p>
              <a:r>
                <a:rPr lang="it-IT" sz="1200" dirty="0" smtClean="0"/>
                <a:t>(soda lime </a:t>
              </a:r>
              <a:r>
                <a:rPr lang="it-IT" sz="1200" dirty="0" err="1" smtClean="0"/>
                <a:t>glass</a:t>
              </a:r>
              <a:r>
                <a:rPr lang="it-IT" sz="1200" dirty="0" smtClean="0"/>
                <a:t>)</a:t>
              </a:r>
              <a:endParaRPr lang="it-IT" sz="12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496621" y="3245414"/>
            <a:ext cx="4142179" cy="276999"/>
            <a:chOff x="1496621" y="3245414"/>
            <a:chExt cx="4142179" cy="276999"/>
          </a:xfrm>
        </p:grpSpPr>
        <p:sp>
          <p:nvSpPr>
            <p:cNvPr id="7" name="Rectangle 6"/>
            <p:cNvSpPr/>
            <p:nvPr/>
          </p:nvSpPr>
          <p:spPr>
            <a:xfrm>
              <a:off x="3122152" y="3314701"/>
              <a:ext cx="2516648" cy="9955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96621" y="3245414"/>
              <a:ext cx="9925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200" dirty="0" err="1" smtClean="0"/>
                <a:t>ZnO</a:t>
              </a:r>
              <a:r>
                <a:rPr lang="it-IT" sz="1200" dirty="0" smtClean="0"/>
                <a:t> 100nm</a:t>
              </a:r>
              <a:endParaRPr lang="it-IT" sz="1200" dirty="0"/>
            </a:p>
          </p:txBody>
        </p:sp>
        <p:sp>
          <p:nvSpPr>
            <p:cNvPr id="33" name="Right Arrow 32"/>
            <p:cNvSpPr/>
            <p:nvPr/>
          </p:nvSpPr>
          <p:spPr>
            <a:xfrm>
              <a:off x="2489200" y="3297767"/>
              <a:ext cx="632952" cy="146898"/>
            </a:xfrm>
            <a:prstGeom prst="rightArrow">
              <a:avLst>
                <a:gd name="adj1" fmla="val 15407"/>
                <a:gd name="adj2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612037" y="2852353"/>
            <a:ext cx="4026763" cy="276999"/>
            <a:chOff x="1612037" y="2852353"/>
            <a:chExt cx="4026763" cy="276999"/>
          </a:xfrm>
        </p:grpSpPr>
        <p:grpSp>
          <p:nvGrpSpPr>
            <p:cNvPr id="11" name="Group 10"/>
            <p:cNvGrpSpPr/>
            <p:nvPr/>
          </p:nvGrpSpPr>
          <p:grpSpPr>
            <a:xfrm>
              <a:off x="3122152" y="2990849"/>
              <a:ext cx="2516648" cy="50800"/>
              <a:chOff x="4868402" y="2990849"/>
              <a:chExt cx="2516648" cy="508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4868402" y="2990849"/>
                <a:ext cx="351298" cy="508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7033752" y="2990849"/>
                <a:ext cx="351298" cy="508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1612037" y="2852353"/>
              <a:ext cx="8771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200" dirty="0" smtClean="0"/>
                <a:t>Al </a:t>
              </a:r>
              <a:r>
                <a:rPr lang="it-IT" sz="1200" dirty="0" err="1" smtClean="0"/>
                <a:t>contact</a:t>
              </a:r>
              <a:endParaRPr lang="it-IT" sz="1200" dirty="0"/>
            </a:p>
          </p:txBody>
        </p:sp>
        <p:sp>
          <p:nvSpPr>
            <p:cNvPr id="34" name="Right Arrow 33"/>
            <p:cNvSpPr/>
            <p:nvPr/>
          </p:nvSpPr>
          <p:spPr>
            <a:xfrm>
              <a:off x="2477524" y="2942798"/>
              <a:ext cx="632952" cy="146898"/>
            </a:xfrm>
            <a:prstGeom prst="rightArrow">
              <a:avLst>
                <a:gd name="adj1" fmla="val 15407"/>
                <a:gd name="adj2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122152" y="4166732"/>
            <a:ext cx="4064108" cy="276999"/>
            <a:chOff x="3122152" y="4166732"/>
            <a:chExt cx="4064108" cy="276999"/>
          </a:xfrm>
        </p:grpSpPr>
        <p:sp>
          <p:nvSpPr>
            <p:cNvPr id="4" name="Rectangle 3"/>
            <p:cNvSpPr/>
            <p:nvPr/>
          </p:nvSpPr>
          <p:spPr>
            <a:xfrm>
              <a:off x="3122152" y="4210050"/>
              <a:ext cx="2516648" cy="2286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70625" y="4166732"/>
              <a:ext cx="9156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200" dirty="0" err="1" smtClean="0"/>
                <a:t>Mo</a:t>
              </a:r>
              <a:r>
                <a:rPr lang="it-IT" sz="1200" dirty="0" smtClean="0"/>
                <a:t> 300nm</a:t>
              </a:r>
              <a:endParaRPr lang="it-IT" sz="1200" dirty="0"/>
            </a:p>
          </p:txBody>
        </p:sp>
        <p:sp>
          <p:nvSpPr>
            <p:cNvPr id="35" name="Right Arrow 34"/>
            <p:cNvSpPr/>
            <p:nvPr/>
          </p:nvSpPr>
          <p:spPr>
            <a:xfrm rot="10800000">
              <a:off x="5638800" y="4249418"/>
              <a:ext cx="632952" cy="146898"/>
            </a:xfrm>
            <a:prstGeom prst="rightArrow">
              <a:avLst>
                <a:gd name="adj1" fmla="val 15407"/>
                <a:gd name="adj2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574512" y="3486151"/>
            <a:ext cx="4064288" cy="698501"/>
            <a:chOff x="1574512" y="3486151"/>
            <a:chExt cx="4064288" cy="698501"/>
          </a:xfrm>
        </p:grpSpPr>
        <p:sp>
          <p:nvSpPr>
            <p:cNvPr id="5" name="Rectangle 4"/>
            <p:cNvSpPr/>
            <p:nvPr/>
          </p:nvSpPr>
          <p:spPr>
            <a:xfrm>
              <a:off x="3122152" y="3486151"/>
              <a:ext cx="2516648" cy="698501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74512" y="3698381"/>
              <a:ext cx="9030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200" dirty="0" smtClean="0"/>
                <a:t>GIGS 2μm</a:t>
              </a:r>
              <a:endParaRPr lang="it-IT" sz="1200" dirty="0"/>
            </a:p>
          </p:txBody>
        </p:sp>
        <p:sp>
          <p:nvSpPr>
            <p:cNvPr id="36" name="Right Arrow 35"/>
            <p:cNvSpPr/>
            <p:nvPr/>
          </p:nvSpPr>
          <p:spPr>
            <a:xfrm>
              <a:off x="2489200" y="3763648"/>
              <a:ext cx="632952" cy="146898"/>
            </a:xfrm>
            <a:prstGeom prst="rightArrow">
              <a:avLst>
                <a:gd name="adj1" fmla="val 15407"/>
                <a:gd name="adj2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122152" y="3021683"/>
            <a:ext cx="4409500" cy="293017"/>
            <a:chOff x="3122152" y="3021683"/>
            <a:chExt cx="4409500" cy="293017"/>
          </a:xfrm>
        </p:grpSpPr>
        <p:sp>
          <p:nvSpPr>
            <p:cNvPr id="23" name="TextBox 22"/>
            <p:cNvSpPr txBox="1"/>
            <p:nvPr/>
          </p:nvSpPr>
          <p:spPr>
            <a:xfrm>
              <a:off x="6269768" y="3021683"/>
              <a:ext cx="12618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200" dirty="0" err="1" smtClean="0"/>
                <a:t>ZnO</a:t>
              </a:r>
              <a:r>
                <a:rPr lang="it-IT" sz="1200" dirty="0" smtClean="0"/>
                <a:t>(Al) 300nm</a:t>
              </a:r>
              <a:endParaRPr lang="it-IT" sz="12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122152" y="3054349"/>
              <a:ext cx="2516648" cy="26035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Right Arrow 36"/>
            <p:cNvSpPr/>
            <p:nvPr/>
          </p:nvSpPr>
          <p:spPr>
            <a:xfrm rot="10800000">
              <a:off x="5637673" y="3098866"/>
              <a:ext cx="632952" cy="146898"/>
            </a:xfrm>
            <a:prstGeom prst="rightArrow">
              <a:avLst>
                <a:gd name="adj1" fmla="val 15407"/>
                <a:gd name="adj2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122152" y="3314700"/>
            <a:ext cx="4037603" cy="276999"/>
            <a:chOff x="3122152" y="3314700"/>
            <a:chExt cx="4037603" cy="276999"/>
          </a:xfrm>
        </p:grpSpPr>
        <p:sp>
          <p:nvSpPr>
            <p:cNvPr id="6" name="Rectangle 5"/>
            <p:cNvSpPr/>
            <p:nvPr/>
          </p:nvSpPr>
          <p:spPr>
            <a:xfrm>
              <a:off x="3122152" y="3422649"/>
              <a:ext cx="2516648" cy="6350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269768" y="3314700"/>
              <a:ext cx="8899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1200" dirty="0" err="1" smtClean="0"/>
                <a:t>CdS</a:t>
              </a:r>
              <a:r>
                <a:rPr lang="it-IT" sz="1200" dirty="0" smtClean="0"/>
                <a:t> 50nm</a:t>
              </a:r>
              <a:endParaRPr lang="it-IT" sz="1200" dirty="0"/>
            </a:p>
          </p:txBody>
        </p:sp>
        <p:sp>
          <p:nvSpPr>
            <p:cNvPr id="38" name="Right Arrow 37"/>
            <p:cNvSpPr/>
            <p:nvPr/>
          </p:nvSpPr>
          <p:spPr>
            <a:xfrm rot="10800000">
              <a:off x="5637673" y="3383915"/>
              <a:ext cx="632952" cy="146898"/>
            </a:xfrm>
            <a:prstGeom prst="rightArrow">
              <a:avLst>
                <a:gd name="adj1" fmla="val 15407"/>
                <a:gd name="adj2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2908095" y="5604387"/>
            <a:ext cx="2940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Cella solare CIGS standard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72684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Solar Cell </a:t>
            </a:r>
            <a:r>
              <a:rPr lang="it-IT" dirty="0" err="1"/>
              <a:t>Structure</a:t>
            </a:r>
            <a:endParaRPr lang="it-IT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2923459" y="2685026"/>
            <a:ext cx="382905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9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CIGS </a:t>
            </a:r>
            <a:r>
              <a:rPr lang="it-IT" dirty="0" err="1" smtClean="0"/>
              <a:t>Structure</a:t>
            </a:r>
            <a:endParaRPr lang="it-IT" dirty="0"/>
          </a:p>
        </p:txBody>
      </p:sp>
      <p:pic>
        <p:nvPicPr>
          <p:cNvPr id="3" name="Picture 2" descr="800px-Chalcopyrite-unit-cell-3D-ball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9290" y="1912955"/>
            <a:ext cx="6464710" cy="40727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6839" y="2876558"/>
            <a:ext cx="790376" cy="646331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it-IT" sz="3600" dirty="0" smtClean="0"/>
              <a:t>Cu</a:t>
            </a:r>
            <a:endParaRPr lang="it-IT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966839" y="3522889"/>
            <a:ext cx="648134" cy="646331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it-IT" sz="3600" dirty="0" smtClean="0"/>
              <a:t>Se</a:t>
            </a:r>
            <a:endParaRPr lang="it-IT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966839" y="4171544"/>
            <a:ext cx="1345816" cy="646331"/>
          </a:xfrm>
          <a:prstGeom prst="rect">
            <a:avLst/>
          </a:prstGeom>
          <a:solidFill>
            <a:srgbClr val="3366FF">
              <a:alpha val="50000"/>
            </a:srgbClr>
          </a:solidFill>
          <a:ln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it-IT" sz="3600" dirty="0" smtClean="0"/>
              <a:t>In-</a:t>
            </a:r>
            <a:r>
              <a:rPr lang="it-IT" sz="3600" dirty="0" err="1" smtClean="0"/>
              <a:t>Ga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3510912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023" y="1600200"/>
            <a:ext cx="4090983" cy="51455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361" y="2990645"/>
            <a:ext cx="26700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3200" dirty="0" smtClean="0"/>
              <a:t>SiO</a:t>
            </a:r>
            <a:r>
              <a:rPr lang="it-IT" sz="3200" baseline="-25000" dirty="0" smtClean="0"/>
              <a:t>2</a:t>
            </a:r>
            <a:r>
              <a:rPr lang="it-IT" sz="3200" dirty="0" smtClean="0"/>
              <a:t> ≈ 75%</a:t>
            </a:r>
          </a:p>
          <a:p>
            <a:r>
              <a:rPr lang="it-IT" sz="3200" dirty="0" err="1" smtClean="0"/>
              <a:t>CaO</a:t>
            </a:r>
            <a:r>
              <a:rPr lang="it-IT" sz="3200" dirty="0" smtClean="0"/>
              <a:t> </a:t>
            </a:r>
            <a:r>
              <a:rPr lang="it-IT" sz="3200" dirty="0"/>
              <a:t>≈ </a:t>
            </a:r>
            <a:r>
              <a:rPr lang="it-IT" sz="3200" dirty="0" smtClean="0"/>
              <a:t>14%</a:t>
            </a:r>
          </a:p>
          <a:p>
            <a:r>
              <a:rPr lang="it-IT" sz="3200" dirty="0" smtClean="0"/>
              <a:t>Na</a:t>
            </a:r>
            <a:r>
              <a:rPr lang="it-IT" sz="3200" baseline="-25000" dirty="0" smtClean="0"/>
              <a:t>2</a:t>
            </a:r>
            <a:r>
              <a:rPr lang="it-IT" sz="3200" dirty="0" smtClean="0"/>
              <a:t>O </a:t>
            </a:r>
            <a:r>
              <a:rPr lang="it-IT" sz="3200" dirty="0"/>
              <a:t>≈ </a:t>
            </a:r>
            <a:r>
              <a:rPr lang="it-IT" sz="3200" dirty="0" smtClean="0"/>
              <a:t>16% </a:t>
            </a:r>
            <a:endParaRPr lang="it-IT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Soda Lime Glass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5641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Solar Cell </a:t>
            </a:r>
            <a:r>
              <a:rPr lang="it-IT" dirty="0" err="1" smtClean="0"/>
              <a:t>Structure</a:t>
            </a:r>
            <a:endParaRPr lang="it-IT" dirty="0"/>
          </a:p>
        </p:txBody>
      </p:sp>
      <p:sp>
        <p:nvSpPr>
          <p:cNvPr id="3" name="Rectangle 2"/>
          <p:cNvSpPr/>
          <p:nvPr/>
        </p:nvSpPr>
        <p:spPr>
          <a:xfrm>
            <a:off x="3122152" y="4438650"/>
            <a:ext cx="2516648" cy="3619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1200"/>
          </a:p>
        </p:txBody>
      </p:sp>
      <p:sp>
        <p:nvSpPr>
          <p:cNvPr id="7" name="Rectangle 6"/>
          <p:cNvSpPr/>
          <p:nvPr/>
        </p:nvSpPr>
        <p:spPr>
          <a:xfrm>
            <a:off x="3122152" y="3314701"/>
            <a:ext cx="2516648" cy="995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1" name="Group 10"/>
          <p:cNvGrpSpPr/>
          <p:nvPr/>
        </p:nvGrpSpPr>
        <p:grpSpPr>
          <a:xfrm>
            <a:off x="3122152" y="2990849"/>
            <a:ext cx="2516648" cy="50800"/>
            <a:chOff x="4868402" y="2990849"/>
            <a:chExt cx="2516648" cy="50800"/>
          </a:xfrm>
        </p:grpSpPr>
        <p:sp>
          <p:nvSpPr>
            <p:cNvPr id="9" name="Rectangle 8"/>
            <p:cNvSpPr/>
            <p:nvPr/>
          </p:nvSpPr>
          <p:spPr>
            <a:xfrm>
              <a:off x="4868402" y="2990849"/>
              <a:ext cx="351298" cy="5080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033752" y="2990849"/>
              <a:ext cx="351298" cy="5080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" name="Rectangle 3"/>
          <p:cNvSpPr/>
          <p:nvPr/>
        </p:nvSpPr>
        <p:spPr>
          <a:xfrm>
            <a:off x="3122152" y="4210050"/>
            <a:ext cx="2516648" cy="2286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ctangle 4"/>
          <p:cNvSpPr/>
          <p:nvPr/>
        </p:nvSpPr>
        <p:spPr>
          <a:xfrm>
            <a:off x="3122152" y="3486151"/>
            <a:ext cx="2516648" cy="69850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3122152" y="3054349"/>
            <a:ext cx="2516648" cy="2603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ctangle 5"/>
          <p:cNvSpPr/>
          <p:nvPr/>
        </p:nvSpPr>
        <p:spPr>
          <a:xfrm>
            <a:off x="3122152" y="3422649"/>
            <a:ext cx="2516648" cy="635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TextBox 45"/>
          <p:cNvSpPr txBox="1"/>
          <p:nvPr/>
        </p:nvSpPr>
        <p:spPr>
          <a:xfrm>
            <a:off x="2908095" y="5604387"/>
            <a:ext cx="2940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Cella solare CIGS standard</a:t>
            </a:r>
            <a:endParaRPr lang="it-IT" dirty="0"/>
          </a:p>
        </p:txBody>
      </p:sp>
      <p:grpSp>
        <p:nvGrpSpPr>
          <p:cNvPr id="18" name="Group 17"/>
          <p:cNvGrpSpPr/>
          <p:nvPr/>
        </p:nvGrpSpPr>
        <p:grpSpPr>
          <a:xfrm>
            <a:off x="1778000" y="3941097"/>
            <a:ext cx="1130095" cy="688258"/>
            <a:chOff x="1778000" y="3941097"/>
            <a:chExt cx="1130095" cy="688258"/>
          </a:xfrm>
        </p:grpSpPr>
        <p:sp>
          <p:nvSpPr>
            <p:cNvPr id="13" name="Up Arrow 12"/>
            <p:cNvSpPr/>
            <p:nvPr/>
          </p:nvSpPr>
          <p:spPr>
            <a:xfrm>
              <a:off x="2433484" y="3941097"/>
              <a:ext cx="474611" cy="688258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78000" y="4167690"/>
              <a:ext cx="5943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 smtClean="0"/>
                <a:t>Na</a:t>
              </a:r>
              <a:endParaRPr lang="it-IT" sz="24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638800" y="4446844"/>
            <a:ext cx="1832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Soda Lime </a:t>
            </a:r>
            <a:r>
              <a:rPr lang="it-IT" dirty="0" err="1" smtClean="0"/>
              <a:t>glass</a:t>
            </a:r>
            <a:endParaRPr lang="it-IT" dirty="0"/>
          </a:p>
        </p:txBody>
      </p:sp>
      <p:sp>
        <p:nvSpPr>
          <p:cNvPr id="16" name="TextBox 15"/>
          <p:cNvSpPr txBox="1"/>
          <p:nvPr/>
        </p:nvSpPr>
        <p:spPr>
          <a:xfrm>
            <a:off x="5638800" y="4149721"/>
            <a:ext cx="528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Mo</a:t>
            </a:r>
            <a:endParaRPr lang="it-IT" dirty="0"/>
          </a:p>
        </p:txBody>
      </p:sp>
      <p:sp>
        <p:nvSpPr>
          <p:cNvPr id="17" name="TextBox 16"/>
          <p:cNvSpPr txBox="1"/>
          <p:nvPr/>
        </p:nvSpPr>
        <p:spPr>
          <a:xfrm>
            <a:off x="5638800" y="3682689"/>
            <a:ext cx="72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CIGS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28486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Ruolo Na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Una accidentale aggiunta di una piccola quantità di Na proveniente dal substrato, diffusasi attraverso il film di </a:t>
            </a:r>
            <a:r>
              <a:rPr lang="it-IT" dirty="0" err="1" smtClean="0"/>
              <a:t>Mo</a:t>
            </a:r>
            <a:r>
              <a:rPr lang="it-IT" dirty="0" smtClean="0"/>
              <a:t>, ha incrementato l’efficienza della cella.</a:t>
            </a:r>
          </a:p>
          <a:p>
            <a:r>
              <a:rPr lang="it-IT" dirty="0"/>
              <a:t>U</a:t>
            </a:r>
            <a:r>
              <a:rPr lang="it-IT" dirty="0" smtClean="0"/>
              <a:t>n eccesso di sodio porta ad un deterioramento generale delle caratteristiche della cella e, quindi, della sua efficienza</a:t>
            </a:r>
          </a:p>
          <a:p>
            <a:r>
              <a:rPr lang="it-IT" dirty="0"/>
              <a:t>I</a:t>
            </a:r>
            <a:r>
              <a:rPr lang="it-IT" dirty="0" smtClean="0"/>
              <a:t>mpedire la diffusione poco controllabile del Na dal substrato tramite opportuni strati barrier</a:t>
            </a:r>
            <a:r>
              <a:rPr lang="it-IT" dirty="0"/>
              <a:t>a</a:t>
            </a:r>
            <a:endParaRPr lang="it-IT" dirty="0" smtClean="0"/>
          </a:p>
          <a:p>
            <a:r>
              <a:rPr lang="it-IT" dirty="0" smtClean="0"/>
              <a:t>Deposizione di </a:t>
            </a:r>
            <a:r>
              <a:rPr lang="it-IT" dirty="0" err="1" smtClean="0"/>
              <a:t>NaF</a:t>
            </a:r>
            <a:r>
              <a:rPr lang="it-IT" dirty="0" smtClean="0"/>
              <a:t> in modalità controllata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20671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Tecnologie di Deposizione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Magnetron </a:t>
            </a:r>
            <a:r>
              <a:rPr lang="it-IT" dirty="0" err="1" smtClean="0"/>
              <a:t>Sputtering</a:t>
            </a:r>
            <a:r>
              <a:rPr lang="it-IT" dirty="0" smtClean="0"/>
              <a:t>: (vuoto)</a:t>
            </a:r>
          </a:p>
          <a:p>
            <a:pPr lvl="1"/>
            <a:r>
              <a:rPr lang="it-IT" dirty="0" err="1" smtClean="0"/>
              <a:t>Mo</a:t>
            </a:r>
            <a:r>
              <a:rPr lang="it-IT" dirty="0" smtClean="0"/>
              <a:t> DC</a:t>
            </a:r>
          </a:p>
          <a:p>
            <a:pPr lvl="1"/>
            <a:r>
              <a:rPr lang="it-IT" dirty="0" err="1" smtClean="0"/>
              <a:t>NaF</a:t>
            </a:r>
            <a:r>
              <a:rPr lang="it-IT" dirty="0" smtClean="0"/>
              <a:t> RF</a:t>
            </a:r>
          </a:p>
          <a:p>
            <a:pPr lvl="1"/>
            <a:r>
              <a:rPr lang="it-IT" dirty="0" smtClean="0"/>
              <a:t>CIG precursore per </a:t>
            </a:r>
            <a:r>
              <a:rPr lang="it-IT" dirty="0" err="1" smtClean="0"/>
              <a:t>codeposizione</a:t>
            </a:r>
            <a:endParaRPr lang="it-IT" dirty="0" smtClean="0"/>
          </a:p>
          <a:p>
            <a:r>
              <a:rPr lang="it-IT" dirty="0" err="1" smtClean="0"/>
              <a:t>Calcogenizzazione</a:t>
            </a:r>
            <a:r>
              <a:rPr lang="it-IT" dirty="0" smtClean="0"/>
              <a:t>: (atmosfera)</a:t>
            </a:r>
          </a:p>
          <a:p>
            <a:pPr lvl="1"/>
            <a:r>
              <a:rPr lang="it-IT" dirty="0" smtClean="0"/>
              <a:t>In atmosfera di H</a:t>
            </a:r>
            <a:r>
              <a:rPr lang="it-IT" baseline="-25000" dirty="0" smtClean="0"/>
              <a:t>2</a:t>
            </a:r>
            <a:r>
              <a:rPr lang="it-IT" dirty="0" smtClean="0"/>
              <a:t>Se</a:t>
            </a:r>
          </a:p>
          <a:p>
            <a:pPr lvl="1"/>
            <a:r>
              <a:rPr lang="it-IT" dirty="0" smtClean="0"/>
              <a:t>Alta temperatura: T ≥ 500°C</a:t>
            </a:r>
          </a:p>
          <a:p>
            <a:pPr lvl="1"/>
            <a:r>
              <a:rPr lang="it-IT" dirty="0" smtClean="0"/>
              <a:t>Alta tossicità di H</a:t>
            </a:r>
            <a:r>
              <a:rPr lang="it-IT" baseline="-25000" dirty="0" smtClean="0"/>
              <a:t>2</a:t>
            </a:r>
            <a:r>
              <a:rPr lang="it-IT" dirty="0" smtClean="0"/>
              <a:t>Se</a:t>
            </a:r>
          </a:p>
          <a:p>
            <a:r>
              <a:rPr lang="it-IT" dirty="0" err="1" smtClean="0"/>
              <a:t>Chemical</a:t>
            </a:r>
            <a:r>
              <a:rPr lang="it-IT" dirty="0" smtClean="0"/>
              <a:t> Bath </a:t>
            </a:r>
            <a:r>
              <a:rPr lang="it-IT" dirty="0" err="1" smtClean="0"/>
              <a:t>Deposition</a:t>
            </a:r>
            <a:r>
              <a:rPr lang="it-IT" dirty="0" smtClean="0"/>
              <a:t>: (bagno chimico)</a:t>
            </a:r>
          </a:p>
          <a:p>
            <a:pPr lvl="1"/>
            <a:r>
              <a:rPr lang="it-IT" dirty="0" err="1" smtClean="0"/>
              <a:t>CdS</a:t>
            </a:r>
            <a:r>
              <a:rPr lang="it-IT" dirty="0" smtClean="0"/>
              <a:t> completamento </a:t>
            </a:r>
            <a:r>
              <a:rPr lang="it-IT" dirty="0" err="1" smtClean="0"/>
              <a:t>eterogiunzione</a:t>
            </a:r>
            <a:endParaRPr lang="it-IT" dirty="0" smtClean="0"/>
          </a:p>
          <a:p>
            <a:r>
              <a:rPr lang="it-IT" dirty="0"/>
              <a:t>Magnetron </a:t>
            </a:r>
            <a:r>
              <a:rPr lang="it-IT" dirty="0" err="1"/>
              <a:t>Sputtering</a:t>
            </a:r>
            <a:r>
              <a:rPr lang="it-IT" dirty="0" smtClean="0"/>
              <a:t>: (vuoto)</a:t>
            </a:r>
            <a:endParaRPr lang="it-IT" dirty="0"/>
          </a:p>
          <a:p>
            <a:pPr lvl="1"/>
            <a:r>
              <a:rPr lang="it-IT" dirty="0"/>
              <a:t>TCO RF – DC</a:t>
            </a:r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1467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6069</TotalTime>
  <Words>406</Words>
  <Application>Microsoft Macintosh PowerPoint</Application>
  <PresentationFormat>On-screen Show (4:3)</PresentationFormat>
  <Paragraphs>119</Paragraphs>
  <Slides>24</Slides>
  <Notes>0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Executive</vt:lpstr>
      <vt:lpstr>Microsoft Excel Sheet</vt:lpstr>
      <vt:lpstr>Thin Films @ LNF</vt:lpstr>
      <vt:lpstr>Thin Film for CIGS</vt:lpstr>
      <vt:lpstr>Solar Cell Structure</vt:lpstr>
      <vt:lpstr>Solar Cell Structure</vt:lpstr>
      <vt:lpstr>CIGS Structure</vt:lpstr>
      <vt:lpstr>Soda Lime Glass</vt:lpstr>
      <vt:lpstr>Solar Cell Structure</vt:lpstr>
      <vt:lpstr>Ruolo Na</vt:lpstr>
      <vt:lpstr>Tecnologie di Deposizione</vt:lpstr>
      <vt:lpstr>Cosa si fa a Frascati</vt:lpstr>
      <vt:lpstr>Sputtering</vt:lpstr>
      <vt:lpstr>Solar Cell Structure</vt:lpstr>
      <vt:lpstr>Substrati</vt:lpstr>
      <vt:lpstr>Metalli</vt:lpstr>
      <vt:lpstr>Ceramici</vt:lpstr>
      <vt:lpstr>Tecniche di Deposizione</vt:lpstr>
      <vt:lpstr>Apparato</vt:lpstr>
      <vt:lpstr>Apparato</vt:lpstr>
      <vt:lpstr>Apparato</vt:lpstr>
      <vt:lpstr>Immagini SEM</vt:lpstr>
      <vt:lpstr>Immagini SEM</vt:lpstr>
      <vt:lpstr>Immagini SEM</vt:lpstr>
      <vt:lpstr>PowerPoint Presentation</vt:lpstr>
      <vt:lpstr>Sviluppi</vt:lpstr>
    </vt:vector>
  </TitlesOfParts>
  <Company>INFN LNF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Thin Films @ LNF</dc:title>
  <dc:creator>Alberto Clozza</dc:creator>
  <cp:lastModifiedBy>Alberto Clozza</cp:lastModifiedBy>
  <cp:revision>46</cp:revision>
  <dcterms:created xsi:type="dcterms:W3CDTF">2013-06-14T07:06:20Z</dcterms:created>
  <dcterms:modified xsi:type="dcterms:W3CDTF">2013-06-18T12:15:59Z</dcterms:modified>
</cp:coreProperties>
</file>