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405" r:id="rId2"/>
    <p:sldId id="501" r:id="rId3"/>
    <p:sldId id="506" r:id="rId4"/>
    <p:sldId id="525" r:id="rId5"/>
    <p:sldId id="505" r:id="rId6"/>
    <p:sldId id="508" r:id="rId7"/>
    <p:sldId id="513" r:id="rId8"/>
    <p:sldId id="516" r:id="rId9"/>
    <p:sldId id="510" r:id="rId10"/>
    <p:sldId id="518" r:id="rId11"/>
    <p:sldId id="548" r:id="rId12"/>
    <p:sldId id="521" r:id="rId13"/>
    <p:sldId id="522" r:id="rId14"/>
    <p:sldId id="520" r:id="rId15"/>
    <p:sldId id="529" r:id="rId16"/>
    <p:sldId id="530" r:id="rId17"/>
    <p:sldId id="531" r:id="rId18"/>
    <p:sldId id="502" r:id="rId19"/>
    <p:sldId id="532" r:id="rId20"/>
    <p:sldId id="565" r:id="rId21"/>
    <p:sldId id="535" r:id="rId22"/>
    <p:sldId id="491" r:id="rId23"/>
    <p:sldId id="493" r:id="rId24"/>
    <p:sldId id="496" r:id="rId25"/>
    <p:sldId id="492" r:id="rId26"/>
    <p:sldId id="534" r:id="rId27"/>
    <p:sldId id="528" r:id="rId28"/>
    <p:sldId id="483" r:id="rId29"/>
    <p:sldId id="560" r:id="rId30"/>
    <p:sldId id="550" r:id="rId31"/>
    <p:sldId id="551" r:id="rId32"/>
    <p:sldId id="555" r:id="rId33"/>
    <p:sldId id="552" r:id="rId34"/>
    <p:sldId id="556" r:id="rId35"/>
    <p:sldId id="554" r:id="rId36"/>
    <p:sldId id="557" r:id="rId37"/>
    <p:sldId id="545" r:id="rId38"/>
    <p:sldId id="558" r:id="rId39"/>
    <p:sldId id="559" r:id="rId40"/>
    <p:sldId id="566" r:id="rId41"/>
    <p:sldId id="567" r:id="rId42"/>
    <p:sldId id="568" r:id="rId43"/>
    <p:sldId id="490" r:id="rId44"/>
    <p:sldId id="564" r:id="rId45"/>
    <p:sldId id="563" r:id="rId46"/>
    <p:sldId id="569" r:id="rId47"/>
    <p:sldId id="570" r:id="rId48"/>
    <p:sldId id="511" r:id="rId49"/>
    <p:sldId id="514" r:id="rId50"/>
    <p:sldId id="517" r:id="rId51"/>
    <p:sldId id="537" r:id="rId52"/>
    <p:sldId id="538" r:id="rId53"/>
    <p:sldId id="539" r:id="rId54"/>
    <p:sldId id="540" r:id="rId55"/>
    <p:sldId id="543" r:id="rId56"/>
    <p:sldId id="544" r:id="rId57"/>
    <p:sldId id="546" r:id="rId58"/>
    <p:sldId id="547" r:id="rId59"/>
  </p:sldIdLst>
  <p:sldSz cx="9144000" cy="6858000" type="screen4x3"/>
  <p:notesSz cx="7315200" cy="9601200"/>
  <p:defaultTextStyle>
    <a:defPPr>
      <a:defRPr lang="it-IT"/>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99"/>
    <a:srgbClr val="00CC99"/>
    <a:srgbClr val="FF3399"/>
    <a:srgbClr val="FF0000"/>
    <a:srgbClr val="FFFF66"/>
    <a:srgbClr val="0000FF"/>
    <a:srgbClr val="FF33CC"/>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96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 Id="rId2"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lvl1pPr defTabSz="966788">
              <a:defRPr sz="1300">
                <a:cs typeface="Arial" charset="0"/>
              </a:defRPr>
            </a:lvl1pPr>
          </a:lstStyle>
          <a:p>
            <a:pPr>
              <a:defRPr/>
            </a:pPr>
            <a:endParaRPr lang="it-IT"/>
          </a:p>
        </p:txBody>
      </p:sp>
      <p:sp>
        <p:nvSpPr>
          <p:cNvPr id="5123"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lvl1pPr algn="r" defTabSz="966788">
              <a:defRPr sz="1300">
                <a:cs typeface="Arial" charset="0"/>
              </a:defRPr>
            </a:lvl1pPr>
          </a:lstStyle>
          <a:p>
            <a:pPr>
              <a:defRPr/>
            </a:pPr>
            <a:endParaRPr lang="it-IT"/>
          </a:p>
        </p:txBody>
      </p:sp>
      <p:sp>
        <p:nvSpPr>
          <p:cNvPr id="512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5126"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b" anchorCtr="0" compatLnSpc="1">
            <a:prstTxWarp prst="textNoShape">
              <a:avLst/>
            </a:prstTxWarp>
          </a:bodyPr>
          <a:lstStyle>
            <a:lvl1pPr defTabSz="966788">
              <a:defRPr sz="1300">
                <a:cs typeface="Arial" charset="0"/>
              </a:defRPr>
            </a:lvl1pPr>
          </a:lstStyle>
          <a:p>
            <a:pPr>
              <a:defRPr/>
            </a:pPr>
            <a:endParaRPr lang="it-IT"/>
          </a:p>
        </p:txBody>
      </p:sp>
      <p:sp>
        <p:nvSpPr>
          <p:cNvPr id="5127"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61" tIns="48331" rIns="96661" bIns="48331" numCol="1" anchor="b" anchorCtr="0" compatLnSpc="1">
            <a:prstTxWarp prst="textNoShape">
              <a:avLst/>
            </a:prstTxWarp>
          </a:bodyPr>
          <a:lstStyle>
            <a:lvl1pPr algn="r" defTabSz="966788">
              <a:defRPr sz="1300">
                <a:cs typeface="Arial" charset="0"/>
              </a:defRPr>
            </a:lvl1pPr>
          </a:lstStyle>
          <a:p>
            <a:pPr>
              <a:defRPr/>
            </a:pPr>
            <a:fld id="{B82C603C-097C-2846-B757-7A858544320E}" type="slidenum">
              <a:rPr lang="it-IT"/>
              <a:pPr>
                <a:defRPr/>
              </a:pPr>
              <a:t>‹#›</a:t>
            </a:fld>
            <a:endParaRPr lang="it-IT"/>
          </a:p>
        </p:txBody>
      </p:sp>
    </p:spTree>
    <p:extLst>
      <p:ext uri="{BB962C8B-B14F-4D97-AF65-F5344CB8AC3E}">
        <p14:creationId xmlns:p14="http://schemas.microsoft.com/office/powerpoint/2010/main" val="35343011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7508" y="720090"/>
            <a:ext cx="4878493" cy="3600450"/>
          </a:xfrm>
        </p:spPr>
      </p:sp>
      <p:sp>
        <p:nvSpPr>
          <p:cNvPr id="3" name="Notes Placeholder 2"/>
          <p:cNvSpPr>
            <a:spLocks noGrp="1"/>
          </p:cNvSpPr>
          <p:nvPr>
            <p:ph type="body" idx="1"/>
          </p:nvPr>
        </p:nvSpPr>
        <p:spPr/>
        <p:txBody>
          <a:bodyPr/>
          <a:lstStyle/>
          <a:p>
            <a:r>
              <a:rPr lang="en-US" noProof="0" dirty="0" smtClean="0"/>
              <a:t>The reaction used to populate the</a:t>
            </a:r>
            <a:r>
              <a:rPr lang="en-US" baseline="0" noProof="0" dirty="0" smtClean="0"/>
              <a:t> 174W nucleus was titanium50 on tellurium128. </a:t>
            </a:r>
            <a:r>
              <a:rPr lang="en-US" noProof="0" dirty="0" smtClean="0"/>
              <a:t>The main evaporation residua were 174 tungsten and</a:t>
            </a:r>
            <a:r>
              <a:rPr lang="en-US" baseline="0" noProof="0" dirty="0" smtClean="0"/>
              <a:t> tungsten 173, approximately with the same cross section</a:t>
            </a:r>
          </a:p>
          <a:p>
            <a:endParaRPr lang="en-US" baseline="0" noProof="0" dirty="0" smtClean="0"/>
          </a:p>
          <a:p>
            <a:r>
              <a:rPr lang="en-US" baseline="0" noProof="0" dirty="0" smtClean="0"/>
              <a:t>Close to the </a:t>
            </a:r>
            <a:r>
              <a:rPr lang="en-US" baseline="0" noProof="0" dirty="0" err="1" smtClean="0"/>
              <a:t>yrast</a:t>
            </a:r>
            <a:r>
              <a:rPr lang="en-US" baseline="0" noProof="0" dirty="0" smtClean="0"/>
              <a:t>, the nucleus behaves as an ordered system with well-define quantum number and their selection rules, while as the internal energy increase a gradual transition into chaos takes place, and q-n and selection rules lose their meaning.</a:t>
            </a:r>
          </a:p>
          <a:p>
            <a:r>
              <a:rPr lang="en-US" noProof="0" dirty="0" smtClean="0"/>
              <a:t>A useful</a:t>
            </a:r>
            <a:r>
              <a:rPr lang="en-US" baseline="0" noProof="0" dirty="0" smtClean="0"/>
              <a:t> probe to study the evolution of selection rules is the K-quantum number, namely the projection of the total angular momentum on the symmetry axis. Close to the </a:t>
            </a:r>
            <a:r>
              <a:rPr lang="en-US" baseline="0" noProof="0" dirty="0" err="1" smtClean="0"/>
              <a:t>yrast</a:t>
            </a:r>
            <a:r>
              <a:rPr lang="en-US" baseline="0" noProof="0" dirty="0" smtClean="0"/>
              <a:t> K is a well-defined quantum number, and low-k and high-k bands flows are well-distinguished. As the internal energy increase statistical k-mixing processes take place that depends on the high density of the states. </a:t>
            </a:r>
          </a:p>
          <a:p>
            <a:endParaRPr lang="en-US" baseline="0" noProof="0" dirty="0" smtClean="0"/>
          </a:p>
          <a:p>
            <a:r>
              <a:rPr lang="en-US" baseline="0" noProof="0" dirty="0" smtClean="0"/>
              <a:t>The transition into chaos can be studied by the analysis of 2-dimensional </a:t>
            </a:r>
            <a:r>
              <a:rPr lang="en-US" baseline="0" noProof="0" dirty="0" smtClean="0">
                <a:latin typeface="Symbol" pitchFamily="18" charset="2"/>
              </a:rPr>
              <a:t>g-g</a:t>
            </a:r>
            <a:r>
              <a:rPr lang="en-US" baseline="0" noProof="0" dirty="0" smtClean="0"/>
              <a:t> coincidence spectra, built on specific gamma transition. (</a:t>
            </a:r>
            <a:r>
              <a:rPr lang="en-GB" baseline="0" noProof="0" dirty="0" smtClean="0"/>
              <a:t>AGATA fold distribution is peaked around 3, that is fundamental to build gated g-g matrices).</a:t>
            </a:r>
          </a:p>
          <a:p>
            <a:endParaRPr lang="en-GB" baseline="0" noProof="0" dirty="0" smtClean="0"/>
          </a:p>
          <a:p>
            <a:r>
              <a:rPr lang="en-US" baseline="0" noProof="0" dirty="0" smtClean="0"/>
              <a:t>The experiment performed last July @ LNL. The experimental set-up was composed by the AGATA Demonstrator coupled with an array of 27 </a:t>
            </a:r>
            <a:r>
              <a:rPr lang="en-US" baseline="0" noProof="0" dirty="0" err="1" smtClean="0"/>
              <a:t>BaF</a:t>
            </a:r>
            <a:r>
              <a:rPr lang="en-US" baseline="0" noProof="0" dirty="0" smtClean="0"/>
              <a:t> scintillators named HELENA. </a:t>
            </a:r>
          </a:p>
          <a:p>
            <a:endParaRPr lang="en-US" baseline="0" noProof="0" dirty="0" smtClean="0"/>
          </a:p>
          <a:p>
            <a:pPr defTabSz="966596">
              <a:defRPr/>
            </a:pPr>
            <a:r>
              <a:rPr lang="en-US" noProof="0" dirty="0" smtClean="0"/>
              <a:t>The goal of our experiment</a:t>
            </a:r>
            <a:r>
              <a:rPr lang="en-US" baseline="0" noProof="0" dirty="0" smtClean="0"/>
              <a:t> is in particular the statistical analysis of the ridge-valley structure to study the order- to-chaos  transition and to evaluate the number of low-K and high-K bands and their correlation. Since we have used backed target, we want also to deduce the lifetime of the excited rotational bands, to test the deformation stability with temperature. As by-product of the experiment we want to study the trend of the GDR width of the W compound nucleus. Finally we can study AGATA response to high-energy gamma rays by testing n-gamma discrimination method developed by the Turkish group of Ankara and the use of PSA techniques to improve time resolution.  </a:t>
            </a:r>
            <a:endParaRPr lang="en-US" noProof="0" dirty="0" smtClean="0"/>
          </a:p>
          <a:p>
            <a:endParaRPr lang="en-US" noProof="0" dirty="0" smtClean="0"/>
          </a:p>
          <a:p>
            <a:endParaRPr lang="it-IT" dirty="0" smtClean="0"/>
          </a:p>
          <a:p>
            <a:endParaRPr lang="it-IT" dirty="0"/>
          </a:p>
        </p:txBody>
      </p:sp>
      <p:sp>
        <p:nvSpPr>
          <p:cNvPr id="4" name="Slide Number Placeholder 3"/>
          <p:cNvSpPr>
            <a:spLocks noGrp="1"/>
          </p:cNvSpPr>
          <p:nvPr>
            <p:ph type="sldNum" sz="quarter" idx="10"/>
          </p:nvPr>
        </p:nvSpPr>
        <p:spPr/>
        <p:txBody>
          <a:bodyPr/>
          <a:lstStyle/>
          <a:p>
            <a:pPr>
              <a:defRPr/>
            </a:pPr>
            <a:fld id="{BD628834-4AAF-4B5B-B0EB-CA5E5B45C2E4}" type="slidenum">
              <a:rPr lang="it-IT" smtClean="0"/>
              <a:pPr>
                <a:defRPr/>
              </a:pPr>
              <a:t>17</a:t>
            </a:fld>
            <a:endParaRPr lang="it-IT"/>
          </a:p>
        </p:txBody>
      </p:sp>
    </p:spTree>
    <p:extLst>
      <p:ext uri="{BB962C8B-B14F-4D97-AF65-F5344CB8AC3E}">
        <p14:creationId xmlns:p14="http://schemas.microsoft.com/office/powerpoint/2010/main" val="27437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defRPr/>
            </a:pPr>
            <a:fld id="{EE95F4B2-A9DD-2540-8A7D-A52341883281}" type="slidenum">
              <a:rPr lang="it-IT" sz="1300"/>
              <a:pPr eaLnBrk="1" hangingPunct="1">
                <a:defRPr/>
              </a:pPr>
              <a:t>21</a:t>
            </a:fld>
            <a:endParaRPr lang="it-IT" sz="13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defRPr/>
            </a:pPr>
            <a:fld id="{C08B8A45-7B90-E04E-BE0A-0B8E8D2DFA95}" type="slidenum">
              <a:rPr lang="it-IT" sz="1300"/>
              <a:pPr eaLnBrk="1" hangingPunct="1">
                <a:defRPr/>
              </a:pPr>
              <a:t>22</a:t>
            </a:fld>
            <a:endParaRPr lang="it-IT" sz="1300"/>
          </a:p>
        </p:txBody>
      </p:sp>
      <p:sp>
        <p:nvSpPr>
          <p:cNvPr id="70658" name="Rectangle 2"/>
          <p:cNvSpPr>
            <a:spLocks noGrp="1" noRot="1" noChangeAspect="1" noChangeArrowheads="1" noTextEdit="1"/>
          </p:cNvSpPr>
          <p:nvPr>
            <p:ph type="sldImg"/>
          </p:nvPr>
        </p:nvSpPr>
        <p:spPr>
          <a:xfrm>
            <a:off x="1241425" y="738188"/>
            <a:ext cx="4827588" cy="3621087"/>
          </a:xfrm>
          <a:ln/>
        </p:spPr>
      </p:sp>
      <p:sp>
        <p:nvSpPr>
          <p:cNvPr id="70659" name="Rectangle 3"/>
          <p:cNvSpPr>
            <a:spLocks noGrp="1" noChangeArrowheads="1"/>
          </p:cNvSpPr>
          <p:nvPr>
            <p:ph type="body" idx="1"/>
          </p:nvPr>
        </p:nvSpPr>
        <p:spPr>
          <a:xfrm>
            <a:off x="987425" y="4579938"/>
            <a:ext cx="5340350" cy="42830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GB" sz="1500" b="1">
                <a:latin typeface="Comic Sans MS" charset="0"/>
              </a:rPr>
              <a:t>Powerful array in its own right</a:t>
            </a:r>
          </a:p>
          <a:p>
            <a:pPr eaLnBrk="1" hangingPunct="1">
              <a:defRPr/>
            </a:pPr>
            <a:r>
              <a:rPr lang="en-GB" sz="1500" b="1">
                <a:latin typeface="Comic Sans MS" charset="0"/>
              </a:rPr>
              <a:t>Still to decide where to site</a:t>
            </a:r>
          </a:p>
          <a:p>
            <a:pPr eaLnBrk="1" hangingPunct="1">
              <a:defRPr/>
            </a:pPr>
            <a:r>
              <a:rPr lang="en-GB" sz="1500" b="1">
                <a:latin typeface="Comic Sans MS" charset="0"/>
              </a:rPr>
              <a:t>Still to decide the key test experiments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defRPr/>
            </a:pPr>
            <a:fld id="{26C79314-41A5-A041-9503-9941FA86D14A}" type="slidenum">
              <a:rPr lang="it-IT" sz="1300"/>
              <a:pPr eaLnBrk="1" hangingPunct="1">
                <a:defRPr/>
              </a:pPr>
              <a:t>23</a:t>
            </a:fld>
            <a:endParaRPr lang="it-IT" sz="1300"/>
          </a:p>
        </p:txBody>
      </p:sp>
      <p:sp>
        <p:nvSpPr>
          <p:cNvPr id="25602" name="Rectangle 2"/>
          <p:cNvSpPr>
            <a:spLocks noGrp="1" noRot="1" noChangeAspect="1" noChangeArrowheads="1" noTextEdit="1"/>
          </p:cNvSpPr>
          <p:nvPr>
            <p:ph type="sldImg"/>
          </p:nvPr>
        </p:nvSpPr>
        <p:spPr>
          <a:xfrm>
            <a:off x="1241425" y="738188"/>
            <a:ext cx="4827588" cy="3621087"/>
          </a:xfrm>
          <a:ln/>
        </p:spPr>
      </p:sp>
      <p:sp>
        <p:nvSpPr>
          <p:cNvPr id="25603" name="Rectangle 3"/>
          <p:cNvSpPr>
            <a:spLocks noGrp="1" noChangeArrowheads="1"/>
          </p:cNvSpPr>
          <p:nvPr>
            <p:ph type="body" idx="1"/>
          </p:nvPr>
        </p:nvSpPr>
        <p:spPr>
          <a:xfrm>
            <a:off x="987425" y="4579938"/>
            <a:ext cx="5340350" cy="42830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GB" sz="1500" b="1">
                <a:latin typeface="Comic Sans MS" charset="0"/>
              </a:rPr>
              <a:t>What has to be done to perform tracking</a:t>
            </a:r>
          </a:p>
          <a:p>
            <a:pPr eaLnBrk="1" hangingPunct="1">
              <a:defRPr/>
            </a:pPr>
            <a:r>
              <a:rPr lang="en-GB" sz="1500" b="1">
                <a:latin typeface="Comic Sans MS" charset="0"/>
              </a:rPr>
              <a:t>What are the ingredients</a:t>
            </a:r>
          </a:p>
          <a:p>
            <a:pPr eaLnBrk="1" hangingPunct="1">
              <a:defRPr/>
            </a:pPr>
            <a:r>
              <a:rPr lang="en-GB" sz="1500" b="1">
                <a:latin typeface="Comic Sans MS" charset="0"/>
              </a:rPr>
              <a:t>Detectors highly segmented, encapsulated, cryostats</a:t>
            </a:r>
          </a:p>
          <a:p>
            <a:pPr eaLnBrk="1" hangingPunct="1">
              <a:defRPr/>
            </a:pPr>
            <a:r>
              <a:rPr lang="en-GB" sz="1500" b="1">
                <a:latin typeface="Comic Sans MS" charset="0"/>
              </a:rPr>
              <a:t>Electronics Digital</a:t>
            </a:r>
          </a:p>
          <a:p>
            <a:pPr eaLnBrk="1" hangingPunct="1">
              <a:defRPr/>
            </a:pPr>
            <a:r>
              <a:rPr lang="en-GB" sz="1500" b="1">
                <a:latin typeface="Comic Sans MS" charset="0"/>
              </a:rPr>
              <a:t>PSA to extract Energy Time and Position</a:t>
            </a:r>
          </a:p>
          <a:p>
            <a:pPr eaLnBrk="1" hangingPunct="1">
              <a:defRPr/>
            </a:pPr>
            <a:r>
              <a:rPr lang="en-GB" sz="1500" b="1">
                <a:latin typeface="Comic Sans MS" charset="0"/>
              </a:rPr>
              <a:t>Algorithm development particularly for position</a:t>
            </a:r>
          </a:p>
          <a:p>
            <a:pPr eaLnBrk="1" hangingPunct="1">
              <a:defRPr/>
            </a:pPr>
            <a:r>
              <a:rPr lang="en-GB" sz="1500" b="1">
                <a:latin typeface="Comic Sans MS" charset="0"/>
              </a:rPr>
              <a:t>Area where effort is required Thorsten Kroell. See him.</a:t>
            </a:r>
          </a:p>
          <a:p>
            <a:pPr eaLnBrk="1" hangingPunct="1">
              <a:defRPr/>
            </a:pPr>
            <a:r>
              <a:rPr lang="en-GB" sz="1500" b="1">
                <a:latin typeface="Comic Sans MS" charset="0"/>
              </a:rPr>
              <a:t>Tracking algorithms, reconstruction of the events for full array</a:t>
            </a:r>
          </a:p>
          <a:p>
            <a:pPr eaLnBrk="1" hangingPunct="1">
              <a:defRPr/>
            </a:pPr>
            <a:r>
              <a:rPr lang="en-GB" sz="1500" b="1">
                <a:latin typeface="Comic Sans MS" charset="0"/>
              </a:rPr>
              <a:t>Obtain full energy</a:t>
            </a:r>
          </a:p>
          <a:p>
            <a:pPr eaLnBrk="1" hangingPunct="1">
              <a:defRPr/>
            </a:pPr>
            <a:r>
              <a:rPr lang="en-GB" sz="1500" b="1">
                <a:latin typeface="Comic Sans MS" charset="0"/>
              </a:rPr>
              <a:t>Many technical development in all areas.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
        <p:nvSpPr>
          <p:cNvPr id="80899"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defRPr/>
            </a:pPr>
            <a:fld id="{A7B4F0CF-4408-C14D-8370-2C0CB201DE78}" type="slidenum">
              <a:rPr lang="en-US" sz="1300"/>
              <a:pPr eaLnBrk="1" hangingPunct="1">
                <a:defRPr/>
              </a:pPr>
              <a:t>26</a:t>
            </a:fld>
            <a:endParaRPr 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01FD152-5061-AD49-853E-2991B6064B9A}" type="slidenum">
              <a:rPr lang="it-IT"/>
              <a:pPr>
                <a:defRPr/>
              </a:pPr>
              <a:t>‹#›</a:t>
            </a:fld>
            <a:endParaRPr lang="it-IT"/>
          </a:p>
        </p:txBody>
      </p:sp>
    </p:spTree>
    <p:extLst>
      <p:ext uri="{BB962C8B-B14F-4D97-AF65-F5344CB8AC3E}">
        <p14:creationId xmlns:p14="http://schemas.microsoft.com/office/powerpoint/2010/main" val="122310821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66FA6B9-2750-064F-83E6-34C399C16368}" type="slidenum">
              <a:rPr lang="it-IT"/>
              <a:pPr>
                <a:defRPr/>
              </a:pPr>
              <a:t>‹#›</a:t>
            </a:fld>
            <a:endParaRPr lang="it-IT"/>
          </a:p>
        </p:txBody>
      </p:sp>
    </p:spTree>
    <p:extLst>
      <p:ext uri="{BB962C8B-B14F-4D97-AF65-F5344CB8AC3E}">
        <p14:creationId xmlns:p14="http://schemas.microsoft.com/office/powerpoint/2010/main" val="898259343"/>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0182464-FE9C-BB41-8D0F-39BB91C881E4}" type="slidenum">
              <a:rPr lang="it-IT"/>
              <a:pPr>
                <a:defRPr/>
              </a:pPr>
              <a:t>‹#›</a:t>
            </a:fld>
            <a:endParaRPr lang="it-IT"/>
          </a:p>
        </p:txBody>
      </p:sp>
    </p:spTree>
    <p:extLst>
      <p:ext uri="{BB962C8B-B14F-4D97-AF65-F5344CB8AC3E}">
        <p14:creationId xmlns:p14="http://schemas.microsoft.com/office/powerpoint/2010/main" val="128558195"/>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it-IT"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D0478847-798F-E047-8A1B-F18D00C25B62}" type="slidenum">
              <a:rPr lang="it-IT"/>
              <a:pPr>
                <a:defRPr/>
              </a:pPr>
              <a:t>‹#›</a:t>
            </a:fld>
            <a:endParaRPr lang="it-IT"/>
          </a:p>
        </p:txBody>
      </p:sp>
    </p:spTree>
    <p:extLst>
      <p:ext uri="{BB962C8B-B14F-4D97-AF65-F5344CB8AC3E}">
        <p14:creationId xmlns:p14="http://schemas.microsoft.com/office/powerpoint/2010/main" val="5654814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B7F1EDE-FF67-2D45-A0BD-3046E01AEE77}" type="datetimeFigureOut">
              <a:rPr lang="en-US" smtClean="0"/>
              <a:t>08/06/13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63DFA-E3DF-F844-9168-A909EE92FB63}" type="slidenum">
              <a:rPr lang="en-US" smtClean="0"/>
              <a:t>‹#›</a:t>
            </a:fld>
            <a:endParaRPr lang="en-US"/>
          </a:p>
        </p:txBody>
      </p:sp>
    </p:spTree>
    <p:extLst>
      <p:ext uri="{BB962C8B-B14F-4D97-AF65-F5344CB8AC3E}">
        <p14:creationId xmlns:p14="http://schemas.microsoft.com/office/powerpoint/2010/main" val="1013246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B4CE14D-A1E0-D24E-AC19-AB1EEABB226D}" type="slidenum">
              <a:rPr lang="it-IT"/>
              <a:pPr>
                <a:defRPr/>
              </a:pPr>
              <a:t>‹#›</a:t>
            </a:fld>
            <a:endParaRPr lang="it-IT"/>
          </a:p>
        </p:txBody>
      </p:sp>
    </p:spTree>
    <p:extLst>
      <p:ext uri="{BB962C8B-B14F-4D97-AF65-F5344CB8AC3E}">
        <p14:creationId xmlns:p14="http://schemas.microsoft.com/office/powerpoint/2010/main" val="107021501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E6530CA-508F-214E-9717-79E7383FF624}" type="slidenum">
              <a:rPr lang="it-IT"/>
              <a:pPr>
                <a:defRPr/>
              </a:pPr>
              <a:t>‹#›</a:t>
            </a:fld>
            <a:endParaRPr lang="it-IT"/>
          </a:p>
        </p:txBody>
      </p:sp>
    </p:spTree>
    <p:extLst>
      <p:ext uri="{BB962C8B-B14F-4D97-AF65-F5344CB8AC3E}">
        <p14:creationId xmlns:p14="http://schemas.microsoft.com/office/powerpoint/2010/main" val="86322767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C0468A6-0948-804E-AB8A-AD0AA891555D}" type="slidenum">
              <a:rPr lang="it-IT"/>
              <a:pPr>
                <a:defRPr/>
              </a:pPr>
              <a:t>‹#›</a:t>
            </a:fld>
            <a:endParaRPr lang="it-IT"/>
          </a:p>
        </p:txBody>
      </p:sp>
    </p:spTree>
    <p:extLst>
      <p:ext uri="{BB962C8B-B14F-4D97-AF65-F5344CB8AC3E}">
        <p14:creationId xmlns:p14="http://schemas.microsoft.com/office/powerpoint/2010/main" val="112163177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4E6BD15-7581-C749-97E2-5BFB5C2D8A98}" type="slidenum">
              <a:rPr lang="it-IT"/>
              <a:pPr>
                <a:defRPr/>
              </a:pPr>
              <a:t>‹#›</a:t>
            </a:fld>
            <a:endParaRPr lang="it-IT"/>
          </a:p>
        </p:txBody>
      </p:sp>
    </p:spTree>
    <p:extLst>
      <p:ext uri="{BB962C8B-B14F-4D97-AF65-F5344CB8AC3E}">
        <p14:creationId xmlns:p14="http://schemas.microsoft.com/office/powerpoint/2010/main" val="78841052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ABBDD03-31C7-2A46-B499-CD717CEC0820}" type="slidenum">
              <a:rPr lang="it-IT"/>
              <a:pPr>
                <a:defRPr/>
              </a:pPr>
              <a:t>‹#›</a:t>
            </a:fld>
            <a:endParaRPr lang="it-IT"/>
          </a:p>
        </p:txBody>
      </p:sp>
    </p:spTree>
    <p:extLst>
      <p:ext uri="{BB962C8B-B14F-4D97-AF65-F5344CB8AC3E}">
        <p14:creationId xmlns:p14="http://schemas.microsoft.com/office/powerpoint/2010/main" val="336919708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2F3CFA3A-6CDD-6347-BF97-1A3A88878B21}" type="slidenum">
              <a:rPr lang="it-IT"/>
              <a:pPr>
                <a:defRPr/>
              </a:pPr>
              <a:t>‹#›</a:t>
            </a:fld>
            <a:endParaRPr lang="it-IT"/>
          </a:p>
        </p:txBody>
      </p:sp>
    </p:spTree>
    <p:extLst>
      <p:ext uri="{BB962C8B-B14F-4D97-AF65-F5344CB8AC3E}">
        <p14:creationId xmlns:p14="http://schemas.microsoft.com/office/powerpoint/2010/main" val="353641523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DCCA11A-EDAC-7441-BED4-00CE1F20D6B7}" type="slidenum">
              <a:rPr lang="it-IT"/>
              <a:pPr>
                <a:defRPr/>
              </a:pPr>
              <a:t>‹#›</a:t>
            </a:fld>
            <a:endParaRPr lang="it-IT"/>
          </a:p>
        </p:txBody>
      </p:sp>
    </p:spTree>
    <p:extLst>
      <p:ext uri="{BB962C8B-B14F-4D97-AF65-F5344CB8AC3E}">
        <p14:creationId xmlns:p14="http://schemas.microsoft.com/office/powerpoint/2010/main" val="375193096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3D5A980-389D-9848-B2E1-97A110DE83D9}" type="slidenum">
              <a:rPr lang="it-IT"/>
              <a:pPr>
                <a:defRPr/>
              </a:pPr>
              <a:t>‹#›</a:t>
            </a:fld>
            <a:endParaRPr lang="it-IT"/>
          </a:p>
        </p:txBody>
      </p:sp>
    </p:spTree>
    <p:extLst>
      <p:ext uri="{BB962C8B-B14F-4D97-AF65-F5344CB8AC3E}">
        <p14:creationId xmlns:p14="http://schemas.microsoft.com/office/powerpoint/2010/main" val="12987919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E1A538F2-B939-B34A-80C5-F31B0E44AC4C}"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oleObject" Target="../embeddings/oleObject1.bin"/><Relationship Id="rId5" Type="http://schemas.openxmlformats.org/officeDocument/2006/relationships/image" Target="../media/image25.wmf"/><Relationship Id="rId6" Type="http://schemas.openxmlformats.org/officeDocument/2006/relationships/oleObject" Target="../embeddings/oleObject2.bin"/><Relationship Id="rId7" Type="http://schemas.openxmlformats.org/officeDocument/2006/relationships/image" Target="../media/image26.wmf"/><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gif"/><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wmf"/><Relationship Id="rId4" Type="http://schemas.openxmlformats.org/officeDocument/2006/relationships/image" Target="../media/image58.jpeg"/><Relationship Id="rId5" Type="http://schemas.openxmlformats.org/officeDocument/2006/relationships/image" Target="../media/image59.png"/><Relationship Id="rId6" Type="http://schemas.openxmlformats.org/officeDocument/2006/relationships/image" Target="../media/image60.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 Id="rId3"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jpe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wmf"/><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wmf"/><Relationship Id="rId1" Type="http://schemas.openxmlformats.org/officeDocument/2006/relationships/slideLayout" Target="../slideLayouts/slideLayout13.xml"/><Relationship Id="rId2" Type="http://schemas.openxmlformats.org/officeDocument/2006/relationships/image" Target="../media/image87.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5.jpeg"/><Relationship Id="rId3" Type="http://schemas.openxmlformats.org/officeDocument/2006/relationships/image" Target="../media/image9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 Id="rId3" Type="http://schemas.openxmlformats.org/officeDocument/2006/relationships/image" Target="../media/image92.wmf"/></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13.xml"/><Relationship Id="rId2"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13.xml"/><Relationship Id="rId2" Type="http://schemas.openxmlformats.org/officeDocument/2006/relationships/image" Target="../media/image96.jpeg"/></Relationships>
</file>

<file path=ppt/slides/_rels/slide37.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5" Type="http://schemas.openxmlformats.org/officeDocument/2006/relationships/image" Target="../media/image103.emf"/><Relationship Id="rId6" Type="http://schemas.openxmlformats.org/officeDocument/2006/relationships/image" Target="../media/image104.emf"/><Relationship Id="rId1" Type="http://schemas.openxmlformats.org/officeDocument/2006/relationships/slideLayout" Target="../slideLayouts/slideLayout7.xml"/><Relationship Id="rId2" Type="http://schemas.openxmlformats.org/officeDocument/2006/relationships/image" Target="../media/image100.emf"/></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image" Target="../media/image108.emf"/></Relationships>
</file>

<file path=ppt/slides/_rels/slide41.xml.rels><?xml version="1.0" encoding="UTF-8" standalone="yes"?>
<Relationships xmlns="http://schemas.openxmlformats.org/package/2006/relationships"><Relationship Id="rId11" Type="http://schemas.openxmlformats.org/officeDocument/2006/relationships/image" Target="../media/image121.png"/><Relationship Id="rId12" Type="http://schemas.openxmlformats.org/officeDocument/2006/relationships/image" Target="../media/image122.png"/><Relationship Id="rId1" Type="http://schemas.openxmlformats.org/officeDocument/2006/relationships/slideLayout" Target="../slideLayouts/slideLayout7.xml"/><Relationship Id="rId2" Type="http://schemas.openxmlformats.org/officeDocument/2006/relationships/image" Target="../media/image112.jpeg"/><Relationship Id="rId3" Type="http://schemas.openxmlformats.org/officeDocument/2006/relationships/image" Target="../media/image113.jpeg"/><Relationship Id="rId4" Type="http://schemas.openxmlformats.org/officeDocument/2006/relationships/image" Target="../media/image114.png"/><Relationship Id="rId5" Type="http://schemas.openxmlformats.org/officeDocument/2006/relationships/image" Target="../media/image115.jpeg"/><Relationship Id="rId6" Type="http://schemas.openxmlformats.org/officeDocument/2006/relationships/image" Target="../media/image116.jpe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jpeg"/><Relationship Id="rId5" Type="http://schemas.openxmlformats.org/officeDocument/2006/relationships/image" Target="../media/image21.gif"/><Relationship Id="rId6" Type="http://schemas.openxmlformats.org/officeDocument/2006/relationships/image" Target="../media/image18.gif"/><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49.xml.rels><?xml version="1.0" encoding="UTF-8" standalone="yes"?>
<Relationships xmlns="http://schemas.openxmlformats.org/package/2006/relationships"><Relationship Id="rId3" Type="http://schemas.openxmlformats.org/officeDocument/2006/relationships/image" Target="../media/image128.gif"/><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oleObject" Target="../embeddings/oleObject3.bin"/><Relationship Id="rId5" Type="http://schemas.openxmlformats.org/officeDocument/2006/relationships/image" Target="../media/image129.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image" Target="../media/image130.jpeg"/></Relationships>
</file>

<file path=ppt/slides/_rels/slide52.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73.jpeg"/><Relationship Id="rId7" Type="http://schemas.openxmlformats.org/officeDocument/2006/relationships/image" Target="../media/image136.png"/><Relationship Id="rId1" Type="http://schemas.openxmlformats.org/officeDocument/2006/relationships/slideLayout" Target="../slideLayouts/slideLayout7.xml"/><Relationship Id="rId2" Type="http://schemas.openxmlformats.org/officeDocument/2006/relationships/image" Target="../media/image13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png"/><Relationship Id="rId3" Type="http://schemas.openxmlformats.org/officeDocument/2006/relationships/image" Target="../media/image13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png"/><Relationship Id="rId3" Type="http://schemas.openxmlformats.org/officeDocument/2006/relationships/image" Target="../media/image140.png"/></Relationships>
</file>

<file path=ppt/slides/_rels/slide55.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wmf"/><Relationship Id="rId8" Type="http://schemas.openxmlformats.org/officeDocument/2006/relationships/image" Target="../media/image147.png"/><Relationship Id="rId9" Type="http://schemas.openxmlformats.org/officeDocument/2006/relationships/image" Target="../media/image148.png"/><Relationship Id="rId10" Type="http://schemas.openxmlformats.org/officeDocument/2006/relationships/oleObject" Target="../embeddings/oleObject4.bin"/><Relationship Id="rId11" Type="http://schemas.openxmlformats.org/officeDocument/2006/relationships/image" Target="../media/image141.w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w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png"/><Relationship Id="rId5" Type="http://schemas.openxmlformats.org/officeDocument/2006/relationships/image" Target="../media/image21.gif"/><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Text Box 4"/>
          <p:cNvSpPr txBox="1">
            <a:spLocks noChangeArrowheads="1"/>
          </p:cNvSpPr>
          <p:nvPr/>
        </p:nvSpPr>
        <p:spPr bwMode="auto">
          <a:xfrm>
            <a:off x="395288" y="2060575"/>
            <a:ext cx="8748712"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marL="342900" indent="-342900">
              <a:lnSpc>
                <a:spcPct val="110000"/>
              </a:lnSpc>
              <a:buClr>
                <a:srgbClr val="FF0000"/>
              </a:buClr>
              <a:buFont typeface="Wingdings" charset="2"/>
              <a:buChar char="q"/>
              <a:defRPr/>
            </a:pPr>
            <a:r>
              <a:rPr lang="it-IT" sz="2800" dirty="0">
                <a:latin typeface="Corbel"/>
                <a:cs typeface="Corbel"/>
              </a:rPr>
              <a:t> </a:t>
            </a:r>
            <a:r>
              <a:rPr lang="it-IT" sz="2800" b="1" dirty="0">
                <a:solidFill>
                  <a:srgbClr val="FF0000"/>
                </a:solidFill>
                <a:latin typeface="Corbel"/>
                <a:cs typeface="Corbel"/>
              </a:rPr>
              <a:t>La Domande Fondamentali “</a:t>
            </a:r>
            <a:r>
              <a:rPr lang="it-IT" sz="2800" b="1" dirty="0" err="1">
                <a:solidFill>
                  <a:srgbClr val="FF0000"/>
                </a:solidFill>
                <a:latin typeface="Corbel"/>
                <a:cs typeface="Corbel"/>
              </a:rPr>
              <a:t>away</a:t>
            </a:r>
            <a:r>
              <a:rPr lang="it-IT" sz="2800" b="1" dirty="0">
                <a:solidFill>
                  <a:srgbClr val="FF0000"/>
                </a:solidFill>
                <a:latin typeface="Corbel"/>
                <a:cs typeface="Corbel"/>
              </a:rPr>
              <a:t> from </a:t>
            </a:r>
            <a:r>
              <a:rPr lang="it-IT" sz="2800" b="1" dirty="0" err="1">
                <a:solidFill>
                  <a:srgbClr val="FF0000"/>
                </a:solidFill>
                <a:latin typeface="Corbel"/>
                <a:cs typeface="Corbel"/>
              </a:rPr>
              <a:t>Stability</a:t>
            </a:r>
            <a:r>
              <a:rPr lang="it-IT" sz="2800" b="1" dirty="0">
                <a:solidFill>
                  <a:srgbClr val="FF0000"/>
                </a:solidFill>
                <a:latin typeface="Corbel"/>
                <a:cs typeface="Corbel"/>
              </a:rPr>
              <a:t>”	</a:t>
            </a:r>
          </a:p>
          <a:p>
            <a:pPr>
              <a:lnSpc>
                <a:spcPct val="110000"/>
              </a:lnSpc>
              <a:buClr>
                <a:srgbClr val="FF0000"/>
              </a:buClr>
              <a:defRPr/>
            </a:pPr>
            <a:r>
              <a:rPr lang="it-IT" sz="2800" b="1" dirty="0">
                <a:solidFill>
                  <a:srgbClr val="FF0000"/>
                </a:solidFill>
                <a:latin typeface="Corbel"/>
                <a:cs typeface="Corbel"/>
              </a:rPr>
              <a:t>            </a:t>
            </a:r>
            <a:r>
              <a:rPr lang="it-IT" sz="2000" dirty="0">
                <a:solidFill>
                  <a:srgbClr val="0000FF"/>
                </a:solidFill>
                <a:latin typeface="Corbel"/>
                <a:cs typeface="Corbel"/>
              </a:rPr>
              <a:t>Numeri magici, limiti esistenza nucleare, numeri quantici, </a:t>
            </a:r>
            <a:r>
              <a:rPr lang="it-IT" sz="2000" dirty="0" err="1">
                <a:solidFill>
                  <a:srgbClr val="0000FF"/>
                </a:solidFill>
                <a:latin typeface="Corbel"/>
                <a:cs typeface="Corbel"/>
              </a:rPr>
              <a:t>r-process</a:t>
            </a:r>
            <a:r>
              <a:rPr lang="it-IT" sz="2000" dirty="0">
                <a:solidFill>
                  <a:srgbClr val="0000FF"/>
                </a:solidFill>
                <a:latin typeface="Corbel"/>
                <a:cs typeface="Corbel"/>
              </a:rPr>
              <a:t>…</a:t>
            </a:r>
          </a:p>
          <a:p>
            <a:pPr marL="342900" indent="-342900">
              <a:lnSpc>
                <a:spcPct val="110000"/>
              </a:lnSpc>
              <a:buClr>
                <a:srgbClr val="FF0000"/>
              </a:buClr>
              <a:buFont typeface="Wingdings" charset="2"/>
              <a:buChar char="q"/>
              <a:defRPr/>
            </a:pPr>
            <a:r>
              <a:rPr lang="it-IT" sz="2800" b="1" dirty="0">
                <a:solidFill>
                  <a:srgbClr val="FF0000"/>
                </a:solidFill>
                <a:latin typeface="Corbel"/>
                <a:cs typeface="Corbel"/>
              </a:rPr>
              <a:t> Esempi di studi (Milano)</a:t>
            </a:r>
          </a:p>
          <a:p>
            <a:pPr>
              <a:buClr>
                <a:srgbClr val="FF0000"/>
              </a:buClr>
              <a:defRPr/>
            </a:pPr>
            <a:r>
              <a:rPr lang="it-IT" sz="2000" b="1" dirty="0">
                <a:solidFill>
                  <a:srgbClr val="0000FF"/>
                </a:solidFill>
                <a:latin typeface="Corbel"/>
                <a:cs typeface="Corbel"/>
              </a:rPr>
              <a:t>	</a:t>
            </a:r>
            <a:r>
              <a:rPr lang="it-IT" sz="2000" dirty="0">
                <a:solidFill>
                  <a:srgbClr val="0000FF"/>
                </a:solidFill>
                <a:latin typeface="Corbel"/>
                <a:cs typeface="Corbel"/>
              </a:rPr>
              <a:t>1.  </a:t>
            </a:r>
            <a:r>
              <a:rPr lang="it-IT" sz="2000" dirty="0">
                <a:solidFill>
                  <a:srgbClr val="0000FF"/>
                </a:solidFill>
                <a:latin typeface="Corbel"/>
                <a:cs typeface="Corbel"/>
                <a:sym typeface="Wingdings" charset="0"/>
              </a:rPr>
              <a:t>Accoppiamento particella-Vibrazione</a:t>
            </a:r>
          </a:p>
          <a:p>
            <a:pPr>
              <a:buClr>
                <a:srgbClr val="FF0000"/>
              </a:buClr>
              <a:defRPr/>
            </a:pPr>
            <a:r>
              <a:rPr lang="it-IT" sz="2000" dirty="0">
                <a:solidFill>
                  <a:srgbClr val="0000FF"/>
                </a:solidFill>
                <a:latin typeface="Corbel"/>
                <a:cs typeface="Corbel"/>
                <a:sym typeface="Wingdings" charset="0"/>
              </a:rPr>
              <a:t>	2.   Transizione Ordine-Chaos</a:t>
            </a:r>
          </a:p>
          <a:p>
            <a:pPr>
              <a:buClr>
                <a:srgbClr val="FF0000"/>
              </a:buClr>
              <a:defRPr/>
            </a:pPr>
            <a:r>
              <a:rPr lang="it-IT" sz="2000" dirty="0">
                <a:solidFill>
                  <a:srgbClr val="0000FF"/>
                </a:solidFill>
                <a:latin typeface="Corbel"/>
                <a:cs typeface="Corbel"/>
                <a:sym typeface="Wingdings" charset="0"/>
              </a:rPr>
              <a:t>	3.   </a:t>
            </a:r>
            <a:r>
              <a:rPr lang="it-IT" sz="2000" dirty="0" err="1">
                <a:solidFill>
                  <a:srgbClr val="0000FF"/>
                </a:solidFill>
                <a:latin typeface="Corbel"/>
                <a:cs typeface="Corbel"/>
                <a:sym typeface="Wingdings" charset="0"/>
              </a:rPr>
              <a:t>Pygmy</a:t>
            </a:r>
            <a:r>
              <a:rPr lang="it-IT" sz="2000" dirty="0">
                <a:solidFill>
                  <a:srgbClr val="0000FF"/>
                </a:solidFill>
                <a:latin typeface="Corbel"/>
                <a:cs typeface="Corbel"/>
                <a:sym typeface="Wingdings" charset="0"/>
              </a:rPr>
              <a:t> </a:t>
            </a:r>
            <a:r>
              <a:rPr lang="it-IT" sz="2000" dirty="0" err="1">
                <a:solidFill>
                  <a:srgbClr val="0000FF"/>
                </a:solidFill>
                <a:latin typeface="Corbel"/>
                <a:cs typeface="Corbel"/>
                <a:sym typeface="Wingdings" charset="0"/>
              </a:rPr>
              <a:t>Resonances</a:t>
            </a:r>
            <a:r>
              <a:rPr lang="it-IT" sz="2000" dirty="0">
                <a:solidFill>
                  <a:srgbClr val="0000FF"/>
                </a:solidFill>
                <a:latin typeface="Corbel"/>
                <a:cs typeface="Corbel"/>
                <a:sym typeface="Wingdings" charset="0"/>
              </a:rPr>
              <a:t> </a:t>
            </a:r>
          </a:p>
          <a:p>
            <a:pPr>
              <a:buClr>
                <a:srgbClr val="FF0000"/>
              </a:buClr>
              <a:defRPr/>
            </a:pPr>
            <a:r>
              <a:rPr lang="it-IT" sz="2000" dirty="0">
                <a:solidFill>
                  <a:srgbClr val="0000FF"/>
                </a:solidFill>
                <a:latin typeface="Corbel"/>
                <a:cs typeface="Corbel"/>
                <a:sym typeface="Wingdings" charset="0"/>
              </a:rPr>
              <a:t>	4.   </a:t>
            </a:r>
            <a:r>
              <a:rPr lang="it-IT" sz="2000" dirty="0">
                <a:solidFill>
                  <a:srgbClr val="0000FF"/>
                </a:solidFill>
                <a:latin typeface="Symbol" charset="2"/>
                <a:cs typeface="Symbol" charset="2"/>
                <a:sym typeface="Wingdings" charset="0"/>
              </a:rPr>
              <a:t>b</a:t>
            </a:r>
            <a:r>
              <a:rPr lang="it-IT" sz="2000" dirty="0">
                <a:solidFill>
                  <a:srgbClr val="0000FF"/>
                </a:solidFill>
                <a:latin typeface="Corbel"/>
                <a:cs typeface="Corbel"/>
                <a:sym typeface="Wingdings" charset="0"/>
              </a:rPr>
              <a:t>-</a:t>
            </a:r>
            <a:r>
              <a:rPr lang="it-IT" sz="2000" dirty="0" err="1">
                <a:solidFill>
                  <a:srgbClr val="0000FF"/>
                </a:solidFill>
                <a:latin typeface="Corbel"/>
                <a:cs typeface="Corbel"/>
                <a:sym typeface="Wingdings" charset="0"/>
              </a:rPr>
              <a:t>decay</a:t>
            </a:r>
            <a:r>
              <a:rPr lang="it-IT" sz="2000" dirty="0">
                <a:solidFill>
                  <a:srgbClr val="0000FF"/>
                </a:solidFill>
                <a:latin typeface="Corbel"/>
                <a:cs typeface="Corbel"/>
                <a:sym typeface="Wingdings" charset="0"/>
              </a:rPr>
              <a:t> e processo </a:t>
            </a:r>
            <a:r>
              <a:rPr lang="it-IT" sz="2000" dirty="0" err="1">
                <a:solidFill>
                  <a:srgbClr val="0000FF"/>
                </a:solidFill>
                <a:latin typeface="Corbel"/>
                <a:cs typeface="Corbel"/>
                <a:sym typeface="Wingdings" charset="0"/>
              </a:rPr>
              <a:t>r</a:t>
            </a:r>
            <a:endParaRPr lang="it-IT" sz="2800" dirty="0">
              <a:solidFill>
                <a:srgbClr val="FF0000"/>
              </a:solidFill>
              <a:latin typeface="Corbel"/>
              <a:cs typeface="Corbel"/>
            </a:endParaRPr>
          </a:p>
          <a:p>
            <a:pPr marL="342900" indent="-342900">
              <a:lnSpc>
                <a:spcPct val="110000"/>
              </a:lnSpc>
              <a:buClr>
                <a:srgbClr val="FF0000"/>
              </a:buClr>
              <a:buFont typeface="Wingdings" charset="2"/>
              <a:buChar char="q"/>
              <a:defRPr/>
            </a:pPr>
            <a:r>
              <a:rPr lang="it-IT" sz="2800" b="1" dirty="0">
                <a:solidFill>
                  <a:srgbClr val="FF0000"/>
                </a:solidFill>
                <a:latin typeface="Corbel"/>
                <a:cs typeface="Corbel"/>
              </a:rPr>
              <a:t> Apparati Sperimentali</a:t>
            </a:r>
          </a:p>
          <a:p>
            <a:pPr>
              <a:lnSpc>
                <a:spcPct val="110000"/>
              </a:lnSpc>
              <a:buClr>
                <a:srgbClr val="FF0000"/>
              </a:buClr>
              <a:defRPr/>
            </a:pPr>
            <a:r>
              <a:rPr lang="it-IT" sz="2000" b="1" dirty="0">
                <a:solidFill>
                  <a:srgbClr val="0000FF"/>
                </a:solidFill>
                <a:latin typeface="Corbel"/>
                <a:cs typeface="Corbel"/>
              </a:rPr>
              <a:t>               </a:t>
            </a:r>
            <a:r>
              <a:rPr lang="it-IT" sz="2000" dirty="0">
                <a:solidFill>
                  <a:srgbClr val="0000FF"/>
                </a:solidFill>
                <a:latin typeface="Corbel"/>
                <a:cs typeface="Corbel"/>
              </a:rPr>
              <a:t>   1.  Array di </a:t>
            </a:r>
            <a:r>
              <a:rPr lang="it-IT" sz="2000" dirty="0" err="1">
                <a:solidFill>
                  <a:srgbClr val="0000FF"/>
                </a:solidFill>
                <a:latin typeface="Corbel"/>
                <a:cs typeface="Corbel"/>
              </a:rPr>
              <a:t>Ge</a:t>
            </a:r>
            <a:r>
              <a:rPr lang="it-IT" sz="2000" dirty="0">
                <a:solidFill>
                  <a:srgbClr val="0000FF"/>
                </a:solidFill>
                <a:latin typeface="Corbel"/>
                <a:cs typeface="Corbel"/>
              </a:rPr>
              <a:t>: AGATA</a:t>
            </a:r>
          </a:p>
          <a:p>
            <a:pPr>
              <a:lnSpc>
                <a:spcPct val="110000"/>
              </a:lnSpc>
              <a:buClr>
                <a:srgbClr val="FF0000"/>
              </a:buClr>
              <a:defRPr/>
            </a:pPr>
            <a:r>
              <a:rPr lang="it-IT" sz="2000" dirty="0">
                <a:solidFill>
                  <a:srgbClr val="0000FF"/>
                </a:solidFill>
                <a:latin typeface="Corbel"/>
                <a:cs typeface="Corbel"/>
              </a:rPr>
              <a:t>	2.   Array di Scintillatori (LaBr3 e BaF2)</a:t>
            </a:r>
          </a:p>
          <a:p>
            <a:pPr>
              <a:lnSpc>
                <a:spcPct val="110000"/>
              </a:lnSpc>
              <a:buClr>
                <a:srgbClr val="FF0000"/>
              </a:buClr>
              <a:defRPr/>
            </a:pPr>
            <a:r>
              <a:rPr lang="it-IT" sz="2000" dirty="0">
                <a:solidFill>
                  <a:srgbClr val="0000FF"/>
                </a:solidFill>
                <a:latin typeface="Corbel"/>
                <a:cs typeface="Corbel"/>
              </a:rPr>
              <a:t>	3.   Ancillari</a:t>
            </a:r>
          </a:p>
          <a:p>
            <a:pPr marL="342900" indent="-342900">
              <a:lnSpc>
                <a:spcPct val="110000"/>
              </a:lnSpc>
              <a:buClr>
                <a:srgbClr val="FF0000"/>
              </a:buClr>
              <a:buFont typeface="Wingdings" charset="2"/>
              <a:buChar char="q"/>
              <a:defRPr/>
            </a:pPr>
            <a:r>
              <a:rPr lang="it-IT" sz="2800" b="1" dirty="0">
                <a:solidFill>
                  <a:srgbClr val="FF0000"/>
                </a:solidFill>
                <a:latin typeface="Corbel"/>
                <a:cs typeface="Corbel"/>
              </a:rPr>
              <a:t> Collaborazioni e Laboratori</a:t>
            </a:r>
            <a:endParaRPr lang="it-IT" sz="2800" dirty="0">
              <a:solidFill>
                <a:srgbClr val="FF0000"/>
              </a:solidFill>
              <a:latin typeface="Corbel"/>
              <a:cs typeface="Corbel"/>
            </a:endParaRPr>
          </a:p>
        </p:txBody>
      </p:sp>
      <p:sp>
        <p:nvSpPr>
          <p:cNvPr id="214021" name="Rectangle 5"/>
          <p:cNvSpPr>
            <a:spLocks noChangeArrowheads="1"/>
          </p:cNvSpPr>
          <p:nvPr/>
        </p:nvSpPr>
        <p:spPr bwMode="auto">
          <a:xfrm>
            <a:off x="3132138" y="44450"/>
            <a:ext cx="27447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b="1" dirty="0">
                <a:solidFill>
                  <a:srgbClr val="FF0000"/>
                </a:solidFill>
                <a:latin typeface="Corbel"/>
                <a:cs typeface="Corbel"/>
              </a:rPr>
              <a:t>GRIII - Gamma</a:t>
            </a:r>
            <a:endParaRPr lang="it-IT" sz="3200" b="1" dirty="0">
              <a:solidFill>
                <a:srgbClr val="FF0000"/>
              </a:solidFill>
              <a:latin typeface="Corbel"/>
              <a:cs typeface="Corbel"/>
            </a:endParaRPr>
          </a:p>
        </p:txBody>
      </p:sp>
      <p:pic>
        <p:nvPicPr>
          <p:cNvPr id="15363" name="Picture 6"/>
          <p:cNvPicPr>
            <a:picLocks noChangeAspect="1" noChangeArrowheads="1"/>
          </p:cNvPicPr>
          <p:nvPr/>
        </p:nvPicPr>
        <p:blipFill>
          <a:blip r:embed="rId2">
            <a:lum contrast="6000"/>
            <a:grayscl/>
            <a:alphaModFix amt="50000"/>
            <a:extLst>
              <a:ext uri="{28A0092B-C50C-407E-A947-70E740481C1C}">
                <a14:useLocalDpi xmlns:a14="http://schemas.microsoft.com/office/drawing/2010/main" val="0"/>
              </a:ext>
            </a:extLst>
          </a:blip>
          <a:srcRect/>
          <a:stretch>
            <a:fillRect/>
          </a:stretch>
        </p:blipFill>
        <p:spPr bwMode="auto">
          <a:xfrm>
            <a:off x="0" y="0"/>
            <a:ext cx="1074738" cy="1457325"/>
          </a:xfrm>
          <a:prstGeom prst="rect">
            <a:avLst/>
          </a:prstGeom>
          <a:solidFill>
            <a:srgbClr val="CCFFCC">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364" name="Picture 7" descr="logo-inf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0"/>
            <a:ext cx="11874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9" name="Rectangle 13"/>
          <p:cNvSpPr>
            <a:spLocks noChangeArrowheads="1"/>
          </p:cNvSpPr>
          <p:nvPr/>
        </p:nvSpPr>
        <p:spPr bwMode="auto">
          <a:xfrm>
            <a:off x="900113" y="644525"/>
            <a:ext cx="6948487"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sz="2800" b="1" i="1" dirty="0">
                <a:solidFill>
                  <a:srgbClr val="0000FF"/>
                </a:solidFill>
                <a:latin typeface="Corbel"/>
                <a:cs typeface="Corbel"/>
              </a:rPr>
              <a:t>Struttura nucleare in condizioni estreme </a:t>
            </a:r>
          </a:p>
          <a:p>
            <a:pPr algn="ctr">
              <a:defRPr/>
            </a:pPr>
            <a:r>
              <a:rPr lang="it-IT" sz="2800" b="1" i="1" dirty="0">
                <a:solidFill>
                  <a:srgbClr val="0000FF"/>
                </a:solidFill>
                <a:latin typeface="Corbel"/>
                <a:cs typeface="Corbel"/>
              </a:rPr>
              <a:t>con spettroscopia </a:t>
            </a:r>
            <a:r>
              <a:rPr lang="it-IT" sz="2800" b="1" i="1" dirty="0">
                <a:solidFill>
                  <a:srgbClr val="0000FF"/>
                </a:solidFill>
                <a:latin typeface="Symbol" charset="2"/>
                <a:cs typeface="Symbol" charset="2"/>
              </a:rPr>
              <a:t>g</a:t>
            </a:r>
            <a:r>
              <a:rPr lang="it-IT" sz="2800" b="1" i="1" dirty="0">
                <a:solidFill>
                  <a:srgbClr val="0000FF"/>
                </a:solidFill>
                <a:latin typeface="Corbel"/>
                <a:cs typeface="Corbel"/>
              </a:rPr>
              <a:t> e particelle cariche</a:t>
            </a:r>
            <a:endParaRPr lang="en-US" sz="4800" b="1" i="1" dirty="0">
              <a:solidFill>
                <a:srgbClr val="0000FF"/>
              </a:solidFill>
              <a:latin typeface="Corbel"/>
              <a:cs typeface="Corbe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27538" y="1284288"/>
            <a:ext cx="4608512" cy="230505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ectangle 1"/>
          <p:cNvSpPr/>
          <p:nvPr/>
        </p:nvSpPr>
        <p:spPr>
          <a:xfrm>
            <a:off x="0" y="-26988"/>
            <a:ext cx="9540875" cy="7294304"/>
          </a:xfrm>
          <a:prstGeom prst="rect">
            <a:avLst/>
          </a:prstGeom>
        </p:spPr>
        <p:txBody>
          <a:bodyPr>
            <a:spAutoFit/>
          </a:bodyPr>
          <a:lstStyle/>
          <a:p>
            <a:pPr>
              <a:defRPr/>
            </a:pPr>
            <a:r>
              <a:rPr lang="it-IT" sz="2800" b="1" dirty="0" err="1">
                <a:solidFill>
                  <a:srgbClr val="0000FF"/>
                </a:solidFill>
                <a:latin typeface="Corbel"/>
                <a:cs typeface="Corbel"/>
              </a:rPr>
              <a:t>Systematic</a:t>
            </a:r>
            <a:r>
              <a:rPr lang="it-IT" sz="2800" b="1" dirty="0">
                <a:solidFill>
                  <a:srgbClr val="0000FF"/>
                </a:solidFill>
                <a:latin typeface="Corbel"/>
                <a:cs typeface="Corbel"/>
              </a:rPr>
              <a:t> </a:t>
            </a:r>
            <a:r>
              <a:rPr lang="it-IT" sz="2800" b="1" dirty="0" err="1">
                <a:solidFill>
                  <a:srgbClr val="0000FF"/>
                </a:solidFill>
                <a:latin typeface="Corbel"/>
                <a:cs typeface="Corbel"/>
              </a:rPr>
              <a:t>investigation</a:t>
            </a:r>
            <a:r>
              <a:rPr lang="it-IT" sz="2800" b="1" dirty="0">
                <a:solidFill>
                  <a:srgbClr val="0000FF"/>
                </a:solidFill>
                <a:latin typeface="Corbel"/>
                <a:cs typeface="Corbel"/>
              </a:rPr>
              <a:t> of </a:t>
            </a:r>
            <a:r>
              <a:rPr lang="it-IT" sz="2800" b="1" dirty="0" err="1">
                <a:solidFill>
                  <a:srgbClr val="0000FF"/>
                </a:solidFill>
                <a:latin typeface="Corbel"/>
                <a:cs typeface="Corbel"/>
              </a:rPr>
              <a:t>Pygmy</a:t>
            </a:r>
            <a:r>
              <a:rPr lang="it-IT" sz="2800" b="1" dirty="0">
                <a:solidFill>
                  <a:srgbClr val="0000FF"/>
                </a:solidFill>
                <a:latin typeface="Corbel"/>
                <a:cs typeface="Corbel"/>
              </a:rPr>
              <a:t>  </a:t>
            </a:r>
            <a:r>
              <a:rPr lang="it-IT" sz="2800" b="1" dirty="0" err="1">
                <a:solidFill>
                  <a:srgbClr val="0000FF"/>
                </a:solidFill>
                <a:latin typeface="Corbel"/>
                <a:cs typeface="Corbel"/>
              </a:rPr>
              <a:t>Resonances</a:t>
            </a:r>
            <a:endParaRPr lang="it-IT" sz="2800" b="1" dirty="0">
              <a:solidFill>
                <a:srgbClr val="0000FF"/>
              </a:solidFill>
              <a:latin typeface="Corbel"/>
              <a:cs typeface="Corbel"/>
            </a:endParaRPr>
          </a:p>
          <a:p>
            <a:pPr marL="457200" indent="-457200">
              <a:buFontTx/>
              <a:buAutoNum type="alphaUcPeriod"/>
              <a:defRPr/>
            </a:pPr>
            <a:r>
              <a:rPr lang="it-IT" sz="2400" i="1" dirty="0">
                <a:solidFill>
                  <a:srgbClr val="0000FF"/>
                </a:solidFill>
                <a:latin typeface="Corbel"/>
                <a:cs typeface="Corbel"/>
              </a:rPr>
              <a:t>Bracco, </a:t>
            </a:r>
            <a:r>
              <a:rPr lang="it-IT" sz="2400" i="1" dirty="0">
                <a:solidFill>
                  <a:srgbClr val="0000FF"/>
                </a:solidFill>
                <a:latin typeface="Corbel"/>
                <a:cs typeface="Corbel"/>
              </a:rPr>
              <a:t>O. </a:t>
            </a:r>
            <a:r>
              <a:rPr lang="it-IT" sz="2400" i="1" dirty="0" err="1" smtClean="0">
                <a:solidFill>
                  <a:srgbClr val="0000FF"/>
                </a:solidFill>
                <a:latin typeface="Corbel"/>
                <a:cs typeface="Corbel"/>
              </a:rPr>
              <a:t>Wieland</a:t>
            </a:r>
            <a:r>
              <a:rPr lang="it-IT" sz="2400" i="1" dirty="0" smtClean="0">
                <a:solidFill>
                  <a:srgbClr val="0000FF"/>
                </a:solidFill>
                <a:latin typeface="Corbel"/>
                <a:cs typeface="Corbel"/>
              </a:rPr>
              <a:t>, </a:t>
            </a:r>
            <a:r>
              <a:rPr lang="it-IT" sz="2400" i="1" dirty="0" err="1" smtClean="0">
                <a:solidFill>
                  <a:srgbClr val="0000FF"/>
                </a:solidFill>
                <a:latin typeface="Corbel"/>
                <a:cs typeface="Corbel"/>
              </a:rPr>
              <a:t>F</a:t>
            </a:r>
            <a:r>
              <a:rPr lang="it-IT" sz="2400" i="1" dirty="0">
                <a:solidFill>
                  <a:srgbClr val="0000FF"/>
                </a:solidFill>
                <a:latin typeface="Corbel"/>
                <a:cs typeface="Corbel"/>
              </a:rPr>
              <a:t>. Camera, B. </a:t>
            </a:r>
            <a:r>
              <a:rPr lang="it-IT" sz="2400" i="1" dirty="0" err="1" smtClean="0">
                <a:solidFill>
                  <a:srgbClr val="0000FF"/>
                </a:solidFill>
                <a:latin typeface="Corbel"/>
                <a:cs typeface="Corbel"/>
              </a:rPr>
              <a:t>Million</a:t>
            </a:r>
            <a:r>
              <a:rPr lang="it-IT" sz="2400" i="1" dirty="0" smtClean="0">
                <a:solidFill>
                  <a:srgbClr val="0000FF"/>
                </a:solidFill>
                <a:latin typeface="Corbel"/>
                <a:cs typeface="Corbel"/>
              </a:rPr>
              <a:t>, …</a:t>
            </a:r>
            <a:endParaRPr lang="it-IT" sz="2800" b="1" dirty="0">
              <a:solidFill>
                <a:srgbClr val="0000FF"/>
              </a:solidFill>
              <a:latin typeface="Corbel"/>
              <a:cs typeface="Corbel"/>
            </a:endParaRPr>
          </a:p>
          <a:p>
            <a:pPr>
              <a:lnSpc>
                <a:spcPct val="50000"/>
              </a:lnSpc>
              <a:defRPr/>
            </a:pPr>
            <a:endParaRPr lang="it-IT" sz="2800" b="1" dirty="0">
              <a:solidFill>
                <a:srgbClr val="0000FF"/>
              </a:solidFill>
              <a:latin typeface="Corbel"/>
              <a:cs typeface="Corbel"/>
            </a:endParaRPr>
          </a:p>
          <a:p>
            <a:pPr>
              <a:defRPr/>
            </a:pPr>
            <a:r>
              <a:rPr lang="it-IT" sz="2400" b="1" i="1" dirty="0">
                <a:solidFill>
                  <a:srgbClr val="FF33CC"/>
                </a:solidFill>
                <a:latin typeface="Corbel"/>
                <a:cs typeface="Corbel"/>
              </a:rPr>
              <a:t>EXOTIC NUCLEI:</a:t>
            </a:r>
          </a:p>
          <a:p>
            <a:pPr>
              <a:defRPr/>
            </a:pPr>
            <a:r>
              <a:rPr lang="it-IT" sz="2400" b="1" i="1" dirty="0" err="1">
                <a:solidFill>
                  <a:srgbClr val="FF33CC"/>
                </a:solidFill>
                <a:latin typeface="Corbel"/>
                <a:cs typeface="Corbel"/>
              </a:rPr>
              <a:t>Relativistic</a:t>
            </a:r>
            <a:r>
              <a:rPr lang="it-IT" sz="2400" b="1" i="1" dirty="0">
                <a:solidFill>
                  <a:srgbClr val="FF33CC"/>
                </a:solidFill>
                <a:latin typeface="Corbel"/>
                <a:cs typeface="Corbel"/>
              </a:rPr>
              <a:t> Coulomb </a:t>
            </a:r>
            <a:r>
              <a:rPr lang="it-IT" sz="2400" b="1" i="1" dirty="0" err="1">
                <a:solidFill>
                  <a:srgbClr val="FF33CC"/>
                </a:solidFill>
                <a:latin typeface="Corbel"/>
                <a:cs typeface="Corbel"/>
              </a:rPr>
              <a:t>Excitation</a:t>
            </a:r>
            <a:endParaRPr lang="it-IT" sz="2400" b="1" i="1" dirty="0">
              <a:solidFill>
                <a:srgbClr val="FF33CC"/>
              </a:solidFill>
              <a:latin typeface="Corbel"/>
              <a:cs typeface="Corbel"/>
            </a:endParaRPr>
          </a:p>
          <a:p>
            <a:pPr>
              <a:defRPr/>
            </a:pPr>
            <a:r>
              <a:rPr lang="it-IT" sz="2400" b="1" dirty="0">
                <a:solidFill>
                  <a:srgbClr val="0000FF"/>
                </a:solidFill>
                <a:latin typeface="Corbel"/>
                <a:cs typeface="Corbel"/>
              </a:rPr>
              <a:t>2005:</a:t>
            </a:r>
          </a:p>
          <a:p>
            <a:pPr>
              <a:defRPr/>
            </a:pPr>
            <a:r>
              <a:rPr lang="it-IT" sz="2000" b="1" baseline="30000" dirty="0">
                <a:solidFill>
                  <a:srgbClr val="0000FF"/>
                </a:solidFill>
                <a:latin typeface="Corbel"/>
                <a:cs typeface="Corbel"/>
              </a:rPr>
              <a:t>68</a:t>
            </a:r>
            <a:r>
              <a:rPr lang="it-IT" sz="2000" b="1" dirty="0">
                <a:solidFill>
                  <a:srgbClr val="0000FF"/>
                </a:solidFill>
                <a:latin typeface="Corbel"/>
                <a:cs typeface="Corbel"/>
              </a:rPr>
              <a:t>Ni </a:t>
            </a:r>
            <a:r>
              <a:rPr lang="it-IT" sz="2000" b="1" dirty="0">
                <a:solidFill>
                  <a:srgbClr val="0000FF"/>
                </a:solidFill>
                <a:latin typeface="Corbel"/>
                <a:cs typeface="Corbel"/>
                <a:sym typeface="Wingdings"/>
              </a:rPr>
              <a:t>(600 </a:t>
            </a:r>
            <a:r>
              <a:rPr lang="it-IT" sz="2000" b="1" dirty="0" err="1">
                <a:solidFill>
                  <a:srgbClr val="0000FF"/>
                </a:solidFill>
                <a:latin typeface="Corbel"/>
                <a:cs typeface="Corbel"/>
                <a:sym typeface="Wingdings"/>
              </a:rPr>
              <a:t>MeV</a:t>
            </a:r>
            <a:r>
              <a:rPr lang="it-IT" sz="2000" b="1" dirty="0">
                <a:solidFill>
                  <a:srgbClr val="0000FF"/>
                </a:solidFill>
                <a:latin typeface="Corbel"/>
                <a:cs typeface="Corbel"/>
                <a:sym typeface="Wingdings"/>
              </a:rPr>
              <a:t>, 10</a:t>
            </a:r>
            <a:r>
              <a:rPr lang="it-IT" sz="2000" b="1" baseline="30000" dirty="0">
                <a:solidFill>
                  <a:srgbClr val="0000FF"/>
                </a:solidFill>
                <a:latin typeface="Corbel"/>
                <a:cs typeface="Corbel"/>
                <a:sym typeface="Wingdings"/>
              </a:rPr>
              <a:t>3 </a:t>
            </a:r>
            <a:r>
              <a:rPr lang="it-IT" sz="2000" b="1" dirty="0" err="1">
                <a:solidFill>
                  <a:srgbClr val="0000FF"/>
                </a:solidFill>
                <a:latin typeface="Corbel"/>
                <a:cs typeface="Corbel"/>
                <a:sym typeface="Wingdings"/>
              </a:rPr>
              <a:t>pps</a:t>
            </a:r>
            <a:r>
              <a:rPr lang="it-IT" sz="2000" b="1" dirty="0">
                <a:solidFill>
                  <a:srgbClr val="0000FF"/>
                </a:solidFill>
                <a:latin typeface="Corbel"/>
                <a:cs typeface="Corbel"/>
                <a:sym typeface="Wingdings"/>
              </a:rPr>
              <a:t>) + </a:t>
            </a:r>
            <a:r>
              <a:rPr lang="it-IT" sz="2000" b="1" baseline="30000" dirty="0">
                <a:solidFill>
                  <a:srgbClr val="0000FF"/>
                </a:solidFill>
                <a:latin typeface="Corbel"/>
                <a:cs typeface="Corbel"/>
                <a:sym typeface="Wingdings"/>
              </a:rPr>
              <a:t>197</a:t>
            </a:r>
            <a:r>
              <a:rPr lang="it-IT" sz="2000" b="1" dirty="0">
                <a:solidFill>
                  <a:srgbClr val="0000FF"/>
                </a:solidFill>
                <a:latin typeface="Corbel"/>
                <a:cs typeface="Corbel"/>
                <a:sym typeface="Wingdings"/>
              </a:rPr>
              <a:t>Au  </a:t>
            </a:r>
          </a:p>
          <a:p>
            <a:pPr>
              <a:defRPr/>
            </a:pPr>
            <a:r>
              <a:rPr lang="it-IT" sz="1600" dirty="0">
                <a:solidFill>
                  <a:srgbClr val="0000FF"/>
                </a:solidFill>
                <a:latin typeface="Corbel"/>
                <a:cs typeface="Corbel"/>
                <a:sym typeface="Wingdings"/>
              </a:rPr>
              <a:t>GSI </a:t>
            </a:r>
            <a:r>
              <a:rPr lang="it-IT" sz="1600" dirty="0" err="1">
                <a:solidFill>
                  <a:srgbClr val="0000FF"/>
                </a:solidFill>
                <a:latin typeface="Corbel"/>
                <a:cs typeface="Corbel"/>
                <a:sym typeface="Wingdings"/>
              </a:rPr>
              <a:t>Laboratory</a:t>
            </a:r>
            <a:r>
              <a:rPr lang="it-IT" sz="1600" dirty="0">
                <a:solidFill>
                  <a:srgbClr val="0000FF"/>
                </a:solidFill>
                <a:latin typeface="Corbel"/>
                <a:cs typeface="Corbel"/>
                <a:sym typeface="Wingdings"/>
              </a:rPr>
              <a:t>  (@</a:t>
            </a:r>
            <a:r>
              <a:rPr lang="it-IT" sz="1600" dirty="0" err="1">
                <a:solidFill>
                  <a:srgbClr val="0000FF"/>
                </a:solidFill>
                <a:latin typeface="Corbel"/>
                <a:cs typeface="Corbel"/>
                <a:sym typeface="Wingdings"/>
              </a:rPr>
              <a:t>Fragment</a:t>
            </a:r>
            <a:r>
              <a:rPr lang="it-IT" sz="1600" dirty="0">
                <a:solidFill>
                  <a:srgbClr val="0000FF"/>
                </a:solidFill>
                <a:latin typeface="Corbel"/>
                <a:cs typeface="Corbel"/>
                <a:sym typeface="Wingdings"/>
              </a:rPr>
              <a:t> Separator)</a:t>
            </a:r>
          </a:p>
          <a:p>
            <a:pPr>
              <a:defRPr/>
            </a:pPr>
            <a:r>
              <a:rPr lang="it-IT" sz="1600" dirty="0">
                <a:solidFill>
                  <a:srgbClr val="0000FF"/>
                </a:solidFill>
                <a:latin typeface="Corbel"/>
                <a:cs typeface="Corbel"/>
                <a:sym typeface="Wingdings"/>
              </a:rPr>
              <a:t>RISING </a:t>
            </a:r>
            <a:r>
              <a:rPr lang="it-IT" sz="1600" dirty="0" err="1">
                <a:solidFill>
                  <a:srgbClr val="0000FF"/>
                </a:solidFill>
                <a:latin typeface="Corbel"/>
                <a:cs typeface="Corbel"/>
                <a:sym typeface="Wingdings"/>
              </a:rPr>
              <a:t>Ge</a:t>
            </a:r>
            <a:r>
              <a:rPr lang="it-IT" sz="1600" dirty="0">
                <a:solidFill>
                  <a:srgbClr val="0000FF"/>
                </a:solidFill>
                <a:latin typeface="Corbel"/>
                <a:cs typeface="Corbel"/>
                <a:sym typeface="Wingdings"/>
              </a:rPr>
              <a:t> Array+ 8 BaF</a:t>
            </a:r>
            <a:r>
              <a:rPr lang="it-IT" sz="1600" baseline="-25000" dirty="0">
                <a:solidFill>
                  <a:srgbClr val="0000FF"/>
                </a:solidFill>
                <a:latin typeface="Corbel"/>
                <a:cs typeface="Corbel"/>
                <a:sym typeface="Wingdings"/>
              </a:rPr>
              <a:t>2</a:t>
            </a:r>
          </a:p>
          <a:p>
            <a:pPr>
              <a:defRPr/>
            </a:pPr>
            <a:endParaRPr lang="it-IT" sz="1600" baseline="-25000" dirty="0">
              <a:solidFill>
                <a:srgbClr val="0000FF"/>
              </a:solidFill>
              <a:latin typeface="Corbel"/>
              <a:cs typeface="Corbel"/>
              <a:sym typeface="Wingdings"/>
            </a:endParaRPr>
          </a:p>
          <a:p>
            <a:pPr>
              <a:defRPr/>
            </a:pPr>
            <a:r>
              <a:rPr lang="it-IT" sz="2400" b="1" dirty="0">
                <a:solidFill>
                  <a:srgbClr val="0000FF"/>
                </a:solidFill>
                <a:latin typeface="Corbel"/>
                <a:cs typeface="Corbel"/>
              </a:rPr>
              <a:t>2012:</a:t>
            </a:r>
          </a:p>
          <a:p>
            <a:pPr>
              <a:defRPr/>
            </a:pPr>
            <a:r>
              <a:rPr lang="it-IT" sz="2000" b="1" baseline="30000" dirty="0" smtClean="0">
                <a:solidFill>
                  <a:srgbClr val="0000FF"/>
                </a:solidFill>
                <a:latin typeface="Corbel"/>
                <a:cs typeface="Corbel"/>
              </a:rPr>
              <a:t>64</a:t>
            </a:r>
            <a:r>
              <a:rPr lang="it-IT" sz="2000" b="1" dirty="0" smtClean="0">
                <a:solidFill>
                  <a:srgbClr val="0000FF"/>
                </a:solidFill>
                <a:latin typeface="Corbel"/>
                <a:cs typeface="Corbel"/>
              </a:rPr>
              <a:t>Fe </a:t>
            </a:r>
            <a:r>
              <a:rPr lang="it-IT" sz="2000" b="1" dirty="0">
                <a:solidFill>
                  <a:srgbClr val="0000FF"/>
                </a:solidFill>
                <a:latin typeface="Corbel"/>
                <a:cs typeface="Corbel"/>
                <a:sym typeface="Wingdings"/>
              </a:rPr>
              <a:t>(400 </a:t>
            </a:r>
            <a:r>
              <a:rPr lang="it-IT" sz="2000" b="1" dirty="0" err="1">
                <a:solidFill>
                  <a:srgbClr val="0000FF"/>
                </a:solidFill>
                <a:latin typeface="Corbel"/>
                <a:cs typeface="Corbel"/>
                <a:sym typeface="Wingdings"/>
              </a:rPr>
              <a:t>MeV</a:t>
            </a:r>
            <a:r>
              <a:rPr lang="it-IT" sz="2000" b="1" dirty="0">
                <a:solidFill>
                  <a:srgbClr val="0000FF"/>
                </a:solidFill>
                <a:latin typeface="Corbel"/>
                <a:cs typeface="Corbel"/>
                <a:sym typeface="Wingdings"/>
              </a:rPr>
              <a:t>, 10</a:t>
            </a:r>
            <a:r>
              <a:rPr lang="it-IT" sz="2000" b="1" baseline="30000" dirty="0">
                <a:solidFill>
                  <a:srgbClr val="0000FF"/>
                </a:solidFill>
                <a:latin typeface="Corbel"/>
                <a:cs typeface="Corbel"/>
                <a:sym typeface="Wingdings"/>
              </a:rPr>
              <a:t>3 </a:t>
            </a:r>
            <a:r>
              <a:rPr lang="it-IT" sz="2000" b="1" dirty="0" err="1">
                <a:solidFill>
                  <a:srgbClr val="0000FF"/>
                </a:solidFill>
                <a:latin typeface="Corbel"/>
                <a:cs typeface="Corbel"/>
                <a:sym typeface="Wingdings"/>
              </a:rPr>
              <a:t>pps</a:t>
            </a:r>
            <a:r>
              <a:rPr lang="it-IT" sz="2000" b="1" dirty="0">
                <a:solidFill>
                  <a:srgbClr val="0000FF"/>
                </a:solidFill>
                <a:latin typeface="Corbel"/>
                <a:cs typeface="Corbel"/>
                <a:sym typeface="Wingdings"/>
              </a:rPr>
              <a:t>) + </a:t>
            </a:r>
            <a:r>
              <a:rPr lang="it-IT" sz="2000" b="1" baseline="30000" dirty="0">
                <a:solidFill>
                  <a:srgbClr val="0000FF"/>
                </a:solidFill>
                <a:latin typeface="Corbel"/>
                <a:cs typeface="Corbel"/>
                <a:sym typeface="Wingdings"/>
              </a:rPr>
              <a:t>208</a:t>
            </a:r>
            <a:r>
              <a:rPr lang="it-IT" sz="2000" b="1" dirty="0">
                <a:solidFill>
                  <a:srgbClr val="0000FF"/>
                </a:solidFill>
                <a:latin typeface="Corbel"/>
                <a:cs typeface="Corbel"/>
                <a:sym typeface="Wingdings"/>
              </a:rPr>
              <a:t>Pb  </a:t>
            </a:r>
          </a:p>
          <a:p>
            <a:pPr>
              <a:defRPr/>
            </a:pPr>
            <a:r>
              <a:rPr lang="it-IT" sz="1600" dirty="0">
                <a:solidFill>
                  <a:srgbClr val="0000FF"/>
                </a:solidFill>
                <a:latin typeface="Corbel"/>
                <a:cs typeface="Corbel"/>
                <a:sym typeface="Wingdings"/>
              </a:rPr>
              <a:t>GSI </a:t>
            </a:r>
            <a:r>
              <a:rPr lang="it-IT" sz="1600" dirty="0" err="1">
                <a:solidFill>
                  <a:srgbClr val="0000FF"/>
                </a:solidFill>
                <a:latin typeface="Corbel"/>
                <a:cs typeface="Corbel"/>
                <a:sym typeface="Wingdings"/>
              </a:rPr>
              <a:t>Laboratory</a:t>
            </a:r>
            <a:r>
              <a:rPr lang="it-IT" sz="1600" dirty="0">
                <a:solidFill>
                  <a:srgbClr val="0000FF"/>
                </a:solidFill>
                <a:latin typeface="Corbel"/>
                <a:cs typeface="Corbel"/>
                <a:sym typeface="Wingdings"/>
              </a:rPr>
              <a:t>  (@</a:t>
            </a:r>
            <a:r>
              <a:rPr lang="it-IT" sz="1600" dirty="0" err="1">
                <a:solidFill>
                  <a:srgbClr val="0000FF"/>
                </a:solidFill>
                <a:latin typeface="Corbel"/>
                <a:cs typeface="Corbel"/>
                <a:sym typeface="Wingdings"/>
              </a:rPr>
              <a:t>Fragment</a:t>
            </a:r>
            <a:r>
              <a:rPr lang="it-IT" sz="1600" dirty="0">
                <a:solidFill>
                  <a:srgbClr val="0000FF"/>
                </a:solidFill>
                <a:latin typeface="Corbel"/>
                <a:cs typeface="Corbel"/>
                <a:sym typeface="Wingdings"/>
              </a:rPr>
              <a:t> Separator)</a:t>
            </a:r>
          </a:p>
          <a:p>
            <a:pPr>
              <a:defRPr/>
            </a:pPr>
            <a:r>
              <a:rPr lang="it-IT" sz="1600" dirty="0">
                <a:solidFill>
                  <a:srgbClr val="0000FF"/>
                </a:solidFill>
                <a:latin typeface="Corbel"/>
                <a:cs typeface="Corbel"/>
                <a:sym typeface="Wingdings"/>
              </a:rPr>
              <a:t>AGATA </a:t>
            </a:r>
            <a:r>
              <a:rPr lang="it-IT" sz="1600" dirty="0" err="1">
                <a:solidFill>
                  <a:srgbClr val="0000FF"/>
                </a:solidFill>
                <a:latin typeface="Corbel"/>
                <a:cs typeface="Corbel"/>
                <a:sym typeface="Wingdings"/>
              </a:rPr>
              <a:t>Ge</a:t>
            </a:r>
            <a:r>
              <a:rPr lang="it-IT" sz="1600" dirty="0">
                <a:solidFill>
                  <a:srgbClr val="0000FF"/>
                </a:solidFill>
                <a:latin typeface="Corbel"/>
                <a:cs typeface="Corbel"/>
                <a:sym typeface="Wingdings"/>
              </a:rPr>
              <a:t> Array+ 8 BaF</a:t>
            </a:r>
            <a:r>
              <a:rPr lang="it-IT" sz="1600" baseline="-25000" dirty="0">
                <a:solidFill>
                  <a:srgbClr val="0000FF"/>
                </a:solidFill>
                <a:latin typeface="Corbel"/>
                <a:cs typeface="Corbel"/>
                <a:sym typeface="Wingdings"/>
              </a:rPr>
              <a:t>2</a:t>
            </a:r>
            <a:r>
              <a:rPr lang="it-IT" sz="1600" dirty="0">
                <a:solidFill>
                  <a:srgbClr val="0000FF"/>
                </a:solidFill>
                <a:latin typeface="Corbel"/>
                <a:cs typeface="Corbel"/>
                <a:sym typeface="Wingdings"/>
              </a:rPr>
              <a:t>+ 10 LaBr</a:t>
            </a:r>
            <a:r>
              <a:rPr lang="it-IT" sz="1600" baseline="-25000" dirty="0">
                <a:solidFill>
                  <a:srgbClr val="0000FF"/>
                </a:solidFill>
                <a:latin typeface="Corbel"/>
                <a:cs typeface="Corbel"/>
                <a:sym typeface="Wingdings"/>
              </a:rPr>
              <a:t>3</a:t>
            </a:r>
          </a:p>
          <a:p>
            <a:pPr>
              <a:defRPr/>
            </a:pPr>
            <a:r>
              <a:rPr lang="it-IT" sz="1600" dirty="0">
                <a:solidFill>
                  <a:srgbClr val="0000FF"/>
                </a:solidFill>
                <a:latin typeface="Corbel"/>
                <a:cs typeface="Corbel"/>
                <a:sym typeface="Wingdings"/>
              </a:rPr>
              <a:t>First Part: </a:t>
            </a:r>
            <a:r>
              <a:rPr lang="it-IT" sz="1600" dirty="0" err="1">
                <a:solidFill>
                  <a:srgbClr val="0000FF"/>
                </a:solidFill>
                <a:latin typeface="Corbel"/>
                <a:cs typeface="Corbel"/>
                <a:sym typeface="Wingdings"/>
              </a:rPr>
              <a:t>Autumn</a:t>
            </a:r>
            <a:r>
              <a:rPr lang="it-IT" sz="1600" dirty="0">
                <a:solidFill>
                  <a:srgbClr val="0000FF"/>
                </a:solidFill>
                <a:latin typeface="Corbel"/>
                <a:cs typeface="Corbel"/>
                <a:sym typeface="Wingdings"/>
              </a:rPr>
              <a:t> 2012</a:t>
            </a:r>
          </a:p>
          <a:p>
            <a:pPr>
              <a:defRPr/>
            </a:pPr>
            <a:r>
              <a:rPr lang="it-IT" sz="1600" b="1" i="1" dirty="0">
                <a:solidFill>
                  <a:srgbClr val="0000FF"/>
                </a:solidFill>
                <a:latin typeface="Corbel"/>
                <a:cs typeface="Corbel"/>
                <a:sym typeface="Wingdings"/>
              </a:rPr>
              <a:t> </a:t>
            </a:r>
            <a:r>
              <a:rPr lang="it-IT" sz="1600" b="1" i="1" dirty="0" err="1">
                <a:solidFill>
                  <a:srgbClr val="0000FF"/>
                </a:solidFill>
                <a:latin typeface="Corbel"/>
                <a:cs typeface="Corbel"/>
                <a:sym typeface="Wingdings"/>
              </a:rPr>
              <a:t>Remaining</a:t>
            </a:r>
            <a:r>
              <a:rPr lang="it-IT" sz="1600" b="1" i="1" dirty="0">
                <a:solidFill>
                  <a:srgbClr val="0000FF"/>
                </a:solidFill>
                <a:latin typeface="Corbel"/>
                <a:cs typeface="Corbel"/>
                <a:sym typeface="Wingdings"/>
              </a:rPr>
              <a:t>: </a:t>
            </a:r>
            <a:r>
              <a:rPr lang="it-IT" sz="1600" b="1" i="1" dirty="0" smtClean="0">
                <a:solidFill>
                  <a:srgbClr val="0000FF"/>
                </a:solidFill>
                <a:latin typeface="Corbel"/>
                <a:cs typeface="Corbel"/>
                <a:sym typeface="Wingdings"/>
              </a:rPr>
              <a:t>2013-2014 </a:t>
            </a:r>
            <a:endParaRPr lang="it-IT" sz="1600" b="1" i="1" dirty="0">
              <a:solidFill>
                <a:srgbClr val="0000FF"/>
              </a:solidFill>
              <a:latin typeface="Corbel"/>
              <a:cs typeface="Corbel"/>
              <a:sym typeface="Wingdings"/>
            </a:endParaRPr>
          </a:p>
          <a:p>
            <a:pPr>
              <a:defRPr/>
            </a:pPr>
            <a:endParaRPr lang="it-IT" baseline="-25000" dirty="0" smtClean="0">
              <a:solidFill>
                <a:srgbClr val="0000FF"/>
              </a:solidFill>
              <a:latin typeface="Corbel"/>
              <a:cs typeface="Corbel"/>
              <a:sym typeface="Wingdings"/>
            </a:endParaRPr>
          </a:p>
          <a:p>
            <a:pPr>
              <a:defRPr/>
            </a:pPr>
            <a:endParaRPr lang="it-IT" baseline="-25000" dirty="0">
              <a:solidFill>
                <a:srgbClr val="0000FF"/>
              </a:solidFill>
              <a:latin typeface="Corbel"/>
              <a:cs typeface="Corbel"/>
              <a:sym typeface="Wingdings"/>
            </a:endParaRPr>
          </a:p>
          <a:p>
            <a:pPr>
              <a:defRPr/>
            </a:pPr>
            <a:r>
              <a:rPr lang="it-IT" sz="2000" b="1" baseline="30000" dirty="0">
                <a:solidFill>
                  <a:srgbClr val="0000FF"/>
                </a:solidFill>
                <a:latin typeface="Corbel"/>
                <a:cs typeface="Corbel"/>
              </a:rPr>
              <a:t>70,72</a:t>
            </a:r>
            <a:r>
              <a:rPr lang="it-IT" sz="2000" b="1" dirty="0">
                <a:solidFill>
                  <a:srgbClr val="0000FF"/>
                </a:solidFill>
                <a:latin typeface="Corbel"/>
                <a:cs typeface="Corbel"/>
              </a:rPr>
              <a:t>Ni </a:t>
            </a:r>
            <a:r>
              <a:rPr lang="it-IT" sz="2000" b="1" dirty="0">
                <a:solidFill>
                  <a:srgbClr val="0000FF"/>
                </a:solidFill>
                <a:latin typeface="Corbel"/>
                <a:cs typeface="Corbel"/>
                <a:sym typeface="Wingdings"/>
              </a:rPr>
              <a:t>(260 </a:t>
            </a:r>
            <a:r>
              <a:rPr lang="it-IT" sz="2000" b="1" dirty="0" err="1">
                <a:solidFill>
                  <a:srgbClr val="0000FF"/>
                </a:solidFill>
                <a:latin typeface="Corbel"/>
                <a:cs typeface="Corbel"/>
                <a:sym typeface="Wingdings"/>
              </a:rPr>
              <a:t>MeV</a:t>
            </a:r>
            <a:r>
              <a:rPr lang="it-IT" sz="2000" b="1" dirty="0">
                <a:solidFill>
                  <a:srgbClr val="0000FF"/>
                </a:solidFill>
                <a:latin typeface="Corbel"/>
                <a:cs typeface="Corbel"/>
                <a:sym typeface="Wingdings"/>
              </a:rPr>
              <a:t>, 10</a:t>
            </a:r>
            <a:r>
              <a:rPr lang="it-IT" sz="2000" b="1" baseline="30000" dirty="0">
                <a:solidFill>
                  <a:srgbClr val="0000FF"/>
                </a:solidFill>
                <a:latin typeface="Corbel"/>
                <a:cs typeface="Corbel"/>
                <a:sym typeface="Wingdings"/>
              </a:rPr>
              <a:t>4</a:t>
            </a:r>
            <a:r>
              <a:rPr lang="it-IT" sz="2000" b="1" dirty="0">
                <a:solidFill>
                  <a:srgbClr val="0000FF"/>
                </a:solidFill>
                <a:latin typeface="Corbel"/>
                <a:cs typeface="Corbel"/>
                <a:sym typeface="Wingdings"/>
              </a:rPr>
              <a:t>-10</a:t>
            </a:r>
            <a:r>
              <a:rPr lang="it-IT" sz="2000" b="1" baseline="30000" dirty="0">
                <a:solidFill>
                  <a:srgbClr val="0000FF"/>
                </a:solidFill>
                <a:latin typeface="Corbel"/>
                <a:cs typeface="Corbel"/>
                <a:sym typeface="Wingdings"/>
              </a:rPr>
              <a:t>3 </a:t>
            </a:r>
            <a:r>
              <a:rPr lang="it-IT" sz="2000" b="1" dirty="0" err="1">
                <a:solidFill>
                  <a:srgbClr val="0000FF"/>
                </a:solidFill>
                <a:latin typeface="Corbel"/>
                <a:cs typeface="Corbel"/>
                <a:sym typeface="Wingdings"/>
              </a:rPr>
              <a:t>pps</a:t>
            </a:r>
            <a:r>
              <a:rPr lang="it-IT" sz="2000" b="1" dirty="0">
                <a:solidFill>
                  <a:srgbClr val="0000FF"/>
                </a:solidFill>
                <a:latin typeface="Corbel"/>
                <a:cs typeface="Corbel"/>
                <a:sym typeface="Wingdings"/>
              </a:rPr>
              <a:t>) + </a:t>
            </a:r>
            <a:r>
              <a:rPr lang="it-IT" sz="2000" b="1" baseline="30000" dirty="0">
                <a:solidFill>
                  <a:srgbClr val="0000FF"/>
                </a:solidFill>
                <a:latin typeface="Corbel"/>
                <a:cs typeface="Corbel"/>
                <a:sym typeface="Wingdings"/>
              </a:rPr>
              <a:t>208</a:t>
            </a:r>
            <a:r>
              <a:rPr lang="it-IT" sz="2000" b="1" dirty="0">
                <a:solidFill>
                  <a:srgbClr val="0000FF"/>
                </a:solidFill>
                <a:latin typeface="Corbel"/>
                <a:cs typeface="Corbel"/>
                <a:sym typeface="Wingdings"/>
              </a:rPr>
              <a:t>Pb </a:t>
            </a:r>
            <a:r>
              <a:rPr lang="it-IT" sz="2400" b="1" dirty="0">
                <a:solidFill>
                  <a:srgbClr val="0000FF"/>
                </a:solidFill>
                <a:latin typeface="Corbel"/>
                <a:cs typeface="Corbel"/>
                <a:sym typeface="Wingdings"/>
              </a:rPr>
              <a:t> </a:t>
            </a:r>
          </a:p>
          <a:p>
            <a:pPr>
              <a:defRPr/>
            </a:pPr>
            <a:r>
              <a:rPr lang="it-IT" sz="1600" dirty="0">
                <a:solidFill>
                  <a:srgbClr val="0000FF"/>
                </a:solidFill>
                <a:latin typeface="Corbel"/>
                <a:cs typeface="Corbel"/>
                <a:sym typeface="Wingdings"/>
              </a:rPr>
              <a:t>RIKEN </a:t>
            </a:r>
            <a:r>
              <a:rPr lang="it-IT" sz="1600" dirty="0" err="1">
                <a:solidFill>
                  <a:srgbClr val="0000FF"/>
                </a:solidFill>
                <a:latin typeface="Corbel"/>
                <a:cs typeface="Corbel"/>
                <a:sym typeface="Wingdings"/>
              </a:rPr>
              <a:t>Laboratory</a:t>
            </a:r>
            <a:r>
              <a:rPr lang="it-IT" sz="1600" dirty="0">
                <a:solidFill>
                  <a:srgbClr val="0000FF"/>
                </a:solidFill>
                <a:latin typeface="Corbel"/>
                <a:cs typeface="Corbel"/>
                <a:sym typeface="Wingdings"/>
              </a:rPr>
              <a:t>  (@</a:t>
            </a:r>
            <a:r>
              <a:rPr lang="it-IT" sz="1600" dirty="0" err="1">
                <a:solidFill>
                  <a:srgbClr val="0000FF"/>
                </a:solidFill>
                <a:latin typeface="Corbel"/>
                <a:cs typeface="Corbel"/>
                <a:sym typeface="Wingdings"/>
              </a:rPr>
              <a:t>BigRips</a:t>
            </a:r>
            <a:r>
              <a:rPr lang="it-IT" sz="1600" dirty="0">
                <a:solidFill>
                  <a:srgbClr val="0000FF"/>
                </a:solidFill>
                <a:latin typeface="Corbel"/>
                <a:cs typeface="Corbel"/>
                <a:sym typeface="Wingdings"/>
              </a:rPr>
              <a:t>)</a:t>
            </a:r>
          </a:p>
          <a:p>
            <a:pPr>
              <a:defRPr/>
            </a:pPr>
            <a:r>
              <a:rPr lang="it-IT" sz="1600" dirty="0">
                <a:solidFill>
                  <a:srgbClr val="0000FF"/>
                </a:solidFill>
                <a:latin typeface="Corbel"/>
                <a:cs typeface="Corbel"/>
                <a:sym typeface="Wingdings"/>
              </a:rPr>
              <a:t>BaF2 Array DALI2+ 8 LaBr</a:t>
            </a:r>
            <a:r>
              <a:rPr lang="it-IT" sz="1600" baseline="-25000" dirty="0">
                <a:solidFill>
                  <a:srgbClr val="0000FF"/>
                </a:solidFill>
                <a:latin typeface="Corbel"/>
                <a:cs typeface="Corbel"/>
                <a:sym typeface="Wingdings"/>
              </a:rPr>
              <a:t>3</a:t>
            </a:r>
          </a:p>
          <a:p>
            <a:pPr>
              <a:defRPr/>
            </a:pPr>
            <a:endParaRPr lang="it-IT" baseline="-25000" dirty="0">
              <a:solidFill>
                <a:srgbClr val="0000FF"/>
              </a:solidFill>
              <a:latin typeface="Corbel"/>
              <a:cs typeface="Corbel"/>
              <a:sym typeface="Wingdings"/>
            </a:endParaRPr>
          </a:p>
          <a:p>
            <a:pPr>
              <a:defRPr/>
            </a:pPr>
            <a:r>
              <a:rPr lang="it-IT" i="1" dirty="0">
                <a:solidFill>
                  <a:srgbClr val="0000FF"/>
                </a:solidFill>
                <a:latin typeface="Corbel"/>
                <a:cs typeface="Corbel"/>
                <a:sym typeface="Wingdings"/>
              </a:rPr>
              <a:t> To be </a:t>
            </a:r>
            <a:r>
              <a:rPr lang="it-IT" i="1" dirty="0" err="1">
                <a:solidFill>
                  <a:srgbClr val="0000FF"/>
                </a:solidFill>
                <a:latin typeface="Corbel"/>
                <a:cs typeface="Corbel"/>
                <a:sym typeface="Wingdings"/>
              </a:rPr>
              <a:t>rediscussed</a:t>
            </a:r>
            <a:r>
              <a:rPr lang="it-IT" i="1" dirty="0">
                <a:solidFill>
                  <a:srgbClr val="0000FF"/>
                </a:solidFill>
                <a:latin typeface="Corbel"/>
                <a:cs typeface="Corbel"/>
                <a:sym typeface="Wingdings"/>
              </a:rPr>
              <a:t> </a:t>
            </a:r>
            <a:r>
              <a:rPr lang="it-IT" i="1" dirty="0" err="1">
                <a:solidFill>
                  <a:srgbClr val="0000FF"/>
                </a:solidFill>
                <a:latin typeface="Corbel"/>
                <a:cs typeface="Corbel"/>
                <a:sym typeface="Wingdings"/>
              </a:rPr>
              <a:t>June</a:t>
            </a:r>
            <a:r>
              <a:rPr lang="it-IT" i="1" dirty="0">
                <a:solidFill>
                  <a:srgbClr val="0000FF"/>
                </a:solidFill>
                <a:latin typeface="Corbel"/>
                <a:cs typeface="Corbel"/>
                <a:sym typeface="Wingdings"/>
              </a:rPr>
              <a:t> 2013</a:t>
            </a:r>
          </a:p>
          <a:p>
            <a:pPr>
              <a:lnSpc>
                <a:spcPct val="50000"/>
              </a:lnSpc>
              <a:defRPr/>
            </a:pPr>
            <a:endParaRPr lang="it-IT" sz="2000" baseline="-25000" dirty="0">
              <a:solidFill>
                <a:srgbClr val="0000FF"/>
              </a:solidFill>
              <a:latin typeface="Corbel"/>
              <a:cs typeface="Corbel"/>
              <a:sym typeface="Wingdings"/>
            </a:endParaRPr>
          </a:p>
          <a:p>
            <a:pPr>
              <a:defRPr/>
            </a:pPr>
            <a:endParaRPr lang="it-IT" sz="2000" baseline="-25000" dirty="0">
              <a:solidFill>
                <a:srgbClr val="0000FF"/>
              </a:solidFill>
              <a:latin typeface="Corbel"/>
              <a:cs typeface="Corbel"/>
              <a:sym typeface="Wingdings"/>
            </a:endParaRPr>
          </a:p>
          <a:p>
            <a:pPr>
              <a:defRPr/>
            </a:pPr>
            <a:endParaRPr lang="it-IT" sz="2800" b="1" dirty="0">
              <a:solidFill>
                <a:srgbClr val="0000FF"/>
              </a:solidFill>
              <a:latin typeface="Corbel"/>
              <a:cs typeface="Corbel"/>
              <a:sym typeface="Wingdings"/>
            </a:endParaRPr>
          </a:p>
        </p:txBody>
      </p:sp>
      <p:sp>
        <p:nvSpPr>
          <p:cNvPr id="14" name="TextBox 6"/>
          <p:cNvSpPr txBox="1">
            <a:spLocks noChangeArrowheads="1"/>
          </p:cNvSpPr>
          <p:nvPr/>
        </p:nvSpPr>
        <p:spPr bwMode="auto">
          <a:xfrm>
            <a:off x="7308304" y="1388671"/>
            <a:ext cx="1584176" cy="400110"/>
          </a:xfrm>
          <a:prstGeom prst="rect">
            <a:avLst/>
          </a:prstGeom>
          <a:noFill/>
          <a:ln w="9525">
            <a:noFill/>
            <a:miter lim="800000"/>
            <a:headEnd/>
            <a:tailEnd/>
          </a:ln>
          <a:effectLst>
            <a:glow rad="101600">
              <a:schemeClr val="accent1">
                <a:satMod val="175000"/>
                <a:alpha val="40000"/>
              </a:schemeClr>
            </a:glow>
          </a:effectLst>
          <a:scene3d>
            <a:camera prst="orthographicFront">
              <a:rot lat="0" lon="0" rev="0"/>
            </a:camera>
            <a:lightRig rig="contrasting" dir="t">
              <a:rot lat="0" lon="0" rev="1500000"/>
            </a:lightRig>
          </a:scene3d>
          <a:sp3d prstMaterial="metal">
            <a:bevelT w="88900" h="88900"/>
          </a:sp3d>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defRPr/>
            </a:pPr>
            <a:r>
              <a:rPr lang="it-IT" sz="2000" b="1" dirty="0" smtClean="0">
                <a:solidFill>
                  <a:srgbClr val="FF33CC"/>
                </a:solidFill>
                <a:latin typeface="Corbel"/>
                <a:cs typeface="Corbel"/>
              </a:rPr>
              <a:t>5</a:t>
            </a:r>
            <a:r>
              <a:rPr lang="it-IT" sz="2000" b="1" dirty="0">
                <a:solidFill>
                  <a:srgbClr val="FF33CC"/>
                </a:solidFill>
                <a:latin typeface="Corbel"/>
                <a:cs typeface="Corbel"/>
              </a:rPr>
              <a:t>-9 </a:t>
            </a:r>
            <a:r>
              <a:rPr lang="it-IT" b="1" dirty="0" smtClean="0">
                <a:solidFill>
                  <a:srgbClr val="FF33CC"/>
                </a:solidFill>
                <a:latin typeface="Corbel"/>
                <a:cs typeface="Corbel"/>
              </a:rPr>
              <a:t>%</a:t>
            </a:r>
            <a:r>
              <a:rPr lang="it-IT" sz="2000" b="1" dirty="0" smtClean="0">
                <a:solidFill>
                  <a:srgbClr val="FF33CC"/>
                </a:solidFill>
                <a:latin typeface="Corbel"/>
                <a:cs typeface="Corbel"/>
              </a:rPr>
              <a:t> </a:t>
            </a:r>
            <a:r>
              <a:rPr lang="it-IT" b="1" dirty="0" smtClean="0">
                <a:solidFill>
                  <a:srgbClr val="FF33CC"/>
                </a:solidFill>
                <a:latin typeface="Corbel"/>
                <a:cs typeface="Corbel"/>
              </a:rPr>
              <a:t>EWSR </a:t>
            </a:r>
            <a:endParaRPr lang="it-IT" b="1" dirty="0">
              <a:solidFill>
                <a:srgbClr val="FF33CC"/>
              </a:solidFill>
              <a:latin typeface="Corbel"/>
              <a:cs typeface="Corbel"/>
            </a:endParaRPr>
          </a:p>
        </p:txBody>
      </p:sp>
      <p:grpSp>
        <p:nvGrpSpPr>
          <p:cNvPr id="24582" name="Group 7"/>
          <p:cNvGrpSpPr>
            <a:grpSpLocks/>
          </p:cNvGrpSpPr>
          <p:nvPr/>
        </p:nvGrpSpPr>
        <p:grpSpPr bwMode="auto">
          <a:xfrm>
            <a:off x="4427538" y="1573213"/>
            <a:ext cx="2447925" cy="1800225"/>
            <a:chOff x="1530" y="845"/>
            <a:chExt cx="2688" cy="2628"/>
          </a:xfrm>
        </p:grpSpPr>
        <p:pic>
          <p:nvPicPr>
            <p:cNvPr id="1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 y="845"/>
              <a:ext cx="2688" cy="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 name="Line 9"/>
            <p:cNvSpPr>
              <a:spLocks noChangeShapeType="1"/>
            </p:cNvSpPr>
            <p:nvPr/>
          </p:nvSpPr>
          <p:spPr bwMode="auto">
            <a:xfrm flipV="1">
              <a:off x="2836" y="935"/>
              <a:ext cx="0" cy="222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19" name="Text Box 13"/>
          <p:cNvSpPr txBox="1">
            <a:spLocks noChangeArrowheads="1"/>
          </p:cNvSpPr>
          <p:nvPr/>
        </p:nvSpPr>
        <p:spPr bwMode="auto">
          <a:xfrm>
            <a:off x="4643438" y="1368425"/>
            <a:ext cx="222408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200" dirty="0" err="1">
                <a:latin typeface="Corbel"/>
                <a:cs typeface="Corbel"/>
              </a:rPr>
              <a:t>T.Aumann</a:t>
            </a:r>
            <a:r>
              <a:rPr lang="it-IT" sz="1200" dirty="0">
                <a:latin typeface="Corbel"/>
                <a:cs typeface="Corbel"/>
              </a:rPr>
              <a:t> et al EPJ 26(2005)441</a:t>
            </a:r>
          </a:p>
        </p:txBody>
      </p:sp>
      <p:pic>
        <p:nvPicPr>
          <p:cNvPr id="24584" name="Immagine 27"/>
          <p:cNvPicPr>
            <a:picLocks noChangeAspect="1" noChangeArrowheads="1"/>
          </p:cNvPicPr>
          <p:nvPr/>
        </p:nvPicPr>
        <p:blipFill>
          <a:blip r:embed="rId3">
            <a:extLst>
              <a:ext uri="{28A0092B-C50C-407E-A947-70E740481C1C}">
                <a14:useLocalDpi xmlns:a14="http://schemas.microsoft.com/office/drawing/2010/main" val="0"/>
              </a:ext>
            </a:extLst>
          </a:blip>
          <a:srcRect l="45605" t="7472" r="26569" b="57257"/>
          <a:stretch>
            <a:fillRect/>
          </a:stretch>
        </p:blipFill>
        <p:spPr bwMode="auto">
          <a:xfrm>
            <a:off x="6985000" y="1789113"/>
            <a:ext cx="19796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Rettangolo 25"/>
          <p:cNvSpPr>
            <a:spLocks noChangeArrowheads="1"/>
          </p:cNvSpPr>
          <p:nvPr/>
        </p:nvSpPr>
        <p:spPr bwMode="auto">
          <a:xfrm>
            <a:off x="6611938" y="3327400"/>
            <a:ext cx="24971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it-IT" sz="1100">
                <a:latin typeface="Corbel" charset="0"/>
                <a:cs typeface="Corbel" charset="0"/>
              </a:rPr>
              <a:t>O.Wieland et al. PRL 102, 092502 (2009)</a:t>
            </a:r>
          </a:p>
        </p:txBody>
      </p:sp>
      <p:sp>
        <p:nvSpPr>
          <p:cNvPr id="24586" name="Rectangle 25"/>
          <p:cNvSpPr>
            <a:spLocks noChangeArrowheads="1"/>
          </p:cNvSpPr>
          <p:nvPr/>
        </p:nvSpPr>
        <p:spPr bwMode="auto">
          <a:xfrm>
            <a:off x="7451725" y="2581275"/>
            <a:ext cx="649288" cy="395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400" b="1" baseline="30000">
                <a:solidFill>
                  <a:srgbClr val="FF33CC"/>
                </a:solidFill>
                <a:latin typeface="Corbel" charset="0"/>
                <a:cs typeface="Corbel" charset="0"/>
              </a:rPr>
              <a:t>68</a:t>
            </a:r>
            <a:r>
              <a:rPr lang="it-IT" sz="2400" b="1">
                <a:solidFill>
                  <a:srgbClr val="FF33CC"/>
                </a:solidFill>
                <a:latin typeface="Corbel" charset="0"/>
                <a:cs typeface="Corbel" charset="0"/>
              </a:rPr>
              <a:t>Ni  </a:t>
            </a:r>
            <a:endParaRPr lang="en-US"/>
          </a:p>
        </p:txBody>
      </p:sp>
      <p:pic>
        <p:nvPicPr>
          <p:cNvPr id="24587" name="Picture 3" descr="C:\Users\oliver\Desktop\2011\fotos\GSI\P1140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51576" y="4054475"/>
            <a:ext cx="290671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94" descr="C:\Users\Franco\Documents\Doc\IEEE-Orlando-2009\Foto 9-10-2009\DSC00174.JPG"/>
          <p:cNvPicPr>
            <a:picLocks noChangeAspect="1" noChangeArrowheads="1"/>
          </p:cNvPicPr>
          <p:nvPr/>
        </p:nvPicPr>
        <p:blipFill>
          <a:blip r:embed="rId5">
            <a:extLst>
              <a:ext uri="{28A0092B-C50C-407E-A947-70E740481C1C}">
                <a14:useLocalDpi xmlns:a14="http://schemas.microsoft.com/office/drawing/2010/main" val="0"/>
              </a:ext>
            </a:extLst>
          </a:blip>
          <a:srcRect l="9949" t="12245" r="27547" b="12073"/>
          <a:stretch>
            <a:fillRect/>
          </a:stretch>
        </p:blipFill>
        <p:spPr bwMode="auto">
          <a:xfrm>
            <a:off x="4978400" y="5300663"/>
            <a:ext cx="146526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flipV="1">
            <a:off x="6084888" y="4797425"/>
            <a:ext cx="863600" cy="863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590" name="Rectangle 30"/>
          <p:cNvSpPr>
            <a:spLocks noChangeArrowheads="1"/>
          </p:cNvSpPr>
          <p:nvPr/>
        </p:nvSpPr>
        <p:spPr bwMode="auto">
          <a:xfrm>
            <a:off x="5429250" y="4868863"/>
            <a:ext cx="72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b="1">
                <a:solidFill>
                  <a:srgbClr val="FF0000"/>
                </a:solidFill>
                <a:latin typeface="Corbel" charset="0"/>
                <a:cs typeface="Corbel" charset="0"/>
                <a:sym typeface="Wingdings" charset="0"/>
              </a:rPr>
              <a:t>LaBr</a:t>
            </a:r>
            <a:r>
              <a:rPr lang="it-IT" b="1" baseline="-25000">
                <a:solidFill>
                  <a:srgbClr val="FF0000"/>
                </a:solidFill>
                <a:latin typeface="Corbel" charset="0"/>
                <a:cs typeface="Corbel" charset="0"/>
                <a:sym typeface="Wingdings" charset="0"/>
              </a:rPr>
              <a:t>3</a:t>
            </a:r>
          </a:p>
        </p:txBody>
      </p:sp>
      <p:sp>
        <p:nvSpPr>
          <p:cNvPr id="16" name="TextBox 15"/>
          <p:cNvSpPr txBox="1"/>
          <p:nvPr/>
        </p:nvSpPr>
        <p:spPr>
          <a:xfrm>
            <a:off x="6732240" y="6279703"/>
            <a:ext cx="2808312"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dirty="0">
                <a:ln w="11430"/>
                <a:solidFill>
                  <a:srgbClr val="FFFF00"/>
                </a:solidFill>
                <a:effectLst>
                  <a:outerShdw blurRad="50800" dist="39000" dir="5460000" algn="tl">
                    <a:srgbClr val="000000">
                      <a:alpha val="38000"/>
                    </a:srgbClr>
                  </a:outerShdw>
                </a:effectLst>
              </a:rPr>
              <a:t>AGATA at GSI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251520" y="0"/>
            <a:ext cx="8429968" cy="523220"/>
          </a:xfrm>
          <a:prstGeom prst="rect">
            <a:avLst/>
          </a:prstGeom>
          <a:noFill/>
          <a:ln w="19050" algn="ctr">
            <a:noFill/>
            <a:miter lim="800000"/>
            <a:headEnd/>
            <a:tailEnd/>
          </a:ln>
          <a:effectLst/>
        </p:spPr>
        <p:txBody>
          <a:bodyPr wrap="none">
            <a:spAutoFit/>
          </a:bodyPr>
          <a:lstStyle/>
          <a:p>
            <a:pPr fontAlgn="auto">
              <a:spcBef>
                <a:spcPts val="0"/>
              </a:spcBef>
              <a:spcAft>
                <a:spcPts val="0"/>
              </a:spcAft>
              <a:defRPr/>
            </a:pPr>
            <a:r>
              <a:rPr lang="it-IT" sz="2800" b="1" i="1" dirty="0" err="1" smtClean="0">
                <a:solidFill>
                  <a:srgbClr val="0000FF"/>
                </a:solidFill>
                <a:latin typeface="Corbel"/>
                <a:cs typeface="Corbel"/>
              </a:rPr>
              <a:t>Study</a:t>
            </a:r>
            <a:r>
              <a:rPr lang="it-IT" sz="2800" b="1" i="1" dirty="0" smtClean="0">
                <a:solidFill>
                  <a:srgbClr val="0000FF"/>
                </a:solidFill>
                <a:latin typeface="Corbel"/>
                <a:cs typeface="Corbel"/>
              </a:rPr>
              <a:t> the </a:t>
            </a:r>
            <a:r>
              <a:rPr lang="it-IT" sz="2800" b="1" i="1" dirty="0" err="1" smtClean="0">
                <a:solidFill>
                  <a:srgbClr val="0000FF"/>
                </a:solidFill>
                <a:latin typeface="Corbel"/>
                <a:cs typeface="Corbel"/>
              </a:rPr>
              <a:t>Evolution</a:t>
            </a:r>
            <a:r>
              <a:rPr lang="it-IT" sz="2800" b="1" i="1" dirty="0">
                <a:solidFill>
                  <a:srgbClr val="0000FF"/>
                </a:solidFill>
                <a:latin typeface="Corbel"/>
                <a:cs typeface="Corbel"/>
              </a:rPr>
              <a:t> </a:t>
            </a:r>
            <a:r>
              <a:rPr lang="it-IT" sz="2800" b="1" i="1" dirty="0" smtClean="0">
                <a:solidFill>
                  <a:srgbClr val="0000FF"/>
                </a:solidFill>
                <a:latin typeface="Corbel"/>
                <a:cs typeface="Corbel"/>
              </a:rPr>
              <a:t>of </a:t>
            </a:r>
            <a:r>
              <a:rPr lang="it-IT" sz="2800" b="1" i="1" dirty="0">
                <a:solidFill>
                  <a:srgbClr val="0000FF"/>
                </a:solidFill>
                <a:latin typeface="Corbel"/>
                <a:cs typeface="Corbel"/>
              </a:rPr>
              <a:t>the </a:t>
            </a:r>
            <a:r>
              <a:rPr lang="it-IT" sz="2800" b="1" i="1" dirty="0" smtClean="0">
                <a:solidFill>
                  <a:srgbClr val="0000FF"/>
                </a:solidFill>
                <a:latin typeface="Corbel"/>
                <a:cs typeface="Corbel"/>
              </a:rPr>
              <a:t>PDR </a:t>
            </a:r>
            <a:r>
              <a:rPr lang="it-IT" sz="2800" b="1" i="1" dirty="0" err="1">
                <a:solidFill>
                  <a:srgbClr val="0000FF"/>
                </a:solidFill>
                <a:latin typeface="Corbel"/>
                <a:cs typeface="Corbel"/>
              </a:rPr>
              <a:t>strength</a:t>
            </a:r>
            <a:r>
              <a:rPr lang="it-IT" sz="2800" b="1" i="1" dirty="0">
                <a:solidFill>
                  <a:srgbClr val="0000FF"/>
                </a:solidFill>
                <a:latin typeface="Corbel"/>
                <a:cs typeface="Corbel"/>
              </a:rPr>
              <a:t> in Ni </a:t>
            </a:r>
            <a:r>
              <a:rPr lang="it-IT" sz="2800" b="1" i="1" dirty="0" err="1">
                <a:solidFill>
                  <a:srgbClr val="0000FF"/>
                </a:solidFill>
                <a:latin typeface="Corbel"/>
                <a:cs typeface="Corbel"/>
              </a:rPr>
              <a:t>isotopes</a:t>
            </a:r>
            <a:endParaRPr lang="it-IT" sz="2800" b="1" i="1" dirty="0">
              <a:solidFill>
                <a:srgbClr val="0000FF"/>
              </a:solidFill>
              <a:latin typeface="Corbel"/>
              <a:cs typeface="Corbel"/>
            </a:endParaRPr>
          </a:p>
        </p:txBody>
      </p:sp>
      <p:grpSp>
        <p:nvGrpSpPr>
          <p:cNvPr id="15" name="Gruppo 14"/>
          <p:cNvGrpSpPr/>
          <p:nvPr/>
        </p:nvGrpSpPr>
        <p:grpSpPr>
          <a:xfrm>
            <a:off x="504056" y="548680"/>
            <a:ext cx="7438795" cy="3500585"/>
            <a:chOff x="312738" y="1246188"/>
            <a:chExt cx="8462962" cy="4648200"/>
          </a:xfrm>
        </p:grpSpPr>
        <p:pic>
          <p:nvPicPr>
            <p:cNvPr id="2" name="Picture 4"/>
            <p:cNvPicPr>
              <a:picLocks noChangeAspect="1" noChangeArrowheads="1"/>
            </p:cNvPicPr>
            <p:nvPr/>
          </p:nvPicPr>
          <p:blipFill>
            <a:blip r:embed="rId3" cstate="print"/>
            <a:srcRect l="10326" t="31738" r="44492" b="37239"/>
            <a:stretch>
              <a:fillRect/>
            </a:stretch>
          </p:blipFill>
          <p:spPr bwMode="auto">
            <a:xfrm>
              <a:off x="312738" y="1246188"/>
              <a:ext cx="8462962" cy="4648200"/>
            </a:xfrm>
            <a:prstGeom prst="rect">
              <a:avLst/>
            </a:prstGeom>
            <a:noFill/>
            <a:ln w="19050" algn="ctr">
              <a:solidFill>
                <a:srgbClr val="FFC000"/>
              </a:solidFill>
              <a:miter lim="800000"/>
              <a:headEnd/>
              <a:tailEnd/>
            </a:ln>
            <a:effectLst>
              <a:outerShdw dist="107763" dir="18900000" algn="ctr" rotWithShape="0">
                <a:schemeClr val="bg2">
                  <a:alpha val="50000"/>
                </a:schemeClr>
              </a:outerShdw>
            </a:effectLst>
          </p:spPr>
        </p:pic>
        <p:sp>
          <p:nvSpPr>
            <p:cNvPr id="4" name="Ovale 3"/>
            <p:cNvSpPr/>
            <p:nvPr/>
          </p:nvSpPr>
          <p:spPr>
            <a:xfrm>
              <a:off x="4056845" y="1918952"/>
              <a:ext cx="798490" cy="5666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4531217" y="1504682"/>
              <a:ext cx="798490" cy="566671"/>
            </a:xfrm>
            <a:prstGeom prst="ellipse">
              <a:avLst/>
            </a:prstGeom>
            <a:noFill/>
            <a:ln w="31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2290293" y="2985752"/>
              <a:ext cx="798490" cy="566671"/>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2895600" y="2625144"/>
              <a:ext cx="798490" cy="56667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3395730" y="2275268"/>
              <a:ext cx="798490" cy="56667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1635617" y="2756079"/>
              <a:ext cx="736099" cy="369332"/>
            </a:xfrm>
            <a:prstGeom prst="rect">
              <a:avLst/>
            </a:prstGeom>
            <a:noFill/>
          </p:spPr>
          <p:txBody>
            <a:bodyPr wrap="none" rtlCol="0">
              <a:spAutoFit/>
            </a:bodyPr>
            <a:lstStyle/>
            <a:p>
              <a:r>
                <a:rPr lang="it-IT" dirty="0" smtClean="0">
                  <a:solidFill>
                    <a:srgbClr val="008000"/>
                  </a:solidFill>
                </a:rPr>
                <a:t>BaF2</a:t>
              </a:r>
              <a:endParaRPr lang="it-IT" dirty="0">
                <a:solidFill>
                  <a:srgbClr val="008000"/>
                </a:solidFill>
              </a:endParaRPr>
            </a:p>
          </p:txBody>
        </p:sp>
        <p:sp>
          <p:nvSpPr>
            <p:cNvPr id="11" name="CasellaDiTesto 10"/>
            <p:cNvSpPr txBox="1"/>
            <p:nvPr/>
          </p:nvSpPr>
          <p:spPr>
            <a:xfrm>
              <a:off x="2089780" y="2226861"/>
              <a:ext cx="1332416" cy="369332"/>
            </a:xfrm>
            <a:prstGeom prst="rect">
              <a:avLst/>
            </a:prstGeom>
            <a:noFill/>
          </p:spPr>
          <p:txBody>
            <a:bodyPr wrap="none" rtlCol="0">
              <a:spAutoFit/>
            </a:bodyPr>
            <a:lstStyle/>
            <a:p>
              <a:r>
                <a:rPr lang="it-IT" dirty="0" smtClean="0">
                  <a:solidFill>
                    <a:srgbClr val="FFC000"/>
                  </a:solidFill>
                </a:rPr>
                <a:t>Dali2+LaBr</a:t>
              </a:r>
              <a:endParaRPr lang="it-IT" dirty="0">
                <a:solidFill>
                  <a:srgbClr val="FFC000"/>
                </a:solidFill>
              </a:endParaRPr>
            </a:p>
          </p:txBody>
        </p:sp>
        <p:sp>
          <p:nvSpPr>
            <p:cNvPr id="12" name="CasellaDiTesto 11"/>
            <p:cNvSpPr txBox="1"/>
            <p:nvPr/>
          </p:nvSpPr>
          <p:spPr>
            <a:xfrm>
              <a:off x="3255628" y="1629756"/>
              <a:ext cx="1197764" cy="369332"/>
            </a:xfrm>
            <a:prstGeom prst="rect">
              <a:avLst/>
            </a:prstGeom>
            <a:noFill/>
          </p:spPr>
          <p:txBody>
            <a:bodyPr wrap="none" rtlCol="0">
              <a:spAutoFit/>
            </a:bodyPr>
            <a:lstStyle/>
            <a:p>
              <a:r>
                <a:rPr lang="it-IT" dirty="0" smtClean="0">
                  <a:solidFill>
                    <a:srgbClr val="FF0000"/>
                  </a:solidFill>
                </a:rPr>
                <a:t>SHOGUN</a:t>
              </a:r>
              <a:endParaRPr lang="it-IT" dirty="0">
                <a:solidFill>
                  <a:srgbClr val="FF0000"/>
                </a:solidFill>
              </a:endParaRPr>
            </a:p>
          </p:txBody>
        </p:sp>
        <p:sp>
          <p:nvSpPr>
            <p:cNvPr id="13" name="Rettangolo 12"/>
            <p:cNvSpPr/>
            <p:nvPr/>
          </p:nvSpPr>
          <p:spPr>
            <a:xfrm>
              <a:off x="2073499" y="1545465"/>
              <a:ext cx="953036" cy="51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5986530" y="4273640"/>
              <a:ext cx="2062766" cy="1006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 name="Rectangle 9"/>
          <p:cNvSpPr>
            <a:spLocks noChangeArrowheads="1"/>
          </p:cNvSpPr>
          <p:nvPr/>
        </p:nvSpPr>
        <p:spPr bwMode="auto">
          <a:xfrm>
            <a:off x="540568" y="548680"/>
            <a:ext cx="4572000" cy="415498"/>
          </a:xfrm>
          <a:prstGeom prst="rect">
            <a:avLst/>
          </a:prstGeom>
          <a:noFill/>
          <a:ln w="19050" algn="ctr">
            <a:noFill/>
            <a:miter lim="800000"/>
            <a:headEnd/>
            <a:tailEnd/>
          </a:ln>
        </p:spPr>
        <p:txBody>
          <a:bodyPr>
            <a:spAutoFit/>
          </a:bodyPr>
          <a:lstStyle/>
          <a:p>
            <a:r>
              <a:rPr lang="it-IT" sz="1050" dirty="0">
                <a:latin typeface="Corbel"/>
                <a:cs typeface="Corbel"/>
              </a:rPr>
              <a:t>PHYSICAL REVIEW C 75, 054320 (2007)</a:t>
            </a:r>
          </a:p>
          <a:p>
            <a:r>
              <a:rPr lang="it-IT" sz="1050" dirty="0" err="1">
                <a:latin typeface="Corbel"/>
                <a:cs typeface="Corbel"/>
              </a:rPr>
              <a:t>Jun</a:t>
            </a:r>
            <a:r>
              <a:rPr lang="it-IT" sz="1050" dirty="0">
                <a:latin typeface="Corbel"/>
                <a:cs typeface="Corbel"/>
              </a:rPr>
              <a:t> </a:t>
            </a:r>
            <a:r>
              <a:rPr lang="it-IT" sz="1050" dirty="0" err="1">
                <a:latin typeface="Corbel"/>
                <a:cs typeface="Corbel"/>
              </a:rPr>
              <a:t>Liang</a:t>
            </a:r>
            <a:r>
              <a:rPr lang="it-IT" sz="1050" dirty="0">
                <a:latin typeface="Corbel"/>
                <a:cs typeface="Corbel"/>
              </a:rPr>
              <a:t>, Li-Gang </a:t>
            </a:r>
            <a:r>
              <a:rPr lang="it-IT" sz="1050" dirty="0" err="1">
                <a:latin typeface="Corbel"/>
                <a:cs typeface="Corbel"/>
              </a:rPr>
              <a:t>Cao</a:t>
            </a:r>
            <a:r>
              <a:rPr lang="it-IT" sz="1050" dirty="0">
                <a:latin typeface="Corbel"/>
                <a:cs typeface="Corbel"/>
              </a:rPr>
              <a:t> and </a:t>
            </a:r>
            <a:r>
              <a:rPr lang="it-IT" sz="1050" dirty="0" err="1">
                <a:latin typeface="Corbel"/>
                <a:cs typeface="Corbel"/>
              </a:rPr>
              <a:t>Zhong-Yu</a:t>
            </a:r>
            <a:r>
              <a:rPr lang="it-IT" sz="1050" dirty="0">
                <a:latin typeface="Corbel"/>
                <a:cs typeface="Corbel"/>
              </a:rPr>
              <a:t> </a:t>
            </a:r>
            <a:r>
              <a:rPr lang="it-IT" sz="1050" dirty="0" smtClean="0">
                <a:latin typeface="Corbel"/>
                <a:cs typeface="Corbel"/>
              </a:rPr>
              <a:t>Ma</a:t>
            </a:r>
            <a:endParaRPr lang="it-IT" sz="1050" dirty="0">
              <a:latin typeface="Corbel"/>
              <a:cs typeface="Corbel"/>
            </a:endParaRPr>
          </a:p>
        </p:txBody>
      </p:sp>
      <p:graphicFrame>
        <p:nvGraphicFramePr>
          <p:cNvPr id="17" name="Object 2"/>
          <p:cNvGraphicFramePr>
            <a:graphicFrameLocks noChangeAspect="1"/>
          </p:cNvGraphicFramePr>
          <p:nvPr>
            <p:extLst>
              <p:ext uri="{D42A27DB-BD31-4B8C-83A1-F6EECF244321}">
                <p14:modId xmlns:p14="http://schemas.microsoft.com/office/powerpoint/2010/main" val="21754915"/>
              </p:ext>
            </p:extLst>
          </p:nvPr>
        </p:nvGraphicFramePr>
        <p:xfrm>
          <a:off x="6012160" y="4528370"/>
          <a:ext cx="2770192" cy="1924966"/>
        </p:xfrm>
        <a:graphic>
          <a:graphicData uri="http://schemas.openxmlformats.org/presentationml/2006/ole">
            <mc:AlternateContent xmlns:mc="http://schemas.openxmlformats.org/markup-compatibility/2006">
              <mc:Choice xmlns:v="urn:schemas-microsoft-com:vml" Requires="v">
                <p:oleObj spid="_x0000_s63697" name="Graph" r:id="rId4" imgW="4145760" imgH="2881440" progId="Origin50.Graph">
                  <p:embed/>
                </p:oleObj>
              </mc:Choice>
              <mc:Fallback>
                <p:oleObj name="Graph" r:id="rId4" imgW="4145760" imgH="288144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4528370"/>
                        <a:ext cx="2770192" cy="19249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ct 3"/>
          <p:cNvGraphicFramePr>
            <a:graphicFrameLocks noChangeAspect="1"/>
          </p:cNvGraphicFramePr>
          <p:nvPr>
            <p:extLst>
              <p:ext uri="{D42A27DB-BD31-4B8C-83A1-F6EECF244321}">
                <p14:modId xmlns:p14="http://schemas.microsoft.com/office/powerpoint/2010/main" val="3108747190"/>
              </p:ext>
            </p:extLst>
          </p:nvPr>
        </p:nvGraphicFramePr>
        <p:xfrm>
          <a:off x="6012160" y="2715439"/>
          <a:ext cx="2788981" cy="1937697"/>
        </p:xfrm>
        <a:graphic>
          <a:graphicData uri="http://schemas.openxmlformats.org/presentationml/2006/ole">
            <mc:AlternateContent xmlns:mc="http://schemas.openxmlformats.org/markup-compatibility/2006">
              <mc:Choice xmlns:v="urn:schemas-microsoft-com:vml" Requires="v">
                <p:oleObj spid="_x0000_s63698" name="Graph" r:id="rId6" imgW="4145760" imgH="2881440" progId="Origin50.Graph">
                  <p:embed/>
                </p:oleObj>
              </mc:Choice>
              <mc:Fallback>
                <p:oleObj name="Graph" r:id="rId6" imgW="4145760" imgH="288144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2160" y="2715439"/>
                        <a:ext cx="2788981" cy="19376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4"/>
          <p:cNvSpPr>
            <a:spLocks noChangeArrowheads="1"/>
          </p:cNvSpPr>
          <p:nvPr/>
        </p:nvSpPr>
        <p:spPr bwMode="auto">
          <a:xfrm>
            <a:off x="5940152" y="6453336"/>
            <a:ext cx="2980303" cy="276999"/>
          </a:xfrm>
          <a:prstGeom prst="rect">
            <a:avLst/>
          </a:prstGeom>
          <a:noFill/>
          <a:ln w="9525">
            <a:noFill/>
            <a:miter lim="800000"/>
            <a:headEnd/>
            <a:tailEnd/>
          </a:ln>
        </p:spPr>
        <p:txBody>
          <a:bodyPr wrap="none">
            <a:spAutoFit/>
          </a:bodyPr>
          <a:lstStyle/>
          <a:p>
            <a:pPr>
              <a:spcBef>
                <a:spcPct val="50000"/>
              </a:spcBef>
            </a:pPr>
            <a:r>
              <a:rPr kumimoji="1" lang="en-US" altLang="zh-CN" sz="1200" dirty="0">
                <a:latin typeface="Corbel"/>
                <a:ea typeface="SimSun" pitchFamily="2" charset="-122"/>
                <a:cs typeface="Corbel"/>
              </a:rPr>
              <a:t>Cao, Ma, Modern Phys. </a:t>
            </a:r>
            <a:r>
              <a:rPr kumimoji="1" lang="en-US" altLang="zh-CN" sz="1200" dirty="0" err="1">
                <a:latin typeface="Corbel"/>
                <a:ea typeface="SimSun" pitchFamily="2" charset="-122"/>
                <a:cs typeface="Corbel"/>
              </a:rPr>
              <a:t>Lett</a:t>
            </a:r>
            <a:r>
              <a:rPr kumimoji="1" lang="en-US" altLang="zh-CN" sz="1200" dirty="0">
                <a:latin typeface="Corbel"/>
                <a:ea typeface="SimSun" pitchFamily="2" charset="-122"/>
                <a:cs typeface="Corbel"/>
              </a:rPr>
              <a:t>. A19(2004)2845</a:t>
            </a:r>
          </a:p>
        </p:txBody>
      </p:sp>
      <p:sp>
        <p:nvSpPr>
          <p:cNvPr id="20" name="CasellaDiTesto 19"/>
          <p:cNvSpPr txBox="1"/>
          <p:nvPr/>
        </p:nvSpPr>
        <p:spPr>
          <a:xfrm>
            <a:off x="5038774" y="1280161"/>
            <a:ext cx="577850" cy="276631"/>
          </a:xfrm>
          <a:prstGeom prst="rect">
            <a:avLst/>
          </a:prstGeom>
          <a:noFill/>
        </p:spPr>
        <p:txBody>
          <a:bodyPr wrap="square" rtlCol="0">
            <a:spAutoFit/>
          </a:bodyPr>
          <a:lstStyle/>
          <a:p>
            <a:r>
              <a:rPr lang="it-IT" sz="1200" i="1" dirty="0" smtClean="0">
                <a:solidFill>
                  <a:srgbClr val="FF0000"/>
                </a:solidFill>
              </a:rPr>
              <a:t>BU</a:t>
            </a:r>
            <a:endParaRPr lang="it-IT" i="1" dirty="0">
              <a:solidFill>
                <a:srgbClr val="FF0000"/>
              </a:solidFill>
            </a:endParaRPr>
          </a:p>
        </p:txBody>
      </p:sp>
      <p:pic>
        <p:nvPicPr>
          <p:cNvPr id="21" name="Picture 2" descr="C:\Users\oliver\Desktop\SFC-Logo-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8384" y="692696"/>
            <a:ext cx="1004190" cy="10081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648" y="4293096"/>
            <a:ext cx="2736304" cy="226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516216" y="2924944"/>
            <a:ext cx="1046643" cy="369332"/>
          </a:xfrm>
          <a:prstGeom prst="rect">
            <a:avLst/>
          </a:prstGeom>
          <a:noFill/>
        </p:spPr>
        <p:txBody>
          <a:bodyPr wrap="none" rtlCol="0">
            <a:spAutoFit/>
          </a:bodyPr>
          <a:lstStyle/>
          <a:p>
            <a:r>
              <a:rPr lang="en-US" b="1" i="1" dirty="0" smtClean="0">
                <a:solidFill>
                  <a:srgbClr val="FF33CC"/>
                </a:solidFill>
                <a:latin typeface="Corbel"/>
                <a:cs typeface="Corbel"/>
              </a:rPr>
              <a:t>%EWSR</a:t>
            </a:r>
            <a:endParaRPr lang="en-US" b="1" i="1" dirty="0">
              <a:solidFill>
                <a:srgbClr val="FF33CC"/>
              </a:solidFill>
              <a:latin typeface="Corbel"/>
              <a:cs typeface="Corbel"/>
            </a:endParaRPr>
          </a:p>
        </p:txBody>
      </p:sp>
      <p:sp>
        <p:nvSpPr>
          <p:cNvPr id="23" name="TextBox 22"/>
          <p:cNvSpPr txBox="1"/>
          <p:nvPr/>
        </p:nvSpPr>
        <p:spPr>
          <a:xfrm>
            <a:off x="7452320" y="4797152"/>
            <a:ext cx="981315" cy="449354"/>
          </a:xfrm>
          <a:prstGeom prst="rect">
            <a:avLst/>
          </a:prstGeom>
          <a:noFill/>
        </p:spPr>
        <p:txBody>
          <a:bodyPr wrap="none" rtlCol="0">
            <a:spAutoFit/>
          </a:bodyPr>
          <a:lstStyle/>
          <a:p>
            <a:pPr>
              <a:lnSpc>
                <a:spcPct val="70000"/>
              </a:lnSpc>
            </a:pPr>
            <a:r>
              <a:rPr lang="en-US" sz="1600" b="1" i="1" dirty="0" smtClean="0">
                <a:solidFill>
                  <a:srgbClr val="FF33CC"/>
                </a:solidFill>
                <a:latin typeface="Corbel"/>
                <a:cs typeface="Corbel"/>
              </a:rPr>
              <a:t>Centroid</a:t>
            </a:r>
          </a:p>
          <a:p>
            <a:pPr>
              <a:lnSpc>
                <a:spcPct val="70000"/>
              </a:lnSpc>
            </a:pPr>
            <a:r>
              <a:rPr lang="en-US" sz="1600" b="1" i="1" dirty="0" smtClean="0">
                <a:solidFill>
                  <a:srgbClr val="FF33CC"/>
                </a:solidFill>
                <a:latin typeface="Corbel"/>
                <a:cs typeface="Corbel"/>
              </a:rPr>
              <a:t> position</a:t>
            </a:r>
            <a:endParaRPr lang="en-US" sz="1600" b="1" i="1" dirty="0">
              <a:solidFill>
                <a:srgbClr val="FF33CC"/>
              </a:solidFill>
              <a:latin typeface="Corbel"/>
              <a:cs typeface="Corbel"/>
            </a:endParaRPr>
          </a:p>
        </p:txBody>
      </p:sp>
      <p:sp>
        <p:nvSpPr>
          <p:cNvPr id="24" name="TextBox 23"/>
          <p:cNvSpPr txBox="1"/>
          <p:nvPr/>
        </p:nvSpPr>
        <p:spPr>
          <a:xfrm>
            <a:off x="179511" y="4509120"/>
            <a:ext cx="1265717" cy="2416046"/>
          </a:xfrm>
          <a:prstGeom prst="rect">
            <a:avLst/>
          </a:prstGeom>
          <a:noFill/>
        </p:spPr>
        <p:txBody>
          <a:bodyPr wrap="square" rtlCol="0">
            <a:spAutoFit/>
          </a:bodyPr>
          <a:lstStyle/>
          <a:p>
            <a:pPr algn="r"/>
            <a:r>
              <a:rPr lang="en-US" sz="2000" b="1" i="1" dirty="0" smtClean="0">
                <a:solidFill>
                  <a:srgbClr val="FF33CC"/>
                </a:solidFill>
                <a:latin typeface="Corbel"/>
                <a:cs typeface="Corbel"/>
              </a:rPr>
              <a:t>DALI2</a:t>
            </a:r>
          </a:p>
          <a:p>
            <a:pPr algn="r"/>
            <a:endParaRPr lang="en-US" sz="2000" b="1" i="1" dirty="0">
              <a:solidFill>
                <a:srgbClr val="FF33CC"/>
              </a:solidFill>
              <a:latin typeface="Corbel"/>
              <a:cs typeface="Corbel"/>
            </a:endParaRPr>
          </a:p>
          <a:p>
            <a:pPr algn="r"/>
            <a:endParaRPr lang="en-US" sz="2000" b="1" i="1" dirty="0" smtClean="0">
              <a:solidFill>
                <a:srgbClr val="FF33CC"/>
              </a:solidFill>
              <a:latin typeface="Corbel"/>
              <a:cs typeface="Corbel"/>
            </a:endParaRPr>
          </a:p>
          <a:p>
            <a:pPr algn="r">
              <a:lnSpc>
                <a:spcPct val="50000"/>
              </a:lnSpc>
            </a:pPr>
            <a:endParaRPr lang="en-US" sz="2000" b="1" i="1" dirty="0" smtClean="0">
              <a:solidFill>
                <a:srgbClr val="FF33CC"/>
              </a:solidFill>
              <a:latin typeface="Corbel"/>
              <a:cs typeface="Corbel"/>
            </a:endParaRPr>
          </a:p>
          <a:p>
            <a:pPr algn="r">
              <a:lnSpc>
                <a:spcPct val="50000"/>
              </a:lnSpc>
            </a:pPr>
            <a:endParaRPr lang="en-US" b="1" i="1" dirty="0">
              <a:solidFill>
                <a:srgbClr val="FF33CC"/>
              </a:solidFill>
              <a:latin typeface="Corbel"/>
              <a:cs typeface="Corbel"/>
            </a:endParaRPr>
          </a:p>
          <a:p>
            <a:pPr algn="r"/>
            <a:r>
              <a:rPr lang="en-US" b="1" i="1" dirty="0" err="1" smtClean="0">
                <a:solidFill>
                  <a:srgbClr val="FF33CC"/>
                </a:solidFill>
                <a:latin typeface="Corbel"/>
                <a:cs typeface="Corbel"/>
              </a:rPr>
              <a:t>NaI</a:t>
            </a:r>
            <a:endParaRPr lang="en-US" b="1" i="1" dirty="0" smtClean="0">
              <a:solidFill>
                <a:srgbClr val="FF33CC"/>
              </a:solidFill>
              <a:latin typeface="Corbel"/>
              <a:cs typeface="Corbel"/>
            </a:endParaRPr>
          </a:p>
          <a:p>
            <a:pPr algn="r"/>
            <a:r>
              <a:rPr lang="en-US" b="1" i="1" dirty="0" smtClean="0">
                <a:solidFill>
                  <a:srgbClr val="FF33CC"/>
                </a:solidFill>
                <a:latin typeface="Symbol" charset="2"/>
                <a:cs typeface="Symbol" charset="2"/>
              </a:rPr>
              <a:t>e</a:t>
            </a:r>
            <a:r>
              <a:rPr lang="en-US" b="1" i="1" dirty="0" smtClean="0">
                <a:solidFill>
                  <a:srgbClr val="FF33CC"/>
                </a:solidFill>
                <a:latin typeface="Corbel"/>
                <a:cs typeface="Corbel"/>
              </a:rPr>
              <a:t>=4%</a:t>
            </a:r>
          </a:p>
          <a:p>
            <a:pPr algn="r"/>
            <a:r>
              <a:rPr lang="en-US" b="1" i="1" dirty="0" smtClean="0">
                <a:solidFill>
                  <a:srgbClr val="FF33CC"/>
                </a:solidFill>
                <a:latin typeface="Corbel"/>
                <a:cs typeface="Corbel"/>
              </a:rPr>
              <a:t>@ 10 MeV</a:t>
            </a:r>
          </a:p>
          <a:p>
            <a:pPr algn="r"/>
            <a:endParaRPr lang="en-US" b="1" i="1" dirty="0">
              <a:solidFill>
                <a:srgbClr val="FF33CC"/>
              </a:solidFill>
              <a:latin typeface="Corbel"/>
              <a:cs typeface="Corbel"/>
            </a:endParaRPr>
          </a:p>
        </p:txBody>
      </p:sp>
      <p:sp>
        <p:nvSpPr>
          <p:cNvPr id="25" name="TextBox 24"/>
          <p:cNvSpPr txBox="1"/>
          <p:nvPr/>
        </p:nvSpPr>
        <p:spPr>
          <a:xfrm>
            <a:off x="4139952" y="4437112"/>
            <a:ext cx="1265717" cy="2446824"/>
          </a:xfrm>
          <a:prstGeom prst="rect">
            <a:avLst/>
          </a:prstGeom>
          <a:noFill/>
        </p:spPr>
        <p:txBody>
          <a:bodyPr wrap="square" rtlCol="0">
            <a:spAutoFit/>
          </a:bodyPr>
          <a:lstStyle/>
          <a:p>
            <a:r>
              <a:rPr lang="en-US" sz="2000" b="1" i="1" dirty="0" smtClean="0">
                <a:solidFill>
                  <a:srgbClr val="FF33CC"/>
                </a:solidFill>
                <a:latin typeface="Corbel"/>
                <a:cs typeface="Corbel"/>
              </a:rPr>
              <a:t>Milano LaBr3</a:t>
            </a:r>
          </a:p>
          <a:p>
            <a:endParaRPr lang="en-US" sz="2000" b="1" i="1" dirty="0">
              <a:solidFill>
                <a:srgbClr val="FF33CC"/>
              </a:solidFill>
              <a:latin typeface="Corbel"/>
              <a:cs typeface="Corbel"/>
            </a:endParaRPr>
          </a:p>
          <a:p>
            <a:endParaRPr lang="en-US" sz="2000" b="1" i="1" dirty="0" smtClean="0">
              <a:solidFill>
                <a:srgbClr val="FF33CC"/>
              </a:solidFill>
              <a:latin typeface="Corbel"/>
              <a:cs typeface="Corbel"/>
            </a:endParaRPr>
          </a:p>
          <a:p>
            <a:pPr>
              <a:lnSpc>
                <a:spcPct val="50000"/>
              </a:lnSpc>
            </a:pPr>
            <a:endParaRPr lang="en-US" sz="2000" b="1" i="1" dirty="0" smtClean="0">
              <a:solidFill>
                <a:srgbClr val="FF33CC"/>
              </a:solidFill>
              <a:latin typeface="Corbel"/>
              <a:cs typeface="Corbel"/>
            </a:endParaRPr>
          </a:p>
          <a:p>
            <a:pPr>
              <a:lnSpc>
                <a:spcPct val="50000"/>
              </a:lnSpc>
            </a:pPr>
            <a:endParaRPr lang="en-US" b="1" i="1" dirty="0">
              <a:solidFill>
                <a:srgbClr val="FF33CC"/>
              </a:solidFill>
              <a:latin typeface="Corbel"/>
              <a:cs typeface="Corbel"/>
            </a:endParaRPr>
          </a:p>
          <a:p>
            <a:r>
              <a:rPr lang="en-US" b="1" i="1" dirty="0" smtClean="0">
                <a:solidFill>
                  <a:srgbClr val="FF33CC"/>
                </a:solidFill>
                <a:latin typeface="Symbol" charset="2"/>
                <a:cs typeface="Symbol" charset="2"/>
              </a:rPr>
              <a:t>e</a:t>
            </a:r>
            <a:r>
              <a:rPr lang="en-US" b="1" i="1" dirty="0" smtClean="0">
                <a:solidFill>
                  <a:srgbClr val="FF33CC"/>
                </a:solidFill>
                <a:latin typeface="Corbel"/>
                <a:cs typeface="Corbel"/>
              </a:rPr>
              <a:t>=1-2%</a:t>
            </a:r>
          </a:p>
          <a:p>
            <a:r>
              <a:rPr lang="en-US" b="1" i="1" dirty="0" smtClean="0">
                <a:solidFill>
                  <a:srgbClr val="FF33CC"/>
                </a:solidFill>
                <a:latin typeface="Corbel"/>
                <a:cs typeface="Corbel"/>
              </a:rPr>
              <a:t>@ 10 MeV</a:t>
            </a:r>
          </a:p>
          <a:p>
            <a:endParaRPr lang="en-US" b="1" i="1" dirty="0">
              <a:solidFill>
                <a:srgbClr val="FF33CC"/>
              </a:solidFill>
              <a:latin typeface="Corbel"/>
              <a:cs typeface="Corbel"/>
            </a:endParaRPr>
          </a:p>
        </p:txBody>
      </p:sp>
      <p:sp>
        <p:nvSpPr>
          <p:cNvPr id="28" name="TextBox 27"/>
          <p:cNvSpPr txBox="1"/>
          <p:nvPr/>
        </p:nvSpPr>
        <p:spPr>
          <a:xfrm>
            <a:off x="8028384" y="1660738"/>
            <a:ext cx="1045226" cy="400110"/>
          </a:xfrm>
          <a:prstGeom prst="rect">
            <a:avLst/>
          </a:prstGeom>
          <a:noFill/>
          <a:ln>
            <a:noFill/>
          </a:ln>
        </p:spPr>
        <p:txBody>
          <a:bodyPr wrap="none" rtlCol="0">
            <a:spAutoFit/>
          </a:bodyPr>
          <a:lstStyle/>
          <a:p>
            <a:r>
              <a:rPr lang="en-US" sz="2000" b="1" i="1" dirty="0" smtClean="0">
                <a:solidFill>
                  <a:srgbClr val="FF0000"/>
                </a:solidFill>
              </a:rPr>
              <a:t>RIKEN</a:t>
            </a:r>
            <a:endParaRPr lang="en-US" sz="2000" b="1" i="1" dirty="0">
              <a:solidFill>
                <a:srgbClr val="FF0000"/>
              </a:solidFill>
            </a:endParaRPr>
          </a:p>
        </p:txBody>
      </p:sp>
      <p:cxnSp>
        <p:nvCxnSpPr>
          <p:cNvPr id="30" name="Straight Arrow Connector 29"/>
          <p:cNvCxnSpPr/>
          <p:nvPr/>
        </p:nvCxnSpPr>
        <p:spPr>
          <a:xfrm>
            <a:off x="395536" y="5445224"/>
            <a:ext cx="4464496"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95536" y="5085184"/>
            <a:ext cx="805554" cy="369332"/>
          </a:xfrm>
          <a:prstGeom prst="rect">
            <a:avLst/>
          </a:prstGeom>
          <a:noFill/>
        </p:spPr>
        <p:txBody>
          <a:bodyPr wrap="none" rtlCol="0">
            <a:spAutoFit/>
          </a:bodyPr>
          <a:lstStyle/>
          <a:p>
            <a:r>
              <a:rPr lang="en-US" i="1" dirty="0" smtClean="0">
                <a:solidFill>
                  <a:srgbClr val="0000FF"/>
                </a:solidFill>
                <a:latin typeface="Corbel"/>
                <a:cs typeface="Corbel"/>
              </a:rPr>
              <a:t>Beam</a:t>
            </a:r>
            <a:endParaRPr lang="en-US" i="1" dirty="0">
              <a:solidFill>
                <a:srgbClr val="0000FF"/>
              </a:solidFill>
              <a:latin typeface="Corbel"/>
              <a:cs typeface="Corbel"/>
            </a:endParaRPr>
          </a:p>
        </p:txBody>
      </p:sp>
      <p:cxnSp>
        <p:nvCxnSpPr>
          <p:cNvPr id="32" name="Straight Connector 31"/>
          <p:cNvCxnSpPr/>
          <p:nvPr/>
        </p:nvCxnSpPr>
        <p:spPr>
          <a:xfrm flipV="1">
            <a:off x="3275856" y="4725144"/>
            <a:ext cx="936104" cy="360041"/>
          </a:xfrm>
          <a:prstGeom prst="line">
            <a:avLst/>
          </a:prstGeom>
          <a:ln w="9525"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1700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278313"/>
            <a:ext cx="38973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t="39497" r="55676" b="7581"/>
          <a:stretch>
            <a:fillRect/>
          </a:stretch>
        </p:blipFill>
        <p:spPr bwMode="auto">
          <a:xfrm>
            <a:off x="323850" y="1524000"/>
            <a:ext cx="3887788"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CasellaDiTesto 4"/>
          <p:cNvSpPr txBox="1">
            <a:spLocks noChangeArrowheads="1"/>
          </p:cNvSpPr>
          <p:nvPr/>
        </p:nvSpPr>
        <p:spPr bwMode="auto">
          <a:xfrm>
            <a:off x="107950" y="36513"/>
            <a:ext cx="751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3200" b="1">
                <a:solidFill>
                  <a:srgbClr val="0000FF"/>
                </a:solidFill>
                <a:latin typeface="Corbel" charset="0"/>
                <a:cs typeface="Corbel" charset="0"/>
              </a:rPr>
              <a:t>Strong Debate: </a:t>
            </a:r>
            <a:r>
              <a:rPr lang="it-IT" sz="2800">
                <a:solidFill>
                  <a:srgbClr val="0000FF"/>
                </a:solidFill>
                <a:latin typeface="Corbel" charset="0"/>
                <a:cs typeface="Corbel" charset="0"/>
              </a:rPr>
              <a:t>substructure of pygmy states ? </a:t>
            </a:r>
          </a:p>
        </p:txBody>
      </p:sp>
      <p:sp>
        <p:nvSpPr>
          <p:cNvPr id="25604" name="CasellaDiTesto 5"/>
          <p:cNvSpPr txBox="1">
            <a:spLocks noChangeArrowheads="1"/>
          </p:cNvSpPr>
          <p:nvPr/>
        </p:nvSpPr>
        <p:spPr bwMode="auto">
          <a:xfrm>
            <a:off x="561975" y="6453188"/>
            <a:ext cx="3578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dirty="0">
                <a:latin typeface="Corbel" charset="0"/>
                <a:cs typeface="Corbel" charset="0"/>
              </a:rPr>
              <a:t>D. </a:t>
            </a:r>
            <a:r>
              <a:rPr lang="it-IT" sz="1800" dirty="0" err="1">
                <a:latin typeface="Corbel" charset="0"/>
                <a:cs typeface="Corbel" charset="0"/>
              </a:rPr>
              <a:t>Savran</a:t>
            </a:r>
            <a:r>
              <a:rPr lang="it-IT" sz="1800" dirty="0">
                <a:latin typeface="Corbel" charset="0"/>
                <a:cs typeface="Corbel" charset="0"/>
              </a:rPr>
              <a:t> et al. PRL97,172502(2006)</a:t>
            </a:r>
          </a:p>
        </p:txBody>
      </p:sp>
      <p:sp>
        <p:nvSpPr>
          <p:cNvPr id="9" name="CasellaDiTesto 8"/>
          <p:cNvSpPr txBox="1"/>
          <p:nvPr/>
        </p:nvSpPr>
        <p:spPr>
          <a:xfrm>
            <a:off x="4716463" y="1844675"/>
            <a:ext cx="4248150" cy="4402138"/>
          </a:xfrm>
          <a:prstGeom prst="rect">
            <a:avLst/>
          </a:prstGeom>
          <a:noFill/>
        </p:spPr>
        <p:txBody>
          <a:bodyPr>
            <a:spAutoFit/>
          </a:bodyPr>
          <a:lstStyle/>
          <a:p>
            <a:pPr>
              <a:defRPr/>
            </a:pPr>
            <a:r>
              <a:rPr lang="it-IT" sz="2400" b="1" dirty="0">
                <a:solidFill>
                  <a:srgbClr val="0000FF"/>
                </a:solidFill>
                <a:latin typeface="Corbel"/>
                <a:cs typeface="Corbel"/>
              </a:rPr>
              <a:t>The </a:t>
            </a:r>
            <a:r>
              <a:rPr lang="it-IT" sz="2400" b="1" dirty="0" err="1">
                <a:solidFill>
                  <a:srgbClr val="0000FF"/>
                </a:solidFill>
                <a:latin typeface="Corbel"/>
                <a:cs typeface="Corbel"/>
              </a:rPr>
              <a:t>pygmy</a:t>
            </a:r>
            <a:r>
              <a:rPr lang="it-IT" sz="2400" b="1" dirty="0">
                <a:solidFill>
                  <a:srgbClr val="0000FF"/>
                </a:solidFill>
                <a:latin typeface="Corbel"/>
                <a:cs typeface="Corbel"/>
              </a:rPr>
              <a:t> </a:t>
            </a:r>
            <a:r>
              <a:rPr lang="it-IT" sz="2400" b="1" dirty="0" err="1">
                <a:solidFill>
                  <a:srgbClr val="0000FF"/>
                </a:solidFill>
                <a:latin typeface="Corbel"/>
                <a:cs typeface="Corbel"/>
              </a:rPr>
              <a:t>resonance</a:t>
            </a:r>
            <a:r>
              <a:rPr lang="it-IT" sz="2400" b="1" dirty="0">
                <a:solidFill>
                  <a:srgbClr val="0000FF"/>
                </a:solidFill>
                <a:latin typeface="Corbel"/>
                <a:cs typeface="Corbel"/>
              </a:rPr>
              <a:t> </a:t>
            </a:r>
          </a:p>
          <a:p>
            <a:pPr>
              <a:defRPr/>
            </a:pPr>
            <a:r>
              <a:rPr lang="it-IT" sz="2400" b="1" dirty="0" err="1">
                <a:solidFill>
                  <a:srgbClr val="0000FF"/>
                </a:solidFill>
                <a:latin typeface="Corbel"/>
                <a:cs typeface="Corbel"/>
              </a:rPr>
              <a:t>splits</a:t>
            </a:r>
            <a:r>
              <a:rPr lang="it-IT" sz="2400" b="1" dirty="0">
                <a:solidFill>
                  <a:srgbClr val="0000FF"/>
                </a:solidFill>
                <a:latin typeface="Corbel"/>
                <a:cs typeface="Corbel"/>
              </a:rPr>
              <a:t> in </a:t>
            </a:r>
            <a:r>
              <a:rPr lang="it-IT" sz="2400" b="1" dirty="0" err="1">
                <a:solidFill>
                  <a:srgbClr val="0000FF"/>
                </a:solidFill>
                <a:latin typeface="Corbel"/>
                <a:cs typeface="Corbel"/>
              </a:rPr>
              <a:t>two</a:t>
            </a:r>
            <a:r>
              <a:rPr lang="it-IT" sz="2400" b="1" dirty="0">
                <a:solidFill>
                  <a:srgbClr val="0000FF"/>
                </a:solidFill>
                <a:latin typeface="Corbel"/>
                <a:cs typeface="Corbel"/>
              </a:rPr>
              <a:t> </a:t>
            </a:r>
            <a:r>
              <a:rPr lang="it-IT" sz="2400" b="1" dirty="0" err="1">
                <a:solidFill>
                  <a:srgbClr val="0000FF"/>
                </a:solidFill>
                <a:latin typeface="Corbel"/>
                <a:cs typeface="Corbel"/>
              </a:rPr>
              <a:t>parts</a:t>
            </a:r>
            <a:r>
              <a:rPr lang="it-IT" sz="2400" b="1" dirty="0">
                <a:solidFill>
                  <a:srgbClr val="0000FF"/>
                </a:solidFill>
                <a:latin typeface="Corbel"/>
                <a:cs typeface="Corbel"/>
              </a:rPr>
              <a:t> :</a:t>
            </a:r>
          </a:p>
          <a:p>
            <a:pPr>
              <a:defRPr/>
            </a:pPr>
            <a:endParaRPr lang="it-IT" sz="2000" dirty="0">
              <a:solidFill>
                <a:srgbClr val="0000FF"/>
              </a:solidFill>
              <a:latin typeface="Corbel"/>
              <a:cs typeface="Corbel"/>
            </a:endParaRPr>
          </a:p>
          <a:p>
            <a:pPr>
              <a:defRPr/>
            </a:pPr>
            <a:r>
              <a:rPr lang="it-IT" sz="2000" dirty="0">
                <a:solidFill>
                  <a:srgbClr val="0000FF"/>
                </a:solidFill>
                <a:latin typeface="Corbel"/>
                <a:cs typeface="Corbel"/>
              </a:rPr>
              <a:t>1- </a:t>
            </a:r>
            <a:r>
              <a:rPr lang="it-IT" sz="2000" dirty="0" err="1">
                <a:solidFill>
                  <a:srgbClr val="0000FF"/>
                </a:solidFill>
                <a:latin typeface="Corbel"/>
                <a:cs typeface="Corbel"/>
              </a:rPr>
              <a:t>one</a:t>
            </a:r>
            <a:r>
              <a:rPr lang="it-IT" sz="2000" dirty="0">
                <a:solidFill>
                  <a:srgbClr val="0000FF"/>
                </a:solidFill>
                <a:latin typeface="Corbel"/>
                <a:cs typeface="Corbel"/>
              </a:rPr>
              <a:t> </a:t>
            </a:r>
            <a:r>
              <a:rPr lang="it-IT" sz="2000" dirty="0" err="1">
                <a:solidFill>
                  <a:srgbClr val="0000FF"/>
                </a:solidFill>
                <a:latin typeface="Corbel"/>
                <a:cs typeface="Corbel"/>
              </a:rPr>
              <a:t>excited</a:t>
            </a:r>
            <a:r>
              <a:rPr lang="it-IT" sz="2000" dirty="0">
                <a:solidFill>
                  <a:srgbClr val="0000FF"/>
                </a:solidFill>
                <a:latin typeface="Corbel"/>
                <a:cs typeface="Corbel"/>
              </a:rPr>
              <a:t> </a:t>
            </a:r>
            <a:r>
              <a:rPr lang="it-IT" sz="2000" dirty="0" err="1">
                <a:solidFill>
                  <a:srgbClr val="0000FF"/>
                </a:solidFill>
                <a:latin typeface="Corbel"/>
                <a:cs typeface="Corbel"/>
              </a:rPr>
              <a:t>both</a:t>
            </a:r>
            <a:r>
              <a:rPr lang="it-IT" sz="2000" dirty="0">
                <a:solidFill>
                  <a:srgbClr val="0000FF"/>
                </a:solidFill>
                <a:latin typeface="Corbel"/>
                <a:cs typeface="Corbel"/>
              </a:rPr>
              <a:t> </a:t>
            </a:r>
          </a:p>
          <a:p>
            <a:pPr>
              <a:defRPr/>
            </a:pPr>
            <a:r>
              <a:rPr lang="it-IT" sz="2000" dirty="0">
                <a:solidFill>
                  <a:srgbClr val="0000FF"/>
                </a:solidFill>
                <a:latin typeface="Corbel"/>
                <a:cs typeface="Corbel"/>
              </a:rPr>
              <a:t>     in (</a:t>
            </a:r>
            <a:r>
              <a:rPr lang="el-GR" sz="2000" dirty="0">
                <a:solidFill>
                  <a:srgbClr val="0000FF"/>
                </a:solidFill>
                <a:latin typeface="Corbel"/>
                <a:cs typeface="Corbel"/>
              </a:rPr>
              <a:t>γ</a:t>
            </a:r>
            <a:r>
              <a:rPr lang="it-IT" sz="2000" dirty="0">
                <a:solidFill>
                  <a:srgbClr val="0000FF"/>
                </a:solidFill>
                <a:latin typeface="Corbel"/>
                <a:cs typeface="Corbel"/>
              </a:rPr>
              <a:t>, </a:t>
            </a:r>
            <a:r>
              <a:rPr lang="el-GR" sz="2000" dirty="0">
                <a:solidFill>
                  <a:srgbClr val="0000FF"/>
                </a:solidFill>
                <a:latin typeface="Corbel"/>
                <a:cs typeface="Corbel"/>
              </a:rPr>
              <a:t>γ</a:t>
            </a:r>
            <a:r>
              <a:rPr lang="it-IT" sz="2000" dirty="0">
                <a:solidFill>
                  <a:srgbClr val="0000FF"/>
                </a:solidFill>
                <a:latin typeface="Corbel"/>
                <a:cs typeface="Corbel"/>
              </a:rPr>
              <a:t>’) and in (</a:t>
            </a:r>
            <a:r>
              <a:rPr lang="el-GR" sz="2000" dirty="0">
                <a:solidFill>
                  <a:srgbClr val="0000FF"/>
                </a:solidFill>
                <a:latin typeface="Corbel"/>
                <a:cs typeface="Corbel"/>
              </a:rPr>
              <a:t>α</a:t>
            </a:r>
            <a:r>
              <a:rPr lang="it-IT" sz="2000" dirty="0">
                <a:solidFill>
                  <a:srgbClr val="0000FF"/>
                </a:solidFill>
                <a:latin typeface="Corbel"/>
                <a:cs typeface="Corbel"/>
              </a:rPr>
              <a:t>,</a:t>
            </a:r>
            <a:r>
              <a:rPr lang="el-GR" sz="2000" dirty="0">
                <a:solidFill>
                  <a:srgbClr val="0000FF"/>
                </a:solidFill>
                <a:latin typeface="Corbel"/>
                <a:cs typeface="Corbel"/>
              </a:rPr>
              <a:t>α</a:t>
            </a:r>
            <a:r>
              <a:rPr lang="it-IT" sz="2000" dirty="0">
                <a:solidFill>
                  <a:srgbClr val="0000FF"/>
                </a:solidFill>
                <a:latin typeface="Corbel"/>
                <a:cs typeface="Corbel"/>
              </a:rPr>
              <a:t>’</a:t>
            </a:r>
            <a:r>
              <a:rPr lang="el-GR" sz="2000" dirty="0">
                <a:solidFill>
                  <a:srgbClr val="0000FF"/>
                </a:solidFill>
                <a:latin typeface="Corbel"/>
                <a:cs typeface="Corbel"/>
              </a:rPr>
              <a:t>γ</a:t>
            </a:r>
            <a:r>
              <a:rPr lang="it-IT" sz="2000" dirty="0">
                <a:solidFill>
                  <a:srgbClr val="0000FF"/>
                </a:solidFill>
                <a:latin typeface="Corbel"/>
                <a:cs typeface="Corbel"/>
              </a:rPr>
              <a:t>) </a:t>
            </a:r>
          </a:p>
          <a:p>
            <a:pPr>
              <a:defRPr/>
            </a:pPr>
            <a:endParaRPr lang="it-IT" sz="2000" dirty="0">
              <a:solidFill>
                <a:srgbClr val="0000FF"/>
              </a:solidFill>
              <a:latin typeface="Corbel"/>
              <a:cs typeface="Corbel"/>
            </a:endParaRPr>
          </a:p>
          <a:p>
            <a:pPr>
              <a:defRPr/>
            </a:pPr>
            <a:r>
              <a:rPr lang="it-IT" sz="2000" dirty="0">
                <a:solidFill>
                  <a:srgbClr val="0000FF"/>
                </a:solidFill>
                <a:latin typeface="Corbel"/>
                <a:cs typeface="Corbel"/>
              </a:rPr>
              <a:t>2- the </a:t>
            </a:r>
            <a:r>
              <a:rPr lang="it-IT" sz="2000" dirty="0" err="1">
                <a:solidFill>
                  <a:srgbClr val="0000FF"/>
                </a:solidFill>
                <a:latin typeface="Corbel"/>
                <a:cs typeface="Corbel"/>
              </a:rPr>
              <a:t>other</a:t>
            </a:r>
            <a:r>
              <a:rPr lang="it-IT" sz="2000" dirty="0">
                <a:solidFill>
                  <a:srgbClr val="0000FF"/>
                </a:solidFill>
                <a:latin typeface="Corbel"/>
                <a:cs typeface="Corbel"/>
              </a:rPr>
              <a:t> </a:t>
            </a:r>
            <a:r>
              <a:rPr lang="it-IT" sz="2000" dirty="0" err="1">
                <a:solidFill>
                  <a:srgbClr val="0000FF"/>
                </a:solidFill>
                <a:latin typeface="Corbel"/>
                <a:cs typeface="Corbel"/>
              </a:rPr>
              <a:t>excited</a:t>
            </a:r>
            <a:r>
              <a:rPr lang="it-IT" sz="2000" dirty="0">
                <a:solidFill>
                  <a:srgbClr val="0000FF"/>
                </a:solidFill>
                <a:latin typeface="Corbel"/>
                <a:cs typeface="Corbel"/>
              </a:rPr>
              <a:t> </a:t>
            </a:r>
            <a:r>
              <a:rPr lang="it-IT" sz="2000" dirty="0" err="1">
                <a:solidFill>
                  <a:srgbClr val="0000FF"/>
                </a:solidFill>
                <a:latin typeface="Corbel"/>
                <a:cs typeface="Corbel"/>
              </a:rPr>
              <a:t>only</a:t>
            </a:r>
            <a:r>
              <a:rPr lang="it-IT" sz="2000" dirty="0">
                <a:solidFill>
                  <a:srgbClr val="0000FF"/>
                </a:solidFill>
                <a:latin typeface="Corbel"/>
                <a:cs typeface="Corbel"/>
              </a:rPr>
              <a:t> in (</a:t>
            </a:r>
            <a:r>
              <a:rPr lang="el-GR" sz="2000" dirty="0">
                <a:solidFill>
                  <a:srgbClr val="0000FF"/>
                </a:solidFill>
                <a:latin typeface="Corbel"/>
                <a:cs typeface="Corbel"/>
              </a:rPr>
              <a:t>γ</a:t>
            </a:r>
            <a:r>
              <a:rPr lang="it-IT" sz="2000" dirty="0">
                <a:solidFill>
                  <a:srgbClr val="0000FF"/>
                </a:solidFill>
                <a:latin typeface="Corbel"/>
                <a:cs typeface="Corbel"/>
              </a:rPr>
              <a:t>, </a:t>
            </a:r>
            <a:r>
              <a:rPr lang="el-GR" sz="2000" dirty="0">
                <a:solidFill>
                  <a:srgbClr val="0000FF"/>
                </a:solidFill>
                <a:latin typeface="Corbel"/>
                <a:cs typeface="Corbel"/>
              </a:rPr>
              <a:t>γ</a:t>
            </a:r>
            <a:r>
              <a:rPr lang="it-IT" sz="2000" dirty="0">
                <a:solidFill>
                  <a:srgbClr val="0000FF"/>
                </a:solidFill>
                <a:latin typeface="Corbel"/>
                <a:cs typeface="Corbel"/>
              </a:rPr>
              <a:t>’)</a:t>
            </a:r>
          </a:p>
          <a:p>
            <a:pPr>
              <a:defRPr/>
            </a:pPr>
            <a:endParaRPr lang="it-IT" sz="2000" dirty="0">
              <a:solidFill>
                <a:srgbClr val="0000FF"/>
              </a:solidFill>
              <a:latin typeface="Corbel"/>
              <a:cs typeface="Corbel"/>
            </a:endParaRPr>
          </a:p>
          <a:p>
            <a:pPr>
              <a:defRPr/>
            </a:pPr>
            <a:endParaRPr lang="it-IT" sz="2000" dirty="0">
              <a:solidFill>
                <a:srgbClr val="0000FF"/>
              </a:solidFill>
              <a:latin typeface="Corbel"/>
              <a:cs typeface="Corbel"/>
            </a:endParaRPr>
          </a:p>
          <a:p>
            <a:pPr>
              <a:defRPr/>
            </a:pPr>
            <a:endParaRPr lang="it-IT" sz="2000" dirty="0">
              <a:solidFill>
                <a:srgbClr val="0000FF"/>
              </a:solidFill>
              <a:latin typeface="Corbel"/>
              <a:cs typeface="Corbel"/>
            </a:endParaRPr>
          </a:p>
          <a:p>
            <a:pPr>
              <a:defRPr/>
            </a:pPr>
            <a:endParaRPr lang="it-IT" sz="2400" dirty="0">
              <a:solidFill>
                <a:srgbClr val="0000FF"/>
              </a:solidFill>
              <a:latin typeface="Corbel"/>
              <a:cs typeface="Corbel"/>
            </a:endParaRPr>
          </a:p>
          <a:p>
            <a:pPr marL="342900" indent="-342900">
              <a:buFont typeface="Wingdings" charset="0"/>
              <a:buChar char="à"/>
              <a:defRPr/>
            </a:pPr>
            <a:r>
              <a:rPr lang="it-IT" sz="2400" b="1" i="1" dirty="0" err="1">
                <a:solidFill>
                  <a:srgbClr val="FF33CC"/>
                </a:solidFill>
                <a:latin typeface="Corbel"/>
                <a:cs typeface="Corbel"/>
                <a:sym typeface="Wingdings"/>
              </a:rPr>
              <a:t>Microscopic</a:t>
            </a:r>
            <a:r>
              <a:rPr lang="it-IT" sz="2400" b="1" i="1" dirty="0">
                <a:solidFill>
                  <a:srgbClr val="FF33CC"/>
                </a:solidFill>
                <a:latin typeface="Corbel"/>
                <a:cs typeface="Corbel"/>
                <a:sym typeface="Wingdings"/>
              </a:rPr>
              <a:t> nature </a:t>
            </a:r>
          </a:p>
          <a:p>
            <a:pPr>
              <a:defRPr/>
            </a:pPr>
            <a:r>
              <a:rPr lang="it-IT" sz="2400" b="1" i="1" dirty="0">
                <a:solidFill>
                  <a:srgbClr val="FF33CC"/>
                </a:solidFill>
                <a:latin typeface="Corbel"/>
                <a:cs typeface="Corbel"/>
                <a:sym typeface="Wingdings"/>
              </a:rPr>
              <a:t>       of </a:t>
            </a:r>
            <a:r>
              <a:rPr lang="it-IT" sz="2400" b="1" i="1" dirty="0" err="1">
                <a:solidFill>
                  <a:srgbClr val="FF33CC"/>
                </a:solidFill>
                <a:latin typeface="Corbel"/>
                <a:cs typeface="Corbel"/>
                <a:sym typeface="Wingdings"/>
              </a:rPr>
              <a:t>excited</a:t>
            </a:r>
            <a:r>
              <a:rPr lang="it-IT" sz="2400" b="1" i="1" dirty="0">
                <a:solidFill>
                  <a:srgbClr val="FF33CC"/>
                </a:solidFill>
                <a:latin typeface="Corbel"/>
                <a:cs typeface="Corbel"/>
                <a:sym typeface="Wingdings"/>
              </a:rPr>
              <a:t> </a:t>
            </a:r>
            <a:r>
              <a:rPr lang="it-IT" sz="2400" b="1" i="1" dirty="0" err="1">
                <a:solidFill>
                  <a:srgbClr val="FF33CC"/>
                </a:solidFill>
                <a:latin typeface="Corbel"/>
                <a:cs typeface="Corbel"/>
                <a:sym typeface="Wingdings"/>
              </a:rPr>
              <a:t>states</a:t>
            </a:r>
            <a:r>
              <a:rPr lang="it-IT" sz="2400" b="1" i="1" dirty="0">
                <a:solidFill>
                  <a:srgbClr val="FF33CC"/>
                </a:solidFill>
                <a:latin typeface="Corbel"/>
                <a:cs typeface="Corbel"/>
              </a:rPr>
              <a:t> </a:t>
            </a:r>
          </a:p>
        </p:txBody>
      </p:sp>
      <p:sp>
        <p:nvSpPr>
          <p:cNvPr id="25606" name="Rectangle 1"/>
          <p:cNvSpPr>
            <a:spLocks noChangeArrowheads="1"/>
          </p:cNvSpPr>
          <p:nvPr/>
        </p:nvSpPr>
        <p:spPr bwMode="auto">
          <a:xfrm>
            <a:off x="395288" y="581025"/>
            <a:ext cx="37449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2400" b="1" i="1" dirty="0">
                <a:solidFill>
                  <a:srgbClr val="FF33CC"/>
                </a:solidFill>
                <a:latin typeface="Corbel" charset="0"/>
                <a:cs typeface="Corbel" charset="0"/>
              </a:rPr>
              <a:t>STABLE NUCLEI:</a:t>
            </a:r>
          </a:p>
          <a:p>
            <a:pPr algn="ctr"/>
            <a:r>
              <a:rPr lang="it-IT" sz="2400" b="1" i="1" dirty="0">
                <a:solidFill>
                  <a:srgbClr val="FF33CC"/>
                </a:solidFill>
                <a:latin typeface="Corbel" charset="0"/>
                <a:cs typeface="Corbel" charset="0"/>
              </a:rPr>
              <a:t>(</a:t>
            </a:r>
            <a:r>
              <a:rPr lang="it-IT" sz="2400" b="1" i="1" dirty="0" err="1">
                <a:solidFill>
                  <a:srgbClr val="FF33CC"/>
                </a:solidFill>
                <a:latin typeface="Symbol" charset="0"/>
                <a:cs typeface="Symbol" charset="0"/>
              </a:rPr>
              <a:t>g,g</a:t>
            </a:r>
            <a:r>
              <a:rPr lang="it-IT" sz="2400" b="1" i="1" dirty="0">
                <a:solidFill>
                  <a:srgbClr val="FF33CC"/>
                </a:solidFill>
                <a:latin typeface="Corbel" charset="0"/>
                <a:cs typeface="Corbel" charset="0"/>
              </a:rPr>
              <a:t>’) and (</a:t>
            </a:r>
            <a:r>
              <a:rPr lang="it-IT" sz="2400" b="1" i="1" dirty="0" err="1">
                <a:solidFill>
                  <a:srgbClr val="FF33CC"/>
                </a:solidFill>
                <a:latin typeface="Symbol" charset="0"/>
                <a:cs typeface="Symbol" charset="0"/>
              </a:rPr>
              <a:t>a,a’g</a:t>
            </a:r>
            <a:r>
              <a:rPr lang="it-IT" sz="2400" b="1" i="1" dirty="0">
                <a:solidFill>
                  <a:srgbClr val="FF33CC"/>
                </a:solidFill>
                <a:latin typeface="Corbel" charset="0"/>
                <a:cs typeface="Corbel" charset="0"/>
              </a:rPr>
              <a:t>) </a:t>
            </a:r>
            <a:r>
              <a:rPr lang="it-IT" sz="2400" b="1" i="1" dirty="0" err="1">
                <a:solidFill>
                  <a:srgbClr val="FF33CC"/>
                </a:solidFill>
                <a:latin typeface="Corbel" charset="0"/>
                <a:cs typeface="Corbel" charset="0"/>
              </a:rPr>
              <a:t>reactions</a:t>
            </a:r>
            <a:endParaRPr lang="it-IT" sz="2400" b="1" i="1" dirty="0">
              <a:solidFill>
                <a:srgbClr val="FF33CC"/>
              </a:solidFill>
              <a:latin typeface="Corbel" charset="0"/>
              <a:cs typeface="Corbel" charset="0"/>
            </a:endParaRPr>
          </a:p>
        </p:txBody>
      </p:sp>
      <p:cxnSp>
        <p:nvCxnSpPr>
          <p:cNvPr id="10" name="Straight Connector 9"/>
          <p:cNvCxnSpPr/>
          <p:nvPr/>
        </p:nvCxnSpPr>
        <p:spPr>
          <a:xfrm>
            <a:off x="3708400" y="2060575"/>
            <a:ext cx="719138" cy="2305050"/>
          </a:xfrm>
          <a:prstGeom prst="line">
            <a:avLst/>
          </a:prstGeom>
          <a:ln w="952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779838" y="4365625"/>
            <a:ext cx="647700" cy="1150938"/>
          </a:xfrm>
          <a:prstGeom prst="line">
            <a:avLst/>
          </a:prstGeom>
          <a:ln w="9525" cmpd="sng">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Untitl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57338"/>
            <a:ext cx="3106738"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4" descr="Untit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15875"/>
            <a:ext cx="11271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726377" y="3861049"/>
            <a:ext cx="1742167"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dirty="0">
                <a:ln w="11430"/>
                <a:solidFill>
                  <a:srgbClr val="FFFF00"/>
                </a:solidFill>
                <a:effectLst>
                  <a:outerShdw blurRad="50800" dist="39000" dir="5460000" algn="tl">
                    <a:srgbClr val="000000">
                      <a:alpha val="38000"/>
                    </a:srgbClr>
                  </a:outerShdw>
                </a:effectLst>
              </a:rPr>
              <a:t>AGATA </a:t>
            </a:r>
          </a:p>
          <a:p>
            <a:pPr>
              <a:defRPr/>
            </a:pPr>
            <a:r>
              <a:rPr lang="en-US" sz="2400" b="1" dirty="0">
                <a:ln w="11430"/>
                <a:solidFill>
                  <a:srgbClr val="FFFF00"/>
                </a:solidFill>
                <a:effectLst>
                  <a:outerShdw blurRad="50800" dist="39000" dir="5460000" algn="tl">
                    <a:srgbClr val="000000">
                      <a:alpha val="38000"/>
                    </a:srgbClr>
                  </a:outerShdw>
                </a:effectLst>
              </a:rPr>
              <a:t>at LNL</a:t>
            </a:r>
          </a:p>
        </p:txBody>
      </p:sp>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463" y="4697768"/>
            <a:ext cx="2573337"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4652417"/>
            <a:ext cx="230505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0" name="TextBox 13"/>
          <p:cNvSpPr txBox="1">
            <a:spLocks noChangeArrowheads="1"/>
          </p:cNvSpPr>
          <p:nvPr/>
        </p:nvSpPr>
        <p:spPr bwMode="auto">
          <a:xfrm>
            <a:off x="3779838" y="6177111"/>
            <a:ext cx="1728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i="1" dirty="0" err="1">
                <a:solidFill>
                  <a:srgbClr val="FF0000"/>
                </a:solidFill>
              </a:rPr>
              <a:t>E</a:t>
            </a:r>
            <a:r>
              <a:rPr lang="en-US" sz="1200" i="1" baseline="-25000" dirty="0" err="1">
                <a:solidFill>
                  <a:srgbClr val="FF0000"/>
                </a:solidFill>
                <a:latin typeface="Symbol" charset="0"/>
                <a:cs typeface="Symbol" charset="0"/>
              </a:rPr>
              <a:t>g</a:t>
            </a:r>
            <a:r>
              <a:rPr lang="en-US" sz="1200" i="1" dirty="0">
                <a:solidFill>
                  <a:srgbClr val="FF0000"/>
                </a:solidFill>
              </a:rPr>
              <a:t> = 4085 </a:t>
            </a:r>
            <a:r>
              <a:rPr lang="en-US" sz="1200" i="1" dirty="0" err="1">
                <a:solidFill>
                  <a:srgbClr val="FF0000"/>
                </a:solidFill>
              </a:rPr>
              <a:t>keV</a:t>
            </a:r>
            <a:endParaRPr lang="en-US" sz="1200" i="1" dirty="0">
              <a:solidFill>
                <a:srgbClr val="FF0000"/>
              </a:solidFill>
            </a:endParaRPr>
          </a:p>
        </p:txBody>
      </p:sp>
      <p:sp>
        <p:nvSpPr>
          <p:cNvPr id="26631" name="TextBox 14"/>
          <p:cNvSpPr txBox="1">
            <a:spLocks noChangeArrowheads="1"/>
          </p:cNvSpPr>
          <p:nvPr/>
        </p:nvSpPr>
        <p:spPr bwMode="auto">
          <a:xfrm>
            <a:off x="682625" y="4725442"/>
            <a:ext cx="1728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i="1">
                <a:solidFill>
                  <a:srgbClr val="FF0000"/>
                </a:solidFill>
              </a:rPr>
              <a:t>E</a:t>
            </a:r>
            <a:r>
              <a:rPr lang="en-US" sz="1200" i="1" baseline="-25000">
                <a:solidFill>
                  <a:srgbClr val="FF0000"/>
                </a:solidFill>
                <a:latin typeface="Symbol" charset="0"/>
                <a:cs typeface="Symbol" charset="0"/>
              </a:rPr>
              <a:t>g</a:t>
            </a:r>
            <a:r>
              <a:rPr lang="en-US" sz="1200" i="1">
                <a:solidFill>
                  <a:srgbClr val="FF0000"/>
                </a:solidFill>
              </a:rPr>
              <a:t> = 5512 keV</a:t>
            </a:r>
          </a:p>
        </p:txBody>
      </p:sp>
      <p:sp>
        <p:nvSpPr>
          <p:cNvPr id="17" name="Rectangle 16"/>
          <p:cNvSpPr/>
          <p:nvPr/>
        </p:nvSpPr>
        <p:spPr>
          <a:xfrm>
            <a:off x="-12700" y="-9525"/>
            <a:ext cx="8401050" cy="1539875"/>
          </a:xfrm>
          <a:prstGeom prst="rect">
            <a:avLst/>
          </a:prstGeom>
        </p:spPr>
        <p:txBody>
          <a:bodyPr>
            <a:spAutoFit/>
          </a:bodyPr>
          <a:lstStyle/>
          <a:p>
            <a:pPr>
              <a:defRPr/>
            </a:pPr>
            <a:r>
              <a:rPr lang="it-IT" sz="2800" b="1" dirty="0" err="1">
                <a:solidFill>
                  <a:srgbClr val="0000FF"/>
                </a:solidFill>
                <a:latin typeface="Corbel"/>
                <a:cs typeface="Corbel"/>
              </a:rPr>
              <a:t>Pygmy</a:t>
            </a:r>
            <a:r>
              <a:rPr lang="it-IT" sz="2800" b="1" dirty="0">
                <a:solidFill>
                  <a:srgbClr val="0000FF"/>
                </a:solidFill>
                <a:latin typeface="Corbel"/>
                <a:cs typeface="Corbel"/>
              </a:rPr>
              <a:t>  </a:t>
            </a:r>
            <a:r>
              <a:rPr lang="it-IT" sz="2800" b="1" dirty="0" err="1">
                <a:solidFill>
                  <a:srgbClr val="0000FF"/>
                </a:solidFill>
                <a:latin typeface="Corbel"/>
                <a:cs typeface="Corbel"/>
              </a:rPr>
              <a:t>Resonance</a:t>
            </a:r>
            <a:r>
              <a:rPr lang="it-IT" sz="2800" b="1" dirty="0">
                <a:solidFill>
                  <a:srgbClr val="0000FF"/>
                </a:solidFill>
                <a:latin typeface="Corbel"/>
                <a:cs typeface="Corbel"/>
              </a:rPr>
              <a:t> in </a:t>
            </a:r>
            <a:r>
              <a:rPr lang="it-IT" sz="2800" b="1" baseline="30000" dirty="0">
                <a:solidFill>
                  <a:srgbClr val="0000FF"/>
                </a:solidFill>
                <a:latin typeface="Corbel"/>
                <a:cs typeface="Corbel"/>
              </a:rPr>
              <a:t>208</a:t>
            </a:r>
            <a:r>
              <a:rPr lang="it-IT" sz="2800" b="1" dirty="0">
                <a:solidFill>
                  <a:srgbClr val="0000FF"/>
                </a:solidFill>
                <a:latin typeface="Corbel"/>
                <a:cs typeface="Corbel"/>
              </a:rPr>
              <a:t>Pb, </a:t>
            </a:r>
            <a:r>
              <a:rPr lang="it-IT" sz="2800" b="1" baseline="30000" dirty="0">
                <a:solidFill>
                  <a:srgbClr val="0000FF"/>
                </a:solidFill>
                <a:latin typeface="Corbel"/>
                <a:cs typeface="Corbel"/>
              </a:rPr>
              <a:t>124</a:t>
            </a:r>
            <a:r>
              <a:rPr lang="it-IT" sz="2800" b="1" dirty="0">
                <a:solidFill>
                  <a:srgbClr val="0000FF"/>
                </a:solidFill>
                <a:latin typeface="Corbel"/>
                <a:cs typeface="Corbel"/>
              </a:rPr>
              <a:t>Sn and </a:t>
            </a:r>
            <a:r>
              <a:rPr lang="it-IT" sz="2800" b="1" baseline="30000" dirty="0">
                <a:solidFill>
                  <a:srgbClr val="0000FF"/>
                </a:solidFill>
                <a:latin typeface="Corbel"/>
                <a:cs typeface="Corbel"/>
              </a:rPr>
              <a:t>140</a:t>
            </a:r>
            <a:r>
              <a:rPr lang="it-IT" sz="2800" b="1" dirty="0">
                <a:solidFill>
                  <a:srgbClr val="0000FF"/>
                </a:solidFill>
                <a:latin typeface="Corbel"/>
                <a:cs typeface="Corbel"/>
              </a:rPr>
              <a:t>Ce</a:t>
            </a:r>
          </a:p>
          <a:p>
            <a:pPr marL="457200" indent="-457200">
              <a:buFontTx/>
              <a:buAutoNum type="alphaUcPeriod"/>
              <a:defRPr/>
            </a:pPr>
            <a:r>
              <a:rPr lang="it-IT" sz="2400" i="1" dirty="0">
                <a:solidFill>
                  <a:srgbClr val="0000FF"/>
                </a:solidFill>
                <a:latin typeface="Corbel"/>
                <a:cs typeface="Corbel"/>
              </a:rPr>
              <a:t>Bracco, </a:t>
            </a:r>
            <a:r>
              <a:rPr lang="it-IT" sz="2400" i="1" dirty="0" err="1">
                <a:solidFill>
                  <a:srgbClr val="0000FF"/>
                </a:solidFill>
                <a:latin typeface="Corbel"/>
                <a:cs typeface="Corbel"/>
              </a:rPr>
              <a:t>F</a:t>
            </a:r>
            <a:r>
              <a:rPr lang="it-IT" sz="2400" i="1" dirty="0">
                <a:solidFill>
                  <a:srgbClr val="0000FF"/>
                </a:solidFill>
                <a:latin typeface="Corbel"/>
                <a:cs typeface="Corbel"/>
              </a:rPr>
              <a:t>. Crespi, …</a:t>
            </a:r>
            <a:endParaRPr lang="it-IT" sz="2800" b="1" dirty="0">
              <a:solidFill>
                <a:srgbClr val="0000FF"/>
              </a:solidFill>
              <a:latin typeface="Corbel"/>
              <a:cs typeface="Corbel"/>
            </a:endParaRPr>
          </a:p>
          <a:p>
            <a:pPr>
              <a:lnSpc>
                <a:spcPct val="50000"/>
              </a:lnSpc>
              <a:defRPr/>
            </a:pPr>
            <a:endParaRPr lang="it-IT" sz="2800" b="1" dirty="0">
              <a:solidFill>
                <a:srgbClr val="0000FF"/>
              </a:solidFill>
              <a:latin typeface="Corbel"/>
              <a:cs typeface="Corbel"/>
            </a:endParaRPr>
          </a:p>
          <a:p>
            <a:pPr>
              <a:defRPr/>
            </a:pPr>
            <a:r>
              <a:rPr lang="it-IT" sz="2400" b="1" i="1" dirty="0" err="1">
                <a:solidFill>
                  <a:srgbClr val="FF33CC"/>
                </a:solidFill>
                <a:latin typeface="Corbel"/>
                <a:cs typeface="Corbel"/>
              </a:rPr>
              <a:t>Inelastic</a:t>
            </a:r>
            <a:r>
              <a:rPr lang="it-IT" sz="2400" b="1" i="1" dirty="0">
                <a:solidFill>
                  <a:srgbClr val="FF33CC"/>
                </a:solidFill>
                <a:latin typeface="Corbel"/>
                <a:cs typeface="Corbel"/>
              </a:rPr>
              <a:t> </a:t>
            </a:r>
            <a:r>
              <a:rPr lang="it-IT" sz="2400" b="1" i="1" dirty="0" err="1">
                <a:solidFill>
                  <a:srgbClr val="FF33CC"/>
                </a:solidFill>
                <a:latin typeface="Corbel"/>
                <a:cs typeface="Corbel"/>
              </a:rPr>
              <a:t>Scattering</a:t>
            </a:r>
            <a:r>
              <a:rPr lang="it-IT" sz="2400" b="1" i="1" dirty="0">
                <a:solidFill>
                  <a:srgbClr val="FF33CC"/>
                </a:solidFill>
                <a:latin typeface="Corbel"/>
                <a:cs typeface="Corbel"/>
              </a:rPr>
              <a:t> </a:t>
            </a:r>
            <a:r>
              <a:rPr lang="it-IT" sz="2400" b="1" i="1" baseline="30000" dirty="0">
                <a:solidFill>
                  <a:srgbClr val="FF33CC"/>
                </a:solidFill>
                <a:latin typeface="Corbel"/>
                <a:cs typeface="Corbel"/>
              </a:rPr>
              <a:t>17</a:t>
            </a:r>
            <a:r>
              <a:rPr lang="it-IT" sz="2400" b="1" i="1" dirty="0">
                <a:solidFill>
                  <a:srgbClr val="FF33CC"/>
                </a:solidFill>
                <a:latin typeface="Corbel"/>
                <a:cs typeface="Corbel"/>
              </a:rPr>
              <a:t>O </a:t>
            </a:r>
            <a:r>
              <a:rPr lang="it-IT" sz="2400" b="1" i="1" dirty="0" err="1">
                <a:solidFill>
                  <a:srgbClr val="FF33CC"/>
                </a:solidFill>
                <a:latin typeface="Corbel"/>
                <a:cs typeface="Corbel"/>
              </a:rPr>
              <a:t>at</a:t>
            </a:r>
            <a:r>
              <a:rPr lang="it-IT" sz="2400" b="1" i="1" dirty="0">
                <a:solidFill>
                  <a:srgbClr val="FF33CC"/>
                </a:solidFill>
                <a:latin typeface="Corbel"/>
                <a:cs typeface="Corbel"/>
              </a:rPr>
              <a:t> 20 </a:t>
            </a:r>
            <a:r>
              <a:rPr lang="it-IT" sz="2400" b="1" i="1" dirty="0" err="1">
                <a:solidFill>
                  <a:srgbClr val="FF33CC"/>
                </a:solidFill>
                <a:latin typeface="Corbel"/>
                <a:cs typeface="Corbel"/>
              </a:rPr>
              <a:t>MeV</a:t>
            </a:r>
            <a:r>
              <a:rPr lang="it-IT" sz="2400" b="1" i="1" dirty="0">
                <a:solidFill>
                  <a:srgbClr val="FF33CC"/>
                </a:solidFill>
                <a:latin typeface="Corbel"/>
                <a:cs typeface="Corbel"/>
              </a:rPr>
              <a:t>/u </a:t>
            </a:r>
          </a:p>
        </p:txBody>
      </p:sp>
      <p:sp>
        <p:nvSpPr>
          <p:cNvPr id="18" name="Rectangle 17"/>
          <p:cNvSpPr/>
          <p:nvPr/>
        </p:nvSpPr>
        <p:spPr>
          <a:xfrm>
            <a:off x="5946775" y="5229225"/>
            <a:ext cx="2636838" cy="1323975"/>
          </a:xfrm>
          <a:prstGeom prst="rect">
            <a:avLst/>
          </a:prstGeom>
        </p:spPr>
        <p:txBody>
          <a:bodyPr wrap="none">
            <a:spAutoFit/>
          </a:bodyPr>
          <a:lstStyle/>
          <a:p>
            <a:pPr>
              <a:defRPr/>
            </a:pPr>
            <a:r>
              <a:rPr lang="it-IT" sz="2000" b="1" dirty="0" err="1">
                <a:solidFill>
                  <a:srgbClr val="0000FF"/>
                </a:solidFill>
                <a:latin typeface="Corbel"/>
                <a:cs typeface="Corbel"/>
              </a:rPr>
              <a:t>Detailed</a:t>
            </a:r>
            <a:r>
              <a:rPr lang="it-IT" sz="2000" b="1" dirty="0">
                <a:solidFill>
                  <a:srgbClr val="0000FF"/>
                </a:solidFill>
                <a:latin typeface="Corbel"/>
                <a:cs typeface="Corbel"/>
              </a:rPr>
              <a:t> </a:t>
            </a:r>
            <a:r>
              <a:rPr lang="it-IT" sz="2000" b="1" dirty="0" err="1">
                <a:solidFill>
                  <a:srgbClr val="0000FF"/>
                </a:solidFill>
                <a:latin typeface="Corbel"/>
                <a:cs typeface="Corbel"/>
              </a:rPr>
              <a:t>Investigation</a:t>
            </a:r>
            <a:endParaRPr lang="it-IT" sz="2000" b="1" dirty="0">
              <a:solidFill>
                <a:srgbClr val="0000FF"/>
              </a:solidFill>
              <a:latin typeface="Corbel"/>
              <a:cs typeface="Corbel"/>
            </a:endParaRPr>
          </a:p>
          <a:p>
            <a:pPr marL="457200" indent="-457200">
              <a:buFontTx/>
              <a:buChar char="-"/>
              <a:defRPr/>
            </a:pPr>
            <a:r>
              <a:rPr lang="it-IT" sz="2000" dirty="0" err="1">
                <a:solidFill>
                  <a:srgbClr val="0000FF"/>
                </a:solidFill>
                <a:latin typeface="Corbel"/>
                <a:cs typeface="Corbel"/>
              </a:rPr>
              <a:t>Strength</a:t>
            </a:r>
            <a:endParaRPr lang="it-IT" sz="2000" dirty="0">
              <a:solidFill>
                <a:srgbClr val="0000FF"/>
              </a:solidFill>
              <a:latin typeface="Corbel"/>
              <a:cs typeface="Corbel"/>
            </a:endParaRPr>
          </a:p>
          <a:p>
            <a:pPr marL="457200" indent="-457200">
              <a:buFontTx/>
              <a:buChar char="-"/>
              <a:defRPr/>
            </a:pPr>
            <a:r>
              <a:rPr lang="it-IT" sz="2000" dirty="0" err="1">
                <a:solidFill>
                  <a:srgbClr val="0000FF"/>
                </a:solidFill>
                <a:latin typeface="Corbel"/>
                <a:cs typeface="Corbel"/>
              </a:rPr>
              <a:t>Multipolarity</a:t>
            </a:r>
            <a:endParaRPr lang="it-IT" sz="2000" dirty="0">
              <a:solidFill>
                <a:srgbClr val="0000FF"/>
              </a:solidFill>
              <a:latin typeface="Corbel"/>
              <a:cs typeface="Corbel"/>
            </a:endParaRPr>
          </a:p>
          <a:p>
            <a:pPr marL="457200" indent="-457200">
              <a:buFontTx/>
              <a:buChar char="-"/>
              <a:defRPr/>
            </a:pPr>
            <a:r>
              <a:rPr lang="it-IT" sz="2000" dirty="0">
                <a:solidFill>
                  <a:srgbClr val="0000FF"/>
                </a:solidFill>
                <a:latin typeface="Corbel"/>
                <a:cs typeface="Corbel"/>
              </a:rPr>
              <a:t>EM </a:t>
            </a:r>
            <a:r>
              <a:rPr lang="it-IT" sz="2000" dirty="0" err="1">
                <a:solidFill>
                  <a:srgbClr val="0000FF"/>
                </a:solidFill>
                <a:latin typeface="Corbel"/>
                <a:cs typeface="Corbel"/>
              </a:rPr>
              <a:t>Character</a:t>
            </a:r>
            <a:endParaRPr lang="en-US" sz="2000" dirty="0">
              <a:solidFill>
                <a:srgbClr val="0000FF"/>
              </a:solidFill>
            </a:endParaRPr>
          </a:p>
        </p:txBody>
      </p:sp>
      <p:sp>
        <p:nvSpPr>
          <p:cNvPr id="26634" name="TextBox 18"/>
          <p:cNvSpPr txBox="1">
            <a:spLocks noChangeArrowheads="1"/>
          </p:cNvSpPr>
          <p:nvPr/>
        </p:nvSpPr>
        <p:spPr bwMode="auto">
          <a:xfrm>
            <a:off x="631825" y="5276305"/>
            <a:ext cx="588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solidFill>
                  <a:srgbClr val="FF33CC"/>
                </a:solidFill>
              </a:rPr>
              <a:t>E1</a:t>
            </a:r>
          </a:p>
        </p:txBody>
      </p:sp>
      <p:sp>
        <p:nvSpPr>
          <p:cNvPr id="26635" name="TextBox 19"/>
          <p:cNvSpPr txBox="1">
            <a:spLocks noChangeArrowheads="1"/>
          </p:cNvSpPr>
          <p:nvPr/>
        </p:nvSpPr>
        <p:spPr bwMode="auto">
          <a:xfrm>
            <a:off x="2974925" y="5805264"/>
            <a:ext cx="58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solidFill>
                  <a:srgbClr val="FF33CC"/>
                </a:solidFill>
              </a:rPr>
              <a:t>E2</a:t>
            </a:r>
          </a:p>
        </p:txBody>
      </p:sp>
      <p:pic>
        <p:nvPicPr>
          <p:cNvPr id="2663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556792"/>
            <a:ext cx="4826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16"/>
          <p:cNvSpPr>
            <a:spLocks noChangeArrowheads="1"/>
          </p:cNvSpPr>
          <p:nvPr/>
        </p:nvSpPr>
        <p:spPr bwMode="auto">
          <a:xfrm>
            <a:off x="107950" y="115888"/>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50000"/>
              </a:lnSpc>
            </a:pPr>
            <a:r>
              <a:rPr lang="en-US" sz="3200" b="1" dirty="0">
                <a:solidFill>
                  <a:srgbClr val="0000FF"/>
                </a:solidFill>
                <a:latin typeface="Symbol" charset="0"/>
                <a:cs typeface="Symbol" charset="0"/>
              </a:rPr>
              <a:t>b</a:t>
            </a:r>
            <a:r>
              <a:rPr lang="en-US" sz="3200" b="1" dirty="0">
                <a:solidFill>
                  <a:srgbClr val="0000FF"/>
                </a:solidFill>
                <a:latin typeface="Corbel" charset="0"/>
              </a:rPr>
              <a:t>-decay and r-process location</a:t>
            </a:r>
          </a:p>
        </p:txBody>
      </p:sp>
      <p:sp>
        <p:nvSpPr>
          <p:cNvPr id="27652" name="Text Box 43"/>
          <p:cNvSpPr txBox="1">
            <a:spLocks noChangeArrowheads="1"/>
          </p:cNvSpPr>
          <p:nvPr/>
        </p:nvSpPr>
        <p:spPr bwMode="auto">
          <a:xfrm>
            <a:off x="179512" y="404664"/>
            <a:ext cx="599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800" b="1" dirty="0" smtClean="0">
                <a:solidFill>
                  <a:srgbClr val="FF0000"/>
                </a:solidFill>
                <a:latin typeface="Corbel" charset="0"/>
                <a:cs typeface="Corbel" charset="0"/>
              </a:rPr>
              <a:t>3. </a:t>
            </a:r>
            <a:r>
              <a:rPr lang="it-IT" sz="2800" b="1" dirty="0">
                <a:solidFill>
                  <a:srgbClr val="FF0000"/>
                </a:solidFill>
                <a:latin typeface="Corbel" charset="0"/>
                <a:cs typeface="Corbel" charset="0"/>
              </a:rPr>
              <a:t>MILANO: </a:t>
            </a:r>
            <a:r>
              <a:rPr lang="it-IT" sz="2800" b="1" dirty="0" err="1">
                <a:solidFill>
                  <a:srgbClr val="FF0000"/>
                </a:solidFill>
                <a:latin typeface="Corbel" charset="0"/>
                <a:cs typeface="Corbel" charset="0"/>
              </a:rPr>
              <a:t>n-rich</a:t>
            </a:r>
            <a:r>
              <a:rPr lang="it-IT" sz="2800" b="1" dirty="0">
                <a:solidFill>
                  <a:srgbClr val="FF0000"/>
                </a:solidFill>
                <a:latin typeface="Corbel" charset="0"/>
                <a:cs typeface="Corbel" charset="0"/>
              </a:rPr>
              <a:t> </a:t>
            </a:r>
            <a:r>
              <a:rPr lang="it-IT" sz="2800" b="1" dirty="0" err="1">
                <a:solidFill>
                  <a:srgbClr val="FF0000"/>
                </a:solidFill>
                <a:latin typeface="Corbel" charset="0"/>
                <a:cs typeface="Corbel" charset="0"/>
              </a:rPr>
              <a:t>region</a:t>
            </a:r>
            <a:r>
              <a:rPr lang="it-IT" sz="2800" b="1" dirty="0">
                <a:solidFill>
                  <a:srgbClr val="FF0000"/>
                </a:solidFill>
                <a:latin typeface="Corbel" charset="0"/>
                <a:cs typeface="Corbel" charset="0"/>
              </a:rPr>
              <a:t> of Pb and Ni</a:t>
            </a:r>
            <a:endParaRPr lang="it-IT" sz="2800" dirty="0">
              <a:solidFill>
                <a:srgbClr val="FF0000"/>
              </a:solidFill>
              <a:latin typeface="Corbel" charset="0"/>
              <a:cs typeface="Corbel" charset="0"/>
            </a:endParaRPr>
          </a:p>
        </p:txBody>
      </p:sp>
      <p:pic>
        <p:nvPicPr>
          <p:cNvPr id="24" name="Immagine 22"/>
          <p:cNvPicPr>
            <a:picLocks noChangeAspect="1"/>
          </p:cNvPicPr>
          <p:nvPr/>
        </p:nvPicPr>
        <p:blipFill>
          <a:blip r:embed="rId2"/>
          <a:srcRect/>
          <a:stretch>
            <a:fillRect/>
          </a:stretch>
        </p:blipFill>
        <p:spPr bwMode="auto">
          <a:xfrm>
            <a:off x="3848794" y="620688"/>
            <a:ext cx="5619750" cy="3160712"/>
          </a:xfrm>
          <a:prstGeom prst="rect">
            <a:avLst/>
          </a:prstGeom>
          <a:noFill/>
          <a:ln w="9525">
            <a:noFill/>
            <a:miter lim="800000"/>
            <a:headEnd/>
            <a:tailEnd/>
          </a:ln>
        </p:spPr>
      </p:pic>
      <p:sp>
        <p:nvSpPr>
          <p:cNvPr id="25" name="Rectangle 24"/>
          <p:cNvSpPr/>
          <p:nvPr/>
        </p:nvSpPr>
        <p:spPr>
          <a:xfrm>
            <a:off x="251520" y="1077704"/>
            <a:ext cx="4104456" cy="1477328"/>
          </a:xfrm>
          <a:prstGeom prst="rect">
            <a:avLst/>
          </a:prstGeom>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marL="342900" indent="-342900">
              <a:buFontTx/>
              <a:buChar char="-"/>
              <a:defRPr/>
            </a:pPr>
            <a:r>
              <a:rPr lang="en-US" sz="2000" b="1" dirty="0" smtClean="0">
                <a:solidFill>
                  <a:srgbClr val="0000FF"/>
                </a:solidFill>
                <a:latin typeface="Symbol" charset="2"/>
                <a:ea typeface="+mn-ea"/>
                <a:cs typeface="Symbol" charset="2"/>
              </a:rPr>
              <a:t>b</a:t>
            </a:r>
            <a:r>
              <a:rPr lang="en-US" sz="2000" b="1" dirty="0">
                <a:solidFill>
                  <a:srgbClr val="0000FF"/>
                </a:solidFill>
                <a:latin typeface="Corbel"/>
                <a:ea typeface="+mn-ea"/>
                <a:cs typeface="Corbel"/>
              </a:rPr>
              <a:t>-decay half-</a:t>
            </a:r>
            <a:r>
              <a:rPr lang="en-US" sz="2000" b="1" dirty="0" smtClean="0">
                <a:solidFill>
                  <a:srgbClr val="0000FF"/>
                </a:solidFill>
                <a:latin typeface="Corbel"/>
                <a:ea typeface="+mn-ea"/>
                <a:cs typeface="Corbel"/>
              </a:rPr>
              <a:t>lives</a:t>
            </a:r>
            <a:endParaRPr lang="en-US" dirty="0" smtClean="0">
              <a:solidFill>
                <a:srgbClr val="0000FF"/>
              </a:solidFill>
              <a:latin typeface="Corbel"/>
              <a:ea typeface="+mn-ea"/>
              <a:cs typeface="Corbel"/>
            </a:endParaRPr>
          </a:p>
          <a:p>
            <a:pPr>
              <a:defRPr/>
            </a:pPr>
            <a:r>
              <a:rPr lang="en-US" sz="2000" b="1" dirty="0" smtClean="0">
                <a:solidFill>
                  <a:srgbClr val="0000FF"/>
                </a:solidFill>
                <a:latin typeface="Symbol" charset="2"/>
                <a:cs typeface="Symbol" charset="2"/>
              </a:rPr>
              <a:t>-</a:t>
            </a:r>
            <a:r>
              <a:rPr lang="en-US" sz="2000" b="1" dirty="0" smtClean="0">
                <a:solidFill>
                  <a:srgbClr val="0000FF"/>
                </a:solidFill>
                <a:latin typeface="Corbel"/>
                <a:ea typeface="+mn-ea"/>
                <a:cs typeface="Corbel"/>
              </a:rPr>
              <a:t>   neutron </a:t>
            </a:r>
            <a:r>
              <a:rPr lang="en-US" sz="2000" b="1" dirty="0">
                <a:solidFill>
                  <a:srgbClr val="0000FF"/>
                </a:solidFill>
                <a:latin typeface="Corbel"/>
                <a:ea typeface="+mn-ea"/>
                <a:cs typeface="Corbel"/>
              </a:rPr>
              <a:t>emission </a:t>
            </a:r>
            <a:r>
              <a:rPr lang="en-US" sz="2000" b="1" dirty="0" smtClean="0">
                <a:solidFill>
                  <a:srgbClr val="0000FF"/>
                </a:solidFill>
                <a:latin typeface="Corbel"/>
                <a:ea typeface="+mn-ea"/>
                <a:cs typeface="Corbel"/>
              </a:rPr>
              <a:t>probabilities</a:t>
            </a:r>
          </a:p>
          <a:p>
            <a:pPr>
              <a:lnSpc>
                <a:spcPct val="70000"/>
              </a:lnSpc>
              <a:defRPr/>
            </a:pPr>
            <a:endParaRPr lang="en-US" sz="2000" b="1" dirty="0" smtClean="0">
              <a:solidFill>
                <a:srgbClr val="0000FF"/>
              </a:solidFill>
              <a:latin typeface="Corbel"/>
              <a:ea typeface="+mn-ea"/>
              <a:cs typeface="Corbel"/>
            </a:endParaRPr>
          </a:p>
          <a:p>
            <a:pPr>
              <a:defRPr/>
            </a:pPr>
            <a:r>
              <a:rPr lang="en-US" dirty="0" smtClean="0">
                <a:solidFill>
                  <a:srgbClr val="0000FF"/>
                </a:solidFill>
                <a:latin typeface="Corbel"/>
                <a:ea typeface="+mn-ea"/>
                <a:cs typeface="Corbel"/>
              </a:rPr>
              <a:t>different </a:t>
            </a:r>
            <a:r>
              <a:rPr lang="en-US" dirty="0">
                <a:solidFill>
                  <a:srgbClr val="0000FF"/>
                </a:solidFill>
                <a:latin typeface="Corbel"/>
                <a:ea typeface="+mn-ea"/>
                <a:cs typeface="Corbel"/>
              </a:rPr>
              <a:t>in </a:t>
            </a:r>
            <a:r>
              <a:rPr lang="en-US" b="1" dirty="0">
                <a:solidFill>
                  <a:srgbClr val="0000FF"/>
                </a:solidFill>
                <a:latin typeface="Corbel"/>
                <a:ea typeface="+mn-ea"/>
                <a:cs typeface="Corbel"/>
              </a:rPr>
              <a:t>DEFORMED</a:t>
            </a:r>
            <a:r>
              <a:rPr lang="en-US" dirty="0">
                <a:solidFill>
                  <a:srgbClr val="0000FF"/>
                </a:solidFill>
                <a:latin typeface="Corbel"/>
                <a:ea typeface="+mn-ea"/>
                <a:cs typeface="Corbel"/>
              </a:rPr>
              <a:t> and  </a:t>
            </a:r>
            <a:r>
              <a:rPr lang="en-US" b="1" dirty="0">
                <a:solidFill>
                  <a:srgbClr val="0000FF"/>
                </a:solidFill>
                <a:latin typeface="Corbel"/>
                <a:ea typeface="+mn-ea"/>
                <a:cs typeface="Corbel"/>
              </a:rPr>
              <a:t>SPHERICAL</a:t>
            </a:r>
            <a:r>
              <a:rPr lang="en-US" dirty="0">
                <a:solidFill>
                  <a:srgbClr val="0000FF"/>
                </a:solidFill>
                <a:latin typeface="Corbel"/>
                <a:ea typeface="+mn-ea"/>
                <a:cs typeface="Corbel"/>
              </a:rPr>
              <a:t> nuclei</a:t>
            </a:r>
            <a:endParaRPr lang="it-IT" dirty="0">
              <a:latin typeface="Corbel"/>
              <a:ea typeface="+mn-ea"/>
              <a:cs typeface="Corbel"/>
            </a:endParaRPr>
          </a:p>
        </p:txBody>
      </p:sp>
      <p:pic>
        <p:nvPicPr>
          <p:cNvPr id="2" name="Picture 1"/>
          <p:cNvPicPr>
            <a:picLocks noChangeAspect="1"/>
          </p:cNvPicPr>
          <p:nvPr/>
        </p:nvPicPr>
        <p:blipFill>
          <a:blip r:embed="rId3"/>
          <a:stretch>
            <a:fillRect/>
          </a:stretch>
        </p:blipFill>
        <p:spPr>
          <a:xfrm>
            <a:off x="6084168" y="3068960"/>
            <a:ext cx="2913550" cy="2708920"/>
          </a:xfrm>
          <a:prstGeom prst="rect">
            <a:avLst/>
          </a:prstGeom>
        </p:spPr>
      </p:pic>
      <p:sp>
        <p:nvSpPr>
          <p:cNvPr id="32" name="TextBox 31"/>
          <p:cNvSpPr txBox="1"/>
          <p:nvPr/>
        </p:nvSpPr>
        <p:spPr>
          <a:xfrm>
            <a:off x="323528" y="2661880"/>
            <a:ext cx="2016224" cy="682238"/>
          </a:xfrm>
          <a:prstGeom prst="rect">
            <a:avLst/>
          </a:prstGeom>
          <a:noFill/>
          <a:ln w="28575" cmpd="sng">
            <a:solidFill>
              <a:srgbClr val="FF0000"/>
            </a:solidFill>
            <a:prstDash val="dash"/>
          </a:ln>
          <a:effectLst/>
          <a:scene3d>
            <a:camera prst="orthographicFront">
              <a:rot lat="0" lon="0" rev="0"/>
            </a:camera>
            <a:lightRig rig="contrasting" dir="t">
              <a:rot lat="0" lon="0" rev="1500000"/>
            </a:lightRig>
          </a:scene3d>
          <a:sp3d prstMaterial="metal">
            <a:bevelT w="88900" h="88900"/>
          </a:sp3d>
        </p:spPr>
        <p:txBody>
          <a:bodyPr wrap="square" lIns="72000" rIns="0">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lnSpc>
                <a:spcPct val="70000"/>
              </a:lnSpc>
              <a:defRPr/>
            </a:pPr>
            <a:r>
              <a:rPr lang="it-IT" sz="2400" b="1" dirty="0" err="1" smtClean="0">
                <a:solidFill>
                  <a:srgbClr val="0000FF"/>
                </a:solidFill>
                <a:latin typeface="Symbol" charset="0"/>
              </a:rPr>
              <a:t>t</a:t>
            </a:r>
            <a:r>
              <a:rPr lang="it-IT" sz="1600" b="1" baseline="-25000" dirty="0" err="1" smtClean="0">
                <a:solidFill>
                  <a:srgbClr val="0000FF"/>
                </a:solidFill>
                <a:latin typeface="Symbol" charset="0"/>
              </a:rPr>
              <a:t>b</a:t>
            </a:r>
            <a:r>
              <a:rPr lang="it-IT" sz="1600" b="1" baseline="-25000" dirty="0" smtClean="0">
                <a:solidFill>
                  <a:srgbClr val="0000FF"/>
                </a:solidFill>
                <a:latin typeface="Symbol" charset="0"/>
              </a:rPr>
              <a:t> </a:t>
            </a:r>
            <a:r>
              <a:rPr lang="it-IT" sz="1600" baseline="-25000" dirty="0" smtClean="0">
                <a:solidFill>
                  <a:srgbClr val="0000FF"/>
                </a:solidFill>
                <a:latin typeface="Comic Sans MS" charset="0"/>
              </a:rPr>
              <a:t>SPH</a:t>
            </a:r>
            <a:r>
              <a:rPr lang="it-IT" sz="1600" b="1" dirty="0" smtClean="0">
                <a:solidFill>
                  <a:srgbClr val="0000FF"/>
                </a:solidFill>
                <a:latin typeface="Comic Sans MS" charset="0"/>
              </a:rPr>
              <a:t>  ~ </a:t>
            </a:r>
            <a:r>
              <a:rPr lang="it-IT" sz="1600" b="1" dirty="0" smtClean="0">
                <a:solidFill>
                  <a:srgbClr val="FF0000"/>
                </a:solidFill>
                <a:latin typeface="Comic Sans MS" charset="0"/>
              </a:rPr>
              <a:t>10</a:t>
            </a:r>
            <a:r>
              <a:rPr lang="it-IT" sz="1600" b="1" dirty="0" smtClean="0">
                <a:solidFill>
                  <a:srgbClr val="0000FF"/>
                </a:solidFill>
                <a:latin typeface="Comic Sans MS" charset="0"/>
              </a:rPr>
              <a:t> x </a:t>
            </a:r>
            <a:r>
              <a:rPr lang="it-IT" sz="2400" b="1" dirty="0" err="1" smtClean="0">
                <a:solidFill>
                  <a:srgbClr val="0000FF"/>
                </a:solidFill>
                <a:latin typeface="Symbol" charset="0"/>
              </a:rPr>
              <a:t>t</a:t>
            </a:r>
            <a:r>
              <a:rPr lang="it-IT" sz="1600" b="1" baseline="-25000" dirty="0" err="1" smtClean="0">
                <a:solidFill>
                  <a:srgbClr val="0000FF"/>
                </a:solidFill>
                <a:latin typeface="Symbol" charset="0"/>
              </a:rPr>
              <a:t>b</a:t>
            </a:r>
            <a:r>
              <a:rPr lang="it-IT" sz="1600" baseline="-25000" dirty="0" err="1" smtClean="0">
                <a:solidFill>
                  <a:srgbClr val="0000FF"/>
                </a:solidFill>
                <a:latin typeface="Comic Sans MS" charset="0"/>
              </a:rPr>
              <a:t>DEF</a:t>
            </a:r>
            <a:endParaRPr lang="it-IT" sz="1600" baseline="-25000" dirty="0" smtClean="0">
              <a:solidFill>
                <a:srgbClr val="0000FF"/>
              </a:solidFill>
              <a:latin typeface="Comic Sans MS" charset="0"/>
            </a:endParaRPr>
          </a:p>
          <a:p>
            <a:pPr eaLnBrk="1" hangingPunct="1">
              <a:lnSpc>
                <a:spcPct val="70000"/>
              </a:lnSpc>
              <a:defRPr/>
            </a:pPr>
            <a:endParaRPr lang="it-IT" sz="1400" baseline="-25000" dirty="0" smtClean="0">
              <a:solidFill>
                <a:srgbClr val="0000FF"/>
              </a:solidFill>
              <a:latin typeface="Comic Sans MS" charset="0"/>
            </a:endParaRPr>
          </a:p>
          <a:p>
            <a:pPr eaLnBrk="1" hangingPunct="1">
              <a:lnSpc>
                <a:spcPct val="70000"/>
              </a:lnSpc>
              <a:defRPr/>
            </a:pPr>
            <a:r>
              <a:rPr lang="it-IT" sz="2000" dirty="0" err="1" smtClean="0">
                <a:solidFill>
                  <a:srgbClr val="0000FF"/>
                </a:solidFill>
                <a:latin typeface="Comic Sans MS" charset="0"/>
              </a:rPr>
              <a:t>P</a:t>
            </a:r>
            <a:r>
              <a:rPr lang="it-IT" sz="2000" baseline="-25000" dirty="0" err="1" smtClean="0">
                <a:solidFill>
                  <a:srgbClr val="0000FF"/>
                </a:solidFill>
                <a:latin typeface="Comic Sans MS" charset="0"/>
              </a:rPr>
              <a:t>n</a:t>
            </a:r>
            <a:r>
              <a:rPr lang="it-IT" sz="1400" baseline="-25000" dirty="0" err="1" smtClean="0">
                <a:solidFill>
                  <a:srgbClr val="0000FF"/>
                </a:solidFill>
                <a:latin typeface="Comic Sans MS" charset="0"/>
              </a:rPr>
              <a:t>SPH</a:t>
            </a:r>
            <a:r>
              <a:rPr lang="it-IT" sz="1400" dirty="0" smtClean="0">
                <a:solidFill>
                  <a:srgbClr val="0000FF"/>
                </a:solidFill>
                <a:latin typeface="Comic Sans MS" charset="0"/>
              </a:rPr>
              <a:t>    ~   </a:t>
            </a:r>
            <a:r>
              <a:rPr lang="it-IT" sz="1600" b="1" dirty="0" smtClean="0">
                <a:solidFill>
                  <a:srgbClr val="FF0000"/>
                </a:solidFill>
                <a:latin typeface="Comic Sans MS" charset="0"/>
              </a:rPr>
              <a:t>0.5</a:t>
            </a:r>
            <a:r>
              <a:rPr lang="it-IT" sz="1400" dirty="0" smtClean="0">
                <a:solidFill>
                  <a:srgbClr val="0000FF"/>
                </a:solidFill>
                <a:latin typeface="Comic Sans MS" charset="0"/>
              </a:rPr>
              <a:t> x </a:t>
            </a:r>
            <a:r>
              <a:rPr lang="it-IT" sz="2000" dirty="0" err="1" smtClean="0">
                <a:solidFill>
                  <a:srgbClr val="0000FF"/>
                </a:solidFill>
                <a:latin typeface="Comic Sans MS" charset="0"/>
              </a:rPr>
              <a:t>P</a:t>
            </a:r>
            <a:r>
              <a:rPr lang="it-IT" sz="2000" baseline="-25000" dirty="0" err="1" smtClean="0">
                <a:solidFill>
                  <a:srgbClr val="0000FF"/>
                </a:solidFill>
                <a:latin typeface="Comic Sans MS" charset="0"/>
              </a:rPr>
              <a:t>n</a:t>
            </a:r>
            <a:r>
              <a:rPr lang="it-IT" sz="1400" baseline="-25000" dirty="0" err="1" smtClean="0">
                <a:solidFill>
                  <a:srgbClr val="0000FF"/>
                </a:solidFill>
                <a:latin typeface="Comic Sans MS" charset="0"/>
              </a:rPr>
              <a:t>DEF</a:t>
            </a:r>
            <a:r>
              <a:rPr lang="it-IT" sz="1400" dirty="0" smtClean="0">
                <a:solidFill>
                  <a:srgbClr val="0000FF"/>
                </a:solidFill>
                <a:latin typeface="Comic Sans MS" charset="0"/>
              </a:rPr>
              <a:t> </a:t>
            </a:r>
          </a:p>
        </p:txBody>
      </p:sp>
      <p:sp>
        <p:nvSpPr>
          <p:cNvPr id="41" name="TextBox 40"/>
          <p:cNvSpPr txBox="1"/>
          <p:nvPr/>
        </p:nvSpPr>
        <p:spPr>
          <a:xfrm>
            <a:off x="323528" y="3890457"/>
            <a:ext cx="5904656" cy="1184940"/>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a:lnSpc>
                <a:spcPct val="70000"/>
              </a:lnSpc>
              <a:defRPr/>
            </a:pPr>
            <a:r>
              <a:rPr lang="it-IT" sz="2000" b="1" dirty="0" smtClean="0">
                <a:solidFill>
                  <a:srgbClr val="0000FF"/>
                </a:solidFill>
                <a:latin typeface="Corbel"/>
                <a:ea typeface="+mn-ea"/>
                <a:cs typeface="Corbel"/>
                <a:sym typeface="Wingdings"/>
              </a:rPr>
              <a:t> </a:t>
            </a:r>
            <a:r>
              <a:rPr lang="it-IT" sz="2000" b="1" dirty="0" smtClean="0">
                <a:solidFill>
                  <a:srgbClr val="0000FF"/>
                </a:solidFill>
                <a:latin typeface="Corbel"/>
                <a:ea typeface="+mn-ea"/>
                <a:cs typeface="Corbel"/>
              </a:rPr>
              <a:t>Large </a:t>
            </a:r>
            <a:r>
              <a:rPr lang="it-IT" sz="2000" b="1" dirty="0" err="1">
                <a:solidFill>
                  <a:srgbClr val="0000FF"/>
                </a:solidFill>
                <a:latin typeface="Corbel"/>
                <a:ea typeface="+mn-ea"/>
                <a:cs typeface="Corbel"/>
              </a:rPr>
              <a:t>uncertainty</a:t>
            </a:r>
            <a:r>
              <a:rPr lang="it-IT" sz="2000" b="1" dirty="0">
                <a:solidFill>
                  <a:srgbClr val="0000FF"/>
                </a:solidFill>
                <a:latin typeface="Corbel"/>
                <a:ea typeface="+mn-ea"/>
                <a:cs typeface="Corbel"/>
              </a:rPr>
              <a:t> </a:t>
            </a:r>
            <a:r>
              <a:rPr lang="it-IT" sz="2000" b="1" dirty="0" smtClean="0">
                <a:solidFill>
                  <a:srgbClr val="0000FF"/>
                </a:solidFill>
                <a:latin typeface="Corbel"/>
                <a:ea typeface="+mn-ea"/>
                <a:cs typeface="Corbel"/>
              </a:rPr>
              <a:t>in </a:t>
            </a:r>
            <a:r>
              <a:rPr lang="it-IT" sz="2000" b="1" dirty="0" err="1" smtClean="0">
                <a:solidFill>
                  <a:srgbClr val="0000FF"/>
                </a:solidFill>
                <a:latin typeface="Corbel"/>
                <a:ea typeface="+mn-ea"/>
                <a:cs typeface="Corbel"/>
              </a:rPr>
              <a:t>r</a:t>
            </a:r>
            <a:r>
              <a:rPr lang="it-IT" sz="2000" b="1" dirty="0" err="1">
                <a:solidFill>
                  <a:srgbClr val="0000FF"/>
                </a:solidFill>
                <a:latin typeface="Corbel"/>
                <a:ea typeface="+mn-ea"/>
                <a:cs typeface="Corbel"/>
              </a:rPr>
              <a:t>-process</a:t>
            </a:r>
            <a:r>
              <a:rPr lang="it-IT" sz="2000" b="1" dirty="0">
                <a:solidFill>
                  <a:srgbClr val="0000FF"/>
                </a:solidFill>
                <a:latin typeface="Corbel"/>
                <a:ea typeface="+mn-ea"/>
                <a:cs typeface="Corbel"/>
              </a:rPr>
              <a:t> location</a:t>
            </a:r>
          </a:p>
          <a:p>
            <a:pPr>
              <a:lnSpc>
                <a:spcPct val="70000"/>
              </a:lnSpc>
              <a:defRPr/>
            </a:pPr>
            <a:endParaRPr lang="it-IT" sz="2000" b="1" dirty="0">
              <a:solidFill>
                <a:srgbClr val="0000FF"/>
              </a:solidFill>
              <a:latin typeface="Corbel"/>
              <a:ea typeface="+mn-ea"/>
              <a:cs typeface="Corbel"/>
            </a:endParaRPr>
          </a:p>
          <a:p>
            <a:pPr>
              <a:lnSpc>
                <a:spcPct val="70000"/>
              </a:lnSpc>
              <a:defRPr/>
            </a:pPr>
            <a:r>
              <a:rPr lang="it-IT" sz="2000" b="1" dirty="0" smtClean="0">
                <a:solidFill>
                  <a:srgbClr val="0000FF"/>
                </a:solidFill>
                <a:latin typeface="Corbel"/>
                <a:ea typeface="+mn-ea"/>
                <a:cs typeface="Corbel"/>
                <a:sym typeface="Wingdings"/>
              </a:rPr>
              <a:t> </a:t>
            </a:r>
            <a:r>
              <a:rPr lang="it-IT" sz="2000" b="1" dirty="0" err="1" smtClean="0">
                <a:solidFill>
                  <a:srgbClr val="0000FF"/>
                </a:solidFill>
                <a:latin typeface="Corbel"/>
                <a:ea typeface="+mn-ea"/>
                <a:cs typeface="Corbel"/>
              </a:rPr>
              <a:t>difficoulty</a:t>
            </a:r>
            <a:r>
              <a:rPr lang="it-IT" sz="2000" b="1" dirty="0" smtClean="0">
                <a:solidFill>
                  <a:srgbClr val="0000FF"/>
                </a:solidFill>
                <a:latin typeface="Corbel"/>
                <a:ea typeface="+mn-ea"/>
                <a:cs typeface="Corbel"/>
              </a:rPr>
              <a:t> </a:t>
            </a:r>
            <a:r>
              <a:rPr lang="it-IT" sz="2000" b="1" dirty="0">
                <a:solidFill>
                  <a:srgbClr val="0000FF"/>
                </a:solidFill>
                <a:latin typeface="Corbel"/>
                <a:ea typeface="+mn-ea"/>
                <a:cs typeface="Corbel"/>
              </a:rPr>
              <a:t>to </a:t>
            </a:r>
            <a:r>
              <a:rPr lang="it-IT" sz="2000" b="1" dirty="0" smtClean="0">
                <a:solidFill>
                  <a:srgbClr val="0000FF"/>
                </a:solidFill>
                <a:latin typeface="Corbel"/>
                <a:ea typeface="+mn-ea"/>
                <a:cs typeface="Corbel"/>
              </a:rPr>
              <a:t>extrapolate to </a:t>
            </a:r>
            <a:r>
              <a:rPr lang="it-IT" sz="2000" b="1" dirty="0">
                <a:solidFill>
                  <a:srgbClr val="0000FF"/>
                </a:solidFill>
                <a:latin typeface="Corbel"/>
                <a:ea typeface="+mn-ea"/>
                <a:cs typeface="Corbel"/>
              </a:rPr>
              <a:t>more exotic regions</a:t>
            </a:r>
          </a:p>
          <a:p>
            <a:pPr>
              <a:lnSpc>
                <a:spcPct val="70000"/>
              </a:lnSpc>
              <a:defRPr/>
            </a:pPr>
            <a:endParaRPr lang="it-IT" sz="2000" b="1" dirty="0">
              <a:solidFill>
                <a:srgbClr val="0000FF"/>
              </a:solidFill>
              <a:latin typeface="Corbel"/>
              <a:ea typeface="+mn-ea"/>
              <a:cs typeface="Corbel"/>
            </a:endParaRPr>
          </a:p>
          <a:p>
            <a:pPr>
              <a:lnSpc>
                <a:spcPct val="70000"/>
              </a:lnSpc>
              <a:defRPr/>
            </a:pPr>
            <a:endParaRPr lang="it-IT" sz="2000" b="1" dirty="0">
              <a:solidFill>
                <a:srgbClr val="0000FF"/>
              </a:solidFill>
              <a:latin typeface="Corbel"/>
              <a:ea typeface="+mn-ea"/>
              <a:cs typeface="Corbel"/>
            </a:endParaRPr>
          </a:p>
        </p:txBody>
      </p:sp>
      <p:sp>
        <p:nvSpPr>
          <p:cNvPr id="11" name="Rectangle 10"/>
          <p:cNvSpPr/>
          <p:nvPr/>
        </p:nvSpPr>
        <p:spPr>
          <a:xfrm>
            <a:off x="323528" y="4822120"/>
            <a:ext cx="6336704" cy="1846659"/>
          </a:xfrm>
          <a:prstGeom prst="rect">
            <a:avLst/>
          </a:prstGeom>
        </p:spPr>
        <p:txBody>
          <a:bodyPr wrap="square">
            <a:spAutoFit/>
          </a:bodyPr>
          <a:lstStyle/>
          <a:p>
            <a:pPr>
              <a:defRPr/>
            </a:pPr>
            <a:r>
              <a:rPr lang="it-IT" sz="2000" b="1" i="1" dirty="0" err="1" smtClean="0">
                <a:solidFill>
                  <a:srgbClr val="FF33CC"/>
                </a:solidFill>
                <a:latin typeface="Corbel"/>
                <a:cs typeface="Corbel"/>
                <a:sym typeface="Wingdings"/>
              </a:rPr>
              <a:t>Importance</a:t>
            </a:r>
            <a:r>
              <a:rPr lang="it-IT" sz="2000" b="1" i="1" dirty="0" smtClean="0">
                <a:solidFill>
                  <a:srgbClr val="FF33CC"/>
                </a:solidFill>
                <a:latin typeface="Corbel"/>
                <a:cs typeface="Corbel"/>
                <a:sym typeface="Wingdings"/>
              </a:rPr>
              <a:t> of </a:t>
            </a:r>
            <a:r>
              <a:rPr lang="it-IT" sz="2000" b="1" i="1" dirty="0" err="1" smtClean="0">
                <a:solidFill>
                  <a:srgbClr val="FF33CC"/>
                </a:solidFill>
                <a:latin typeface="Corbel"/>
                <a:cs typeface="Corbel"/>
                <a:sym typeface="Wingdings"/>
              </a:rPr>
              <a:t>Nuclear</a:t>
            </a:r>
            <a:r>
              <a:rPr lang="it-IT" sz="2000" b="1" i="1" dirty="0" smtClean="0">
                <a:solidFill>
                  <a:srgbClr val="FF33CC"/>
                </a:solidFill>
                <a:latin typeface="Corbel"/>
                <a:cs typeface="Corbel"/>
                <a:sym typeface="Wingdings"/>
              </a:rPr>
              <a:t> </a:t>
            </a:r>
            <a:r>
              <a:rPr lang="it-IT" sz="2000" b="1" i="1" dirty="0" err="1" smtClean="0">
                <a:solidFill>
                  <a:srgbClr val="FF33CC"/>
                </a:solidFill>
                <a:latin typeface="Corbel"/>
                <a:cs typeface="Corbel"/>
                <a:sym typeface="Wingdings"/>
              </a:rPr>
              <a:t>Structure</a:t>
            </a:r>
            <a:r>
              <a:rPr lang="it-IT" sz="2000" b="1" i="1" dirty="0" smtClean="0">
                <a:solidFill>
                  <a:srgbClr val="FF33CC"/>
                </a:solidFill>
                <a:latin typeface="Corbel"/>
                <a:cs typeface="Corbel"/>
                <a:sym typeface="Wingdings"/>
              </a:rPr>
              <a:t> </a:t>
            </a:r>
            <a:r>
              <a:rPr lang="it-IT" sz="2000" b="1" i="1" dirty="0" err="1" smtClean="0">
                <a:solidFill>
                  <a:srgbClr val="FF33CC"/>
                </a:solidFill>
                <a:latin typeface="Corbel"/>
                <a:cs typeface="Corbel"/>
                <a:sym typeface="Wingdings"/>
              </a:rPr>
              <a:t>studies</a:t>
            </a:r>
            <a:endParaRPr lang="it-IT" sz="2000" b="1" i="1" dirty="0" smtClean="0">
              <a:solidFill>
                <a:srgbClr val="FF33CC"/>
              </a:solidFill>
              <a:latin typeface="Corbel"/>
              <a:cs typeface="Corbel"/>
              <a:sym typeface="Wingdings"/>
            </a:endParaRPr>
          </a:p>
          <a:p>
            <a:pPr>
              <a:defRPr/>
            </a:pPr>
            <a:r>
              <a:rPr lang="it-IT" sz="2000" b="1" i="1" dirty="0" smtClean="0">
                <a:solidFill>
                  <a:srgbClr val="FF33CC"/>
                </a:solidFill>
                <a:latin typeface="Corbel"/>
                <a:cs typeface="Corbel"/>
                <a:sym typeface="Wingdings"/>
              </a:rPr>
              <a:t> in the </a:t>
            </a:r>
            <a:r>
              <a:rPr lang="it-IT" sz="2000" b="1" i="1" dirty="0" err="1" smtClean="0">
                <a:solidFill>
                  <a:srgbClr val="FF33CC"/>
                </a:solidFill>
                <a:latin typeface="Corbel"/>
                <a:cs typeface="Corbel"/>
                <a:sym typeface="Wingdings"/>
              </a:rPr>
              <a:t>vicinity</a:t>
            </a:r>
            <a:r>
              <a:rPr lang="it-IT" sz="2000" b="1" i="1" dirty="0" smtClean="0">
                <a:solidFill>
                  <a:srgbClr val="FF33CC"/>
                </a:solidFill>
                <a:latin typeface="Corbel"/>
                <a:cs typeface="Corbel"/>
                <a:sym typeface="Wingdings"/>
              </a:rPr>
              <a:t>/</a:t>
            </a:r>
            <a:r>
              <a:rPr lang="it-IT" sz="2000" b="1" i="1" dirty="0" err="1" smtClean="0">
                <a:solidFill>
                  <a:srgbClr val="FF33CC"/>
                </a:solidFill>
                <a:latin typeface="Corbel"/>
                <a:cs typeface="Corbel"/>
                <a:sym typeface="Wingdings"/>
              </a:rPr>
              <a:t>towards</a:t>
            </a:r>
            <a:r>
              <a:rPr lang="it-IT" sz="2000" b="1" i="1" dirty="0" smtClean="0">
                <a:solidFill>
                  <a:srgbClr val="FF33CC"/>
                </a:solidFill>
                <a:latin typeface="Corbel"/>
                <a:cs typeface="Corbel"/>
                <a:sym typeface="Wingdings"/>
              </a:rPr>
              <a:t> </a:t>
            </a:r>
            <a:r>
              <a:rPr lang="it-IT" sz="2000" b="1" i="1" dirty="0" err="1" smtClean="0">
                <a:solidFill>
                  <a:srgbClr val="FF33CC"/>
                </a:solidFill>
                <a:latin typeface="Corbel"/>
                <a:cs typeface="Corbel"/>
                <a:sym typeface="Wingdings"/>
              </a:rPr>
              <a:t>r-process</a:t>
            </a:r>
            <a:r>
              <a:rPr lang="it-IT" sz="2000" b="1" i="1" dirty="0" smtClean="0">
                <a:solidFill>
                  <a:srgbClr val="FF33CC"/>
                </a:solidFill>
                <a:latin typeface="Corbel"/>
                <a:cs typeface="Corbel"/>
                <a:sym typeface="Wingdings"/>
              </a:rPr>
              <a:t> </a:t>
            </a:r>
            <a:r>
              <a:rPr lang="it-IT" sz="2000" b="1" i="1" dirty="0" err="1" smtClean="0">
                <a:solidFill>
                  <a:srgbClr val="FF33CC"/>
                </a:solidFill>
                <a:latin typeface="Corbel"/>
                <a:cs typeface="Corbel"/>
                <a:sym typeface="Wingdings"/>
              </a:rPr>
              <a:t>path</a:t>
            </a:r>
            <a:r>
              <a:rPr lang="it-IT" sz="2000" b="1" i="1" dirty="0" smtClean="0">
                <a:solidFill>
                  <a:srgbClr val="FF33CC"/>
                </a:solidFill>
                <a:latin typeface="Corbel"/>
                <a:cs typeface="Corbel"/>
                <a:sym typeface="Wingdings"/>
              </a:rPr>
              <a:t>: </a:t>
            </a:r>
          </a:p>
          <a:p>
            <a:pPr>
              <a:lnSpc>
                <a:spcPct val="70000"/>
              </a:lnSpc>
              <a:defRPr/>
            </a:pPr>
            <a:endParaRPr lang="it-IT" sz="2000" b="1" i="1" dirty="0" smtClean="0">
              <a:solidFill>
                <a:srgbClr val="FF33CC"/>
              </a:solidFill>
              <a:latin typeface="Corbel"/>
              <a:cs typeface="Corbel"/>
              <a:sym typeface="Wingdings"/>
            </a:endParaRPr>
          </a:p>
          <a:p>
            <a:pPr>
              <a:defRPr/>
            </a:pPr>
            <a:r>
              <a:rPr lang="it-IT" sz="2000" b="1" i="1" dirty="0" smtClean="0">
                <a:solidFill>
                  <a:srgbClr val="0000FF"/>
                </a:solidFill>
                <a:latin typeface="Corbel"/>
                <a:cs typeface="Corbel"/>
                <a:sym typeface="Wingdings"/>
              </a:rPr>
              <a:t>… first </a:t>
            </a:r>
            <a:r>
              <a:rPr lang="it-IT" sz="2000" b="1" i="1" dirty="0" err="1" smtClean="0">
                <a:solidFill>
                  <a:srgbClr val="0000FF"/>
                </a:solidFill>
                <a:latin typeface="Corbel"/>
                <a:cs typeface="Corbel"/>
                <a:sym typeface="Wingdings"/>
              </a:rPr>
              <a:t>excited</a:t>
            </a:r>
            <a:r>
              <a:rPr lang="it-IT" sz="2000" b="1" i="1" dirty="0" smtClean="0">
                <a:solidFill>
                  <a:srgbClr val="0000FF"/>
                </a:solidFill>
                <a:latin typeface="Corbel"/>
                <a:cs typeface="Corbel"/>
                <a:sym typeface="Wingdings"/>
              </a:rPr>
              <a:t> </a:t>
            </a:r>
            <a:r>
              <a:rPr lang="it-IT" sz="2000" b="1" i="1" dirty="0" err="1" smtClean="0">
                <a:solidFill>
                  <a:srgbClr val="0000FF"/>
                </a:solidFill>
                <a:latin typeface="Corbel"/>
                <a:cs typeface="Corbel"/>
                <a:sym typeface="Wingdings"/>
              </a:rPr>
              <a:t>states</a:t>
            </a:r>
            <a:endParaRPr lang="it-IT" sz="2000" b="1" i="1" dirty="0">
              <a:solidFill>
                <a:srgbClr val="0000FF"/>
              </a:solidFill>
              <a:latin typeface="Corbel"/>
              <a:cs typeface="Corbel"/>
              <a:sym typeface="Wingdings"/>
            </a:endParaRPr>
          </a:p>
          <a:p>
            <a:pPr>
              <a:defRPr/>
            </a:pPr>
            <a:r>
              <a:rPr lang="it-IT" sz="2000" b="1" i="1" dirty="0" smtClean="0">
                <a:solidFill>
                  <a:srgbClr val="0000FF"/>
                </a:solidFill>
                <a:latin typeface="Corbel"/>
                <a:cs typeface="Corbel"/>
                <a:sym typeface="Wingdings"/>
              </a:rPr>
              <a:t>… </a:t>
            </a:r>
            <a:r>
              <a:rPr lang="it-IT" sz="2000" b="1" i="1" dirty="0" err="1" smtClean="0">
                <a:solidFill>
                  <a:srgbClr val="0000FF"/>
                </a:solidFill>
                <a:latin typeface="Corbel"/>
                <a:cs typeface="Corbel"/>
                <a:sym typeface="Wingdings"/>
              </a:rPr>
              <a:t>Isomeric</a:t>
            </a:r>
            <a:r>
              <a:rPr lang="it-IT" sz="2000" b="1" i="1" dirty="0" smtClean="0">
                <a:solidFill>
                  <a:srgbClr val="0000FF"/>
                </a:solidFill>
                <a:latin typeface="Corbel"/>
                <a:cs typeface="Corbel"/>
                <a:sym typeface="Wingdings"/>
              </a:rPr>
              <a:t> </a:t>
            </a:r>
            <a:r>
              <a:rPr lang="it-IT" sz="2000" b="1" i="1" dirty="0" err="1" smtClean="0">
                <a:solidFill>
                  <a:srgbClr val="0000FF"/>
                </a:solidFill>
                <a:latin typeface="Corbel"/>
                <a:cs typeface="Corbel"/>
                <a:sym typeface="Wingdings"/>
              </a:rPr>
              <a:t>states</a:t>
            </a:r>
            <a:r>
              <a:rPr lang="it-IT" sz="2000" b="1" i="1" dirty="0" smtClean="0">
                <a:solidFill>
                  <a:srgbClr val="0000FF"/>
                </a:solidFill>
                <a:latin typeface="Corbel"/>
                <a:cs typeface="Corbel"/>
                <a:sym typeface="Wingdings"/>
              </a:rPr>
              <a:t>  </a:t>
            </a:r>
            <a:endParaRPr lang="it-IT" sz="2000" b="1" i="1" dirty="0">
              <a:solidFill>
                <a:srgbClr val="0000FF"/>
              </a:solidFill>
              <a:latin typeface="Corbel"/>
              <a:cs typeface="Corbel"/>
              <a:sym typeface="Wingdings"/>
            </a:endParaRPr>
          </a:p>
          <a:p>
            <a:pPr>
              <a:defRPr/>
            </a:pPr>
            <a:r>
              <a:rPr lang="it-IT" sz="2000" b="1" i="1" dirty="0" smtClean="0">
                <a:solidFill>
                  <a:srgbClr val="0000FF"/>
                </a:solidFill>
                <a:latin typeface="Corbel"/>
                <a:cs typeface="Corbel"/>
                <a:sym typeface="Wingdings"/>
              </a:rPr>
              <a:t>… </a:t>
            </a:r>
            <a:r>
              <a:rPr lang="it-IT" sz="2000" b="1" i="1" dirty="0" smtClean="0">
                <a:solidFill>
                  <a:srgbClr val="0000FF"/>
                </a:solidFill>
                <a:latin typeface="Symbol" charset="2"/>
                <a:cs typeface="Symbol" charset="2"/>
                <a:sym typeface="Wingdings"/>
              </a:rPr>
              <a:t>b</a:t>
            </a:r>
            <a:r>
              <a:rPr lang="it-IT" sz="2000" b="1" i="1" dirty="0" smtClean="0">
                <a:solidFill>
                  <a:srgbClr val="0000FF"/>
                </a:solidFill>
                <a:latin typeface="Corbel"/>
                <a:cs typeface="Corbel"/>
                <a:sym typeface="Wingdings"/>
              </a:rPr>
              <a:t> </a:t>
            </a:r>
            <a:r>
              <a:rPr lang="it-IT" sz="2000" b="1" i="1" dirty="0" err="1" smtClean="0">
                <a:solidFill>
                  <a:srgbClr val="0000FF"/>
                </a:solidFill>
                <a:latin typeface="Corbel"/>
                <a:cs typeface="Corbel"/>
                <a:sym typeface="Wingdings"/>
              </a:rPr>
              <a:t>decay</a:t>
            </a:r>
            <a:r>
              <a:rPr lang="it-IT" sz="2000" b="1" i="1" dirty="0" smtClean="0">
                <a:solidFill>
                  <a:srgbClr val="0000FF"/>
                </a:solidFill>
                <a:latin typeface="Corbel"/>
                <a:cs typeface="Corbel"/>
                <a:sym typeface="Wingdings"/>
              </a:rPr>
              <a:t> </a:t>
            </a:r>
            <a:r>
              <a:rPr lang="it-IT" sz="2000" b="1" i="1" dirty="0" err="1" smtClean="0">
                <a:solidFill>
                  <a:srgbClr val="0000FF"/>
                </a:solidFill>
                <a:latin typeface="Corbel"/>
                <a:cs typeface="Corbel"/>
                <a:sym typeface="Wingdings"/>
              </a:rPr>
              <a:t>lifetimes</a:t>
            </a:r>
            <a:r>
              <a:rPr lang="it-IT" sz="2000" b="1" i="1" dirty="0" smtClean="0">
                <a:solidFill>
                  <a:srgbClr val="0000FF"/>
                </a:solidFill>
                <a:latin typeface="Corbel"/>
                <a:cs typeface="Corbel"/>
                <a:sym typeface="Wingdings"/>
              </a:rPr>
              <a:t> </a:t>
            </a:r>
            <a:endParaRPr lang="it-IT" sz="2000" b="1" i="1" dirty="0">
              <a:solidFill>
                <a:srgbClr val="0000FF"/>
              </a:solidFill>
              <a:latin typeface="Corbel"/>
              <a:cs typeface="Corbel"/>
            </a:endParaRPr>
          </a:p>
        </p:txBody>
      </p:sp>
      <p:sp>
        <p:nvSpPr>
          <p:cNvPr id="12" name="Oval 11"/>
          <p:cNvSpPr/>
          <p:nvPr/>
        </p:nvSpPr>
        <p:spPr>
          <a:xfrm>
            <a:off x="7668344" y="1340768"/>
            <a:ext cx="432048" cy="43204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5508104" y="2564904"/>
            <a:ext cx="432048" cy="43204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6804248" y="5589240"/>
            <a:ext cx="792088" cy="576064"/>
          </a:xfrm>
          <a:prstGeom prst="straightConnector1">
            <a:avLst/>
          </a:prstGeom>
          <a:ln w="57150" cmpd="sng">
            <a:solidFill>
              <a:srgbClr val="FF33CC"/>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10"/>
          <p:cNvGrpSpPr>
            <a:grpSpLocks/>
          </p:cNvGrpSpPr>
          <p:nvPr/>
        </p:nvGrpSpPr>
        <p:grpSpPr bwMode="auto">
          <a:xfrm>
            <a:off x="6444208" y="4437112"/>
            <a:ext cx="2411760" cy="2393184"/>
            <a:chOff x="251520" y="620688"/>
            <a:chExt cx="4104456" cy="5865473"/>
          </a:xfrm>
        </p:grpSpPr>
        <p:pic>
          <p:nvPicPr>
            <p:cNvPr id="6" name="Picture 2"/>
            <p:cNvPicPr>
              <a:picLocks noChangeAspect="1" noChangeArrowheads="1"/>
            </p:cNvPicPr>
            <p:nvPr/>
          </p:nvPicPr>
          <p:blipFill rotWithShape="1">
            <a:blip r:embed="rId2"/>
            <a:srcRect l="-11" t="6769" r="52501" b="2939"/>
            <a:stretch/>
          </p:blipFill>
          <p:spPr bwMode="auto">
            <a:xfrm>
              <a:off x="251520" y="620688"/>
              <a:ext cx="4104456" cy="5865473"/>
            </a:xfrm>
            <a:prstGeom prst="rect">
              <a:avLst/>
            </a:prstGeom>
            <a:noFill/>
            <a:ln w="9525">
              <a:noFill/>
              <a:miter lim="800000"/>
              <a:headEnd/>
              <a:tailEnd/>
            </a:ln>
          </p:spPr>
        </p:pic>
        <p:sp>
          <p:nvSpPr>
            <p:cNvPr id="7" name="Rettangolo 12"/>
            <p:cNvSpPr/>
            <p:nvPr/>
          </p:nvSpPr>
          <p:spPr>
            <a:xfrm>
              <a:off x="3770494" y="1412280"/>
              <a:ext cx="577378" cy="577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it-IT">
                <a:solidFill>
                  <a:srgbClr val="FFFFFF"/>
                </a:solidFill>
                <a:ea typeface="Arial" charset="0"/>
                <a:cs typeface="Arial" charset="0"/>
              </a:endParaRPr>
            </a:p>
          </p:txBody>
        </p:sp>
        <p:cxnSp>
          <p:nvCxnSpPr>
            <p:cNvPr id="8" name="Connettore 1 13"/>
            <p:cNvCxnSpPr/>
            <p:nvPr/>
          </p:nvCxnSpPr>
          <p:spPr>
            <a:xfrm>
              <a:off x="4341795" y="1340318"/>
              <a:ext cx="0" cy="108129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CasellaDiTesto 16"/>
          <p:cNvSpPr txBox="1">
            <a:spLocks noChangeArrowheads="1"/>
          </p:cNvSpPr>
          <p:nvPr/>
        </p:nvSpPr>
        <p:spPr bwMode="auto">
          <a:xfrm>
            <a:off x="1537692" y="6021288"/>
            <a:ext cx="4762500" cy="717331"/>
          </a:xfrm>
          <a:prstGeom prst="rect">
            <a:avLst/>
          </a:prstGeom>
          <a:noFill/>
          <a:ln w="9525">
            <a:noFill/>
            <a:miter lim="800000"/>
            <a:headEnd/>
            <a:tailEnd/>
          </a:ln>
        </p:spPr>
        <p:txBody>
          <a:bodyPr lIns="100794" tIns="50397" rIns="100794" bIns="50397">
            <a:prstTxWarp prst="textNoShape">
              <a:avLst/>
            </a:prstTxWarp>
            <a:spAutoFit/>
          </a:bodyPr>
          <a:lstStyle/>
          <a:p>
            <a:pPr algn="r"/>
            <a:r>
              <a:rPr lang="en-US" sz="1600" dirty="0">
                <a:solidFill>
                  <a:srgbClr val="0000FF"/>
                </a:solidFill>
                <a:latin typeface="Corbel"/>
                <a:cs typeface="Corbel"/>
              </a:rPr>
              <a:t>Are </a:t>
            </a:r>
            <a:r>
              <a:rPr lang="en-US" sz="2400" b="1" baseline="30000" dirty="0">
                <a:solidFill>
                  <a:srgbClr val="FF33CC"/>
                </a:solidFill>
                <a:latin typeface="Corbel"/>
                <a:cs typeface="Corbel"/>
              </a:rPr>
              <a:t>70-72</a:t>
            </a:r>
            <a:r>
              <a:rPr lang="en-US" sz="2400" b="1" dirty="0">
                <a:solidFill>
                  <a:srgbClr val="FF33CC"/>
                </a:solidFill>
                <a:latin typeface="Corbel"/>
                <a:cs typeface="Corbel"/>
              </a:rPr>
              <a:t>Fe </a:t>
            </a:r>
            <a:r>
              <a:rPr lang="en-US" sz="1600" dirty="0">
                <a:solidFill>
                  <a:srgbClr val="0000FF"/>
                </a:solidFill>
                <a:latin typeface="Corbel"/>
                <a:cs typeface="Corbel"/>
              </a:rPr>
              <a:t>deformed or </a:t>
            </a:r>
            <a:r>
              <a:rPr lang="en-US" sz="1600" dirty="0">
                <a:solidFill>
                  <a:srgbClr val="0000FF"/>
                </a:solidFill>
                <a:latin typeface="Symbol" charset="2"/>
                <a:cs typeface="Symbol" charset="2"/>
              </a:rPr>
              <a:t>g</a:t>
            </a:r>
            <a:r>
              <a:rPr lang="en-US" sz="1600" dirty="0">
                <a:solidFill>
                  <a:srgbClr val="0000FF"/>
                </a:solidFill>
                <a:latin typeface="Corbel"/>
                <a:cs typeface="Corbel"/>
              </a:rPr>
              <a:t>-soft?</a:t>
            </a:r>
          </a:p>
          <a:p>
            <a:pPr algn="r"/>
            <a:r>
              <a:rPr lang="en-US" sz="1600" dirty="0">
                <a:solidFill>
                  <a:srgbClr val="0000FF"/>
                </a:solidFill>
                <a:latin typeface="Corbel"/>
                <a:cs typeface="Corbel"/>
              </a:rPr>
              <a:t>If </a:t>
            </a:r>
            <a:r>
              <a:rPr lang="en-US" sz="1600" dirty="0" smtClean="0">
                <a:solidFill>
                  <a:srgbClr val="0000FF"/>
                </a:solidFill>
                <a:latin typeface="Corbel"/>
                <a:cs typeface="Corbel"/>
              </a:rPr>
              <a:t>deformed,  </a:t>
            </a:r>
            <a:r>
              <a:rPr lang="en-US" sz="1600" dirty="0">
                <a:solidFill>
                  <a:srgbClr val="0000FF"/>
                </a:solidFill>
                <a:latin typeface="Corbel"/>
                <a:cs typeface="Corbel"/>
              </a:rPr>
              <a:t>are there any high K isomeric </a:t>
            </a:r>
            <a:r>
              <a:rPr lang="en-US" sz="1600" dirty="0" smtClean="0">
                <a:solidFill>
                  <a:srgbClr val="0000FF"/>
                </a:solidFill>
                <a:latin typeface="Corbel"/>
                <a:cs typeface="Corbel"/>
              </a:rPr>
              <a:t>states ?</a:t>
            </a:r>
            <a:endParaRPr lang="it-IT" sz="1600" dirty="0">
              <a:solidFill>
                <a:srgbClr val="0000FF"/>
              </a:solidFill>
              <a:latin typeface="Corbel"/>
              <a:cs typeface="Corbel"/>
            </a:endParaRPr>
          </a:p>
        </p:txBody>
      </p:sp>
      <p:sp>
        <p:nvSpPr>
          <p:cNvPr id="11" name="Rectangle 10"/>
          <p:cNvSpPr/>
          <p:nvPr/>
        </p:nvSpPr>
        <p:spPr>
          <a:xfrm>
            <a:off x="-12700" y="-9525"/>
            <a:ext cx="9156700" cy="892552"/>
          </a:xfrm>
          <a:prstGeom prst="rect">
            <a:avLst/>
          </a:prstGeom>
        </p:spPr>
        <p:txBody>
          <a:bodyPr wrap="square">
            <a:spAutoFit/>
          </a:bodyPr>
          <a:lstStyle/>
          <a:p>
            <a:pPr>
              <a:defRPr/>
            </a:pPr>
            <a:r>
              <a:rPr lang="it-IT" sz="2800" b="1" dirty="0" err="1" smtClean="0">
                <a:solidFill>
                  <a:srgbClr val="0000FF"/>
                </a:solidFill>
                <a:latin typeface="Corbel"/>
                <a:cs typeface="Corbel"/>
              </a:rPr>
              <a:t>Sistematic</a:t>
            </a:r>
            <a:r>
              <a:rPr lang="it-IT" sz="2800" b="1" dirty="0" smtClean="0">
                <a:solidFill>
                  <a:srgbClr val="0000FF"/>
                </a:solidFill>
                <a:latin typeface="Corbel"/>
                <a:cs typeface="Corbel"/>
              </a:rPr>
              <a:t> </a:t>
            </a:r>
            <a:r>
              <a:rPr lang="it-IT" sz="2800" b="1" dirty="0" err="1" smtClean="0">
                <a:solidFill>
                  <a:srgbClr val="0000FF"/>
                </a:solidFill>
                <a:latin typeface="Corbel"/>
                <a:cs typeface="Corbel"/>
              </a:rPr>
              <a:t>investigation</a:t>
            </a:r>
            <a:r>
              <a:rPr lang="it-IT" sz="2800" b="1" dirty="0" smtClean="0">
                <a:solidFill>
                  <a:srgbClr val="0000FF"/>
                </a:solidFill>
                <a:latin typeface="Corbel"/>
                <a:cs typeface="Corbel"/>
              </a:rPr>
              <a:t> of </a:t>
            </a:r>
            <a:r>
              <a:rPr lang="it-IT" sz="2800" b="1" dirty="0" smtClean="0">
                <a:solidFill>
                  <a:srgbClr val="0000FF"/>
                </a:solidFill>
                <a:latin typeface="Symbol" charset="2"/>
                <a:cs typeface="Symbol" charset="2"/>
              </a:rPr>
              <a:t>b</a:t>
            </a:r>
            <a:r>
              <a:rPr lang="it-IT" sz="2800" b="1" dirty="0" smtClean="0">
                <a:solidFill>
                  <a:srgbClr val="0000FF"/>
                </a:solidFill>
                <a:latin typeface="Corbel"/>
                <a:cs typeface="Corbel"/>
              </a:rPr>
              <a:t>-</a:t>
            </a:r>
            <a:r>
              <a:rPr lang="it-IT" sz="2800" b="1" dirty="0" err="1" smtClean="0">
                <a:solidFill>
                  <a:srgbClr val="0000FF"/>
                </a:solidFill>
                <a:latin typeface="Corbel"/>
                <a:cs typeface="Corbel"/>
              </a:rPr>
              <a:t>decay</a:t>
            </a:r>
            <a:r>
              <a:rPr lang="it-IT" sz="2800" b="1" dirty="0" smtClean="0">
                <a:solidFill>
                  <a:srgbClr val="0000FF"/>
                </a:solidFill>
                <a:latin typeface="Corbel"/>
                <a:cs typeface="Corbel"/>
              </a:rPr>
              <a:t> and </a:t>
            </a:r>
            <a:r>
              <a:rPr lang="it-IT" sz="2800" b="1" dirty="0">
                <a:solidFill>
                  <a:srgbClr val="0000FF"/>
                </a:solidFill>
                <a:latin typeface="Symbol" charset="2"/>
                <a:cs typeface="Symbol" charset="2"/>
              </a:rPr>
              <a:t>b</a:t>
            </a:r>
            <a:r>
              <a:rPr lang="it-IT" sz="2800" b="1" dirty="0" smtClean="0">
                <a:solidFill>
                  <a:srgbClr val="0000FF"/>
                </a:solidFill>
                <a:latin typeface="Corbel"/>
                <a:cs typeface="Corbel"/>
              </a:rPr>
              <a:t>-</a:t>
            </a:r>
            <a:r>
              <a:rPr lang="it-IT" sz="2800" b="1" dirty="0" smtClean="0">
                <a:solidFill>
                  <a:srgbClr val="0000FF"/>
                </a:solidFill>
                <a:latin typeface="Symbol" charset="2"/>
                <a:cs typeface="Symbol" charset="2"/>
              </a:rPr>
              <a:t>g</a:t>
            </a:r>
            <a:r>
              <a:rPr lang="it-IT" sz="2800" b="1" dirty="0" smtClean="0">
                <a:solidFill>
                  <a:srgbClr val="0000FF"/>
                </a:solidFill>
                <a:latin typeface="Corbel"/>
                <a:cs typeface="Corbel"/>
              </a:rPr>
              <a:t> </a:t>
            </a:r>
            <a:r>
              <a:rPr lang="it-IT" sz="2800" b="1" dirty="0" err="1" smtClean="0">
                <a:solidFill>
                  <a:srgbClr val="0000FF"/>
                </a:solidFill>
                <a:latin typeface="Corbel"/>
                <a:cs typeface="Corbel"/>
              </a:rPr>
              <a:t>correlations</a:t>
            </a:r>
            <a:endParaRPr lang="it-IT" sz="2800" b="1" dirty="0">
              <a:solidFill>
                <a:srgbClr val="0000FF"/>
              </a:solidFill>
              <a:latin typeface="Corbel"/>
              <a:cs typeface="Corbel"/>
            </a:endParaRPr>
          </a:p>
          <a:p>
            <a:pPr>
              <a:defRPr/>
            </a:pPr>
            <a:r>
              <a:rPr lang="it-IT" sz="2400" i="1" dirty="0" smtClean="0">
                <a:solidFill>
                  <a:srgbClr val="0000FF"/>
                </a:solidFill>
                <a:latin typeface="Corbel"/>
                <a:cs typeface="Corbel"/>
              </a:rPr>
              <a:t>G. </a:t>
            </a:r>
            <a:r>
              <a:rPr lang="it-IT" sz="2400" i="1" dirty="0" err="1" smtClean="0">
                <a:solidFill>
                  <a:srgbClr val="0000FF"/>
                </a:solidFill>
                <a:latin typeface="Corbel"/>
                <a:cs typeface="Corbel"/>
              </a:rPr>
              <a:t>Benzoni</a:t>
            </a:r>
            <a:r>
              <a:rPr lang="it-IT" sz="2400" i="1" dirty="0" smtClean="0">
                <a:solidFill>
                  <a:srgbClr val="0000FF"/>
                </a:solidFill>
                <a:latin typeface="Corbel"/>
                <a:cs typeface="Corbel"/>
              </a:rPr>
              <a:t>, A. I. </a:t>
            </a:r>
            <a:r>
              <a:rPr lang="it-IT" sz="2400" i="1" dirty="0" err="1" smtClean="0">
                <a:solidFill>
                  <a:srgbClr val="0000FF"/>
                </a:solidFill>
                <a:latin typeface="Corbel"/>
                <a:cs typeface="Corbel"/>
              </a:rPr>
              <a:t>Morales</a:t>
            </a:r>
            <a:r>
              <a:rPr lang="it-IT" sz="2400" i="1" dirty="0" smtClean="0">
                <a:solidFill>
                  <a:srgbClr val="0000FF"/>
                </a:solidFill>
                <a:latin typeface="Corbel"/>
                <a:cs typeface="Corbel"/>
              </a:rPr>
              <a:t>, …</a:t>
            </a:r>
            <a:endParaRPr lang="it-IT" sz="2800" b="1" dirty="0">
              <a:solidFill>
                <a:srgbClr val="0000FF"/>
              </a:solidFill>
              <a:latin typeface="Corbel"/>
              <a:cs typeface="Corbel"/>
            </a:endParaRPr>
          </a:p>
        </p:txBody>
      </p:sp>
      <p:sp>
        <p:nvSpPr>
          <p:cNvPr id="12" name="Rectangle 11"/>
          <p:cNvSpPr/>
          <p:nvPr/>
        </p:nvSpPr>
        <p:spPr>
          <a:xfrm>
            <a:off x="107504" y="1052736"/>
            <a:ext cx="5256584" cy="1261884"/>
          </a:xfrm>
          <a:prstGeom prst="rect">
            <a:avLst/>
          </a:prstGeom>
        </p:spPr>
        <p:txBody>
          <a:bodyPr wrap="square">
            <a:spAutoFit/>
          </a:bodyPr>
          <a:lstStyle/>
          <a:p>
            <a:pPr>
              <a:defRPr/>
            </a:pPr>
            <a:r>
              <a:rPr lang="it-IT" sz="2400" b="1" i="1" dirty="0" smtClean="0">
                <a:solidFill>
                  <a:srgbClr val="FF33CC"/>
                </a:solidFill>
                <a:latin typeface="Corbel"/>
                <a:cs typeface="Corbel"/>
              </a:rPr>
              <a:t>GSI </a:t>
            </a:r>
            <a:r>
              <a:rPr lang="it-IT" sz="2400" b="1" i="1" dirty="0" err="1" smtClean="0">
                <a:solidFill>
                  <a:srgbClr val="FF33CC"/>
                </a:solidFill>
                <a:latin typeface="Corbel"/>
                <a:cs typeface="Corbel"/>
              </a:rPr>
              <a:t>experiment</a:t>
            </a:r>
            <a:r>
              <a:rPr lang="it-IT" sz="2400" b="1" i="1" dirty="0" smtClean="0">
                <a:solidFill>
                  <a:srgbClr val="FF33CC"/>
                </a:solidFill>
                <a:latin typeface="Corbel"/>
                <a:cs typeface="Corbel"/>
              </a:rPr>
              <a:t> (</a:t>
            </a:r>
            <a:r>
              <a:rPr lang="it-IT" sz="2400" b="1" i="1" dirty="0" err="1" smtClean="0">
                <a:solidFill>
                  <a:srgbClr val="FF33CC"/>
                </a:solidFill>
                <a:latin typeface="Corbel"/>
                <a:cs typeface="Corbel"/>
              </a:rPr>
              <a:t>n-rich</a:t>
            </a:r>
            <a:r>
              <a:rPr lang="it-IT" sz="2400" b="1" i="1" dirty="0" smtClean="0">
                <a:solidFill>
                  <a:srgbClr val="FF33CC"/>
                </a:solidFill>
                <a:latin typeface="Corbel"/>
                <a:cs typeface="Corbel"/>
              </a:rPr>
              <a:t> Pb):</a:t>
            </a:r>
            <a:endParaRPr lang="it-IT" sz="2400" b="1" i="1" dirty="0">
              <a:solidFill>
                <a:srgbClr val="FF33CC"/>
              </a:solidFill>
              <a:latin typeface="Corbel"/>
              <a:cs typeface="Corbel"/>
            </a:endParaRPr>
          </a:p>
          <a:p>
            <a:pPr>
              <a:defRPr/>
            </a:pPr>
            <a:r>
              <a:rPr lang="it-IT" sz="2000" b="1" baseline="30000" dirty="0" smtClean="0">
                <a:solidFill>
                  <a:srgbClr val="0000FF"/>
                </a:solidFill>
                <a:latin typeface="Corbel"/>
                <a:cs typeface="Corbel"/>
              </a:rPr>
              <a:t>238</a:t>
            </a:r>
            <a:r>
              <a:rPr lang="it-IT" sz="2000" b="1" dirty="0">
                <a:solidFill>
                  <a:srgbClr val="0000FF"/>
                </a:solidFill>
                <a:latin typeface="Corbel"/>
                <a:cs typeface="Corbel"/>
              </a:rPr>
              <a:t>U</a:t>
            </a:r>
            <a:r>
              <a:rPr lang="it-IT" sz="2000" b="1" dirty="0" smtClean="0">
                <a:solidFill>
                  <a:srgbClr val="0000FF"/>
                </a:solidFill>
                <a:latin typeface="Corbel"/>
                <a:cs typeface="Corbel"/>
              </a:rPr>
              <a:t> </a:t>
            </a:r>
            <a:r>
              <a:rPr lang="it-IT" sz="2000" b="1" dirty="0" smtClean="0">
                <a:solidFill>
                  <a:srgbClr val="0000FF"/>
                </a:solidFill>
                <a:latin typeface="Corbel"/>
                <a:cs typeface="Corbel"/>
                <a:sym typeface="Wingdings"/>
              </a:rPr>
              <a:t>(1GeV/u </a:t>
            </a:r>
            <a:r>
              <a:rPr lang="it-IT" sz="2000" b="1" dirty="0" err="1">
                <a:solidFill>
                  <a:srgbClr val="0000FF"/>
                </a:solidFill>
                <a:latin typeface="Corbel"/>
                <a:cs typeface="Corbel"/>
                <a:sym typeface="Wingdings"/>
              </a:rPr>
              <a:t>MeV</a:t>
            </a:r>
            <a:r>
              <a:rPr lang="it-IT" sz="2000" b="1" dirty="0">
                <a:solidFill>
                  <a:srgbClr val="0000FF"/>
                </a:solidFill>
                <a:latin typeface="Corbel"/>
                <a:cs typeface="Corbel"/>
                <a:sym typeface="Wingdings"/>
              </a:rPr>
              <a:t>, </a:t>
            </a:r>
            <a:r>
              <a:rPr lang="it-IT" sz="2000" b="1" dirty="0" smtClean="0">
                <a:solidFill>
                  <a:srgbClr val="0000FF"/>
                </a:solidFill>
                <a:latin typeface="Corbel"/>
                <a:cs typeface="Corbel"/>
                <a:sym typeface="Wingdings"/>
              </a:rPr>
              <a:t>3x10</a:t>
            </a:r>
            <a:r>
              <a:rPr lang="it-IT" sz="2000" b="1" baseline="30000" dirty="0" smtClean="0">
                <a:solidFill>
                  <a:srgbClr val="0000FF"/>
                </a:solidFill>
                <a:latin typeface="Corbel"/>
                <a:cs typeface="Corbel"/>
                <a:sym typeface="Wingdings"/>
              </a:rPr>
              <a:t>9 </a:t>
            </a:r>
            <a:r>
              <a:rPr lang="it-IT" sz="2000" b="1" dirty="0" err="1" smtClean="0">
                <a:solidFill>
                  <a:srgbClr val="0000FF"/>
                </a:solidFill>
                <a:latin typeface="Corbel"/>
                <a:cs typeface="Corbel"/>
                <a:sym typeface="Wingdings"/>
              </a:rPr>
              <a:t>pps</a:t>
            </a:r>
            <a:r>
              <a:rPr lang="it-IT" sz="2000" b="1" dirty="0" smtClean="0">
                <a:solidFill>
                  <a:srgbClr val="0000FF"/>
                </a:solidFill>
                <a:latin typeface="Corbel"/>
                <a:cs typeface="Corbel"/>
                <a:sym typeface="Wingdings"/>
              </a:rPr>
              <a:t>) </a:t>
            </a:r>
            <a:r>
              <a:rPr lang="it-IT" sz="2000" b="1" dirty="0">
                <a:solidFill>
                  <a:srgbClr val="0000FF"/>
                </a:solidFill>
                <a:latin typeface="Corbel"/>
                <a:cs typeface="Corbel"/>
                <a:sym typeface="Wingdings"/>
              </a:rPr>
              <a:t>+ </a:t>
            </a:r>
            <a:r>
              <a:rPr lang="it-IT" sz="2000" b="1" baseline="30000" dirty="0" smtClean="0">
                <a:solidFill>
                  <a:srgbClr val="0000FF"/>
                </a:solidFill>
                <a:latin typeface="Corbel"/>
                <a:cs typeface="Corbel"/>
                <a:sym typeface="Wingdings"/>
              </a:rPr>
              <a:t>9</a:t>
            </a:r>
            <a:r>
              <a:rPr lang="it-IT" sz="2000" b="1" dirty="0" smtClean="0">
                <a:solidFill>
                  <a:srgbClr val="0000FF"/>
                </a:solidFill>
                <a:latin typeface="Corbel"/>
                <a:cs typeface="Corbel"/>
                <a:sym typeface="Wingdings"/>
              </a:rPr>
              <a:t>Be  </a:t>
            </a:r>
            <a:endParaRPr lang="it-IT" sz="2000" b="1" dirty="0">
              <a:solidFill>
                <a:srgbClr val="0000FF"/>
              </a:solidFill>
              <a:latin typeface="Corbel"/>
              <a:cs typeface="Corbel"/>
              <a:sym typeface="Wingdings"/>
            </a:endParaRPr>
          </a:p>
          <a:p>
            <a:pPr>
              <a:defRPr/>
            </a:pPr>
            <a:r>
              <a:rPr lang="it-IT" sz="1600" dirty="0" smtClean="0">
                <a:solidFill>
                  <a:srgbClr val="0000FF"/>
                </a:solidFill>
                <a:latin typeface="Corbel"/>
                <a:cs typeface="Corbel"/>
                <a:sym typeface="Wingdings"/>
              </a:rPr>
              <a:t>@</a:t>
            </a:r>
            <a:r>
              <a:rPr lang="it-IT" sz="1600" dirty="0" err="1">
                <a:solidFill>
                  <a:srgbClr val="0000FF"/>
                </a:solidFill>
                <a:latin typeface="Corbel"/>
                <a:cs typeface="Corbel"/>
                <a:sym typeface="Wingdings"/>
              </a:rPr>
              <a:t>Fragment</a:t>
            </a:r>
            <a:r>
              <a:rPr lang="it-IT" sz="1600" dirty="0">
                <a:solidFill>
                  <a:srgbClr val="0000FF"/>
                </a:solidFill>
                <a:latin typeface="Corbel"/>
                <a:cs typeface="Corbel"/>
                <a:sym typeface="Wingdings"/>
              </a:rPr>
              <a:t> </a:t>
            </a:r>
            <a:r>
              <a:rPr lang="it-IT" sz="1600" dirty="0" smtClean="0">
                <a:solidFill>
                  <a:srgbClr val="0000FF"/>
                </a:solidFill>
                <a:latin typeface="Corbel"/>
                <a:cs typeface="Corbel"/>
                <a:sym typeface="Wingdings"/>
              </a:rPr>
              <a:t>Separator</a:t>
            </a:r>
            <a:endParaRPr lang="it-IT" sz="1600" dirty="0">
              <a:solidFill>
                <a:srgbClr val="0000FF"/>
              </a:solidFill>
              <a:latin typeface="Corbel"/>
              <a:cs typeface="Corbel"/>
              <a:sym typeface="Wingdings"/>
            </a:endParaRPr>
          </a:p>
          <a:p>
            <a:pPr>
              <a:defRPr/>
            </a:pPr>
            <a:r>
              <a:rPr lang="it-IT" sz="1600" dirty="0">
                <a:solidFill>
                  <a:srgbClr val="0000FF"/>
                </a:solidFill>
                <a:latin typeface="Corbel"/>
                <a:cs typeface="Corbel"/>
                <a:sym typeface="Wingdings"/>
              </a:rPr>
              <a:t>RISING </a:t>
            </a:r>
            <a:r>
              <a:rPr lang="it-IT" sz="1600" dirty="0" err="1">
                <a:solidFill>
                  <a:srgbClr val="0000FF"/>
                </a:solidFill>
                <a:latin typeface="Corbel"/>
                <a:cs typeface="Corbel"/>
                <a:sym typeface="Wingdings"/>
              </a:rPr>
              <a:t>Ge</a:t>
            </a:r>
            <a:r>
              <a:rPr lang="it-IT" sz="1600" dirty="0">
                <a:solidFill>
                  <a:srgbClr val="0000FF"/>
                </a:solidFill>
                <a:latin typeface="Corbel"/>
                <a:cs typeface="Corbel"/>
                <a:sym typeface="Wingdings"/>
              </a:rPr>
              <a:t> Array+ </a:t>
            </a:r>
            <a:r>
              <a:rPr lang="it-IT" sz="1600" dirty="0" smtClean="0">
                <a:solidFill>
                  <a:srgbClr val="0000FF"/>
                </a:solidFill>
                <a:latin typeface="Corbel"/>
                <a:cs typeface="Corbel"/>
                <a:sym typeface="Wingdings"/>
              </a:rPr>
              <a:t>DSSSD </a:t>
            </a:r>
            <a:r>
              <a:rPr lang="it-IT" sz="1600" dirty="0" err="1" smtClean="0">
                <a:solidFill>
                  <a:srgbClr val="0000FF"/>
                </a:solidFill>
                <a:latin typeface="Corbel"/>
                <a:cs typeface="Corbel"/>
                <a:sym typeface="Wingdings"/>
              </a:rPr>
              <a:t>active</a:t>
            </a:r>
            <a:r>
              <a:rPr lang="it-IT" sz="1600" dirty="0" smtClean="0">
                <a:solidFill>
                  <a:srgbClr val="0000FF"/>
                </a:solidFill>
                <a:latin typeface="Corbel"/>
                <a:cs typeface="Corbel"/>
                <a:sym typeface="Wingdings"/>
              </a:rPr>
              <a:t> </a:t>
            </a:r>
            <a:r>
              <a:rPr lang="it-IT" sz="1600" dirty="0" err="1" smtClean="0">
                <a:solidFill>
                  <a:srgbClr val="0000FF"/>
                </a:solidFill>
                <a:latin typeface="Corbel"/>
                <a:cs typeface="Corbel"/>
                <a:sym typeface="Wingdings"/>
              </a:rPr>
              <a:t>stoppers</a:t>
            </a:r>
            <a:r>
              <a:rPr lang="it-IT" sz="1600" dirty="0" smtClean="0">
                <a:solidFill>
                  <a:srgbClr val="0000FF"/>
                </a:solidFill>
                <a:latin typeface="Corbel"/>
                <a:cs typeface="Corbel"/>
                <a:sym typeface="Wingdings"/>
              </a:rPr>
              <a:t> </a:t>
            </a:r>
            <a:endParaRPr lang="it-IT" sz="1600" baseline="-25000" dirty="0">
              <a:solidFill>
                <a:srgbClr val="0000FF"/>
              </a:solidFill>
              <a:latin typeface="Corbel"/>
              <a:cs typeface="Corbel"/>
              <a:sym typeface="Wingdings"/>
            </a:endParaRPr>
          </a:p>
        </p:txBody>
      </p:sp>
      <p:pic>
        <p:nvPicPr>
          <p:cNvPr id="13" name="Immagine 15"/>
          <p:cNvPicPr>
            <a:picLocks noChangeAspect="1"/>
          </p:cNvPicPr>
          <p:nvPr/>
        </p:nvPicPr>
        <p:blipFill>
          <a:blip r:embed="rId3"/>
          <a:srcRect/>
          <a:stretch>
            <a:fillRect/>
          </a:stretch>
        </p:blipFill>
        <p:spPr bwMode="auto">
          <a:xfrm>
            <a:off x="260995" y="2348880"/>
            <a:ext cx="3950965" cy="1775149"/>
          </a:xfrm>
          <a:prstGeom prst="rect">
            <a:avLst/>
          </a:prstGeom>
          <a:noFill/>
          <a:ln w="9525">
            <a:noFill/>
            <a:miter lim="800000"/>
            <a:headEnd/>
            <a:tailEnd/>
          </a:ln>
        </p:spPr>
      </p:pic>
      <p:grpSp>
        <p:nvGrpSpPr>
          <p:cNvPr id="21" name="Group 20"/>
          <p:cNvGrpSpPr/>
          <p:nvPr/>
        </p:nvGrpSpPr>
        <p:grpSpPr>
          <a:xfrm>
            <a:off x="6084168" y="548680"/>
            <a:ext cx="3059832" cy="3168352"/>
            <a:chOff x="6084168" y="620687"/>
            <a:chExt cx="2808312" cy="2880321"/>
          </a:xfrm>
        </p:grpSpPr>
        <p:grpSp>
          <p:nvGrpSpPr>
            <p:cNvPr id="16" name="Group 15"/>
            <p:cNvGrpSpPr/>
            <p:nvPr/>
          </p:nvGrpSpPr>
          <p:grpSpPr>
            <a:xfrm>
              <a:off x="6084168" y="1772816"/>
              <a:ext cx="2808312" cy="1728192"/>
              <a:chOff x="6084168" y="700419"/>
              <a:chExt cx="2748360" cy="1769041"/>
            </a:xfrm>
          </p:grpSpPr>
          <p:pic>
            <p:nvPicPr>
              <p:cNvPr id="15" name="Immagine 12"/>
              <p:cNvPicPr>
                <a:picLocks noChangeAspect="1"/>
              </p:cNvPicPr>
              <p:nvPr/>
            </p:nvPicPr>
            <p:blipFill rotWithShape="1">
              <a:blip r:embed="rId4"/>
              <a:srcRect l="5647" t="88841" r="2769" b="3233"/>
              <a:stretch/>
            </p:blipFill>
            <p:spPr bwMode="auto">
              <a:xfrm>
                <a:off x="6084168" y="2132856"/>
                <a:ext cx="2748360" cy="336604"/>
              </a:xfrm>
              <a:prstGeom prst="rect">
                <a:avLst/>
              </a:prstGeom>
              <a:noFill/>
              <a:ln w="9525">
                <a:noFill/>
                <a:miter lim="800000"/>
                <a:headEnd/>
                <a:tailEnd/>
              </a:ln>
            </p:spPr>
          </p:pic>
          <p:pic>
            <p:nvPicPr>
              <p:cNvPr id="14" name="Immagine 12"/>
              <p:cNvPicPr>
                <a:picLocks noChangeAspect="1"/>
              </p:cNvPicPr>
              <p:nvPr/>
            </p:nvPicPr>
            <p:blipFill rotWithShape="1">
              <a:blip r:embed="rId4"/>
              <a:srcRect l="5647" t="29759" r="2769" b="34816"/>
              <a:stretch/>
            </p:blipFill>
            <p:spPr bwMode="auto">
              <a:xfrm>
                <a:off x="6084168" y="700419"/>
                <a:ext cx="2748360" cy="1504445"/>
              </a:xfrm>
              <a:prstGeom prst="rect">
                <a:avLst/>
              </a:prstGeom>
              <a:noFill/>
              <a:ln w="9525">
                <a:noFill/>
                <a:miter lim="800000"/>
                <a:headEnd/>
                <a:tailEnd/>
              </a:ln>
            </p:spPr>
          </p:pic>
        </p:grpSp>
        <p:pic>
          <p:nvPicPr>
            <p:cNvPr id="17" name="Immagine 2"/>
            <p:cNvPicPr>
              <a:picLocks/>
            </p:cNvPicPr>
            <p:nvPr/>
          </p:nvPicPr>
          <p:blipFill rotWithShape="1">
            <a:blip r:embed="rId5"/>
            <a:srcRect l="5540" t="69760" r="4745" b="4315"/>
            <a:stretch/>
          </p:blipFill>
          <p:spPr bwMode="auto">
            <a:xfrm>
              <a:off x="6084168" y="620687"/>
              <a:ext cx="2808312" cy="1191224"/>
            </a:xfrm>
            <a:prstGeom prst="rect">
              <a:avLst/>
            </a:prstGeom>
            <a:noFill/>
            <a:ln w="9525">
              <a:noFill/>
              <a:miter lim="800000"/>
              <a:headEnd/>
              <a:tailEnd/>
            </a:ln>
          </p:spPr>
        </p:pic>
      </p:grpSp>
      <p:sp>
        <p:nvSpPr>
          <p:cNvPr id="18" name="Rectangle 17"/>
          <p:cNvSpPr/>
          <p:nvPr/>
        </p:nvSpPr>
        <p:spPr>
          <a:xfrm>
            <a:off x="5940152" y="3707547"/>
            <a:ext cx="3347864" cy="297517"/>
          </a:xfrm>
          <a:prstGeom prst="rect">
            <a:avLst/>
          </a:prstGeom>
        </p:spPr>
        <p:txBody>
          <a:bodyPr wrap="square">
            <a:spAutoFit/>
          </a:bodyPr>
          <a:lstStyle/>
          <a:p>
            <a:pPr>
              <a:lnSpc>
                <a:spcPct val="80000"/>
              </a:lnSpc>
              <a:defRPr/>
            </a:pPr>
            <a:r>
              <a:rPr lang="it-IT" sz="1600" b="1" i="1" dirty="0" err="1" smtClean="0">
                <a:solidFill>
                  <a:srgbClr val="0000FF"/>
                </a:solidFill>
                <a:latin typeface="Corbel"/>
                <a:cs typeface="Corbel"/>
                <a:sym typeface="Wingdings"/>
              </a:rPr>
              <a:t>Theory</a:t>
            </a:r>
            <a:r>
              <a:rPr lang="it-IT" sz="1600" b="1" i="1" dirty="0" smtClean="0">
                <a:solidFill>
                  <a:srgbClr val="0000FF"/>
                </a:solidFill>
                <a:latin typeface="Corbel"/>
                <a:cs typeface="Corbel"/>
                <a:sym typeface="Wingdings"/>
              </a:rPr>
              <a:t> </a:t>
            </a:r>
            <a:r>
              <a:rPr lang="it-IT" sz="1600" b="1" i="1" dirty="0" err="1" smtClean="0">
                <a:solidFill>
                  <a:srgbClr val="0000FF"/>
                </a:solidFill>
                <a:latin typeface="Corbel"/>
                <a:cs typeface="Corbel"/>
                <a:sym typeface="Wingdings"/>
              </a:rPr>
              <a:t>underestimates</a:t>
            </a:r>
            <a:r>
              <a:rPr lang="it-IT" sz="1600" b="1" i="1" dirty="0" smtClean="0">
                <a:solidFill>
                  <a:srgbClr val="0000FF"/>
                </a:solidFill>
                <a:latin typeface="Corbel"/>
                <a:cs typeface="Corbel"/>
                <a:sym typeface="Wingdings"/>
              </a:rPr>
              <a:t> </a:t>
            </a:r>
            <a:r>
              <a:rPr lang="it-IT" sz="1600" b="1" i="1" dirty="0" err="1" smtClean="0">
                <a:solidFill>
                  <a:srgbClr val="0000FF"/>
                </a:solidFill>
                <a:latin typeface="Corbel"/>
                <a:cs typeface="Corbel"/>
                <a:sym typeface="Wingdings"/>
              </a:rPr>
              <a:t>e</a:t>
            </a:r>
            <a:r>
              <a:rPr lang="it-IT" sz="1600" b="1" i="1" dirty="0" err="1" smtClean="0">
                <a:solidFill>
                  <a:srgbClr val="0000FF"/>
                </a:solidFill>
                <a:latin typeface="Corbel"/>
                <a:cs typeface="Corbel"/>
                <a:sym typeface="Wingdings"/>
              </a:rPr>
              <a:t>xperiments</a:t>
            </a:r>
            <a:endParaRPr lang="it-IT" sz="1600" b="1" i="1" baseline="-25000" dirty="0">
              <a:solidFill>
                <a:srgbClr val="0000FF"/>
              </a:solidFill>
              <a:latin typeface="Corbel"/>
              <a:cs typeface="Corbel"/>
              <a:sym typeface="Wingdings"/>
            </a:endParaRPr>
          </a:p>
        </p:txBody>
      </p:sp>
      <p:sp>
        <p:nvSpPr>
          <p:cNvPr id="19" name="Rectangle 18"/>
          <p:cNvSpPr/>
          <p:nvPr/>
        </p:nvSpPr>
        <p:spPr>
          <a:xfrm>
            <a:off x="179512" y="4293096"/>
            <a:ext cx="5256584" cy="1631216"/>
          </a:xfrm>
          <a:prstGeom prst="rect">
            <a:avLst/>
          </a:prstGeom>
        </p:spPr>
        <p:txBody>
          <a:bodyPr wrap="square">
            <a:spAutoFit/>
          </a:bodyPr>
          <a:lstStyle/>
          <a:p>
            <a:pPr>
              <a:defRPr/>
            </a:pPr>
            <a:r>
              <a:rPr lang="it-IT" sz="2400" b="1" i="1" dirty="0" smtClean="0">
                <a:solidFill>
                  <a:srgbClr val="FF33CC"/>
                </a:solidFill>
                <a:latin typeface="Corbel"/>
                <a:cs typeface="Corbel"/>
              </a:rPr>
              <a:t>RIKEN </a:t>
            </a:r>
            <a:r>
              <a:rPr lang="it-IT" sz="2400" b="1" i="1" dirty="0" err="1" smtClean="0">
                <a:solidFill>
                  <a:srgbClr val="FF33CC"/>
                </a:solidFill>
                <a:latin typeface="Corbel"/>
                <a:cs typeface="Corbel"/>
              </a:rPr>
              <a:t>experiment</a:t>
            </a:r>
            <a:r>
              <a:rPr lang="it-IT" sz="2400" b="1" i="1" dirty="0" smtClean="0">
                <a:solidFill>
                  <a:srgbClr val="FF33CC"/>
                </a:solidFill>
                <a:latin typeface="Corbel"/>
                <a:cs typeface="Corbel"/>
              </a:rPr>
              <a:t> </a:t>
            </a:r>
            <a:r>
              <a:rPr lang="it-IT" sz="2400" b="1" i="1" dirty="0" smtClean="0">
                <a:solidFill>
                  <a:srgbClr val="FF33CC"/>
                </a:solidFill>
                <a:latin typeface="Corbel"/>
                <a:cs typeface="Corbel"/>
              </a:rPr>
              <a:t>(</a:t>
            </a:r>
            <a:r>
              <a:rPr lang="it-IT" sz="2400" b="1" i="1" dirty="0" err="1" smtClean="0">
                <a:solidFill>
                  <a:srgbClr val="FF33CC"/>
                </a:solidFill>
                <a:latin typeface="Corbel"/>
                <a:cs typeface="Corbel"/>
              </a:rPr>
              <a:t>n-rich</a:t>
            </a:r>
            <a:r>
              <a:rPr lang="it-IT" sz="2400" b="1" i="1" dirty="0" smtClean="0">
                <a:solidFill>
                  <a:srgbClr val="FF33CC"/>
                </a:solidFill>
                <a:latin typeface="Corbel"/>
                <a:cs typeface="Corbel"/>
              </a:rPr>
              <a:t> Fe)</a:t>
            </a:r>
          </a:p>
          <a:p>
            <a:pPr>
              <a:defRPr/>
            </a:pPr>
            <a:r>
              <a:rPr lang="it-IT" sz="2400" i="1" dirty="0" err="1" smtClean="0">
                <a:solidFill>
                  <a:srgbClr val="FF33CC"/>
                </a:solidFill>
                <a:latin typeface="Corbel"/>
                <a:cs typeface="Corbel"/>
              </a:rPr>
              <a:t>May</a:t>
            </a:r>
            <a:r>
              <a:rPr lang="it-IT" sz="2400" i="1" dirty="0" smtClean="0">
                <a:solidFill>
                  <a:srgbClr val="FF33CC"/>
                </a:solidFill>
                <a:latin typeface="Corbel"/>
                <a:cs typeface="Corbel"/>
              </a:rPr>
              <a:t> 2013</a:t>
            </a:r>
            <a:r>
              <a:rPr lang="it-IT" sz="2400" b="1" i="1" dirty="0" smtClean="0">
                <a:solidFill>
                  <a:srgbClr val="FF33CC"/>
                </a:solidFill>
                <a:latin typeface="Corbel"/>
                <a:cs typeface="Corbel"/>
              </a:rPr>
              <a:t>:</a:t>
            </a:r>
            <a:endParaRPr lang="it-IT" sz="2400" b="1" i="1" dirty="0">
              <a:solidFill>
                <a:srgbClr val="FF33CC"/>
              </a:solidFill>
              <a:latin typeface="Corbel"/>
              <a:cs typeface="Corbel"/>
            </a:endParaRPr>
          </a:p>
          <a:p>
            <a:pPr>
              <a:defRPr/>
            </a:pPr>
            <a:r>
              <a:rPr lang="it-IT" sz="2000" b="1" baseline="30000" dirty="0" smtClean="0">
                <a:solidFill>
                  <a:srgbClr val="0000FF"/>
                </a:solidFill>
                <a:latin typeface="Corbel"/>
                <a:cs typeface="Corbel"/>
              </a:rPr>
              <a:t>238</a:t>
            </a:r>
            <a:r>
              <a:rPr lang="it-IT" sz="2000" b="1" dirty="0">
                <a:solidFill>
                  <a:srgbClr val="0000FF"/>
                </a:solidFill>
                <a:latin typeface="Corbel"/>
                <a:cs typeface="Corbel"/>
              </a:rPr>
              <a:t>U</a:t>
            </a:r>
            <a:r>
              <a:rPr lang="it-IT" sz="2000" b="1" dirty="0" smtClean="0">
                <a:solidFill>
                  <a:srgbClr val="0000FF"/>
                </a:solidFill>
                <a:latin typeface="Corbel"/>
                <a:cs typeface="Corbel"/>
              </a:rPr>
              <a:t> </a:t>
            </a:r>
            <a:r>
              <a:rPr lang="it-IT" sz="2000" b="1" dirty="0" smtClean="0">
                <a:solidFill>
                  <a:srgbClr val="0000FF"/>
                </a:solidFill>
                <a:latin typeface="Corbel"/>
                <a:cs typeface="Corbel"/>
                <a:sym typeface="Wingdings"/>
              </a:rPr>
              <a:t>(345 </a:t>
            </a:r>
            <a:r>
              <a:rPr lang="it-IT" sz="2000" b="1" dirty="0" err="1" smtClean="0">
                <a:solidFill>
                  <a:srgbClr val="0000FF"/>
                </a:solidFill>
                <a:latin typeface="Corbel"/>
                <a:cs typeface="Corbel"/>
                <a:sym typeface="Wingdings"/>
              </a:rPr>
              <a:t>MeV</a:t>
            </a:r>
            <a:r>
              <a:rPr lang="it-IT" sz="2000" b="1" dirty="0" smtClean="0">
                <a:solidFill>
                  <a:srgbClr val="0000FF"/>
                </a:solidFill>
                <a:latin typeface="Corbel"/>
                <a:cs typeface="Corbel"/>
                <a:sym typeface="Wingdings"/>
              </a:rPr>
              <a:t>/u </a:t>
            </a:r>
            <a:r>
              <a:rPr lang="it-IT" sz="2000" b="1" dirty="0" err="1">
                <a:solidFill>
                  <a:srgbClr val="0000FF"/>
                </a:solidFill>
                <a:latin typeface="Corbel"/>
                <a:cs typeface="Corbel"/>
                <a:sym typeface="Wingdings"/>
              </a:rPr>
              <a:t>MeV</a:t>
            </a:r>
            <a:r>
              <a:rPr lang="it-IT" sz="2000" b="1" dirty="0">
                <a:solidFill>
                  <a:srgbClr val="0000FF"/>
                </a:solidFill>
                <a:latin typeface="Corbel"/>
                <a:cs typeface="Corbel"/>
                <a:sym typeface="Wingdings"/>
              </a:rPr>
              <a:t>, </a:t>
            </a:r>
            <a:r>
              <a:rPr lang="it-IT" sz="2000" b="1" dirty="0" smtClean="0">
                <a:solidFill>
                  <a:srgbClr val="0000FF"/>
                </a:solidFill>
                <a:latin typeface="Corbel"/>
                <a:cs typeface="Corbel"/>
                <a:sym typeface="Wingdings"/>
              </a:rPr>
              <a:t>3x10</a:t>
            </a:r>
            <a:r>
              <a:rPr lang="it-IT" sz="2000" b="1" baseline="30000" dirty="0" smtClean="0">
                <a:solidFill>
                  <a:srgbClr val="0000FF"/>
                </a:solidFill>
                <a:latin typeface="Corbel"/>
                <a:cs typeface="Corbel"/>
                <a:sym typeface="Wingdings"/>
              </a:rPr>
              <a:t>9 </a:t>
            </a:r>
            <a:r>
              <a:rPr lang="it-IT" sz="2000" b="1" dirty="0" err="1" smtClean="0">
                <a:solidFill>
                  <a:srgbClr val="0000FF"/>
                </a:solidFill>
                <a:latin typeface="Corbel"/>
                <a:cs typeface="Corbel"/>
                <a:sym typeface="Wingdings"/>
              </a:rPr>
              <a:t>pps</a:t>
            </a:r>
            <a:r>
              <a:rPr lang="it-IT" sz="2000" b="1" dirty="0" smtClean="0">
                <a:solidFill>
                  <a:srgbClr val="0000FF"/>
                </a:solidFill>
                <a:latin typeface="Corbel"/>
                <a:cs typeface="Corbel"/>
                <a:sym typeface="Wingdings"/>
              </a:rPr>
              <a:t>) </a:t>
            </a:r>
            <a:r>
              <a:rPr lang="it-IT" sz="2000" b="1" dirty="0">
                <a:solidFill>
                  <a:srgbClr val="0000FF"/>
                </a:solidFill>
                <a:latin typeface="Corbel"/>
                <a:cs typeface="Corbel"/>
                <a:sym typeface="Wingdings"/>
              </a:rPr>
              <a:t>+ </a:t>
            </a:r>
            <a:r>
              <a:rPr lang="it-IT" sz="2000" b="1" baseline="30000" dirty="0" smtClean="0">
                <a:solidFill>
                  <a:srgbClr val="0000FF"/>
                </a:solidFill>
                <a:latin typeface="Corbel"/>
                <a:cs typeface="Corbel"/>
                <a:sym typeface="Wingdings"/>
              </a:rPr>
              <a:t>9</a:t>
            </a:r>
            <a:r>
              <a:rPr lang="it-IT" sz="2000" b="1" dirty="0" smtClean="0">
                <a:solidFill>
                  <a:srgbClr val="0000FF"/>
                </a:solidFill>
                <a:latin typeface="Corbel"/>
                <a:cs typeface="Corbel"/>
                <a:sym typeface="Wingdings"/>
              </a:rPr>
              <a:t>Be  </a:t>
            </a:r>
            <a:endParaRPr lang="it-IT" sz="2000" b="1" dirty="0">
              <a:solidFill>
                <a:srgbClr val="0000FF"/>
              </a:solidFill>
              <a:latin typeface="Corbel"/>
              <a:cs typeface="Corbel"/>
              <a:sym typeface="Wingdings"/>
            </a:endParaRPr>
          </a:p>
          <a:p>
            <a:pPr>
              <a:defRPr/>
            </a:pPr>
            <a:r>
              <a:rPr lang="it-IT" sz="1600" dirty="0" smtClean="0">
                <a:solidFill>
                  <a:srgbClr val="0000FF"/>
                </a:solidFill>
                <a:latin typeface="Corbel"/>
                <a:cs typeface="Corbel"/>
                <a:sym typeface="Wingdings"/>
              </a:rPr>
              <a:t>@</a:t>
            </a:r>
            <a:r>
              <a:rPr lang="it-IT" sz="1600" dirty="0" err="1" smtClean="0">
                <a:solidFill>
                  <a:srgbClr val="0000FF"/>
                </a:solidFill>
                <a:latin typeface="Corbel"/>
                <a:cs typeface="Corbel"/>
                <a:sym typeface="Wingdings"/>
              </a:rPr>
              <a:t>BigRips</a:t>
            </a:r>
            <a:endParaRPr lang="it-IT" sz="1600" dirty="0">
              <a:solidFill>
                <a:srgbClr val="0000FF"/>
              </a:solidFill>
              <a:latin typeface="Corbel"/>
              <a:cs typeface="Corbel"/>
              <a:sym typeface="Wingdings"/>
            </a:endParaRPr>
          </a:p>
          <a:p>
            <a:pPr>
              <a:defRPr/>
            </a:pPr>
            <a:r>
              <a:rPr lang="it-IT" sz="1600" dirty="0" smtClean="0">
                <a:solidFill>
                  <a:srgbClr val="0000FF"/>
                </a:solidFill>
                <a:latin typeface="Corbel"/>
                <a:cs typeface="Corbel"/>
                <a:sym typeface="Wingdings"/>
              </a:rPr>
              <a:t>EURICA </a:t>
            </a:r>
            <a:r>
              <a:rPr lang="it-IT" sz="1600" dirty="0" err="1">
                <a:solidFill>
                  <a:srgbClr val="0000FF"/>
                </a:solidFill>
                <a:latin typeface="Corbel"/>
                <a:cs typeface="Corbel"/>
                <a:sym typeface="Wingdings"/>
              </a:rPr>
              <a:t>Ge</a:t>
            </a:r>
            <a:r>
              <a:rPr lang="it-IT" sz="1600" dirty="0">
                <a:solidFill>
                  <a:srgbClr val="0000FF"/>
                </a:solidFill>
                <a:latin typeface="Corbel"/>
                <a:cs typeface="Corbel"/>
                <a:sym typeface="Wingdings"/>
              </a:rPr>
              <a:t> Array+ </a:t>
            </a:r>
            <a:r>
              <a:rPr lang="it-IT" sz="1600" dirty="0" smtClean="0">
                <a:solidFill>
                  <a:srgbClr val="0000FF"/>
                </a:solidFill>
                <a:latin typeface="Corbel"/>
                <a:cs typeface="Corbel"/>
                <a:sym typeface="Wingdings"/>
              </a:rPr>
              <a:t>DSSSD </a:t>
            </a:r>
            <a:r>
              <a:rPr lang="it-IT" sz="1600" dirty="0" err="1" smtClean="0">
                <a:solidFill>
                  <a:srgbClr val="0000FF"/>
                </a:solidFill>
                <a:latin typeface="Corbel"/>
                <a:cs typeface="Corbel"/>
                <a:sym typeface="Wingdings"/>
              </a:rPr>
              <a:t>active</a:t>
            </a:r>
            <a:r>
              <a:rPr lang="it-IT" sz="1600" dirty="0" smtClean="0">
                <a:solidFill>
                  <a:srgbClr val="0000FF"/>
                </a:solidFill>
                <a:latin typeface="Corbel"/>
                <a:cs typeface="Corbel"/>
                <a:sym typeface="Wingdings"/>
              </a:rPr>
              <a:t> </a:t>
            </a:r>
            <a:r>
              <a:rPr lang="it-IT" sz="1600" dirty="0" err="1" smtClean="0">
                <a:solidFill>
                  <a:srgbClr val="0000FF"/>
                </a:solidFill>
                <a:latin typeface="Corbel"/>
                <a:cs typeface="Corbel"/>
                <a:sym typeface="Wingdings"/>
              </a:rPr>
              <a:t>stoppers</a:t>
            </a:r>
            <a:r>
              <a:rPr lang="it-IT" sz="1600" dirty="0" smtClean="0">
                <a:solidFill>
                  <a:srgbClr val="0000FF"/>
                </a:solidFill>
                <a:latin typeface="Corbel"/>
                <a:cs typeface="Corbel"/>
                <a:sym typeface="Wingdings"/>
              </a:rPr>
              <a:t> </a:t>
            </a:r>
            <a:endParaRPr lang="it-IT" sz="1600" baseline="-25000" dirty="0">
              <a:solidFill>
                <a:srgbClr val="0000FF"/>
              </a:solidFill>
              <a:latin typeface="Corbel"/>
              <a:cs typeface="Corbel"/>
              <a:sym typeface="Wingdings"/>
            </a:endParaRPr>
          </a:p>
        </p:txBody>
      </p:sp>
      <p:sp>
        <p:nvSpPr>
          <p:cNvPr id="20" name="CasellaDiTesto 5"/>
          <p:cNvSpPr txBox="1">
            <a:spLocks noChangeArrowheads="1"/>
          </p:cNvSpPr>
          <p:nvPr/>
        </p:nvSpPr>
        <p:spPr bwMode="auto">
          <a:xfrm>
            <a:off x="6012160" y="3933056"/>
            <a:ext cx="31134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dirty="0" smtClean="0">
                <a:latin typeface="Corbel" charset="0"/>
                <a:cs typeface="Corbel" charset="0"/>
              </a:rPr>
              <a:t>G. </a:t>
            </a:r>
            <a:r>
              <a:rPr lang="it-IT" sz="1600" dirty="0" err="1" smtClean="0">
                <a:latin typeface="Corbel" charset="0"/>
                <a:cs typeface="Corbel" charset="0"/>
              </a:rPr>
              <a:t>Benzoni</a:t>
            </a:r>
            <a:r>
              <a:rPr lang="it-IT" sz="1600" dirty="0" smtClean="0">
                <a:latin typeface="Corbel" charset="0"/>
                <a:cs typeface="Corbel" charset="0"/>
              </a:rPr>
              <a:t> et </a:t>
            </a:r>
            <a:r>
              <a:rPr lang="it-IT" sz="1600" dirty="0">
                <a:latin typeface="Corbel" charset="0"/>
                <a:cs typeface="Corbel" charset="0"/>
              </a:rPr>
              <a:t>al. </a:t>
            </a:r>
            <a:r>
              <a:rPr lang="it-IT" sz="1600" dirty="0" smtClean="0">
                <a:latin typeface="Corbel" charset="0"/>
                <a:cs typeface="Corbel" charset="0"/>
              </a:rPr>
              <a:t>PLB715,293(2012)</a:t>
            </a:r>
            <a:endParaRPr lang="it-IT" sz="1600" dirty="0">
              <a:latin typeface="Corbel" charset="0"/>
              <a:cs typeface="Corbel" charset="0"/>
            </a:endParaRPr>
          </a:p>
        </p:txBody>
      </p:sp>
    </p:spTree>
    <p:extLst>
      <p:ext uri="{BB962C8B-B14F-4D97-AF65-F5344CB8AC3E}">
        <p14:creationId xmlns:p14="http://schemas.microsoft.com/office/powerpoint/2010/main" val="2385830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528" y="2636912"/>
            <a:ext cx="3960440" cy="410445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51" name="Rectangle 16"/>
          <p:cNvSpPr>
            <a:spLocks noChangeArrowheads="1"/>
          </p:cNvSpPr>
          <p:nvPr/>
        </p:nvSpPr>
        <p:spPr bwMode="auto">
          <a:xfrm>
            <a:off x="107950" y="115888"/>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50000"/>
              </a:lnSpc>
            </a:pPr>
            <a:r>
              <a:rPr lang="en-US" sz="3200" b="1" dirty="0" smtClean="0">
                <a:solidFill>
                  <a:srgbClr val="0000FF"/>
                </a:solidFill>
                <a:latin typeface="Corbel"/>
                <a:cs typeface="Corbel"/>
              </a:rPr>
              <a:t>Validity of Quantum Number with T</a:t>
            </a:r>
            <a:endParaRPr lang="en-US" sz="3200" b="1" dirty="0">
              <a:solidFill>
                <a:srgbClr val="0000FF"/>
              </a:solidFill>
              <a:latin typeface="Corbel"/>
              <a:cs typeface="Corbel"/>
            </a:endParaRPr>
          </a:p>
        </p:txBody>
      </p:sp>
      <p:sp>
        <p:nvSpPr>
          <p:cNvPr id="27652" name="Text Box 43"/>
          <p:cNvSpPr txBox="1">
            <a:spLocks noChangeArrowheads="1"/>
          </p:cNvSpPr>
          <p:nvPr/>
        </p:nvSpPr>
        <p:spPr bwMode="auto">
          <a:xfrm>
            <a:off x="83249" y="529516"/>
            <a:ext cx="72250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800" b="1" dirty="0">
                <a:solidFill>
                  <a:srgbClr val="FF0000"/>
                </a:solidFill>
                <a:latin typeface="Corbel" charset="0"/>
                <a:cs typeface="Corbel" charset="0"/>
              </a:rPr>
              <a:t>4</a:t>
            </a:r>
            <a:r>
              <a:rPr lang="it-IT" sz="2800" b="1" dirty="0" smtClean="0">
                <a:solidFill>
                  <a:srgbClr val="FF0000"/>
                </a:solidFill>
                <a:latin typeface="Corbel" charset="0"/>
                <a:cs typeface="Corbel" charset="0"/>
              </a:rPr>
              <a:t>. </a:t>
            </a:r>
            <a:r>
              <a:rPr lang="it-IT" sz="2800" b="1" dirty="0">
                <a:solidFill>
                  <a:srgbClr val="FF0000"/>
                </a:solidFill>
                <a:latin typeface="Corbel" charset="0"/>
                <a:cs typeface="Corbel" charset="0"/>
              </a:rPr>
              <a:t>MILANO: </a:t>
            </a:r>
            <a:r>
              <a:rPr lang="it-IT" sz="2800" b="1" dirty="0" err="1" smtClean="0">
                <a:solidFill>
                  <a:srgbClr val="FF0000"/>
                </a:solidFill>
                <a:latin typeface="Corbel" charset="0"/>
                <a:cs typeface="Corbel" charset="0"/>
              </a:rPr>
              <a:t>weakening</a:t>
            </a:r>
            <a:r>
              <a:rPr lang="it-IT" sz="2800" b="1" dirty="0" smtClean="0">
                <a:solidFill>
                  <a:srgbClr val="FF0000"/>
                </a:solidFill>
                <a:latin typeface="Corbel" charset="0"/>
                <a:cs typeface="Corbel" charset="0"/>
              </a:rPr>
              <a:t> of </a:t>
            </a:r>
            <a:r>
              <a:rPr lang="it-IT" sz="2800" b="1" dirty="0" err="1" smtClean="0">
                <a:solidFill>
                  <a:srgbClr val="FF0000"/>
                </a:solidFill>
                <a:latin typeface="Corbel" charset="0"/>
                <a:cs typeface="Corbel" charset="0"/>
              </a:rPr>
              <a:t>selection</a:t>
            </a:r>
            <a:r>
              <a:rPr lang="it-IT" sz="2800" b="1" dirty="0" smtClean="0">
                <a:solidFill>
                  <a:srgbClr val="FF0000"/>
                </a:solidFill>
                <a:latin typeface="Corbel" charset="0"/>
                <a:cs typeface="Corbel" charset="0"/>
              </a:rPr>
              <a:t> </a:t>
            </a:r>
            <a:r>
              <a:rPr lang="it-IT" sz="2800" b="1" dirty="0" err="1" smtClean="0">
                <a:solidFill>
                  <a:srgbClr val="FF0000"/>
                </a:solidFill>
                <a:latin typeface="Corbel" charset="0"/>
                <a:cs typeface="Corbel" charset="0"/>
              </a:rPr>
              <a:t>rules</a:t>
            </a:r>
            <a:r>
              <a:rPr lang="it-IT" sz="2800" b="1" dirty="0" smtClean="0">
                <a:solidFill>
                  <a:srgbClr val="FF0000"/>
                </a:solidFill>
                <a:latin typeface="Corbel" charset="0"/>
                <a:cs typeface="Corbel" charset="0"/>
              </a:rPr>
              <a:t> on K</a:t>
            </a:r>
            <a:endParaRPr lang="it-IT" sz="2800" dirty="0">
              <a:solidFill>
                <a:srgbClr val="FF0000"/>
              </a:solidFill>
              <a:latin typeface="Corbel" charset="0"/>
              <a:cs typeface="Corbel" charset="0"/>
            </a:endParaRPr>
          </a:p>
        </p:txBody>
      </p:sp>
      <p:sp>
        <p:nvSpPr>
          <p:cNvPr id="25" name="Rectangle 24"/>
          <p:cNvSpPr/>
          <p:nvPr/>
        </p:nvSpPr>
        <p:spPr>
          <a:xfrm>
            <a:off x="515297" y="951111"/>
            <a:ext cx="6048672" cy="461665"/>
          </a:xfrm>
          <a:prstGeom prst="rect">
            <a:avLst/>
          </a:prstGeom>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a:defRPr/>
            </a:pPr>
            <a:r>
              <a:rPr lang="en-US" sz="2400" i="1" dirty="0" smtClean="0">
                <a:solidFill>
                  <a:srgbClr val="0000FF"/>
                </a:solidFill>
                <a:latin typeface="Corbel"/>
                <a:ea typeface="+mn-ea"/>
                <a:cs typeface="Corbel"/>
              </a:rPr>
              <a:t>S. Leoni, A. </a:t>
            </a:r>
            <a:r>
              <a:rPr lang="en-US" sz="2400" i="1" dirty="0" err="1" smtClean="0">
                <a:solidFill>
                  <a:srgbClr val="0000FF"/>
                </a:solidFill>
                <a:latin typeface="Corbel"/>
                <a:ea typeface="+mn-ea"/>
                <a:cs typeface="Corbel"/>
              </a:rPr>
              <a:t>Bracco</a:t>
            </a:r>
            <a:r>
              <a:rPr lang="en-US" sz="2400" i="1" dirty="0" smtClean="0">
                <a:solidFill>
                  <a:srgbClr val="0000FF"/>
                </a:solidFill>
                <a:latin typeface="Corbel"/>
                <a:ea typeface="+mn-ea"/>
                <a:cs typeface="Corbel"/>
              </a:rPr>
              <a:t>, G. </a:t>
            </a:r>
            <a:r>
              <a:rPr lang="en-US" sz="2400" i="1" dirty="0" err="1" smtClean="0">
                <a:solidFill>
                  <a:srgbClr val="0000FF"/>
                </a:solidFill>
                <a:latin typeface="Corbel"/>
                <a:ea typeface="+mn-ea"/>
                <a:cs typeface="Corbel"/>
              </a:rPr>
              <a:t>Benzoni</a:t>
            </a:r>
            <a:r>
              <a:rPr lang="en-US" sz="2400" i="1" dirty="0" smtClean="0">
                <a:solidFill>
                  <a:srgbClr val="0000FF"/>
                </a:solidFill>
                <a:latin typeface="Corbel"/>
                <a:ea typeface="+mn-ea"/>
                <a:cs typeface="Corbel"/>
              </a:rPr>
              <a:t>, …</a:t>
            </a:r>
            <a:endParaRPr lang="it-IT" dirty="0">
              <a:latin typeface="Corbel"/>
              <a:ea typeface="+mn-ea"/>
              <a:cs typeface="Corbel"/>
            </a:endParaRPr>
          </a:p>
        </p:txBody>
      </p:sp>
      <p:grpSp>
        <p:nvGrpSpPr>
          <p:cNvPr id="13" name="Group 990"/>
          <p:cNvGrpSpPr>
            <a:grpSpLocks/>
          </p:cNvGrpSpPr>
          <p:nvPr/>
        </p:nvGrpSpPr>
        <p:grpSpPr bwMode="auto">
          <a:xfrm>
            <a:off x="7740352" y="116632"/>
            <a:ext cx="1403648" cy="864096"/>
            <a:chOff x="768" y="4504"/>
            <a:chExt cx="732" cy="572"/>
          </a:xfrm>
        </p:grpSpPr>
        <p:sp>
          <p:nvSpPr>
            <p:cNvPr id="15" name="Oval 991"/>
            <p:cNvSpPr>
              <a:spLocks noChangeArrowheads="1"/>
            </p:cNvSpPr>
            <p:nvPr/>
          </p:nvSpPr>
          <p:spPr bwMode="auto">
            <a:xfrm rot="-58157">
              <a:off x="844" y="4730"/>
              <a:ext cx="480" cy="249"/>
            </a:xfrm>
            <a:prstGeom prst="ellipse">
              <a:avLst/>
            </a:prstGeom>
            <a:solidFill>
              <a:srgbClr val="DDDDDD"/>
            </a:solidFill>
            <a:ln w="9525">
              <a:solidFill>
                <a:schemeClr val="tx1"/>
              </a:solidFill>
              <a:round/>
              <a:headEnd/>
              <a:tailEnd/>
            </a:ln>
            <a:effectLst>
              <a:outerShdw blurRad="63500" dist="26940" algn="ctr" rotWithShape="0">
                <a:schemeClr val="tx1">
                  <a:alpha val="74998"/>
                </a:schemeClr>
              </a:outerShdw>
            </a:effectLst>
          </p:spPr>
          <p:txBody>
            <a:bodyPr wrap="none" anchor="ctr"/>
            <a:lstStyle/>
            <a:p>
              <a:endParaRPr lang="en-US">
                <a:latin typeface="Corbel"/>
                <a:cs typeface="Corbel"/>
              </a:endParaRPr>
            </a:p>
          </p:txBody>
        </p:sp>
        <p:sp>
          <p:nvSpPr>
            <p:cNvPr id="16" name="Oval 992"/>
            <p:cNvSpPr>
              <a:spLocks noChangeArrowheads="1"/>
            </p:cNvSpPr>
            <p:nvPr/>
          </p:nvSpPr>
          <p:spPr bwMode="auto">
            <a:xfrm>
              <a:off x="1046" y="4888"/>
              <a:ext cx="76"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17" name="Oval 993"/>
            <p:cNvSpPr>
              <a:spLocks noChangeArrowheads="1"/>
            </p:cNvSpPr>
            <p:nvPr/>
          </p:nvSpPr>
          <p:spPr bwMode="auto">
            <a:xfrm rot="2786918">
              <a:off x="843" y="4799"/>
              <a:ext cx="452" cy="10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18" name="Line 994"/>
            <p:cNvSpPr>
              <a:spLocks noChangeShapeType="1"/>
            </p:cNvSpPr>
            <p:nvPr/>
          </p:nvSpPr>
          <p:spPr bwMode="auto">
            <a:xfrm flipV="1">
              <a:off x="1324" y="4865"/>
              <a:ext cx="176" cy="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19" name="Line 995"/>
            <p:cNvSpPr>
              <a:spLocks noChangeShapeType="1"/>
            </p:cNvSpPr>
            <p:nvPr/>
          </p:nvSpPr>
          <p:spPr bwMode="auto">
            <a:xfrm>
              <a:off x="844" y="4865"/>
              <a:ext cx="48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20" name="Line 996"/>
            <p:cNvSpPr>
              <a:spLocks noChangeShapeType="1"/>
            </p:cNvSpPr>
            <p:nvPr/>
          </p:nvSpPr>
          <p:spPr bwMode="auto">
            <a:xfrm>
              <a:off x="768" y="4865"/>
              <a:ext cx="7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21" name="AutoShape 997"/>
            <p:cNvSpPr>
              <a:spLocks noChangeArrowheads="1"/>
            </p:cNvSpPr>
            <p:nvPr/>
          </p:nvSpPr>
          <p:spPr bwMode="auto">
            <a:xfrm>
              <a:off x="1021" y="4562"/>
              <a:ext cx="151" cy="68"/>
            </a:xfrm>
            <a:prstGeom prst="curvedRightArrow">
              <a:avLst>
                <a:gd name="adj1" fmla="val 20000"/>
                <a:gd name="adj2" fmla="val 40000"/>
                <a:gd name="adj3" fmla="val 7402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22" name="AutoShape 998"/>
            <p:cNvSpPr>
              <a:spLocks noChangeArrowheads="1"/>
            </p:cNvSpPr>
            <p:nvPr/>
          </p:nvSpPr>
          <p:spPr bwMode="auto">
            <a:xfrm rot="2665389">
              <a:off x="1193" y="4541"/>
              <a:ext cx="65" cy="363"/>
            </a:xfrm>
            <a:prstGeom prst="upArrow">
              <a:avLst>
                <a:gd name="adj1" fmla="val 50000"/>
                <a:gd name="adj2" fmla="val 103947"/>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23" name="Line 999"/>
            <p:cNvSpPr>
              <a:spLocks noChangeShapeType="1"/>
            </p:cNvSpPr>
            <p:nvPr/>
          </p:nvSpPr>
          <p:spPr bwMode="auto">
            <a:xfrm>
              <a:off x="1361" y="4617"/>
              <a:ext cx="0" cy="294"/>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26" name="Text Box 1000"/>
            <p:cNvSpPr txBox="1">
              <a:spLocks noChangeArrowheads="1"/>
            </p:cNvSpPr>
            <p:nvPr/>
          </p:nvSpPr>
          <p:spPr bwMode="auto">
            <a:xfrm>
              <a:off x="1311" y="4866"/>
              <a:ext cx="116" cy="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sz="1600" b="1">
                  <a:latin typeface="Corbel"/>
                  <a:cs typeface="Corbel"/>
                </a:rPr>
                <a:t>K</a:t>
              </a:r>
              <a:endParaRPr lang="en-US" sz="1600">
                <a:latin typeface="Corbel"/>
                <a:cs typeface="Corbel"/>
              </a:endParaRPr>
            </a:p>
          </p:txBody>
        </p:sp>
        <p:sp>
          <p:nvSpPr>
            <p:cNvPr id="27" name="Line 1001"/>
            <p:cNvSpPr>
              <a:spLocks noChangeShapeType="1"/>
            </p:cNvSpPr>
            <p:nvPr/>
          </p:nvSpPr>
          <p:spPr bwMode="auto">
            <a:xfrm flipV="1">
              <a:off x="1096" y="4504"/>
              <a:ext cx="0" cy="361"/>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grpSp>
      <p:grpSp>
        <p:nvGrpSpPr>
          <p:cNvPr id="28" name="Group 27"/>
          <p:cNvGrpSpPr/>
          <p:nvPr/>
        </p:nvGrpSpPr>
        <p:grpSpPr>
          <a:xfrm>
            <a:off x="5004122" y="2060848"/>
            <a:ext cx="3816350" cy="4508500"/>
            <a:chOff x="490324" y="1144151"/>
            <a:chExt cx="3816350" cy="4508500"/>
          </a:xfrm>
        </p:grpSpPr>
        <p:sp>
          <p:nvSpPr>
            <p:cNvPr id="29" name="Text Box 19"/>
            <p:cNvSpPr txBox="1">
              <a:spLocks noChangeArrowheads="1"/>
            </p:cNvSpPr>
            <p:nvPr/>
          </p:nvSpPr>
          <p:spPr bwMode="auto">
            <a:xfrm>
              <a:off x="2281612" y="1312426"/>
              <a:ext cx="98942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70000"/>
                </a:lnSpc>
              </a:pPr>
              <a:r>
                <a:rPr lang="en-US" sz="2000" b="1">
                  <a:solidFill>
                    <a:srgbClr val="FF3300"/>
                  </a:solidFill>
                  <a:latin typeface="Corbel"/>
                  <a:cs typeface="Corbel"/>
                </a:rPr>
                <a:t>chaotic </a:t>
              </a:r>
            </a:p>
            <a:p>
              <a:pPr algn="ctr">
                <a:lnSpc>
                  <a:spcPct val="70000"/>
                </a:lnSpc>
              </a:pPr>
              <a:r>
                <a:rPr lang="en-US" sz="2000" b="1">
                  <a:solidFill>
                    <a:srgbClr val="FF3300"/>
                  </a:solidFill>
                  <a:latin typeface="Corbel"/>
                  <a:cs typeface="Corbel"/>
                </a:rPr>
                <a:t>regime</a:t>
              </a:r>
            </a:p>
          </p:txBody>
        </p:sp>
        <p:grpSp>
          <p:nvGrpSpPr>
            <p:cNvPr id="30" name="Group 22"/>
            <p:cNvGrpSpPr>
              <a:grpSpLocks/>
            </p:cNvGrpSpPr>
            <p:nvPr/>
          </p:nvGrpSpPr>
          <p:grpSpPr bwMode="auto">
            <a:xfrm rot="-261955">
              <a:off x="1963524" y="4066739"/>
              <a:ext cx="1844675" cy="720725"/>
              <a:chOff x="1968" y="4128"/>
              <a:chExt cx="1572" cy="760"/>
            </a:xfrm>
          </p:grpSpPr>
          <p:grpSp>
            <p:nvGrpSpPr>
              <p:cNvPr id="804" name="Group 23"/>
              <p:cNvGrpSpPr>
                <a:grpSpLocks/>
              </p:cNvGrpSpPr>
              <p:nvPr/>
            </p:nvGrpSpPr>
            <p:grpSpPr bwMode="auto">
              <a:xfrm>
                <a:off x="2640" y="4128"/>
                <a:ext cx="900" cy="520"/>
                <a:chOff x="1872" y="4272"/>
                <a:chExt cx="900" cy="520"/>
              </a:xfrm>
            </p:grpSpPr>
            <p:sp>
              <p:nvSpPr>
                <p:cNvPr id="845" name="Rectangle 24"/>
                <p:cNvSpPr>
                  <a:spLocks noChangeArrowheads="1"/>
                </p:cNvSpPr>
                <p:nvPr/>
              </p:nvSpPr>
              <p:spPr bwMode="auto">
                <a:xfrm>
                  <a:off x="2545" y="4504"/>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46" name="Rectangle 25"/>
                <p:cNvSpPr>
                  <a:spLocks noChangeArrowheads="1"/>
                </p:cNvSpPr>
                <p:nvPr/>
              </p:nvSpPr>
              <p:spPr bwMode="auto">
                <a:xfrm>
                  <a:off x="2545" y="4418"/>
                  <a:ext cx="143"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47" name="Rectangle 26"/>
                <p:cNvSpPr>
                  <a:spLocks noChangeArrowheads="1"/>
                </p:cNvSpPr>
                <p:nvPr/>
              </p:nvSpPr>
              <p:spPr bwMode="auto">
                <a:xfrm>
                  <a:off x="2545" y="4333"/>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48" name="Rectangle 27"/>
                <p:cNvSpPr>
                  <a:spLocks noChangeArrowheads="1"/>
                </p:cNvSpPr>
                <p:nvPr/>
              </p:nvSpPr>
              <p:spPr bwMode="auto">
                <a:xfrm>
                  <a:off x="2545" y="4272"/>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49" name="Rectangle 28"/>
                <p:cNvSpPr>
                  <a:spLocks noChangeArrowheads="1"/>
                </p:cNvSpPr>
                <p:nvPr/>
              </p:nvSpPr>
              <p:spPr bwMode="auto">
                <a:xfrm>
                  <a:off x="2198" y="4626"/>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50" name="Rectangle 29"/>
                <p:cNvSpPr>
                  <a:spLocks noChangeArrowheads="1"/>
                </p:cNvSpPr>
                <p:nvPr/>
              </p:nvSpPr>
              <p:spPr bwMode="auto">
                <a:xfrm>
                  <a:off x="2198" y="4541"/>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51" name="Rectangle 30"/>
                <p:cNvSpPr>
                  <a:spLocks noChangeArrowheads="1"/>
                </p:cNvSpPr>
                <p:nvPr/>
              </p:nvSpPr>
              <p:spPr bwMode="auto">
                <a:xfrm>
                  <a:off x="2198" y="4455"/>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52" name="Rectangle 31"/>
                <p:cNvSpPr>
                  <a:spLocks noChangeArrowheads="1"/>
                </p:cNvSpPr>
                <p:nvPr/>
              </p:nvSpPr>
              <p:spPr bwMode="auto">
                <a:xfrm>
                  <a:off x="2198" y="4394"/>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nvGrpSpPr>
                <p:cNvPr id="853" name="Group 32"/>
                <p:cNvGrpSpPr>
                  <a:grpSpLocks/>
                </p:cNvGrpSpPr>
                <p:nvPr/>
              </p:nvGrpSpPr>
              <p:grpSpPr bwMode="auto">
                <a:xfrm>
                  <a:off x="1872" y="4528"/>
                  <a:ext cx="143" cy="245"/>
                  <a:chOff x="2502" y="4677"/>
                  <a:chExt cx="143" cy="282"/>
                </a:xfrm>
              </p:grpSpPr>
              <p:sp>
                <p:nvSpPr>
                  <p:cNvPr id="880" name="Rectangle 33"/>
                  <p:cNvSpPr>
                    <a:spLocks noChangeArrowheads="1"/>
                  </p:cNvSpPr>
                  <p:nvPr/>
                </p:nvSpPr>
                <p:spPr bwMode="auto">
                  <a:xfrm>
                    <a:off x="2502" y="4945"/>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81" name="Rectangle 34"/>
                  <p:cNvSpPr>
                    <a:spLocks noChangeArrowheads="1"/>
                  </p:cNvSpPr>
                  <p:nvPr/>
                </p:nvSpPr>
                <p:spPr bwMode="auto">
                  <a:xfrm>
                    <a:off x="2502" y="4846"/>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82" name="Rectangle 35"/>
                  <p:cNvSpPr>
                    <a:spLocks noChangeArrowheads="1"/>
                  </p:cNvSpPr>
                  <p:nvPr/>
                </p:nvSpPr>
                <p:spPr bwMode="auto">
                  <a:xfrm>
                    <a:off x="2502" y="4747"/>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83" name="Rectangle 36"/>
                  <p:cNvSpPr>
                    <a:spLocks noChangeArrowheads="1"/>
                  </p:cNvSpPr>
                  <p:nvPr/>
                </p:nvSpPr>
                <p:spPr bwMode="auto">
                  <a:xfrm>
                    <a:off x="2502" y="4677"/>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854" name="Group 37"/>
                <p:cNvGrpSpPr>
                  <a:grpSpLocks/>
                </p:cNvGrpSpPr>
                <p:nvPr/>
              </p:nvGrpSpPr>
              <p:grpSpPr bwMode="auto">
                <a:xfrm>
                  <a:off x="2341" y="4506"/>
                  <a:ext cx="211" cy="126"/>
                  <a:chOff x="2971" y="4651"/>
                  <a:chExt cx="211" cy="146"/>
                </a:xfrm>
              </p:grpSpPr>
              <p:sp>
                <p:nvSpPr>
                  <p:cNvPr id="878" name="Freeform 38"/>
                  <p:cNvSpPr>
                    <a:spLocks/>
                  </p:cNvSpPr>
                  <p:nvPr/>
                </p:nvSpPr>
                <p:spPr bwMode="auto">
                  <a:xfrm>
                    <a:off x="3047" y="4651"/>
                    <a:ext cx="135" cy="93"/>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79" name="Freeform 39"/>
                  <p:cNvSpPr>
                    <a:spLocks/>
                  </p:cNvSpPr>
                  <p:nvPr/>
                </p:nvSpPr>
                <p:spPr bwMode="auto">
                  <a:xfrm>
                    <a:off x="2971" y="4721"/>
                    <a:ext cx="109" cy="76"/>
                  </a:xfrm>
                  <a:custGeom>
                    <a:avLst/>
                    <a:gdLst>
                      <a:gd name="T0" fmla="*/ 175 w 326"/>
                      <a:gd name="T1" fmla="*/ 0 h 302"/>
                      <a:gd name="T2" fmla="*/ 0 w 326"/>
                      <a:gd name="T3" fmla="*/ 302 h 302"/>
                      <a:gd name="T4" fmla="*/ 326 w 326"/>
                      <a:gd name="T5" fmla="*/ 138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8"/>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55" name="Group 40"/>
                <p:cNvGrpSpPr>
                  <a:grpSpLocks/>
                </p:cNvGrpSpPr>
                <p:nvPr/>
              </p:nvGrpSpPr>
              <p:grpSpPr bwMode="auto">
                <a:xfrm>
                  <a:off x="2015" y="4628"/>
                  <a:ext cx="191" cy="139"/>
                  <a:chOff x="2645" y="4792"/>
                  <a:chExt cx="191" cy="160"/>
                </a:xfrm>
              </p:grpSpPr>
              <p:sp>
                <p:nvSpPr>
                  <p:cNvPr id="876" name="Freeform 41"/>
                  <p:cNvSpPr>
                    <a:spLocks/>
                  </p:cNvSpPr>
                  <p:nvPr/>
                </p:nvSpPr>
                <p:spPr bwMode="auto">
                  <a:xfrm>
                    <a:off x="2712" y="4792"/>
                    <a:ext cx="124" cy="101"/>
                  </a:xfrm>
                  <a:custGeom>
                    <a:avLst/>
                    <a:gdLst>
                      <a:gd name="T0" fmla="*/ 374 w 374"/>
                      <a:gd name="T1" fmla="*/ 36 h 405"/>
                      <a:gd name="T2" fmla="*/ 327 w 374"/>
                      <a:gd name="T3" fmla="*/ 0 h 405"/>
                      <a:gd name="T4" fmla="*/ 0 w 374"/>
                      <a:gd name="T5" fmla="*/ 369 h 405"/>
                      <a:gd name="T6" fmla="*/ 47 w 374"/>
                      <a:gd name="T7" fmla="*/ 405 h 405"/>
                      <a:gd name="T8" fmla="*/ 374 w 374"/>
                      <a:gd name="T9" fmla="*/ 36 h 405"/>
                    </a:gdLst>
                    <a:ahLst/>
                    <a:cxnLst>
                      <a:cxn ang="0">
                        <a:pos x="T0" y="T1"/>
                      </a:cxn>
                      <a:cxn ang="0">
                        <a:pos x="T2" y="T3"/>
                      </a:cxn>
                      <a:cxn ang="0">
                        <a:pos x="T4" y="T5"/>
                      </a:cxn>
                      <a:cxn ang="0">
                        <a:pos x="T6" y="T7"/>
                      </a:cxn>
                      <a:cxn ang="0">
                        <a:pos x="T8" y="T9"/>
                      </a:cxn>
                    </a:cxnLst>
                    <a:rect l="0" t="0" r="r" b="b"/>
                    <a:pathLst>
                      <a:path w="374" h="405">
                        <a:moveTo>
                          <a:pt x="374" y="36"/>
                        </a:moveTo>
                        <a:lnTo>
                          <a:pt x="327" y="0"/>
                        </a:lnTo>
                        <a:lnTo>
                          <a:pt x="0" y="369"/>
                        </a:lnTo>
                        <a:lnTo>
                          <a:pt x="47" y="405"/>
                        </a:lnTo>
                        <a:lnTo>
                          <a:pt x="374" y="3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77" name="Freeform 42"/>
                  <p:cNvSpPr>
                    <a:spLocks/>
                  </p:cNvSpPr>
                  <p:nvPr/>
                </p:nvSpPr>
                <p:spPr bwMode="auto">
                  <a:xfrm>
                    <a:off x="2645" y="4873"/>
                    <a:ext cx="102" cy="79"/>
                  </a:xfrm>
                  <a:custGeom>
                    <a:avLst/>
                    <a:gdLst>
                      <a:gd name="T0" fmla="*/ 142 w 307"/>
                      <a:gd name="T1" fmla="*/ 0 h 317"/>
                      <a:gd name="T2" fmla="*/ 0 w 307"/>
                      <a:gd name="T3" fmla="*/ 317 h 317"/>
                      <a:gd name="T4" fmla="*/ 307 w 307"/>
                      <a:gd name="T5" fmla="*/ 125 h 317"/>
                      <a:gd name="T6" fmla="*/ 142 w 307"/>
                      <a:gd name="T7" fmla="*/ 0 h 317"/>
                    </a:gdLst>
                    <a:ahLst/>
                    <a:cxnLst>
                      <a:cxn ang="0">
                        <a:pos x="T0" y="T1"/>
                      </a:cxn>
                      <a:cxn ang="0">
                        <a:pos x="T2" y="T3"/>
                      </a:cxn>
                      <a:cxn ang="0">
                        <a:pos x="T4" y="T5"/>
                      </a:cxn>
                      <a:cxn ang="0">
                        <a:pos x="T6" y="T7"/>
                      </a:cxn>
                    </a:cxnLst>
                    <a:rect l="0" t="0" r="r" b="b"/>
                    <a:pathLst>
                      <a:path w="307" h="317">
                        <a:moveTo>
                          <a:pt x="142" y="0"/>
                        </a:moveTo>
                        <a:lnTo>
                          <a:pt x="0" y="317"/>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56" name="Group 43"/>
                <p:cNvGrpSpPr>
                  <a:grpSpLocks/>
                </p:cNvGrpSpPr>
                <p:nvPr/>
              </p:nvGrpSpPr>
              <p:grpSpPr bwMode="auto">
                <a:xfrm>
                  <a:off x="2015" y="4543"/>
                  <a:ext cx="191" cy="138"/>
                  <a:chOff x="2645" y="4694"/>
                  <a:chExt cx="191" cy="159"/>
                </a:xfrm>
              </p:grpSpPr>
              <p:sp>
                <p:nvSpPr>
                  <p:cNvPr id="874" name="Freeform 44"/>
                  <p:cNvSpPr>
                    <a:spLocks/>
                  </p:cNvSpPr>
                  <p:nvPr/>
                </p:nvSpPr>
                <p:spPr bwMode="auto">
                  <a:xfrm>
                    <a:off x="2712" y="4694"/>
                    <a:ext cx="124" cy="101"/>
                  </a:xfrm>
                  <a:custGeom>
                    <a:avLst/>
                    <a:gdLst>
                      <a:gd name="T0" fmla="*/ 374 w 374"/>
                      <a:gd name="T1" fmla="*/ 36 h 405"/>
                      <a:gd name="T2" fmla="*/ 327 w 374"/>
                      <a:gd name="T3" fmla="*/ 0 h 405"/>
                      <a:gd name="T4" fmla="*/ 0 w 374"/>
                      <a:gd name="T5" fmla="*/ 369 h 405"/>
                      <a:gd name="T6" fmla="*/ 47 w 374"/>
                      <a:gd name="T7" fmla="*/ 405 h 405"/>
                      <a:gd name="T8" fmla="*/ 374 w 374"/>
                      <a:gd name="T9" fmla="*/ 36 h 405"/>
                    </a:gdLst>
                    <a:ahLst/>
                    <a:cxnLst>
                      <a:cxn ang="0">
                        <a:pos x="T0" y="T1"/>
                      </a:cxn>
                      <a:cxn ang="0">
                        <a:pos x="T2" y="T3"/>
                      </a:cxn>
                      <a:cxn ang="0">
                        <a:pos x="T4" y="T5"/>
                      </a:cxn>
                      <a:cxn ang="0">
                        <a:pos x="T6" y="T7"/>
                      </a:cxn>
                      <a:cxn ang="0">
                        <a:pos x="T8" y="T9"/>
                      </a:cxn>
                    </a:cxnLst>
                    <a:rect l="0" t="0" r="r" b="b"/>
                    <a:pathLst>
                      <a:path w="374" h="405">
                        <a:moveTo>
                          <a:pt x="374" y="36"/>
                        </a:moveTo>
                        <a:lnTo>
                          <a:pt x="327" y="0"/>
                        </a:lnTo>
                        <a:lnTo>
                          <a:pt x="0" y="369"/>
                        </a:lnTo>
                        <a:lnTo>
                          <a:pt x="47" y="405"/>
                        </a:lnTo>
                        <a:lnTo>
                          <a:pt x="374" y="3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75" name="Freeform 45"/>
                  <p:cNvSpPr>
                    <a:spLocks/>
                  </p:cNvSpPr>
                  <p:nvPr/>
                </p:nvSpPr>
                <p:spPr bwMode="auto">
                  <a:xfrm>
                    <a:off x="2645" y="4774"/>
                    <a:ext cx="102" cy="79"/>
                  </a:xfrm>
                  <a:custGeom>
                    <a:avLst/>
                    <a:gdLst>
                      <a:gd name="T0" fmla="*/ 142 w 307"/>
                      <a:gd name="T1" fmla="*/ 0 h 317"/>
                      <a:gd name="T2" fmla="*/ 0 w 307"/>
                      <a:gd name="T3" fmla="*/ 317 h 317"/>
                      <a:gd name="T4" fmla="*/ 307 w 307"/>
                      <a:gd name="T5" fmla="*/ 125 h 317"/>
                      <a:gd name="T6" fmla="*/ 142 w 307"/>
                      <a:gd name="T7" fmla="*/ 0 h 317"/>
                    </a:gdLst>
                    <a:ahLst/>
                    <a:cxnLst>
                      <a:cxn ang="0">
                        <a:pos x="T0" y="T1"/>
                      </a:cxn>
                      <a:cxn ang="0">
                        <a:pos x="T2" y="T3"/>
                      </a:cxn>
                      <a:cxn ang="0">
                        <a:pos x="T4" y="T5"/>
                      </a:cxn>
                      <a:cxn ang="0">
                        <a:pos x="T6" y="T7"/>
                      </a:cxn>
                    </a:cxnLst>
                    <a:rect l="0" t="0" r="r" b="b"/>
                    <a:pathLst>
                      <a:path w="307" h="317">
                        <a:moveTo>
                          <a:pt x="142" y="0"/>
                        </a:moveTo>
                        <a:lnTo>
                          <a:pt x="0" y="317"/>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57" name="Group 46"/>
                <p:cNvGrpSpPr>
                  <a:grpSpLocks/>
                </p:cNvGrpSpPr>
                <p:nvPr/>
              </p:nvGrpSpPr>
              <p:grpSpPr bwMode="auto">
                <a:xfrm>
                  <a:off x="2341" y="4420"/>
                  <a:ext cx="211" cy="127"/>
                  <a:chOff x="2971" y="4552"/>
                  <a:chExt cx="211" cy="146"/>
                </a:xfrm>
              </p:grpSpPr>
              <p:sp>
                <p:nvSpPr>
                  <p:cNvPr id="872" name="Freeform 47"/>
                  <p:cNvSpPr>
                    <a:spLocks/>
                  </p:cNvSpPr>
                  <p:nvPr/>
                </p:nvSpPr>
                <p:spPr bwMode="auto">
                  <a:xfrm>
                    <a:off x="3047" y="4552"/>
                    <a:ext cx="135" cy="94"/>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73" name="Freeform 48"/>
                  <p:cNvSpPr>
                    <a:spLocks/>
                  </p:cNvSpPr>
                  <p:nvPr/>
                </p:nvSpPr>
                <p:spPr bwMode="auto">
                  <a:xfrm>
                    <a:off x="2971" y="4622"/>
                    <a:ext cx="109" cy="76"/>
                  </a:xfrm>
                  <a:custGeom>
                    <a:avLst/>
                    <a:gdLst>
                      <a:gd name="T0" fmla="*/ 175 w 326"/>
                      <a:gd name="T1" fmla="*/ 0 h 302"/>
                      <a:gd name="T2" fmla="*/ 0 w 326"/>
                      <a:gd name="T3" fmla="*/ 302 h 302"/>
                      <a:gd name="T4" fmla="*/ 326 w 326"/>
                      <a:gd name="T5" fmla="*/ 139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9"/>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58" name="Group 49"/>
                <p:cNvGrpSpPr>
                  <a:grpSpLocks/>
                </p:cNvGrpSpPr>
                <p:nvPr/>
              </p:nvGrpSpPr>
              <p:grpSpPr bwMode="auto">
                <a:xfrm>
                  <a:off x="2341" y="4334"/>
                  <a:ext cx="211" cy="127"/>
                  <a:chOff x="2971" y="4453"/>
                  <a:chExt cx="211" cy="146"/>
                </a:xfrm>
              </p:grpSpPr>
              <p:sp>
                <p:nvSpPr>
                  <p:cNvPr id="870" name="Freeform 50"/>
                  <p:cNvSpPr>
                    <a:spLocks/>
                  </p:cNvSpPr>
                  <p:nvPr/>
                </p:nvSpPr>
                <p:spPr bwMode="auto">
                  <a:xfrm>
                    <a:off x="3047" y="4453"/>
                    <a:ext cx="135" cy="94"/>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71" name="Freeform 51"/>
                  <p:cNvSpPr>
                    <a:spLocks/>
                  </p:cNvSpPr>
                  <p:nvPr/>
                </p:nvSpPr>
                <p:spPr bwMode="auto">
                  <a:xfrm>
                    <a:off x="2971" y="4524"/>
                    <a:ext cx="109" cy="75"/>
                  </a:xfrm>
                  <a:custGeom>
                    <a:avLst/>
                    <a:gdLst>
                      <a:gd name="T0" fmla="*/ 175 w 326"/>
                      <a:gd name="T1" fmla="*/ 0 h 302"/>
                      <a:gd name="T2" fmla="*/ 0 w 326"/>
                      <a:gd name="T3" fmla="*/ 302 h 302"/>
                      <a:gd name="T4" fmla="*/ 326 w 326"/>
                      <a:gd name="T5" fmla="*/ 139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9"/>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59" name="Group 52"/>
                <p:cNvGrpSpPr>
                  <a:grpSpLocks/>
                </p:cNvGrpSpPr>
                <p:nvPr/>
              </p:nvGrpSpPr>
              <p:grpSpPr bwMode="auto">
                <a:xfrm>
                  <a:off x="2341" y="4274"/>
                  <a:ext cx="211" cy="126"/>
                  <a:chOff x="2971" y="4383"/>
                  <a:chExt cx="211" cy="146"/>
                </a:xfrm>
              </p:grpSpPr>
              <p:sp>
                <p:nvSpPr>
                  <p:cNvPr id="868" name="Freeform 53"/>
                  <p:cNvSpPr>
                    <a:spLocks/>
                  </p:cNvSpPr>
                  <p:nvPr/>
                </p:nvSpPr>
                <p:spPr bwMode="auto">
                  <a:xfrm>
                    <a:off x="3047" y="4383"/>
                    <a:ext cx="135" cy="93"/>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69" name="Freeform 54"/>
                  <p:cNvSpPr>
                    <a:spLocks/>
                  </p:cNvSpPr>
                  <p:nvPr/>
                </p:nvSpPr>
                <p:spPr bwMode="auto">
                  <a:xfrm>
                    <a:off x="2971" y="4453"/>
                    <a:ext cx="109" cy="76"/>
                  </a:xfrm>
                  <a:custGeom>
                    <a:avLst/>
                    <a:gdLst>
                      <a:gd name="T0" fmla="*/ 175 w 326"/>
                      <a:gd name="T1" fmla="*/ 0 h 302"/>
                      <a:gd name="T2" fmla="*/ 0 w 326"/>
                      <a:gd name="T3" fmla="*/ 302 h 302"/>
                      <a:gd name="T4" fmla="*/ 326 w 326"/>
                      <a:gd name="T5" fmla="*/ 138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8"/>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60" name="Group 55"/>
                <p:cNvGrpSpPr>
                  <a:grpSpLocks/>
                </p:cNvGrpSpPr>
                <p:nvPr/>
              </p:nvGrpSpPr>
              <p:grpSpPr bwMode="auto">
                <a:xfrm>
                  <a:off x="2015" y="4396"/>
                  <a:ext cx="191" cy="138"/>
                  <a:chOff x="2645" y="4524"/>
                  <a:chExt cx="191" cy="160"/>
                </a:xfrm>
              </p:grpSpPr>
              <p:sp>
                <p:nvSpPr>
                  <p:cNvPr id="866" name="Freeform 56"/>
                  <p:cNvSpPr>
                    <a:spLocks/>
                  </p:cNvSpPr>
                  <p:nvPr/>
                </p:nvSpPr>
                <p:spPr bwMode="auto">
                  <a:xfrm>
                    <a:off x="2712" y="4524"/>
                    <a:ext cx="124" cy="101"/>
                  </a:xfrm>
                  <a:custGeom>
                    <a:avLst/>
                    <a:gdLst>
                      <a:gd name="T0" fmla="*/ 374 w 374"/>
                      <a:gd name="T1" fmla="*/ 35 h 405"/>
                      <a:gd name="T2" fmla="*/ 327 w 374"/>
                      <a:gd name="T3" fmla="*/ 0 h 405"/>
                      <a:gd name="T4" fmla="*/ 0 w 374"/>
                      <a:gd name="T5" fmla="*/ 369 h 405"/>
                      <a:gd name="T6" fmla="*/ 47 w 374"/>
                      <a:gd name="T7" fmla="*/ 405 h 405"/>
                      <a:gd name="T8" fmla="*/ 374 w 374"/>
                      <a:gd name="T9" fmla="*/ 35 h 405"/>
                    </a:gdLst>
                    <a:ahLst/>
                    <a:cxnLst>
                      <a:cxn ang="0">
                        <a:pos x="T0" y="T1"/>
                      </a:cxn>
                      <a:cxn ang="0">
                        <a:pos x="T2" y="T3"/>
                      </a:cxn>
                      <a:cxn ang="0">
                        <a:pos x="T4" y="T5"/>
                      </a:cxn>
                      <a:cxn ang="0">
                        <a:pos x="T6" y="T7"/>
                      </a:cxn>
                      <a:cxn ang="0">
                        <a:pos x="T8" y="T9"/>
                      </a:cxn>
                    </a:cxnLst>
                    <a:rect l="0" t="0" r="r" b="b"/>
                    <a:pathLst>
                      <a:path w="374" h="405">
                        <a:moveTo>
                          <a:pt x="374" y="35"/>
                        </a:moveTo>
                        <a:lnTo>
                          <a:pt x="327" y="0"/>
                        </a:lnTo>
                        <a:lnTo>
                          <a:pt x="0" y="369"/>
                        </a:lnTo>
                        <a:lnTo>
                          <a:pt x="47" y="405"/>
                        </a:lnTo>
                        <a:lnTo>
                          <a:pt x="374" y="35"/>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67" name="Freeform 57"/>
                  <p:cNvSpPr>
                    <a:spLocks/>
                  </p:cNvSpPr>
                  <p:nvPr/>
                </p:nvSpPr>
                <p:spPr bwMode="auto">
                  <a:xfrm>
                    <a:off x="2645" y="4605"/>
                    <a:ext cx="102" cy="79"/>
                  </a:xfrm>
                  <a:custGeom>
                    <a:avLst/>
                    <a:gdLst>
                      <a:gd name="T0" fmla="*/ 142 w 307"/>
                      <a:gd name="T1" fmla="*/ 0 h 316"/>
                      <a:gd name="T2" fmla="*/ 0 w 307"/>
                      <a:gd name="T3" fmla="*/ 316 h 316"/>
                      <a:gd name="T4" fmla="*/ 307 w 307"/>
                      <a:gd name="T5" fmla="*/ 125 h 316"/>
                      <a:gd name="T6" fmla="*/ 142 w 307"/>
                      <a:gd name="T7" fmla="*/ 0 h 316"/>
                    </a:gdLst>
                    <a:ahLst/>
                    <a:cxnLst>
                      <a:cxn ang="0">
                        <a:pos x="T0" y="T1"/>
                      </a:cxn>
                      <a:cxn ang="0">
                        <a:pos x="T2" y="T3"/>
                      </a:cxn>
                      <a:cxn ang="0">
                        <a:pos x="T4" y="T5"/>
                      </a:cxn>
                      <a:cxn ang="0">
                        <a:pos x="T6" y="T7"/>
                      </a:cxn>
                    </a:cxnLst>
                    <a:rect l="0" t="0" r="r" b="b"/>
                    <a:pathLst>
                      <a:path w="307" h="316">
                        <a:moveTo>
                          <a:pt x="142" y="0"/>
                        </a:moveTo>
                        <a:lnTo>
                          <a:pt x="0" y="316"/>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61" name="Group 58"/>
                <p:cNvGrpSpPr>
                  <a:grpSpLocks/>
                </p:cNvGrpSpPr>
                <p:nvPr/>
              </p:nvGrpSpPr>
              <p:grpSpPr bwMode="auto">
                <a:xfrm>
                  <a:off x="2015" y="4457"/>
                  <a:ext cx="191" cy="138"/>
                  <a:chOff x="2645" y="4595"/>
                  <a:chExt cx="191" cy="159"/>
                </a:xfrm>
              </p:grpSpPr>
              <p:sp>
                <p:nvSpPr>
                  <p:cNvPr id="864" name="Freeform 59"/>
                  <p:cNvSpPr>
                    <a:spLocks/>
                  </p:cNvSpPr>
                  <p:nvPr/>
                </p:nvSpPr>
                <p:spPr bwMode="auto">
                  <a:xfrm>
                    <a:off x="2712" y="4595"/>
                    <a:ext cx="124" cy="101"/>
                  </a:xfrm>
                  <a:custGeom>
                    <a:avLst/>
                    <a:gdLst>
                      <a:gd name="T0" fmla="*/ 374 w 374"/>
                      <a:gd name="T1" fmla="*/ 36 h 405"/>
                      <a:gd name="T2" fmla="*/ 327 w 374"/>
                      <a:gd name="T3" fmla="*/ 0 h 405"/>
                      <a:gd name="T4" fmla="*/ 0 w 374"/>
                      <a:gd name="T5" fmla="*/ 369 h 405"/>
                      <a:gd name="T6" fmla="*/ 47 w 374"/>
                      <a:gd name="T7" fmla="*/ 405 h 405"/>
                      <a:gd name="T8" fmla="*/ 374 w 374"/>
                      <a:gd name="T9" fmla="*/ 36 h 405"/>
                    </a:gdLst>
                    <a:ahLst/>
                    <a:cxnLst>
                      <a:cxn ang="0">
                        <a:pos x="T0" y="T1"/>
                      </a:cxn>
                      <a:cxn ang="0">
                        <a:pos x="T2" y="T3"/>
                      </a:cxn>
                      <a:cxn ang="0">
                        <a:pos x="T4" y="T5"/>
                      </a:cxn>
                      <a:cxn ang="0">
                        <a:pos x="T6" y="T7"/>
                      </a:cxn>
                      <a:cxn ang="0">
                        <a:pos x="T8" y="T9"/>
                      </a:cxn>
                    </a:cxnLst>
                    <a:rect l="0" t="0" r="r" b="b"/>
                    <a:pathLst>
                      <a:path w="374" h="405">
                        <a:moveTo>
                          <a:pt x="374" y="36"/>
                        </a:moveTo>
                        <a:lnTo>
                          <a:pt x="327" y="0"/>
                        </a:lnTo>
                        <a:lnTo>
                          <a:pt x="0" y="369"/>
                        </a:lnTo>
                        <a:lnTo>
                          <a:pt x="47" y="405"/>
                        </a:lnTo>
                        <a:lnTo>
                          <a:pt x="374" y="3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65" name="Freeform 60"/>
                  <p:cNvSpPr>
                    <a:spLocks/>
                  </p:cNvSpPr>
                  <p:nvPr/>
                </p:nvSpPr>
                <p:spPr bwMode="auto">
                  <a:xfrm>
                    <a:off x="2645" y="4675"/>
                    <a:ext cx="102" cy="79"/>
                  </a:xfrm>
                  <a:custGeom>
                    <a:avLst/>
                    <a:gdLst>
                      <a:gd name="T0" fmla="*/ 142 w 307"/>
                      <a:gd name="T1" fmla="*/ 0 h 317"/>
                      <a:gd name="T2" fmla="*/ 0 w 307"/>
                      <a:gd name="T3" fmla="*/ 317 h 317"/>
                      <a:gd name="T4" fmla="*/ 307 w 307"/>
                      <a:gd name="T5" fmla="*/ 125 h 317"/>
                      <a:gd name="T6" fmla="*/ 142 w 307"/>
                      <a:gd name="T7" fmla="*/ 0 h 317"/>
                    </a:gdLst>
                    <a:ahLst/>
                    <a:cxnLst>
                      <a:cxn ang="0">
                        <a:pos x="T0" y="T1"/>
                      </a:cxn>
                      <a:cxn ang="0">
                        <a:pos x="T2" y="T3"/>
                      </a:cxn>
                      <a:cxn ang="0">
                        <a:pos x="T4" y="T5"/>
                      </a:cxn>
                      <a:cxn ang="0">
                        <a:pos x="T6" y="T7"/>
                      </a:cxn>
                    </a:cxnLst>
                    <a:rect l="0" t="0" r="r" b="b"/>
                    <a:pathLst>
                      <a:path w="307" h="317">
                        <a:moveTo>
                          <a:pt x="142" y="0"/>
                        </a:moveTo>
                        <a:lnTo>
                          <a:pt x="0" y="317"/>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sp>
              <p:nvSpPr>
                <p:cNvPr id="862" name="Rectangle 61"/>
                <p:cNvSpPr>
                  <a:spLocks noChangeArrowheads="1"/>
                </p:cNvSpPr>
                <p:nvPr/>
              </p:nvSpPr>
              <p:spPr bwMode="auto">
                <a:xfrm>
                  <a:off x="2504" y="4563"/>
                  <a:ext cx="2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63" name="Rectangle 62"/>
                <p:cNvSpPr>
                  <a:spLocks noChangeArrowheads="1"/>
                </p:cNvSpPr>
                <p:nvPr/>
              </p:nvSpPr>
              <p:spPr bwMode="auto">
                <a:xfrm>
                  <a:off x="2239" y="4670"/>
                  <a:ext cx="10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805" name="Group 63"/>
              <p:cNvGrpSpPr>
                <a:grpSpLocks/>
              </p:cNvGrpSpPr>
              <p:nvPr/>
            </p:nvGrpSpPr>
            <p:grpSpPr bwMode="auto">
              <a:xfrm>
                <a:off x="1968" y="4368"/>
                <a:ext cx="900" cy="520"/>
                <a:chOff x="1872" y="4272"/>
                <a:chExt cx="900" cy="520"/>
              </a:xfrm>
            </p:grpSpPr>
            <p:sp>
              <p:nvSpPr>
                <p:cNvPr id="806" name="Rectangle 64"/>
                <p:cNvSpPr>
                  <a:spLocks noChangeArrowheads="1"/>
                </p:cNvSpPr>
                <p:nvPr/>
              </p:nvSpPr>
              <p:spPr bwMode="auto">
                <a:xfrm>
                  <a:off x="2545" y="4504"/>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07" name="Rectangle 65"/>
                <p:cNvSpPr>
                  <a:spLocks noChangeArrowheads="1"/>
                </p:cNvSpPr>
                <p:nvPr/>
              </p:nvSpPr>
              <p:spPr bwMode="auto">
                <a:xfrm>
                  <a:off x="2545" y="4418"/>
                  <a:ext cx="143"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08" name="Rectangle 66"/>
                <p:cNvSpPr>
                  <a:spLocks noChangeArrowheads="1"/>
                </p:cNvSpPr>
                <p:nvPr/>
              </p:nvSpPr>
              <p:spPr bwMode="auto">
                <a:xfrm>
                  <a:off x="2545" y="4333"/>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09" name="Rectangle 67"/>
                <p:cNvSpPr>
                  <a:spLocks noChangeArrowheads="1"/>
                </p:cNvSpPr>
                <p:nvPr/>
              </p:nvSpPr>
              <p:spPr bwMode="auto">
                <a:xfrm>
                  <a:off x="2545" y="4272"/>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10" name="Rectangle 68"/>
                <p:cNvSpPr>
                  <a:spLocks noChangeArrowheads="1"/>
                </p:cNvSpPr>
                <p:nvPr/>
              </p:nvSpPr>
              <p:spPr bwMode="auto">
                <a:xfrm>
                  <a:off x="2198" y="4626"/>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11" name="Rectangle 69"/>
                <p:cNvSpPr>
                  <a:spLocks noChangeArrowheads="1"/>
                </p:cNvSpPr>
                <p:nvPr/>
              </p:nvSpPr>
              <p:spPr bwMode="auto">
                <a:xfrm>
                  <a:off x="2198" y="4541"/>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12" name="Rectangle 70"/>
                <p:cNvSpPr>
                  <a:spLocks noChangeArrowheads="1"/>
                </p:cNvSpPr>
                <p:nvPr/>
              </p:nvSpPr>
              <p:spPr bwMode="auto">
                <a:xfrm>
                  <a:off x="2198" y="4455"/>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13" name="Rectangle 71"/>
                <p:cNvSpPr>
                  <a:spLocks noChangeArrowheads="1"/>
                </p:cNvSpPr>
                <p:nvPr/>
              </p:nvSpPr>
              <p:spPr bwMode="auto">
                <a:xfrm>
                  <a:off x="2198" y="4394"/>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nvGrpSpPr>
                <p:cNvPr id="814" name="Group 72"/>
                <p:cNvGrpSpPr>
                  <a:grpSpLocks/>
                </p:cNvGrpSpPr>
                <p:nvPr/>
              </p:nvGrpSpPr>
              <p:grpSpPr bwMode="auto">
                <a:xfrm>
                  <a:off x="1872" y="4528"/>
                  <a:ext cx="143" cy="245"/>
                  <a:chOff x="2502" y="4677"/>
                  <a:chExt cx="143" cy="282"/>
                </a:xfrm>
              </p:grpSpPr>
              <p:sp>
                <p:nvSpPr>
                  <p:cNvPr id="841" name="Rectangle 73"/>
                  <p:cNvSpPr>
                    <a:spLocks noChangeArrowheads="1"/>
                  </p:cNvSpPr>
                  <p:nvPr/>
                </p:nvSpPr>
                <p:spPr bwMode="auto">
                  <a:xfrm>
                    <a:off x="2502" y="4945"/>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42" name="Rectangle 74"/>
                  <p:cNvSpPr>
                    <a:spLocks noChangeArrowheads="1"/>
                  </p:cNvSpPr>
                  <p:nvPr/>
                </p:nvSpPr>
                <p:spPr bwMode="auto">
                  <a:xfrm>
                    <a:off x="2502" y="4846"/>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43" name="Rectangle 75"/>
                  <p:cNvSpPr>
                    <a:spLocks noChangeArrowheads="1"/>
                  </p:cNvSpPr>
                  <p:nvPr/>
                </p:nvSpPr>
                <p:spPr bwMode="auto">
                  <a:xfrm>
                    <a:off x="2502" y="4747"/>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44" name="Rectangle 76"/>
                  <p:cNvSpPr>
                    <a:spLocks noChangeArrowheads="1"/>
                  </p:cNvSpPr>
                  <p:nvPr/>
                </p:nvSpPr>
                <p:spPr bwMode="auto">
                  <a:xfrm>
                    <a:off x="2502" y="4677"/>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815" name="Group 77"/>
                <p:cNvGrpSpPr>
                  <a:grpSpLocks/>
                </p:cNvGrpSpPr>
                <p:nvPr/>
              </p:nvGrpSpPr>
              <p:grpSpPr bwMode="auto">
                <a:xfrm>
                  <a:off x="2341" y="4506"/>
                  <a:ext cx="211" cy="126"/>
                  <a:chOff x="2971" y="4651"/>
                  <a:chExt cx="211" cy="146"/>
                </a:xfrm>
              </p:grpSpPr>
              <p:sp>
                <p:nvSpPr>
                  <p:cNvPr id="839" name="Freeform 78"/>
                  <p:cNvSpPr>
                    <a:spLocks/>
                  </p:cNvSpPr>
                  <p:nvPr/>
                </p:nvSpPr>
                <p:spPr bwMode="auto">
                  <a:xfrm>
                    <a:off x="3047" y="4651"/>
                    <a:ext cx="135" cy="93"/>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40" name="Freeform 79"/>
                  <p:cNvSpPr>
                    <a:spLocks/>
                  </p:cNvSpPr>
                  <p:nvPr/>
                </p:nvSpPr>
                <p:spPr bwMode="auto">
                  <a:xfrm>
                    <a:off x="2971" y="4721"/>
                    <a:ext cx="109" cy="76"/>
                  </a:xfrm>
                  <a:custGeom>
                    <a:avLst/>
                    <a:gdLst>
                      <a:gd name="T0" fmla="*/ 175 w 326"/>
                      <a:gd name="T1" fmla="*/ 0 h 302"/>
                      <a:gd name="T2" fmla="*/ 0 w 326"/>
                      <a:gd name="T3" fmla="*/ 302 h 302"/>
                      <a:gd name="T4" fmla="*/ 326 w 326"/>
                      <a:gd name="T5" fmla="*/ 138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8"/>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16" name="Group 80"/>
                <p:cNvGrpSpPr>
                  <a:grpSpLocks/>
                </p:cNvGrpSpPr>
                <p:nvPr/>
              </p:nvGrpSpPr>
              <p:grpSpPr bwMode="auto">
                <a:xfrm>
                  <a:off x="2015" y="4628"/>
                  <a:ext cx="191" cy="139"/>
                  <a:chOff x="2645" y="4792"/>
                  <a:chExt cx="191" cy="160"/>
                </a:xfrm>
              </p:grpSpPr>
              <p:sp>
                <p:nvSpPr>
                  <p:cNvPr id="837" name="Freeform 81"/>
                  <p:cNvSpPr>
                    <a:spLocks/>
                  </p:cNvSpPr>
                  <p:nvPr/>
                </p:nvSpPr>
                <p:spPr bwMode="auto">
                  <a:xfrm>
                    <a:off x="2712" y="4792"/>
                    <a:ext cx="124" cy="101"/>
                  </a:xfrm>
                  <a:custGeom>
                    <a:avLst/>
                    <a:gdLst>
                      <a:gd name="T0" fmla="*/ 374 w 374"/>
                      <a:gd name="T1" fmla="*/ 36 h 405"/>
                      <a:gd name="T2" fmla="*/ 327 w 374"/>
                      <a:gd name="T3" fmla="*/ 0 h 405"/>
                      <a:gd name="T4" fmla="*/ 0 w 374"/>
                      <a:gd name="T5" fmla="*/ 369 h 405"/>
                      <a:gd name="T6" fmla="*/ 47 w 374"/>
                      <a:gd name="T7" fmla="*/ 405 h 405"/>
                      <a:gd name="T8" fmla="*/ 374 w 374"/>
                      <a:gd name="T9" fmla="*/ 36 h 405"/>
                    </a:gdLst>
                    <a:ahLst/>
                    <a:cxnLst>
                      <a:cxn ang="0">
                        <a:pos x="T0" y="T1"/>
                      </a:cxn>
                      <a:cxn ang="0">
                        <a:pos x="T2" y="T3"/>
                      </a:cxn>
                      <a:cxn ang="0">
                        <a:pos x="T4" y="T5"/>
                      </a:cxn>
                      <a:cxn ang="0">
                        <a:pos x="T6" y="T7"/>
                      </a:cxn>
                      <a:cxn ang="0">
                        <a:pos x="T8" y="T9"/>
                      </a:cxn>
                    </a:cxnLst>
                    <a:rect l="0" t="0" r="r" b="b"/>
                    <a:pathLst>
                      <a:path w="374" h="405">
                        <a:moveTo>
                          <a:pt x="374" y="36"/>
                        </a:moveTo>
                        <a:lnTo>
                          <a:pt x="327" y="0"/>
                        </a:lnTo>
                        <a:lnTo>
                          <a:pt x="0" y="369"/>
                        </a:lnTo>
                        <a:lnTo>
                          <a:pt x="47" y="405"/>
                        </a:lnTo>
                        <a:lnTo>
                          <a:pt x="374" y="3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38" name="Freeform 82"/>
                  <p:cNvSpPr>
                    <a:spLocks/>
                  </p:cNvSpPr>
                  <p:nvPr/>
                </p:nvSpPr>
                <p:spPr bwMode="auto">
                  <a:xfrm>
                    <a:off x="2645" y="4873"/>
                    <a:ext cx="102" cy="79"/>
                  </a:xfrm>
                  <a:custGeom>
                    <a:avLst/>
                    <a:gdLst>
                      <a:gd name="T0" fmla="*/ 142 w 307"/>
                      <a:gd name="T1" fmla="*/ 0 h 317"/>
                      <a:gd name="T2" fmla="*/ 0 w 307"/>
                      <a:gd name="T3" fmla="*/ 317 h 317"/>
                      <a:gd name="T4" fmla="*/ 307 w 307"/>
                      <a:gd name="T5" fmla="*/ 125 h 317"/>
                      <a:gd name="T6" fmla="*/ 142 w 307"/>
                      <a:gd name="T7" fmla="*/ 0 h 317"/>
                    </a:gdLst>
                    <a:ahLst/>
                    <a:cxnLst>
                      <a:cxn ang="0">
                        <a:pos x="T0" y="T1"/>
                      </a:cxn>
                      <a:cxn ang="0">
                        <a:pos x="T2" y="T3"/>
                      </a:cxn>
                      <a:cxn ang="0">
                        <a:pos x="T4" y="T5"/>
                      </a:cxn>
                      <a:cxn ang="0">
                        <a:pos x="T6" y="T7"/>
                      </a:cxn>
                    </a:cxnLst>
                    <a:rect l="0" t="0" r="r" b="b"/>
                    <a:pathLst>
                      <a:path w="307" h="317">
                        <a:moveTo>
                          <a:pt x="142" y="0"/>
                        </a:moveTo>
                        <a:lnTo>
                          <a:pt x="0" y="317"/>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17" name="Group 83"/>
                <p:cNvGrpSpPr>
                  <a:grpSpLocks/>
                </p:cNvGrpSpPr>
                <p:nvPr/>
              </p:nvGrpSpPr>
              <p:grpSpPr bwMode="auto">
                <a:xfrm>
                  <a:off x="2015" y="4543"/>
                  <a:ext cx="191" cy="138"/>
                  <a:chOff x="2645" y="4694"/>
                  <a:chExt cx="191" cy="159"/>
                </a:xfrm>
              </p:grpSpPr>
              <p:sp>
                <p:nvSpPr>
                  <p:cNvPr id="835" name="Freeform 84"/>
                  <p:cNvSpPr>
                    <a:spLocks/>
                  </p:cNvSpPr>
                  <p:nvPr/>
                </p:nvSpPr>
                <p:spPr bwMode="auto">
                  <a:xfrm>
                    <a:off x="2712" y="4694"/>
                    <a:ext cx="124" cy="101"/>
                  </a:xfrm>
                  <a:custGeom>
                    <a:avLst/>
                    <a:gdLst>
                      <a:gd name="T0" fmla="*/ 374 w 374"/>
                      <a:gd name="T1" fmla="*/ 36 h 405"/>
                      <a:gd name="T2" fmla="*/ 327 w 374"/>
                      <a:gd name="T3" fmla="*/ 0 h 405"/>
                      <a:gd name="T4" fmla="*/ 0 w 374"/>
                      <a:gd name="T5" fmla="*/ 369 h 405"/>
                      <a:gd name="T6" fmla="*/ 47 w 374"/>
                      <a:gd name="T7" fmla="*/ 405 h 405"/>
                      <a:gd name="T8" fmla="*/ 374 w 374"/>
                      <a:gd name="T9" fmla="*/ 36 h 405"/>
                    </a:gdLst>
                    <a:ahLst/>
                    <a:cxnLst>
                      <a:cxn ang="0">
                        <a:pos x="T0" y="T1"/>
                      </a:cxn>
                      <a:cxn ang="0">
                        <a:pos x="T2" y="T3"/>
                      </a:cxn>
                      <a:cxn ang="0">
                        <a:pos x="T4" y="T5"/>
                      </a:cxn>
                      <a:cxn ang="0">
                        <a:pos x="T6" y="T7"/>
                      </a:cxn>
                      <a:cxn ang="0">
                        <a:pos x="T8" y="T9"/>
                      </a:cxn>
                    </a:cxnLst>
                    <a:rect l="0" t="0" r="r" b="b"/>
                    <a:pathLst>
                      <a:path w="374" h="405">
                        <a:moveTo>
                          <a:pt x="374" y="36"/>
                        </a:moveTo>
                        <a:lnTo>
                          <a:pt x="327" y="0"/>
                        </a:lnTo>
                        <a:lnTo>
                          <a:pt x="0" y="369"/>
                        </a:lnTo>
                        <a:lnTo>
                          <a:pt x="47" y="405"/>
                        </a:lnTo>
                        <a:lnTo>
                          <a:pt x="374" y="3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36" name="Freeform 85"/>
                  <p:cNvSpPr>
                    <a:spLocks/>
                  </p:cNvSpPr>
                  <p:nvPr/>
                </p:nvSpPr>
                <p:spPr bwMode="auto">
                  <a:xfrm>
                    <a:off x="2645" y="4774"/>
                    <a:ext cx="102" cy="79"/>
                  </a:xfrm>
                  <a:custGeom>
                    <a:avLst/>
                    <a:gdLst>
                      <a:gd name="T0" fmla="*/ 142 w 307"/>
                      <a:gd name="T1" fmla="*/ 0 h 317"/>
                      <a:gd name="T2" fmla="*/ 0 w 307"/>
                      <a:gd name="T3" fmla="*/ 317 h 317"/>
                      <a:gd name="T4" fmla="*/ 307 w 307"/>
                      <a:gd name="T5" fmla="*/ 125 h 317"/>
                      <a:gd name="T6" fmla="*/ 142 w 307"/>
                      <a:gd name="T7" fmla="*/ 0 h 317"/>
                    </a:gdLst>
                    <a:ahLst/>
                    <a:cxnLst>
                      <a:cxn ang="0">
                        <a:pos x="T0" y="T1"/>
                      </a:cxn>
                      <a:cxn ang="0">
                        <a:pos x="T2" y="T3"/>
                      </a:cxn>
                      <a:cxn ang="0">
                        <a:pos x="T4" y="T5"/>
                      </a:cxn>
                      <a:cxn ang="0">
                        <a:pos x="T6" y="T7"/>
                      </a:cxn>
                    </a:cxnLst>
                    <a:rect l="0" t="0" r="r" b="b"/>
                    <a:pathLst>
                      <a:path w="307" h="317">
                        <a:moveTo>
                          <a:pt x="142" y="0"/>
                        </a:moveTo>
                        <a:lnTo>
                          <a:pt x="0" y="317"/>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18" name="Group 86"/>
                <p:cNvGrpSpPr>
                  <a:grpSpLocks/>
                </p:cNvGrpSpPr>
                <p:nvPr/>
              </p:nvGrpSpPr>
              <p:grpSpPr bwMode="auto">
                <a:xfrm>
                  <a:off x="2341" y="4420"/>
                  <a:ext cx="211" cy="127"/>
                  <a:chOff x="2971" y="4552"/>
                  <a:chExt cx="211" cy="146"/>
                </a:xfrm>
              </p:grpSpPr>
              <p:sp>
                <p:nvSpPr>
                  <p:cNvPr id="833" name="Freeform 87"/>
                  <p:cNvSpPr>
                    <a:spLocks/>
                  </p:cNvSpPr>
                  <p:nvPr/>
                </p:nvSpPr>
                <p:spPr bwMode="auto">
                  <a:xfrm>
                    <a:off x="3047" y="4552"/>
                    <a:ext cx="135" cy="94"/>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34" name="Freeform 88"/>
                  <p:cNvSpPr>
                    <a:spLocks/>
                  </p:cNvSpPr>
                  <p:nvPr/>
                </p:nvSpPr>
                <p:spPr bwMode="auto">
                  <a:xfrm>
                    <a:off x="2971" y="4622"/>
                    <a:ext cx="109" cy="76"/>
                  </a:xfrm>
                  <a:custGeom>
                    <a:avLst/>
                    <a:gdLst>
                      <a:gd name="T0" fmla="*/ 175 w 326"/>
                      <a:gd name="T1" fmla="*/ 0 h 302"/>
                      <a:gd name="T2" fmla="*/ 0 w 326"/>
                      <a:gd name="T3" fmla="*/ 302 h 302"/>
                      <a:gd name="T4" fmla="*/ 326 w 326"/>
                      <a:gd name="T5" fmla="*/ 139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9"/>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19" name="Group 89"/>
                <p:cNvGrpSpPr>
                  <a:grpSpLocks/>
                </p:cNvGrpSpPr>
                <p:nvPr/>
              </p:nvGrpSpPr>
              <p:grpSpPr bwMode="auto">
                <a:xfrm>
                  <a:off x="2341" y="4334"/>
                  <a:ext cx="211" cy="127"/>
                  <a:chOff x="2971" y="4453"/>
                  <a:chExt cx="211" cy="146"/>
                </a:xfrm>
              </p:grpSpPr>
              <p:sp>
                <p:nvSpPr>
                  <p:cNvPr id="831" name="Freeform 90"/>
                  <p:cNvSpPr>
                    <a:spLocks/>
                  </p:cNvSpPr>
                  <p:nvPr/>
                </p:nvSpPr>
                <p:spPr bwMode="auto">
                  <a:xfrm>
                    <a:off x="3047" y="4453"/>
                    <a:ext cx="135" cy="94"/>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32" name="Freeform 91"/>
                  <p:cNvSpPr>
                    <a:spLocks/>
                  </p:cNvSpPr>
                  <p:nvPr/>
                </p:nvSpPr>
                <p:spPr bwMode="auto">
                  <a:xfrm>
                    <a:off x="2971" y="4524"/>
                    <a:ext cx="109" cy="75"/>
                  </a:xfrm>
                  <a:custGeom>
                    <a:avLst/>
                    <a:gdLst>
                      <a:gd name="T0" fmla="*/ 175 w 326"/>
                      <a:gd name="T1" fmla="*/ 0 h 302"/>
                      <a:gd name="T2" fmla="*/ 0 w 326"/>
                      <a:gd name="T3" fmla="*/ 302 h 302"/>
                      <a:gd name="T4" fmla="*/ 326 w 326"/>
                      <a:gd name="T5" fmla="*/ 139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9"/>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20" name="Group 92"/>
                <p:cNvGrpSpPr>
                  <a:grpSpLocks/>
                </p:cNvGrpSpPr>
                <p:nvPr/>
              </p:nvGrpSpPr>
              <p:grpSpPr bwMode="auto">
                <a:xfrm>
                  <a:off x="2341" y="4274"/>
                  <a:ext cx="211" cy="126"/>
                  <a:chOff x="2971" y="4383"/>
                  <a:chExt cx="211" cy="146"/>
                </a:xfrm>
              </p:grpSpPr>
              <p:sp>
                <p:nvSpPr>
                  <p:cNvPr id="829" name="Freeform 93"/>
                  <p:cNvSpPr>
                    <a:spLocks/>
                  </p:cNvSpPr>
                  <p:nvPr/>
                </p:nvSpPr>
                <p:spPr bwMode="auto">
                  <a:xfrm>
                    <a:off x="3047" y="4383"/>
                    <a:ext cx="135" cy="93"/>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30" name="Freeform 94"/>
                  <p:cNvSpPr>
                    <a:spLocks/>
                  </p:cNvSpPr>
                  <p:nvPr/>
                </p:nvSpPr>
                <p:spPr bwMode="auto">
                  <a:xfrm>
                    <a:off x="2971" y="4453"/>
                    <a:ext cx="109" cy="76"/>
                  </a:xfrm>
                  <a:custGeom>
                    <a:avLst/>
                    <a:gdLst>
                      <a:gd name="T0" fmla="*/ 175 w 326"/>
                      <a:gd name="T1" fmla="*/ 0 h 302"/>
                      <a:gd name="T2" fmla="*/ 0 w 326"/>
                      <a:gd name="T3" fmla="*/ 302 h 302"/>
                      <a:gd name="T4" fmla="*/ 326 w 326"/>
                      <a:gd name="T5" fmla="*/ 138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8"/>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21" name="Group 95"/>
                <p:cNvGrpSpPr>
                  <a:grpSpLocks/>
                </p:cNvGrpSpPr>
                <p:nvPr/>
              </p:nvGrpSpPr>
              <p:grpSpPr bwMode="auto">
                <a:xfrm>
                  <a:off x="2015" y="4396"/>
                  <a:ext cx="191" cy="138"/>
                  <a:chOff x="2645" y="4524"/>
                  <a:chExt cx="191" cy="160"/>
                </a:xfrm>
              </p:grpSpPr>
              <p:sp>
                <p:nvSpPr>
                  <p:cNvPr id="827" name="Freeform 96"/>
                  <p:cNvSpPr>
                    <a:spLocks/>
                  </p:cNvSpPr>
                  <p:nvPr/>
                </p:nvSpPr>
                <p:spPr bwMode="auto">
                  <a:xfrm>
                    <a:off x="2712" y="4524"/>
                    <a:ext cx="124" cy="101"/>
                  </a:xfrm>
                  <a:custGeom>
                    <a:avLst/>
                    <a:gdLst>
                      <a:gd name="T0" fmla="*/ 374 w 374"/>
                      <a:gd name="T1" fmla="*/ 35 h 405"/>
                      <a:gd name="T2" fmla="*/ 327 w 374"/>
                      <a:gd name="T3" fmla="*/ 0 h 405"/>
                      <a:gd name="T4" fmla="*/ 0 w 374"/>
                      <a:gd name="T5" fmla="*/ 369 h 405"/>
                      <a:gd name="T6" fmla="*/ 47 w 374"/>
                      <a:gd name="T7" fmla="*/ 405 h 405"/>
                      <a:gd name="T8" fmla="*/ 374 w 374"/>
                      <a:gd name="T9" fmla="*/ 35 h 405"/>
                    </a:gdLst>
                    <a:ahLst/>
                    <a:cxnLst>
                      <a:cxn ang="0">
                        <a:pos x="T0" y="T1"/>
                      </a:cxn>
                      <a:cxn ang="0">
                        <a:pos x="T2" y="T3"/>
                      </a:cxn>
                      <a:cxn ang="0">
                        <a:pos x="T4" y="T5"/>
                      </a:cxn>
                      <a:cxn ang="0">
                        <a:pos x="T6" y="T7"/>
                      </a:cxn>
                      <a:cxn ang="0">
                        <a:pos x="T8" y="T9"/>
                      </a:cxn>
                    </a:cxnLst>
                    <a:rect l="0" t="0" r="r" b="b"/>
                    <a:pathLst>
                      <a:path w="374" h="405">
                        <a:moveTo>
                          <a:pt x="374" y="35"/>
                        </a:moveTo>
                        <a:lnTo>
                          <a:pt x="327" y="0"/>
                        </a:lnTo>
                        <a:lnTo>
                          <a:pt x="0" y="369"/>
                        </a:lnTo>
                        <a:lnTo>
                          <a:pt x="47" y="405"/>
                        </a:lnTo>
                        <a:lnTo>
                          <a:pt x="374" y="35"/>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28" name="Freeform 97"/>
                  <p:cNvSpPr>
                    <a:spLocks/>
                  </p:cNvSpPr>
                  <p:nvPr/>
                </p:nvSpPr>
                <p:spPr bwMode="auto">
                  <a:xfrm>
                    <a:off x="2645" y="4605"/>
                    <a:ext cx="102" cy="79"/>
                  </a:xfrm>
                  <a:custGeom>
                    <a:avLst/>
                    <a:gdLst>
                      <a:gd name="T0" fmla="*/ 142 w 307"/>
                      <a:gd name="T1" fmla="*/ 0 h 316"/>
                      <a:gd name="T2" fmla="*/ 0 w 307"/>
                      <a:gd name="T3" fmla="*/ 316 h 316"/>
                      <a:gd name="T4" fmla="*/ 307 w 307"/>
                      <a:gd name="T5" fmla="*/ 125 h 316"/>
                      <a:gd name="T6" fmla="*/ 142 w 307"/>
                      <a:gd name="T7" fmla="*/ 0 h 316"/>
                    </a:gdLst>
                    <a:ahLst/>
                    <a:cxnLst>
                      <a:cxn ang="0">
                        <a:pos x="T0" y="T1"/>
                      </a:cxn>
                      <a:cxn ang="0">
                        <a:pos x="T2" y="T3"/>
                      </a:cxn>
                      <a:cxn ang="0">
                        <a:pos x="T4" y="T5"/>
                      </a:cxn>
                      <a:cxn ang="0">
                        <a:pos x="T6" y="T7"/>
                      </a:cxn>
                    </a:cxnLst>
                    <a:rect l="0" t="0" r="r" b="b"/>
                    <a:pathLst>
                      <a:path w="307" h="316">
                        <a:moveTo>
                          <a:pt x="142" y="0"/>
                        </a:moveTo>
                        <a:lnTo>
                          <a:pt x="0" y="316"/>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822" name="Group 98"/>
                <p:cNvGrpSpPr>
                  <a:grpSpLocks/>
                </p:cNvGrpSpPr>
                <p:nvPr/>
              </p:nvGrpSpPr>
              <p:grpSpPr bwMode="auto">
                <a:xfrm>
                  <a:off x="2015" y="4457"/>
                  <a:ext cx="191" cy="138"/>
                  <a:chOff x="2645" y="4595"/>
                  <a:chExt cx="191" cy="159"/>
                </a:xfrm>
              </p:grpSpPr>
              <p:sp>
                <p:nvSpPr>
                  <p:cNvPr id="825" name="Freeform 99"/>
                  <p:cNvSpPr>
                    <a:spLocks/>
                  </p:cNvSpPr>
                  <p:nvPr/>
                </p:nvSpPr>
                <p:spPr bwMode="auto">
                  <a:xfrm>
                    <a:off x="2712" y="4595"/>
                    <a:ext cx="124" cy="101"/>
                  </a:xfrm>
                  <a:custGeom>
                    <a:avLst/>
                    <a:gdLst>
                      <a:gd name="T0" fmla="*/ 374 w 374"/>
                      <a:gd name="T1" fmla="*/ 36 h 405"/>
                      <a:gd name="T2" fmla="*/ 327 w 374"/>
                      <a:gd name="T3" fmla="*/ 0 h 405"/>
                      <a:gd name="T4" fmla="*/ 0 w 374"/>
                      <a:gd name="T5" fmla="*/ 369 h 405"/>
                      <a:gd name="T6" fmla="*/ 47 w 374"/>
                      <a:gd name="T7" fmla="*/ 405 h 405"/>
                      <a:gd name="T8" fmla="*/ 374 w 374"/>
                      <a:gd name="T9" fmla="*/ 36 h 405"/>
                    </a:gdLst>
                    <a:ahLst/>
                    <a:cxnLst>
                      <a:cxn ang="0">
                        <a:pos x="T0" y="T1"/>
                      </a:cxn>
                      <a:cxn ang="0">
                        <a:pos x="T2" y="T3"/>
                      </a:cxn>
                      <a:cxn ang="0">
                        <a:pos x="T4" y="T5"/>
                      </a:cxn>
                      <a:cxn ang="0">
                        <a:pos x="T6" y="T7"/>
                      </a:cxn>
                      <a:cxn ang="0">
                        <a:pos x="T8" y="T9"/>
                      </a:cxn>
                    </a:cxnLst>
                    <a:rect l="0" t="0" r="r" b="b"/>
                    <a:pathLst>
                      <a:path w="374" h="405">
                        <a:moveTo>
                          <a:pt x="374" y="36"/>
                        </a:moveTo>
                        <a:lnTo>
                          <a:pt x="327" y="0"/>
                        </a:lnTo>
                        <a:lnTo>
                          <a:pt x="0" y="369"/>
                        </a:lnTo>
                        <a:lnTo>
                          <a:pt x="47" y="405"/>
                        </a:lnTo>
                        <a:lnTo>
                          <a:pt x="374" y="3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826" name="Freeform 100"/>
                  <p:cNvSpPr>
                    <a:spLocks/>
                  </p:cNvSpPr>
                  <p:nvPr/>
                </p:nvSpPr>
                <p:spPr bwMode="auto">
                  <a:xfrm>
                    <a:off x="2645" y="4675"/>
                    <a:ext cx="102" cy="79"/>
                  </a:xfrm>
                  <a:custGeom>
                    <a:avLst/>
                    <a:gdLst>
                      <a:gd name="T0" fmla="*/ 142 w 307"/>
                      <a:gd name="T1" fmla="*/ 0 h 317"/>
                      <a:gd name="T2" fmla="*/ 0 w 307"/>
                      <a:gd name="T3" fmla="*/ 317 h 317"/>
                      <a:gd name="T4" fmla="*/ 307 w 307"/>
                      <a:gd name="T5" fmla="*/ 125 h 317"/>
                      <a:gd name="T6" fmla="*/ 142 w 307"/>
                      <a:gd name="T7" fmla="*/ 0 h 317"/>
                    </a:gdLst>
                    <a:ahLst/>
                    <a:cxnLst>
                      <a:cxn ang="0">
                        <a:pos x="T0" y="T1"/>
                      </a:cxn>
                      <a:cxn ang="0">
                        <a:pos x="T2" y="T3"/>
                      </a:cxn>
                      <a:cxn ang="0">
                        <a:pos x="T4" y="T5"/>
                      </a:cxn>
                      <a:cxn ang="0">
                        <a:pos x="T6" y="T7"/>
                      </a:cxn>
                    </a:cxnLst>
                    <a:rect l="0" t="0" r="r" b="b"/>
                    <a:pathLst>
                      <a:path w="307" h="317">
                        <a:moveTo>
                          <a:pt x="142" y="0"/>
                        </a:moveTo>
                        <a:lnTo>
                          <a:pt x="0" y="317"/>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sp>
              <p:nvSpPr>
                <p:cNvPr id="823" name="Rectangle 101"/>
                <p:cNvSpPr>
                  <a:spLocks noChangeArrowheads="1"/>
                </p:cNvSpPr>
                <p:nvPr/>
              </p:nvSpPr>
              <p:spPr bwMode="auto">
                <a:xfrm>
                  <a:off x="2504" y="4563"/>
                  <a:ext cx="2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24" name="Rectangle 102"/>
                <p:cNvSpPr>
                  <a:spLocks noChangeArrowheads="1"/>
                </p:cNvSpPr>
                <p:nvPr/>
              </p:nvSpPr>
              <p:spPr bwMode="auto">
                <a:xfrm>
                  <a:off x="2239" y="4670"/>
                  <a:ext cx="10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grpSp>
          <p:nvGrpSpPr>
            <p:cNvPr id="31" name="Group 103"/>
            <p:cNvGrpSpPr>
              <a:grpSpLocks/>
            </p:cNvGrpSpPr>
            <p:nvPr/>
          </p:nvGrpSpPr>
          <p:grpSpPr bwMode="auto">
            <a:xfrm>
              <a:off x="2698537" y="2966601"/>
              <a:ext cx="1069975" cy="1192213"/>
              <a:chOff x="2099" y="2592"/>
              <a:chExt cx="892" cy="937"/>
            </a:xfrm>
          </p:grpSpPr>
          <p:sp>
            <p:nvSpPr>
              <p:cNvPr id="748" name="Rectangle 104"/>
              <p:cNvSpPr>
                <a:spLocks noChangeArrowheads="1"/>
              </p:cNvSpPr>
              <p:nvPr/>
            </p:nvSpPr>
            <p:spPr bwMode="auto">
              <a:xfrm>
                <a:off x="2775" y="3097"/>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49" name="Rectangle 105"/>
              <p:cNvSpPr>
                <a:spLocks noChangeArrowheads="1"/>
              </p:cNvSpPr>
              <p:nvPr/>
            </p:nvSpPr>
            <p:spPr bwMode="auto">
              <a:xfrm>
                <a:off x="2775" y="2999"/>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50" name="Rectangle 106"/>
              <p:cNvSpPr>
                <a:spLocks noChangeArrowheads="1"/>
              </p:cNvSpPr>
              <p:nvPr/>
            </p:nvSpPr>
            <p:spPr bwMode="auto">
              <a:xfrm>
                <a:off x="2775" y="2901"/>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51" name="Rectangle 107"/>
              <p:cNvSpPr>
                <a:spLocks noChangeArrowheads="1"/>
              </p:cNvSpPr>
              <p:nvPr/>
            </p:nvSpPr>
            <p:spPr bwMode="auto">
              <a:xfrm>
                <a:off x="2775" y="2831"/>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52" name="Rectangle 108"/>
              <p:cNvSpPr>
                <a:spLocks noChangeArrowheads="1"/>
              </p:cNvSpPr>
              <p:nvPr/>
            </p:nvSpPr>
            <p:spPr bwMode="auto">
              <a:xfrm>
                <a:off x="2775" y="2789"/>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53" name="Rectangle 109"/>
              <p:cNvSpPr>
                <a:spLocks noChangeArrowheads="1"/>
              </p:cNvSpPr>
              <p:nvPr/>
            </p:nvSpPr>
            <p:spPr bwMode="auto">
              <a:xfrm>
                <a:off x="2775" y="2761"/>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54" name="Rectangle 110"/>
              <p:cNvSpPr>
                <a:spLocks noChangeArrowheads="1"/>
              </p:cNvSpPr>
              <p:nvPr/>
            </p:nvSpPr>
            <p:spPr bwMode="auto">
              <a:xfrm>
                <a:off x="2775" y="2733"/>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55" name="Rectangle 111"/>
              <p:cNvSpPr>
                <a:spLocks noChangeArrowheads="1"/>
              </p:cNvSpPr>
              <p:nvPr/>
            </p:nvSpPr>
            <p:spPr bwMode="auto">
              <a:xfrm>
                <a:off x="2775" y="2719"/>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56" name="Rectangle 112"/>
              <p:cNvSpPr>
                <a:spLocks noChangeArrowheads="1"/>
              </p:cNvSpPr>
              <p:nvPr/>
            </p:nvSpPr>
            <p:spPr bwMode="auto">
              <a:xfrm>
                <a:off x="2775" y="2705"/>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57" name="Rectangle 113"/>
              <p:cNvSpPr>
                <a:spLocks noChangeArrowheads="1"/>
              </p:cNvSpPr>
              <p:nvPr/>
            </p:nvSpPr>
            <p:spPr bwMode="auto">
              <a:xfrm>
                <a:off x="2775" y="2691"/>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58" name="Rectangle 114"/>
              <p:cNvSpPr>
                <a:spLocks noChangeArrowheads="1"/>
              </p:cNvSpPr>
              <p:nvPr/>
            </p:nvSpPr>
            <p:spPr bwMode="auto">
              <a:xfrm>
                <a:off x="2775" y="2677"/>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59" name="Rectangle 115"/>
              <p:cNvSpPr>
                <a:spLocks noChangeArrowheads="1"/>
              </p:cNvSpPr>
              <p:nvPr/>
            </p:nvSpPr>
            <p:spPr bwMode="auto">
              <a:xfrm>
                <a:off x="2775" y="2662"/>
                <a:ext cx="13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60" name="Rectangle 116"/>
              <p:cNvSpPr>
                <a:spLocks noChangeArrowheads="1"/>
              </p:cNvSpPr>
              <p:nvPr/>
            </p:nvSpPr>
            <p:spPr bwMode="auto">
              <a:xfrm>
                <a:off x="2775" y="2648"/>
                <a:ext cx="13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61" name="Rectangle 117"/>
              <p:cNvSpPr>
                <a:spLocks noChangeArrowheads="1"/>
              </p:cNvSpPr>
              <p:nvPr/>
            </p:nvSpPr>
            <p:spPr bwMode="auto">
              <a:xfrm>
                <a:off x="2775" y="2634"/>
                <a:ext cx="13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62" name="Rectangle 118"/>
              <p:cNvSpPr>
                <a:spLocks noChangeArrowheads="1"/>
              </p:cNvSpPr>
              <p:nvPr/>
            </p:nvSpPr>
            <p:spPr bwMode="auto">
              <a:xfrm>
                <a:off x="2775" y="2620"/>
                <a:ext cx="13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63" name="Rectangle 119"/>
              <p:cNvSpPr>
                <a:spLocks noChangeArrowheads="1"/>
              </p:cNvSpPr>
              <p:nvPr/>
            </p:nvSpPr>
            <p:spPr bwMode="auto">
              <a:xfrm>
                <a:off x="2775" y="2606"/>
                <a:ext cx="13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64" name="Rectangle 120"/>
              <p:cNvSpPr>
                <a:spLocks noChangeArrowheads="1"/>
              </p:cNvSpPr>
              <p:nvPr/>
            </p:nvSpPr>
            <p:spPr bwMode="auto">
              <a:xfrm>
                <a:off x="2775" y="2592"/>
                <a:ext cx="13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65" name="Rectangle 121"/>
              <p:cNvSpPr>
                <a:spLocks noChangeArrowheads="1"/>
              </p:cNvSpPr>
              <p:nvPr/>
            </p:nvSpPr>
            <p:spPr bwMode="auto">
              <a:xfrm>
                <a:off x="2447" y="3223"/>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66" name="Rectangle 122"/>
              <p:cNvSpPr>
                <a:spLocks noChangeArrowheads="1"/>
              </p:cNvSpPr>
              <p:nvPr/>
            </p:nvSpPr>
            <p:spPr bwMode="auto">
              <a:xfrm>
                <a:off x="2447" y="312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67" name="Rectangle 123"/>
              <p:cNvSpPr>
                <a:spLocks noChangeArrowheads="1"/>
              </p:cNvSpPr>
              <p:nvPr/>
            </p:nvSpPr>
            <p:spPr bwMode="auto">
              <a:xfrm>
                <a:off x="2447" y="302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68" name="Rectangle 124"/>
              <p:cNvSpPr>
                <a:spLocks noChangeArrowheads="1"/>
              </p:cNvSpPr>
              <p:nvPr/>
            </p:nvSpPr>
            <p:spPr bwMode="auto">
              <a:xfrm>
                <a:off x="2447" y="295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69" name="Rectangle 125"/>
              <p:cNvSpPr>
                <a:spLocks noChangeArrowheads="1"/>
              </p:cNvSpPr>
              <p:nvPr/>
            </p:nvSpPr>
            <p:spPr bwMode="auto">
              <a:xfrm>
                <a:off x="2447" y="291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70" name="Rectangle 126"/>
              <p:cNvSpPr>
                <a:spLocks noChangeArrowheads="1"/>
              </p:cNvSpPr>
              <p:nvPr/>
            </p:nvSpPr>
            <p:spPr bwMode="auto">
              <a:xfrm>
                <a:off x="2447" y="288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71" name="Rectangle 127"/>
              <p:cNvSpPr>
                <a:spLocks noChangeArrowheads="1"/>
              </p:cNvSpPr>
              <p:nvPr/>
            </p:nvSpPr>
            <p:spPr bwMode="auto">
              <a:xfrm>
                <a:off x="2447" y="285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72" name="Rectangle 128"/>
              <p:cNvSpPr>
                <a:spLocks noChangeArrowheads="1"/>
              </p:cNvSpPr>
              <p:nvPr/>
            </p:nvSpPr>
            <p:spPr bwMode="auto">
              <a:xfrm>
                <a:off x="2447" y="284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73" name="Rectangle 129"/>
              <p:cNvSpPr>
                <a:spLocks noChangeArrowheads="1"/>
              </p:cNvSpPr>
              <p:nvPr/>
            </p:nvSpPr>
            <p:spPr bwMode="auto">
              <a:xfrm>
                <a:off x="2447" y="283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74" name="Rectangle 130"/>
              <p:cNvSpPr>
                <a:spLocks noChangeArrowheads="1"/>
              </p:cNvSpPr>
              <p:nvPr/>
            </p:nvSpPr>
            <p:spPr bwMode="auto">
              <a:xfrm>
                <a:off x="2447" y="281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75" name="Rectangle 131"/>
              <p:cNvSpPr>
                <a:spLocks noChangeArrowheads="1"/>
              </p:cNvSpPr>
              <p:nvPr/>
            </p:nvSpPr>
            <p:spPr bwMode="auto">
              <a:xfrm>
                <a:off x="2447" y="2803"/>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76" name="Rectangle 132"/>
              <p:cNvSpPr>
                <a:spLocks noChangeArrowheads="1"/>
              </p:cNvSpPr>
              <p:nvPr/>
            </p:nvSpPr>
            <p:spPr bwMode="auto">
              <a:xfrm>
                <a:off x="2447" y="278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77" name="Rectangle 133"/>
              <p:cNvSpPr>
                <a:spLocks noChangeArrowheads="1"/>
              </p:cNvSpPr>
              <p:nvPr/>
            </p:nvSpPr>
            <p:spPr bwMode="auto">
              <a:xfrm>
                <a:off x="2447" y="277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78" name="Rectangle 134"/>
              <p:cNvSpPr>
                <a:spLocks noChangeArrowheads="1"/>
              </p:cNvSpPr>
              <p:nvPr/>
            </p:nvSpPr>
            <p:spPr bwMode="auto">
              <a:xfrm>
                <a:off x="2447" y="276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79" name="Rectangle 135"/>
              <p:cNvSpPr>
                <a:spLocks noChangeArrowheads="1"/>
              </p:cNvSpPr>
              <p:nvPr/>
            </p:nvSpPr>
            <p:spPr bwMode="auto">
              <a:xfrm>
                <a:off x="2447" y="274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80" name="Rectangle 136"/>
              <p:cNvSpPr>
                <a:spLocks noChangeArrowheads="1"/>
              </p:cNvSpPr>
              <p:nvPr/>
            </p:nvSpPr>
            <p:spPr bwMode="auto">
              <a:xfrm>
                <a:off x="2447" y="2733"/>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81" name="Rectangle 137"/>
              <p:cNvSpPr>
                <a:spLocks noChangeArrowheads="1"/>
              </p:cNvSpPr>
              <p:nvPr/>
            </p:nvSpPr>
            <p:spPr bwMode="auto">
              <a:xfrm>
                <a:off x="2447" y="271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82" name="Rectangle 138"/>
              <p:cNvSpPr>
                <a:spLocks noChangeArrowheads="1"/>
              </p:cNvSpPr>
              <p:nvPr/>
            </p:nvSpPr>
            <p:spPr bwMode="auto">
              <a:xfrm>
                <a:off x="2447" y="270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83" name="Rectangle 139"/>
              <p:cNvSpPr>
                <a:spLocks noChangeArrowheads="1"/>
              </p:cNvSpPr>
              <p:nvPr/>
            </p:nvSpPr>
            <p:spPr bwMode="auto">
              <a:xfrm>
                <a:off x="2118" y="3377"/>
                <a:ext cx="135"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84" name="Rectangle 140"/>
              <p:cNvSpPr>
                <a:spLocks noChangeArrowheads="1"/>
              </p:cNvSpPr>
              <p:nvPr/>
            </p:nvSpPr>
            <p:spPr bwMode="auto">
              <a:xfrm>
                <a:off x="2118" y="327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85" name="Rectangle 141"/>
              <p:cNvSpPr>
                <a:spLocks noChangeArrowheads="1"/>
              </p:cNvSpPr>
              <p:nvPr/>
            </p:nvSpPr>
            <p:spPr bwMode="auto">
              <a:xfrm>
                <a:off x="2118" y="318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86" name="Rectangle 142"/>
              <p:cNvSpPr>
                <a:spLocks noChangeArrowheads="1"/>
              </p:cNvSpPr>
              <p:nvPr/>
            </p:nvSpPr>
            <p:spPr bwMode="auto">
              <a:xfrm>
                <a:off x="2118" y="311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87" name="Rectangle 143"/>
              <p:cNvSpPr>
                <a:spLocks noChangeArrowheads="1"/>
              </p:cNvSpPr>
              <p:nvPr/>
            </p:nvSpPr>
            <p:spPr bwMode="auto">
              <a:xfrm>
                <a:off x="2118" y="306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88" name="Rectangle 144"/>
              <p:cNvSpPr>
                <a:spLocks noChangeArrowheads="1"/>
              </p:cNvSpPr>
              <p:nvPr/>
            </p:nvSpPr>
            <p:spPr bwMode="auto">
              <a:xfrm>
                <a:off x="2118" y="304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89" name="Rectangle 145"/>
              <p:cNvSpPr>
                <a:spLocks noChangeArrowheads="1"/>
              </p:cNvSpPr>
              <p:nvPr/>
            </p:nvSpPr>
            <p:spPr bwMode="auto">
              <a:xfrm>
                <a:off x="2118" y="3013"/>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90" name="Rectangle 146"/>
              <p:cNvSpPr>
                <a:spLocks noChangeArrowheads="1"/>
              </p:cNvSpPr>
              <p:nvPr/>
            </p:nvSpPr>
            <p:spPr bwMode="auto">
              <a:xfrm>
                <a:off x="2118" y="299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91" name="Rectangle 147"/>
              <p:cNvSpPr>
                <a:spLocks noChangeArrowheads="1"/>
              </p:cNvSpPr>
              <p:nvPr/>
            </p:nvSpPr>
            <p:spPr bwMode="auto">
              <a:xfrm>
                <a:off x="2118" y="298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92" name="Rectangle 148"/>
              <p:cNvSpPr>
                <a:spLocks noChangeArrowheads="1"/>
              </p:cNvSpPr>
              <p:nvPr/>
            </p:nvSpPr>
            <p:spPr bwMode="auto">
              <a:xfrm>
                <a:off x="2118" y="297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93" name="Rectangle 149"/>
              <p:cNvSpPr>
                <a:spLocks noChangeArrowheads="1"/>
              </p:cNvSpPr>
              <p:nvPr/>
            </p:nvSpPr>
            <p:spPr bwMode="auto">
              <a:xfrm>
                <a:off x="2118" y="295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94" name="Rectangle 150"/>
              <p:cNvSpPr>
                <a:spLocks noChangeArrowheads="1"/>
              </p:cNvSpPr>
              <p:nvPr/>
            </p:nvSpPr>
            <p:spPr bwMode="auto">
              <a:xfrm>
                <a:off x="2118" y="2943"/>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95" name="Rectangle 151"/>
              <p:cNvSpPr>
                <a:spLocks noChangeArrowheads="1"/>
              </p:cNvSpPr>
              <p:nvPr/>
            </p:nvSpPr>
            <p:spPr bwMode="auto">
              <a:xfrm>
                <a:off x="2118" y="292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96" name="Rectangle 152"/>
              <p:cNvSpPr>
                <a:spLocks noChangeArrowheads="1"/>
              </p:cNvSpPr>
              <p:nvPr/>
            </p:nvSpPr>
            <p:spPr bwMode="auto">
              <a:xfrm>
                <a:off x="2118" y="291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97" name="Rectangle 153"/>
              <p:cNvSpPr>
                <a:spLocks noChangeArrowheads="1"/>
              </p:cNvSpPr>
              <p:nvPr/>
            </p:nvSpPr>
            <p:spPr bwMode="auto">
              <a:xfrm>
                <a:off x="2118" y="290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98" name="Rectangle 154"/>
              <p:cNvSpPr>
                <a:spLocks noChangeArrowheads="1"/>
              </p:cNvSpPr>
              <p:nvPr/>
            </p:nvSpPr>
            <p:spPr bwMode="auto">
              <a:xfrm>
                <a:off x="2118" y="288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99" name="Rectangle 155"/>
              <p:cNvSpPr>
                <a:spLocks noChangeArrowheads="1"/>
              </p:cNvSpPr>
              <p:nvPr/>
            </p:nvSpPr>
            <p:spPr bwMode="auto">
              <a:xfrm>
                <a:off x="2118" y="2873"/>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00" name="Rectangle 156"/>
              <p:cNvSpPr>
                <a:spLocks noChangeArrowheads="1"/>
              </p:cNvSpPr>
              <p:nvPr/>
            </p:nvSpPr>
            <p:spPr bwMode="auto">
              <a:xfrm>
                <a:off x="2118" y="285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01" name="Rectangle 157"/>
              <p:cNvSpPr>
                <a:spLocks noChangeArrowheads="1"/>
              </p:cNvSpPr>
              <p:nvPr/>
            </p:nvSpPr>
            <p:spPr bwMode="auto">
              <a:xfrm>
                <a:off x="2737" y="3136"/>
                <a:ext cx="25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02" name="Rectangle 158"/>
              <p:cNvSpPr>
                <a:spLocks noChangeArrowheads="1"/>
              </p:cNvSpPr>
              <p:nvPr/>
            </p:nvSpPr>
            <p:spPr bwMode="auto">
              <a:xfrm>
                <a:off x="2485" y="3258"/>
                <a:ext cx="103"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803" name="Rectangle 159"/>
              <p:cNvSpPr>
                <a:spLocks noChangeArrowheads="1"/>
              </p:cNvSpPr>
              <p:nvPr/>
            </p:nvSpPr>
            <p:spPr bwMode="auto">
              <a:xfrm>
                <a:off x="2099" y="3388"/>
                <a:ext cx="220"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sp>
          <p:nvSpPr>
            <p:cNvPr id="33" name="Rectangle 160"/>
            <p:cNvSpPr>
              <a:spLocks noChangeArrowheads="1"/>
            </p:cNvSpPr>
            <p:nvPr/>
          </p:nvSpPr>
          <p:spPr bwMode="auto">
            <a:xfrm>
              <a:off x="2384212" y="4146114"/>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4" name="Rectangle 161"/>
            <p:cNvSpPr>
              <a:spLocks noChangeArrowheads="1"/>
            </p:cNvSpPr>
            <p:nvPr/>
          </p:nvSpPr>
          <p:spPr bwMode="auto">
            <a:xfrm>
              <a:off x="2384212" y="4034989"/>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5" name="Rectangle 162"/>
            <p:cNvSpPr>
              <a:spLocks noChangeArrowheads="1"/>
            </p:cNvSpPr>
            <p:nvPr/>
          </p:nvSpPr>
          <p:spPr bwMode="auto">
            <a:xfrm>
              <a:off x="2384212" y="3927039"/>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6" name="Rectangle 163"/>
            <p:cNvSpPr>
              <a:spLocks noChangeArrowheads="1"/>
            </p:cNvSpPr>
            <p:nvPr/>
          </p:nvSpPr>
          <p:spPr bwMode="auto">
            <a:xfrm>
              <a:off x="2384212" y="3847664"/>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7" name="Rectangle 164"/>
            <p:cNvSpPr>
              <a:spLocks noChangeArrowheads="1"/>
            </p:cNvSpPr>
            <p:nvPr/>
          </p:nvSpPr>
          <p:spPr bwMode="auto">
            <a:xfrm>
              <a:off x="2384212" y="3800039"/>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8" name="Rectangle 165"/>
            <p:cNvSpPr>
              <a:spLocks noChangeArrowheads="1"/>
            </p:cNvSpPr>
            <p:nvPr/>
          </p:nvSpPr>
          <p:spPr bwMode="auto">
            <a:xfrm>
              <a:off x="2384212" y="3769876"/>
              <a:ext cx="161925" cy="111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9" name="Rectangle 166"/>
            <p:cNvSpPr>
              <a:spLocks noChangeArrowheads="1"/>
            </p:cNvSpPr>
            <p:nvPr/>
          </p:nvSpPr>
          <p:spPr bwMode="auto">
            <a:xfrm>
              <a:off x="2384212" y="3736539"/>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0" name="Rectangle 167"/>
            <p:cNvSpPr>
              <a:spLocks noChangeArrowheads="1"/>
            </p:cNvSpPr>
            <p:nvPr/>
          </p:nvSpPr>
          <p:spPr bwMode="auto">
            <a:xfrm>
              <a:off x="2384212" y="3720664"/>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2" name="Rectangle 168"/>
            <p:cNvSpPr>
              <a:spLocks noChangeArrowheads="1"/>
            </p:cNvSpPr>
            <p:nvPr/>
          </p:nvSpPr>
          <p:spPr bwMode="auto">
            <a:xfrm>
              <a:off x="2384212" y="3704789"/>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3" name="Rectangle 169"/>
            <p:cNvSpPr>
              <a:spLocks noChangeArrowheads="1"/>
            </p:cNvSpPr>
            <p:nvPr/>
          </p:nvSpPr>
          <p:spPr bwMode="auto">
            <a:xfrm>
              <a:off x="2384212" y="3688914"/>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5" name="Rectangle 170"/>
            <p:cNvSpPr>
              <a:spLocks noChangeArrowheads="1"/>
            </p:cNvSpPr>
            <p:nvPr/>
          </p:nvSpPr>
          <p:spPr bwMode="auto">
            <a:xfrm>
              <a:off x="2384212" y="3673039"/>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6" name="Rectangle 171"/>
            <p:cNvSpPr>
              <a:spLocks noChangeArrowheads="1"/>
            </p:cNvSpPr>
            <p:nvPr/>
          </p:nvSpPr>
          <p:spPr bwMode="auto">
            <a:xfrm>
              <a:off x="2384212" y="3658751"/>
              <a:ext cx="161925"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7" name="Rectangle 172"/>
            <p:cNvSpPr>
              <a:spLocks noChangeArrowheads="1"/>
            </p:cNvSpPr>
            <p:nvPr/>
          </p:nvSpPr>
          <p:spPr bwMode="auto">
            <a:xfrm>
              <a:off x="2384212" y="3642876"/>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8" name="Rectangle 173"/>
            <p:cNvSpPr>
              <a:spLocks noChangeArrowheads="1"/>
            </p:cNvSpPr>
            <p:nvPr/>
          </p:nvSpPr>
          <p:spPr bwMode="auto">
            <a:xfrm>
              <a:off x="2384212" y="3627001"/>
              <a:ext cx="161925"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9" name="Rectangle 174"/>
            <p:cNvSpPr>
              <a:spLocks noChangeArrowheads="1"/>
            </p:cNvSpPr>
            <p:nvPr/>
          </p:nvSpPr>
          <p:spPr bwMode="auto">
            <a:xfrm>
              <a:off x="2384212" y="3609539"/>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0" name="Rectangle 175"/>
            <p:cNvSpPr>
              <a:spLocks noChangeArrowheads="1"/>
            </p:cNvSpPr>
            <p:nvPr/>
          </p:nvSpPr>
          <p:spPr bwMode="auto">
            <a:xfrm>
              <a:off x="2384212" y="3593664"/>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1" name="Rectangle 176"/>
            <p:cNvSpPr>
              <a:spLocks noChangeArrowheads="1"/>
            </p:cNvSpPr>
            <p:nvPr/>
          </p:nvSpPr>
          <p:spPr bwMode="auto">
            <a:xfrm>
              <a:off x="2384212" y="3577789"/>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2" name="Rectangle 177"/>
            <p:cNvSpPr>
              <a:spLocks noChangeArrowheads="1"/>
            </p:cNvSpPr>
            <p:nvPr/>
          </p:nvSpPr>
          <p:spPr bwMode="auto">
            <a:xfrm>
              <a:off x="2384212" y="3563501"/>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3" name="Rectangle 178"/>
            <p:cNvSpPr>
              <a:spLocks noChangeArrowheads="1"/>
            </p:cNvSpPr>
            <p:nvPr/>
          </p:nvSpPr>
          <p:spPr bwMode="auto">
            <a:xfrm>
              <a:off x="1988924" y="4319151"/>
              <a:ext cx="161925" cy="15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4" name="Rectangle 179"/>
            <p:cNvSpPr>
              <a:spLocks noChangeArrowheads="1"/>
            </p:cNvSpPr>
            <p:nvPr/>
          </p:nvSpPr>
          <p:spPr bwMode="auto">
            <a:xfrm>
              <a:off x="1988924" y="4209614"/>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5" name="Rectangle 180"/>
            <p:cNvSpPr>
              <a:spLocks noChangeArrowheads="1"/>
            </p:cNvSpPr>
            <p:nvPr/>
          </p:nvSpPr>
          <p:spPr bwMode="auto">
            <a:xfrm>
              <a:off x="1988924" y="4098489"/>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nvGrpSpPr>
            <p:cNvPr id="56" name="Group 181"/>
            <p:cNvGrpSpPr>
              <a:grpSpLocks/>
            </p:cNvGrpSpPr>
            <p:nvPr/>
          </p:nvGrpSpPr>
          <p:grpSpPr bwMode="auto">
            <a:xfrm>
              <a:off x="1988924" y="3736539"/>
              <a:ext cx="161925" cy="296862"/>
              <a:chOff x="1759" y="3870"/>
              <a:chExt cx="138" cy="215"/>
            </a:xfrm>
          </p:grpSpPr>
          <p:sp>
            <p:nvSpPr>
              <p:cNvPr id="733" name="Rectangle 182"/>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34" name="Rectangle 183"/>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35" name="Rectangle 184"/>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36" name="Rectangle 185"/>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37" name="Rectangle 186"/>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38" name="Rectangle 187"/>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39" name="Rectangle 188"/>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40" name="Rectangle 189"/>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41" name="Rectangle 190"/>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42" name="Rectangle 191"/>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43" name="Rectangle 192"/>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44" name="Rectangle 193"/>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45" name="Rectangle 194"/>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46" name="Rectangle 195"/>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47" name="Rectangle 196"/>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sp>
          <p:nvSpPr>
            <p:cNvPr id="57" name="Rectangle 197"/>
            <p:cNvSpPr>
              <a:spLocks noChangeArrowheads="1"/>
            </p:cNvSpPr>
            <p:nvPr/>
          </p:nvSpPr>
          <p:spPr bwMode="auto">
            <a:xfrm>
              <a:off x="2430249" y="4185801"/>
              <a:ext cx="1238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8" name="Rectangle 198"/>
            <p:cNvSpPr>
              <a:spLocks noChangeArrowheads="1"/>
            </p:cNvSpPr>
            <p:nvPr/>
          </p:nvSpPr>
          <p:spPr bwMode="auto">
            <a:xfrm>
              <a:off x="1966699" y="4331851"/>
              <a:ext cx="2635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nvGrpSpPr>
            <p:cNvPr id="59" name="Group 199"/>
            <p:cNvGrpSpPr>
              <a:grpSpLocks/>
            </p:cNvGrpSpPr>
            <p:nvPr/>
          </p:nvGrpSpPr>
          <p:grpSpPr bwMode="auto">
            <a:xfrm rot="445663">
              <a:off x="1220574" y="1972826"/>
              <a:ext cx="2197100" cy="1789113"/>
              <a:chOff x="450" y="1030"/>
              <a:chExt cx="1093" cy="770"/>
            </a:xfrm>
          </p:grpSpPr>
          <p:sp>
            <p:nvSpPr>
              <p:cNvPr id="711" name="Freeform 200"/>
              <p:cNvSpPr>
                <a:spLocks/>
              </p:cNvSpPr>
              <p:nvPr/>
            </p:nvSpPr>
            <p:spPr bwMode="auto">
              <a:xfrm>
                <a:off x="450" y="1775"/>
                <a:ext cx="35" cy="25"/>
              </a:xfrm>
              <a:custGeom>
                <a:avLst/>
                <a:gdLst>
                  <a:gd name="T0" fmla="*/ 0 w 105"/>
                  <a:gd name="T1" fmla="*/ 34 h 50"/>
                  <a:gd name="T2" fmla="*/ 12 w 105"/>
                  <a:gd name="T3" fmla="*/ 50 h 50"/>
                  <a:gd name="T4" fmla="*/ 105 w 105"/>
                  <a:gd name="T5" fmla="*/ 16 h 50"/>
                  <a:gd name="T6" fmla="*/ 93 w 105"/>
                  <a:gd name="T7" fmla="*/ 0 h 50"/>
                  <a:gd name="T8" fmla="*/ 0 w 105"/>
                  <a:gd name="T9" fmla="*/ 34 h 50"/>
                </a:gdLst>
                <a:ahLst/>
                <a:cxnLst>
                  <a:cxn ang="0">
                    <a:pos x="T0" y="T1"/>
                  </a:cxn>
                  <a:cxn ang="0">
                    <a:pos x="T2" y="T3"/>
                  </a:cxn>
                  <a:cxn ang="0">
                    <a:pos x="T4" y="T5"/>
                  </a:cxn>
                  <a:cxn ang="0">
                    <a:pos x="T6" y="T7"/>
                  </a:cxn>
                  <a:cxn ang="0">
                    <a:pos x="T8" y="T9"/>
                  </a:cxn>
                </a:cxnLst>
                <a:rect l="0" t="0" r="r" b="b"/>
                <a:pathLst>
                  <a:path w="105" h="50">
                    <a:moveTo>
                      <a:pt x="0" y="34"/>
                    </a:moveTo>
                    <a:lnTo>
                      <a:pt x="12" y="50"/>
                    </a:lnTo>
                    <a:lnTo>
                      <a:pt x="105" y="16"/>
                    </a:lnTo>
                    <a:lnTo>
                      <a:pt x="93" y="0"/>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12" name="Freeform 201"/>
              <p:cNvSpPr>
                <a:spLocks/>
              </p:cNvSpPr>
              <p:nvPr/>
            </p:nvSpPr>
            <p:spPr bwMode="auto">
              <a:xfrm>
                <a:off x="504" y="1745"/>
                <a:ext cx="35" cy="25"/>
              </a:xfrm>
              <a:custGeom>
                <a:avLst/>
                <a:gdLst>
                  <a:gd name="T0" fmla="*/ 0 w 105"/>
                  <a:gd name="T1" fmla="*/ 34 h 50"/>
                  <a:gd name="T2" fmla="*/ 12 w 105"/>
                  <a:gd name="T3" fmla="*/ 50 h 50"/>
                  <a:gd name="T4" fmla="*/ 46 w 105"/>
                  <a:gd name="T5" fmla="*/ 38 h 50"/>
                  <a:gd name="T6" fmla="*/ 105 w 105"/>
                  <a:gd name="T7" fmla="*/ 16 h 50"/>
                  <a:gd name="T8" fmla="*/ 93 w 105"/>
                  <a:gd name="T9" fmla="*/ 0 h 50"/>
                  <a:gd name="T10" fmla="*/ 35 w 105"/>
                  <a:gd name="T11" fmla="*/ 21 h 50"/>
                  <a:gd name="T12" fmla="*/ 0 w 105"/>
                  <a:gd name="T13" fmla="*/ 34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0" y="34"/>
                    </a:moveTo>
                    <a:lnTo>
                      <a:pt x="12" y="50"/>
                    </a:lnTo>
                    <a:lnTo>
                      <a:pt x="46" y="38"/>
                    </a:lnTo>
                    <a:lnTo>
                      <a:pt x="105" y="16"/>
                    </a:lnTo>
                    <a:lnTo>
                      <a:pt x="93" y="0"/>
                    </a:lnTo>
                    <a:lnTo>
                      <a:pt x="35" y="21"/>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13" name="Freeform 202"/>
              <p:cNvSpPr>
                <a:spLocks/>
              </p:cNvSpPr>
              <p:nvPr/>
            </p:nvSpPr>
            <p:spPr bwMode="auto">
              <a:xfrm>
                <a:off x="559" y="1714"/>
                <a:ext cx="35" cy="26"/>
              </a:xfrm>
              <a:custGeom>
                <a:avLst/>
                <a:gdLst>
                  <a:gd name="T0" fmla="*/ 0 w 106"/>
                  <a:gd name="T1" fmla="*/ 35 h 51"/>
                  <a:gd name="T2" fmla="*/ 13 w 106"/>
                  <a:gd name="T3" fmla="*/ 51 h 51"/>
                  <a:gd name="T4" fmla="*/ 72 w 106"/>
                  <a:gd name="T5" fmla="*/ 29 h 51"/>
                  <a:gd name="T6" fmla="*/ 106 w 106"/>
                  <a:gd name="T7" fmla="*/ 16 h 51"/>
                  <a:gd name="T8" fmla="*/ 93 w 106"/>
                  <a:gd name="T9" fmla="*/ 0 h 51"/>
                  <a:gd name="T10" fmla="*/ 62 w 106"/>
                  <a:gd name="T11" fmla="*/ 12 h 51"/>
                  <a:gd name="T12" fmla="*/ 0 w 106"/>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106" h="51">
                    <a:moveTo>
                      <a:pt x="0" y="35"/>
                    </a:moveTo>
                    <a:lnTo>
                      <a:pt x="13" y="51"/>
                    </a:lnTo>
                    <a:lnTo>
                      <a:pt x="72" y="29"/>
                    </a:lnTo>
                    <a:lnTo>
                      <a:pt x="106" y="16"/>
                    </a:lnTo>
                    <a:lnTo>
                      <a:pt x="93" y="0"/>
                    </a:lnTo>
                    <a:lnTo>
                      <a:pt x="62" y="12"/>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14" name="Freeform 203"/>
              <p:cNvSpPr>
                <a:spLocks/>
              </p:cNvSpPr>
              <p:nvPr/>
            </p:nvSpPr>
            <p:spPr bwMode="auto">
              <a:xfrm>
                <a:off x="613" y="1684"/>
                <a:ext cx="35" cy="25"/>
              </a:xfrm>
              <a:custGeom>
                <a:avLst/>
                <a:gdLst>
                  <a:gd name="T0" fmla="*/ 0 w 107"/>
                  <a:gd name="T1" fmla="*/ 35 h 50"/>
                  <a:gd name="T2" fmla="*/ 14 w 107"/>
                  <a:gd name="T3" fmla="*/ 50 h 50"/>
                  <a:gd name="T4" fmla="*/ 42 w 107"/>
                  <a:gd name="T5" fmla="*/ 40 h 50"/>
                  <a:gd name="T6" fmla="*/ 83 w 107"/>
                  <a:gd name="T7" fmla="*/ 25 h 50"/>
                  <a:gd name="T8" fmla="*/ 107 w 107"/>
                  <a:gd name="T9" fmla="*/ 15 h 50"/>
                  <a:gd name="T10" fmla="*/ 93 w 107"/>
                  <a:gd name="T11" fmla="*/ 0 h 50"/>
                  <a:gd name="T12" fmla="*/ 73 w 107"/>
                  <a:gd name="T13" fmla="*/ 8 h 50"/>
                  <a:gd name="T14" fmla="*/ 31 w 107"/>
                  <a:gd name="T15" fmla="*/ 23 h 50"/>
                  <a:gd name="T16" fmla="*/ 0 w 107"/>
                  <a:gd name="T17"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50">
                    <a:moveTo>
                      <a:pt x="0" y="35"/>
                    </a:moveTo>
                    <a:lnTo>
                      <a:pt x="14" y="50"/>
                    </a:lnTo>
                    <a:lnTo>
                      <a:pt x="42" y="40"/>
                    </a:lnTo>
                    <a:lnTo>
                      <a:pt x="83" y="25"/>
                    </a:lnTo>
                    <a:lnTo>
                      <a:pt x="107" y="15"/>
                    </a:lnTo>
                    <a:lnTo>
                      <a:pt x="93" y="0"/>
                    </a:lnTo>
                    <a:lnTo>
                      <a:pt x="73" y="8"/>
                    </a:lnTo>
                    <a:lnTo>
                      <a:pt x="31" y="23"/>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15" name="Freeform 204"/>
              <p:cNvSpPr>
                <a:spLocks/>
              </p:cNvSpPr>
              <p:nvPr/>
            </p:nvSpPr>
            <p:spPr bwMode="auto">
              <a:xfrm>
                <a:off x="667" y="1652"/>
                <a:ext cx="35" cy="26"/>
              </a:xfrm>
              <a:custGeom>
                <a:avLst/>
                <a:gdLst>
                  <a:gd name="T0" fmla="*/ 0 w 105"/>
                  <a:gd name="T1" fmla="*/ 36 h 51"/>
                  <a:gd name="T2" fmla="*/ 13 w 105"/>
                  <a:gd name="T3" fmla="*/ 51 h 51"/>
                  <a:gd name="T4" fmla="*/ 33 w 105"/>
                  <a:gd name="T5" fmla="*/ 44 h 51"/>
                  <a:gd name="T6" fmla="*/ 68 w 105"/>
                  <a:gd name="T7" fmla="*/ 30 h 51"/>
                  <a:gd name="T8" fmla="*/ 98 w 105"/>
                  <a:gd name="T9" fmla="*/ 18 h 51"/>
                  <a:gd name="T10" fmla="*/ 105 w 105"/>
                  <a:gd name="T11" fmla="*/ 15 h 51"/>
                  <a:gd name="T12" fmla="*/ 92 w 105"/>
                  <a:gd name="T13" fmla="*/ 0 h 51"/>
                  <a:gd name="T14" fmla="*/ 87 w 105"/>
                  <a:gd name="T15" fmla="*/ 1 h 51"/>
                  <a:gd name="T16" fmla="*/ 55 w 105"/>
                  <a:gd name="T17" fmla="*/ 15 h 51"/>
                  <a:gd name="T18" fmla="*/ 22 w 105"/>
                  <a:gd name="T19" fmla="*/ 27 h 51"/>
                  <a:gd name="T20" fmla="*/ 0 w 105"/>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51">
                    <a:moveTo>
                      <a:pt x="0" y="36"/>
                    </a:moveTo>
                    <a:lnTo>
                      <a:pt x="13" y="51"/>
                    </a:lnTo>
                    <a:lnTo>
                      <a:pt x="33" y="44"/>
                    </a:lnTo>
                    <a:lnTo>
                      <a:pt x="68" y="30"/>
                    </a:lnTo>
                    <a:lnTo>
                      <a:pt x="98" y="18"/>
                    </a:lnTo>
                    <a:lnTo>
                      <a:pt x="105" y="15"/>
                    </a:lnTo>
                    <a:lnTo>
                      <a:pt x="92" y="0"/>
                    </a:lnTo>
                    <a:lnTo>
                      <a:pt x="87" y="1"/>
                    </a:lnTo>
                    <a:lnTo>
                      <a:pt x="55" y="15"/>
                    </a:lnTo>
                    <a:lnTo>
                      <a:pt x="22" y="2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16" name="Freeform 205"/>
              <p:cNvSpPr>
                <a:spLocks/>
              </p:cNvSpPr>
              <p:nvPr/>
            </p:nvSpPr>
            <p:spPr bwMode="auto">
              <a:xfrm>
                <a:off x="720" y="1618"/>
                <a:ext cx="34" cy="27"/>
              </a:xfrm>
              <a:custGeom>
                <a:avLst/>
                <a:gdLst>
                  <a:gd name="T0" fmla="*/ 0 w 102"/>
                  <a:gd name="T1" fmla="*/ 39 h 54"/>
                  <a:gd name="T2" fmla="*/ 13 w 102"/>
                  <a:gd name="T3" fmla="*/ 54 h 54"/>
                  <a:gd name="T4" fmla="*/ 16 w 102"/>
                  <a:gd name="T5" fmla="*/ 53 h 54"/>
                  <a:gd name="T6" fmla="*/ 37 w 102"/>
                  <a:gd name="T7" fmla="*/ 44 h 54"/>
                  <a:gd name="T8" fmla="*/ 57 w 102"/>
                  <a:gd name="T9" fmla="*/ 35 h 54"/>
                  <a:gd name="T10" fmla="*/ 62 w 102"/>
                  <a:gd name="T11" fmla="*/ 33 h 54"/>
                  <a:gd name="T12" fmla="*/ 99 w 102"/>
                  <a:gd name="T13" fmla="*/ 16 h 54"/>
                  <a:gd name="T14" fmla="*/ 102 w 102"/>
                  <a:gd name="T15" fmla="*/ 14 h 54"/>
                  <a:gd name="T16" fmla="*/ 87 w 102"/>
                  <a:gd name="T17" fmla="*/ 0 h 54"/>
                  <a:gd name="T18" fmla="*/ 80 w 102"/>
                  <a:gd name="T19" fmla="*/ 3 h 54"/>
                  <a:gd name="T20" fmla="*/ 43 w 102"/>
                  <a:gd name="T21" fmla="*/ 20 h 54"/>
                  <a:gd name="T22" fmla="*/ 53 w 102"/>
                  <a:gd name="T23" fmla="*/ 26 h 54"/>
                  <a:gd name="T24" fmla="*/ 47 w 102"/>
                  <a:gd name="T25" fmla="*/ 18 h 54"/>
                  <a:gd name="T26" fmla="*/ 26 w 102"/>
                  <a:gd name="T27" fmla="*/ 27 h 54"/>
                  <a:gd name="T28" fmla="*/ 6 w 102"/>
                  <a:gd name="T29" fmla="*/ 36 h 54"/>
                  <a:gd name="T30" fmla="*/ 0 w 102"/>
                  <a:gd name="T31"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54">
                    <a:moveTo>
                      <a:pt x="0" y="39"/>
                    </a:moveTo>
                    <a:lnTo>
                      <a:pt x="13" y="54"/>
                    </a:lnTo>
                    <a:lnTo>
                      <a:pt x="16" y="53"/>
                    </a:lnTo>
                    <a:lnTo>
                      <a:pt x="37" y="44"/>
                    </a:lnTo>
                    <a:lnTo>
                      <a:pt x="57" y="35"/>
                    </a:lnTo>
                    <a:lnTo>
                      <a:pt x="62" y="33"/>
                    </a:lnTo>
                    <a:lnTo>
                      <a:pt x="99" y="16"/>
                    </a:lnTo>
                    <a:lnTo>
                      <a:pt x="102" y="14"/>
                    </a:lnTo>
                    <a:lnTo>
                      <a:pt x="87" y="0"/>
                    </a:lnTo>
                    <a:lnTo>
                      <a:pt x="80" y="3"/>
                    </a:lnTo>
                    <a:lnTo>
                      <a:pt x="43" y="20"/>
                    </a:lnTo>
                    <a:lnTo>
                      <a:pt x="53" y="26"/>
                    </a:lnTo>
                    <a:lnTo>
                      <a:pt x="47" y="18"/>
                    </a:lnTo>
                    <a:lnTo>
                      <a:pt x="26" y="27"/>
                    </a:lnTo>
                    <a:lnTo>
                      <a:pt x="6" y="36"/>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17" name="Freeform 206"/>
              <p:cNvSpPr>
                <a:spLocks/>
              </p:cNvSpPr>
              <p:nvPr/>
            </p:nvSpPr>
            <p:spPr bwMode="auto">
              <a:xfrm>
                <a:off x="771" y="1581"/>
                <a:ext cx="34" cy="28"/>
              </a:xfrm>
              <a:custGeom>
                <a:avLst/>
                <a:gdLst>
                  <a:gd name="T0" fmla="*/ 1 w 103"/>
                  <a:gd name="T1" fmla="*/ 42 h 56"/>
                  <a:gd name="T2" fmla="*/ 16 w 103"/>
                  <a:gd name="T3" fmla="*/ 56 h 56"/>
                  <a:gd name="T4" fmla="*/ 19 w 103"/>
                  <a:gd name="T5" fmla="*/ 55 h 56"/>
                  <a:gd name="T6" fmla="*/ 39 w 103"/>
                  <a:gd name="T7" fmla="*/ 46 h 56"/>
                  <a:gd name="T8" fmla="*/ 60 w 103"/>
                  <a:gd name="T9" fmla="*/ 36 h 56"/>
                  <a:gd name="T10" fmla="*/ 82 w 103"/>
                  <a:gd name="T11" fmla="*/ 25 h 56"/>
                  <a:gd name="T12" fmla="*/ 103 w 103"/>
                  <a:gd name="T13" fmla="*/ 15 h 56"/>
                  <a:gd name="T14" fmla="*/ 88 w 103"/>
                  <a:gd name="T15" fmla="*/ 0 h 56"/>
                  <a:gd name="T16" fmla="*/ 63 w 103"/>
                  <a:gd name="T17" fmla="*/ 12 h 56"/>
                  <a:gd name="T18" fmla="*/ 41 w 103"/>
                  <a:gd name="T19" fmla="*/ 23 h 56"/>
                  <a:gd name="T20" fmla="*/ 20 w 103"/>
                  <a:gd name="T21" fmla="*/ 33 h 56"/>
                  <a:gd name="T22" fmla="*/ 0 w 103"/>
                  <a:gd name="T23" fmla="*/ 42 h 56"/>
                  <a:gd name="T24" fmla="*/ 1 w 103"/>
                  <a:gd name="T25"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56">
                    <a:moveTo>
                      <a:pt x="1" y="42"/>
                    </a:moveTo>
                    <a:lnTo>
                      <a:pt x="16" y="56"/>
                    </a:lnTo>
                    <a:lnTo>
                      <a:pt x="19" y="55"/>
                    </a:lnTo>
                    <a:lnTo>
                      <a:pt x="39" y="46"/>
                    </a:lnTo>
                    <a:lnTo>
                      <a:pt x="60" y="36"/>
                    </a:lnTo>
                    <a:lnTo>
                      <a:pt x="82" y="25"/>
                    </a:lnTo>
                    <a:lnTo>
                      <a:pt x="103" y="15"/>
                    </a:lnTo>
                    <a:lnTo>
                      <a:pt x="88" y="0"/>
                    </a:lnTo>
                    <a:lnTo>
                      <a:pt x="63" y="12"/>
                    </a:lnTo>
                    <a:lnTo>
                      <a:pt x="41" y="23"/>
                    </a:lnTo>
                    <a:lnTo>
                      <a:pt x="20" y="33"/>
                    </a:lnTo>
                    <a:lnTo>
                      <a:pt x="0" y="42"/>
                    </a:lnTo>
                    <a:lnTo>
                      <a:pt x="1"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18" name="Freeform 207"/>
              <p:cNvSpPr>
                <a:spLocks/>
              </p:cNvSpPr>
              <p:nvPr/>
            </p:nvSpPr>
            <p:spPr bwMode="auto">
              <a:xfrm>
                <a:off x="822" y="1544"/>
                <a:ext cx="33" cy="28"/>
              </a:xfrm>
              <a:custGeom>
                <a:avLst/>
                <a:gdLst>
                  <a:gd name="T0" fmla="*/ 0 w 101"/>
                  <a:gd name="T1" fmla="*/ 42 h 56"/>
                  <a:gd name="T2" fmla="*/ 15 w 101"/>
                  <a:gd name="T3" fmla="*/ 56 h 56"/>
                  <a:gd name="T4" fmla="*/ 62 w 101"/>
                  <a:gd name="T5" fmla="*/ 34 h 56"/>
                  <a:gd name="T6" fmla="*/ 101 w 101"/>
                  <a:gd name="T7" fmla="*/ 14 h 56"/>
                  <a:gd name="T8" fmla="*/ 86 w 101"/>
                  <a:gd name="T9" fmla="*/ 0 h 56"/>
                  <a:gd name="T10" fmla="*/ 43 w 101"/>
                  <a:gd name="T11" fmla="*/ 21 h 56"/>
                  <a:gd name="T12" fmla="*/ 0 w 101"/>
                  <a:gd name="T13" fmla="*/ 42 h 56"/>
                </a:gdLst>
                <a:ahLst/>
                <a:cxnLst>
                  <a:cxn ang="0">
                    <a:pos x="T0" y="T1"/>
                  </a:cxn>
                  <a:cxn ang="0">
                    <a:pos x="T2" y="T3"/>
                  </a:cxn>
                  <a:cxn ang="0">
                    <a:pos x="T4" y="T5"/>
                  </a:cxn>
                  <a:cxn ang="0">
                    <a:pos x="T6" y="T7"/>
                  </a:cxn>
                  <a:cxn ang="0">
                    <a:pos x="T8" y="T9"/>
                  </a:cxn>
                  <a:cxn ang="0">
                    <a:pos x="T10" y="T11"/>
                  </a:cxn>
                  <a:cxn ang="0">
                    <a:pos x="T12" y="T13"/>
                  </a:cxn>
                </a:cxnLst>
                <a:rect l="0" t="0" r="r" b="b"/>
                <a:pathLst>
                  <a:path w="101" h="56">
                    <a:moveTo>
                      <a:pt x="0" y="42"/>
                    </a:moveTo>
                    <a:lnTo>
                      <a:pt x="15" y="56"/>
                    </a:lnTo>
                    <a:lnTo>
                      <a:pt x="62" y="34"/>
                    </a:lnTo>
                    <a:lnTo>
                      <a:pt x="101" y="14"/>
                    </a:lnTo>
                    <a:lnTo>
                      <a:pt x="86" y="0"/>
                    </a:lnTo>
                    <a:lnTo>
                      <a:pt x="43" y="21"/>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19" name="Freeform 208"/>
              <p:cNvSpPr>
                <a:spLocks/>
              </p:cNvSpPr>
              <p:nvPr/>
            </p:nvSpPr>
            <p:spPr bwMode="auto">
              <a:xfrm>
                <a:off x="872" y="1508"/>
                <a:ext cx="34" cy="27"/>
              </a:xfrm>
              <a:custGeom>
                <a:avLst/>
                <a:gdLst>
                  <a:gd name="T0" fmla="*/ 0 w 101"/>
                  <a:gd name="T1" fmla="*/ 41 h 55"/>
                  <a:gd name="T2" fmla="*/ 15 w 101"/>
                  <a:gd name="T3" fmla="*/ 55 h 55"/>
                  <a:gd name="T4" fmla="*/ 30 w 101"/>
                  <a:gd name="T5" fmla="*/ 49 h 55"/>
                  <a:gd name="T6" fmla="*/ 92 w 101"/>
                  <a:gd name="T7" fmla="*/ 19 h 55"/>
                  <a:gd name="T8" fmla="*/ 101 w 101"/>
                  <a:gd name="T9" fmla="*/ 14 h 55"/>
                  <a:gd name="T10" fmla="*/ 86 w 101"/>
                  <a:gd name="T11" fmla="*/ 0 h 55"/>
                  <a:gd name="T12" fmla="*/ 73 w 101"/>
                  <a:gd name="T13" fmla="*/ 6 h 55"/>
                  <a:gd name="T14" fmla="*/ 11 w 101"/>
                  <a:gd name="T15" fmla="*/ 36 h 55"/>
                  <a:gd name="T16" fmla="*/ 0 w 101"/>
                  <a:gd name="T1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55">
                    <a:moveTo>
                      <a:pt x="0" y="41"/>
                    </a:moveTo>
                    <a:lnTo>
                      <a:pt x="15" y="55"/>
                    </a:lnTo>
                    <a:lnTo>
                      <a:pt x="30" y="49"/>
                    </a:lnTo>
                    <a:lnTo>
                      <a:pt x="92" y="19"/>
                    </a:lnTo>
                    <a:lnTo>
                      <a:pt x="101" y="14"/>
                    </a:lnTo>
                    <a:lnTo>
                      <a:pt x="86" y="0"/>
                    </a:lnTo>
                    <a:lnTo>
                      <a:pt x="73" y="6"/>
                    </a:lnTo>
                    <a:lnTo>
                      <a:pt x="11" y="36"/>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20" name="Freeform 209"/>
              <p:cNvSpPr>
                <a:spLocks/>
              </p:cNvSpPr>
              <p:nvPr/>
            </p:nvSpPr>
            <p:spPr bwMode="auto">
              <a:xfrm>
                <a:off x="923" y="1472"/>
                <a:ext cx="34" cy="27"/>
              </a:xfrm>
              <a:custGeom>
                <a:avLst/>
                <a:gdLst>
                  <a:gd name="T0" fmla="*/ 0 w 103"/>
                  <a:gd name="T1" fmla="*/ 40 h 55"/>
                  <a:gd name="T2" fmla="*/ 15 w 103"/>
                  <a:gd name="T3" fmla="*/ 55 h 55"/>
                  <a:gd name="T4" fmla="*/ 67 w 103"/>
                  <a:gd name="T5" fmla="*/ 31 h 55"/>
                  <a:gd name="T6" fmla="*/ 57 w 103"/>
                  <a:gd name="T7" fmla="*/ 25 h 55"/>
                  <a:gd name="T8" fmla="*/ 63 w 103"/>
                  <a:gd name="T9" fmla="*/ 33 h 55"/>
                  <a:gd name="T10" fmla="*/ 103 w 103"/>
                  <a:gd name="T11" fmla="*/ 15 h 55"/>
                  <a:gd name="T12" fmla="*/ 89 w 103"/>
                  <a:gd name="T13" fmla="*/ 0 h 55"/>
                  <a:gd name="T14" fmla="*/ 52 w 103"/>
                  <a:gd name="T15" fmla="*/ 16 h 55"/>
                  <a:gd name="T16" fmla="*/ 48 w 103"/>
                  <a:gd name="T17" fmla="*/ 18 h 55"/>
                  <a:gd name="T18" fmla="*/ 0 w 103"/>
                  <a:gd name="T19"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
                    <a:moveTo>
                      <a:pt x="0" y="40"/>
                    </a:moveTo>
                    <a:lnTo>
                      <a:pt x="15" y="55"/>
                    </a:lnTo>
                    <a:lnTo>
                      <a:pt x="67" y="31"/>
                    </a:lnTo>
                    <a:lnTo>
                      <a:pt x="57" y="25"/>
                    </a:lnTo>
                    <a:lnTo>
                      <a:pt x="63" y="33"/>
                    </a:lnTo>
                    <a:lnTo>
                      <a:pt x="103" y="15"/>
                    </a:lnTo>
                    <a:lnTo>
                      <a:pt x="89" y="0"/>
                    </a:lnTo>
                    <a:lnTo>
                      <a:pt x="52" y="16"/>
                    </a:lnTo>
                    <a:lnTo>
                      <a:pt x="48" y="18"/>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21" name="Freeform 210"/>
              <p:cNvSpPr>
                <a:spLocks/>
              </p:cNvSpPr>
              <p:nvPr/>
            </p:nvSpPr>
            <p:spPr bwMode="auto">
              <a:xfrm>
                <a:off x="975" y="1438"/>
                <a:ext cx="35" cy="27"/>
              </a:xfrm>
              <a:custGeom>
                <a:avLst/>
                <a:gdLst>
                  <a:gd name="T0" fmla="*/ 0 w 105"/>
                  <a:gd name="T1" fmla="*/ 38 h 53"/>
                  <a:gd name="T2" fmla="*/ 15 w 105"/>
                  <a:gd name="T3" fmla="*/ 53 h 53"/>
                  <a:gd name="T4" fmla="*/ 37 w 105"/>
                  <a:gd name="T5" fmla="*/ 43 h 53"/>
                  <a:gd name="T6" fmla="*/ 105 w 105"/>
                  <a:gd name="T7" fmla="*/ 15 h 53"/>
                  <a:gd name="T8" fmla="*/ 91 w 105"/>
                  <a:gd name="T9" fmla="*/ 0 h 53"/>
                  <a:gd name="T10" fmla="*/ 26 w 105"/>
                  <a:gd name="T11" fmla="*/ 26 h 53"/>
                  <a:gd name="T12" fmla="*/ 0 w 105"/>
                  <a:gd name="T13" fmla="*/ 38 h 53"/>
                </a:gdLst>
                <a:ahLst/>
                <a:cxnLst>
                  <a:cxn ang="0">
                    <a:pos x="T0" y="T1"/>
                  </a:cxn>
                  <a:cxn ang="0">
                    <a:pos x="T2" y="T3"/>
                  </a:cxn>
                  <a:cxn ang="0">
                    <a:pos x="T4" y="T5"/>
                  </a:cxn>
                  <a:cxn ang="0">
                    <a:pos x="T6" y="T7"/>
                  </a:cxn>
                  <a:cxn ang="0">
                    <a:pos x="T8" y="T9"/>
                  </a:cxn>
                  <a:cxn ang="0">
                    <a:pos x="T10" y="T11"/>
                  </a:cxn>
                  <a:cxn ang="0">
                    <a:pos x="T12" y="T13"/>
                  </a:cxn>
                </a:cxnLst>
                <a:rect l="0" t="0" r="r" b="b"/>
                <a:pathLst>
                  <a:path w="105" h="53">
                    <a:moveTo>
                      <a:pt x="0" y="38"/>
                    </a:moveTo>
                    <a:lnTo>
                      <a:pt x="15" y="53"/>
                    </a:lnTo>
                    <a:lnTo>
                      <a:pt x="37" y="43"/>
                    </a:lnTo>
                    <a:lnTo>
                      <a:pt x="105" y="15"/>
                    </a:lnTo>
                    <a:lnTo>
                      <a:pt x="91" y="0"/>
                    </a:lnTo>
                    <a:lnTo>
                      <a:pt x="26" y="26"/>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22" name="Freeform 211"/>
              <p:cNvSpPr>
                <a:spLocks/>
              </p:cNvSpPr>
              <p:nvPr/>
            </p:nvSpPr>
            <p:spPr bwMode="auto">
              <a:xfrm>
                <a:off x="1028" y="1406"/>
                <a:ext cx="35" cy="26"/>
              </a:xfrm>
              <a:custGeom>
                <a:avLst/>
                <a:gdLst>
                  <a:gd name="T0" fmla="*/ 0 w 105"/>
                  <a:gd name="T1" fmla="*/ 36 h 51"/>
                  <a:gd name="T2" fmla="*/ 14 w 105"/>
                  <a:gd name="T3" fmla="*/ 51 h 51"/>
                  <a:gd name="T4" fmla="*/ 82 w 105"/>
                  <a:gd name="T5" fmla="*/ 25 h 51"/>
                  <a:gd name="T6" fmla="*/ 105 w 105"/>
                  <a:gd name="T7" fmla="*/ 15 h 51"/>
                  <a:gd name="T8" fmla="*/ 92 w 105"/>
                  <a:gd name="T9" fmla="*/ 0 h 51"/>
                  <a:gd name="T10" fmla="*/ 71 w 105"/>
                  <a:gd name="T11" fmla="*/ 8 h 51"/>
                  <a:gd name="T12" fmla="*/ 0 w 105"/>
                  <a:gd name="T13" fmla="*/ 36 h 51"/>
                </a:gdLst>
                <a:ahLst/>
                <a:cxnLst>
                  <a:cxn ang="0">
                    <a:pos x="T0" y="T1"/>
                  </a:cxn>
                  <a:cxn ang="0">
                    <a:pos x="T2" y="T3"/>
                  </a:cxn>
                  <a:cxn ang="0">
                    <a:pos x="T4" y="T5"/>
                  </a:cxn>
                  <a:cxn ang="0">
                    <a:pos x="T6" y="T7"/>
                  </a:cxn>
                  <a:cxn ang="0">
                    <a:pos x="T8" y="T9"/>
                  </a:cxn>
                  <a:cxn ang="0">
                    <a:pos x="T10" y="T11"/>
                  </a:cxn>
                  <a:cxn ang="0">
                    <a:pos x="T12" y="T13"/>
                  </a:cxn>
                </a:cxnLst>
                <a:rect l="0" t="0" r="r" b="b"/>
                <a:pathLst>
                  <a:path w="105" h="51">
                    <a:moveTo>
                      <a:pt x="0" y="36"/>
                    </a:moveTo>
                    <a:lnTo>
                      <a:pt x="14" y="51"/>
                    </a:lnTo>
                    <a:lnTo>
                      <a:pt x="82" y="25"/>
                    </a:lnTo>
                    <a:lnTo>
                      <a:pt x="105" y="15"/>
                    </a:lnTo>
                    <a:lnTo>
                      <a:pt x="92" y="0"/>
                    </a:lnTo>
                    <a:lnTo>
                      <a:pt x="71" y="8"/>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23" name="Freeform 212"/>
              <p:cNvSpPr>
                <a:spLocks/>
              </p:cNvSpPr>
              <p:nvPr/>
            </p:nvSpPr>
            <p:spPr bwMode="auto">
              <a:xfrm>
                <a:off x="1081" y="1374"/>
                <a:ext cx="35" cy="26"/>
              </a:xfrm>
              <a:custGeom>
                <a:avLst/>
                <a:gdLst>
                  <a:gd name="T0" fmla="*/ 0 w 105"/>
                  <a:gd name="T1" fmla="*/ 37 h 52"/>
                  <a:gd name="T2" fmla="*/ 13 w 105"/>
                  <a:gd name="T3" fmla="*/ 52 h 52"/>
                  <a:gd name="T4" fmla="*/ 61 w 105"/>
                  <a:gd name="T5" fmla="*/ 34 h 52"/>
                  <a:gd name="T6" fmla="*/ 105 w 105"/>
                  <a:gd name="T7" fmla="*/ 15 h 52"/>
                  <a:gd name="T8" fmla="*/ 92 w 105"/>
                  <a:gd name="T9" fmla="*/ 0 h 52"/>
                  <a:gd name="T10" fmla="*/ 50 w 105"/>
                  <a:gd name="T11" fmla="*/ 17 h 52"/>
                  <a:gd name="T12" fmla="*/ 0 w 105"/>
                  <a:gd name="T13" fmla="*/ 37 h 52"/>
                </a:gdLst>
                <a:ahLst/>
                <a:cxnLst>
                  <a:cxn ang="0">
                    <a:pos x="T0" y="T1"/>
                  </a:cxn>
                  <a:cxn ang="0">
                    <a:pos x="T2" y="T3"/>
                  </a:cxn>
                  <a:cxn ang="0">
                    <a:pos x="T4" y="T5"/>
                  </a:cxn>
                  <a:cxn ang="0">
                    <a:pos x="T6" y="T7"/>
                  </a:cxn>
                  <a:cxn ang="0">
                    <a:pos x="T8" y="T9"/>
                  </a:cxn>
                  <a:cxn ang="0">
                    <a:pos x="T10" y="T11"/>
                  </a:cxn>
                  <a:cxn ang="0">
                    <a:pos x="T12" y="T13"/>
                  </a:cxn>
                </a:cxnLst>
                <a:rect l="0" t="0" r="r" b="b"/>
                <a:pathLst>
                  <a:path w="105" h="52">
                    <a:moveTo>
                      <a:pt x="0" y="37"/>
                    </a:moveTo>
                    <a:lnTo>
                      <a:pt x="13" y="52"/>
                    </a:lnTo>
                    <a:lnTo>
                      <a:pt x="61" y="34"/>
                    </a:lnTo>
                    <a:lnTo>
                      <a:pt x="105" y="15"/>
                    </a:lnTo>
                    <a:lnTo>
                      <a:pt x="92" y="0"/>
                    </a:lnTo>
                    <a:lnTo>
                      <a:pt x="50" y="17"/>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24" name="Freeform 213"/>
              <p:cNvSpPr>
                <a:spLocks/>
              </p:cNvSpPr>
              <p:nvPr/>
            </p:nvSpPr>
            <p:spPr bwMode="auto">
              <a:xfrm>
                <a:off x="1134" y="1339"/>
                <a:ext cx="34" cy="28"/>
              </a:xfrm>
              <a:custGeom>
                <a:avLst/>
                <a:gdLst>
                  <a:gd name="T0" fmla="*/ 0 w 104"/>
                  <a:gd name="T1" fmla="*/ 40 h 55"/>
                  <a:gd name="T2" fmla="*/ 15 w 104"/>
                  <a:gd name="T3" fmla="*/ 55 h 55"/>
                  <a:gd name="T4" fmla="*/ 45 w 104"/>
                  <a:gd name="T5" fmla="*/ 42 h 55"/>
                  <a:gd name="T6" fmla="*/ 104 w 104"/>
                  <a:gd name="T7" fmla="*/ 15 h 55"/>
                  <a:gd name="T8" fmla="*/ 89 w 104"/>
                  <a:gd name="T9" fmla="*/ 0 h 55"/>
                  <a:gd name="T10" fmla="*/ 30 w 104"/>
                  <a:gd name="T11" fmla="*/ 27 h 55"/>
                  <a:gd name="T12" fmla="*/ 0 w 104"/>
                  <a:gd name="T13" fmla="*/ 40 h 55"/>
                </a:gdLst>
                <a:ahLst/>
                <a:cxnLst>
                  <a:cxn ang="0">
                    <a:pos x="T0" y="T1"/>
                  </a:cxn>
                  <a:cxn ang="0">
                    <a:pos x="T2" y="T3"/>
                  </a:cxn>
                  <a:cxn ang="0">
                    <a:pos x="T4" y="T5"/>
                  </a:cxn>
                  <a:cxn ang="0">
                    <a:pos x="T6" y="T7"/>
                  </a:cxn>
                  <a:cxn ang="0">
                    <a:pos x="T8" y="T9"/>
                  </a:cxn>
                  <a:cxn ang="0">
                    <a:pos x="T10" y="T11"/>
                  </a:cxn>
                  <a:cxn ang="0">
                    <a:pos x="T12" y="T13"/>
                  </a:cxn>
                </a:cxnLst>
                <a:rect l="0" t="0" r="r" b="b"/>
                <a:pathLst>
                  <a:path w="104" h="55">
                    <a:moveTo>
                      <a:pt x="0" y="40"/>
                    </a:moveTo>
                    <a:lnTo>
                      <a:pt x="15" y="55"/>
                    </a:lnTo>
                    <a:lnTo>
                      <a:pt x="45" y="42"/>
                    </a:lnTo>
                    <a:lnTo>
                      <a:pt x="104" y="15"/>
                    </a:lnTo>
                    <a:lnTo>
                      <a:pt x="89" y="0"/>
                    </a:lnTo>
                    <a:lnTo>
                      <a:pt x="30" y="27"/>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25" name="Freeform 214"/>
              <p:cNvSpPr>
                <a:spLocks/>
              </p:cNvSpPr>
              <p:nvPr/>
            </p:nvSpPr>
            <p:spPr bwMode="auto">
              <a:xfrm>
                <a:off x="1186" y="1304"/>
                <a:ext cx="34" cy="27"/>
              </a:xfrm>
              <a:custGeom>
                <a:avLst/>
                <a:gdLst>
                  <a:gd name="T0" fmla="*/ 0 w 102"/>
                  <a:gd name="T1" fmla="*/ 40 h 55"/>
                  <a:gd name="T2" fmla="*/ 14 w 102"/>
                  <a:gd name="T3" fmla="*/ 55 h 55"/>
                  <a:gd name="T4" fmla="*/ 26 w 102"/>
                  <a:gd name="T5" fmla="*/ 50 h 55"/>
                  <a:gd name="T6" fmla="*/ 31 w 102"/>
                  <a:gd name="T7" fmla="*/ 48 h 55"/>
                  <a:gd name="T8" fmla="*/ 100 w 102"/>
                  <a:gd name="T9" fmla="*/ 16 h 55"/>
                  <a:gd name="T10" fmla="*/ 102 w 102"/>
                  <a:gd name="T11" fmla="*/ 14 h 55"/>
                  <a:gd name="T12" fmla="*/ 87 w 102"/>
                  <a:gd name="T13" fmla="*/ 0 h 55"/>
                  <a:gd name="T14" fmla="*/ 81 w 102"/>
                  <a:gd name="T15" fmla="*/ 3 h 55"/>
                  <a:gd name="T16" fmla="*/ 12 w 102"/>
                  <a:gd name="T17" fmla="*/ 35 h 55"/>
                  <a:gd name="T18" fmla="*/ 20 w 102"/>
                  <a:gd name="T19" fmla="*/ 42 h 55"/>
                  <a:gd name="T20" fmla="*/ 16 w 102"/>
                  <a:gd name="T21" fmla="*/ 33 h 55"/>
                  <a:gd name="T22" fmla="*/ 0 w 102"/>
                  <a:gd name="T23"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55">
                    <a:moveTo>
                      <a:pt x="0" y="40"/>
                    </a:moveTo>
                    <a:lnTo>
                      <a:pt x="14" y="55"/>
                    </a:lnTo>
                    <a:lnTo>
                      <a:pt x="26" y="50"/>
                    </a:lnTo>
                    <a:lnTo>
                      <a:pt x="31" y="48"/>
                    </a:lnTo>
                    <a:lnTo>
                      <a:pt x="100" y="16"/>
                    </a:lnTo>
                    <a:lnTo>
                      <a:pt x="102" y="14"/>
                    </a:lnTo>
                    <a:lnTo>
                      <a:pt x="87" y="0"/>
                    </a:lnTo>
                    <a:lnTo>
                      <a:pt x="81" y="3"/>
                    </a:lnTo>
                    <a:lnTo>
                      <a:pt x="12" y="35"/>
                    </a:lnTo>
                    <a:lnTo>
                      <a:pt x="20" y="42"/>
                    </a:lnTo>
                    <a:lnTo>
                      <a:pt x="16" y="33"/>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26" name="Freeform 215"/>
              <p:cNvSpPr>
                <a:spLocks/>
              </p:cNvSpPr>
              <p:nvPr/>
            </p:nvSpPr>
            <p:spPr bwMode="auto">
              <a:xfrm>
                <a:off x="1236" y="1267"/>
                <a:ext cx="34" cy="28"/>
              </a:xfrm>
              <a:custGeom>
                <a:avLst/>
                <a:gdLst>
                  <a:gd name="T0" fmla="*/ 1 w 103"/>
                  <a:gd name="T1" fmla="*/ 42 h 56"/>
                  <a:gd name="T2" fmla="*/ 16 w 103"/>
                  <a:gd name="T3" fmla="*/ 56 h 56"/>
                  <a:gd name="T4" fmla="*/ 19 w 103"/>
                  <a:gd name="T5" fmla="*/ 55 h 56"/>
                  <a:gd name="T6" fmla="*/ 88 w 103"/>
                  <a:gd name="T7" fmla="*/ 21 h 56"/>
                  <a:gd name="T8" fmla="*/ 103 w 103"/>
                  <a:gd name="T9" fmla="*/ 14 h 56"/>
                  <a:gd name="T10" fmla="*/ 87 w 103"/>
                  <a:gd name="T11" fmla="*/ 0 h 56"/>
                  <a:gd name="T12" fmla="*/ 69 w 103"/>
                  <a:gd name="T13" fmla="*/ 8 h 56"/>
                  <a:gd name="T14" fmla="*/ 0 w 103"/>
                  <a:gd name="T15" fmla="*/ 42 h 56"/>
                  <a:gd name="T16" fmla="*/ 1 w 103"/>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56">
                    <a:moveTo>
                      <a:pt x="1" y="42"/>
                    </a:moveTo>
                    <a:lnTo>
                      <a:pt x="16" y="56"/>
                    </a:lnTo>
                    <a:lnTo>
                      <a:pt x="19" y="55"/>
                    </a:lnTo>
                    <a:lnTo>
                      <a:pt x="88" y="21"/>
                    </a:lnTo>
                    <a:lnTo>
                      <a:pt x="103" y="14"/>
                    </a:lnTo>
                    <a:lnTo>
                      <a:pt x="87" y="0"/>
                    </a:lnTo>
                    <a:lnTo>
                      <a:pt x="69" y="8"/>
                    </a:lnTo>
                    <a:lnTo>
                      <a:pt x="0" y="42"/>
                    </a:lnTo>
                    <a:lnTo>
                      <a:pt x="1"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27" name="Freeform 216"/>
              <p:cNvSpPr>
                <a:spLocks/>
              </p:cNvSpPr>
              <p:nvPr/>
            </p:nvSpPr>
            <p:spPr bwMode="auto">
              <a:xfrm>
                <a:off x="1286" y="1229"/>
                <a:ext cx="34" cy="29"/>
              </a:xfrm>
              <a:custGeom>
                <a:avLst/>
                <a:gdLst>
                  <a:gd name="T0" fmla="*/ 0 w 101"/>
                  <a:gd name="T1" fmla="*/ 44 h 58"/>
                  <a:gd name="T2" fmla="*/ 17 w 101"/>
                  <a:gd name="T3" fmla="*/ 58 h 58"/>
                  <a:gd name="T4" fmla="*/ 82 w 101"/>
                  <a:gd name="T5" fmla="*/ 25 h 58"/>
                  <a:gd name="T6" fmla="*/ 101 w 101"/>
                  <a:gd name="T7" fmla="*/ 14 h 58"/>
                  <a:gd name="T8" fmla="*/ 85 w 101"/>
                  <a:gd name="T9" fmla="*/ 0 h 58"/>
                  <a:gd name="T10" fmla="*/ 62 w 101"/>
                  <a:gd name="T11" fmla="*/ 12 h 58"/>
                  <a:gd name="T12" fmla="*/ 0 w 101"/>
                  <a:gd name="T13" fmla="*/ 44 h 58"/>
                </a:gdLst>
                <a:ahLst/>
                <a:cxnLst>
                  <a:cxn ang="0">
                    <a:pos x="T0" y="T1"/>
                  </a:cxn>
                  <a:cxn ang="0">
                    <a:pos x="T2" y="T3"/>
                  </a:cxn>
                  <a:cxn ang="0">
                    <a:pos x="T4" y="T5"/>
                  </a:cxn>
                  <a:cxn ang="0">
                    <a:pos x="T6" y="T7"/>
                  </a:cxn>
                  <a:cxn ang="0">
                    <a:pos x="T8" y="T9"/>
                  </a:cxn>
                  <a:cxn ang="0">
                    <a:pos x="T10" y="T11"/>
                  </a:cxn>
                  <a:cxn ang="0">
                    <a:pos x="T12" y="T13"/>
                  </a:cxn>
                </a:cxnLst>
                <a:rect l="0" t="0" r="r" b="b"/>
                <a:pathLst>
                  <a:path w="101" h="58">
                    <a:moveTo>
                      <a:pt x="0" y="44"/>
                    </a:moveTo>
                    <a:lnTo>
                      <a:pt x="17" y="58"/>
                    </a:lnTo>
                    <a:lnTo>
                      <a:pt x="82" y="25"/>
                    </a:lnTo>
                    <a:lnTo>
                      <a:pt x="101" y="14"/>
                    </a:lnTo>
                    <a:lnTo>
                      <a:pt x="85" y="0"/>
                    </a:lnTo>
                    <a:lnTo>
                      <a:pt x="62" y="12"/>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28" name="Freeform 217"/>
              <p:cNvSpPr>
                <a:spLocks/>
              </p:cNvSpPr>
              <p:nvPr/>
            </p:nvSpPr>
            <p:spPr bwMode="auto">
              <a:xfrm>
                <a:off x="1335" y="1189"/>
                <a:ext cx="33" cy="30"/>
              </a:xfrm>
              <a:custGeom>
                <a:avLst/>
                <a:gdLst>
                  <a:gd name="T0" fmla="*/ 0 w 99"/>
                  <a:gd name="T1" fmla="*/ 47 h 61"/>
                  <a:gd name="T2" fmla="*/ 16 w 99"/>
                  <a:gd name="T3" fmla="*/ 61 h 61"/>
                  <a:gd name="T4" fmla="*/ 46 w 99"/>
                  <a:gd name="T5" fmla="*/ 44 h 61"/>
                  <a:gd name="T6" fmla="*/ 86 w 99"/>
                  <a:gd name="T7" fmla="*/ 22 h 61"/>
                  <a:gd name="T8" fmla="*/ 99 w 99"/>
                  <a:gd name="T9" fmla="*/ 14 h 61"/>
                  <a:gd name="T10" fmla="*/ 81 w 99"/>
                  <a:gd name="T11" fmla="*/ 0 h 61"/>
                  <a:gd name="T12" fmla="*/ 66 w 99"/>
                  <a:gd name="T13" fmla="*/ 9 h 61"/>
                  <a:gd name="T14" fmla="*/ 26 w 99"/>
                  <a:gd name="T15" fmla="*/ 31 h 61"/>
                  <a:gd name="T16" fmla="*/ 0 w 99"/>
                  <a:gd name="T17" fmla="*/ 4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61">
                    <a:moveTo>
                      <a:pt x="0" y="47"/>
                    </a:moveTo>
                    <a:lnTo>
                      <a:pt x="16" y="61"/>
                    </a:lnTo>
                    <a:lnTo>
                      <a:pt x="46" y="44"/>
                    </a:lnTo>
                    <a:lnTo>
                      <a:pt x="86" y="22"/>
                    </a:lnTo>
                    <a:lnTo>
                      <a:pt x="99" y="14"/>
                    </a:lnTo>
                    <a:lnTo>
                      <a:pt x="81" y="0"/>
                    </a:lnTo>
                    <a:lnTo>
                      <a:pt x="66" y="9"/>
                    </a:lnTo>
                    <a:lnTo>
                      <a:pt x="26" y="31"/>
                    </a:lnTo>
                    <a:lnTo>
                      <a:pt x="0"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29" name="Freeform 218"/>
              <p:cNvSpPr>
                <a:spLocks/>
              </p:cNvSpPr>
              <p:nvPr/>
            </p:nvSpPr>
            <p:spPr bwMode="auto">
              <a:xfrm>
                <a:off x="1382" y="1148"/>
                <a:ext cx="33" cy="30"/>
              </a:xfrm>
              <a:custGeom>
                <a:avLst/>
                <a:gdLst>
                  <a:gd name="T0" fmla="*/ 0 w 97"/>
                  <a:gd name="T1" fmla="*/ 47 h 60"/>
                  <a:gd name="T2" fmla="*/ 17 w 97"/>
                  <a:gd name="T3" fmla="*/ 60 h 60"/>
                  <a:gd name="T4" fmla="*/ 28 w 97"/>
                  <a:gd name="T5" fmla="*/ 55 h 60"/>
                  <a:gd name="T6" fmla="*/ 97 w 97"/>
                  <a:gd name="T7" fmla="*/ 13 h 60"/>
                  <a:gd name="T8" fmla="*/ 80 w 97"/>
                  <a:gd name="T9" fmla="*/ 0 h 60"/>
                  <a:gd name="T10" fmla="*/ 9 w 97"/>
                  <a:gd name="T11" fmla="*/ 42 h 60"/>
                  <a:gd name="T12" fmla="*/ 0 w 97"/>
                  <a:gd name="T13" fmla="*/ 47 h 60"/>
                </a:gdLst>
                <a:ahLst/>
                <a:cxnLst>
                  <a:cxn ang="0">
                    <a:pos x="T0" y="T1"/>
                  </a:cxn>
                  <a:cxn ang="0">
                    <a:pos x="T2" y="T3"/>
                  </a:cxn>
                  <a:cxn ang="0">
                    <a:pos x="T4" y="T5"/>
                  </a:cxn>
                  <a:cxn ang="0">
                    <a:pos x="T6" y="T7"/>
                  </a:cxn>
                  <a:cxn ang="0">
                    <a:pos x="T8" y="T9"/>
                  </a:cxn>
                  <a:cxn ang="0">
                    <a:pos x="T10" y="T11"/>
                  </a:cxn>
                  <a:cxn ang="0">
                    <a:pos x="T12" y="T13"/>
                  </a:cxn>
                </a:cxnLst>
                <a:rect l="0" t="0" r="r" b="b"/>
                <a:pathLst>
                  <a:path w="97" h="60">
                    <a:moveTo>
                      <a:pt x="0" y="47"/>
                    </a:moveTo>
                    <a:lnTo>
                      <a:pt x="17" y="60"/>
                    </a:lnTo>
                    <a:lnTo>
                      <a:pt x="28" y="55"/>
                    </a:lnTo>
                    <a:lnTo>
                      <a:pt x="97" y="13"/>
                    </a:lnTo>
                    <a:lnTo>
                      <a:pt x="80" y="0"/>
                    </a:lnTo>
                    <a:lnTo>
                      <a:pt x="9" y="42"/>
                    </a:lnTo>
                    <a:lnTo>
                      <a:pt x="0"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30" name="Freeform 219"/>
              <p:cNvSpPr>
                <a:spLocks/>
              </p:cNvSpPr>
              <p:nvPr/>
            </p:nvSpPr>
            <p:spPr bwMode="auto">
              <a:xfrm>
                <a:off x="1429" y="1106"/>
                <a:ext cx="32" cy="30"/>
              </a:xfrm>
              <a:custGeom>
                <a:avLst/>
                <a:gdLst>
                  <a:gd name="T0" fmla="*/ 0 w 96"/>
                  <a:gd name="T1" fmla="*/ 48 h 61"/>
                  <a:gd name="T2" fmla="*/ 17 w 96"/>
                  <a:gd name="T3" fmla="*/ 61 h 61"/>
                  <a:gd name="T4" fmla="*/ 60 w 96"/>
                  <a:gd name="T5" fmla="*/ 35 h 61"/>
                  <a:gd name="T6" fmla="*/ 96 w 96"/>
                  <a:gd name="T7" fmla="*/ 13 h 61"/>
                  <a:gd name="T8" fmla="*/ 78 w 96"/>
                  <a:gd name="T9" fmla="*/ 0 h 61"/>
                  <a:gd name="T10" fmla="*/ 41 w 96"/>
                  <a:gd name="T11" fmla="*/ 22 h 61"/>
                  <a:gd name="T12" fmla="*/ 0 w 96"/>
                  <a:gd name="T13" fmla="*/ 48 h 61"/>
                </a:gdLst>
                <a:ahLst/>
                <a:cxnLst>
                  <a:cxn ang="0">
                    <a:pos x="T0" y="T1"/>
                  </a:cxn>
                  <a:cxn ang="0">
                    <a:pos x="T2" y="T3"/>
                  </a:cxn>
                  <a:cxn ang="0">
                    <a:pos x="T4" y="T5"/>
                  </a:cxn>
                  <a:cxn ang="0">
                    <a:pos x="T6" y="T7"/>
                  </a:cxn>
                  <a:cxn ang="0">
                    <a:pos x="T8" y="T9"/>
                  </a:cxn>
                  <a:cxn ang="0">
                    <a:pos x="T10" y="T11"/>
                  </a:cxn>
                  <a:cxn ang="0">
                    <a:pos x="T12" y="T13"/>
                  </a:cxn>
                </a:cxnLst>
                <a:rect l="0" t="0" r="r" b="b"/>
                <a:pathLst>
                  <a:path w="96" h="61">
                    <a:moveTo>
                      <a:pt x="0" y="48"/>
                    </a:moveTo>
                    <a:lnTo>
                      <a:pt x="17" y="61"/>
                    </a:lnTo>
                    <a:lnTo>
                      <a:pt x="60" y="35"/>
                    </a:lnTo>
                    <a:lnTo>
                      <a:pt x="96" y="13"/>
                    </a:lnTo>
                    <a:lnTo>
                      <a:pt x="78" y="0"/>
                    </a:lnTo>
                    <a:lnTo>
                      <a:pt x="41" y="22"/>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31" name="Freeform 220"/>
              <p:cNvSpPr>
                <a:spLocks/>
              </p:cNvSpPr>
              <p:nvPr/>
            </p:nvSpPr>
            <p:spPr bwMode="auto">
              <a:xfrm>
                <a:off x="1474" y="1063"/>
                <a:ext cx="32" cy="31"/>
              </a:xfrm>
              <a:custGeom>
                <a:avLst/>
                <a:gdLst>
                  <a:gd name="T0" fmla="*/ 0 w 96"/>
                  <a:gd name="T1" fmla="*/ 48 h 61"/>
                  <a:gd name="T2" fmla="*/ 18 w 96"/>
                  <a:gd name="T3" fmla="*/ 61 h 61"/>
                  <a:gd name="T4" fmla="*/ 46 w 96"/>
                  <a:gd name="T5" fmla="*/ 44 h 61"/>
                  <a:gd name="T6" fmla="*/ 83 w 96"/>
                  <a:gd name="T7" fmla="*/ 21 h 61"/>
                  <a:gd name="T8" fmla="*/ 96 w 96"/>
                  <a:gd name="T9" fmla="*/ 13 h 61"/>
                  <a:gd name="T10" fmla="*/ 79 w 96"/>
                  <a:gd name="T11" fmla="*/ 0 h 61"/>
                  <a:gd name="T12" fmla="*/ 64 w 96"/>
                  <a:gd name="T13" fmla="*/ 8 h 61"/>
                  <a:gd name="T14" fmla="*/ 27 w 96"/>
                  <a:gd name="T15" fmla="*/ 31 h 61"/>
                  <a:gd name="T16" fmla="*/ 0 w 96"/>
                  <a:gd name="T17" fmla="*/ 4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61">
                    <a:moveTo>
                      <a:pt x="0" y="48"/>
                    </a:moveTo>
                    <a:lnTo>
                      <a:pt x="18" y="61"/>
                    </a:lnTo>
                    <a:lnTo>
                      <a:pt x="46" y="44"/>
                    </a:lnTo>
                    <a:lnTo>
                      <a:pt x="83" y="21"/>
                    </a:lnTo>
                    <a:lnTo>
                      <a:pt x="96" y="13"/>
                    </a:lnTo>
                    <a:lnTo>
                      <a:pt x="79" y="0"/>
                    </a:lnTo>
                    <a:lnTo>
                      <a:pt x="64" y="8"/>
                    </a:lnTo>
                    <a:lnTo>
                      <a:pt x="27" y="31"/>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732" name="Freeform 221"/>
              <p:cNvSpPr>
                <a:spLocks/>
              </p:cNvSpPr>
              <p:nvPr/>
            </p:nvSpPr>
            <p:spPr bwMode="auto">
              <a:xfrm>
                <a:off x="1520" y="1030"/>
                <a:ext cx="23" cy="21"/>
              </a:xfrm>
              <a:custGeom>
                <a:avLst/>
                <a:gdLst>
                  <a:gd name="T0" fmla="*/ 0 w 68"/>
                  <a:gd name="T1" fmla="*/ 30 h 43"/>
                  <a:gd name="T2" fmla="*/ 18 w 68"/>
                  <a:gd name="T3" fmla="*/ 43 h 43"/>
                  <a:gd name="T4" fmla="*/ 43 w 68"/>
                  <a:gd name="T5" fmla="*/ 28 h 43"/>
                  <a:gd name="T6" fmla="*/ 68 w 68"/>
                  <a:gd name="T7" fmla="*/ 13 h 43"/>
                  <a:gd name="T8" fmla="*/ 50 w 68"/>
                  <a:gd name="T9" fmla="*/ 0 h 43"/>
                  <a:gd name="T10" fmla="*/ 23 w 68"/>
                  <a:gd name="T11" fmla="*/ 15 h 43"/>
                  <a:gd name="T12" fmla="*/ 0 w 68"/>
                  <a:gd name="T13" fmla="*/ 30 h 43"/>
                </a:gdLst>
                <a:ahLst/>
                <a:cxnLst>
                  <a:cxn ang="0">
                    <a:pos x="T0" y="T1"/>
                  </a:cxn>
                  <a:cxn ang="0">
                    <a:pos x="T2" y="T3"/>
                  </a:cxn>
                  <a:cxn ang="0">
                    <a:pos x="T4" y="T5"/>
                  </a:cxn>
                  <a:cxn ang="0">
                    <a:pos x="T6" y="T7"/>
                  </a:cxn>
                  <a:cxn ang="0">
                    <a:pos x="T8" y="T9"/>
                  </a:cxn>
                  <a:cxn ang="0">
                    <a:pos x="T10" y="T11"/>
                  </a:cxn>
                  <a:cxn ang="0">
                    <a:pos x="T12" y="T13"/>
                  </a:cxn>
                </a:cxnLst>
                <a:rect l="0" t="0" r="r" b="b"/>
                <a:pathLst>
                  <a:path w="68" h="43">
                    <a:moveTo>
                      <a:pt x="0" y="30"/>
                    </a:moveTo>
                    <a:lnTo>
                      <a:pt x="18" y="43"/>
                    </a:lnTo>
                    <a:lnTo>
                      <a:pt x="43" y="28"/>
                    </a:lnTo>
                    <a:lnTo>
                      <a:pt x="68" y="13"/>
                    </a:lnTo>
                    <a:lnTo>
                      <a:pt x="50" y="0"/>
                    </a:lnTo>
                    <a:lnTo>
                      <a:pt x="23" y="15"/>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sp>
          <p:nvSpPr>
            <p:cNvPr id="60" name="Rectangle 222"/>
            <p:cNvSpPr>
              <a:spLocks noChangeArrowheads="1"/>
            </p:cNvSpPr>
            <p:nvPr/>
          </p:nvSpPr>
          <p:spPr bwMode="auto">
            <a:xfrm rot="19680000">
              <a:off x="1312649" y="2979301"/>
              <a:ext cx="660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GB" sz="2000">
                  <a:solidFill>
                    <a:srgbClr val="000000"/>
                  </a:solidFill>
                  <a:latin typeface="Corbel"/>
                  <a:cs typeface="Corbel"/>
                </a:rPr>
                <a:t>B</a:t>
              </a:r>
              <a:r>
                <a:rPr lang="en-GB" sz="2000" baseline="-25000">
                  <a:solidFill>
                    <a:srgbClr val="000000"/>
                  </a:solidFill>
                  <a:latin typeface="Corbel"/>
                  <a:cs typeface="Corbel"/>
                </a:rPr>
                <a:t>n</a:t>
              </a:r>
              <a:endParaRPr lang="en-GB" sz="2400">
                <a:latin typeface="Corbel"/>
                <a:cs typeface="Corbel"/>
              </a:endParaRPr>
            </a:p>
          </p:txBody>
        </p:sp>
        <p:sp>
          <p:nvSpPr>
            <p:cNvPr id="61" name="Arc 223"/>
            <p:cNvSpPr>
              <a:spLocks/>
            </p:cNvSpPr>
            <p:nvPr/>
          </p:nvSpPr>
          <p:spPr bwMode="auto">
            <a:xfrm rot="9329045">
              <a:off x="1050712" y="3960376"/>
              <a:ext cx="2873375" cy="795338"/>
            </a:xfrm>
            <a:custGeom>
              <a:avLst/>
              <a:gdLst>
                <a:gd name="G0" fmla="+- 10259 0 0"/>
                <a:gd name="G1" fmla="+- 21600 0 0"/>
                <a:gd name="G2" fmla="+- 21600 0 0"/>
                <a:gd name="T0" fmla="*/ 0 w 27027"/>
                <a:gd name="T1" fmla="*/ 2592 h 21600"/>
                <a:gd name="T2" fmla="*/ 27027 w 27027"/>
                <a:gd name="T3" fmla="*/ 7984 h 21600"/>
                <a:gd name="T4" fmla="*/ 10259 w 27027"/>
                <a:gd name="T5" fmla="*/ 21600 h 21600"/>
              </a:gdLst>
              <a:ahLst/>
              <a:cxnLst>
                <a:cxn ang="0">
                  <a:pos x="T0" y="T1"/>
                </a:cxn>
                <a:cxn ang="0">
                  <a:pos x="T2" y="T3"/>
                </a:cxn>
                <a:cxn ang="0">
                  <a:pos x="T4" y="T5"/>
                </a:cxn>
              </a:cxnLst>
              <a:rect l="0" t="0" r="r" b="b"/>
              <a:pathLst>
                <a:path w="27027" h="21600" fill="none" extrusionOk="0">
                  <a:moveTo>
                    <a:pt x="-1" y="2591"/>
                  </a:moveTo>
                  <a:cubicBezTo>
                    <a:pt x="3151" y="890"/>
                    <a:pt x="6677" y="-1"/>
                    <a:pt x="10259" y="-1"/>
                  </a:cubicBezTo>
                  <a:cubicBezTo>
                    <a:pt x="16765" y="-1"/>
                    <a:pt x="22925" y="2933"/>
                    <a:pt x="27026" y="7984"/>
                  </a:cubicBezTo>
                </a:path>
                <a:path w="27027" h="21600" stroke="0" extrusionOk="0">
                  <a:moveTo>
                    <a:pt x="-1" y="2591"/>
                  </a:moveTo>
                  <a:cubicBezTo>
                    <a:pt x="3151" y="890"/>
                    <a:pt x="6677" y="-1"/>
                    <a:pt x="10259" y="-1"/>
                  </a:cubicBezTo>
                  <a:cubicBezTo>
                    <a:pt x="16765" y="-1"/>
                    <a:pt x="22925" y="2933"/>
                    <a:pt x="27026" y="7984"/>
                  </a:cubicBezTo>
                  <a:lnTo>
                    <a:pt x="10259" y="21600"/>
                  </a:lnTo>
                  <a:close/>
                </a:path>
              </a:pathLst>
            </a:cu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62" name="Text Box 224"/>
            <p:cNvSpPr txBox="1">
              <a:spLocks noChangeArrowheads="1"/>
            </p:cNvSpPr>
            <p:nvPr/>
          </p:nvSpPr>
          <p:spPr bwMode="auto">
            <a:xfrm rot="19806692">
              <a:off x="2704669" y="4352459"/>
              <a:ext cx="12894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GB" sz="2000" b="1">
                  <a:solidFill>
                    <a:srgbClr val="0000FF"/>
                  </a:solidFill>
                  <a:latin typeface="Corbel"/>
                  <a:cs typeface="Corbel"/>
                </a:rPr>
                <a:t>Yrast Line</a:t>
              </a:r>
            </a:p>
          </p:txBody>
        </p:sp>
        <p:grpSp>
          <p:nvGrpSpPr>
            <p:cNvPr id="63" name="Group 230"/>
            <p:cNvGrpSpPr>
              <a:grpSpLocks/>
            </p:cNvGrpSpPr>
            <p:nvPr/>
          </p:nvGrpSpPr>
          <p:grpSpPr bwMode="auto">
            <a:xfrm>
              <a:off x="1985749" y="3465076"/>
              <a:ext cx="161925" cy="296863"/>
              <a:chOff x="1759" y="3870"/>
              <a:chExt cx="138" cy="215"/>
            </a:xfrm>
          </p:grpSpPr>
          <p:sp>
            <p:nvSpPr>
              <p:cNvPr id="696" name="Rectangle 231"/>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97" name="Rectangle 232"/>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98" name="Rectangle 233"/>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99" name="Rectangle 234"/>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00" name="Rectangle 235"/>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01" name="Rectangle 236"/>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02" name="Rectangle 237"/>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03" name="Rectangle 238"/>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04" name="Rectangle 239"/>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05" name="Rectangle 240"/>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06" name="Rectangle 241"/>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07" name="Rectangle 242"/>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08" name="Rectangle 243"/>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09" name="Rectangle 244"/>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710" name="Rectangle 245"/>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64" name="Group 246"/>
            <p:cNvGrpSpPr>
              <a:grpSpLocks/>
            </p:cNvGrpSpPr>
            <p:nvPr/>
          </p:nvGrpSpPr>
          <p:grpSpPr bwMode="auto">
            <a:xfrm>
              <a:off x="2377862" y="3296801"/>
              <a:ext cx="160337" cy="296863"/>
              <a:chOff x="1759" y="3870"/>
              <a:chExt cx="138" cy="215"/>
            </a:xfrm>
          </p:grpSpPr>
          <p:sp>
            <p:nvSpPr>
              <p:cNvPr id="681" name="Rectangle 247"/>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82" name="Rectangle 248"/>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83" name="Rectangle 249"/>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84" name="Rectangle 250"/>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85" name="Rectangle 251"/>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86" name="Rectangle 252"/>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87" name="Rectangle 253"/>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88" name="Rectangle 254"/>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89" name="Rectangle 255"/>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90" name="Rectangle 256"/>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91" name="Rectangle 257"/>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92" name="Rectangle 258"/>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93" name="Rectangle 259"/>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94" name="Rectangle 260"/>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95" name="Rectangle 261"/>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65" name="Group 262"/>
            <p:cNvGrpSpPr>
              <a:grpSpLocks/>
            </p:cNvGrpSpPr>
            <p:nvPr/>
          </p:nvGrpSpPr>
          <p:grpSpPr bwMode="auto">
            <a:xfrm>
              <a:off x="3119224" y="2899926"/>
              <a:ext cx="163513" cy="296863"/>
              <a:chOff x="1759" y="3870"/>
              <a:chExt cx="138" cy="215"/>
            </a:xfrm>
          </p:grpSpPr>
          <p:sp>
            <p:nvSpPr>
              <p:cNvPr id="666" name="Rectangle 263"/>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67" name="Rectangle 264"/>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68" name="Rectangle 265"/>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69" name="Rectangle 266"/>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70" name="Rectangle 267"/>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71" name="Rectangle 268"/>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72" name="Rectangle 269"/>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73" name="Rectangle 270"/>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74" name="Rectangle 271"/>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75" name="Rectangle 272"/>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76" name="Rectangle 273"/>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77" name="Rectangle 274"/>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78" name="Rectangle 275"/>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79" name="Rectangle 276"/>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80" name="Rectangle 277"/>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66" name="Group 278"/>
            <p:cNvGrpSpPr>
              <a:grpSpLocks/>
            </p:cNvGrpSpPr>
            <p:nvPr/>
          </p:nvGrpSpPr>
          <p:grpSpPr bwMode="auto">
            <a:xfrm>
              <a:off x="2715999" y="3098364"/>
              <a:ext cx="161925" cy="296862"/>
              <a:chOff x="1759" y="3870"/>
              <a:chExt cx="138" cy="215"/>
            </a:xfrm>
          </p:grpSpPr>
          <p:sp>
            <p:nvSpPr>
              <p:cNvPr id="651" name="Rectangle 279"/>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52" name="Rectangle 280"/>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53" name="Rectangle 281"/>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54" name="Rectangle 282"/>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55" name="Rectangle 283"/>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56" name="Rectangle 284"/>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57" name="Rectangle 285"/>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58" name="Rectangle 286"/>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59" name="Rectangle 287"/>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60" name="Rectangle 288"/>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61" name="Rectangle 289"/>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62" name="Rectangle 290"/>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63" name="Rectangle 291"/>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64" name="Rectangle 292"/>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65" name="Rectangle 293"/>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67" name="Group 294"/>
            <p:cNvGrpSpPr>
              <a:grpSpLocks/>
            </p:cNvGrpSpPr>
            <p:nvPr/>
          </p:nvGrpSpPr>
          <p:grpSpPr bwMode="auto">
            <a:xfrm>
              <a:off x="3519274" y="2768164"/>
              <a:ext cx="161925" cy="296862"/>
              <a:chOff x="1759" y="3870"/>
              <a:chExt cx="138" cy="215"/>
            </a:xfrm>
          </p:grpSpPr>
          <p:sp>
            <p:nvSpPr>
              <p:cNvPr id="636" name="Rectangle 295"/>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37" name="Rectangle 296"/>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38" name="Rectangle 297"/>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39" name="Rectangle 298"/>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40" name="Rectangle 299"/>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41" name="Rectangle 300"/>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42" name="Rectangle 301"/>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43" name="Rectangle 302"/>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44" name="Rectangle 303"/>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45" name="Rectangle 304"/>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46" name="Rectangle 305"/>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47" name="Rectangle 306"/>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48" name="Rectangle 307"/>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49" name="Rectangle 308"/>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50" name="Rectangle 309"/>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68" name="Group 310"/>
            <p:cNvGrpSpPr>
              <a:grpSpLocks/>
            </p:cNvGrpSpPr>
            <p:nvPr/>
          </p:nvGrpSpPr>
          <p:grpSpPr bwMode="auto">
            <a:xfrm>
              <a:off x="2715999" y="2899926"/>
              <a:ext cx="161925" cy="296863"/>
              <a:chOff x="1759" y="3870"/>
              <a:chExt cx="138" cy="215"/>
            </a:xfrm>
          </p:grpSpPr>
          <p:sp>
            <p:nvSpPr>
              <p:cNvPr id="621" name="Rectangle 311"/>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22" name="Rectangle 312"/>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23" name="Rectangle 313"/>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24" name="Rectangle 314"/>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25" name="Rectangle 315"/>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26" name="Rectangle 316"/>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27" name="Rectangle 317"/>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28" name="Rectangle 318"/>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29" name="Rectangle 319"/>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30" name="Rectangle 320"/>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31" name="Rectangle 321"/>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32" name="Rectangle 322"/>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33" name="Rectangle 323"/>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34" name="Rectangle 324"/>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35" name="Rectangle 325"/>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69" name="Group 326"/>
            <p:cNvGrpSpPr>
              <a:grpSpLocks/>
            </p:cNvGrpSpPr>
            <p:nvPr/>
          </p:nvGrpSpPr>
          <p:grpSpPr bwMode="auto">
            <a:xfrm>
              <a:off x="1985749" y="3231714"/>
              <a:ext cx="161925" cy="296862"/>
              <a:chOff x="1759" y="3870"/>
              <a:chExt cx="138" cy="215"/>
            </a:xfrm>
          </p:grpSpPr>
          <p:sp>
            <p:nvSpPr>
              <p:cNvPr id="606" name="Rectangle 327"/>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07" name="Rectangle 328"/>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08" name="Rectangle 329"/>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09" name="Rectangle 330"/>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10" name="Rectangle 331"/>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11" name="Rectangle 332"/>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12" name="Rectangle 333"/>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13" name="Rectangle 334"/>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14" name="Rectangle 335"/>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15" name="Rectangle 336"/>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16" name="Rectangle 337"/>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17" name="Rectangle 338"/>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18" name="Rectangle 339"/>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19" name="Rectangle 340"/>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20" name="Rectangle 341"/>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70" name="Group 342"/>
            <p:cNvGrpSpPr>
              <a:grpSpLocks/>
            </p:cNvGrpSpPr>
            <p:nvPr/>
          </p:nvGrpSpPr>
          <p:grpSpPr bwMode="auto">
            <a:xfrm>
              <a:off x="2377862" y="3033276"/>
              <a:ext cx="160337" cy="296863"/>
              <a:chOff x="1759" y="3870"/>
              <a:chExt cx="138" cy="215"/>
            </a:xfrm>
          </p:grpSpPr>
          <p:sp>
            <p:nvSpPr>
              <p:cNvPr id="591" name="Rectangle 343"/>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92" name="Rectangle 344"/>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93" name="Rectangle 345"/>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94" name="Rectangle 346"/>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95" name="Rectangle 347"/>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96" name="Rectangle 348"/>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97" name="Rectangle 349"/>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98" name="Rectangle 350"/>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99" name="Rectangle 351"/>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00" name="Rectangle 352"/>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01" name="Rectangle 353"/>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02" name="Rectangle 354"/>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03" name="Rectangle 355"/>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04" name="Rectangle 356"/>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605" name="Rectangle 357"/>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71" name="Group 358"/>
            <p:cNvGrpSpPr>
              <a:grpSpLocks/>
            </p:cNvGrpSpPr>
            <p:nvPr/>
          </p:nvGrpSpPr>
          <p:grpSpPr bwMode="auto">
            <a:xfrm>
              <a:off x="3127162" y="2634814"/>
              <a:ext cx="161925" cy="296862"/>
              <a:chOff x="1759" y="3870"/>
              <a:chExt cx="138" cy="215"/>
            </a:xfrm>
          </p:grpSpPr>
          <p:sp>
            <p:nvSpPr>
              <p:cNvPr id="576" name="Rectangle 359"/>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77" name="Rectangle 360"/>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78" name="Rectangle 361"/>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79" name="Rectangle 362"/>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80" name="Rectangle 363"/>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81" name="Rectangle 364"/>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82" name="Rectangle 365"/>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83" name="Rectangle 366"/>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84" name="Rectangle 367"/>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85" name="Rectangle 368"/>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86" name="Rectangle 369"/>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87" name="Rectangle 370"/>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88" name="Rectangle 371"/>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89" name="Rectangle 372"/>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90" name="Rectangle 373"/>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72" name="Group 374"/>
            <p:cNvGrpSpPr>
              <a:grpSpLocks/>
            </p:cNvGrpSpPr>
            <p:nvPr/>
          </p:nvGrpSpPr>
          <p:grpSpPr bwMode="auto">
            <a:xfrm>
              <a:off x="3519274" y="2501464"/>
              <a:ext cx="161925" cy="296862"/>
              <a:chOff x="1759" y="3870"/>
              <a:chExt cx="138" cy="215"/>
            </a:xfrm>
          </p:grpSpPr>
          <p:sp>
            <p:nvSpPr>
              <p:cNvPr id="561" name="Rectangle 375"/>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62" name="Rectangle 376"/>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63" name="Rectangle 377"/>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64" name="Rectangle 378"/>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65" name="Rectangle 379"/>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66" name="Rectangle 380"/>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67" name="Rectangle 381"/>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68" name="Rectangle 382"/>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69" name="Rectangle 383"/>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70" name="Rectangle 384"/>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71" name="Rectangle 385"/>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72" name="Rectangle 386"/>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73" name="Rectangle 387"/>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74" name="Rectangle 388"/>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75" name="Rectangle 389"/>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73" name="Group 390"/>
            <p:cNvGrpSpPr>
              <a:grpSpLocks/>
            </p:cNvGrpSpPr>
            <p:nvPr/>
          </p:nvGrpSpPr>
          <p:grpSpPr bwMode="auto">
            <a:xfrm>
              <a:off x="3127162" y="1247339"/>
              <a:ext cx="1069975" cy="966787"/>
              <a:chOff x="1493" y="504"/>
              <a:chExt cx="710" cy="697"/>
            </a:xfrm>
          </p:grpSpPr>
          <p:sp>
            <p:nvSpPr>
              <p:cNvPr id="542" name="Oval 391"/>
              <p:cNvSpPr>
                <a:spLocks noChangeArrowheads="1"/>
              </p:cNvSpPr>
              <p:nvPr/>
            </p:nvSpPr>
            <p:spPr bwMode="auto">
              <a:xfrm>
                <a:off x="1523" y="515"/>
                <a:ext cx="287" cy="29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43" name="Oval 392"/>
              <p:cNvSpPr>
                <a:spLocks noChangeArrowheads="1"/>
              </p:cNvSpPr>
              <p:nvPr/>
            </p:nvSpPr>
            <p:spPr bwMode="auto">
              <a:xfrm>
                <a:off x="1516" y="504"/>
                <a:ext cx="285" cy="289"/>
              </a:xfrm>
              <a:prstGeom prst="ellipse">
                <a:avLst/>
              </a:prstGeom>
              <a:solidFill>
                <a:srgbClr val="FFCC00"/>
              </a:solidFill>
              <a:ln w="4763">
                <a:solidFill>
                  <a:srgbClr val="000000"/>
                </a:solidFill>
                <a:round/>
                <a:headEnd/>
                <a:tailEnd/>
              </a:ln>
            </p:spPr>
            <p:txBody>
              <a:bodyPr/>
              <a:lstStyle/>
              <a:p>
                <a:endParaRPr lang="en-US">
                  <a:latin typeface="Corbel"/>
                  <a:cs typeface="Corbel"/>
                </a:endParaRPr>
              </a:p>
            </p:txBody>
          </p:sp>
          <p:sp>
            <p:nvSpPr>
              <p:cNvPr id="544" name="Rectangle 393"/>
              <p:cNvSpPr>
                <a:spLocks noChangeArrowheads="1"/>
              </p:cNvSpPr>
              <p:nvPr/>
            </p:nvSpPr>
            <p:spPr bwMode="auto">
              <a:xfrm>
                <a:off x="1540" y="552"/>
                <a:ext cx="23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45" name="Rectangle 394"/>
              <p:cNvSpPr>
                <a:spLocks noChangeArrowheads="1"/>
              </p:cNvSpPr>
              <p:nvPr/>
            </p:nvSpPr>
            <p:spPr bwMode="auto">
              <a:xfrm>
                <a:off x="1570" y="577"/>
                <a:ext cx="17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a:solidFill>
                      <a:srgbClr val="000000"/>
                    </a:solidFill>
                    <a:latin typeface="Corbel"/>
                    <a:cs typeface="Corbel"/>
                  </a:rPr>
                  <a:t>CN</a:t>
                </a:r>
                <a:endParaRPr lang="en-GB" sz="2400">
                  <a:latin typeface="Corbel"/>
                  <a:cs typeface="Corbel"/>
                </a:endParaRPr>
              </a:p>
            </p:txBody>
          </p:sp>
          <p:grpSp>
            <p:nvGrpSpPr>
              <p:cNvPr id="546" name="Group 395"/>
              <p:cNvGrpSpPr>
                <a:grpSpLocks/>
              </p:cNvGrpSpPr>
              <p:nvPr/>
            </p:nvGrpSpPr>
            <p:grpSpPr bwMode="auto">
              <a:xfrm>
                <a:off x="1611" y="840"/>
                <a:ext cx="46" cy="241"/>
                <a:chOff x="1611" y="840"/>
                <a:chExt cx="46" cy="241"/>
              </a:xfrm>
            </p:grpSpPr>
            <p:sp>
              <p:nvSpPr>
                <p:cNvPr id="559" name="Rectangle 396"/>
                <p:cNvSpPr>
                  <a:spLocks noChangeArrowheads="1"/>
                </p:cNvSpPr>
                <p:nvPr/>
              </p:nvSpPr>
              <p:spPr bwMode="auto">
                <a:xfrm>
                  <a:off x="1630" y="840"/>
                  <a:ext cx="9" cy="17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60" name="Freeform 397"/>
                <p:cNvSpPr>
                  <a:spLocks/>
                </p:cNvSpPr>
                <p:nvPr/>
              </p:nvSpPr>
              <p:spPr bwMode="auto">
                <a:xfrm>
                  <a:off x="1611" y="1009"/>
                  <a:ext cx="46" cy="72"/>
                </a:xfrm>
                <a:custGeom>
                  <a:avLst/>
                  <a:gdLst>
                    <a:gd name="T0" fmla="*/ 0 w 138"/>
                    <a:gd name="T1" fmla="*/ 0 h 144"/>
                    <a:gd name="T2" fmla="*/ 70 w 138"/>
                    <a:gd name="T3" fmla="*/ 144 h 144"/>
                    <a:gd name="T4" fmla="*/ 138 w 138"/>
                    <a:gd name="T5" fmla="*/ 0 h 144"/>
                    <a:gd name="T6" fmla="*/ 0 w 138"/>
                    <a:gd name="T7" fmla="*/ 0 h 144"/>
                  </a:gdLst>
                  <a:ahLst/>
                  <a:cxnLst>
                    <a:cxn ang="0">
                      <a:pos x="T0" y="T1"/>
                    </a:cxn>
                    <a:cxn ang="0">
                      <a:pos x="T2" y="T3"/>
                    </a:cxn>
                    <a:cxn ang="0">
                      <a:pos x="T4" y="T5"/>
                    </a:cxn>
                    <a:cxn ang="0">
                      <a:pos x="T6" y="T7"/>
                    </a:cxn>
                  </a:cxnLst>
                  <a:rect l="0" t="0" r="r" b="b"/>
                  <a:pathLst>
                    <a:path w="138" h="144">
                      <a:moveTo>
                        <a:pt x="0" y="0"/>
                      </a:moveTo>
                      <a:lnTo>
                        <a:pt x="70" y="144"/>
                      </a:lnTo>
                      <a:lnTo>
                        <a:pt x="13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sp>
            <p:nvSpPr>
              <p:cNvPr id="547" name="Rectangle 398"/>
              <p:cNvSpPr>
                <a:spLocks noChangeArrowheads="1"/>
              </p:cNvSpPr>
              <p:nvPr/>
            </p:nvSpPr>
            <p:spPr bwMode="auto">
              <a:xfrm>
                <a:off x="1493" y="816"/>
                <a:ext cx="12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48" name="Rectangle 399"/>
              <p:cNvSpPr>
                <a:spLocks noChangeArrowheads="1"/>
              </p:cNvSpPr>
              <p:nvPr/>
            </p:nvSpPr>
            <p:spPr bwMode="auto">
              <a:xfrm>
                <a:off x="1522" y="840"/>
                <a:ext cx="7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a:solidFill>
                      <a:srgbClr val="000000"/>
                    </a:solidFill>
                    <a:latin typeface="Corbel"/>
                    <a:cs typeface="Corbel"/>
                  </a:rPr>
                  <a:t>n</a:t>
                </a:r>
                <a:endParaRPr lang="en-GB" sz="2400">
                  <a:latin typeface="Corbel"/>
                  <a:cs typeface="Corbel"/>
                </a:endParaRPr>
              </a:p>
            </p:txBody>
          </p:sp>
          <p:grpSp>
            <p:nvGrpSpPr>
              <p:cNvPr id="549" name="Group 400"/>
              <p:cNvGrpSpPr>
                <a:grpSpLocks/>
              </p:cNvGrpSpPr>
              <p:nvPr/>
            </p:nvGrpSpPr>
            <p:grpSpPr bwMode="auto">
              <a:xfrm>
                <a:off x="1659" y="1081"/>
                <a:ext cx="46" cy="120"/>
                <a:chOff x="1659" y="1081"/>
                <a:chExt cx="46" cy="120"/>
              </a:xfrm>
            </p:grpSpPr>
            <p:sp>
              <p:nvSpPr>
                <p:cNvPr id="557" name="Rectangle 401"/>
                <p:cNvSpPr>
                  <a:spLocks noChangeArrowheads="1"/>
                </p:cNvSpPr>
                <p:nvPr/>
              </p:nvSpPr>
              <p:spPr bwMode="auto">
                <a:xfrm>
                  <a:off x="1678" y="1081"/>
                  <a:ext cx="8" cy="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58" name="Freeform 402"/>
                <p:cNvSpPr>
                  <a:spLocks/>
                </p:cNvSpPr>
                <p:nvPr/>
              </p:nvSpPr>
              <p:spPr bwMode="auto">
                <a:xfrm>
                  <a:off x="1659" y="1129"/>
                  <a:ext cx="46" cy="72"/>
                </a:xfrm>
                <a:custGeom>
                  <a:avLst/>
                  <a:gdLst>
                    <a:gd name="T0" fmla="*/ 0 w 138"/>
                    <a:gd name="T1" fmla="*/ 0 h 144"/>
                    <a:gd name="T2" fmla="*/ 70 w 138"/>
                    <a:gd name="T3" fmla="*/ 144 h 144"/>
                    <a:gd name="T4" fmla="*/ 138 w 138"/>
                    <a:gd name="T5" fmla="*/ 0 h 144"/>
                    <a:gd name="T6" fmla="*/ 0 w 138"/>
                    <a:gd name="T7" fmla="*/ 0 h 144"/>
                  </a:gdLst>
                  <a:ahLst/>
                  <a:cxnLst>
                    <a:cxn ang="0">
                      <a:pos x="T0" y="T1"/>
                    </a:cxn>
                    <a:cxn ang="0">
                      <a:pos x="T2" y="T3"/>
                    </a:cxn>
                    <a:cxn ang="0">
                      <a:pos x="T4" y="T5"/>
                    </a:cxn>
                    <a:cxn ang="0">
                      <a:pos x="T6" y="T7"/>
                    </a:cxn>
                  </a:cxnLst>
                  <a:rect l="0" t="0" r="r" b="b"/>
                  <a:pathLst>
                    <a:path w="138" h="144">
                      <a:moveTo>
                        <a:pt x="0" y="0"/>
                      </a:moveTo>
                      <a:lnTo>
                        <a:pt x="70" y="144"/>
                      </a:lnTo>
                      <a:lnTo>
                        <a:pt x="13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sp>
            <p:nvSpPr>
              <p:cNvPr id="550" name="Freeform 403"/>
              <p:cNvSpPr>
                <a:spLocks/>
              </p:cNvSpPr>
              <p:nvPr/>
            </p:nvSpPr>
            <p:spPr bwMode="auto">
              <a:xfrm>
                <a:off x="1658" y="860"/>
                <a:ext cx="96" cy="251"/>
              </a:xfrm>
              <a:custGeom>
                <a:avLst/>
                <a:gdLst>
                  <a:gd name="T0" fmla="*/ 49 w 288"/>
                  <a:gd name="T1" fmla="*/ 23 h 501"/>
                  <a:gd name="T2" fmla="*/ 1 w 288"/>
                  <a:gd name="T3" fmla="*/ 64 h 501"/>
                  <a:gd name="T4" fmla="*/ 21 w 288"/>
                  <a:gd name="T5" fmla="*/ 99 h 501"/>
                  <a:gd name="T6" fmla="*/ 131 w 288"/>
                  <a:gd name="T7" fmla="*/ 131 h 501"/>
                  <a:gd name="T8" fmla="*/ 176 w 288"/>
                  <a:gd name="T9" fmla="*/ 137 h 501"/>
                  <a:gd name="T10" fmla="*/ 208 w 288"/>
                  <a:gd name="T11" fmla="*/ 149 h 501"/>
                  <a:gd name="T12" fmla="*/ 222 w 288"/>
                  <a:gd name="T13" fmla="*/ 150 h 501"/>
                  <a:gd name="T14" fmla="*/ 217 w 288"/>
                  <a:gd name="T15" fmla="*/ 185 h 501"/>
                  <a:gd name="T16" fmla="*/ 207 w 288"/>
                  <a:gd name="T17" fmla="*/ 196 h 501"/>
                  <a:gd name="T18" fmla="*/ 112 w 288"/>
                  <a:gd name="T19" fmla="*/ 209 h 501"/>
                  <a:gd name="T20" fmla="*/ 66 w 288"/>
                  <a:gd name="T21" fmla="*/ 233 h 501"/>
                  <a:gd name="T22" fmla="*/ 49 w 288"/>
                  <a:gd name="T23" fmla="*/ 276 h 501"/>
                  <a:gd name="T24" fmla="*/ 66 w 288"/>
                  <a:gd name="T25" fmla="*/ 286 h 501"/>
                  <a:gd name="T26" fmla="*/ 83 w 288"/>
                  <a:gd name="T27" fmla="*/ 291 h 501"/>
                  <a:gd name="T28" fmla="*/ 50 w 288"/>
                  <a:gd name="T29" fmla="*/ 264 h 501"/>
                  <a:gd name="T30" fmla="*/ 47 w 288"/>
                  <a:gd name="T31" fmla="*/ 271 h 501"/>
                  <a:gd name="T32" fmla="*/ 65 w 288"/>
                  <a:gd name="T33" fmla="*/ 287 h 501"/>
                  <a:gd name="T34" fmla="*/ 121 w 288"/>
                  <a:gd name="T35" fmla="*/ 321 h 501"/>
                  <a:gd name="T36" fmla="*/ 188 w 288"/>
                  <a:gd name="T37" fmla="*/ 332 h 501"/>
                  <a:gd name="T38" fmla="*/ 250 w 288"/>
                  <a:gd name="T39" fmla="*/ 353 h 501"/>
                  <a:gd name="T40" fmla="*/ 256 w 288"/>
                  <a:gd name="T41" fmla="*/ 359 h 501"/>
                  <a:gd name="T42" fmla="*/ 260 w 288"/>
                  <a:gd name="T43" fmla="*/ 369 h 501"/>
                  <a:gd name="T44" fmla="*/ 256 w 288"/>
                  <a:gd name="T45" fmla="*/ 399 h 501"/>
                  <a:gd name="T46" fmla="*/ 245 w 288"/>
                  <a:gd name="T47" fmla="*/ 402 h 501"/>
                  <a:gd name="T48" fmla="*/ 157 w 288"/>
                  <a:gd name="T49" fmla="*/ 416 h 501"/>
                  <a:gd name="T50" fmla="*/ 89 w 288"/>
                  <a:gd name="T51" fmla="*/ 426 h 501"/>
                  <a:gd name="T52" fmla="*/ 81 w 288"/>
                  <a:gd name="T53" fmla="*/ 448 h 501"/>
                  <a:gd name="T54" fmla="*/ 118 w 288"/>
                  <a:gd name="T55" fmla="*/ 444 h 501"/>
                  <a:gd name="T56" fmla="*/ 151 w 288"/>
                  <a:gd name="T57" fmla="*/ 425 h 501"/>
                  <a:gd name="T58" fmla="*/ 131 w 288"/>
                  <a:gd name="T59" fmla="*/ 415 h 501"/>
                  <a:gd name="T60" fmla="*/ 86 w 288"/>
                  <a:gd name="T61" fmla="*/ 457 h 501"/>
                  <a:gd name="T62" fmla="*/ 109 w 288"/>
                  <a:gd name="T63" fmla="*/ 476 h 501"/>
                  <a:gd name="T64" fmla="*/ 109 w 288"/>
                  <a:gd name="T65" fmla="*/ 441 h 501"/>
                  <a:gd name="T66" fmla="*/ 126 w 288"/>
                  <a:gd name="T67" fmla="*/ 422 h 501"/>
                  <a:gd name="T68" fmla="*/ 130 w 288"/>
                  <a:gd name="T69" fmla="*/ 416 h 501"/>
                  <a:gd name="T70" fmla="*/ 103 w 288"/>
                  <a:gd name="T71" fmla="*/ 429 h 501"/>
                  <a:gd name="T72" fmla="*/ 100 w 288"/>
                  <a:gd name="T73" fmla="*/ 435 h 501"/>
                  <a:gd name="T74" fmla="*/ 106 w 288"/>
                  <a:gd name="T75" fmla="*/ 440 h 501"/>
                  <a:gd name="T76" fmla="*/ 112 w 288"/>
                  <a:gd name="T77" fmla="*/ 439 h 501"/>
                  <a:gd name="T78" fmla="*/ 238 w 288"/>
                  <a:gd name="T79" fmla="*/ 423 h 501"/>
                  <a:gd name="T80" fmla="*/ 281 w 288"/>
                  <a:gd name="T81" fmla="*/ 406 h 501"/>
                  <a:gd name="T82" fmla="*/ 287 w 288"/>
                  <a:gd name="T83" fmla="*/ 369 h 501"/>
                  <a:gd name="T84" fmla="*/ 281 w 288"/>
                  <a:gd name="T85" fmla="*/ 352 h 501"/>
                  <a:gd name="T86" fmla="*/ 248 w 288"/>
                  <a:gd name="T87" fmla="*/ 332 h 501"/>
                  <a:gd name="T88" fmla="*/ 164 w 288"/>
                  <a:gd name="T89" fmla="*/ 310 h 501"/>
                  <a:gd name="T90" fmla="*/ 118 w 288"/>
                  <a:gd name="T91" fmla="*/ 311 h 501"/>
                  <a:gd name="T92" fmla="*/ 66 w 288"/>
                  <a:gd name="T93" fmla="*/ 260 h 501"/>
                  <a:gd name="T94" fmla="*/ 40 w 288"/>
                  <a:gd name="T95" fmla="*/ 257 h 501"/>
                  <a:gd name="T96" fmla="*/ 50 w 288"/>
                  <a:gd name="T97" fmla="*/ 289 h 501"/>
                  <a:gd name="T98" fmla="*/ 77 w 288"/>
                  <a:gd name="T99" fmla="*/ 303 h 501"/>
                  <a:gd name="T100" fmla="*/ 74 w 288"/>
                  <a:gd name="T101" fmla="*/ 269 h 501"/>
                  <a:gd name="T102" fmla="*/ 81 w 288"/>
                  <a:gd name="T103" fmla="*/ 251 h 501"/>
                  <a:gd name="T104" fmla="*/ 100 w 288"/>
                  <a:gd name="T105" fmla="*/ 229 h 501"/>
                  <a:gd name="T106" fmla="*/ 189 w 288"/>
                  <a:gd name="T107" fmla="*/ 219 h 501"/>
                  <a:gd name="T108" fmla="*/ 242 w 288"/>
                  <a:gd name="T109" fmla="*/ 192 h 501"/>
                  <a:gd name="T110" fmla="*/ 247 w 288"/>
                  <a:gd name="T111" fmla="*/ 153 h 501"/>
                  <a:gd name="T112" fmla="*/ 217 w 288"/>
                  <a:gd name="T113" fmla="*/ 130 h 501"/>
                  <a:gd name="T114" fmla="*/ 168 w 288"/>
                  <a:gd name="T115" fmla="*/ 118 h 501"/>
                  <a:gd name="T116" fmla="*/ 100 w 288"/>
                  <a:gd name="T117" fmla="*/ 109 h 501"/>
                  <a:gd name="T118" fmla="*/ 29 w 288"/>
                  <a:gd name="T119" fmla="*/ 79 h 501"/>
                  <a:gd name="T120" fmla="*/ 28 w 288"/>
                  <a:gd name="T121" fmla="*/ 67 h 501"/>
                  <a:gd name="T122" fmla="*/ 38 w 288"/>
                  <a:gd name="T123" fmla="*/ 50 h 501"/>
                  <a:gd name="T124" fmla="*/ 137 w 288"/>
                  <a:gd name="T125" fmla="*/ 2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 h="501">
                    <a:moveTo>
                      <a:pt x="155" y="17"/>
                    </a:moveTo>
                    <a:lnTo>
                      <a:pt x="149" y="0"/>
                    </a:lnTo>
                    <a:lnTo>
                      <a:pt x="127" y="3"/>
                    </a:lnTo>
                    <a:lnTo>
                      <a:pt x="109" y="6"/>
                    </a:lnTo>
                    <a:lnTo>
                      <a:pt x="92" y="9"/>
                    </a:lnTo>
                    <a:lnTo>
                      <a:pt x="77" y="13"/>
                    </a:lnTo>
                    <a:lnTo>
                      <a:pt x="49" y="23"/>
                    </a:lnTo>
                    <a:lnTo>
                      <a:pt x="44" y="25"/>
                    </a:lnTo>
                    <a:lnTo>
                      <a:pt x="22" y="36"/>
                    </a:lnTo>
                    <a:lnTo>
                      <a:pt x="21" y="37"/>
                    </a:lnTo>
                    <a:lnTo>
                      <a:pt x="18" y="39"/>
                    </a:lnTo>
                    <a:lnTo>
                      <a:pt x="7" y="52"/>
                    </a:lnTo>
                    <a:lnTo>
                      <a:pt x="4" y="58"/>
                    </a:lnTo>
                    <a:lnTo>
                      <a:pt x="1" y="64"/>
                    </a:lnTo>
                    <a:lnTo>
                      <a:pt x="1" y="67"/>
                    </a:lnTo>
                    <a:lnTo>
                      <a:pt x="0" y="73"/>
                    </a:lnTo>
                    <a:lnTo>
                      <a:pt x="1" y="77"/>
                    </a:lnTo>
                    <a:lnTo>
                      <a:pt x="3" y="83"/>
                    </a:lnTo>
                    <a:lnTo>
                      <a:pt x="7" y="89"/>
                    </a:lnTo>
                    <a:lnTo>
                      <a:pt x="10" y="92"/>
                    </a:lnTo>
                    <a:lnTo>
                      <a:pt x="21" y="99"/>
                    </a:lnTo>
                    <a:lnTo>
                      <a:pt x="32" y="106"/>
                    </a:lnTo>
                    <a:lnTo>
                      <a:pt x="37" y="108"/>
                    </a:lnTo>
                    <a:lnTo>
                      <a:pt x="55" y="115"/>
                    </a:lnTo>
                    <a:lnTo>
                      <a:pt x="72" y="121"/>
                    </a:lnTo>
                    <a:lnTo>
                      <a:pt x="95" y="126"/>
                    </a:lnTo>
                    <a:lnTo>
                      <a:pt x="114" y="129"/>
                    </a:lnTo>
                    <a:lnTo>
                      <a:pt x="131" y="131"/>
                    </a:lnTo>
                    <a:lnTo>
                      <a:pt x="146" y="133"/>
                    </a:lnTo>
                    <a:lnTo>
                      <a:pt x="151" y="134"/>
                    </a:lnTo>
                    <a:lnTo>
                      <a:pt x="164" y="135"/>
                    </a:lnTo>
                    <a:lnTo>
                      <a:pt x="164" y="126"/>
                    </a:lnTo>
                    <a:lnTo>
                      <a:pt x="158" y="135"/>
                    </a:lnTo>
                    <a:lnTo>
                      <a:pt x="168" y="136"/>
                    </a:lnTo>
                    <a:lnTo>
                      <a:pt x="176" y="137"/>
                    </a:lnTo>
                    <a:lnTo>
                      <a:pt x="182" y="138"/>
                    </a:lnTo>
                    <a:lnTo>
                      <a:pt x="188" y="139"/>
                    </a:lnTo>
                    <a:lnTo>
                      <a:pt x="195" y="141"/>
                    </a:lnTo>
                    <a:lnTo>
                      <a:pt x="199" y="133"/>
                    </a:lnTo>
                    <a:lnTo>
                      <a:pt x="191" y="139"/>
                    </a:lnTo>
                    <a:lnTo>
                      <a:pt x="198" y="143"/>
                    </a:lnTo>
                    <a:lnTo>
                      <a:pt x="208" y="149"/>
                    </a:lnTo>
                    <a:lnTo>
                      <a:pt x="216" y="153"/>
                    </a:lnTo>
                    <a:lnTo>
                      <a:pt x="226" y="158"/>
                    </a:lnTo>
                    <a:lnTo>
                      <a:pt x="234" y="151"/>
                    </a:lnTo>
                    <a:lnTo>
                      <a:pt x="220" y="151"/>
                    </a:lnTo>
                    <a:lnTo>
                      <a:pt x="222" y="154"/>
                    </a:lnTo>
                    <a:lnTo>
                      <a:pt x="225" y="157"/>
                    </a:lnTo>
                    <a:lnTo>
                      <a:pt x="222" y="150"/>
                    </a:lnTo>
                    <a:lnTo>
                      <a:pt x="219" y="157"/>
                    </a:lnTo>
                    <a:lnTo>
                      <a:pt x="219" y="163"/>
                    </a:lnTo>
                    <a:lnTo>
                      <a:pt x="220" y="176"/>
                    </a:lnTo>
                    <a:lnTo>
                      <a:pt x="219" y="182"/>
                    </a:lnTo>
                    <a:lnTo>
                      <a:pt x="232" y="182"/>
                    </a:lnTo>
                    <a:lnTo>
                      <a:pt x="220" y="179"/>
                    </a:lnTo>
                    <a:lnTo>
                      <a:pt x="217" y="185"/>
                    </a:lnTo>
                    <a:lnTo>
                      <a:pt x="214" y="191"/>
                    </a:lnTo>
                    <a:lnTo>
                      <a:pt x="226" y="194"/>
                    </a:lnTo>
                    <a:lnTo>
                      <a:pt x="217" y="188"/>
                    </a:lnTo>
                    <a:lnTo>
                      <a:pt x="211" y="194"/>
                    </a:lnTo>
                    <a:lnTo>
                      <a:pt x="202" y="198"/>
                    </a:lnTo>
                    <a:lnTo>
                      <a:pt x="211" y="204"/>
                    </a:lnTo>
                    <a:lnTo>
                      <a:pt x="207" y="196"/>
                    </a:lnTo>
                    <a:lnTo>
                      <a:pt x="194" y="199"/>
                    </a:lnTo>
                    <a:lnTo>
                      <a:pt x="179" y="202"/>
                    </a:lnTo>
                    <a:lnTo>
                      <a:pt x="183" y="211"/>
                    </a:lnTo>
                    <a:lnTo>
                      <a:pt x="183" y="202"/>
                    </a:lnTo>
                    <a:lnTo>
                      <a:pt x="165" y="204"/>
                    </a:lnTo>
                    <a:lnTo>
                      <a:pt x="130" y="208"/>
                    </a:lnTo>
                    <a:lnTo>
                      <a:pt x="112" y="209"/>
                    </a:lnTo>
                    <a:lnTo>
                      <a:pt x="108" y="210"/>
                    </a:lnTo>
                    <a:lnTo>
                      <a:pt x="95" y="212"/>
                    </a:lnTo>
                    <a:lnTo>
                      <a:pt x="93" y="212"/>
                    </a:lnTo>
                    <a:lnTo>
                      <a:pt x="89" y="214"/>
                    </a:lnTo>
                    <a:lnTo>
                      <a:pt x="87" y="215"/>
                    </a:lnTo>
                    <a:lnTo>
                      <a:pt x="77" y="224"/>
                    </a:lnTo>
                    <a:lnTo>
                      <a:pt x="66" y="233"/>
                    </a:lnTo>
                    <a:lnTo>
                      <a:pt x="63" y="236"/>
                    </a:lnTo>
                    <a:lnTo>
                      <a:pt x="56" y="244"/>
                    </a:lnTo>
                    <a:lnTo>
                      <a:pt x="52" y="252"/>
                    </a:lnTo>
                    <a:lnTo>
                      <a:pt x="49" y="260"/>
                    </a:lnTo>
                    <a:lnTo>
                      <a:pt x="49" y="264"/>
                    </a:lnTo>
                    <a:lnTo>
                      <a:pt x="49" y="273"/>
                    </a:lnTo>
                    <a:lnTo>
                      <a:pt x="49" y="276"/>
                    </a:lnTo>
                    <a:lnTo>
                      <a:pt x="52" y="286"/>
                    </a:lnTo>
                    <a:lnTo>
                      <a:pt x="59" y="298"/>
                    </a:lnTo>
                    <a:lnTo>
                      <a:pt x="59" y="298"/>
                    </a:lnTo>
                    <a:lnTo>
                      <a:pt x="71" y="294"/>
                    </a:lnTo>
                    <a:lnTo>
                      <a:pt x="77" y="286"/>
                    </a:lnTo>
                    <a:lnTo>
                      <a:pt x="71" y="285"/>
                    </a:lnTo>
                    <a:lnTo>
                      <a:pt x="66" y="286"/>
                    </a:lnTo>
                    <a:lnTo>
                      <a:pt x="62" y="288"/>
                    </a:lnTo>
                    <a:lnTo>
                      <a:pt x="59" y="291"/>
                    </a:lnTo>
                    <a:lnTo>
                      <a:pt x="58" y="294"/>
                    </a:lnTo>
                    <a:lnTo>
                      <a:pt x="81" y="288"/>
                    </a:lnTo>
                    <a:lnTo>
                      <a:pt x="80" y="288"/>
                    </a:lnTo>
                    <a:lnTo>
                      <a:pt x="71" y="294"/>
                    </a:lnTo>
                    <a:lnTo>
                      <a:pt x="83" y="291"/>
                    </a:lnTo>
                    <a:lnTo>
                      <a:pt x="80" y="287"/>
                    </a:lnTo>
                    <a:lnTo>
                      <a:pt x="75" y="282"/>
                    </a:lnTo>
                    <a:lnTo>
                      <a:pt x="71" y="276"/>
                    </a:lnTo>
                    <a:lnTo>
                      <a:pt x="66" y="269"/>
                    </a:lnTo>
                    <a:lnTo>
                      <a:pt x="63" y="264"/>
                    </a:lnTo>
                    <a:lnTo>
                      <a:pt x="62" y="260"/>
                    </a:lnTo>
                    <a:lnTo>
                      <a:pt x="50" y="264"/>
                    </a:lnTo>
                    <a:lnTo>
                      <a:pt x="50" y="273"/>
                    </a:lnTo>
                    <a:lnTo>
                      <a:pt x="55" y="272"/>
                    </a:lnTo>
                    <a:lnTo>
                      <a:pt x="59" y="270"/>
                    </a:lnTo>
                    <a:lnTo>
                      <a:pt x="62" y="267"/>
                    </a:lnTo>
                    <a:lnTo>
                      <a:pt x="63" y="264"/>
                    </a:lnTo>
                    <a:lnTo>
                      <a:pt x="44" y="272"/>
                    </a:lnTo>
                    <a:lnTo>
                      <a:pt x="47" y="271"/>
                    </a:lnTo>
                    <a:lnTo>
                      <a:pt x="52" y="263"/>
                    </a:lnTo>
                    <a:lnTo>
                      <a:pt x="44" y="271"/>
                    </a:lnTo>
                    <a:lnTo>
                      <a:pt x="52" y="275"/>
                    </a:lnTo>
                    <a:lnTo>
                      <a:pt x="56" y="266"/>
                    </a:lnTo>
                    <a:lnTo>
                      <a:pt x="47" y="273"/>
                    </a:lnTo>
                    <a:lnTo>
                      <a:pt x="55" y="279"/>
                    </a:lnTo>
                    <a:lnTo>
                      <a:pt x="65" y="287"/>
                    </a:lnTo>
                    <a:lnTo>
                      <a:pt x="77" y="296"/>
                    </a:lnTo>
                    <a:lnTo>
                      <a:pt x="89" y="304"/>
                    </a:lnTo>
                    <a:lnTo>
                      <a:pt x="99" y="312"/>
                    </a:lnTo>
                    <a:lnTo>
                      <a:pt x="108" y="317"/>
                    </a:lnTo>
                    <a:lnTo>
                      <a:pt x="112" y="319"/>
                    </a:lnTo>
                    <a:lnTo>
                      <a:pt x="117" y="321"/>
                    </a:lnTo>
                    <a:lnTo>
                      <a:pt x="121" y="321"/>
                    </a:lnTo>
                    <a:lnTo>
                      <a:pt x="123" y="322"/>
                    </a:lnTo>
                    <a:lnTo>
                      <a:pt x="124" y="313"/>
                    </a:lnTo>
                    <a:lnTo>
                      <a:pt x="121" y="322"/>
                    </a:lnTo>
                    <a:lnTo>
                      <a:pt x="154" y="327"/>
                    </a:lnTo>
                    <a:lnTo>
                      <a:pt x="191" y="333"/>
                    </a:lnTo>
                    <a:lnTo>
                      <a:pt x="194" y="324"/>
                    </a:lnTo>
                    <a:lnTo>
                      <a:pt x="188" y="332"/>
                    </a:lnTo>
                    <a:lnTo>
                      <a:pt x="202" y="337"/>
                    </a:lnTo>
                    <a:lnTo>
                      <a:pt x="213" y="341"/>
                    </a:lnTo>
                    <a:lnTo>
                      <a:pt x="223" y="344"/>
                    </a:lnTo>
                    <a:lnTo>
                      <a:pt x="231" y="347"/>
                    </a:lnTo>
                    <a:lnTo>
                      <a:pt x="238" y="349"/>
                    </a:lnTo>
                    <a:lnTo>
                      <a:pt x="242" y="350"/>
                    </a:lnTo>
                    <a:lnTo>
                      <a:pt x="250" y="353"/>
                    </a:lnTo>
                    <a:lnTo>
                      <a:pt x="254" y="344"/>
                    </a:lnTo>
                    <a:lnTo>
                      <a:pt x="245" y="351"/>
                    </a:lnTo>
                    <a:lnTo>
                      <a:pt x="250" y="353"/>
                    </a:lnTo>
                    <a:lnTo>
                      <a:pt x="254" y="356"/>
                    </a:lnTo>
                    <a:lnTo>
                      <a:pt x="263" y="350"/>
                    </a:lnTo>
                    <a:lnTo>
                      <a:pt x="251" y="353"/>
                    </a:lnTo>
                    <a:lnTo>
                      <a:pt x="256" y="359"/>
                    </a:lnTo>
                    <a:lnTo>
                      <a:pt x="265" y="368"/>
                    </a:lnTo>
                    <a:lnTo>
                      <a:pt x="275" y="363"/>
                    </a:lnTo>
                    <a:lnTo>
                      <a:pt x="262" y="363"/>
                    </a:lnTo>
                    <a:lnTo>
                      <a:pt x="263" y="366"/>
                    </a:lnTo>
                    <a:lnTo>
                      <a:pt x="263" y="361"/>
                    </a:lnTo>
                    <a:lnTo>
                      <a:pt x="262" y="365"/>
                    </a:lnTo>
                    <a:lnTo>
                      <a:pt x="260" y="369"/>
                    </a:lnTo>
                    <a:lnTo>
                      <a:pt x="260" y="375"/>
                    </a:lnTo>
                    <a:lnTo>
                      <a:pt x="262" y="386"/>
                    </a:lnTo>
                    <a:lnTo>
                      <a:pt x="262" y="392"/>
                    </a:lnTo>
                    <a:lnTo>
                      <a:pt x="275" y="392"/>
                    </a:lnTo>
                    <a:lnTo>
                      <a:pt x="262" y="388"/>
                    </a:lnTo>
                    <a:lnTo>
                      <a:pt x="260" y="394"/>
                    </a:lnTo>
                    <a:lnTo>
                      <a:pt x="256" y="399"/>
                    </a:lnTo>
                    <a:lnTo>
                      <a:pt x="269" y="402"/>
                    </a:lnTo>
                    <a:lnTo>
                      <a:pt x="259" y="396"/>
                    </a:lnTo>
                    <a:lnTo>
                      <a:pt x="254" y="400"/>
                    </a:lnTo>
                    <a:lnTo>
                      <a:pt x="248" y="402"/>
                    </a:lnTo>
                    <a:lnTo>
                      <a:pt x="257" y="409"/>
                    </a:lnTo>
                    <a:lnTo>
                      <a:pt x="253" y="400"/>
                    </a:lnTo>
                    <a:lnTo>
                      <a:pt x="245" y="402"/>
                    </a:lnTo>
                    <a:lnTo>
                      <a:pt x="238" y="404"/>
                    </a:lnTo>
                    <a:lnTo>
                      <a:pt x="228" y="406"/>
                    </a:lnTo>
                    <a:lnTo>
                      <a:pt x="204" y="410"/>
                    </a:lnTo>
                    <a:lnTo>
                      <a:pt x="179" y="413"/>
                    </a:lnTo>
                    <a:lnTo>
                      <a:pt x="183" y="422"/>
                    </a:lnTo>
                    <a:lnTo>
                      <a:pt x="183" y="413"/>
                    </a:lnTo>
                    <a:lnTo>
                      <a:pt x="157" y="416"/>
                    </a:lnTo>
                    <a:lnTo>
                      <a:pt x="131" y="419"/>
                    </a:lnTo>
                    <a:lnTo>
                      <a:pt x="121" y="420"/>
                    </a:lnTo>
                    <a:lnTo>
                      <a:pt x="112" y="421"/>
                    </a:lnTo>
                    <a:lnTo>
                      <a:pt x="103" y="422"/>
                    </a:lnTo>
                    <a:lnTo>
                      <a:pt x="96" y="424"/>
                    </a:lnTo>
                    <a:lnTo>
                      <a:pt x="93" y="424"/>
                    </a:lnTo>
                    <a:lnTo>
                      <a:pt x="89" y="426"/>
                    </a:lnTo>
                    <a:lnTo>
                      <a:pt x="87" y="428"/>
                    </a:lnTo>
                    <a:lnTo>
                      <a:pt x="81" y="433"/>
                    </a:lnTo>
                    <a:lnTo>
                      <a:pt x="80" y="436"/>
                    </a:lnTo>
                    <a:lnTo>
                      <a:pt x="78" y="440"/>
                    </a:lnTo>
                    <a:lnTo>
                      <a:pt x="78" y="442"/>
                    </a:lnTo>
                    <a:lnTo>
                      <a:pt x="80" y="445"/>
                    </a:lnTo>
                    <a:lnTo>
                      <a:pt x="81" y="448"/>
                    </a:lnTo>
                    <a:lnTo>
                      <a:pt x="83" y="449"/>
                    </a:lnTo>
                    <a:lnTo>
                      <a:pt x="87" y="451"/>
                    </a:lnTo>
                    <a:lnTo>
                      <a:pt x="93" y="452"/>
                    </a:lnTo>
                    <a:lnTo>
                      <a:pt x="97" y="451"/>
                    </a:lnTo>
                    <a:lnTo>
                      <a:pt x="103" y="450"/>
                    </a:lnTo>
                    <a:lnTo>
                      <a:pt x="114" y="446"/>
                    </a:lnTo>
                    <a:lnTo>
                      <a:pt x="118" y="444"/>
                    </a:lnTo>
                    <a:lnTo>
                      <a:pt x="129" y="439"/>
                    </a:lnTo>
                    <a:lnTo>
                      <a:pt x="139" y="434"/>
                    </a:lnTo>
                    <a:lnTo>
                      <a:pt x="146" y="430"/>
                    </a:lnTo>
                    <a:lnTo>
                      <a:pt x="148" y="429"/>
                    </a:lnTo>
                    <a:lnTo>
                      <a:pt x="148" y="429"/>
                    </a:lnTo>
                    <a:lnTo>
                      <a:pt x="148" y="428"/>
                    </a:lnTo>
                    <a:lnTo>
                      <a:pt x="151" y="425"/>
                    </a:lnTo>
                    <a:lnTo>
                      <a:pt x="152" y="422"/>
                    </a:lnTo>
                    <a:lnTo>
                      <a:pt x="151" y="419"/>
                    </a:lnTo>
                    <a:lnTo>
                      <a:pt x="148" y="416"/>
                    </a:lnTo>
                    <a:lnTo>
                      <a:pt x="143" y="414"/>
                    </a:lnTo>
                    <a:lnTo>
                      <a:pt x="139" y="413"/>
                    </a:lnTo>
                    <a:lnTo>
                      <a:pt x="134" y="414"/>
                    </a:lnTo>
                    <a:lnTo>
                      <a:pt x="131" y="415"/>
                    </a:lnTo>
                    <a:lnTo>
                      <a:pt x="120" y="421"/>
                    </a:lnTo>
                    <a:lnTo>
                      <a:pt x="112" y="426"/>
                    </a:lnTo>
                    <a:lnTo>
                      <a:pt x="100" y="435"/>
                    </a:lnTo>
                    <a:lnTo>
                      <a:pt x="97" y="438"/>
                    </a:lnTo>
                    <a:lnTo>
                      <a:pt x="90" y="446"/>
                    </a:lnTo>
                    <a:lnTo>
                      <a:pt x="86" y="454"/>
                    </a:lnTo>
                    <a:lnTo>
                      <a:pt x="86" y="457"/>
                    </a:lnTo>
                    <a:lnTo>
                      <a:pt x="83" y="466"/>
                    </a:lnTo>
                    <a:lnTo>
                      <a:pt x="83" y="476"/>
                    </a:lnTo>
                    <a:lnTo>
                      <a:pt x="84" y="487"/>
                    </a:lnTo>
                    <a:lnTo>
                      <a:pt x="84" y="501"/>
                    </a:lnTo>
                    <a:lnTo>
                      <a:pt x="111" y="501"/>
                    </a:lnTo>
                    <a:lnTo>
                      <a:pt x="111" y="487"/>
                    </a:lnTo>
                    <a:lnTo>
                      <a:pt x="109" y="476"/>
                    </a:lnTo>
                    <a:lnTo>
                      <a:pt x="109" y="466"/>
                    </a:lnTo>
                    <a:lnTo>
                      <a:pt x="112" y="457"/>
                    </a:lnTo>
                    <a:lnTo>
                      <a:pt x="99" y="457"/>
                    </a:lnTo>
                    <a:lnTo>
                      <a:pt x="111" y="461"/>
                    </a:lnTo>
                    <a:lnTo>
                      <a:pt x="115" y="453"/>
                    </a:lnTo>
                    <a:lnTo>
                      <a:pt x="123" y="445"/>
                    </a:lnTo>
                    <a:lnTo>
                      <a:pt x="109" y="441"/>
                    </a:lnTo>
                    <a:lnTo>
                      <a:pt x="120" y="448"/>
                    </a:lnTo>
                    <a:lnTo>
                      <a:pt x="131" y="439"/>
                    </a:lnTo>
                    <a:lnTo>
                      <a:pt x="139" y="434"/>
                    </a:lnTo>
                    <a:lnTo>
                      <a:pt x="148" y="429"/>
                    </a:lnTo>
                    <a:lnTo>
                      <a:pt x="130" y="416"/>
                    </a:lnTo>
                    <a:lnTo>
                      <a:pt x="127" y="419"/>
                    </a:lnTo>
                    <a:lnTo>
                      <a:pt x="126" y="422"/>
                    </a:lnTo>
                    <a:lnTo>
                      <a:pt x="127" y="425"/>
                    </a:lnTo>
                    <a:lnTo>
                      <a:pt x="130" y="428"/>
                    </a:lnTo>
                    <a:lnTo>
                      <a:pt x="134" y="430"/>
                    </a:lnTo>
                    <a:lnTo>
                      <a:pt x="139" y="431"/>
                    </a:lnTo>
                    <a:lnTo>
                      <a:pt x="143" y="430"/>
                    </a:lnTo>
                    <a:lnTo>
                      <a:pt x="139" y="422"/>
                    </a:lnTo>
                    <a:lnTo>
                      <a:pt x="130" y="416"/>
                    </a:lnTo>
                    <a:lnTo>
                      <a:pt x="129" y="416"/>
                    </a:lnTo>
                    <a:lnTo>
                      <a:pt x="127" y="417"/>
                    </a:lnTo>
                    <a:lnTo>
                      <a:pt x="120" y="421"/>
                    </a:lnTo>
                    <a:lnTo>
                      <a:pt x="109" y="426"/>
                    </a:lnTo>
                    <a:lnTo>
                      <a:pt x="99" y="431"/>
                    </a:lnTo>
                    <a:lnTo>
                      <a:pt x="108" y="438"/>
                    </a:lnTo>
                    <a:lnTo>
                      <a:pt x="103" y="429"/>
                    </a:lnTo>
                    <a:lnTo>
                      <a:pt x="93" y="433"/>
                    </a:lnTo>
                    <a:lnTo>
                      <a:pt x="87" y="434"/>
                    </a:lnTo>
                    <a:lnTo>
                      <a:pt x="97" y="434"/>
                    </a:lnTo>
                    <a:lnTo>
                      <a:pt x="93" y="434"/>
                    </a:lnTo>
                    <a:lnTo>
                      <a:pt x="93" y="443"/>
                    </a:lnTo>
                    <a:lnTo>
                      <a:pt x="102" y="436"/>
                    </a:lnTo>
                    <a:lnTo>
                      <a:pt x="100" y="435"/>
                    </a:lnTo>
                    <a:lnTo>
                      <a:pt x="103" y="438"/>
                    </a:lnTo>
                    <a:lnTo>
                      <a:pt x="92" y="442"/>
                    </a:lnTo>
                    <a:lnTo>
                      <a:pt x="105" y="442"/>
                    </a:lnTo>
                    <a:lnTo>
                      <a:pt x="105" y="440"/>
                    </a:lnTo>
                    <a:lnTo>
                      <a:pt x="92" y="440"/>
                    </a:lnTo>
                    <a:lnTo>
                      <a:pt x="105" y="443"/>
                    </a:lnTo>
                    <a:lnTo>
                      <a:pt x="106" y="440"/>
                    </a:lnTo>
                    <a:lnTo>
                      <a:pt x="109" y="437"/>
                    </a:lnTo>
                    <a:lnTo>
                      <a:pt x="102" y="440"/>
                    </a:lnTo>
                    <a:lnTo>
                      <a:pt x="106" y="438"/>
                    </a:lnTo>
                    <a:lnTo>
                      <a:pt x="97" y="432"/>
                    </a:lnTo>
                    <a:lnTo>
                      <a:pt x="100" y="441"/>
                    </a:lnTo>
                    <a:lnTo>
                      <a:pt x="103" y="440"/>
                    </a:lnTo>
                    <a:lnTo>
                      <a:pt x="112" y="439"/>
                    </a:lnTo>
                    <a:lnTo>
                      <a:pt x="121" y="438"/>
                    </a:lnTo>
                    <a:lnTo>
                      <a:pt x="131" y="437"/>
                    </a:lnTo>
                    <a:lnTo>
                      <a:pt x="157" y="434"/>
                    </a:lnTo>
                    <a:lnTo>
                      <a:pt x="183" y="431"/>
                    </a:lnTo>
                    <a:lnTo>
                      <a:pt x="189" y="430"/>
                    </a:lnTo>
                    <a:lnTo>
                      <a:pt x="214" y="427"/>
                    </a:lnTo>
                    <a:lnTo>
                      <a:pt x="238" y="423"/>
                    </a:lnTo>
                    <a:lnTo>
                      <a:pt x="248" y="421"/>
                    </a:lnTo>
                    <a:lnTo>
                      <a:pt x="256" y="419"/>
                    </a:lnTo>
                    <a:lnTo>
                      <a:pt x="263" y="417"/>
                    </a:lnTo>
                    <a:lnTo>
                      <a:pt x="268" y="415"/>
                    </a:lnTo>
                    <a:lnTo>
                      <a:pt x="270" y="414"/>
                    </a:lnTo>
                    <a:lnTo>
                      <a:pt x="278" y="409"/>
                    </a:lnTo>
                    <a:lnTo>
                      <a:pt x="281" y="406"/>
                    </a:lnTo>
                    <a:lnTo>
                      <a:pt x="285" y="401"/>
                    </a:lnTo>
                    <a:lnTo>
                      <a:pt x="287" y="395"/>
                    </a:lnTo>
                    <a:lnTo>
                      <a:pt x="288" y="392"/>
                    </a:lnTo>
                    <a:lnTo>
                      <a:pt x="288" y="392"/>
                    </a:lnTo>
                    <a:lnTo>
                      <a:pt x="288" y="386"/>
                    </a:lnTo>
                    <a:lnTo>
                      <a:pt x="287" y="375"/>
                    </a:lnTo>
                    <a:lnTo>
                      <a:pt x="287" y="369"/>
                    </a:lnTo>
                    <a:lnTo>
                      <a:pt x="273" y="369"/>
                    </a:lnTo>
                    <a:lnTo>
                      <a:pt x="287" y="372"/>
                    </a:lnTo>
                    <a:lnTo>
                      <a:pt x="288" y="365"/>
                    </a:lnTo>
                    <a:lnTo>
                      <a:pt x="288" y="363"/>
                    </a:lnTo>
                    <a:lnTo>
                      <a:pt x="287" y="360"/>
                    </a:lnTo>
                    <a:lnTo>
                      <a:pt x="287" y="359"/>
                    </a:lnTo>
                    <a:lnTo>
                      <a:pt x="281" y="352"/>
                    </a:lnTo>
                    <a:lnTo>
                      <a:pt x="276" y="346"/>
                    </a:lnTo>
                    <a:lnTo>
                      <a:pt x="273" y="343"/>
                    </a:lnTo>
                    <a:lnTo>
                      <a:pt x="269" y="340"/>
                    </a:lnTo>
                    <a:lnTo>
                      <a:pt x="265" y="338"/>
                    </a:lnTo>
                    <a:lnTo>
                      <a:pt x="260" y="336"/>
                    </a:lnTo>
                    <a:lnTo>
                      <a:pt x="253" y="333"/>
                    </a:lnTo>
                    <a:lnTo>
                      <a:pt x="248" y="332"/>
                    </a:lnTo>
                    <a:lnTo>
                      <a:pt x="241" y="330"/>
                    </a:lnTo>
                    <a:lnTo>
                      <a:pt x="234" y="327"/>
                    </a:lnTo>
                    <a:lnTo>
                      <a:pt x="223" y="324"/>
                    </a:lnTo>
                    <a:lnTo>
                      <a:pt x="213" y="320"/>
                    </a:lnTo>
                    <a:lnTo>
                      <a:pt x="199" y="316"/>
                    </a:lnTo>
                    <a:lnTo>
                      <a:pt x="197" y="316"/>
                    </a:lnTo>
                    <a:lnTo>
                      <a:pt x="164" y="310"/>
                    </a:lnTo>
                    <a:lnTo>
                      <a:pt x="127" y="305"/>
                    </a:lnTo>
                    <a:lnTo>
                      <a:pt x="126" y="304"/>
                    </a:lnTo>
                    <a:lnTo>
                      <a:pt x="121" y="303"/>
                    </a:lnTo>
                    <a:lnTo>
                      <a:pt x="121" y="312"/>
                    </a:lnTo>
                    <a:lnTo>
                      <a:pt x="127" y="304"/>
                    </a:lnTo>
                    <a:lnTo>
                      <a:pt x="123" y="302"/>
                    </a:lnTo>
                    <a:lnTo>
                      <a:pt x="118" y="311"/>
                    </a:lnTo>
                    <a:lnTo>
                      <a:pt x="127" y="304"/>
                    </a:lnTo>
                    <a:lnTo>
                      <a:pt x="118" y="299"/>
                    </a:lnTo>
                    <a:lnTo>
                      <a:pt x="108" y="291"/>
                    </a:lnTo>
                    <a:lnTo>
                      <a:pt x="96" y="283"/>
                    </a:lnTo>
                    <a:lnTo>
                      <a:pt x="84" y="274"/>
                    </a:lnTo>
                    <a:lnTo>
                      <a:pt x="74" y="266"/>
                    </a:lnTo>
                    <a:lnTo>
                      <a:pt x="66" y="260"/>
                    </a:lnTo>
                    <a:lnTo>
                      <a:pt x="62" y="258"/>
                    </a:lnTo>
                    <a:lnTo>
                      <a:pt x="59" y="256"/>
                    </a:lnTo>
                    <a:lnTo>
                      <a:pt x="58" y="255"/>
                    </a:lnTo>
                    <a:lnTo>
                      <a:pt x="55" y="255"/>
                    </a:lnTo>
                    <a:lnTo>
                      <a:pt x="50" y="255"/>
                    </a:lnTo>
                    <a:lnTo>
                      <a:pt x="44" y="255"/>
                    </a:lnTo>
                    <a:lnTo>
                      <a:pt x="40" y="257"/>
                    </a:lnTo>
                    <a:lnTo>
                      <a:pt x="37" y="260"/>
                    </a:lnTo>
                    <a:lnTo>
                      <a:pt x="37" y="264"/>
                    </a:lnTo>
                    <a:lnTo>
                      <a:pt x="37" y="267"/>
                    </a:lnTo>
                    <a:lnTo>
                      <a:pt x="38" y="271"/>
                    </a:lnTo>
                    <a:lnTo>
                      <a:pt x="41" y="276"/>
                    </a:lnTo>
                    <a:lnTo>
                      <a:pt x="46" y="283"/>
                    </a:lnTo>
                    <a:lnTo>
                      <a:pt x="50" y="289"/>
                    </a:lnTo>
                    <a:lnTo>
                      <a:pt x="55" y="294"/>
                    </a:lnTo>
                    <a:lnTo>
                      <a:pt x="58" y="298"/>
                    </a:lnTo>
                    <a:lnTo>
                      <a:pt x="60" y="301"/>
                    </a:lnTo>
                    <a:lnTo>
                      <a:pt x="62" y="301"/>
                    </a:lnTo>
                    <a:lnTo>
                      <a:pt x="66" y="303"/>
                    </a:lnTo>
                    <a:lnTo>
                      <a:pt x="71" y="303"/>
                    </a:lnTo>
                    <a:lnTo>
                      <a:pt x="77" y="303"/>
                    </a:lnTo>
                    <a:lnTo>
                      <a:pt x="81" y="301"/>
                    </a:lnTo>
                    <a:lnTo>
                      <a:pt x="83" y="298"/>
                    </a:lnTo>
                    <a:lnTo>
                      <a:pt x="84" y="294"/>
                    </a:lnTo>
                    <a:lnTo>
                      <a:pt x="84" y="291"/>
                    </a:lnTo>
                    <a:lnTo>
                      <a:pt x="84" y="291"/>
                    </a:lnTo>
                    <a:lnTo>
                      <a:pt x="77" y="279"/>
                    </a:lnTo>
                    <a:lnTo>
                      <a:pt x="74" y="269"/>
                    </a:lnTo>
                    <a:lnTo>
                      <a:pt x="62" y="273"/>
                    </a:lnTo>
                    <a:lnTo>
                      <a:pt x="75" y="273"/>
                    </a:lnTo>
                    <a:lnTo>
                      <a:pt x="75" y="264"/>
                    </a:lnTo>
                    <a:lnTo>
                      <a:pt x="62" y="264"/>
                    </a:lnTo>
                    <a:lnTo>
                      <a:pt x="74" y="267"/>
                    </a:lnTo>
                    <a:lnTo>
                      <a:pt x="77" y="259"/>
                    </a:lnTo>
                    <a:lnTo>
                      <a:pt x="81" y="251"/>
                    </a:lnTo>
                    <a:lnTo>
                      <a:pt x="89" y="243"/>
                    </a:lnTo>
                    <a:lnTo>
                      <a:pt x="77" y="239"/>
                    </a:lnTo>
                    <a:lnTo>
                      <a:pt x="86" y="246"/>
                    </a:lnTo>
                    <a:lnTo>
                      <a:pt x="96" y="237"/>
                    </a:lnTo>
                    <a:lnTo>
                      <a:pt x="108" y="226"/>
                    </a:lnTo>
                    <a:lnTo>
                      <a:pt x="97" y="220"/>
                    </a:lnTo>
                    <a:lnTo>
                      <a:pt x="100" y="229"/>
                    </a:lnTo>
                    <a:lnTo>
                      <a:pt x="118" y="227"/>
                    </a:lnTo>
                    <a:lnTo>
                      <a:pt x="112" y="218"/>
                    </a:lnTo>
                    <a:lnTo>
                      <a:pt x="112" y="227"/>
                    </a:lnTo>
                    <a:lnTo>
                      <a:pt x="130" y="226"/>
                    </a:lnTo>
                    <a:lnTo>
                      <a:pt x="165" y="222"/>
                    </a:lnTo>
                    <a:lnTo>
                      <a:pt x="183" y="220"/>
                    </a:lnTo>
                    <a:lnTo>
                      <a:pt x="189" y="219"/>
                    </a:lnTo>
                    <a:lnTo>
                      <a:pt x="204" y="216"/>
                    </a:lnTo>
                    <a:lnTo>
                      <a:pt x="217" y="213"/>
                    </a:lnTo>
                    <a:lnTo>
                      <a:pt x="222" y="211"/>
                    </a:lnTo>
                    <a:lnTo>
                      <a:pt x="231" y="206"/>
                    </a:lnTo>
                    <a:lnTo>
                      <a:pt x="236" y="201"/>
                    </a:lnTo>
                    <a:lnTo>
                      <a:pt x="239" y="198"/>
                    </a:lnTo>
                    <a:lnTo>
                      <a:pt x="242" y="192"/>
                    </a:lnTo>
                    <a:lnTo>
                      <a:pt x="245" y="186"/>
                    </a:lnTo>
                    <a:lnTo>
                      <a:pt x="245" y="182"/>
                    </a:lnTo>
                    <a:lnTo>
                      <a:pt x="245" y="182"/>
                    </a:lnTo>
                    <a:lnTo>
                      <a:pt x="247" y="176"/>
                    </a:lnTo>
                    <a:lnTo>
                      <a:pt x="245" y="163"/>
                    </a:lnTo>
                    <a:lnTo>
                      <a:pt x="245" y="157"/>
                    </a:lnTo>
                    <a:lnTo>
                      <a:pt x="247" y="153"/>
                    </a:lnTo>
                    <a:lnTo>
                      <a:pt x="247" y="151"/>
                    </a:lnTo>
                    <a:lnTo>
                      <a:pt x="245" y="148"/>
                    </a:lnTo>
                    <a:lnTo>
                      <a:pt x="242" y="145"/>
                    </a:lnTo>
                    <a:lnTo>
                      <a:pt x="242" y="144"/>
                    </a:lnTo>
                    <a:lnTo>
                      <a:pt x="235" y="140"/>
                    </a:lnTo>
                    <a:lnTo>
                      <a:pt x="228" y="136"/>
                    </a:lnTo>
                    <a:lnTo>
                      <a:pt x="217" y="130"/>
                    </a:lnTo>
                    <a:lnTo>
                      <a:pt x="210" y="126"/>
                    </a:lnTo>
                    <a:lnTo>
                      <a:pt x="205" y="124"/>
                    </a:lnTo>
                    <a:lnTo>
                      <a:pt x="198" y="122"/>
                    </a:lnTo>
                    <a:lnTo>
                      <a:pt x="192" y="121"/>
                    </a:lnTo>
                    <a:lnTo>
                      <a:pt x="186" y="120"/>
                    </a:lnTo>
                    <a:lnTo>
                      <a:pt x="179" y="119"/>
                    </a:lnTo>
                    <a:lnTo>
                      <a:pt x="168" y="118"/>
                    </a:lnTo>
                    <a:lnTo>
                      <a:pt x="164" y="117"/>
                    </a:lnTo>
                    <a:lnTo>
                      <a:pt x="151" y="116"/>
                    </a:lnTo>
                    <a:lnTo>
                      <a:pt x="151" y="125"/>
                    </a:lnTo>
                    <a:lnTo>
                      <a:pt x="157" y="116"/>
                    </a:lnTo>
                    <a:lnTo>
                      <a:pt x="142" y="114"/>
                    </a:lnTo>
                    <a:lnTo>
                      <a:pt x="124" y="112"/>
                    </a:lnTo>
                    <a:lnTo>
                      <a:pt x="100" y="109"/>
                    </a:lnTo>
                    <a:lnTo>
                      <a:pt x="83" y="104"/>
                    </a:lnTo>
                    <a:lnTo>
                      <a:pt x="65" y="98"/>
                    </a:lnTo>
                    <a:lnTo>
                      <a:pt x="47" y="91"/>
                    </a:lnTo>
                    <a:lnTo>
                      <a:pt x="43" y="99"/>
                    </a:lnTo>
                    <a:lnTo>
                      <a:pt x="52" y="93"/>
                    </a:lnTo>
                    <a:lnTo>
                      <a:pt x="38" y="86"/>
                    </a:lnTo>
                    <a:lnTo>
                      <a:pt x="29" y="79"/>
                    </a:lnTo>
                    <a:lnTo>
                      <a:pt x="21" y="85"/>
                    </a:lnTo>
                    <a:lnTo>
                      <a:pt x="32" y="82"/>
                    </a:lnTo>
                    <a:lnTo>
                      <a:pt x="28" y="76"/>
                    </a:lnTo>
                    <a:lnTo>
                      <a:pt x="26" y="70"/>
                    </a:lnTo>
                    <a:lnTo>
                      <a:pt x="13" y="73"/>
                    </a:lnTo>
                    <a:lnTo>
                      <a:pt x="26" y="73"/>
                    </a:lnTo>
                    <a:lnTo>
                      <a:pt x="28" y="67"/>
                    </a:lnTo>
                    <a:lnTo>
                      <a:pt x="15" y="67"/>
                    </a:lnTo>
                    <a:lnTo>
                      <a:pt x="26" y="71"/>
                    </a:lnTo>
                    <a:lnTo>
                      <a:pt x="29" y="65"/>
                    </a:lnTo>
                    <a:lnTo>
                      <a:pt x="32" y="59"/>
                    </a:lnTo>
                    <a:lnTo>
                      <a:pt x="41" y="47"/>
                    </a:lnTo>
                    <a:lnTo>
                      <a:pt x="29" y="43"/>
                    </a:lnTo>
                    <a:lnTo>
                      <a:pt x="38" y="50"/>
                    </a:lnTo>
                    <a:lnTo>
                      <a:pt x="63" y="38"/>
                    </a:lnTo>
                    <a:lnTo>
                      <a:pt x="55" y="31"/>
                    </a:lnTo>
                    <a:lnTo>
                      <a:pt x="59" y="40"/>
                    </a:lnTo>
                    <a:lnTo>
                      <a:pt x="87" y="30"/>
                    </a:lnTo>
                    <a:lnTo>
                      <a:pt x="102" y="26"/>
                    </a:lnTo>
                    <a:lnTo>
                      <a:pt x="120" y="23"/>
                    </a:lnTo>
                    <a:lnTo>
                      <a:pt x="137" y="20"/>
                    </a:lnTo>
                    <a:lnTo>
                      <a:pt x="15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51" name="Rectangle 404"/>
              <p:cNvSpPr>
                <a:spLocks noChangeArrowheads="1"/>
              </p:cNvSpPr>
              <p:nvPr/>
            </p:nvSpPr>
            <p:spPr bwMode="auto">
              <a:xfrm>
                <a:off x="1753" y="984"/>
                <a:ext cx="11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52" name="Rectangle 405"/>
              <p:cNvSpPr>
                <a:spLocks noChangeArrowheads="1"/>
              </p:cNvSpPr>
              <p:nvPr/>
            </p:nvSpPr>
            <p:spPr bwMode="auto">
              <a:xfrm>
                <a:off x="1784" y="1000"/>
                <a:ext cx="7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b="1">
                    <a:solidFill>
                      <a:srgbClr val="000000"/>
                    </a:solidFill>
                    <a:latin typeface="Corbel"/>
                    <a:cs typeface="Corbel"/>
                  </a:rPr>
                  <a:t>g</a:t>
                </a:r>
                <a:endParaRPr lang="en-GB" sz="2400">
                  <a:latin typeface="Corbel"/>
                  <a:cs typeface="Corbel"/>
                </a:endParaRPr>
              </a:p>
            </p:txBody>
          </p:sp>
          <p:sp>
            <p:nvSpPr>
              <p:cNvPr id="553" name="Rectangle 406"/>
              <p:cNvSpPr>
                <a:spLocks noChangeArrowheads="1"/>
              </p:cNvSpPr>
              <p:nvPr/>
            </p:nvSpPr>
            <p:spPr bwMode="auto">
              <a:xfrm>
                <a:off x="1824" y="552"/>
                <a:ext cx="37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554" name="Rectangle 407"/>
              <p:cNvSpPr>
                <a:spLocks noChangeArrowheads="1"/>
              </p:cNvSpPr>
              <p:nvPr/>
            </p:nvSpPr>
            <p:spPr bwMode="auto">
              <a:xfrm>
                <a:off x="1851" y="576"/>
                <a:ext cx="21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400" b="1">
                    <a:solidFill>
                      <a:srgbClr val="000000"/>
                    </a:solidFill>
                    <a:latin typeface="Corbel"/>
                    <a:cs typeface="Corbel"/>
                  </a:rPr>
                  <a:t>(E,I,</a:t>
                </a:r>
                <a:endParaRPr lang="en-GB" sz="2400">
                  <a:latin typeface="Corbel"/>
                  <a:cs typeface="Corbel"/>
                </a:endParaRPr>
              </a:p>
            </p:txBody>
          </p:sp>
          <p:sp>
            <p:nvSpPr>
              <p:cNvPr id="555" name="Rectangle 408"/>
              <p:cNvSpPr>
                <a:spLocks noChangeArrowheads="1"/>
              </p:cNvSpPr>
              <p:nvPr/>
            </p:nvSpPr>
            <p:spPr bwMode="auto">
              <a:xfrm>
                <a:off x="2059" y="564"/>
                <a:ext cx="6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400" b="1">
                    <a:solidFill>
                      <a:srgbClr val="000000"/>
                    </a:solidFill>
                    <a:latin typeface="Corbel"/>
                    <a:cs typeface="Corbel"/>
                  </a:rPr>
                  <a:t>p</a:t>
                </a:r>
                <a:endParaRPr lang="en-GB" sz="2400">
                  <a:latin typeface="Corbel"/>
                  <a:cs typeface="Corbel"/>
                </a:endParaRPr>
              </a:p>
            </p:txBody>
          </p:sp>
          <p:sp>
            <p:nvSpPr>
              <p:cNvPr id="556" name="Rectangle 409"/>
              <p:cNvSpPr>
                <a:spLocks noChangeArrowheads="1"/>
              </p:cNvSpPr>
              <p:nvPr/>
            </p:nvSpPr>
            <p:spPr bwMode="auto">
              <a:xfrm>
                <a:off x="2122" y="576"/>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400" b="1">
                    <a:solidFill>
                      <a:srgbClr val="000000"/>
                    </a:solidFill>
                    <a:latin typeface="Corbel"/>
                    <a:cs typeface="Corbel"/>
                  </a:rPr>
                  <a:t>)</a:t>
                </a:r>
                <a:endParaRPr lang="en-GB" sz="2400">
                  <a:latin typeface="Corbel"/>
                  <a:cs typeface="Corbel"/>
                </a:endParaRPr>
              </a:p>
            </p:txBody>
          </p:sp>
        </p:grpSp>
        <p:sp>
          <p:nvSpPr>
            <p:cNvPr id="74" name="Line 410"/>
            <p:cNvSpPr>
              <a:spLocks noChangeShapeType="1"/>
            </p:cNvSpPr>
            <p:nvPr/>
          </p:nvSpPr>
          <p:spPr bwMode="auto">
            <a:xfrm>
              <a:off x="925299" y="1488639"/>
              <a:ext cx="11113" cy="2146300"/>
            </a:xfrm>
            <a:prstGeom prst="line">
              <a:avLst/>
            </a:prstGeom>
            <a:noFill/>
            <a:ln w="38100">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75" name="Line 411"/>
            <p:cNvSpPr>
              <a:spLocks noChangeShapeType="1"/>
            </p:cNvSpPr>
            <p:nvPr/>
          </p:nvSpPr>
          <p:spPr bwMode="auto">
            <a:xfrm rot="5409479">
              <a:off x="2466762" y="3692088"/>
              <a:ext cx="0" cy="3082925"/>
            </a:xfrm>
            <a:prstGeom prst="line">
              <a:avLst/>
            </a:prstGeom>
            <a:noFill/>
            <a:ln w="38100">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76" name="Text Box 412"/>
            <p:cNvSpPr txBox="1">
              <a:spLocks noChangeArrowheads="1"/>
            </p:cNvSpPr>
            <p:nvPr/>
          </p:nvSpPr>
          <p:spPr bwMode="auto">
            <a:xfrm>
              <a:off x="3225587" y="5233551"/>
              <a:ext cx="893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GB" sz="2000" b="1">
                  <a:solidFill>
                    <a:srgbClr val="996633"/>
                  </a:solidFill>
                  <a:latin typeface="Corbel"/>
                  <a:cs typeface="Corbel"/>
                </a:rPr>
                <a:t>Spin</a:t>
              </a:r>
            </a:p>
          </p:txBody>
        </p:sp>
        <p:sp>
          <p:nvSpPr>
            <p:cNvPr id="77" name="Text Box 413"/>
            <p:cNvSpPr txBox="1">
              <a:spLocks noChangeArrowheads="1"/>
            </p:cNvSpPr>
            <p:nvPr/>
          </p:nvSpPr>
          <p:spPr bwMode="auto">
            <a:xfrm rot="16200000">
              <a:off x="37092" y="2474026"/>
              <a:ext cx="138271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70000"/>
                </a:lnSpc>
              </a:pPr>
              <a:r>
                <a:rPr lang="en-GB" sz="2000" b="1">
                  <a:solidFill>
                    <a:srgbClr val="996633"/>
                  </a:solidFill>
                  <a:latin typeface="Corbel"/>
                  <a:cs typeface="Corbel"/>
                </a:rPr>
                <a:t>E*[MeV]</a:t>
              </a:r>
            </a:p>
          </p:txBody>
        </p:sp>
        <p:sp>
          <p:nvSpPr>
            <p:cNvPr id="78" name="Text Box 414"/>
            <p:cNvSpPr txBox="1">
              <a:spLocks noChangeArrowheads="1"/>
            </p:cNvSpPr>
            <p:nvPr/>
          </p:nvSpPr>
          <p:spPr bwMode="auto">
            <a:xfrm>
              <a:off x="606212" y="3409514"/>
              <a:ext cx="3271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GB" sz="2000" b="1">
                  <a:latin typeface="Corbel"/>
                  <a:cs typeface="Corbel"/>
                </a:rPr>
                <a:t>8</a:t>
              </a:r>
            </a:p>
          </p:txBody>
        </p:sp>
        <p:sp>
          <p:nvSpPr>
            <p:cNvPr id="79" name="Line 415"/>
            <p:cNvSpPr>
              <a:spLocks noChangeShapeType="1"/>
            </p:cNvSpPr>
            <p:nvPr/>
          </p:nvSpPr>
          <p:spPr bwMode="auto">
            <a:xfrm>
              <a:off x="925299" y="4630301"/>
              <a:ext cx="0" cy="6032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Corbel"/>
                <a:cs typeface="Corbel"/>
              </a:endParaRPr>
            </a:p>
          </p:txBody>
        </p:sp>
        <p:sp>
          <p:nvSpPr>
            <p:cNvPr id="80" name="Line 416"/>
            <p:cNvSpPr>
              <a:spLocks noChangeShapeType="1"/>
            </p:cNvSpPr>
            <p:nvPr/>
          </p:nvSpPr>
          <p:spPr bwMode="auto">
            <a:xfrm>
              <a:off x="925299" y="3603189"/>
              <a:ext cx="11113" cy="11112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Corbel"/>
                <a:cs typeface="Corbel"/>
              </a:endParaRPr>
            </a:p>
          </p:txBody>
        </p:sp>
        <p:sp>
          <p:nvSpPr>
            <p:cNvPr id="81" name="Text Box 419"/>
            <p:cNvSpPr txBox="1">
              <a:spLocks noChangeArrowheads="1"/>
            </p:cNvSpPr>
            <p:nvPr/>
          </p:nvSpPr>
          <p:spPr bwMode="auto">
            <a:xfrm>
              <a:off x="610974" y="4533464"/>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GB" sz="2000" b="1">
                  <a:latin typeface="Corbel"/>
                  <a:cs typeface="Corbel"/>
                </a:rPr>
                <a:t>1</a:t>
              </a:r>
            </a:p>
          </p:txBody>
        </p:sp>
        <p:sp>
          <p:nvSpPr>
            <p:cNvPr id="82" name="Line 422"/>
            <p:cNvSpPr>
              <a:spLocks noChangeShapeType="1"/>
            </p:cNvSpPr>
            <p:nvPr/>
          </p:nvSpPr>
          <p:spPr bwMode="auto">
            <a:xfrm>
              <a:off x="863387" y="4714439"/>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Corbel"/>
                <a:cs typeface="Corbel"/>
              </a:endParaRPr>
            </a:p>
          </p:txBody>
        </p:sp>
        <p:sp>
          <p:nvSpPr>
            <p:cNvPr id="83" name="Line 423"/>
            <p:cNvSpPr>
              <a:spLocks noChangeShapeType="1"/>
            </p:cNvSpPr>
            <p:nvPr/>
          </p:nvSpPr>
          <p:spPr bwMode="auto">
            <a:xfrm>
              <a:off x="863387" y="3634939"/>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Corbel"/>
                <a:cs typeface="Corbel"/>
              </a:endParaRPr>
            </a:p>
          </p:txBody>
        </p:sp>
        <p:grpSp>
          <p:nvGrpSpPr>
            <p:cNvPr id="84" name="Group 496"/>
            <p:cNvGrpSpPr>
              <a:grpSpLocks/>
            </p:cNvGrpSpPr>
            <p:nvPr/>
          </p:nvGrpSpPr>
          <p:grpSpPr bwMode="auto">
            <a:xfrm>
              <a:off x="937999" y="3788926"/>
              <a:ext cx="2997200" cy="1308100"/>
              <a:chOff x="3116" y="2225"/>
              <a:chExt cx="1888" cy="824"/>
            </a:xfrm>
          </p:grpSpPr>
          <p:sp>
            <p:nvSpPr>
              <p:cNvPr id="540" name="Freeform 424"/>
              <p:cNvSpPr>
                <a:spLocks/>
              </p:cNvSpPr>
              <p:nvPr/>
            </p:nvSpPr>
            <p:spPr bwMode="auto">
              <a:xfrm>
                <a:off x="3116" y="2225"/>
                <a:ext cx="1888" cy="824"/>
              </a:xfrm>
              <a:custGeom>
                <a:avLst/>
                <a:gdLst>
                  <a:gd name="T0" fmla="*/ 9 w 1888"/>
                  <a:gd name="T1" fmla="*/ 824 h 824"/>
                  <a:gd name="T2" fmla="*/ 0 w 1888"/>
                  <a:gd name="T3" fmla="*/ 647 h 824"/>
                  <a:gd name="T4" fmla="*/ 27 w 1888"/>
                  <a:gd name="T5" fmla="*/ 594 h 824"/>
                  <a:gd name="T6" fmla="*/ 634 w 1888"/>
                  <a:gd name="T7" fmla="*/ 493 h 824"/>
                  <a:gd name="T8" fmla="*/ 1405 w 1888"/>
                  <a:gd name="T9" fmla="*/ 175 h 824"/>
                  <a:gd name="T10" fmla="*/ 1870 w 1888"/>
                  <a:gd name="T11" fmla="*/ 0 h 824"/>
                  <a:gd name="T12" fmla="*/ 1888 w 1888"/>
                  <a:gd name="T13" fmla="*/ 142 h 824"/>
                  <a:gd name="T14" fmla="*/ 1382 w 1888"/>
                  <a:gd name="T15" fmla="*/ 443 h 824"/>
                  <a:gd name="T16" fmla="*/ 904 w 1888"/>
                  <a:gd name="T17" fmla="*/ 647 h 824"/>
                  <a:gd name="T18" fmla="*/ 425 w 1888"/>
                  <a:gd name="T19" fmla="*/ 780 h 824"/>
                  <a:gd name="T20" fmla="*/ 9 w 1888"/>
                  <a:gd name="T21" fmla="*/ 8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88" h="824">
                    <a:moveTo>
                      <a:pt x="9" y="824"/>
                    </a:moveTo>
                    <a:lnTo>
                      <a:pt x="0" y="647"/>
                    </a:lnTo>
                    <a:lnTo>
                      <a:pt x="27" y="594"/>
                    </a:lnTo>
                    <a:lnTo>
                      <a:pt x="634" y="493"/>
                    </a:lnTo>
                    <a:lnTo>
                      <a:pt x="1405" y="175"/>
                    </a:lnTo>
                    <a:lnTo>
                      <a:pt x="1870" y="0"/>
                    </a:lnTo>
                    <a:lnTo>
                      <a:pt x="1888" y="142"/>
                    </a:lnTo>
                    <a:lnTo>
                      <a:pt x="1382" y="443"/>
                    </a:lnTo>
                    <a:lnTo>
                      <a:pt x="904" y="647"/>
                    </a:lnTo>
                    <a:lnTo>
                      <a:pt x="425" y="780"/>
                    </a:lnTo>
                    <a:lnTo>
                      <a:pt x="9" y="824"/>
                    </a:lnTo>
                    <a:close/>
                  </a:path>
                </a:pathLst>
              </a:custGeom>
              <a:solidFill>
                <a:srgbClr val="0000FF">
                  <a:alpha val="25999"/>
                </a:srgbClr>
              </a:solidFill>
              <a:ln w="15875" cap="flat">
                <a:solidFill>
                  <a:srgbClr val="0000FF"/>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Corbel"/>
                  <a:cs typeface="Corbel"/>
                </a:endParaRPr>
              </a:p>
            </p:txBody>
          </p:sp>
          <p:sp>
            <p:nvSpPr>
              <p:cNvPr id="541" name="Text Box 20"/>
              <p:cNvSpPr txBox="1">
                <a:spLocks noChangeArrowheads="1"/>
              </p:cNvSpPr>
              <p:nvPr/>
            </p:nvSpPr>
            <p:spPr bwMode="auto">
              <a:xfrm>
                <a:off x="3179" y="2823"/>
                <a:ext cx="334"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80000"/>
                  </a:lnSpc>
                </a:pPr>
                <a:r>
                  <a:rPr lang="en-US" sz="2000" b="1">
                    <a:solidFill>
                      <a:srgbClr val="0000FF"/>
                    </a:solidFill>
                    <a:latin typeface="Corbel"/>
                    <a:cs typeface="Corbel"/>
                  </a:rPr>
                  <a:t>MF</a:t>
                </a:r>
              </a:p>
            </p:txBody>
          </p:sp>
        </p:grpSp>
        <p:grpSp>
          <p:nvGrpSpPr>
            <p:cNvPr id="85" name="Group 497"/>
            <p:cNvGrpSpPr>
              <a:grpSpLocks/>
            </p:cNvGrpSpPr>
            <p:nvPr/>
          </p:nvGrpSpPr>
          <p:grpSpPr bwMode="auto">
            <a:xfrm>
              <a:off x="895137" y="2185551"/>
              <a:ext cx="2997200" cy="2546350"/>
              <a:chOff x="3089" y="1215"/>
              <a:chExt cx="1888" cy="1604"/>
            </a:xfrm>
          </p:grpSpPr>
          <p:sp>
            <p:nvSpPr>
              <p:cNvPr id="488" name="Freeform 431"/>
              <p:cNvSpPr>
                <a:spLocks/>
              </p:cNvSpPr>
              <p:nvPr/>
            </p:nvSpPr>
            <p:spPr bwMode="auto">
              <a:xfrm>
                <a:off x="3089" y="1215"/>
                <a:ext cx="1888" cy="1604"/>
              </a:xfrm>
              <a:custGeom>
                <a:avLst/>
                <a:gdLst>
                  <a:gd name="T0" fmla="*/ 9 w 1888"/>
                  <a:gd name="T1" fmla="*/ 1604 h 1604"/>
                  <a:gd name="T2" fmla="*/ 27 w 1888"/>
                  <a:gd name="T3" fmla="*/ 1409 h 1604"/>
                  <a:gd name="T4" fmla="*/ 0 w 1888"/>
                  <a:gd name="T5" fmla="*/ 974 h 1604"/>
                  <a:gd name="T6" fmla="*/ 298 w 1888"/>
                  <a:gd name="T7" fmla="*/ 794 h 1604"/>
                  <a:gd name="T8" fmla="*/ 851 w 1888"/>
                  <a:gd name="T9" fmla="*/ 505 h 1604"/>
                  <a:gd name="T10" fmla="*/ 1516 w 1888"/>
                  <a:gd name="T11" fmla="*/ 79 h 1604"/>
                  <a:gd name="T12" fmla="*/ 1746 w 1888"/>
                  <a:gd name="T13" fmla="*/ 0 h 1604"/>
                  <a:gd name="T14" fmla="*/ 1888 w 1888"/>
                  <a:gd name="T15" fmla="*/ 582 h 1604"/>
                  <a:gd name="T16" fmla="*/ 1844 w 1888"/>
                  <a:gd name="T17" fmla="*/ 1007 h 1604"/>
                  <a:gd name="T18" fmla="*/ 1144 w 1888"/>
                  <a:gd name="T19" fmla="*/ 1309 h 1604"/>
                  <a:gd name="T20" fmla="*/ 683 w 1888"/>
                  <a:gd name="T21" fmla="*/ 1486 h 1604"/>
                  <a:gd name="T22" fmla="*/ 9 w 1888"/>
                  <a:gd name="T23" fmla="*/ 1604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8" h="1604">
                    <a:moveTo>
                      <a:pt x="9" y="1604"/>
                    </a:moveTo>
                    <a:lnTo>
                      <a:pt x="27" y="1409"/>
                    </a:lnTo>
                    <a:lnTo>
                      <a:pt x="0" y="974"/>
                    </a:lnTo>
                    <a:lnTo>
                      <a:pt x="298" y="794"/>
                    </a:lnTo>
                    <a:lnTo>
                      <a:pt x="851" y="505"/>
                    </a:lnTo>
                    <a:lnTo>
                      <a:pt x="1516" y="79"/>
                    </a:lnTo>
                    <a:lnTo>
                      <a:pt x="1746" y="0"/>
                    </a:lnTo>
                    <a:lnTo>
                      <a:pt x="1888" y="582"/>
                    </a:lnTo>
                    <a:lnTo>
                      <a:pt x="1844" y="1007"/>
                    </a:lnTo>
                    <a:lnTo>
                      <a:pt x="1144" y="1309"/>
                    </a:lnTo>
                    <a:lnTo>
                      <a:pt x="683" y="1486"/>
                    </a:lnTo>
                    <a:lnTo>
                      <a:pt x="9" y="1604"/>
                    </a:lnTo>
                    <a:close/>
                  </a:path>
                </a:pathLst>
              </a:custGeom>
              <a:solidFill>
                <a:srgbClr val="FF0000">
                  <a:alpha val="25999"/>
                </a:srgbClr>
              </a:solidFill>
              <a:ln w="15875" cap="flat">
                <a:solidFill>
                  <a:srgbClr val="FF0000"/>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Corbel"/>
                  <a:cs typeface="Corbel"/>
                </a:endParaRPr>
              </a:p>
            </p:txBody>
          </p:sp>
          <p:grpSp>
            <p:nvGrpSpPr>
              <p:cNvPr id="489" name="Group 442"/>
              <p:cNvGrpSpPr>
                <a:grpSpLocks/>
              </p:cNvGrpSpPr>
              <p:nvPr/>
            </p:nvGrpSpPr>
            <p:grpSpPr bwMode="auto">
              <a:xfrm>
                <a:off x="4203" y="1629"/>
                <a:ext cx="544" cy="680"/>
                <a:chOff x="1086" y="1167"/>
                <a:chExt cx="601" cy="698"/>
              </a:xfrm>
            </p:grpSpPr>
            <p:sp>
              <p:nvSpPr>
                <p:cNvPr id="491" name="Rectangle 443"/>
                <p:cNvSpPr>
                  <a:spLocks noChangeArrowheads="1"/>
                </p:cNvSpPr>
                <p:nvPr/>
              </p:nvSpPr>
              <p:spPr bwMode="auto">
                <a:xfrm>
                  <a:off x="1427" y="1639"/>
                  <a:ext cx="89"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92" name="Rectangle 444"/>
                <p:cNvSpPr>
                  <a:spLocks noChangeArrowheads="1"/>
                </p:cNvSpPr>
                <p:nvPr/>
              </p:nvSpPr>
              <p:spPr bwMode="auto">
                <a:xfrm>
                  <a:off x="1086" y="1748"/>
                  <a:ext cx="19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nvGrpSpPr>
                <p:cNvPr id="493" name="Group 445"/>
                <p:cNvGrpSpPr>
                  <a:grpSpLocks/>
                </p:cNvGrpSpPr>
                <p:nvPr/>
              </p:nvGrpSpPr>
              <p:grpSpPr bwMode="auto">
                <a:xfrm>
                  <a:off x="1512" y="1167"/>
                  <a:ext cx="174" cy="108"/>
                  <a:chOff x="4011" y="1606"/>
                  <a:chExt cx="178" cy="108"/>
                </a:xfrm>
              </p:grpSpPr>
              <p:sp>
                <p:nvSpPr>
                  <p:cNvPr id="538" name="Freeform 446"/>
                  <p:cNvSpPr>
                    <a:spLocks/>
                  </p:cNvSpPr>
                  <p:nvPr/>
                </p:nvSpPr>
                <p:spPr bwMode="auto">
                  <a:xfrm>
                    <a:off x="4063" y="1606"/>
                    <a:ext cx="126" cy="78"/>
                  </a:xfrm>
                  <a:custGeom>
                    <a:avLst/>
                    <a:gdLst>
                      <a:gd name="T0" fmla="*/ 379 w 379"/>
                      <a:gd name="T1" fmla="*/ 29 h 390"/>
                      <a:gd name="T2" fmla="*/ 356 w 379"/>
                      <a:gd name="T3" fmla="*/ 0 h 390"/>
                      <a:gd name="T4" fmla="*/ 0 w 379"/>
                      <a:gd name="T5" fmla="*/ 361 h 390"/>
                      <a:gd name="T6" fmla="*/ 23 w 379"/>
                      <a:gd name="T7" fmla="*/ 390 h 390"/>
                      <a:gd name="T8" fmla="*/ 379 w 379"/>
                      <a:gd name="T9" fmla="*/ 29 h 390"/>
                    </a:gdLst>
                    <a:ahLst/>
                    <a:cxnLst>
                      <a:cxn ang="0">
                        <a:pos x="T0" y="T1"/>
                      </a:cxn>
                      <a:cxn ang="0">
                        <a:pos x="T2" y="T3"/>
                      </a:cxn>
                      <a:cxn ang="0">
                        <a:pos x="T4" y="T5"/>
                      </a:cxn>
                      <a:cxn ang="0">
                        <a:pos x="T6" y="T7"/>
                      </a:cxn>
                      <a:cxn ang="0">
                        <a:pos x="T8" y="T9"/>
                      </a:cxn>
                    </a:cxnLst>
                    <a:rect l="0" t="0" r="r" b="b"/>
                    <a:pathLst>
                      <a:path w="379" h="390">
                        <a:moveTo>
                          <a:pt x="379" y="29"/>
                        </a:moveTo>
                        <a:lnTo>
                          <a:pt x="356" y="0"/>
                        </a:lnTo>
                        <a:lnTo>
                          <a:pt x="0" y="361"/>
                        </a:lnTo>
                        <a:lnTo>
                          <a:pt x="23" y="390"/>
                        </a:lnTo>
                        <a:lnTo>
                          <a:pt x="379"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39" name="Freeform 447"/>
                  <p:cNvSpPr>
                    <a:spLocks/>
                  </p:cNvSpPr>
                  <p:nvPr/>
                </p:nvSpPr>
                <p:spPr bwMode="auto">
                  <a:xfrm>
                    <a:off x="4011" y="1669"/>
                    <a:ext cx="71" cy="45"/>
                  </a:xfrm>
                  <a:custGeom>
                    <a:avLst/>
                    <a:gdLst>
                      <a:gd name="T0" fmla="*/ 121 w 213"/>
                      <a:gd name="T1" fmla="*/ 0 h 226"/>
                      <a:gd name="T2" fmla="*/ 0 w 213"/>
                      <a:gd name="T3" fmla="*/ 226 h 226"/>
                      <a:gd name="T4" fmla="*/ 213 w 213"/>
                      <a:gd name="T5" fmla="*/ 115 h 226"/>
                      <a:gd name="T6" fmla="*/ 121 w 213"/>
                      <a:gd name="T7" fmla="*/ 0 h 226"/>
                    </a:gdLst>
                    <a:ahLst/>
                    <a:cxnLst>
                      <a:cxn ang="0">
                        <a:pos x="T0" y="T1"/>
                      </a:cxn>
                      <a:cxn ang="0">
                        <a:pos x="T2" y="T3"/>
                      </a:cxn>
                      <a:cxn ang="0">
                        <a:pos x="T4" y="T5"/>
                      </a:cxn>
                      <a:cxn ang="0">
                        <a:pos x="T6" y="T7"/>
                      </a:cxn>
                    </a:cxnLst>
                    <a:rect l="0" t="0" r="r" b="b"/>
                    <a:pathLst>
                      <a:path w="213" h="226">
                        <a:moveTo>
                          <a:pt x="121" y="0"/>
                        </a:moveTo>
                        <a:lnTo>
                          <a:pt x="0" y="226"/>
                        </a:lnTo>
                        <a:lnTo>
                          <a:pt x="213" y="115"/>
                        </a:lnTo>
                        <a:lnTo>
                          <a:pt x="12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94" name="Group 448"/>
                <p:cNvGrpSpPr>
                  <a:grpSpLocks/>
                </p:cNvGrpSpPr>
                <p:nvPr/>
              </p:nvGrpSpPr>
              <p:grpSpPr bwMode="auto">
                <a:xfrm>
                  <a:off x="1512" y="1167"/>
                  <a:ext cx="174" cy="143"/>
                  <a:chOff x="4011" y="1606"/>
                  <a:chExt cx="178" cy="143"/>
                </a:xfrm>
              </p:grpSpPr>
              <p:sp>
                <p:nvSpPr>
                  <p:cNvPr id="536" name="Freeform 449"/>
                  <p:cNvSpPr>
                    <a:spLocks/>
                  </p:cNvSpPr>
                  <p:nvPr/>
                </p:nvSpPr>
                <p:spPr bwMode="auto">
                  <a:xfrm>
                    <a:off x="4054" y="1606"/>
                    <a:ext cx="135" cy="108"/>
                  </a:xfrm>
                  <a:custGeom>
                    <a:avLst/>
                    <a:gdLst>
                      <a:gd name="T0" fmla="*/ 405 w 405"/>
                      <a:gd name="T1" fmla="*/ 25 h 536"/>
                      <a:gd name="T2" fmla="*/ 379 w 405"/>
                      <a:gd name="T3" fmla="*/ 0 h 536"/>
                      <a:gd name="T4" fmla="*/ 0 w 405"/>
                      <a:gd name="T5" fmla="*/ 511 h 536"/>
                      <a:gd name="T6" fmla="*/ 26 w 405"/>
                      <a:gd name="T7" fmla="*/ 536 h 536"/>
                      <a:gd name="T8" fmla="*/ 405 w 405"/>
                      <a:gd name="T9" fmla="*/ 25 h 536"/>
                    </a:gdLst>
                    <a:ahLst/>
                    <a:cxnLst>
                      <a:cxn ang="0">
                        <a:pos x="T0" y="T1"/>
                      </a:cxn>
                      <a:cxn ang="0">
                        <a:pos x="T2" y="T3"/>
                      </a:cxn>
                      <a:cxn ang="0">
                        <a:pos x="T4" y="T5"/>
                      </a:cxn>
                      <a:cxn ang="0">
                        <a:pos x="T6" y="T7"/>
                      </a:cxn>
                      <a:cxn ang="0">
                        <a:pos x="T8" y="T9"/>
                      </a:cxn>
                    </a:cxnLst>
                    <a:rect l="0" t="0" r="r" b="b"/>
                    <a:pathLst>
                      <a:path w="405" h="536">
                        <a:moveTo>
                          <a:pt x="405" y="25"/>
                        </a:moveTo>
                        <a:lnTo>
                          <a:pt x="379" y="0"/>
                        </a:lnTo>
                        <a:lnTo>
                          <a:pt x="0" y="511"/>
                        </a:lnTo>
                        <a:lnTo>
                          <a:pt x="26" y="536"/>
                        </a:lnTo>
                        <a:lnTo>
                          <a:pt x="405" y="2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37" name="Freeform 450"/>
                  <p:cNvSpPr>
                    <a:spLocks/>
                  </p:cNvSpPr>
                  <p:nvPr/>
                </p:nvSpPr>
                <p:spPr bwMode="auto">
                  <a:xfrm>
                    <a:off x="4011" y="1701"/>
                    <a:ext cx="66" cy="48"/>
                  </a:xfrm>
                  <a:custGeom>
                    <a:avLst/>
                    <a:gdLst>
                      <a:gd name="T0" fmla="*/ 91 w 197"/>
                      <a:gd name="T1" fmla="*/ 0 h 244"/>
                      <a:gd name="T2" fmla="*/ 0 w 197"/>
                      <a:gd name="T3" fmla="*/ 244 h 244"/>
                      <a:gd name="T4" fmla="*/ 197 w 197"/>
                      <a:gd name="T5" fmla="*/ 100 h 244"/>
                      <a:gd name="T6" fmla="*/ 91 w 197"/>
                      <a:gd name="T7" fmla="*/ 0 h 244"/>
                    </a:gdLst>
                    <a:ahLst/>
                    <a:cxnLst>
                      <a:cxn ang="0">
                        <a:pos x="T0" y="T1"/>
                      </a:cxn>
                      <a:cxn ang="0">
                        <a:pos x="T2" y="T3"/>
                      </a:cxn>
                      <a:cxn ang="0">
                        <a:pos x="T4" y="T5"/>
                      </a:cxn>
                      <a:cxn ang="0">
                        <a:pos x="T6" y="T7"/>
                      </a:cxn>
                    </a:cxnLst>
                    <a:rect l="0" t="0" r="r" b="b"/>
                    <a:pathLst>
                      <a:path w="197" h="244">
                        <a:moveTo>
                          <a:pt x="91" y="0"/>
                        </a:moveTo>
                        <a:lnTo>
                          <a:pt x="0" y="244"/>
                        </a:lnTo>
                        <a:lnTo>
                          <a:pt x="197" y="100"/>
                        </a:lnTo>
                        <a:lnTo>
                          <a:pt x="9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95" name="Group 451"/>
                <p:cNvGrpSpPr>
                  <a:grpSpLocks/>
                </p:cNvGrpSpPr>
                <p:nvPr/>
              </p:nvGrpSpPr>
              <p:grpSpPr bwMode="auto">
                <a:xfrm>
                  <a:off x="1512" y="1168"/>
                  <a:ext cx="175" cy="166"/>
                  <a:chOff x="4011" y="1607"/>
                  <a:chExt cx="179" cy="166"/>
                </a:xfrm>
              </p:grpSpPr>
              <p:sp>
                <p:nvSpPr>
                  <p:cNvPr id="534" name="Freeform 452"/>
                  <p:cNvSpPr>
                    <a:spLocks/>
                  </p:cNvSpPr>
                  <p:nvPr/>
                </p:nvSpPr>
                <p:spPr bwMode="auto">
                  <a:xfrm>
                    <a:off x="4050" y="1607"/>
                    <a:ext cx="140" cy="128"/>
                  </a:xfrm>
                  <a:custGeom>
                    <a:avLst/>
                    <a:gdLst>
                      <a:gd name="T0" fmla="*/ 420 w 420"/>
                      <a:gd name="T1" fmla="*/ 22 h 640"/>
                      <a:gd name="T2" fmla="*/ 393 w 420"/>
                      <a:gd name="T3" fmla="*/ 0 h 640"/>
                      <a:gd name="T4" fmla="*/ 0 w 420"/>
                      <a:gd name="T5" fmla="*/ 618 h 640"/>
                      <a:gd name="T6" fmla="*/ 27 w 420"/>
                      <a:gd name="T7" fmla="*/ 640 h 640"/>
                      <a:gd name="T8" fmla="*/ 420 w 420"/>
                      <a:gd name="T9" fmla="*/ 22 h 640"/>
                    </a:gdLst>
                    <a:ahLst/>
                    <a:cxnLst>
                      <a:cxn ang="0">
                        <a:pos x="T0" y="T1"/>
                      </a:cxn>
                      <a:cxn ang="0">
                        <a:pos x="T2" y="T3"/>
                      </a:cxn>
                      <a:cxn ang="0">
                        <a:pos x="T4" y="T5"/>
                      </a:cxn>
                      <a:cxn ang="0">
                        <a:pos x="T6" y="T7"/>
                      </a:cxn>
                      <a:cxn ang="0">
                        <a:pos x="T8" y="T9"/>
                      </a:cxn>
                    </a:cxnLst>
                    <a:rect l="0" t="0" r="r" b="b"/>
                    <a:pathLst>
                      <a:path w="420" h="640">
                        <a:moveTo>
                          <a:pt x="420" y="22"/>
                        </a:moveTo>
                        <a:lnTo>
                          <a:pt x="393" y="0"/>
                        </a:lnTo>
                        <a:lnTo>
                          <a:pt x="0" y="618"/>
                        </a:lnTo>
                        <a:lnTo>
                          <a:pt x="27" y="640"/>
                        </a:lnTo>
                        <a:lnTo>
                          <a:pt x="420" y="2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35" name="Freeform 453"/>
                  <p:cNvSpPr>
                    <a:spLocks/>
                  </p:cNvSpPr>
                  <p:nvPr/>
                </p:nvSpPr>
                <p:spPr bwMode="auto">
                  <a:xfrm>
                    <a:off x="4011" y="1723"/>
                    <a:ext cx="63" cy="50"/>
                  </a:xfrm>
                  <a:custGeom>
                    <a:avLst/>
                    <a:gdLst>
                      <a:gd name="T0" fmla="*/ 74 w 187"/>
                      <a:gd name="T1" fmla="*/ 0 h 251"/>
                      <a:gd name="T2" fmla="*/ 0 w 187"/>
                      <a:gd name="T3" fmla="*/ 251 h 251"/>
                      <a:gd name="T4" fmla="*/ 187 w 187"/>
                      <a:gd name="T5" fmla="*/ 90 h 251"/>
                      <a:gd name="T6" fmla="*/ 74 w 187"/>
                      <a:gd name="T7" fmla="*/ 0 h 251"/>
                    </a:gdLst>
                    <a:ahLst/>
                    <a:cxnLst>
                      <a:cxn ang="0">
                        <a:pos x="T0" y="T1"/>
                      </a:cxn>
                      <a:cxn ang="0">
                        <a:pos x="T2" y="T3"/>
                      </a:cxn>
                      <a:cxn ang="0">
                        <a:pos x="T4" y="T5"/>
                      </a:cxn>
                      <a:cxn ang="0">
                        <a:pos x="T6" y="T7"/>
                      </a:cxn>
                    </a:cxnLst>
                    <a:rect l="0" t="0" r="r" b="b"/>
                    <a:pathLst>
                      <a:path w="187" h="251">
                        <a:moveTo>
                          <a:pt x="74" y="0"/>
                        </a:moveTo>
                        <a:lnTo>
                          <a:pt x="0" y="251"/>
                        </a:lnTo>
                        <a:lnTo>
                          <a:pt x="187" y="90"/>
                        </a:lnTo>
                        <a:lnTo>
                          <a:pt x="7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96" name="Group 454"/>
                <p:cNvGrpSpPr>
                  <a:grpSpLocks/>
                </p:cNvGrpSpPr>
                <p:nvPr/>
              </p:nvGrpSpPr>
              <p:grpSpPr bwMode="auto">
                <a:xfrm>
                  <a:off x="1512" y="1180"/>
                  <a:ext cx="175" cy="189"/>
                  <a:chOff x="4011" y="1619"/>
                  <a:chExt cx="179" cy="189"/>
                </a:xfrm>
              </p:grpSpPr>
              <p:sp>
                <p:nvSpPr>
                  <p:cNvPr id="532" name="Freeform 455"/>
                  <p:cNvSpPr>
                    <a:spLocks/>
                  </p:cNvSpPr>
                  <p:nvPr/>
                </p:nvSpPr>
                <p:spPr bwMode="auto">
                  <a:xfrm>
                    <a:off x="4046" y="1619"/>
                    <a:ext cx="144" cy="149"/>
                  </a:xfrm>
                  <a:custGeom>
                    <a:avLst/>
                    <a:gdLst>
                      <a:gd name="T0" fmla="*/ 432 w 432"/>
                      <a:gd name="T1" fmla="*/ 21 h 746"/>
                      <a:gd name="T2" fmla="*/ 404 w 432"/>
                      <a:gd name="T3" fmla="*/ 0 h 746"/>
                      <a:gd name="T4" fmla="*/ 0 w 432"/>
                      <a:gd name="T5" fmla="*/ 725 h 746"/>
                      <a:gd name="T6" fmla="*/ 28 w 432"/>
                      <a:gd name="T7" fmla="*/ 746 h 746"/>
                      <a:gd name="T8" fmla="*/ 432 w 432"/>
                      <a:gd name="T9" fmla="*/ 21 h 746"/>
                    </a:gdLst>
                    <a:ahLst/>
                    <a:cxnLst>
                      <a:cxn ang="0">
                        <a:pos x="T0" y="T1"/>
                      </a:cxn>
                      <a:cxn ang="0">
                        <a:pos x="T2" y="T3"/>
                      </a:cxn>
                      <a:cxn ang="0">
                        <a:pos x="T4" y="T5"/>
                      </a:cxn>
                      <a:cxn ang="0">
                        <a:pos x="T6" y="T7"/>
                      </a:cxn>
                      <a:cxn ang="0">
                        <a:pos x="T8" y="T9"/>
                      </a:cxn>
                    </a:cxnLst>
                    <a:rect l="0" t="0" r="r" b="b"/>
                    <a:pathLst>
                      <a:path w="432" h="746">
                        <a:moveTo>
                          <a:pt x="432" y="21"/>
                        </a:moveTo>
                        <a:lnTo>
                          <a:pt x="404" y="0"/>
                        </a:lnTo>
                        <a:lnTo>
                          <a:pt x="0" y="725"/>
                        </a:lnTo>
                        <a:lnTo>
                          <a:pt x="28" y="746"/>
                        </a:lnTo>
                        <a:lnTo>
                          <a:pt x="432" y="2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33" name="Freeform 456"/>
                  <p:cNvSpPr>
                    <a:spLocks/>
                  </p:cNvSpPr>
                  <p:nvPr/>
                </p:nvSpPr>
                <p:spPr bwMode="auto">
                  <a:xfrm>
                    <a:off x="4011" y="1757"/>
                    <a:ext cx="59" cy="51"/>
                  </a:xfrm>
                  <a:custGeom>
                    <a:avLst/>
                    <a:gdLst>
                      <a:gd name="T0" fmla="*/ 60 w 177"/>
                      <a:gd name="T1" fmla="*/ 0 h 255"/>
                      <a:gd name="T2" fmla="*/ 0 w 177"/>
                      <a:gd name="T3" fmla="*/ 255 h 255"/>
                      <a:gd name="T4" fmla="*/ 177 w 177"/>
                      <a:gd name="T5" fmla="*/ 82 h 255"/>
                      <a:gd name="T6" fmla="*/ 60 w 177"/>
                      <a:gd name="T7" fmla="*/ 0 h 255"/>
                    </a:gdLst>
                    <a:ahLst/>
                    <a:cxnLst>
                      <a:cxn ang="0">
                        <a:pos x="T0" y="T1"/>
                      </a:cxn>
                      <a:cxn ang="0">
                        <a:pos x="T2" y="T3"/>
                      </a:cxn>
                      <a:cxn ang="0">
                        <a:pos x="T4" y="T5"/>
                      </a:cxn>
                      <a:cxn ang="0">
                        <a:pos x="T6" y="T7"/>
                      </a:cxn>
                    </a:cxnLst>
                    <a:rect l="0" t="0" r="r" b="b"/>
                    <a:pathLst>
                      <a:path w="177" h="255">
                        <a:moveTo>
                          <a:pt x="60" y="0"/>
                        </a:moveTo>
                        <a:lnTo>
                          <a:pt x="0" y="255"/>
                        </a:lnTo>
                        <a:lnTo>
                          <a:pt x="177" y="82"/>
                        </a:lnTo>
                        <a:lnTo>
                          <a:pt x="6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97" name="Group 457"/>
                <p:cNvGrpSpPr>
                  <a:grpSpLocks/>
                </p:cNvGrpSpPr>
                <p:nvPr/>
              </p:nvGrpSpPr>
              <p:grpSpPr bwMode="auto">
                <a:xfrm>
                  <a:off x="1512" y="1180"/>
                  <a:ext cx="175" cy="224"/>
                  <a:chOff x="4011" y="1619"/>
                  <a:chExt cx="179" cy="224"/>
                </a:xfrm>
              </p:grpSpPr>
              <p:sp>
                <p:nvSpPr>
                  <p:cNvPr id="530" name="Freeform 458"/>
                  <p:cNvSpPr>
                    <a:spLocks/>
                  </p:cNvSpPr>
                  <p:nvPr/>
                </p:nvSpPr>
                <p:spPr bwMode="auto">
                  <a:xfrm>
                    <a:off x="4040" y="1619"/>
                    <a:ext cx="150" cy="182"/>
                  </a:xfrm>
                  <a:custGeom>
                    <a:avLst/>
                    <a:gdLst>
                      <a:gd name="T0" fmla="*/ 449 w 449"/>
                      <a:gd name="T1" fmla="*/ 19 h 911"/>
                      <a:gd name="T2" fmla="*/ 419 w 449"/>
                      <a:gd name="T3" fmla="*/ 0 h 911"/>
                      <a:gd name="T4" fmla="*/ 0 w 449"/>
                      <a:gd name="T5" fmla="*/ 892 h 911"/>
                      <a:gd name="T6" fmla="*/ 30 w 449"/>
                      <a:gd name="T7" fmla="*/ 911 h 911"/>
                      <a:gd name="T8" fmla="*/ 449 w 449"/>
                      <a:gd name="T9" fmla="*/ 19 h 911"/>
                    </a:gdLst>
                    <a:ahLst/>
                    <a:cxnLst>
                      <a:cxn ang="0">
                        <a:pos x="T0" y="T1"/>
                      </a:cxn>
                      <a:cxn ang="0">
                        <a:pos x="T2" y="T3"/>
                      </a:cxn>
                      <a:cxn ang="0">
                        <a:pos x="T4" y="T5"/>
                      </a:cxn>
                      <a:cxn ang="0">
                        <a:pos x="T6" y="T7"/>
                      </a:cxn>
                      <a:cxn ang="0">
                        <a:pos x="T8" y="T9"/>
                      </a:cxn>
                    </a:cxnLst>
                    <a:rect l="0" t="0" r="r" b="b"/>
                    <a:pathLst>
                      <a:path w="449" h="911">
                        <a:moveTo>
                          <a:pt x="449" y="19"/>
                        </a:moveTo>
                        <a:lnTo>
                          <a:pt x="419" y="0"/>
                        </a:lnTo>
                        <a:lnTo>
                          <a:pt x="0" y="892"/>
                        </a:lnTo>
                        <a:lnTo>
                          <a:pt x="30" y="911"/>
                        </a:lnTo>
                        <a:lnTo>
                          <a:pt x="449" y="1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31" name="Freeform 459"/>
                  <p:cNvSpPr>
                    <a:spLocks/>
                  </p:cNvSpPr>
                  <p:nvPr/>
                </p:nvSpPr>
                <p:spPr bwMode="auto">
                  <a:xfrm>
                    <a:off x="4011" y="1791"/>
                    <a:ext cx="55" cy="52"/>
                  </a:xfrm>
                  <a:custGeom>
                    <a:avLst/>
                    <a:gdLst>
                      <a:gd name="T0" fmla="*/ 43 w 165"/>
                      <a:gd name="T1" fmla="*/ 0 h 260"/>
                      <a:gd name="T2" fmla="*/ 0 w 165"/>
                      <a:gd name="T3" fmla="*/ 260 h 260"/>
                      <a:gd name="T4" fmla="*/ 165 w 165"/>
                      <a:gd name="T5" fmla="*/ 72 h 260"/>
                      <a:gd name="T6" fmla="*/ 43 w 165"/>
                      <a:gd name="T7" fmla="*/ 0 h 260"/>
                    </a:gdLst>
                    <a:ahLst/>
                    <a:cxnLst>
                      <a:cxn ang="0">
                        <a:pos x="T0" y="T1"/>
                      </a:cxn>
                      <a:cxn ang="0">
                        <a:pos x="T2" y="T3"/>
                      </a:cxn>
                      <a:cxn ang="0">
                        <a:pos x="T4" y="T5"/>
                      </a:cxn>
                      <a:cxn ang="0">
                        <a:pos x="T6" y="T7"/>
                      </a:cxn>
                    </a:cxnLst>
                    <a:rect l="0" t="0" r="r" b="b"/>
                    <a:pathLst>
                      <a:path w="165" h="260">
                        <a:moveTo>
                          <a:pt x="43" y="0"/>
                        </a:moveTo>
                        <a:lnTo>
                          <a:pt x="0" y="260"/>
                        </a:lnTo>
                        <a:lnTo>
                          <a:pt x="165" y="72"/>
                        </a:lnTo>
                        <a:lnTo>
                          <a:pt x="4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98" name="Group 460"/>
                <p:cNvGrpSpPr>
                  <a:grpSpLocks/>
                </p:cNvGrpSpPr>
                <p:nvPr/>
              </p:nvGrpSpPr>
              <p:grpSpPr bwMode="auto">
                <a:xfrm>
                  <a:off x="1512" y="1180"/>
                  <a:ext cx="175" cy="271"/>
                  <a:chOff x="4011" y="1619"/>
                  <a:chExt cx="179" cy="271"/>
                </a:xfrm>
              </p:grpSpPr>
              <p:sp>
                <p:nvSpPr>
                  <p:cNvPr id="528" name="Freeform 461"/>
                  <p:cNvSpPr>
                    <a:spLocks/>
                  </p:cNvSpPr>
                  <p:nvPr/>
                </p:nvSpPr>
                <p:spPr bwMode="auto">
                  <a:xfrm>
                    <a:off x="4036" y="1619"/>
                    <a:ext cx="154" cy="227"/>
                  </a:xfrm>
                  <a:custGeom>
                    <a:avLst/>
                    <a:gdLst>
                      <a:gd name="T0" fmla="*/ 462 w 462"/>
                      <a:gd name="T1" fmla="*/ 15 h 1133"/>
                      <a:gd name="T2" fmla="*/ 431 w 462"/>
                      <a:gd name="T3" fmla="*/ 0 h 1133"/>
                      <a:gd name="T4" fmla="*/ 0 w 462"/>
                      <a:gd name="T5" fmla="*/ 1117 h 1133"/>
                      <a:gd name="T6" fmla="*/ 32 w 462"/>
                      <a:gd name="T7" fmla="*/ 1133 h 1133"/>
                      <a:gd name="T8" fmla="*/ 462 w 462"/>
                      <a:gd name="T9" fmla="*/ 15 h 1133"/>
                    </a:gdLst>
                    <a:ahLst/>
                    <a:cxnLst>
                      <a:cxn ang="0">
                        <a:pos x="T0" y="T1"/>
                      </a:cxn>
                      <a:cxn ang="0">
                        <a:pos x="T2" y="T3"/>
                      </a:cxn>
                      <a:cxn ang="0">
                        <a:pos x="T4" y="T5"/>
                      </a:cxn>
                      <a:cxn ang="0">
                        <a:pos x="T6" y="T7"/>
                      </a:cxn>
                      <a:cxn ang="0">
                        <a:pos x="T8" y="T9"/>
                      </a:cxn>
                    </a:cxnLst>
                    <a:rect l="0" t="0" r="r" b="b"/>
                    <a:pathLst>
                      <a:path w="462" h="1133">
                        <a:moveTo>
                          <a:pt x="462" y="15"/>
                        </a:moveTo>
                        <a:lnTo>
                          <a:pt x="431" y="0"/>
                        </a:lnTo>
                        <a:lnTo>
                          <a:pt x="0" y="1117"/>
                        </a:lnTo>
                        <a:lnTo>
                          <a:pt x="32" y="1133"/>
                        </a:lnTo>
                        <a:lnTo>
                          <a:pt x="462"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29" name="Freeform 462"/>
                  <p:cNvSpPr>
                    <a:spLocks/>
                  </p:cNvSpPr>
                  <p:nvPr/>
                </p:nvSpPr>
                <p:spPr bwMode="auto">
                  <a:xfrm>
                    <a:off x="4011" y="1838"/>
                    <a:ext cx="51" cy="52"/>
                  </a:xfrm>
                  <a:custGeom>
                    <a:avLst/>
                    <a:gdLst>
                      <a:gd name="T0" fmla="*/ 26 w 153"/>
                      <a:gd name="T1" fmla="*/ 0 h 262"/>
                      <a:gd name="T2" fmla="*/ 0 w 153"/>
                      <a:gd name="T3" fmla="*/ 262 h 262"/>
                      <a:gd name="T4" fmla="*/ 153 w 153"/>
                      <a:gd name="T5" fmla="*/ 62 h 262"/>
                      <a:gd name="T6" fmla="*/ 26 w 153"/>
                      <a:gd name="T7" fmla="*/ 0 h 262"/>
                    </a:gdLst>
                    <a:ahLst/>
                    <a:cxnLst>
                      <a:cxn ang="0">
                        <a:pos x="T0" y="T1"/>
                      </a:cxn>
                      <a:cxn ang="0">
                        <a:pos x="T2" y="T3"/>
                      </a:cxn>
                      <a:cxn ang="0">
                        <a:pos x="T4" y="T5"/>
                      </a:cxn>
                      <a:cxn ang="0">
                        <a:pos x="T6" y="T7"/>
                      </a:cxn>
                    </a:cxnLst>
                    <a:rect l="0" t="0" r="r" b="b"/>
                    <a:pathLst>
                      <a:path w="153" h="262">
                        <a:moveTo>
                          <a:pt x="26" y="0"/>
                        </a:moveTo>
                        <a:lnTo>
                          <a:pt x="0" y="262"/>
                        </a:lnTo>
                        <a:lnTo>
                          <a:pt x="153" y="62"/>
                        </a:lnTo>
                        <a:lnTo>
                          <a:pt x="2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99" name="Group 463"/>
                <p:cNvGrpSpPr>
                  <a:grpSpLocks/>
                </p:cNvGrpSpPr>
                <p:nvPr/>
              </p:nvGrpSpPr>
              <p:grpSpPr bwMode="auto">
                <a:xfrm>
                  <a:off x="1512" y="1169"/>
                  <a:ext cx="175" cy="376"/>
                  <a:chOff x="4011" y="1608"/>
                  <a:chExt cx="179" cy="376"/>
                </a:xfrm>
              </p:grpSpPr>
              <p:sp>
                <p:nvSpPr>
                  <p:cNvPr id="526" name="Freeform 464"/>
                  <p:cNvSpPr>
                    <a:spLocks/>
                  </p:cNvSpPr>
                  <p:nvPr/>
                </p:nvSpPr>
                <p:spPr bwMode="auto">
                  <a:xfrm>
                    <a:off x="4028" y="1608"/>
                    <a:ext cx="162" cy="329"/>
                  </a:xfrm>
                  <a:custGeom>
                    <a:avLst/>
                    <a:gdLst>
                      <a:gd name="T0" fmla="*/ 486 w 486"/>
                      <a:gd name="T1" fmla="*/ 12 h 1647"/>
                      <a:gd name="T2" fmla="*/ 453 w 486"/>
                      <a:gd name="T3" fmla="*/ 0 h 1647"/>
                      <a:gd name="T4" fmla="*/ 0 w 486"/>
                      <a:gd name="T5" fmla="*/ 1635 h 1647"/>
                      <a:gd name="T6" fmla="*/ 33 w 486"/>
                      <a:gd name="T7" fmla="*/ 1647 h 1647"/>
                      <a:gd name="T8" fmla="*/ 486 w 486"/>
                      <a:gd name="T9" fmla="*/ 12 h 1647"/>
                    </a:gdLst>
                    <a:ahLst/>
                    <a:cxnLst>
                      <a:cxn ang="0">
                        <a:pos x="T0" y="T1"/>
                      </a:cxn>
                      <a:cxn ang="0">
                        <a:pos x="T2" y="T3"/>
                      </a:cxn>
                      <a:cxn ang="0">
                        <a:pos x="T4" y="T5"/>
                      </a:cxn>
                      <a:cxn ang="0">
                        <a:pos x="T6" y="T7"/>
                      </a:cxn>
                      <a:cxn ang="0">
                        <a:pos x="T8" y="T9"/>
                      </a:cxn>
                    </a:cxnLst>
                    <a:rect l="0" t="0" r="r" b="b"/>
                    <a:pathLst>
                      <a:path w="486" h="1647">
                        <a:moveTo>
                          <a:pt x="486" y="12"/>
                        </a:moveTo>
                        <a:lnTo>
                          <a:pt x="453" y="0"/>
                        </a:lnTo>
                        <a:lnTo>
                          <a:pt x="0" y="1635"/>
                        </a:lnTo>
                        <a:lnTo>
                          <a:pt x="33" y="1647"/>
                        </a:lnTo>
                        <a:lnTo>
                          <a:pt x="486" y="1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27" name="Freeform 465"/>
                  <p:cNvSpPr>
                    <a:spLocks/>
                  </p:cNvSpPr>
                  <p:nvPr/>
                </p:nvSpPr>
                <p:spPr bwMode="auto">
                  <a:xfrm>
                    <a:off x="4011" y="1931"/>
                    <a:ext cx="45" cy="53"/>
                  </a:xfrm>
                  <a:custGeom>
                    <a:avLst/>
                    <a:gdLst>
                      <a:gd name="T0" fmla="*/ 1 w 133"/>
                      <a:gd name="T1" fmla="*/ 0 h 264"/>
                      <a:gd name="T2" fmla="*/ 0 w 133"/>
                      <a:gd name="T3" fmla="*/ 264 h 264"/>
                      <a:gd name="T4" fmla="*/ 133 w 133"/>
                      <a:gd name="T5" fmla="*/ 46 h 264"/>
                      <a:gd name="T6" fmla="*/ 1 w 133"/>
                      <a:gd name="T7" fmla="*/ 0 h 264"/>
                    </a:gdLst>
                    <a:ahLst/>
                    <a:cxnLst>
                      <a:cxn ang="0">
                        <a:pos x="T0" y="T1"/>
                      </a:cxn>
                      <a:cxn ang="0">
                        <a:pos x="T2" y="T3"/>
                      </a:cxn>
                      <a:cxn ang="0">
                        <a:pos x="T4" y="T5"/>
                      </a:cxn>
                      <a:cxn ang="0">
                        <a:pos x="T6" y="T7"/>
                      </a:cxn>
                    </a:cxnLst>
                    <a:rect l="0" t="0" r="r" b="b"/>
                    <a:pathLst>
                      <a:path w="133" h="264">
                        <a:moveTo>
                          <a:pt x="1" y="0"/>
                        </a:moveTo>
                        <a:lnTo>
                          <a:pt x="0" y="264"/>
                        </a:lnTo>
                        <a:lnTo>
                          <a:pt x="133" y="46"/>
                        </a:lnTo>
                        <a:lnTo>
                          <a:pt x="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500" name="Group 466"/>
                <p:cNvGrpSpPr>
                  <a:grpSpLocks/>
                </p:cNvGrpSpPr>
                <p:nvPr/>
              </p:nvGrpSpPr>
              <p:grpSpPr bwMode="auto">
                <a:xfrm>
                  <a:off x="1510" y="1181"/>
                  <a:ext cx="177" cy="434"/>
                  <a:chOff x="4009" y="1620"/>
                  <a:chExt cx="181" cy="434"/>
                </a:xfrm>
              </p:grpSpPr>
              <p:sp>
                <p:nvSpPr>
                  <p:cNvPr id="524" name="Freeform 467"/>
                  <p:cNvSpPr>
                    <a:spLocks/>
                  </p:cNvSpPr>
                  <p:nvPr/>
                </p:nvSpPr>
                <p:spPr bwMode="auto">
                  <a:xfrm>
                    <a:off x="4026" y="1620"/>
                    <a:ext cx="164" cy="387"/>
                  </a:xfrm>
                  <a:custGeom>
                    <a:avLst/>
                    <a:gdLst>
                      <a:gd name="T0" fmla="*/ 494 w 494"/>
                      <a:gd name="T1" fmla="*/ 10 h 1935"/>
                      <a:gd name="T2" fmla="*/ 461 w 494"/>
                      <a:gd name="T3" fmla="*/ 0 h 1935"/>
                      <a:gd name="T4" fmla="*/ 0 w 494"/>
                      <a:gd name="T5" fmla="*/ 1925 h 1935"/>
                      <a:gd name="T6" fmla="*/ 32 w 494"/>
                      <a:gd name="T7" fmla="*/ 1935 h 1935"/>
                      <a:gd name="T8" fmla="*/ 494 w 494"/>
                      <a:gd name="T9" fmla="*/ 10 h 1935"/>
                    </a:gdLst>
                    <a:ahLst/>
                    <a:cxnLst>
                      <a:cxn ang="0">
                        <a:pos x="T0" y="T1"/>
                      </a:cxn>
                      <a:cxn ang="0">
                        <a:pos x="T2" y="T3"/>
                      </a:cxn>
                      <a:cxn ang="0">
                        <a:pos x="T4" y="T5"/>
                      </a:cxn>
                      <a:cxn ang="0">
                        <a:pos x="T6" y="T7"/>
                      </a:cxn>
                      <a:cxn ang="0">
                        <a:pos x="T8" y="T9"/>
                      </a:cxn>
                    </a:cxnLst>
                    <a:rect l="0" t="0" r="r" b="b"/>
                    <a:pathLst>
                      <a:path w="494" h="1935">
                        <a:moveTo>
                          <a:pt x="494" y="10"/>
                        </a:moveTo>
                        <a:lnTo>
                          <a:pt x="461" y="0"/>
                        </a:lnTo>
                        <a:lnTo>
                          <a:pt x="0" y="1925"/>
                        </a:lnTo>
                        <a:lnTo>
                          <a:pt x="32" y="1935"/>
                        </a:lnTo>
                        <a:lnTo>
                          <a:pt x="494"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25" name="Freeform 468"/>
                  <p:cNvSpPr>
                    <a:spLocks/>
                  </p:cNvSpPr>
                  <p:nvPr/>
                </p:nvSpPr>
                <p:spPr bwMode="auto">
                  <a:xfrm>
                    <a:off x="4009" y="2001"/>
                    <a:ext cx="44" cy="53"/>
                  </a:xfrm>
                  <a:custGeom>
                    <a:avLst/>
                    <a:gdLst>
                      <a:gd name="T0" fmla="*/ 0 w 133"/>
                      <a:gd name="T1" fmla="*/ 0 h 265"/>
                      <a:gd name="T2" fmla="*/ 8 w 133"/>
                      <a:gd name="T3" fmla="*/ 265 h 265"/>
                      <a:gd name="T4" fmla="*/ 133 w 133"/>
                      <a:gd name="T5" fmla="*/ 41 h 265"/>
                      <a:gd name="T6" fmla="*/ 0 w 133"/>
                      <a:gd name="T7" fmla="*/ 0 h 265"/>
                    </a:gdLst>
                    <a:ahLst/>
                    <a:cxnLst>
                      <a:cxn ang="0">
                        <a:pos x="T0" y="T1"/>
                      </a:cxn>
                      <a:cxn ang="0">
                        <a:pos x="T2" y="T3"/>
                      </a:cxn>
                      <a:cxn ang="0">
                        <a:pos x="T4" y="T5"/>
                      </a:cxn>
                      <a:cxn ang="0">
                        <a:pos x="T6" y="T7"/>
                      </a:cxn>
                    </a:cxnLst>
                    <a:rect l="0" t="0" r="r" b="b"/>
                    <a:pathLst>
                      <a:path w="133" h="265">
                        <a:moveTo>
                          <a:pt x="0" y="0"/>
                        </a:moveTo>
                        <a:lnTo>
                          <a:pt x="8" y="265"/>
                        </a:lnTo>
                        <a:lnTo>
                          <a:pt x="133" y="4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501" name="Group 469"/>
                <p:cNvGrpSpPr>
                  <a:grpSpLocks/>
                </p:cNvGrpSpPr>
                <p:nvPr/>
              </p:nvGrpSpPr>
              <p:grpSpPr bwMode="auto">
                <a:xfrm>
                  <a:off x="1223" y="1296"/>
                  <a:ext cx="174" cy="108"/>
                  <a:chOff x="3717" y="1735"/>
                  <a:chExt cx="177" cy="108"/>
                </a:xfrm>
              </p:grpSpPr>
              <p:sp>
                <p:nvSpPr>
                  <p:cNvPr id="522" name="Freeform 470"/>
                  <p:cNvSpPr>
                    <a:spLocks/>
                  </p:cNvSpPr>
                  <p:nvPr/>
                </p:nvSpPr>
                <p:spPr bwMode="auto">
                  <a:xfrm>
                    <a:off x="3768" y="1735"/>
                    <a:ext cx="126" cy="78"/>
                  </a:xfrm>
                  <a:custGeom>
                    <a:avLst/>
                    <a:gdLst>
                      <a:gd name="T0" fmla="*/ 378 w 378"/>
                      <a:gd name="T1" fmla="*/ 29 h 390"/>
                      <a:gd name="T2" fmla="*/ 355 w 378"/>
                      <a:gd name="T3" fmla="*/ 0 h 390"/>
                      <a:gd name="T4" fmla="*/ 0 w 378"/>
                      <a:gd name="T5" fmla="*/ 361 h 390"/>
                      <a:gd name="T6" fmla="*/ 22 w 378"/>
                      <a:gd name="T7" fmla="*/ 390 h 390"/>
                      <a:gd name="T8" fmla="*/ 378 w 378"/>
                      <a:gd name="T9" fmla="*/ 29 h 390"/>
                    </a:gdLst>
                    <a:ahLst/>
                    <a:cxnLst>
                      <a:cxn ang="0">
                        <a:pos x="T0" y="T1"/>
                      </a:cxn>
                      <a:cxn ang="0">
                        <a:pos x="T2" y="T3"/>
                      </a:cxn>
                      <a:cxn ang="0">
                        <a:pos x="T4" y="T5"/>
                      </a:cxn>
                      <a:cxn ang="0">
                        <a:pos x="T6" y="T7"/>
                      </a:cxn>
                      <a:cxn ang="0">
                        <a:pos x="T8" y="T9"/>
                      </a:cxn>
                    </a:cxnLst>
                    <a:rect l="0" t="0" r="r" b="b"/>
                    <a:pathLst>
                      <a:path w="378" h="390">
                        <a:moveTo>
                          <a:pt x="378" y="29"/>
                        </a:moveTo>
                        <a:lnTo>
                          <a:pt x="355" y="0"/>
                        </a:lnTo>
                        <a:lnTo>
                          <a:pt x="0" y="361"/>
                        </a:lnTo>
                        <a:lnTo>
                          <a:pt x="22" y="390"/>
                        </a:lnTo>
                        <a:lnTo>
                          <a:pt x="378" y="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23" name="Freeform 471"/>
                  <p:cNvSpPr>
                    <a:spLocks/>
                  </p:cNvSpPr>
                  <p:nvPr/>
                </p:nvSpPr>
                <p:spPr bwMode="auto">
                  <a:xfrm>
                    <a:off x="3717" y="1798"/>
                    <a:ext cx="70" cy="45"/>
                  </a:xfrm>
                  <a:custGeom>
                    <a:avLst/>
                    <a:gdLst>
                      <a:gd name="T0" fmla="*/ 120 w 212"/>
                      <a:gd name="T1" fmla="*/ 0 h 227"/>
                      <a:gd name="T2" fmla="*/ 0 w 212"/>
                      <a:gd name="T3" fmla="*/ 227 h 227"/>
                      <a:gd name="T4" fmla="*/ 212 w 212"/>
                      <a:gd name="T5" fmla="*/ 116 h 227"/>
                      <a:gd name="T6" fmla="*/ 120 w 212"/>
                      <a:gd name="T7" fmla="*/ 0 h 227"/>
                    </a:gdLst>
                    <a:ahLst/>
                    <a:cxnLst>
                      <a:cxn ang="0">
                        <a:pos x="T0" y="T1"/>
                      </a:cxn>
                      <a:cxn ang="0">
                        <a:pos x="T2" y="T3"/>
                      </a:cxn>
                      <a:cxn ang="0">
                        <a:pos x="T4" y="T5"/>
                      </a:cxn>
                      <a:cxn ang="0">
                        <a:pos x="T6" y="T7"/>
                      </a:cxn>
                    </a:cxnLst>
                    <a:rect l="0" t="0" r="r" b="b"/>
                    <a:pathLst>
                      <a:path w="212" h="227">
                        <a:moveTo>
                          <a:pt x="120" y="0"/>
                        </a:moveTo>
                        <a:lnTo>
                          <a:pt x="0" y="227"/>
                        </a:lnTo>
                        <a:lnTo>
                          <a:pt x="212" y="116"/>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502" name="Group 472"/>
                <p:cNvGrpSpPr>
                  <a:grpSpLocks/>
                </p:cNvGrpSpPr>
                <p:nvPr/>
              </p:nvGrpSpPr>
              <p:grpSpPr bwMode="auto">
                <a:xfrm>
                  <a:off x="1223" y="1296"/>
                  <a:ext cx="174" cy="143"/>
                  <a:chOff x="3717" y="1735"/>
                  <a:chExt cx="177" cy="143"/>
                </a:xfrm>
              </p:grpSpPr>
              <p:sp>
                <p:nvSpPr>
                  <p:cNvPr id="520" name="Freeform 473"/>
                  <p:cNvSpPr>
                    <a:spLocks/>
                  </p:cNvSpPr>
                  <p:nvPr/>
                </p:nvSpPr>
                <p:spPr bwMode="auto">
                  <a:xfrm>
                    <a:off x="3760" y="1735"/>
                    <a:ext cx="134" cy="107"/>
                  </a:xfrm>
                  <a:custGeom>
                    <a:avLst/>
                    <a:gdLst>
                      <a:gd name="T0" fmla="*/ 404 w 404"/>
                      <a:gd name="T1" fmla="*/ 25 h 536"/>
                      <a:gd name="T2" fmla="*/ 378 w 404"/>
                      <a:gd name="T3" fmla="*/ 0 h 536"/>
                      <a:gd name="T4" fmla="*/ 0 w 404"/>
                      <a:gd name="T5" fmla="*/ 512 h 536"/>
                      <a:gd name="T6" fmla="*/ 26 w 404"/>
                      <a:gd name="T7" fmla="*/ 536 h 536"/>
                      <a:gd name="T8" fmla="*/ 404 w 404"/>
                      <a:gd name="T9" fmla="*/ 25 h 536"/>
                    </a:gdLst>
                    <a:ahLst/>
                    <a:cxnLst>
                      <a:cxn ang="0">
                        <a:pos x="T0" y="T1"/>
                      </a:cxn>
                      <a:cxn ang="0">
                        <a:pos x="T2" y="T3"/>
                      </a:cxn>
                      <a:cxn ang="0">
                        <a:pos x="T4" y="T5"/>
                      </a:cxn>
                      <a:cxn ang="0">
                        <a:pos x="T6" y="T7"/>
                      </a:cxn>
                      <a:cxn ang="0">
                        <a:pos x="T8" y="T9"/>
                      </a:cxn>
                    </a:cxnLst>
                    <a:rect l="0" t="0" r="r" b="b"/>
                    <a:pathLst>
                      <a:path w="404" h="536">
                        <a:moveTo>
                          <a:pt x="404" y="25"/>
                        </a:moveTo>
                        <a:lnTo>
                          <a:pt x="378" y="0"/>
                        </a:lnTo>
                        <a:lnTo>
                          <a:pt x="0" y="512"/>
                        </a:lnTo>
                        <a:lnTo>
                          <a:pt x="26" y="536"/>
                        </a:lnTo>
                        <a:lnTo>
                          <a:pt x="404" y="2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21" name="Freeform 474"/>
                  <p:cNvSpPr>
                    <a:spLocks/>
                  </p:cNvSpPr>
                  <p:nvPr/>
                </p:nvSpPr>
                <p:spPr bwMode="auto">
                  <a:xfrm>
                    <a:off x="3717" y="1829"/>
                    <a:ext cx="65" cy="49"/>
                  </a:xfrm>
                  <a:custGeom>
                    <a:avLst/>
                    <a:gdLst>
                      <a:gd name="T0" fmla="*/ 91 w 196"/>
                      <a:gd name="T1" fmla="*/ 0 h 244"/>
                      <a:gd name="T2" fmla="*/ 0 w 196"/>
                      <a:gd name="T3" fmla="*/ 244 h 244"/>
                      <a:gd name="T4" fmla="*/ 196 w 196"/>
                      <a:gd name="T5" fmla="*/ 100 h 244"/>
                      <a:gd name="T6" fmla="*/ 91 w 196"/>
                      <a:gd name="T7" fmla="*/ 0 h 244"/>
                    </a:gdLst>
                    <a:ahLst/>
                    <a:cxnLst>
                      <a:cxn ang="0">
                        <a:pos x="T0" y="T1"/>
                      </a:cxn>
                      <a:cxn ang="0">
                        <a:pos x="T2" y="T3"/>
                      </a:cxn>
                      <a:cxn ang="0">
                        <a:pos x="T4" y="T5"/>
                      </a:cxn>
                      <a:cxn ang="0">
                        <a:pos x="T6" y="T7"/>
                      </a:cxn>
                    </a:cxnLst>
                    <a:rect l="0" t="0" r="r" b="b"/>
                    <a:pathLst>
                      <a:path w="196" h="244">
                        <a:moveTo>
                          <a:pt x="91" y="0"/>
                        </a:moveTo>
                        <a:lnTo>
                          <a:pt x="0" y="244"/>
                        </a:lnTo>
                        <a:lnTo>
                          <a:pt x="196" y="100"/>
                        </a:lnTo>
                        <a:lnTo>
                          <a:pt x="9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sp>
              <p:nvSpPr>
                <p:cNvPr id="503" name="Freeform 475"/>
                <p:cNvSpPr>
                  <a:spLocks/>
                </p:cNvSpPr>
                <p:nvPr/>
              </p:nvSpPr>
              <p:spPr bwMode="auto">
                <a:xfrm>
                  <a:off x="1260" y="1297"/>
                  <a:ext cx="138" cy="127"/>
                </a:xfrm>
                <a:custGeom>
                  <a:avLst/>
                  <a:gdLst>
                    <a:gd name="T0" fmla="*/ 419 w 419"/>
                    <a:gd name="T1" fmla="*/ 22 h 639"/>
                    <a:gd name="T2" fmla="*/ 392 w 419"/>
                    <a:gd name="T3" fmla="*/ 0 h 639"/>
                    <a:gd name="T4" fmla="*/ 0 w 419"/>
                    <a:gd name="T5" fmla="*/ 617 h 639"/>
                    <a:gd name="T6" fmla="*/ 27 w 419"/>
                    <a:gd name="T7" fmla="*/ 639 h 639"/>
                    <a:gd name="T8" fmla="*/ 419 w 419"/>
                    <a:gd name="T9" fmla="*/ 22 h 639"/>
                  </a:gdLst>
                  <a:ahLst/>
                  <a:cxnLst>
                    <a:cxn ang="0">
                      <a:pos x="T0" y="T1"/>
                    </a:cxn>
                    <a:cxn ang="0">
                      <a:pos x="T2" y="T3"/>
                    </a:cxn>
                    <a:cxn ang="0">
                      <a:pos x="T4" y="T5"/>
                    </a:cxn>
                    <a:cxn ang="0">
                      <a:pos x="T6" y="T7"/>
                    </a:cxn>
                    <a:cxn ang="0">
                      <a:pos x="T8" y="T9"/>
                    </a:cxn>
                  </a:cxnLst>
                  <a:rect l="0" t="0" r="r" b="b"/>
                  <a:pathLst>
                    <a:path w="419" h="639">
                      <a:moveTo>
                        <a:pt x="419" y="22"/>
                      </a:moveTo>
                      <a:lnTo>
                        <a:pt x="392" y="0"/>
                      </a:lnTo>
                      <a:lnTo>
                        <a:pt x="0" y="617"/>
                      </a:lnTo>
                      <a:lnTo>
                        <a:pt x="27" y="639"/>
                      </a:lnTo>
                      <a:lnTo>
                        <a:pt x="419" y="2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04" name="Freeform 476"/>
                <p:cNvSpPr>
                  <a:spLocks/>
                </p:cNvSpPr>
                <p:nvPr/>
              </p:nvSpPr>
              <p:spPr bwMode="auto">
                <a:xfrm>
                  <a:off x="1223" y="1412"/>
                  <a:ext cx="61" cy="51"/>
                </a:xfrm>
                <a:custGeom>
                  <a:avLst/>
                  <a:gdLst>
                    <a:gd name="T0" fmla="*/ 73 w 186"/>
                    <a:gd name="T1" fmla="*/ 0 h 251"/>
                    <a:gd name="T2" fmla="*/ 0 w 186"/>
                    <a:gd name="T3" fmla="*/ 251 h 251"/>
                    <a:gd name="T4" fmla="*/ 186 w 186"/>
                    <a:gd name="T5" fmla="*/ 90 h 251"/>
                    <a:gd name="T6" fmla="*/ 73 w 186"/>
                    <a:gd name="T7" fmla="*/ 0 h 251"/>
                  </a:gdLst>
                  <a:ahLst/>
                  <a:cxnLst>
                    <a:cxn ang="0">
                      <a:pos x="T0" y="T1"/>
                    </a:cxn>
                    <a:cxn ang="0">
                      <a:pos x="T2" y="T3"/>
                    </a:cxn>
                    <a:cxn ang="0">
                      <a:pos x="T4" y="T5"/>
                    </a:cxn>
                    <a:cxn ang="0">
                      <a:pos x="T6" y="T7"/>
                    </a:cxn>
                  </a:cxnLst>
                  <a:rect l="0" t="0" r="r" b="b"/>
                  <a:pathLst>
                    <a:path w="186" h="251">
                      <a:moveTo>
                        <a:pt x="73" y="0"/>
                      </a:moveTo>
                      <a:lnTo>
                        <a:pt x="0" y="251"/>
                      </a:lnTo>
                      <a:lnTo>
                        <a:pt x="186" y="90"/>
                      </a:lnTo>
                      <a:lnTo>
                        <a:pt x="7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nvGrpSpPr>
                <p:cNvPr id="505" name="Group 477"/>
                <p:cNvGrpSpPr>
                  <a:grpSpLocks/>
                </p:cNvGrpSpPr>
                <p:nvPr/>
              </p:nvGrpSpPr>
              <p:grpSpPr bwMode="auto">
                <a:xfrm>
                  <a:off x="1223" y="1308"/>
                  <a:ext cx="175" cy="190"/>
                  <a:chOff x="3717" y="1747"/>
                  <a:chExt cx="178" cy="190"/>
                </a:xfrm>
              </p:grpSpPr>
              <p:sp>
                <p:nvSpPr>
                  <p:cNvPr id="518" name="Freeform 478"/>
                  <p:cNvSpPr>
                    <a:spLocks/>
                  </p:cNvSpPr>
                  <p:nvPr/>
                </p:nvSpPr>
                <p:spPr bwMode="auto">
                  <a:xfrm>
                    <a:off x="3751" y="1747"/>
                    <a:ext cx="144" cy="150"/>
                  </a:xfrm>
                  <a:custGeom>
                    <a:avLst/>
                    <a:gdLst>
                      <a:gd name="T0" fmla="*/ 431 w 431"/>
                      <a:gd name="T1" fmla="*/ 21 h 746"/>
                      <a:gd name="T2" fmla="*/ 403 w 431"/>
                      <a:gd name="T3" fmla="*/ 0 h 746"/>
                      <a:gd name="T4" fmla="*/ 0 w 431"/>
                      <a:gd name="T5" fmla="*/ 725 h 746"/>
                      <a:gd name="T6" fmla="*/ 28 w 431"/>
                      <a:gd name="T7" fmla="*/ 746 h 746"/>
                      <a:gd name="T8" fmla="*/ 431 w 431"/>
                      <a:gd name="T9" fmla="*/ 21 h 746"/>
                    </a:gdLst>
                    <a:ahLst/>
                    <a:cxnLst>
                      <a:cxn ang="0">
                        <a:pos x="T0" y="T1"/>
                      </a:cxn>
                      <a:cxn ang="0">
                        <a:pos x="T2" y="T3"/>
                      </a:cxn>
                      <a:cxn ang="0">
                        <a:pos x="T4" y="T5"/>
                      </a:cxn>
                      <a:cxn ang="0">
                        <a:pos x="T6" y="T7"/>
                      </a:cxn>
                      <a:cxn ang="0">
                        <a:pos x="T8" y="T9"/>
                      </a:cxn>
                    </a:cxnLst>
                    <a:rect l="0" t="0" r="r" b="b"/>
                    <a:pathLst>
                      <a:path w="431" h="746">
                        <a:moveTo>
                          <a:pt x="431" y="21"/>
                        </a:moveTo>
                        <a:lnTo>
                          <a:pt x="403" y="0"/>
                        </a:lnTo>
                        <a:lnTo>
                          <a:pt x="0" y="725"/>
                        </a:lnTo>
                        <a:lnTo>
                          <a:pt x="28" y="746"/>
                        </a:lnTo>
                        <a:lnTo>
                          <a:pt x="431" y="2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19" name="Freeform 479"/>
                  <p:cNvSpPr>
                    <a:spLocks/>
                  </p:cNvSpPr>
                  <p:nvPr/>
                </p:nvSpPr>
                <p:spPr bwMode="auto">
                  <a:xfrm>
                    <a:off x="3717" y="1886"/>
                    <a:ext cx="58" cy="51"/>
                  </a:xfrm>
                  <a:custGeom>
                    <a:avLst/>
                    <a:gdLst>
                      <a:gd name="T0" fmla="*/ 59 w 176"/>
                      <a:gd name="T1" fmla="*/ 0 h 255"/>
                      <a:gd name="T2" fmla="*/ 0 w 176"/>
                      <a:gd name="T3" fmla="*/ 255 h 255"/>
                      <a:gd name="T4" fmla="*/ 176 w 176"/>
                      <a:gd name="T5" fmla="*/ 82 h 255"/>
                      <a:gd name="T6" fmla="*/ 59 w 176"/>
                      <a:gd name="T7" fmla="*/ 0 h 255"/>
                    </a:gdLst>
                    <a:ahLst/>
                    <a:cxnLst>
                      <a:cxn ang="0">
                        <a:pos x="T0" y="T1"/>
                      </a:cxn>
                      <a:cxn ang="0">
                        <a:pos x="T2" y="T3"/>
                      </a:cxn>
                      <a:cxn ang="0">
                        <a:pos x="T4" y="T5"/>
                      </a:cxn>
                      <a:cxn ang="0">
                        <a:pos x="T6" y="T7"/>
                      </a:cxn>
                    </a:cxnLst>
                    <a:rect l="0" t="0" r="r" b="b"/>
                    <a:pathLst>
                      <a:path w="176" h="255">
                        <a:moveTo>
                          <a:pt x="59" y="0"/>
                        </a:moveTo>
                        <a:lnTo>
                          <a:pt x="0" y="255"/>
                        </a:lnTo>
                        <a:lnTo>
                          <a:pt x="176" y="82"/>
                        </a:lnTo>
                        <a:lnTo>
                          <a:pt x="5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506" name="Group 480"/>
                <p:cNvGrpSpPr>
                  <a:grpSpLocks/>
                </p:cNvGrpSpPr>
                <p:nvPr/>
              </p:nvGrpSpPr>
              <p:grpSpPr bwMode="auto">
                <a:xfrm>
                  <a:off x="1223" y="1309"/>
                  <a:ext cx="175" cy="224"/>
                  <a:chOff x="3717" y="1748"/>
                  <a:chExt cx="178" cy="224"/>
                </a:xfrm>
              </p:grpSpPr>
              <p:sp>
                <p:nvSpPr>
                  <p:cNvPr id="516" name="Freeform 481"/>
                  <p:cNvSpPr>
                    <a:spLocks/>
                  </p:cNvSpPr>
                  <p:nvPr/>
                </p:nvSpPr>
                <p:spPr bwMode="auto">
                  <a:xfrm>
                    <a:off x="3745" y="1748"/>
                    <a:ext cx="150" cy="182"/>
                  </a:xfrm>
                  <a:custGeom>
                    <a:avLst/>
                    <a:gdLst>
                      <a:gd name="T0" fmla="*/ 449 w 449"/>
                      <a:gd name="T1" fmla="*/ 18 h 910"/>
                      <a:gd name="T2" fmla="*/ 419 w 449"/>
                      <a:gd name="T3" fmla="*/ 0 h 910"/>
                      <a:gd name="T4" fmla="*/ 0 w 449"/>
                      <a:gd name="T5" fmla="*/ 891 h 910"/>
                      <a:gd name="T6" fmla="*/ 31 w 449"/>
                      <a:gd name="T7" fmla="*/ 910 h 910"/>
                      <a:gd name="T8" fmla="*/ 449 w 449"/>
                      <a:gd name="T9" fmla="*/ 18 h 910"/>
                    </a:gdLst>
                    <a:ahLst/>
                    <a:cxnLst>
                      <a:cxn ang="0">
                        <a:pos x="T0" y="T1"/>
                      </a:cxn>
                      <a:cxn ang="0">
                        <a:pos x="T2" y="T3"/>
                      </a:cxn>
                      <a:cxn ang="0">
                        <a:pos x="T4" y="T5"/>
                      </a:cxn>
                      <a:cxn ang="0">
                        <a:pos x="T6" y="T7"/>
                      </a:cxn>
                      <a:cxn ang="0">
                        <a:pos x="T8" y="T9"/>
                      </a:cxn>
                    </a:cxnLst>
                    <a:rect l="0" t="0" r="r" b="b"/>
                    <a:pathLst>
                      <a:path w="449" h="910">
                        <a:moveTo>
                          <a:pt x="449" y="18"/>
                        </a:moveTo>
                        <a:lnTo>
                          <a:pt x="419" y="0"/>
                        </a:lnTo>
                        <a:lnTo>
                          <a:pt x="0" y="891"/>
                        </a:lnTo>
                        <a:lnTo>
                          <a:pt x="31" y="910"/>
                        </a:lnTo>
                        <a:lnTo>
                          <a:pt x="449" y="1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17" name="Freeform 482"/>
                  <p:cNvSpPr>
                    <a:spLocks/>
                  </p:cNvSpPr>
                  <p:nvPr/>
                </p:nvSpPr>
                <p:spPr bwMode="auto">
                  <a:xfrm>
                    <a:off x="3717" y="1920"/>
                    <a:ext cx="54" cy="52"/>
                  </a:xfrm>
                  <a:custGeom>
                    <a:avLst/>
                    <a:gdLst>
                      <a:gd name="T0" fmla="*/ 42 w 164"/>
                      <a:gd name="T1" fmla="*/ 0 h 260"/>
                      <a:gd name="T2" fmla="*/ 0 w 164"/>
                      <a:gd name="T3" fmla="*/ 260 h 260"/>
                      <a:gd name="T4" fmla="*/ 164 w 164"/>
                      <a:gd name="T5" fmla="*/ 72 h 260"/>
                      <a:gd name="T6" fmla="*/ 42 w 164"/>
                      <a:gd name="T7" fmla="*/ 0 h 260"/>
                    </a:gdLst>
                    <a:ahLst/>
                    <a:cxnLst>
                      <a:cxn ang="0">
                        <a:pos x="T0" y="T1"/>
                      </a:cxn>
                      <a:cxn ang="0">
                        <a:pos x="T2" y="T3"/>
                      </a:cxn>
                      <a:cxn ang="0">
                        <a:pos x="T4" y="T5"/>
                      </a:cxn>
                      <a:cxn ang="0">
                        <a:pos x="T6" y="T7"/>
                      </a:cxn>
                    </a:cxnLst>
                    <a:rect l="0" t="0" r="r" b="b"/>
                    <a:pathLst>
                      <a:path w="164" h="260">
                        <a:moveTo>
                          <a:pt x="42" y="0"/>
                        </a:moveTo>
                        <a:lnTo>
                          <a:pt x="0" y="260"/>
                        </a:lnTo>
                        <a:lnTo>
                          <a:pt x="164" y="72"/>
                        </a:lnTo>
                        <a:lnTo>
                          <a:pt x="4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507" name="Group 483"/>
                <p:cNvGrpSpPr>
                  <a:grpSpLocks/>
                </p:cNvGrpSpPr>
                <p:nvPr/>
              </p:nvGrpSpPr>
              <p:grpSpPr bwMode="auto">
                <a:xfrm>
                  <a:off x="1223" y="1309"/>
                  <a:ext cx="175" cy="271"/>
                  <a:chOff x="3717" y="1748"/>
                  <a:chExt cx="178" cy="271"/>
                </a:xfrm>
              </p:grpSpPr>
              <p:sp>
                <p:nvSpPr>
                  <p:cNvPr id="514" name="Freeform 484"/>
                  <p:cNvSpPr>
                    <a:spLocks/>
                  </p:cNvSpPr>
                  <p:nvPr/>
                </p:nvSpPr>
                <p:spPr bwMode="auto">
                  <a:xfrm>
                    <a:off x="3741" y="1748"/>
                    <a:ext cx="154" cy="227"/>
                  </a:xfrm>
                  <a:custGeom>
                    <a:avLst/>
                    <a:gdLst>
                      <a:gd name="T0" fmla="*/ 462 w 462"/>
                      <a:gd name="T1" fmla="*/ 16 h 1133"/>
                      <a:gd name="T2" fmla="*/ 431 w 462"/>
                      <a:gd name="T3" fmla="*/ 0 h 1133"/>
                      <a:gd name="T4" fmla="*/ 0 w 462"/>
                      <a:gd name="T5" fmla="*/ 1117 h 1133"/>
                      <a:gd name="T6" fmla="*/ 32 w 462"/>
                      <a:gd name="T7" fmla="*/ 1133 h 1133"/>
                      <a:gd name="T8" fmla="*/ 462 w 462"/>
                      <a:gd name="T9" fmla="*/ 16 h 1133"/>
                    </a:gdLst>
                    <a:ahLst/>
                    <a:cxnLst>
                      <a:cxn ang="0">
                        <a:pos x="T0" y="T1"/>
                      </a:cxn>
                      <a:cxn ang="0">
                        <a:pos x="T2" y="T3"/>
                      </a:cxn>
                      <a:cxn ang="0">
                        <a:pos x="T4" y="T5"/>
                      </a:cxn>
                      <a:cxn ang="0">
                        <a:pos x="T6" y="T7"/>
                      </a:cxn>
                      <a:cxn ang="0">
                        <a:pos x="T8" y="T9"/>
                      </a:cxn>
                    </a:cxnLst>
                    <a:rect l="0" t="0" r="r" b="b"/>
                    <a:pathLst>
                      <a:path w="462" h="1133">
                        <a:moveTo>
                          <a:pt x="462" y="16"/>
                        </a:moveTo>
                        <a:lnTo>
                          <a:pt x="431" y="0"/>
                        </a:lnTo>
                        <a:lnTo>
                          <a:pt x="0" y="1117"/>
                        </a:lnTo>
                        <a:lnTo>
                          <a:pt x="32" y="1133"/>
                        </a:lnTo>
                        <a:lnTo>
                          <a:pt x="462"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15" name="Freeform 485"/>
                  <p:cNvSpPr>
                    <a:spLocks/>
                  </p:cNvSpPr>
                  <p:nvPr/>
                </p:nvSpPr>
                <p:spPr bwMode="auto">
                  <a:xfrm>
                    <a:off x="3717" y="1966"/>
                    <a:ext cx="51" cy="53"/>
                  </a:xfrm>
                  <a:custGeom>
                    <a:avLst/>
                    <a:gdLst>
                      <a:gd name="T0" fmla="*/ 26 w 153"/>
                      <a:gd name="T1" fmla="*/ 0 h 262"/>
                      <a:gd name="T2" fmla="*/ 0 w 153"/>
                      <a:gd name="T3" fmla="*/ 262 h 262"/>
                      <a:gd name="T4" fmla="*/ 153 w 153"/>
                      <a:gd name="T5" fmla="*/ 62 h 262"/>
                      <a:gd name="T6" fmla="*/ 26 w 153"/>
                      <a:gd name="T7" fmla="*/ 0 h 262"/>
                    </a:gdLst>
                    <a:ahLst/>
                    <a:cxnLst>
                      <a:cxn ang="0">
                        <a:pos x="T0" y="T1"/>
                      </a:cxn>
                      <a:cxn ang="0">
                        <a:pos x="T2" y="T3"/>
                      </a:cxn>
                      <a:cxn ang="0">
                        <a:pos x="T4" y="T5"/>
                      </a:cxn>
                      <a:cxn ang="0">
                        <a:pos x="T6" y="T7"/>
                      </a:cxn>
                    </a:cxnLst>
                    <a:rect l="0" t="0" r="r" b="b"/>
                    <a:pathLst>
                      <a:path w="153" h="262">
                        <a:moveTo>
                          <a:pt x="26" y="0"/>
                        </a:moveTo>
                        <a:lnTo>
                          <a:pt x="0" y="262"/>
                        </a:lnTo>
                        <a:lnTo>
                          <a:pt x="153" y="62"/>
                        </a:lnTo>
                        <a:lnTo>
                          <a:pt x="2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508" name="Group 486"/>
                <p:cNvGrpSpPr>
                  <a:grpSpLocks/>
                </p:cNvGrpSpPr>
                <p:nvPr/>
              </p:nvGrpSpPr>
              <p:grpSpPr bwMode="auto">
                <a:xfrm>
                  <a:off x="1223" y="1297"/>
                  <a:ext cx="175" cy="377"/>
                  <a:chOff x="3717" y="1736"/>
                  <a:chExt cx="178" cy="377"/>
                </a:xfrm>
              </p:grpSpPr>
              <p:sp>
                <p:nvSpPr>
                  <p:cNvPr id="512" name="Freeform 487"/>
                  <p:cNvSpPr>
                    <a:spLocks/>
                  </p:cNvSpPr>
                  <p:nvPr/>
                </p:nvSpPr>
                <p:spPr bwMode="auto">
                  <a:xfrm>
                    <a:off x="3734" y="1736"/>
                    <a:ext cx="161" cy="330"/>
                  </a:xfrm>
                  <a:custGeom>
                    <a:avLst/>
                    <a:gdLst>
                      <a:gd name="T0" fmla="*/ 485 w 485"/>
                      <a:gd name="T1" fmla="*/ 13 h 1647"/>
                      <a:gd name="T2" fmla="*/ 453 w 485"/>
                      <a:gd name="T3" fmla="*/ 0 h 1647"/>
                      <a:gd name="T4" fmla="*/ 0 w 485"/>
                      <a:gd name="T5" fmla="*/ 1635 h 1647"/>
                      <a:gd name="T6" fmla="*/ 32 w 485"/>
                      <a:gd name="T7" fmla="*/ 1647 h 1647"/>
                      <a:gd name="T8" fmla="*/ 485 w 485"/>
                      <a:gd name="T9" fmla="*/ 13 h 1647"/>
                    </a:gdLst>
                    <a:ahLst/>
                    <a:cxnLst>
                      <a:cxn ang="0">
                        <a:pos x="T0" y="T1"/>
                      </a:cxn>
                      <a:cxn ang="0">
                        <a:pos x="T2" y="T3"/>
                      </a:cxn>
                      <a:cxn ang="0">
                        <a:pos x="T4" y="T5"/>
                      </a:cxn>
                      <a:cxn ang="0">
                        <a:pos x="T6" y="T7"/>
                      </a:cxn>
                      <a:cxn ang="0">
                        <a:pos x="T8" y="T9"/>
                      </a:cxn>
                    </a:cxnLst>
                    <a:rect l="0" t="0" r="r" b="b"/>
                    <a:pathLst>
                      <a:path w="485" h="1647">
                        <a:moveTo>
                          <a:pt x="485" y="13"/>
                        </a:moveTo>
                        <a:lnTo>
                          <a:pt x="453" y="0"/>
                        </a:lnTo>
                        <a:lnTo>
                          <a:pt x="0" y="1635"/>
                        </a:lnTo>
                        <a:lnTo>
                          <a:pt x="32" y="1647"/>
                        </a:lnTo>
                        <a:lnTo>
                          <a:pt x="485"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13" name="Freeform 488"/>
                  <p:cNvSpPr>
                    <a:spLocks/>
                  </p:cNvSpPr>
                  <p:nvPr/>
                </p:nvSpPr>
                <p:spPr bwMode="auto">
                  <a:xfrm>
                    <a:off x="3717" y="2060"/>
                    <a:ext cx="44" cy="53"/>
                  </a:xfrm>
                  <a:custGeom>
                    <a:avLst/>
                    <a:gdLst>
                      <a:gd name="T0" fmla="*/ 1 w 132"/>
                      <a:gd name="T1" fmla="*/ 0 h 265"/>
                      <a:gd name="T2" fmla="*/ 0 w 132"/>
                      <a:gd name="T3" fmla="*/ 265 h 265"/>
                      <a:gd name="T4" fmla="*/ 132 w 132"/>
                      <a:gd name="T5" fmla="*/ 46 h 265"/>
                      <a:gd name="T6" fmla="*/ 1 w 132"/>
                      <a:gd name="T7" fmla="*/ 0 h 265"/>
                    </a:gdLst>
                    <a:ahLst/>
                    <a:cxnLst>
                      <a:cxn ang="0">
                        <a:pos x="T0" y="T1"/>
                      </a:cxn>
                      <a:cxn ang="0">
                        <a:pos x="T2" y="T3"/>
                      </a:cxn>
                      <a:cxn ang="0">
                        <a:pos x="T4" y="T5"/>
                      </a:cxn>
                      <a:cxn ang="0">
                        <a:pos x="T6" y="T7"/>
                      </a:cxn>
                    </a:cxnLst>
                    <a:rect l="0" t="0" r="r" b="b"/>
                    <a:pathLst>
                      <a:path w="132" h="265">
                        <a:moveTo>
                          <a:pt x="1" y="0"/>
                        </a:moveTo>
                        <a:lnTo>
                          <a:pt x="0" y="265"/>
                        </a:lnTo>
                        <a:lnTo>
                          <a:pt x="132" y="46"/>
                        </a:lnTo>
                        <a:lnTo>
                          <a:pt x="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509" name="Group 489"/>
                <p:cNvGrpSpPr>
                  <a:grpSpLocks/>
                </p:cNvGrpSpPr>
                <p:nvPr/>
              </p:nvGrpSpPr>
              <p:grpSpPr bwMode="auto">
                <a:xfrm>
                  <a:off x="1220" y="1309"/>
                  <a:ext cx="178" cy="435"/>
                  <a:chOff x="3714" y="1748"/>
                  <a:chExt cx="181" cy="435"/>
                </a:xfrm>
              </p:grpSpPr>
              <p:sp>
                <p:nvSpPr>
                  <p:cNvPr id="510" name="Freeform 490"/>
                  <p:cNvSpPr>
                    <a:spLocks/>
                  </p:cNvSpPr>
                  <p:nvPr/>
                </p:nvSpPr>
                <p:spPr bwMode="auto">
                  <a:xfrm>
                    <a:off x="3731" y="1748"/>
                    <a:ext cx="164" cy="387"/>
                  </a:xfrm>
                  <a:custGeom>
                    <a:avLst/>
                    <a:gdLst>
                      <a:gd name="T0" fmla="*/ 494 w 494"/>
                      <a:gd name="T1" fmla="*/ 10 h 1935"/>
                      <a:gd name="T2" fmla="*/ 462 w 494"/>
                      <a:gd name="T3" fmla="*/ 0 h 1935"/>
                      <a:gd name="T4" fmla="*/ 0 w 494"/>
                      <a:gd name="T5" fmla="*/ 1925 h 1935"/>
                      <a:gd name="T6" fmla="*/ 32 w 494"/>
                      <a:gd name="T7" fmla="*/ 1935 h 1935"/>
                      <a:gd name="T8" fmla="*/ 494 w 494"/>
                      <a:gd name="T9" fmla="*/ 10 h 1935"/>
                    </a:gdLst>
                    <a:ahLst/>
                    <a:cxnLst>
                      <a:cxn ang="0">
                        <a:pos x="T0" y="T1"/>
                      </a:cxn>
                      <a:cxn ang="0">
                        <a:pos x="T2" y="T3"/>
                      </a:cxn>
                      <a:cxn ang="0">
                        <a:pos x="T4" y="T5"/>
                      </a:cxn>
                      <a:cxn ang="0">
                        <a:pos x="T6" y="T7"/>
                      </a:cxn>
                      <a:cxn ang="0">
                        <a:pos x="T8" y="T9"/>
                      </a:cxn>
                    </a:cxnLst>
                    <a:rect l="0" t="0" r="r" b="b"/>
                    <a:pathLst>
                      <a:path w="494" h="1935">
                        <a:moveTo>
                          <a:pt x="494" y="10"/>
                        </a:moveTo>
                        <a:lnTo>
                          <a:pt x="462" y="0"/>
                        </a:lnTo>
                        <a:lnTo>
                          <a:pt x="0" y="1925"/>
                        </a:lnTo>
                        <a:lnTo>
                          <a:pt x="32" y="1935"/>
                        </a:lnTo>
                        <a:lnTo>
                          <a:pt x="494"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511" name="Freeform 491"/>
                  <p:cNvSpPr>
                    <a:spLocks/>
                  </p:cNvSpPr>
                  <p:nvPr/>
                </p:nvSpPr>
                <p:spPr bwMode="auto">
                  <a:xfrm>
                    <a:off x="3714" y="2130"/>
                    <a:ext cx="44" cy="53"/>
                  </a:xfrm>
                  <a:custGeom>
                    <a:avLst/>
                    <a:gdLst>
                      <a:gd name="T0" fmla="*/ 0 w 133"/>
                      <a:gd name="T1" fmla="*/ 0 h 265"/>
                      <a:gd name="T2" fmla="*/ 9 w 133"/>
                      <a:gd name="T3" fmla="*/ 265 h 265"/>
                      <a:gd name="T4" fmla="*/ 133 w 133"/>
                      <a:gd name="T5" fmla="*/ 42 h 265"/>
                      <a:gd name="T6" fmla="*/ 0 w 133"/>
                      <a:gd name="T7" fmla="*/ 0 h 265"/>
                    </a:gdLst>
                    <a:ahLst/>
                    <a:cxnLst>
                      <a:cxn ang="0">
                        <a:pos x="T0" y="T1"/>
                      </a:cxn>
                      <a:cxn ang="0">
                        <a:pos x="T2" y="T3"/>
                      </a:cxn>
                      <a:cxn ang="0">
                        <a:pos x="T4" y="T5"/>
                      </a:cxn>
                      <a:cxn ang="0">
                        <a:pos x="T6" y="T7"/>
                      </a:cxn>
                    </a:cxnLst>
                    <a:rect l="0" t="0" r="r" b="b"/>
                    <a:pathLst>
                      <a:path w="133" h="265">
                        <a:moveTo>
                          <a:pt x="0" y="0"/>
                        </a:moveTo>
                        <a:lnTo>
                          <a:pt x="9" y="265"/>
                        </a:lnTo>
                        <a:lnTo>
                          <a:pt x="133" y="4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sp>
            <p:nvSpPr>
              <p:cNvPr id="490" name="Text Box 492"/>
              <p:cNvSpPr txBox="1">
                <a:spLocks noChangeArrowheads="1"/>
              </p:cNvSpPr>
              <p:nvPr/>
            </p:nvSpPr>
            <p:spPr bwMode="auto">
              <a:xfrm>
                <a:off x="3152" y="2297"/>
                <a:ext cx="650"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80000"/>
                  </a:lnSpc>
                </a:pPr>
                <a:r>
                  <a:rPr lang="en-US" sz="2000" b="1">
                    <a:solidFill>
                      <a:srgbClr val="FF0000"/>
                    </a:solidFill>
                    <a:latin typeface="Corbel"/>
                    <a:cs typeface="Corbel"/>
                  </a:rPr>
                  <a:t>MF+V</a:t>
                </a:r>
                <a:r>
                  <a:rPr lang="en-US" sz="2000" b="1" baseline="-25000">
                    <a:solidFill>
                      <a:srgbClr val="FF0000"/>
                    </a:solidFill>
                    <a:latin typeface="Corbel"/>
                    <a:cs typeface="Corbel"/>
                  </a:rPr>
                  <a:t>int</a:t>
                </a:r>
              </a:p>
            </p:txBody>
          </p:sp>
        </p:grpSp>
        <p:sp>
          <p:nvSpPr>
            <p:cNvPr id="86" name="Rectangle 498"/>
            <p:cNvSpPr>
              <a:spLocks noChangeArrowheads="1"/>
            </p:cNvSpPr>
            <p:nvPr/>
          </p:nvSpPr>
          <p:spPr bwMode="auto">
            <a:xfrm>
              <a:off x="490324" y="1144151"/>
              <a:ext cx="3816350" cy="4508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grpSp>
          <p:nvGrpSpPr>
            <p:cNvPr id="87" name="Group 500"/>
            <p:cNvGrpSpPr>
              <a:grpSpLocks/>
            </p:cNvGrpSpPr>
            <p:nvPr/>
          </p:nvGrpSpPr>
          <p:grpSpPr bwMode="auto">
            <a:xfrm rot="-261955">
              <a:off x="1963524" y="4066739"/>
              <a:ext cx="1844675" cy="720725"/>
              <a:chOff x="1968" y="4128"/>
              <a:chExt cx="1572" cy="760"/>
            </a:xfrm>
          </p:grpSpPr>
          <p:grpSp>
            <p:nvGrpSpPr>
              <p:cNvPr id="408" name="Group 501"/>
              <p:cNvGrpSpPr>
                <a:grpSpLocks/>
              </p:cNvGrpSpPr>
              <p:nvPr/>
            </p:nvGrpSpPr>
            <p:grpSpPr bwMode="auto">
              <a:xfrm>
                <a:off x="2640" y="4128"/>
                <a:ext cx="900" cy="520"/>
                <a:chOff x="1872" y="4272"/>
                <a:chExt cx="900" cy="520"/>
              </a:xfrm>
            </p:grpSpPr>
            <p:sp>
              <p:nvSpPr>
                <p:cNvPr id="449" name="Rectangle 502"/>
                <p:cNvSpPr>
                  <a:spLocks noChangeArrowheads="1"/>
                </p:cNvSpPr>
                <p:nvPr/>
              </p:nvSpPr>
              <p:spPr bwMode="auto">
                <a:xfrm>
                  <a:off x="2545" y="4504"/>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50" name="Rectangle 503"/>
                <p:cNvSpPr>
                  <a:spLocks noChangeArrowheads="1"/>
                </p:cNvSpPr>
                <p:nvPr/>
              </p:nvSpPr>
              <p:spPr bwMode="auto">
                <a:xfrm>
                  <a:off x="2545" y="4418"/>
                  <a:ext cx="143"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51" name="Rectangle 504"/>
                <p:cNvSpPr>
                  <a:spLocks noChangeArrowheads="1"/>
                </p:cNvSpPr>
                <p:nvPr/>
              </p:nvSpPr>
              <p:spPr bwMode="auto">
                <a:xfrm>
                  <a:off x="2545" y="4333"/>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52" name="Rectangle 505"/>
                <p:cNvSpPr>
                  <a:spLocks noChangeArrowheads="1"/>
                </p:cNvSpPr>
                <p:nvPr/>
              </p:nvSpPr>
              <p:spPr bwMode="auto">
                <a:xfrm>
                  <a:off x="2545" y="4272"/>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53" name="Rectangle 506"/>
                <p:cNvSpPr>
                  <a:spLocks noChangeArrowheads="1"/>
                </p:cNvSpPr>
                <p:nvPr/>
              </p:nvSpPr>
              <p:spPr bwMode="auto">
                <a:xfrm>
                  <a:off x="2198" y="4626"/>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54" name="Rectangle 507"/>
                <p:cNvSpPr>
                  <a:spLocks noChangeArrowheads="1"/>
                </p:cNvSpPr>
                <p:nvPr/>
              </p:nvSpPr>
              <p:spPr bwMode="auto">
                <a:xfrm>
                  <a:off x="2198" y="4541"/>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55" name="Rectangle 508"/>
                <p:cNvSpPr>
                  <a:spLocks noChangeArrowheads="1"/>
                </p:cNvSpPr>
                <p:nvPr/>
              </p:nvSpPr>
              <p:spPr bwMode="auto">
                <a:xfrm>
                  <a:off x="2198" y="4455"/>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56" name="Rectangle 509"/>
                <p:cNvSpPr>
                  <a:spLocks noChangeArrowheads="1"/>
                </p:cNvSpPr>
                <p:nvPr/>
              </p:nvSpPr>
              <p:spPr bwMode="auto">
                <a:xfrm>
                  <a:off x="2198" y="4394"/>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nvGrpSpPr>
                <p:cNvPr id="457" name="Group 510"/>
                <p:cNvGrpSpPr>
                  <a:grpSpLocks/>
                </p:cNvGrpSpPr>
                <p:nvPr/>
              </p:nvGrpSpPr>
              <p:grpSpPr bwMode="auto">
                <a:xfrm>
                  <a:off x="1872" y="4528"/>
                  <a:ext cx="143" cy="245"/>
                  <a:chOff x="2502" y="4677"/>
                  <a:chExt cx="143" cy="282"/>
                </a:xfrm>
              </p:grpSpPr>
              <p:sp>
                <p:nvSpPr>
                  <p:cNvPr id="484" name="Rectangle 511"/>
                  <p:cNvSpPr>
                    <a:spLocks noChangeArrowheads="1"/>
                  </p:cNvSpPr>
                  <p:nvPr/>
                </p:nvSpPr>
                <p:spPr bwMode="auto">
                  <a:xfrm>
                    <a:off x="2502" y="4945"/>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85" name="Rectangle 512"/>
                  <p:cNvSpPr>
                    <a:spLocks noChangeArrowheads="1"/>
                  </p:cNvSpPr>
                  <p:nvPr/>
                </p:nvSpPr>
                <p:spPr bwMode="auto">
                  <a:xfrm>
                    <a:off x="2502" y="4846"/>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86" name="Rectangle 513"/>
                  <p:cNvSpPr>
                    <a:spLocks noChangeArrowheads="1"/>
                  </p:cNvSpPr>
                  <p:nvPr/>
                </p:nvSpPr>
                <p:spPr bwMode="auto">
                  <a:xfrm>
                    <a:off x="2502" y="4747"/>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87" name="Rectangle 514"/>
                  <p:cNvSpPr>
                    <a:spLocks noChangeArrowheads="1"/>
                  </p:cNvSpPr>
                  <p:nvPr/>
                </p:nvSpPr>
                <p:spPr bwMode="auto">
                  <a:xfrm>
                    <a:off x="2502" y="4677"/>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458" name="Group 515"/>
                <p:cNvGrpSpPr>
                  <a:grpSpLocks/>
                </p:cNvGrpSpPr>
                <p:nvPr/>
              </p:nvGrpSpPr>
              <p:grpSpPr bwMode="auto">
                <a:xfrm>
                  <a:off x="2341" y="4506"/>
                  <a:ext cx="211" cy="126"/>
                  <a:chOff x="2971" y="4651"/>
                  <a:chExt cx="211" cy="146"/>
                </a:xfrm>
              </p:grpSpPr>
              <p:sp>
                <p:nvSpPr>
                  <p:cNvPr id="482" name="Freeform 516"/>
                  <p:cNvSpPr>
                    <a:spLocks/>
                  </p:cNvSpPr>
                  <p:nvPr/>
                </p:nvSpPr>
                <p:spPr bwMode="auto">
                  <a:xfrm>
                    <a:off x="3047" y="4651"/>
                    <a:ext cx="135" cy="93"/>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83" name="Freeform 517"/>
                  <p:cNvSpPr>
                    <a:spLocks/>
                  </p:cNvSpPr>
                  <p:nvPr/>
                </p:nvSpPr>
                <p:spPr bwMode="auto">
                  <a:xfrm>
                    <a:off x="2971" y="4721"/>
                    <a:ext cx="109" cy="76"/>
                  </a:xfrm>
                  <a:custGeom>
                    <a:avLst/>
                    <a:gdLst>
                      <a:gd name="T0" fmla="*/ 175 w 326"/>
                      <a:gd name="T1" fmla="*/ 0 h 302"/>
                      <a:gd name="T2" fmla="*/ 0 w 326"/>
                      <a:gd name="T3" fmla="*/ 302 h 302"/>
                      <a:gd name="T4" fmla="*/ 326 w 326"/>
                      <a:gd name="T5" fmla="*/ 138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8"/>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59" name="Group 518"/>
                <p:cNvGrpSpPr>
                  <a:grpSpLocks/>
                </p:cNvGrpSpPr>
                <p:nvPr/>
              </p:nvGrpSpPr>
              <p:grpSpPr bwMode="auto">
                <a:xfrm>
                  <a:off x="2015" y="4628"/>
                  <a:ext cx="191" cy="139"/>
                  <a:chOff x="2645" y="4792"/>
                  <a:chExt cx="191" cy="160"/>
                </a:xfrm>
              </p:grpSpPr>
              <p:sp>
                <p:nvSpPr>
                  <p:cNvPr id="480" name="Freeform 519"/>
                  <p:cNvSpPr>
                    <a:spLocks/>
                  </p:cNvSpPr>
                  <p:nvPr/>
                </p:nvSpPr>
                <p:spPr bwMode="auto">
                  <a:xfrm>
                    <a:off x="2712" y="4792"/>
                    <a:ext cx="124" cy="101"/>
                  </a:xfrm>
                  <a:custGeom>
                    <a:avLst/>
                    <a:gdLst>
                      <a:gd name="T0" fmla="*/ 374 w 374"/>
                      <a:gd name="T1" fmla="*/ 36 h 405"/>
                      <a:gd name="T2" fmla="*/ 327 w 374"/>
                      <a:gd name="T3" fmla="*/ 0 h 405"/>
                      <a:gd name="T4" fmla="*/ 0 w 374"/>
                      <a:gd name="T5" fmla="*/ 369 h 405"/>
                      <a:gd name="T6" fmla="*/ 47 w 374"/>
                      <a:gd name="T7" fmla="*/ 405 h 405"/>
                      <a:gd name="T8" fmla="*/ 374 w 374"/>
                      <a:gd name="T9" fmla="*/ 36 h 405"/>
                    </a:gdLst>
                    <a:ahLst/>
                    <a:cxnLst>
                      <a:cxn ang="0">
                        <a:pos x="T0" y="T1"/>
                      </a:cxn>
                      <a:cxn ang="0">
                        <a:pos x="T2" y="T3"/>
                      </a:cxn>
                      <a:cxn ang="0">
                        <a:pos x="T4" y="T5"/>
                      </a:cxn>
                      <a:cxn ang="0">
                        <a:pos x="T6" y="T7"/>
                      </a:cxn>
                      <a:cxn ang="0">
                        <a:pos x="T8" y="T9"/>
                      </a:cxn>
                    </a:cxnLst>
                    <a:rect l="0" t="0" r="r" b="b"/>
                    <a:pathLst>
                      <a:path w="374" h="405">
                        <a:moveTo>
                          <a:pt x="374" y="36"/>
                        </a:moveTo>
                        <a:lnTo>
                          <a:pt x="327" y="0"/>
                        </a:lnTo>
                        <a:lnTo>
                          <a:pt x="0" y="369"/>
                        </a:lnTo>
                        <a:lnTo>
                          <a:pt x="47" y="405"/>
                        </a:lnTo>
                        <a:lnTo>
                          <a:pt x="374" y="3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81" name="Freeform 520"/>
                  <p:cNvSpPr>
                    <a:spLocks/>
                  </p:cNvSpPr>
                  <p:nvPr/>
                </p:nvSpPr>
                <p:spPr bwMode="auto">
                  <a:xfrm>
                    <a:off x="2645" y="4873"/>
                    <a:ext cx="102" cy="79"/>
                  </a:xfrm>
                  <a:custGeom>
                    <a:avLst/>
                    <a:gdLst>
                      <a:gd name="T0" fmla="*/ 142 w 307"/>
                      <a:gd name="T1" fmla="*/ 0 h 317"/>
                      <a:gd name="T2" fmla="*/ 0 w 307"/>
                      <a:gd name="T3" fmla="*/ 317 h 317"/>
                      <a:gd name="T4" fmla="*/ 307 w 307"/>
                      <a:gd name="T5" fmla="*/ 125 h 317"/>
                      <a:gd name="T6" fmla="*/ 142 w 307"/>
                      <a:gd name="T7" fmla="*/ 0 h 317"/>
                    </a:gdLst>
                    <a:ahLst/>
                    <a:cxnLst>
                      <a:cxn ang="0">
                        <a:pos x="T0" y="T1"/>
                      </a:cxn>
                      <a:cxn ang="0">
                        <a:pos x="T2" y="T3"/>
                      </a:cxn>
                      <a:cxn ang="0">
                        <a:pos x="T4" y="T5"/>
                      </a:cxn>
                      <a:cxn ang="0">
                        <a:pos x="T6" y="T7"/>
                      </a:cxn>
                    </a:cxnLst>
                    <a:rect l="0" t="0" r="r" b="b"/>
                    <a:pathLst>
                      <a:path w="307" h="317">
                        <a:moveTo>
                          <a:pt x="142" y="0"/>
                        </a:moveTo>
                        <a:lnTo>
                          <a:pt x="0" y="317"/>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60" name="Group 521"/>
                <p:cNvGrpSpPr>
                  <a:grpSpLocks/>
                </p:cNvGrpSpPr>
                <p:nvPr/>
              </p:nvGrpSpPr>
              <p:grpSpPr bwMode="auto">
                <a:xfrm>
                  <a:off x="2015" y="4543"/>
                  <a:ext cx="191" cy="138"/>
                  <a:chOff x="2645" y="4694"/>
                  <a:chExt cx="191" cy="159"/>
                </a:xfrm>
              </p:grpSpPr>
              <p:sp>
                <p:nvSpPr>
                  <p:cNvPr id="478" name="Freeform 522"/>
                  <p:cNvSpPr>
                    <a:spLocks/>
                  </p:cNvSpPr>
                  <p:nvPr/>
                </p:nvSpPr>
                <p:spPr bwMode="auto">
                  <a:xfrm>
                    <a:off x="2712" y="4694"/>
                    <a:ext cx="124" cy="101"/>
                  </a:xfrm>
                  <a:custGeom>
                    <a:avLst/>
                    <a:gdLst>
                      <a:gd name="T0" fmla="*/ 374 w 374"/>
                      <a:gd name="T1" fmla="*/ 36 h 405"/>
                      <a:gd name="T2" fmla="*/ 327 w 374"/>
                      <a:gd name="T3" fmla="*/ 0 h 405"/>
                      <a:gd name="T4" fmla="*/ 0 w 374"/>
                      <a:gd name="T5" fmla="*/ 369 h 405"/>
                      <a:gd name="T6" fmla="*/ 47 w 374"/>
                      <a:gd name="T7" fmla="*/ 405 h 405"/>
                      <a:gd name="T8" fmla="*/ 374 w 374"/>
                      <a:gd name="T9" fmla="*/ 36 h 405"/>
                    </a:gdLst>
                    <a:ahLst/>
                    <a:cxnLst>
                      <a:cxn ang="0">
                        <a:pos x="T0" y="T1"/>
                      </a:cxn>
                      <a:cxn ang="0">
                        <a:pos x="T2" y="T3"/>
                      </a:cxn>
                      <a:cxn ang="0">
                        <a:pos x="T4" y="T5"/>
                      </a:cxn>
                      <a:cxn ang="0">
                        <a:pos x="T6" y="T7"/>
                      </a:cxn>
                      <a:cxn ang="0">
                        <a:pos x="T8" y="T9"/>
                      </a:cxn>
                    </a:cxnLst>
                    <a:rect l="0" t="0" r="r" b="b"/>
                    <a:pathLst>
                      <a:path w="374" h="405">
                        <a:moveTo>
                          <a:pt x="374" y="36"/>
                        </a:moveTo>
                        <a:lnTo>
                          <a:pt x="327" y="0"/>
                        </a:lnTo>
                        <a:lnTo>
                          <a:pt x="0" y="369"/>
                        </a:lnTo>
                        <a:lnTo>
                          <a:pt x="47" y="405"/>
                        </a:lnTo>
                        <a:lnTo>
                          <a:pt x="374" y="3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79" name="Freeform 523"/>
                  <p:cNvSpPr>
                    <a:spLocks/>
                  </p:cNvSpPr>
                  <p:nvPr/>
                </p:nvSpPr>
                <p:spPr bwMode="auto">
                  <a:xfrm>
                    <a:off x="2645" y="4774"/>
                    <a:ext cx="102" cy="79"/>
                  </a:xfrm>
                  <a:custGeom>
                    <a:avLst/>
                    <a:gdLst>
                      <a:gd name="T0" fmla="*/ 142 w 307"/>
                      <a:gd name="T1" fmla="*/ 0 h 317"/>
                      <a:gd name="T2" fmla="*/ 0 w 307"/>
                      <a:gd name="T3" fmla="*/ 317 h 317"/>
                      <a:gd name="T4" fmla="*/ 307 w 307"/>
                      <a:gd name="T5" fmla="*/ 125 h 317"/>
                      <a:gd name="T6" fmla="*/ 142 w 307"/>
                      <a:gd name="T7" fmla="*/ 0 h 317"/>
                    </a:gdLst>
                    <a:ahLst/>
                    <a:cxnLst>
                      <a:cxn ang="0">
                        <a:pos x="T0" y="T1"/>
                      </a:cxn>
                      <a:cxn ang="0">
                        <a:pos x="T2" y="T3"/>
                      </a:cxn>
                      <a:cxn ang="0">
                        <a:pos x="T4" y="T5"/>
                      </a:cxn>
                      <a:cxn ang="0">
                        <a:pos x="T6" y="T7"/>
                      </a:cxn>
                    </a:cxnLst>
                    <a:rect l="0" t="0" r="r" b="b"/>
                    <a:pathLst>
                      <a:path w="307" h="317">
                        <a:moveTo>
                          <a:pt x="142" y="0"/>
                        </a:moveTo>
                        <a:lnTo>
                          <a:pt x="0" y="317"/>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61" name="Group 524"/>
                <p:cNvGrpSpPr>
                  <a:grpSpLocks/>
                </p:cNvGrpSpPr>
                <p:nvPr/>
              </p:nvGrpSpPr>
              <p:grpSpPr bwMode="auto">
                <a:xfrm>
                  <a:off x="2341" y="4420"/>
                  <a:ext cx="211" cy="127"/>
                  <a:chOff x="2971" y="4552"/>
                  <a:chExt cx="211" cy="146"/>
                </a:xfrm>
              </p:grpSpPr>
              <p:sp>
                <p:nvSpPr>
                  <p:cNvPr id="476" name="Freeform 525"/>
                  <p:cNvSpPr>
                    <a:spLocks/>
                  </p:cNvSpPr>
                  <p:nvPr/>
                </p:nvSpPr>
                <p:spPr bwMode="auto">
                  <a:xfrm>
                    <a:off x="3047" y="4552"/>
                    <a:ext cx="135" cy="94"/>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77" name="Freeform 526"/>
                  <p:cNvSpPr>
                    <a:spLocks/>
                  </p:cNvSpPr>
                  <p:nvPr/>
                </p:nvSpPr>
                <p:spPr bwMode="auto">
                  <a:xfrm>
                    <a:off x="2971" y="4622"/>
                    <a:ext cx="109" cy="76"/>
                  </a:xfrm>
                  <a:custGeom>
                    <a:avLst/>
                    <a:gdLst>
                      <a:gd name="T0" fmla="*/ 175 w 326"/>
                      <a:gd name="T1" fmla="*/ 0 h 302"/>
                      <a:gd name="T2" fmla="*/ 0 w 326"/>
                      <a:gd name="T3" fmla="*/ 302 h 302"/>
                      <a:gd name="T4" fmla="*/ 326 w 326"/>
                      <a:gd name="T5" fmla="*/ 139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9"/>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62" name="Group 527"/>
                <p:cNvGrpSpPr>
                  <a:grpSpLocks/>
                </p:cNvGrpSpPr>
                <p:nvPr/>
              </p:nvGrpSpPr>
              <p:grpSpPr bwMode="auto">
                <a:xfrm>
                  <a:off x="2341" y="4334"/>
                  <a:ext cx="211" cy="127"/>
                  <a:chOff x="2971" y="4453"/>
                  <a:chExt cx="211" cy="146"/>
                </a:xfrm>
              </p:grpSpPr>
              <p:sp>
                <p:nvSpPr>
                  <p:cNvPr id="474" name="Freeform 528"/>
                  <p:cNvSpPr>
                    <a:spLocks/>
                  </p:cNvSpPr>
                  <p:nvPr/>
                </p:nvSpPr>
                <p:spPr bwMode="auto">
                  <a:xfrm>
                    <a:off x="3047" y="4453"/>
                    <a:ext cx="135" cy="94"/>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75" name="Freeform 529"/>
                  <p:cNvSpPr>
                    <a:spLocks/>
                  </p:cNvSpPr>
                  <p:nvPr/>
                </p:nvSpPr>
                <p:spPr bwMode="auto">
                  <a:xfrm>
                    <a:off x="2971" y="4524"/>
                    <a:ext cx="109" cy="75"/>
                  </a:xfrm>
                  <a:custGeom>
                    <a:avLst/>
                    <a:gdLst>
                      <a:gd name="T0" fmla="*/ 175 w 326"/>
                      <a:gd name="T1" fmla="*/ 0 h 302"/>
                      <a:gd name="T2" fmla="*/ 0 w 326"/>
                      <a:gd name="T3" fmla="*/ 302 h 302"/>
                      <a:gd name="T4" fmla="*/ 326 w 326"/>
                      <a:gd name="T5" fmla="*/ 139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9"/>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63" name="Group 530"/>
                <p:cNvGrpSpPr>
                  <a:grpSpLocks/>
                </p:cNvGrpSpPr>
                <p:nvPr/>
              </p:nvGrpSpPr>
              <p:grpSpPr bwMode="auto">
                <a:xfrm>
                  <a:off x="2341" y="4274"/>
                  <a:ext cx="211" cy="126"/>
                  <a:chOff x="2971" y="4383"/>
                  <a:chExt cx="211" cy="146"/>
                </a:xfrm>
              </p:grpSpPr>
              <p:sp>
                <p:nvSpPr>
                  <p:cNvPr id="472" name="Freeform 531"/>
                  <p:cNvSpPr>
                    <a:spLocks/>
                  </p:cNvSpPr>
                  <p:nvPr/>
                </p:nvSpPr>
                <p:spPr bwMode="auto">
                  <a:xfrm>
                    <a:off x="3047" y="4383"/>
                    <a:ext cx="135" cy="93"/>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73" name="Freeform 532"/>
                  <p:cNvSpPr>
                    <a:spLocks/>
                  </p:cNvSpPr>
                  <p:nvPr/>
                </p:nvSpPr>
                <p:spPr bwMode="auto">
                  <a:xfrm>
                    <a:off x="2971" y="4453"/>
                    <a:ext cx="109" cy="76"/>
                  </a:xfrm>
                  <a:custGeom>
                    <a:avLst/>
                    <a:gdLst>
                      <a:gd name="T0" fmla="*/ 175 w 326"/>
                      <a:gd name="T1" fmla="*/ 0 h 302"/>
                      <a:gd name="T2" fmla="*/ 0 w 326"/>
                      <a:gd name="T3" fmla="*/ 302 h 302"/>
                      <a:gd name="T4" fmla="*/ 326 w 326"/>
                      <a:gd name="T5" fmla="*/ 138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8"/>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64" name="Group 533"/>
                <p:cNvGrpSpPr>
                  <a:grpSpLocks/>
                </p:cNvGrpSpPr>
                <p:nvPr/>
              </p:nvGrpSpPr>
              <p:grpSpPr bwMode="auto">
                <a:xfrm>
                  <a:off x="2015" y="4396"/>
                  <a:ext cx="191" cy="138"/>
                  <a:chOff x="2645" y="4524"/>
                  <a:chExt cx="191" cy="160"/>
                </a:xfrm>
              </p:grpSpPr>
              <p:sp>
                <p:nvSpPr>
                  <p:cNvPr id="470" name="Freeform 534"/>
                  <p:cNvSpPr>
                    <a:spLocks/>
                  </p:cNvSpPr>
                  <p:nvPr/>
                </p:nvSpPr>
                <p:spPr bwMode="auto">
                  <a:xfrm>
                    <a:off x="2712" y="4524"/>
                    <a:ext cx="124" cy="101"/>
                  </a:xfrm>
                  <a:custGeom>
                    <a:avLst/>
                    <a:gdLst>
                      <a:gd name="T0" fmla="*/ 374 w 374"/>
                      <a:gd name="T1" fmla="*/ 35 h 405"/>
                      <a:gd name="T2" fmla="*/ 327 w 374"/>
                      <a:gd name="T3" fmla="*/ 0 h 405"/>
                      <a:gd name="T4" fmla="*/ 0 w 374"/>
                      <a:gd name="T5" fmla="*/ 369 h 405"/>
                      <a:gd name="T6" fmla="*/ 47 w 374"/>
                      <a:gd name="T7" fmla="*/ 405 h 405"/>
                      <a:gd name="T8" fmla="*/ 374 w 374"/>
                      <a:gd name="T9" fmla="*/ 35 h 405"/>
                    </a:gdLst>
                    <a:ahLst/>
                    <a:cxnLst>
                      <a:cxn ang="0">
                        <a:pos x="T0" y="T1"/>
                      </a:cxn>
                      <a:cxn ang="0">
                        <a:pos x="T2" y="T3"/>
                      </a:cxn>
                      <a:cxn ang="0">
                        <a:pos x="T4" y="T5"/>
                      </a:cxn>
                      <a:cxn ang="0">
                        <a:pos x="T6" y="T7"/>
                      </a:cxn>
                      <a:cxn ang="0">
                        <a:pos x="T8" y="T9"/>
                      </a:cxn>
                    </a:cxnLst>
                    <a:rect l="0" t="0" r="r" b="b"/>
                    <a:pathLst>
                      <a:path w="374" h="405">
                        <a:moveTo>
                          <a:pt x="374" y="35"/>
                        </a:moveTo>
                        <a:lnTo>
                          <a:pt x="327" y="0"/>
                        </a:lnTo>
                        <a:lnTo>
                          <a:pt x="0" y="369"/>
                        </a:lnTo>
                        <a:lnTo>
                          <a:pt x="47" y="405"/>
                        </a:lnTo>
                        <a:lnTo>
                          <a:pt x="374" y="35"/>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71" name="Freeform 535"/>
                  <p:cNvSpPr>
                    <a:spLocks/>
                  </p:cNvSpPr>
                  <p:nvPr/>
                </p:nvSpPr>
                <p:spPr bwMode="auto">
                  <a:xfrm>
                    <a:off x="2645" y="4605"/>
                    <a:ext cx="102" cy="79"/>
                  </a:xfrm>
                  <a:custGeom>
                    <a:avLst/>
                    <a:gdLst>
                      <a:gd name="T0" fmla="*/ 142 w 307"/>
                      <a:gd name="T1" fmla="*/ 0 h 316"/>
                      <a:gd name="T2" fmla="*/ 0 w 307"/>
                      <a:gd name="T3" fmla="*/ 316 h 316"/>
                      <a:gd name="T4" fmla="*/ 307 w 307"/>
                      <a:gd name="T5" fmla="*/ 125 h 316"/>
                      <a:gd name="T6" fmla="*/ 142 w 307"/>
                      <a:gd name="T7" fmla="*/ 0 h 316"/>
                    </a:gdLst>
                    <a:ahLst/>
                    <a:cxnLst>
                      <a:cxn ang="0">
                        <a:pos x="T0" y="T1"/>
                      </a:cxn>
                      <a:cxn ang="0">
                        <a:pos x="T2" y="T3"/>
                      </a:cxn>
                      <a:cxn ang="0">
                        <a:pos x="T4" y="T5"/>
                      </a:cxn>
                      <a:cxn ang="0">
                        <a:pos x="T6" y="T7"/>
                      </a:cxn>
                    </a:cxnLst>
                    <a:rect l="0" t="0" r="r" b="b"/>
                    <a:pathLst>
                      <a:path w="307" h="316">
                        <a:moveTo>
                          <a:pt x="142" y="0"/>
                        </a:moveTo>
                        <a:lnTo>
                          <a:pt x="0" y="316"/>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65" name="Group 536"/>
                <p:cNvGrpSpPr>
                  <a:grpSpLocks/>
                </p:cNvGrpSpPr>
                <p:nvPr/>
              </p:nvGrpSpPr>
              <p:grpSpPr bwMode="auto">
                <a:xfrm>
                  <a:off x="2015" y="4457"/>
                  <a:ext cx="191" cy="138"/>
                  <a:chOff x="2645" y="4595"/>
                  <a:chExt cx="191" cy="159"/>
                </a:xfrm>
              </p:grpSpPr>
              <p:sp>
                <p:nvSpPr>
                  <p:cNvPr id="468" name="Freeform 537"/>
                  <p:cNvSpPr>
                    <a:spLocks/>
                  </p:cNvSpPr>
                  <p:nvPr/>
                </p:nvSpPr>
                <p:spPr bwMode="auto">
                  <a:xfrm>
                    <a:off x="2712" y="4595"/>
                    <a:ext cx="124" cy="101"/>
                  </a:xfrm>
                  <a:custGeom>
                    <a:avLst/>
                    <a:gdLst>
                      <a:gd name="T0" fmla="*/ 374 w 374"/>
                      <a:gd name="T1" fmla="*/ 36 h 405"/>
                      <a:gd name="T2" fmla="*/ 327 w 374"/>
                      <a:gd name="T3" fmla="*/ 0 h 405"/>
                      <a:gd name="T4" fmla="*/ 0 w 374"/>
                      <a:gd name="T5" fmla="*/ 369 h 405"/>
                      <a:gd name="T6" fmla="*/ 47 w 374"/>
                      <a:gd name="T7" fmla="*/ 405 h 405"/>
                      <a:gd name="T8" fmla="*/ 374 w 374"/>
                      <a:gd name="T9" fmla="*/ 36 h 405"/>
                    </a:gdLst>
                    <a:ahLst/>
                    <a:cxnLst>
                      <a:cxn ang="0">
                        <a:pos x="T0" y="T1"/>
                      </a:cxn>
                      <a:cxn ang="0">
                        <a:pos x="T2" y="T3"/>
                      </a:cxn>
                      <a:cxn ang="0">
                        <a:pos x="T4" y="T5"/>
                      </a:cxn>
                      <a:cxn ang="0">
                        <a:pos x="T6" y="T7"/>
                      </a:cxn>
                      <a:cxn ang="0">
                        <a:pos x="T8" y="T9"/>
                      </a:cxn>
                    </a:cxnLst>
                    <a:rect l="0" t="0" r="r" b="b"/>
                    <a:pathLst>
                      <a:path w="374" h="405">
                        <a:moveTo>
                          <a:pt x="374" y="36"/>
                        </a:moveTo>
                        <a:lnTo>
                          <a:pt x="327" y="0"/>
                        </a:lnTo>
                        <a:lnTo>
                          <a:pt x="0" y="369"/>
                        </a:lnTo>
                        <a:lnTo>
                          <a:pt x="47" y="405"/>
                        </a:lnTo>
                        <a:lnTo>
                          <a:pt x="374" y="3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69" name="Freeform 538"/>
                  <p:cNvSpPr>
                    <a:spLocks/>
                  </p:cNvSpPr>
                  <p:nvPr/>
                </p:nvSpPr>
                <p:spPr bwMode="auto">
                  <a:xfrm>
                    <a:off x="2645" y="4675"/>
                    <a:ext cx="102" cy="79"/>
                  </a:xfrm>
                  <a:custGeom>
                    <a:avLst/>
                    <a:gdLst>
                      <a:gd name="T0" fmla="*/ 142 w 307"/>
                      <a:gd name="T1" fmla="*/ 0 h 317"/>
                      <a:gd name="T2" fmla="*/ 0 w 307"/>
                      <a:gd name="T3" fmla="*/ 317 h 317"/>
                      <a:gd name="T4" fmla="*/ 307 w 307"/>
                      <a:gd name="T5" fmla="*/ 125 h 317"/>
                      <a:gd name="T6" fmla="*/ 142 w 307"/>
                      <a:gd name="T7" fmla="*/ 0 h 317"/>
                    </a:gdLst>
                    <a:ahLst/>
                    <a:cxnLst>
                      <a:cxn ang="0">
                        <a:pos x="T0" y="T1"/>
                      </a:cxn>
                      <a:cxn ang="0">
                        <a:pos x="T2" y="T3"/>
                      </a:cxn>
                      <a:cxn ang="0">
                        <a:pos x="T4" y="T5"/>
                      </a:cxn>
                      <a:cxn ang="0">
                        <a:pos x="T6" y="T7"/>
                      </a:cxn>
                    </a:cxnLst>
                    <a:rect l="0" t="0" r="r" b="b"/>
                    <a:pathLst>
                      <a:path w="307" h="317">
                        <a:moveTo>
                          <a:pt x="142" y="0"/>
                        </a:moveTo>
                        <a:lnTo>
                          <a:pt x="0" y="317"/>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sp>
              <p:nvSpPr>
                <p:cNvPr id="466" name="Rectangle 539"/>
                <p:cNvSpPr>
                  <a:spLocks noChangeArrowheads="1"/>
                </p:cNvSpPr>
                <p:nvPr/>
              </p:nvSpPr>
              <p:spPr bwMode="auto">
                <a:xfrm>
                  <a:off x="2504" y="4563"/>
                  <a:ext cx="2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67" name="Rectangle 540"/>
                <p:cNvSpPr>
                  <a:spLocks noChangeArrowheads="1"/>
                </p:cNvSpPr>
                <p:nvPr/>
              </p:nvSpPr>
              <p:spPr bwMode="auto">
                <a:xfrm>
                  <a:off x="2239" y="4670"/>
                  <a:ext cx="10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409" name="Group 541"/>
              <p:cNvGrpSpPr>
                <a:grpSpLocks/>
              </p:cNvGrpSpPr>
              <p:nvPr/>
            </p:nvGrpSpPr>
            <p:grpSpPr bwMode="auto">
              <a:xfrm>
                <a:off x="1968" y="4368"/>
                <a:ext cx="900" cy="520"/>
                <a:chOff x="1872" y="4272"/>
                <a:chExt cx="900" cy="520"/>
              </a:xfrm>
            </p:grpSpPr>
            <p:sp>
              <p:nvSpPr>
                <p:cNvPr id="410" name="Rectangle 542"/>
                <p:cNvSpPr>
                  <a:spLocks noChangeArrowheads="1"/>
                </p:cNvSpPr>
                <p:nvPr/>
              </p:nvSpPr>
              <p:spPr bwMode="auto">
                <a:xfrm>
                  <a:off x="2545" y="4504"/>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11" name="Rectangle 543"/>
                <p:cNvSpPr>
                  <a:spLocks noChangeArrowheads="1"/>
                </p:cNvSpPr>
                <p:nvPr/>
              </p:nvSpPr>
              <p:spPr bwMode="auto">
                <a:xfrm>
                  <a:off x="2545" y="4418"/>
                  <a:ext cx="143"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12" name="Rectangle 544"/>
                <p:cNvSpPr>
                  <a:spLocks noChangeArrowheads="1"/>
                </p:cNvSpPr>
                <p:nvPr/>
              </p:nvSpPr>
              <p:spPr bwMode="auto">
                <a:xfrm>
                  <a:off x="2545" y="4333"/>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13" name="Rectangle 545"/>
                <p:cNvSpPr>
                  <a:spLocks noChangeArrowheads="1"/>
                </p:cNvSpPr>
                <p:nvPr/>
              </p:nvSpPr>
              <p:spPr bwMode="auto">
                <a:xfrm>
                  <a:off x="2545" y="4272"/>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14" name="Rectangle 546"/>
                <p:cNvSpPr>
                  <a:spLocks noChangeArrowheads="1"/>
                </p:cNvSpPr>
                <p:nvPr/>
              </p:nvSpPr>
              <p:spPr bwMode="auto">
                <a:xfrm>
                  <a:off x="2198" y="4626"/>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15" name="Rectangle 547"/>
                <p:cNvSpPr>
                  <a:spLocks noChangeArrowheads="1"/>
                </p:cNvSpPr>
                <p:nvPr/>
              </p:nvSpPr>
              <p:spPr bwMode="auto">
                <a:xfrm>
                  <a:off x="2198" y="4541"/>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16" name="Rectangle 548"/>
                <p:cNvSpPr>
                  <a:spLocks noChangeArrowheads="1"/>
                </p:cNvSpPr>
                <p:nvPr/>
              </p:nvSpPr>
              <p:spPr bwMode="auto">
                <a:xfrm>
                  <a:off x="2198" y="4455"/>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17" name="Rectangle 549"/>
                <p:cNvSpPr>
                  <a:spLocks noChangeArrowheads="1"/>
                </p:cNvSpPr>
                <p:nvPr/>
              </p:nvSpPr>
              <p:spPr bwMode="auto">
                <a:xfrm>
                  <a:off x="2198" y="4394"/>
                  <a:ext cx="143"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nvGrpSpPr>
                <p:cNvPr id="418" name="Group 550"/>
                <p:cNvGrpSpPr>
                  <a:grpSpLocks/>
                </p:cNvGrpSpPr>
                <p:nvPr/>
              </p:nvGrpSpPr>
              <p:grpSpPr bwMode="auto">
                <a:xfrm>
                  <a:off x="1872" y="4528"/>
                  <a:ext cx="143" cy="245"/>
                  <a:chOff x="2502" y="4677"/>
                  <a:chExt cx="143" cy="282"/>
                </a:xfrm>
              </p:grpSpPr>
              <p:sp>
                <p:nvSpPr>
                  <p:cNvPr id="445" name="Rectangle 551"/>
                  <p:cNvSpPr>
                    <a:spLocks noChangeArrowheads="1"/>
                  </p:cNvSpPr>
                  <p:nvPr/>
                </p:nvSpPr>
                <p:spPr bwMode="auto">
                  <a:xfrm>
                    <a:off x="2502" y="4945"/>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46" name="Rectangle 552"/>
                  <p:cNvSpPr>
                    <a:spLocks noChangeArrowheads="1"/>
                  </p:cNvSpPr>
                  <p:nvPr/>
                </p:nvSpPr>
                <p:spPr bwMode="auto">
                  <a:xfrm>
                    <a:off x="2502" y="4846"/>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47" name="Rectangle 553"/>
                  <p:cNvSpPr>
                    <a:spLocks noChangeArrowheads="1"/>
                  </p:cNvSpPr>
                  <p:nvPr/>
                </p:nvSpPr>
                <p:spPr bwMode="auto">
                  <a:xfrm>
                    <a:off x="2502" y="4747"/>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48" name="Rectangle 554"/>
                  <p:cNvSpPr>
                    <a:spLocks noChangeArrowheads="1"/>
                  </p:cNvSpPr>
                  <p:nvPr/>
                </p:nvSpPr>
                <p:spPr bwMode="auto">
                  <a:xfrm>
                    <a:off x="2502" y="4677"/>
                    <a:ext cx="143"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419" name="Group 555"/>
                <p:cNvGrpSpPr>
                  <a:grpSpLocks/>
                </p:cNvGrpSpPr>
                <p:nvPr/>
              </p:nvGrpSpPr>
              <p:grpSpPr bwMode="auto">
                <a:xfrm>
                  <a:off x="2341" y="4506"/>
                  <a:ext cx="211" cy="126"/>
                  <a:chOff x="2971" y="4651"/>
                  <a:chExt cx="211" cy="146"/>
                </a:xfrm>
              </p:grpSpPr>
              <p:sp>
                <p:nvSpPr>
                  <p:cNvPr id="443" name="Freeform 556"/>
                  <p:cNvSpPr>
                    <a:spLocks/>
                  </p:cNvSpPr>
                  <p:nvPr/>
                </p:nvSpPr>
                <p:spPr bwMode="auto">
                  <a:xfrm>
                    <a:off x="3047" y="4651"/>
                    <a:ext cx="135" cy="93"/>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44" name="Freeform 557"/>
                  <p:cNvSpPr>
                    <a:spLocks/>
                  </p:cNvSpPr>
                  <p:nvPr/>
                </p:nvSpPr>
                <p:spPr bwMode="auto">
                  <a:xfrm>
                    <a:off x="2971" y="4721"/>
                    <a:ext cx="109" cy="76"/>
                  </a:xfrm>
                  <a:custGeom>
                    <a:avLst/>
                    <a:gdLst>
                      <a:gd name="T0" fmla="*/ 175 w 326"/>
                      <a:gd name="T1" fmla="*/ 0 h 302"/>
                      <a:gd name="T2" fmla="*/ 0 w 326"/>
                      <a:gd name="T3" fmla="*/ 302 h 302"/>
                      <a:gd name="T4" fmla="*/ 326 w 326"/>
                      <a:gd name="T5" fmla="*/ 138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8"/>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20" name="Group 558"/>
                <p:cNvGrpSpPr>
                  <a:grpSpLocks/>
                </p:cNvGrpSpPr>
                <p:nvPr/>
              </p:nvGrpSpPr>
              <p:grpSpPr bwMode="auto">
                <a:xfrm>
                  <a:off x="2015" y="4628"/>
                  <a:ext cx="191" cy="139"/>
                  <a:chOff x="2645" y="4792"/>
                  <a:chExt cx="191" cy="160"/>
                </a:xfrm>
              </p:grpSpPr>
              <p:sp>
                <p:nvSpPr>
                  <p:cNvPr id="441" name="Freeform 559"/>
                  <p:cNvSpPr>
                    <a:spLocks/>
                  </p:cNvSpPr>
                  <p:nvPr/>
                </p:nvSpPr>
                <p:spPr bwMode="auto">
                  <a:xfrm>
                    <a:off x="2712" y="4792"/>
                    <a:ext cx="124" cy="101"/>
                  </a:xfrm>
                  <a:custGeom>
                    <a:avLst/>
                    <a:gdLst>
                      <a:gd name="T0" fmla="*/ 374 w 374"/>
                      <a:gd name="T1" fmla="*/ 36 h 405"/>
                      <a:gd name="T2" fmla="*/ 327 w 374"/>
                      <a:gd name="T3" fmla="*/ 0 h 405"/>
                      <a:gd name="T4" fmla="*/ 0 w 374"/>
                      <a:gd name="T5" fmla="*/ 369 h 405"/>
                      <a:gd name="T6" fmla="*/ 47 w 374"/>
                      <a:gd name="T7" fmla="*/ 405 h 405"/>
                      <a:gd name="T8" fmla="*/ 374 w 374"/>
                      <a:gd name="T9" fmla="*/ 36 h 405"/>
                    </a:gdLst>
                    <a:ahLst/>
                    <a:cxnLst>
                      <a:cxn ang="0">
                        <a:pos x="T0" y="T1"/>
                      </a:cxn>
                      <a:cxn ang="0">
                        <a:pos x="T2" y="T3"/>
                      </a:cxn>
                      <a:cxn ang="0">
                        <a:pos x="T4" y="T5"/>
                      </a:cxn>
                      <a:cxn ang="0">
                        <a:pos x="T6" y="T7"/>
                      </a:cxn>
                      <a:cxn ang="0">
                        <a:pos x="T8" y="T9"/>
                      </a:cxn>
                    </a:cxnLst>
                    <a:rect l="0" t="0" r="r" b="b"/>
                    <a:pathLst>
                      <a:path w="374" h="405">
                        <a:moveTo>
                          <a:pt x="374" y="36"/>
                        </a:moveTo>
                        <a:lnTo>
                          <a:pt x="327" y="0"/>
                        </a:lnTo>
                        <a:lnTo>
                          <a:pt x="0" y="369"/>
                        </a:lnTo>
                        <a:lnTo>
                          <a:pt x="47" y="405"/>
                        </a:lnTo>
                        <a:lnTo>
                          <a:pt x="374" y="3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42" name="Freeform 560"/>
                  <p:cNvSpPr>
                    <a:spLocks/>
                  </p:cNvSpPr>
                  <p:nvPr/>
                </p:nvSpPr>
                <p:spPr bwMode="auto">
                  <a:xfrm>
                    <a:off x="2645" y="4873"/>
                    <a:ext cx="102" cy="79"/>
                  </a:xfrm>
                  <a:custGeom>
                    <a:avLst/>
                    <a:gdLst>
                      <a:gd name="T0" fmla="*/ 142 w 307"/>
                      <a:gd name="T1" fmla="*/ 0 h 317"/>
                      <a:gd name="T2" fmla="*/ 0 w 307"/>
                      <a:gd name="T3" fmla="*/ 317 h 317"/>
                      <a:gd name="T4" fmla="*/ 307 w 307"/>
                      <a:gd name="T5" fmla="*/ 125 h 317"/>
                      <a:gd name="T6" fmla="*/ 142 w 307"/>
                      <a:gd name="T7" fmla="*/ 0 h 317"/>
                    </a:gdLst>
                    <a:ahLst/>
                    <a:cxnLst>
                      <a:cxn ang="0">
                        <a:pos x="T0" y="T1"/>
                      </a:cxn>
                      <a:cxn ang="0">
                        <a:pos x="T2" y="T3"/>
                      </a:cxn>
                      <a:cxn ang="0">
                        <a:pos x="T4" y="T5"/>
                      </a:cxn>
                      <a:cxn ang="0">
                        <a:pos x="T6" y="T7"/>
                      </a:cxn>
                    </a:cxnLst>
                    <a:rect l="0" t="0" r="r" b="b"/>
                    <a:pathLst>
                      <a:path w="307" h="317">
                        <a:moveTo>
                          <a:pt x="142" y="0"/>
                        </a:moveTo>
                        <a:lnTo>
                          <a:pt x="0" y="317"/>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21" name="Group 561"/>
                <p:cNvGrpSpPr>
                  <a:grpSpLocks/>
                </p:cNvGrpSpPr>
                <p:nvPr/>
              </p:nvGrpSpPr>
              <p:grpSpPr bwMode="auto">
                <a:xfrm>
                  <a:off x="2015" y="4543"/>
                  <a:ext cx="191" cy="138"/>
                  <a:chOff x="2645" y="4694"/>
                  <a:chExt cx="191" cy="159"/>
                </a:xfrm>
              </p:grpSpPr>
              <p:sp>
                <p:nvSpPr>
                  <p:cNvPr id="439" name="Freeform 562"/>
                  <p:cNvSpPr>
                    <a:spLocks/>
                  </p:cNvSpPr>
                  <p:nvPr/>
                </p:nvSpPr>
                <p:spPr bwMode="auto">
                  <a:xfrm>
                    <a:off x="2712" y="4694"/>
                    <a:ext cx="124" cy="101"/>
                  </a:xfrm>
                  <a:custGeom>
                    <a:avLst/>
                    <a:gdLst>
                      <a:gd name="T0" fmla="*/ 374 w 374"/>
                      <a:gd name="T1" fmla="*/ 36 h 405"/>
                      <a:gd name="T2" fmla="*/ 327 w 374"/>
                      <a:gd name="T3" fmla="*/ 0 h 405"/>
                      <a:gd name="T4" fmla="*/ 0 w 374"/>
                      <a:gd name="T5" fmla="*/ 369 h 405"/>
                      <a:gd name="T6" fmla="*/ 47 w 374"/>
                      <a:gd name="T7" fmla="*/ 405 h 405"/>
                      <a:gd name="T8" fmla="*/ 374 w 374"/>
                      <a:gd name="T9" fmla="*/ 36 h 405"/>
                    </a:gdLst>
                    <a:ahLst/>
                    <a:cxnLst>
                      <a:cxn ang="0">
                        <a:pos x="T0" y="T1"/>
                      </a:cxn>
                      <a:cxn ang="0">
                        <a:pos x="T2" y="T3"/>
                      </a:cxn>
                      <a:cxn ang="0">
                        <a:pos x="T4" y="T5"/>
                      </a:cxn>
                      <a:cxn ang="0">
                        <a:pos x="T6" y="T7"/>
                      </a:cxn>
                      <a:cxn ang="0">
                        <a:pos x="T8" y="T9"/>
                      </a:cxn>
                    </a:cxnLst>
                    <a:rect l="0" t="0" r="r" b="b"/>
                    <a:pathLst>
                      <a:path w="374" h="405">
                        <a:moveTo>
                          <a:pt x="374" y="36"/>
                        </a:moveTo>
                        <a:lnTo>
                          <a:pt x="327" y="0"/>
                        </a:lnTo>
                        <a:lnTo>
                          <a:pt x="0" y="369"/>
                        </a:lnTo>
                        <a:lnTo>
                          <a:pt x="47" y="405"/>
                        </a:lnTo>
                        <a:lnTo>
                          <a:pt x="374" y="3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40" name="Freeform 563"/>
                  <p:cNvSpPr>
                    <a:spLocks/>
                  </p:cNvSpPr>
                  <p:nvPr/>
                </p:nvSpPr>
                <p:spPr bwMode="auto">
                  <a:xfrm>
                    <a:off x="2645" y="4774"/>
                    <a:ext cx="102" cy="79"/>
                  </a:xfrm>
                  <a:custGeom>
                    <a:avLst/>
                    <a:gdLst>
                      <a:gd name="T0" fmla="*/ 142 w 307"/>
                      <a:gd name="T1" fmla="*/ 0 h 317"/>
                      <a:gd name="T2" fmla="*/ 0 w 307"/>
                      <a:gd name="T3" fmla="*/ 317 h 317"/>
                      <a:gd name="T4" fmla="*/ 307 w 307"/>
                      <a:gd name="T5" fmla="*/ 125 h 317"/>
                      <a:gd name="T6" fmla="*/ 142 w 307"/>
                      <a:gd name="T7" fmla="*/ 0 h 317"/>
                    </a:gdLst>
                    <a:ahLst/>
                    <a:cxnLst>
                      <a:cxn ang="0">
                        <a:pos x="T0" y="T1"/>
                      </a:cxn>
                      <a:cxn ang="0">
                        <a:pos x="T2" y="T3"/>
                      </a:cxn>
                      <a:cxn ang="0">
                        <a:pos x="T4" y="T5"/>
                      </a:cxn>
                      <a:cxn ang="0">
                        <a:pos x="T6" y="T7"/>
                      </a:cxn>
                    </a:cxnLst>
                    <a:rect l="0" t="0" r="r" b="b"/>
                    <a:pathLst>
                      <a:path w="307" h="317">
                        <a:moveTo>
                          <a:pt x="142" y="0"/>
                        </a:moveTo>
                        <a:lnTo>
                          <a:pt x="0" y="317"/>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22" name="Group 564"/>
                <p:cNvGrpSpPr>
                  <a:grpSpLocks/>
                </p:cNvGrpSpPr>
                <p:nvPr/>
              </p:nvGrpSpPr>
              <p:grpSpPr bwMode="auto">
                <a:xfrm>
                  <a:off x="2341" y="4420"/>
                  <a:ext cx="211" cy="127"/>
                  <a:chOff x="2971" y="4552"/>
                  <a:chExt cx="211" cy="146"/>
                </a:xfrm>
              </p:grpSpPr>
              <p:sp>
                <p:nvSpPr>
                  <p:cNvPr id="437" name="Freeform 565"/>
                  <p:cNvSpPr>
                    <a:spLocks/>
                  </p:cNvSpPr>
                  <p:nvPr/>
                </p:nvSpPr>
                <p:spPr bwMode="auto">
                  <a:xfrm>
                    <a:off x="3047" y="4552"/>
                    <a:ext cx="135" cy="94"/>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38" name="Freeform 566"/>
                  <p:cNvSpPr>
                    <a:spLocks/>
                  </p:cNvSpPr>
                  <p:nvPr/>
                </p:nvSpPr>
                <p:spPr bwMode="auto">
                  <a:xfrm>
                    <a:off x="2971" y="4622"/>
                    <a:ext cx="109" cy="76"/>
                  </a:xfrm>
                  <a:custGeom>
                    <a:avLst/>
                    <a:gdLst>
                      <a:gd name="T0" fmla="*/ 175 w 326"/>
                      <a:gd name="T1" fmla="*/ 0 h 302"/>
                      <a:gd name="T2" fmla="*/ 0 w 326"/>
                      <a:gd name="T3" fmla="*/ 302 h 302"/>
                      <a:gd name="T4" fmla="*/ 326 w 326"/>
                      <a:gd name="T5" fmla="*/ 139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9"/>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23" name="Group 567"/>
                <p:cNvGrpSpPr>
                  <a:grpSpLocks/>
                </p:cNvGrpSpPr>
                <p:nvPr/>
              </p:nvGrpSpPr>
              <p:grpSpPr bwMode="auto">
                <a:xfrm>
                  <a:off x="2341" y="4334"/>
                  <a:ext cx="211" cy="127"/>
                  <a:chOff x="2971" y="4453"/>
                  <a:chExt cx="211" cy="146"/>
                </a:xfrm>
              </p:grpSpPr>
              <p:sp>
                <p:nvSpPr>
                  <p:cNvPr id="435" name="Freeform 568"/>
                  <p:cNvSpPr>
                    <a:spLocks/>
                  </p:cNvSpPr>
                  <p:nvPr/>
                </p:nvSpPr>
                <p:spPr bwMode="auto">
                  <a:xfrm>
                    <a:off x="3047" y="4453"/>
                    <a:ext cx="135" cy="94"/>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36" name="Freeform 569"/>
                  <p:cNvSpPr>
                    <a:spLocks/>
                  </p:cNvSpPr>
                  <p:nvPr/>
                </p:nvSpPr>
                <p:spPr bwMode="auto">
                  <a:xfrm>
                    <a:off x="2971" y="4524"/>
                    <a:ext cx="109" cy="75"/>
                  </a:xfrm>
                  <a:custGeom>
                    <a:avLst/>
                    <a:gdLst>
                      <a:gd name="T0" fmla="*/ 175 w 326"/>
                      <a:gd name="T1" fmla="*/ 0 h 302"/>
                      <a:gd name="T2" fmla="*/ 0 w 326"/>
                      <a:gd name="T3" fmla="*/ 302 h 302"/>
                      <a:gd name="T4" fmla="*/ 326 w 326"/>
                      <a:gd name="T5" fmla="*/ 139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9"/>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24" name="Group 570"/>
                <p:cNvGrpSpPr>
                  <a:grpSpLocks/>
                </p:cNvGrpSpPr>
                <p:nvPr/>
              </p:nvGrpSpPr>
              <p:grpSpPr bwMode="auto">
                <a:xfrm>
                  <a:off x="2341" y="4274"/>
                  <a:ext cx="211" cy="126"/>
                  <a:chOff x="2971" y="4383"/>
                  <a:chExt cx="211" cy="146"/>
                </a:xfrm>
              </p:grpSpPr>
              <p:sp>
                <p:nvSpPr>
                  <p:cNvPr id="433" name="Freeform 571"/>
                  <p:cNvSpPr>
                    <a:spLocks/>
                  </p:cNvSpPr>
                  <p:nvPr/>
                </p:nvSpPr>
                <p:spPr bwMode="auto">
                  <a:xfrm>
                    <a:off x="3047" y="4383"/>
                    <a:ext cx="135" cy="93"/>
                  </a:xfrm>
                  <a:custGeom>
                    <a:avLst/>
                    <a:gdLst>
                      <a:gd name="T0" fmla="*/ 407 w 407"/>
                      <a:gd name="T1" fmla="*/ 40 h 375"/>
                      <a:gd name="T2" fmla="*/ 364 w 407"/>
                      <a:gd name="T3" fmla="*/ 0 h 375"/>
                      <a:gd name="T4" fmla="*/ 0 w 407"/>
                      <a:gd name="T5" fmla="*/ 335 h 375"/>
                      <a:gd name="T6" fmla="*/ 44 w 407"/>
                      <a:gd name="T7" fmla="*/ 375 h 375"/>
                      <a:gd name="T8" fmla="*/ 407 w 407"/>
                      <a:gd name="T9" fmla="*/ 40 h 375"/>
                    </a:gdLst>
                    <a:ahLst/>
                    <a:cxnLst>
                      <a:cxn ang="0">
                        <a:pos x="T0" y="T1"/>
                      </a:cxn>
                      <a:cxn ang="0">
                        <a:pos x="T2" y="T3"/>
                      </a:cxn>
                      <a:cxn ang="0">
                        <a:pos x="T4" y="T5"/>
                      </a:cxn>
                      <a:cxn ang="0">
                        <a:pos x="T6" y="T7"/>
                      </a:cxn>
                      <a:cxn ang="0">
                        <a:pos x="T8" y="T9"/>
                      </a:cxn>
                    </a:cxnLst>
                    <a:rect l="0" t="0" r="r" b="b"/>
                    <a:pathLst>
                      <a:path w="407" h="375">
                        <a:moveTo>
                          <a:pt x="407" y="40"/>
                        </a:moveTo>
                        <a:lnTo>
                          <a:pt x="364" y="0"/>
                        </a:lnTo>
                        <a:lnTo>
                          <a:pt x="0" y="335"/>
                        </a:lnTo>
                        <a:lnTo>
                          <a:pt x="44" y="375"/>
                        </a:lnTo>
                        <a:lnTo>
                          <a:pt x="407" y="4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34" name="Freeform 572"/>
                  <p:cNvSpPr>
                    <a:spLocks/>
                  </p:cNvSpPr>
                  <p:nvPr/>
                </p:nvSpPr>
                <p:spPr bwMode="auto">
                  <a:xfrm>
                    <a:off x="2971" y="4453"/>
                    <a:ext cx="109" cy="76"/>
                  </a:xfrm>
                  <a:custGeom>
                    <a:avLst/>
                    <a:gdLst>
                      <a:gd name="T0" fmla="*/ 175 w 326"/>
                      <a:gd name="T1" fmla="*/ 0 h 302"/>
                      <a:gd name="T2" fmla="*/ 0 w 326"/>
                      <a:gd name="T3" fmla="*/ 302 h 302"/>
                      <a:gd name="T4" fmla="*/ 326 w 326"/>
                      <a:gd name="T5" fmla="*/ 138 h 302"/>
                      <a:gd name="T6" fmla="*/ 175 w 326"/>
                      <a:gd name="T7" fmla="*/ 0 h 302"/>
                    </a:gdLst>
                    <a:ahLst/>
                    <a:cxnLst>
                      <a:cxn ang="0">
                        <a:pos x="T0" y="T1"/>
                      </a:cxn>
                      <a:cxn ang="0">
                        <a:pos x="T2" y="T3"/>
                      </a:cxn>
                      <a:cxn ang="0">
                        <a:pos x="T4" y="T5"/>
                      </a:cxn>
                      <a:cxn ang="0">
                        <a:pos x="T6" y="T7"/>
                      </a:cxn>
                    </a:cxnLst>
                    <a:rect l="0" t="0" r="r" b="b"/>
                    <a:pathLst>
                      <a:path w="326" h="302">
                        <a:moveTo>
                          <a:pt x="175" y="0"/>
                        </a:moveTo>
                        <a:lnTo>
                          <a:pt x="0" y="302"/>
                        </a:lnTo>
                        <a:lnTo>
                          <a:pt x="326" y="138"/>
                        </a:lnTo>
                        <a:lnTo>
                          <a:pt x="175"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25" name="Group 573"/>
                <p:cNvGrpSpPr>
                  <a:grpSpLocks/>
                </p:cNvGrpSpPr>
                <p:nvPr/>
              </p:nvGrpSpPr>
              <p:grpSpPr bwMode="auto">
                <a:xfrm>
                  <a:off x="2015" y="4396"/>
                  <a:ext cx="191" cy="138"/>
                  <a:chOff x="2645" y="4524"/>
                  <a:chExt cx="191" cy="160"/>
                </a:xfrm>
              </p:grpSpPr>
              <p:sp>
                <p:nvSpPr>
                  <p:cNvPr id="431" name="Freeform 574"/>
                  <p:cNvSpPr>
                    <a:spLocks/>
                  </p:cNvSpPr>
                  <p:nvPr/>
                </p:nvSpPr>
                <p:spPr bwMode="auto">
                  <a:xfrm>
                    <a:off x="2712" y="4524"/>
                    <a:ext cx="124" cy="101"/>
                  </a:xfrm>
                  <a:custGeom>
                    <a:avLst/>
                    <a:gdLst>
                      <a:gd name="T0" fmla="*/ 374 w 374"/>
                      <a:gd name="T1" fmla="*/ 35 h 405"/>
                      <a:gd name="T2" fmla="*/ 327 w 374"/>
                      <a:gd name="T3" fmla="*/ 0 h 405"/>
                      <a:gd name="T4" fmla="*/ 0 w 374"/>
                      <a:gd name="T5" fmla="*/ 369 h 405"/>
                      <a:gd name="T6" fmla="*/ 47 w 374"/>
                      <a:gd name="T7" fmla="*/ 405 h 405"/>
                      <a:gd name="T8" fmla="*/ 374 w 374"/>
                      <a:gd name="T9" fmla="*/ 35 h 405"/>
                    </a:gdLst>
                    <a:ahLst/>
                    <a:cxnLst>
                      <a:cxn ang="0">
                        <a:pos x="T0" y="T1"/>
                      </a:cxn>
                      <a:cxn ang="0">
                        <a:pos x="T2" y="T3"/>
                      </a:cxn>
                      <a:cxn ang="0">
                        <a:pos x="T4" y="T5"/>
                      </a:cxn>
                      <a:cxn ang="0">
                        <a:pos x="T6" y="T7"/>
                      </a:cxn>
                      <a:cxn ang="0">
                        <a:pos x="T8" y="T9"/>
                      </a:cxn>
                    </a:cxnLst>
                    <a:rect l="0" t="0" r="r" b="b"/>
                    <a:pathLst>
                      <a:path w="374" h="405">
                        <a:moveTo>
                          <a:pt x="374" y="35"/>
                        </a:moveTo>
                        <a:lnTo>
                          <a:pt x="327" y="0"/>
                        </a:lnTo>
                        <a:lnTo>
                          <a:pt x="0" y="369"/>
                        </a:lnTo>
                        <a:lnTo>
                          <a:pt x="47" y="405"/>
                        </a:lnTo>
                        <a:lnTo>
                          <a:pt x="374" y="35"/>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32" name="Freeform 575"/>
                  <p:cNvSpPr>
                    <a:spLocks/>
                  </p:cNvSpPr>
                  <p:nvPr/>
                </p:nvSpPr>
                <p:spPr bwMode="auto">
                  <a:xfrm>
                    <a:off x="2645" y="4605"/>
                    <a:ext cx="102" cy="79"/>
                  </a:xfrm>
                  <a:custGeom>
                    <a:avLst/>
                    <a:gdLst>
                      <a:gd name="T0" fmla="*/ 142 w 307"/>
                      <a:gd name="T1" fmla="*/ 0 h 316"/>
                      <a:gd name="T2" fmla="*/ 0 w 307"/>
                      <a:gd name="T3" fmla="*/ 316 h 316"/>
                      <a:gd name="T4" fmla="*/ 307 w 307"/>
                      <a:gd name="T5" fmla="*/ 125 h 316"/>
                      <a:gd name="T6" fmla="*/ 142 w 307"/>
                      <a:gd name="T7" fmla="*/ 0 h 316"/>
                    </a:gdLst>
                    <a:ahLst/>
                    <a:cxnLst>
                      <a:cxn ang="0">
                        <a:pos x="T0" y="T1"/>
                      </a:cxn>
                      <a:cxn ang="0">
                        <a:pos x="T2" y="T3"/>
                      </a:cxn>
                      <a:cxn ang="0">
                        <a:pos x="T4" y="T5"/>
                      </a:cxn>
                      <a:cxn ang="0">
                        <a:pos x="T6" y="T7"/>
                      </a:cxn>
                    </a:cxnLst>
                    <a:rect l="0" t="0" r="r" b="b"/>
                    <a:pathLst>
                      <a:path w="307" h="316">
                        <a:moveTo>
                          <a:pt x="142" y="0"/>
                        </a:moveTo>
                        <a:lnTo>
                          <a:pt x="0" y="316"/>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grpSp>
              <p:nvGrpSpPr>
                <p:cNvPr id="426" name="Group 576"/>
                <p:cNvGrpSpPr>
                  <a:grpSpLocks/>
                </p:cNvGrpSpPr>
                <p:nvPr/>
              </p:nvGrpSpPr>
              <p:grpSpPr bwMode="auto">
                <a:xfrm>
                  <a:off x="2015" y="4457"/>
                  <a:ext cx="191" cy="138"/>
                  <a:chOff x="2645" y="4595"/>
                  <a:chExt cx="191" cy="159"/>
                </a:xfrm>
              </p:grpSpPr>
              <p:sp>
                <p:nvSpPr>
                  <p:cNvPr id="429" name="Freeform 577"/>
                  <p:cNvSpPr>
                    <a:spLocks/>
                  </p:cNvSpPr>
                  <p:nvPr/>
                </p:nvSpPr>
                <p:spPr bwMode="auto">
                  <a:xfrm>
                    <a:off x="2712" y="4595"/>
                    <a:ext cx="124" cy="101"/>
                  </a:xfrm>
                  <a:custGeom>
                    <a:avLst/>
                    <a:gdLst>
                      <a:gd name="T0" fmla="*/ 374 w 374"/>
                      <a:gd name="T1" fmla="*/ 36 h 405"/>
                      <a:gd name="T2" fmla="*/ 327 w 374"/>
                      <a:gd name="T3" fmla="*/ 0 h 405"/>
                      <a:gd name="T4" fmla="*/ 0 w 374"/>
                      <a:gd name="T5" fmla="*/ 369 h 405"/>
                      <a:gd name="T6" fmla="*/ 47 w 374"/>
                      <a:gd name="T7" fmla="*/ 405 h 405"/>
                      <a:gd name="T8" fmla="*/ 374 w 374"/>
                      <a:gd name="T9" fmla="*/ 36 h 405"/>
                    </a:gdLst>
                    <a:ahLst/>
                    <a:cxnLst>
                      <a:cxn ang="0">
                        <a:pos x="T0" y="T1"/>
                      </a:cxn>
                      <a:cxn ang="0">
                        <a:pos x="T2" y="T3"/>
                      </a:cxn>
                      <a:cxn ang="0">
                        <a:pos x="T4" y="T5"/>
                      </a:cxn>
                      <a:cxn ang="0">
                        <a:pos x="T6" y="T7"/>
                      </a:cxn>
                      <a:cxn ang="0">
                        <a:pos x="T8" y="T9"/>
                      </a:cxn>
                    </a:cxnLst>
                    <a:rect l="0" t="0" r="r" b="b"/>
                    <a:pathLst>
                      <a:path w="374" h="405">
                        <a:moveTo>
                          <a:pt x="374" y="36"/>
                        </a:moveTo>
                        <a:lnTo>
                          <a:pt x="327" y="0"/>
                        </a:lnTo>
                        <a:lnTo>
                          <a:pt x="0" y="369"/>
                        </a:lnTo>
                        <a:lnTo>
                          <a:pt x="47" y="405"/>
                        </a:lnTo>
                        <a:lnTo>
                          <a:pt x="374" y="36"/>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430" name="Freeform 578"/>
                  <p:cNvSpPr>
                    <a:spLocks/>
                  </p:cNvSpPr>
                  <p:nvPr/>
                </p:nvSpPr>
                <p:spPr bwMode="auto">
                  <a:xfrm>
                    <a:off x="2645" y="4675"/>
                    <a:ext cx="102" cy="79"/>
                  </a:xfrm>
                  <a:custGeom>
                    <a:avLst/>
                    <a:gdLst>
                      <a:gd name="T0" fmla="*/ 142 w 307"/>
                      <a:gd name="T1" fmla="*/ 0 h 317"/>
                      <a:gd name="T2" fmla="*/ 0 w 307"/>
                      <a:gd name="T3" fmla="*/ 317 h 317"/>
                      <a:gd name="T4" fmla="*/ 307 w 307"/>
                      <a:gd name="T5" fmla="*/ 125 h 317"/>
                      <a:gd name="T6" fmla="*/ 142 w 307"/>
                      <a:gd name="T7" fmla="*/ 0 h 317"/>
                    </a:gdLst>
                    <a:ahLst/>
                    <a:cxnLst>
                      <a:cxn ang="0">
                        <a:pos x="T0" y="T1"/>
                      </a:cxn>
                      <a:cxn ang="0">
                        <a:pos x="T2" y="T3"/>
                      </a:cxn>
                      <a:cxn ang="0">
                        <a:pos x="T4" y="T5"/>
                      </a:cxn>
                      <a:cxn ang="0">
                        <a:pos x="T6" y="T7"/>
                      </a:cxn>
                    </a:cxnLst>
                    <a:rect l="0" t="0" r="r" b="b"/>
                    <a:pathLst>
                      <a:path w="307" h="317">
                        <a:moveTo>
                          <a:pt x="142" y="0"/>
                        </a:moveTo>
                        <a:lnTo>
                          <a:pt x="0" y="317"/>
                        </a:lnTo>
                        <a:lnTo>
                          <a:pt x="307" y="125"/>
                        </a:lnTo>
                        <a:lnTo>
                          <a:pt x="142" y="0"/>
                        </a:lnTo>
                        <a:close/>
                      </a:path>
                    </a:pathLst>
                  </a:custGeom>
                  <a:solidFill>
                    <a:srgbClr val="33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sp>
              <p:nvSpPr>
                <p:cNvPr id="427" name="Rectangle 579"/>
                <p:cNvSpPr>
                  <a:spLocks noChangeArrowheads="1"/>
                </p:cNvSpPr>
                <p:nvPr/>
              </p:nvSpPr>
              <p:spPr bwMode="auto">
                <a:xfrm>
                  <a:off x="2504" y="4563"/>
                  <a:ext cx="26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28" name="Rectangle 580"/>
                <p:cNvSpPr>
                  <a:spLocks noChangeArrowheads="1"/>
                </p:cNvSpPr>
                <p:nvPr/>
              </p:nvSpPr>
              <p:spPr bwMode="auto">
                <a:xfrm>
                  <a:off x="2239" y="4670"/>
                  <a:ext cx="10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grpSp>
          <p:nvGrpSpPr>
            <p:cNvPr id="88" name="Group 581"/>
            <p:cNvGrpSpPr>
              <a:grpSpLocks/>
            </p:cNvGrpSpPr>
            <p:nvPr/>
          </p:nvGrpSpPr>
          <p:grpSpPr bwMode="auto">
            <a:xfrm>
              <a:off x="2698537" y="2966601"/>
              <a:ext cx="1069975" cy="1192213"/>
              <a:chOff x="2099" y="2592"/>
              <a:chExt cx="892" cy="937"/>
            </a:xfrm>
          </p:grpSpPr>
          <p:sp>
            <p:nvSpPr>
              <p:cNvPr id="352" name="Rectangle 582"/>
              <p:cNvSpPr>
                <a:spLocks noChangeArrowheads="1"/>
              </p:cNvSpPr>
              <p:nvPr/>
            </p:nvSpPr>
            <p:spPr bwMode="auto">
              <a:xfrm>
                <a:off x="2775" y="3097"/>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53" name="Rectangle 583"/>
              <p:cNvSpPr>
                <a:spLocks noChangeArrowheads="1"/>
              </p:cNvSpPr>
              <p:nvPr/>
            </p:nvSpPr>
            <p:spPr bwMode="auto">
              <a:xfrm>
                <a:off x="2775" y="2999"/>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54" name="Rectangle 584"/>
              <p:cNvSpPr>
                <a:spLocks noChangeArrowheads="1"/>
              </p:cNvSpPr>
              <p:nvPr/>
            </p:nvSpPr>
            <p:spPr bwMode="auto">
              <a:xfrm>
                <a:off x="2775" y="2901"/>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55" name="Rectangle 585"/>
              <p:cNvSpPr>
                <a:spLocks noChangeArrowheads="1"/>
              </p:cNvSpPr>
              <p:nvPr/>
            </p:nvSpPr>
            <p:spPr bwMode="auto">
              <a:xfrm>
                <a:off x="2775" y="2831"/>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56" name="Rectangle 586"/>
              <p:cNvSpPr>
                <a:spLocks noChangeArrowheads="1"/>
              </p:cNvSpPr>
              <p:nvPr/>
            </p:nvSpPr>
            <p:spPr bwMode="auto">
              <a:xfrm>
                <a:off x="2775" y="2789"/>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57" name="Rectangle 587"/>
              <p:cNvSpPr>
                <a:spLocks noChangeArrowheads="1"/>
              </p:cNvSpPr>
              <p:nvPr/>
            </p:nvSpPr>
            <p:spPr bwMode="auto">
              <a:xfrm>
                <a:off x="2775" y="2761"/>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58" name="Rectangle 588"/>
              <p:cNvSpPr>
                <a:spLocks noChangeArrowheads="1"/>
              </p:cNvSpPr>
              <p:nvPr/>
            </p:nvSpPr>
            <p:spPr bwMode="auto">
              <a:xfrm>
                <a:off x="2775" y="2733"/>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59" name="Rectangle 589"/>
              <p:cNvSpPr>
                <a:spLocks noChangeArrowheads="1"/>
              </p:cNvSpPr>
              <p:nvPr/>
            </p:nvSpPr>
            <p:spPr bwMode="auto">
              <a:xfrm>
                <a:off x="2775" y="2719"/>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60" name="Rectangle 590"/>
              <p:cNvSpPr>
                <a:spLocks noChangeArrowheads="1"/>
              </p:cNvSpPr>
              <p:nvPr/>
            </p:nvSpPr>
            <p:spPr bwMode="auto">
              <a:xfrm>
                <a:off x="2775" y="2705"/>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61" name="Rectangle 591"/>
              <p:cNvSpPr>
                <a:spLocks noChangeArrowheads="1"/>
              </p:cNvSpPr>
              <p:nvPr/>
            </p:nvSpPr>
            <p:spPr bwMode="auto">
              <a:xfrm>
                <a:off x="2775" y="2691"/>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62" name="Rectangle 592"/>
              <p:cNvSpPr>
                <a:spLocks noChangeArrowheads="1"/>
              </p:cNvSpPr>
              <p:nvPr/>
            </p:nvSpPr>
            <p:spPr bwMode="auto">
              <a:xfrm>
                <a:off x="2775" y="2677"/>
                <a:ext cx="136"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63" name="Rectangle 593"/>
              <p:cNvSpPr>
                <a:spLocks noChangeArrowheads="1"/>
              </p:cNvSpPr>
              <p:nvPr/>
            </p:nvSpPr>
            <p:spPr bwMode="auto">
              <a:xfrm>
                <a:off x="2775" y="2662"/>
                <a:ext cx="13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64" name="Rectangle 594"/>
              <p:cNvSpPr>
                <a:spLocks noChangeArrowheads="1"/>
              </p:cNvSpPr>
              <p:nvPr/>
            </p:nvSpPr>
            <p:spPr bwMode="auto">
              <a:xfrm>
                <a:off x="2775" y="2648"/>
                <a:ext cx="13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65" name="Rectangle 595"/>
              <p:cNvSpPr>
                <a:spLocks noChangeArrowheads="1"/>
              </p:cNvSpPr>
              <p:nvPr/>
            </p:nvSpPr>
            <p:spPr bwMode="auto">
              <a:xfrm>
                <a:off x="2775" y="2634"/>
                <a:ext cx="13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66" name="Rectangle 596"/>
              <p:cNvSpPr>
                <a:spLocks noChangeArrowheads="1"/>
              </p:cNvSpPr>
              <p:nvPr/>
            </p:nvSpPr>
            <p:spPr bwMode="auto">
              <a:xfrm>
                <a:off x="2775" y="2620"/>
                <a:ext cx="13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67" name="Rectangle 597"/>
              <p:cNvSpPr>
                <a:spLocks noChangeArrowheads="1"/>
              </p:cNvSpPr>
              <p:nvPr/>
            </p:nvSpPr>
            <p:spPr bwMode="auto">
              <a:xfrm>
                <a:off x="2775" y="2606"/>
                <a:ext cx="13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68" name="Rectangle 598"/>
              <p:cNvSpPr>
                <a:spLocks noChangeArrowheads="1"/>
              </p:cNvSpPr>
              <p:nvPr/>
            </p:nvSpPr>
            <p:spPr bwMode="auto">
              <a:xfrm>
                <a:off x="2775" y="2592"/>
                <a:ext cx="13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69" name="Rectangle 599"/>
              <p:cNvSpPr>
                <a:spLocks noChangeArrowheads="1"/>
              </p:cNvSpPr>
              <p:nvPr/>
            </p:nvSpPr>
            <p:spPr bwMode="auto">
              <a:xfrm>
                <a:off x="2447" y="3223"/>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70" name="Rectangle 600"/>
              <p:cNvSpPr>
                <a:spLocks noChangeArrowheads="1"/>
              </p:cNvSpPr>
              <p:nvPr/>
            </p:nvSpPr>
            <p:spPr bwMode="auto">
              <a:xfrm>
                <a:off x="2447" y="312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71" name="Rectangle 601"/>
              <p:cNvSpPr>
                <a:spLocks noChangeArrowheads="1"/>
              </p:cNvSpPr>
              <p:nvPr/>
            </p:nvSpPr>
            <p:spPr bwMode="auto">
              <a:xfrm>
                <a:off x="2447" y="302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72" name="Rectangle 602"/>
              <p:cNvSpPr>
                <a:spLocks noChangeArrowheads="1"/>
              </p:cNvSpPr>
              <p:nvPr/>
            </p:nvSpPr>
            <p:spPr bwMode="auto">
              <a:xfrm>
                <a:off x="2447" y="295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73" name="Rectangle 603"/>
              <p:cNvSpPr>
                <a:spLocks noChangeArrowheads="1"/>
              </p:cNvSpPr>
              <p:nvPr/>
            </p:nvSpPr>
            <p:spPr bwMode="auto">
              <a:xfrm>
                <a:off x="2447" y="291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74" name="Rectangle 604"/>
              <p:cNvSpPr>
                <a:spLocks noChangeArrowheads="1"/>
              </p:cNvSpPr>
              <p:nvPr/>
            </p:nvSpPr>
            <p:spPr bwMode="auto">
              <a:xfrm>
                <a:off x="2447" y="288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75" name="Rectangle 605"/>
              <p:cNvSpPr>
                <a:spLocks noChangeArrowheads="1"/>
              </p:cNvSpPr>
              <p:nvPr/>
            </p:nvSpPr>
            <p:spPr bwMode="auto">
              <a:xfrm>
                <a:off x="2447" y="285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76" name="Rectangle 606"/>
              <p:cNvSpPr>
                <a:spLocks noChangeArrowheads="1"/>
              </p:cNvSpPr>
              <p:nvPr/>
            </p:nvSpPr>
            <p:spPr bwMode="auto">
              <a:xfrm>
                <a:off x="2447" y="284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77" name="Rectangle 607"/>
              <p:cNvSpPr>
                <a:spLocks noChangeArrowheads="1"/>
              </p:cNvSpPr>
              <p:nvPr/>
            </p:nvSpPr>
            <p:spPr bwMode="auto">
              <a:xfrm>
                <a:off x="2447" y="283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78" name="Rectangle 608"/>
              <p:cNvSpPr>
                <a:spLocks noChangeArrowheads="1"/>
              </p:cNvSpPr>
              <p:nvPr/>
            </p:nvSpPr>
            <p:spPr bwMode="auto">
              <a:xfrm>
                <a:off x="2447" y="281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79" name="Rectangle 609"/>
              <p:cNvSpPr>
                <a:spLocks noChangeArrowheads="1"/>
              </p:cNvSpPr>
              <p:nvPr/>
            </p:nvSpPr>
            <p:spPr bwMode="auto">
              <a:xfrm>
                <a:off x="2447" y="2803"/>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80" name="Rectangle 610"/>
              <p:cNvSpPr>
                <a:spLocks noChangeArrowheads="1"/>
              </p:cNvSpPr>
              <p:nvPr/>
            </p:nvSpPr>
            <p:spPr bwMode="auto">
              <a:xfrm>
                <a:off x="2447" y="278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81" name="Rectangle 611"/>
              <p:cNvSpPr>
                <a:spLocks noChangeArrowheads="1"/>
              </p:cNvSpPr>
              <p:nvPr/>
            </p:nvSpPr>
            <p:spPr bwMode="auto">
              <a:xfrm>
                <a:off x="2447" y="277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82" name="Rectangle 612"/>
              <p:cNvSpPr>
                <a:spLocks noChangeArrowheads="1"/>
              </p:cNvSpPr>
              <p:nvPr/>
            </p:nvSpPr>
            <p:spPr bwMode="auto">
              <a:xfrm>
                <a:off x="2447" y="276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83" name="Rectangle 613"/>
              <p:cNvSpPr>
                <a:spLocks noChangeArrowheads="1"/>
              </p:cNvSpPr>
              <p:nvPr/>
            </p:nvSpPr>
            <p:spPr bwMode="auto">
              <a:xfrm>
                <a:off x="2447" y="274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84" name="Rectangle 614"/>
              <p:cNvSpPr>
                <a:spLocks noChangeArrowheads="1"/>
              </p:cNvSpPr>
              <p:nvPr/>
            </p:nvSpPr>
            <p:spPr bwMode="auto">
              <a:xfrm>
                <a:off x="2447" y="2733"/>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85" name="Rectangle 615"/>
              <p:cNvSpPr>
                <a:spLocks noChangeArrowheads="1"/>
              </p:cNvSpPr>
              <p:nvPr/>
            </p:nvSpPr>
            <p:spPr bwMode="auto">
              <a:xfrm>
                <a:off x="2447" y="271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86" name="Rectangle 616"/>
              <p:cNvSpPr>
                <a:spLocks noChangeArrowheads="1"/>
              </p:cNvSpPr>
              <p:nvPr/>
            </p:nvSpPr>
            <p:spPr bwMode="auto">
              <a:xfrm>
                <a:off x="2447" y="270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87" name="Rectangle 617"/>
              <p:cNvSpPr>
                <a:spLocks noChangeArrowheads="1"/>
              </p:cNvSpPr>
              <p:nvPr/>
            </p:nvSpPr>
            <p:spPr bwMode="auto">
              <a:xfrm>
                <a:off x="2118" y="3377"/>
                <a:ext cx="135"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88" name="Rectangle 618"/>
              <p:cNvSpPr>
                <a:spLocks noChangeArrowheads="1"/>
              </p:cNvSpPr>
              <p:nvPr/>
            </p:nvSpPr>
            <p:spPr bwMode="auto">
              <a:xfrm>
                <a:off x="2118" y="327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89" name="Rectangle 619"/>
              <p:cNvSpPr>
                <a:spLocks noChangeArrowheads="1"/>
              </p:cNvSpPr>
              <p:nvPr/>
            </p:nvSpPr>
            <p:spPr bwMode="auto">
              <a:xfrm>
                <a:off x="2118" y="318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90" name="Rectangle 620"/>
              <p:cNvSpPr>
                <a:spLocks noChangeArrowheads="1"/>
              </p:cNvSpPr>
              <p:nvPr/>
            </p:nvSpPr>
            <p:spPr bwMode="auto">
              <a:xfrm>
                <a:off x="2118" y="311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91" name="Rectangle 621"/>
              <p:cNvSpPr>
                <a:spLocks noChangeArrowheads="1"/>
              </p:cNvSpPr>
              <p:nvPr/>
            </p:nvSpPr>
            <p:spPr bwMode="auto">
              <a:xfrm>
                <a:off x="2118" y="306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92" name="Rectangle 622"/>
              <p:cNvSpPr>
                <a:spLocks noChangeArrowheads="1"/>
              </p:cNvSpPr>
              <p:nvPr/>
            </p:nvSpPr>
            <p:spPr bwMode="auto">
              <a:xfrm>
                <a:off x="2118" y="304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93" name="Rectangle 623"/>
              <p:cNvSpPr>
                <a:spLocks noChangeArrowheads="1"/>
              </p:cNvSpPr>
              <p:nvPr/>
            </p:nvSpPr>
            <p:spPr bwMode="auto">
              <a:xfrm>
                <a:off x="2118" y="3013"/>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94" name="Rectangle 624"/>
              <p:cNvSpPr>
                <a:spLocks noChangeArrowheads="1"/>
              </p:cNvSpPr>
              <p:nvPr/>
            </p:nvSpPr>
            <p:spPr bwMode="auto">
              <a:xfrm>
                <a:off x="2118" y="299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95" name="Rectangle 625"/>
              <p:cNvSpPr>
                <a:spLocks noChangeArrowheads="1"/>
              </p:cNvSpPr>
              <p:nvPr/>
            </p:nvSpPr>
            <p:spPr bwMode="auto">
              <a:xfrm>
                <a:off x="2118" y="298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96" name="Rectangle 626"/>
              <p:cNvSpPr>
                <a:spLocks noChangeArrowheads="1"/>
              </p:cNvSpPr>
              <p:nvPr/>
            </p:nvSpPr>
            <p:spPr bwMode="auto">
              <a:xfrm>
                <a:off x="2118" y="297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97" name="Rectangle 627"/>
              <p:cNvSpPr>
                <a:spLocks noChangeArrowheads="1"/>
              </p:cNvSpPr>
              <p:nvPr/>
            </p:nvSpPr>
            <p:spPr bwMode="auto">
              <a:xfrm>
                <a:off x="2118" y="295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98" name="Rectangle 628"/>
              <p:cNvSpPr>
                <a:spLocks noChangeArrowheads="1"/>
              </p:cNvSpPr>
              <p:nvPr/>
            </p:nvSpPr>
            <p:spPr bwMode="auto">
              <a:xfrm>
                <a:off x="2118" y="2943"/>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99" name="Rectangle 629"/>
              <p:cNvSpPr>
                <a:spLocks noChangeArrowheads="1"/>
              </p:cNvSpPr>
              <p:nvPr/>
            </p:nvSpPr>
            <p:spPr bwMode="auto">
              <a:xfrm>
                <a:off x="2118" y="292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00" name="Rectangle 630"/>
              <p:cNvSpPr>
                <a:spLocks noChangeArrowheads="1"/>
              </p:cNvSpPr>
              <p:nvPr/>
            </p:nvSpPr>
            <p:spPr bwMode="auto">
              <a:xfrm>
                <a:off x="2118" y="2915"/>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01" name="Rectangle 631"/>
              <p:cNvSpPr>
                <a:spLocks noChangeArrowheads="1"/>
              </p:cNvSpPr>
              <p:nvPr/>
            </p:nvSpPr>
            <p:spPr bwMode="auto">
              <a:xfrm>
                <a:off x="2118" y="2901"/>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02" name="Rectangle 632"/>
              <p:cNvSpPr>
                <a:spLocks noChangeArrowheads="1"/>
              </p:cNvSpPr>
              <p:nvPr/>
            </p:nvSpPr>
            <p:spPr bwMode="auto">
              <a:xfrm>
                <a:off x="2118" y="2887"/>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03" name="Rectangle 633"/>
              <p:cNvSpPr>
                <a:spLocks noChangeArrowheads="1"/>
              </p:cNvSpPr>
              <p:nvPr/>
            </p:nvSpPr>
            <p:spPr bwMode="auto">
              <a:xfrm>
                <a:off x="2118" y="2873"/>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04" name="Rectangle 634"/>
              <p:cNvSpPr>
                <a:spLocks noChangeArrowheads="1"/>
              </p:cNvSpPr>
              <p:nvPr/>
            </p:nvSpPr>
            <p:spPr bwMode="auto">
              <a:xfrm>
                <a:off x="2118" y="2859"/>
                <a:ext cx="135" cy="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05" name="Rectangle 635"/>
              <p:cNvSpPr>
                <a:spLocks noChangeArrowheads="1"/>
              </p:cNvSpPr>
              <p:nvPr/>
            </p:nvSpPr>
            <p:spPr bwMode="auto">
              <a:xfrm>
                <a:off x="2737" y="3136"/>
                <a:ext cx="25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06" name="Rectangle 636"/>
              <p:cNvSpPr>
                <a:spLocks noChangeArrowheads="1"/>
              </p:cNvSpPr>
              <p:nvPr/>
            </p:nvSpPr>
            <p:spPr bwMode="auto">
              <a:xfrm>
                <a:off x="2485" y="3258"/>
                <a:ext cx="103"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407" name="Rectangle 637"/>
              <p:cNvSpPr>
                <a:spLocks noChangeArrowheads="1"/>
              </p:cNvSpPr>
              <p:nvPr/>
            </p:nvSpPr>
            <p:spPr bwMode="auto">
              <a:xfrm>
                <a:off x="2099" y="3388"/>
                <a:ext cx="220"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sp>
          <p:nvSpPr>
            <p:cNvPr id="89" name="Rectangle 638"/>
            <p:cNvSpPr>
              <a:spLocks noChangeArrowheads="1"/>
            </p:cNvSpPr>
            <p:nvPr/>
          </p:nvSpPr>
          <p:spPr bwMode="auto">
            <a:xfrm>
              <a:off x="2384212" y="4146114"/>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90" name="Rectangle 639"/>
            <p:cNvSpPr>
              <a:spLocks noChangeArrowheads="1"/>
            </p:cNvSpPr>
            <p:nvPr/>
          </p:nvSpPr>
          <p:spPr bwMode="auto">
            <a:xfrm>
              <a:off x="2384212" y="4034989"/>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91" name="Rectangle 640"/>
            <p:cNvSpPr>
              <a:spLocks noChangeArrowheads="1"/>
            </p:cNvSpPr>
            <p:nvPr/>
          </p:nvSpPr>
          <p:spPr bwMode="auto">
            <a:xfrm>
              <a:off x="2384212" y="3927039"/>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92" name="Rectangle 641"/>
            <p:cNvSpPr>
              <a:spLocks noChangeArrowheads="1"/>
            </p:cNvSpPr>
            <p:nvPr/>
          </p:nvSpPr>
          <p:spPr bwMode="auto">
            <a:xfrm>
              <a:off x="2384212" y="3847664"/>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93" name="Rectangle 642"/>
            <p:cNvSpPr>
              <a:spLocks noChangeArrowheads="1"/>
            </p:cNvSpPr>
            <p:nvPr/>
          </p:nvSpPr>
          <p:spPr bwMode="auto">
            <a:xfrm>
              <a:off x="2384212" y="3800039"/>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94" name="Rectangle 643"/>
            <p:cNvSpPr>
              <a:spLocks noChangeArrowheads="1"/>
            </p:cNvSpPr>
            <p:nvPr/>
          </p:nvSpPr>
          <p:spPr bwMode="auto">
            <a:xfrm>
              <a:off x="2384212" y="3769876"/>
              <a:ext cx="161925" cy="111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95" name="Rectangle 644"/>
            <p:cNvSpPr>
              <a:spLocks noChangeArrowheads="1"/>
            </p:cNvSpPr>
            <p:nvPr/>
          </p:nvSpPr>
          <p:spPr bwMode="auto">
            <a:xfrm>
              <a:off x="2384212" y="3736539"/>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96" name="Rectangle 645"/>
            <p:cNvSpPr>
              <a:spLocks noChangeArrowheads="1"/>
            </p:cNvSpPr>
            <p:nvPr/>
          </p:nvSpPr>
          <p:spPr bwMode="auto">
            <a:xfrm>
              <a:off x="2384212" y="3720664"/>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97" name="Rectangle 646"/>
            <p:cNvSpPr>
              <a:spLocks noChangeArrowheads="1"/>
            </p:cNvSpPr>
            <p:nvPr/>
          </p:nvSpPr>
          <p:spPr bwMode="auto">
            <a:xfrm>
              <a:off x="2384212" y="3704789"/>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98" name="Rectangle 647"/>
            <p:cNvSpPr>
              <a:spLocks noChangeArrowheads="1"/>
            </p:cNvSpPr>
            <p:nvPr/>
          </p:nvSpPr>
          <p:spPr bwMode="auto">
            <a:xfrm>
              <a:off x="2384212" y="3688914"/>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99" name="Rectangle 648"/>
            <p:cNvSpPr>
              <a:spLocks noChangeArrowheads="1"/>
            </p:cNvSpPr>
            <p:nvPr/>
          </p:nvSpPr>
          <p:spPr bwMode="auto">
            <a:xfrm>
              <a:off x="2384212" y="3673039"/>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00" name="Rectangle 649"/>
            <p:cNvSpPr>
              <a:spLocks noChangeArrowheads="1"/>
            </p:cNvSpPr>
            <p:nvPr/>
          </p:nvSpPr>
          <p:spPr bwMode="auto">
            <a:xfrm>
              <a:off x="2384212" y="3658751"/>
              <a:ext cx="161925"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01" name="Rectangle 650"/>
            <p:cNvSpPr>
              <a:spLocks noChangeArrowheads="1"/>
            </p:cNvSpPr>
            <p:nvPr/>
          </p:nvSpPr>
          <p:spPr bwMode="auto">
            <a:xfrm>
              <a:off x="2384212" y="3642876"/>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02" name="Rectangle 651"/>
            <p:cNvSpPr>
              <a:spLocks noChangeArrowheads="1"/>
            </p:cNvSpPr>
            <p:nvPr/>
          </p:nvSpPr>
          <p:spPr bwMode="auto">
            <a:xfrm>
              <a:off x="2384212" y="3627001"/>
              <a:ext cx="161925"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03" name="Rectangle 652"/>
            <p:cNvSpPr>
              <a:spLocks noChangeArrowheads="1"/>
            </p:cNvSpPr>
            <p:nvPr/>
          </p:nvSpPr>
          <p:spPr bwMode="auto">
            <a:xfrm>
              <a:off x="2384212" y="3609539"/>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04" name="Rectangle 653"/>
            <p:cNvSpPr>
              <a:spLocks noChangeArrowheads="1"/>
            </p:cNvSpPr>
            <p:nvPr/>
          </p:nvSpPr>
          <p:spPr bwMode="auto">
            <a:xfrm>
              <a:off x="2384212" y="3593664"/>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05" name="Rectangle 654"/>
            <p:cNvSpPr>
              <a:spLocks noChangeArrowheads="1"/>
            </p:cNvSpPr>
            <p:nvPr/>
          </p:nvSpPr>
          <p:spPr bwMode="auto">
            <a:xfrm>
              <a:off x="2384212" y="3577789"/>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06" name="Rectangle 655"/>
            <p:cNvSpPr>
              <a:spLocks noChangeArrowheads="1"/>
            </p:cNvSpPr>
            <p:nvPr/>
          </p:nvSpPr>
          <p:spPr bwMode="auto">
            <a:xfrm>
              <a:off x="2384212" y="3563501"/>
              <a:ext cx="161925" cy="127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07" name="Rectangle 656"/>
            <p:cNvSpPr>
              <a:spLocks noChangeArrowheads="1"/>
            </p:cNvSpPr>
            <p:nvPr/>
          </p:nvSpPr>
          <p:spPr bwMode="auto">
            <a:xfrm>
              <a:off x="1988924" y="4319151"/>
              <a:ext cx="161925" cy="15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08" name="Rectangle 657"/>
            <p:cNvSpPr>
              <a:spLocks noChangeArrowheads="1"/>
            </p:cNvSpPr>
            <p:nvPr/>
          </p:nvSpPr>
          <p:spPr bwMode="auto">
            <a:xfrm>
              <a:off x="1988924" y="4209614"/>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09" name="Rectangle 658"/>
            <p:cNvSpPr>
              <a:spLocks noChangeArrowheads="1"/>
            </p:cNvSpPr>
            <p:nvPr/>
          </p:nvSpPr>
          <p:spPr bwMode="auto">
            <a:xfrm>
              <a:off x="1988924" y="4098489"/>
              <a:ext cx="161925" cy="142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nvGrpSpPr>
            <p:cNvPr id="110" name="Group 659"/>
            <p:cNvGrpSpPr>
              <a:grpSpLocks/>
            </p:cNvGrpSpPr>
            <p:nvPr/>
          </p:nvGrpSpPr>
          <p:grpSpPr bwMode="auto">
            <a:xfrm>
              <a:off x="1988924" y="3736539"/>
              <a:ext cx="161925" cy="296862"/>
              <a:chOff x="1759" y="3870"/>
              <a:chExt cx="138" cy="215"/>
            </a:xfrm>
          </p:grpSpPr>
          <p:sp>
            <p:nvSpPr>
              <p:cNvPr id="337" name="Rectangle 660"/>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38" name="Rectangle 661"/>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39" name="Rectangle 662"/>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40" name="Rectangle 663"/>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41" name="Rectangle 664"/>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42" name="Rectangle 665"/>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43" name="Rectangle 666"/>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44" name="Rectangle 667"/>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45" name="Rectangle 668"/>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46" name="Rectangle 669"/>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47" name="Rectangle 670"/>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48" name="Rectangle 671"/>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49" name="Rectangle 672"/>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50" name="Rectangle 673"/>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51" name="Rectangle 674"/>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sp>
          <p:nvSpPr>
            <p:cNvPr id="111" name="Rectangle 675"/>
            <p:cNvSpPr>
              <a:spLocks noChangeArrowheads="1"/>
            </p:cNvSpPr>
            <p:nvPr/>
          </p:nvSpPr>
          <p:spPr bwMode="auto">
            <a:xfrm>
              <a:off x="2430249" y="4185801"/>
              <a:ext cx="1238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12" name="Rectangle 676"/>
            <p:cNvSpPr>
              <a:spLocks noChangeArrowheads="1"/>
            </p:cNvSpPr>
            <p:nvPr/>
          </p:nvSpPr>
          <p:spPr bwMode="auto">
            <a:xfrm>
              <a:off x="1966699" y="4331851"/>
              <a:ext cx="2635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nvGrpSpPr>
            <p:cNvPr id="113" name="Group 677"/>
            <p:cNvGrpSpPr>
              <a:grpSpLocks/>
            </p:cNvGrpSpPr>
            <p:nvPr/>
          </p:nvGrpSpPr>
          <p:grpSpPr bwMode="auto">
            <a:xfrm rot="445663">
              <a:off x="1220574" y="1972826"/>
              <a:ext cx="2197100" cy="1789113"/>
              <a:chOff x="450" y="1030"/>
              <a:chExt cx="1093" cy="770"/>
            </a:xfrm>
          </p:grpSpPr>
          <p:sp>
            <p:nvSpPr>
              <p:cNvPr id="315" name="Freeform 678"/>
              <p:cNvSpPr>
                <a:spLocks/>
              </p:cNvSpPr>
              <p:nvPr/>
            </p:nvSpPr>
            <p:spPr bwMode="auto">
              <a:xfrm>
                <a:off x="450" y="1775"/>
                <a:ext cx="35" cy="25"/>
              </a:xfrm>
              <a:custGeom>
                <a:avLst/>
                <a:gdLst>
                  <a:gd name="T0" fmla="*/ 0 w 105"/>
                  <a:gd name="T1" fmla="*/ 34 h 50"/>
                  <a:gd name="T2" fmla="*/ 12 w 105"/>
                  <a:gd name="T3" fmla="*/ 50 h 50"/>
                  <a:gd name="T4" fmla="*/ 105 w 105"/>
                  <a:gd name="T5" fmla="*/ 16 h 50"/>
                  <a:gd name="T6" fmla="*/ 93 w 105"/>
                  <a:gd name="T7" fmla="*/ 0 h 50"/>
                  <a:gd name="T8" fmla="*/ 0 w 105"/>
                  <a:gd name="T9" fmla="*/ 34 h 50"/>
                </a:gdLst>
                <a:ahLst/>
                <a:cxnLst>
                  <a:cxn ang="0">
                    <a:pos x="T0" y="T1"/>
                  </a:cxn>
                  <a:cxn ang="0">
                    <a:pos x="T2" y="T3"/>
                  </a:cxn>
                  <a:cxn ang="0">
                    <a:pos x="T4" y="T5"/>
                  </a:cxn>
                  <a:cxn ang="0">
                    <a:pos x="T6" y="T7"/>
                  </a:cxn>
                  <a:cxn ang="0">
                    <a:pos x="T8" y="T9"/>
                  </a:cxn>
                </a:cxnLst>
                <a:rect l="0" t="0" r="r" b="b"/>
                <a:pathLst>
                  <a:path w="105" h="50">
                    <a:moveTo>
                      <a:pt x="0" y="34"/>
                    </a:moveTo>
                    <a:lnTo>
                      <a:pt x="12" y="50"/>
                    </a:lnTo>
                    <a:lnTo>
                      <a:pt x="105" y="16"/>
                    </a:lnTo>
                    <a:lnTo>
                      <a:pt x="93" y="0"/>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16" name="Freeform 679"/>
              <p:cNvSpPr>
                <a:spLocks/>
              </p:cNvSpPr>
              <p:nvPr/>
            </p:nvSpPr>
            <p:spPr bwMode="auto">
              <a:xfrm>
                <a:off x="504" y="1745"/>
                <a:ext cx="35" cy="25"/>
              </a:xfrm>
              <a:custGeom>
                <a:avLst/>
                <a:gdLst>
                  <a:gd name="T0" fmla="*/ 0 w 105"/>
                  <a:gd name="T1" fmla="*/ 34 h 50"/>
                  <a:gd name="T2" fmla="*/ 12 w 105"/>
                  <a:gd name="T3" fmla="*/ 50 h 50"/>
                  <a:gd name="T4" fmla="*/ 46 w 105"/>
                  <a:gd name="T5" fmla="*/ 38 h 50"/>
                  <a:gd name="T6" fmla="*/ 105 w 105"/>
                  <a:gd name="T7" fmla="*/ 16 h 50"/>
                  <a:gd name="T8" fmla="*/ 93 w 105"/>
                  <a:gd name="T9" fmla="*/ 0 h 50"/>
                  <a:gd name="T10" fmla="*/ 35 w 105"/>
                  <a:gd name="T11" fmla="*/ 21 h 50"/>
                  <a:gd name="T12" fmla="*/ 0 w 105"/>
                  <a:gd name="T13" fmla="*/ 34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0" y="34"/>
                    </a:moveTo>
                    <a:lnTo>
                      <a:pt x="12" y="50"/>
                    </a:lnTo>
                    <a:lnTo>
                      <a:pt x="46" y="38"/>
                    </a:lnTo>
                    <a:lnTo>
                      <a:pt x="105" y="16"/>
                    </a:lnTo>
                    <a:lnTo>
                      <a:pt x="93" y="0"/>
                    </a:lnTo>
                    <a:lnTo>
                      <a:pt x="35" y="21"/>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17" name="Freeform 680"/>
              <p:cNvSpPr>
                <a:spLocks/>
              </p:cNvSpPr>
              <p:nvPr/>
            </p:nvSpPr>
            <p:spPr bwMode="auto">
              <a:xfrm>
                <a:off x="559" y="1714"/>
                <a:ext cx="35" cy="26"/>
              </a:xfrm>
              <a:custGeom>
                <a:avLst/>
                <a:gdLst>
                  <a:gd name="T0" fmla="*/ 0 w 106"/>
                  <a:gd name="T1" fmla="*/ 35 h 51"/>
                  <a:gd name="T2" fmla="*/ 13 w 106"/>
                  <a:gd name="T3" fmla="*/ 51 h 51"/>
                  <a:gd name="T4" fmla="*/ 72 w 106"/>
                  <a:gd name="T5" fmla="*/ 29 h 51"/>
                  <a:gd name="T6" fmla="*/ 106 w 106"/>
                  <a:gd name="T7" fmla="*/ 16 h 51"/>
                  <a:gd name="T8" fmla="*/ 93 w 106"/>
                  <a:gd name="T9" fmla="*/ 0 h 51"/>
                  <a:gd name="T10" fmla="*/ 62 w 106"/>
                  <a:gd name="T11" fmla="*/ 12 h 51"/>
                  <a:gd name="T12" fmla="*/ 0 w 106"/>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106" h="51">
                    <a:moveTo>
                      <a:pt x="0" y="35"/>
                    </a:moveTo>
                    <a:lnTo>
                      <a:pt x="13" y="51"/>
                    </a:lnTo>
                    <a:lnTo>
                      <a:pt x="72" y="29"/>
                    </a:lnTo>
                    <a:lnTo>
                      <a:pt x="106" y="16"/>
                    </a:lnTo>
                    <a:lnTo>
                      <a:pt x="93" y="0"/>
                    </a:lnTo>
                    <a:lnTo>
                      <a:pt x="62" y="12"/>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18" name="Freeform 681"/>
              <p:cNvSpPr>
                <a:spLocks/>
              </p:cNvSpPr>
              <p:nvPr/>
            </p:nvSpPr>
            <p:spPr bwMode="auto">
              <a:xfrm>
                <a:off x="613" y="1684"/>
                <a:ext cx="35" cy="25"/>
              </a:xfrm>
              <a:custGeom>
                <a:avLst/>
                <a:gdLst>
                  <a:gd name="T0" fmla="*/ 0 w 107"/>
                  <a:gd name="T1" fmla="*/ 35 h 50"/>
                  <a:gd name="T2" fmla="*/ 14 w 107"/>
                  <a:gd name="T3" fmla="*/ 50 h 50"/>
                  <a:gd name="T4" fmla="*/ 42 w 107"/>
                  <a:gd name="T5" fmla="*/ 40 h 50"/>
                  <a:gd name="T6" fmla="*/ 83 w 107"/>
                  <a:gd name="T7" fmla="*/ 25 h 50"/>
                  <a:gd name="T8" fmla="*/ 107 w 107"/>
                  <a:gd name="T9" fmla="*/ 15 h 50"/>
                  <a:gd name="T10" fmla="*/ 93 w 107"/>
                  <a:gd name="T11" fmla="*/ 0 h 50"/>
                  <a:gd name="T12" fmla="*/ 73 w 107"/>
                  <a:gd name="T13" fmla="*/ 8 h 50"/>
                  <a:gd name="T14" fmla="*/ 31 w 107"/>
                  <a:gd name="T15" fmla="*/ 23 h 50"/>
                  <a:gd name="T16" fmla="*/ 0 w 107"/>
                  <a:gd name="T17" fmla="*/ 3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50">
                    <a:moveTo>
                      <a:pt x="0" y="35"/>
                    </a:moveTo>
                    <a:lnTo>
                      <a:pt x="14" y="50"/>
                    </a:lnTo>
                    <a:lnTo>
                      <a:pt x="42" y="40"/>
                    </a:lnTo>
                    <a:lnTo>
                      <a:pt x="83" y="25"/>
                    </a:lnTo>
                    <a:lnTo>
                      <a:pt x="107" y="15"/>
                    </a:lnTo>
                    <a:lnTo>
                      <a:pt x="93" y="0"/>
                    </a:lnTo>
                    <a:lnTo>
                      <a:pt x="73" y="8"/>
                    </a:lnTo>
                    <a:lnTo>
                      <a:pt x="31" y="23"/>
                    </a:lnTo>
                    <a:lnTo>
                      <a:pt x="0"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19" name="Freeform 682"/>
              <p:cNvSpPr>
                <a:spLocks/>
              </p:cNvSpPr>
              <p:nvPr/>
            </p:nvSpPr>
            <p:spPr bwMode="auto">
              <a:xfrm>
                <a:off x="667" y="1652"/>
                <a:ext cx="35" cy="26"/>
              </a:xfrm>
              <a:custGeom>
                <a:avLst/>
                <a:gdLst>
                  <a:gd name="T0" fmla="*/ 0 w 105"/>
                  <a:gd name="T1" fmla="*/ 36 h 51"/>
                  <a:gd name="T2" fmla="*/ 13 w 105"/>
                  <a:gd name="T3" fmla="*/ 51 h 51"/>
                  <a:gd name="T4" fmla="*/ 33 w 105"/>
                  <a:gd name="T5" fmla="*/ 44 h 51"/>
                  <a:gd name="T6" fmla="*/ 68 w 105"/>
                  <a:gd name="T7" fmla="*/ 30 h 51"/>
                  <a:gd name="T8" fmla="*/ 98 w 105"/>
                  <a:gd name="T9" fmla="*/ 18 h 51"/>
                  <a:gd name="T10" fmla="*/ 105 w 105"/>
                  <a:gd name="T11" fmla="*/ 15 h 51"/>
                  <a:gd name="T12" fmla="*/ 92 w 105"/>
                  <a:gd name="T13" fmla="*/ 0 h 51"/>
                  <a:gd name="T14" fmla="*/ 87 w 105"/>
                  <a:gd name="T15" fmla="*/ 1 h 51"/>
                  <a:gd name="T16" fmla="*/ 55 w 105"/>
                  <a:gd name="T17" fmla="*/ 15 h 51"/>
                  <a:gd name="T18" fmla="*/ 22 w 105"/>
                  <a:gd name="T19" fmla="*/ 27 h 51"/>
                  <a:gd name="T20" fmla="*/ 0 w 105"/>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51">
                    <a:moveTo>
                      <a:pt x="0" y="36"/>
                    </a:moveTo>
                    <a:lnTo>
                      <a:pt x="13" y="51"/>
                    </a:lnTo>
                    <a:lnTo>
                      <a:pt x="33" y="44"/>
                    </a:lnTo>
                    <a:lnTo>
                      <a:pt x="68" y="30"/>
                    </a:lnTo>
                    <a:lnTo>
                      <a:pt x="98" y="18"/>
                    </a:lnTo>
                    <a:lnTo>
                      <a:pt x="105" y="15"/>
                    </a:lnTo>
                    <a:lnTo>
                      <a:pt x="92" y="0"/>
                    </a:lnTo>
                    <a:lnTo>
                      <a:pt x="87" y="1"/>
                    </a:lnTo>
                    <a:lnTo>
                      <a:pt x="55" y="15"/>
                    </a:lnTo>
                    <a:lnTo>
                      <a:pt x="22" y="27"/>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20" name="Freeform 683"/>
              <p:cNvSpPr>
                <a:spLocks/>
              </p:cNvSpPr>
              <p:nvPr/>
            </p:nvSpPr>
            <p:spPr bwMode="auto">
              <a:xfrm>
                <a:off x="720" y="1618"/>
                <a:ext cx="34" cy="27"/>
              </a:xfrm>
              <a:custGeom>
                <a:avLst/>
                <a:gdLst>
                  <a:gd name="T0" fmla="*/ 0 w 102"/>
                  <a:gd name="T1" fmla="*/ 39 h 54"/>
                  <a:gd name="T2" fmla="*/ 13 w 102"/>
                  <a:gd name="T3" fmla="*/ 54 h 54"/>
                  <a:gd name="T4" fmla="*/ 16 w 102"/>
                  <a:gd name="T5" fmla="*/ 53 h 54"/>
                  <a:gd name="T6" fmla="*/ 37 w 102"/>
                  <a:gd name="T7" fmla="*/ 44 h 54"/>
                  <a:gd name="T8" fmla="*/ 57 w 102"/>
                  <a:gd name="T9" fmla="*/ 35 h 54"/>
                  <a:gd name="T10" fmla="*/ 62 w 102"/>
                  <a:gd name="T11" fmla="*/ 33 h 54"/>
                  <a:gd name="T12" fmla="*/ 99 w 102"/>
                  <a:gd name="T13" fmla="*/ 16 h 54"/>
                  <a:gd name="T14" fmla="*/ 102 w 102"/>
                  <a:gd name="T15" fmla="*/ 14 h 54"/>
                  <a:gd name="T16" fmla="*/ 87 w 102"/>
                  <a:gd name="T17" fmla="*/ 0 h 54"/>
                  <a:gd name="T18" fmla="*/ 80 w 102"/>
                  <a:gd name="T19" fmla="*/ 3 h 54"/>
                  <a:gd name="T20" fmla="*/ 43 w 102"/>
                  <a:gd name="T21" fmla="*/ 20 h 54"/>
                  <a:gd name="T22" fmla="*/ 53 w 102"/>
                  <a:gd name="T23" fmla="*/ 26 h 54"/>
                  <a:gd name="T24" fmla="*/ 47 w 102"/>
                  <a:gd name="T25" fmla="*/ 18 h 54"/>
                  <a:gd name="T26" fmla="*/ 26 w 102"/>
                  <a:gd name="T27" fmla="*/ 27 h 54"/>
                  <a:gd name="T28" fmla="*/ 6 w 102"/>
                  <a:gd name="T29" fmla="*/ 36 h 54"/>
                  <a:gd name="T30" fmla="*/ 0 w 102"/>
                  <a:gd name="T31"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54">
                    <a:moveTo>
                      <a:pt x="0" y="39"/>
                    </a:moveTo>
                    <a:lnTo>
                      <a:pt x="13" y="54"/>
                    </a:lnTo>
                    <a:lnTo>
                      <a:pt x="16" y="53"/>
                    </a:lnTo>
                    <a:lnTo>
                      <a:pt x="37" y="44"/>
                    </a:lnTo>
                    <a:lnTo>
                      <a:pt x="57" y="35"/>
                    </a:lnTo>
                    <a:lnTo>
                      <a:pt x="62" y="33"/>
                    </a:lnTo>
                    <a:lnTo>
                      <a:pt x="99" y="16"/>
                    </a:lnTo>
                    <a:lnTo>
                      <a:pt x="102" y="14"/>
                    </a:lnTo>
                    <a:lnTo>
                      <a:pt x="87" y="0"/>
                    </a:lnTo>
                    <a:lnTo>
                      <a:pt x="80" y="3"/>
                    </a:lnTo>
                    <a:lnTo>
                      <a:pt x="43" y="20"/>
                    </a:lnTo>
                    <a:lnTo>
                      <a:pt x="53" y="26"/>
                    </a:lnTo>
                    <a:lnTo>
                      <a:pt x="47" y="18"/>
                    </a:lnTo>
                    <a:lnTo>
                      <a:pt x="26" y="27"/>
                    </a:lnTo>
                    <a:lnTo>
                      <a:pt x="6" y="36"/>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21" name="Freeform 684"/>
              <p:cNvSpPr>
                <a:spLocks/>
              </p:cNvSpPr>
              <p:nvPr/>
            </p:nvSpPr>
            <p:spPr bwMode="auto">
              <a:xfrm>
                <a:off x="771" y="1581"/>
                <a:ext cx="34" cy="28"/>
              </a:xfrm>
              <a:custGeom>
                <a:avLst/>
                <a:gdLst>
                  <a:gd name="T0" fmla="*/ 1 w 103"/>
                  <a:gd name="T1" fmla="*/ 42 h 56"/>
                  <a:gd name="T2" fmla="*/ 16 w 103"/>
                  <a:gd name="T3" fmla="*/ 56 h 56"/>
                  <a:gd name="T4" fmla="*/ 19 w 103"/>
                  <a:gd name="T5" fmla="*/ 55 h 56"/>
                  <a:gd name="T6" fmla="*/ 39 w 103"/>
                  <a:gd name="T7" fmla="*/ 46 h 56"/>
                  <a:gd name="T8" fmla="*/ 60 w 103"/>
                  <a:gd name="T9" fmla="*/ 36 h 56"/>
                  <a:gd name="T10" fmla="*/ 82 w 103"/>
                  <a:gd name="T11" fmla="*/ 25 h 56"/>
                  <a:gd name="T12" fmla="*/ 103 w 103"/>
                  <a:gd name="T13" fmla="*/ 15 h 56"/>
                  <a:gd name="T14" fmla="*/ 88 w 103"/>
                  <a:gd name="T15" fmla="*/ 0 h 56"/>
                  <a:gd name="T16" fmla="*/ 63 w 103"/>
                  <a:gd name="T17" fmla="*/ 12 h 56"/>
                  <a:gd name="T18" fmla="*/ 41 w 103"/>
                  <a:gd name="T19" fmla="*/ 23 h 56"/>
                  <a:gd name="T20" fmla="*/ 20 w 103"/>
                  <a:gd name="T21" fmla="*/ 33 h 56"/>
                  <a:gd name="T22" fmla="*/ 0 w 103"/>
                  <a:gd name="T23" fmla="*/ 42 h 56"/>
                  <a:gd name="T24" fmla="*/ 1 w 103"/>
                  <a:gd name="T25"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56">
                    <a:moveTo>
                      <a:pt x="1" y="42"/>
                    </a:moveTo>
                    <a:lnTo>
                      <a:pt x="16" y="56"/>
                    </a:lnTo>
                    <a:lnTo>
                      <a:pt x="19" y="55"/>
                    </a:lnTo>
                    <a:lnTo>
                      <a:pt x="39" y="46"/>
                    </a:lnTo>
                    <a:lnTo>
                      <a:pt x="60" y="36"/>
                    </a:lnTo>
                    <a:lnTo>
                      <a:pt x="82" y="25"/>
                    </a:lnTo>
                    <a:lnTo>
                      <a:pt x="103" y="15"/>
                    </a:lnTo>
                    <a:lnTo>
                      <a:pt x="88" y="0"/>
                    </a:lnTo>
                    <a:lnTo>
                      <a:pt x="63" y="12"/>
                    </a:lnTo>
                    <a:lnTo>
                      <a:pt x="41" y="23"/>
                    </a:lnTo>
                    <a:lnTo>
                      <a:pt x="20" y="33"/>
                    </a:lnTo>
                    <a:lnTo>
                      <a:pt x="0" y="42"/>
                    </a:lnTo>
                    <a:lnTo>
                      <a:pt x="1"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22" name="Freeform 685"/>
              <p:cNvSpPr>
                <a:spLocks/>
              </p:cNvSpPr>
              <p:nvPr/>
            </p:nvSpPr>
            <p:spPr bwMode="auto">
              <a:xfrm>
                <a:off x="822" y="1544"/>
                <a:ext cx="33" cy="28"/>
              </a:xfrm>
              <a:custGeom>
                <a:avLst/>
                <a:gdLst>
                  <a:gd name="T0" fmla="*/ 0 w 101"/>
                  <a:gd name="T1" fmla="*/ 42 h 56"/>
                  <a:gd name="T2" fmla="*/ 15 w 101"/>
                  <a:gd name="T3" fmla="*/ 56 h 56"/>
                  <a:gd name="T4" fmla="*/ 62 w 101"/>
                  <a:gd name="T5" fmla="*/ 34 h 56"/>
                  <a:gd name="T6" fmla="*/ 101 w 101"/>
                  <a:gd name="T7" fmla="*/ 14 h 56"/>
                  <a:gd name="T8" fmla="*/ 86 w 101"/>
                  <a:gd name="T9" fmla="*/ 0 h 56"/>
                  <a:gd name="T10" fmla="*/ 43 w 101"/>
                  <a:gd name="T11" fmla="*/ 21 h 56"/>
                  <a:gd name="T12" fmla="*/ 0 w 101"/>
                  <a:gd name="T13" fmla="*/ 42 h 56"/>
                </a:gdLst>
                <a:ahLst/>
                <a:cxnLst>
                  <a:cxn ang="0">
                    <a:pos x="T0" y="T1"/>
                  </a:cxn>
                  <a:cxn ang="0">
                    <a:pos x="T2" y="T3"/>
                  </a:cxn>
                  <a:cxn ang="0">
                    <a:pos x="T4" y="T5"/>
                  </a:cxn>
                  <a:cxn ang="0">
                    <a:pos x="T6" y="T7"/>
                  </a:cxn>
                  <a:cxn ang="0">
                    <a:pos x="T8" y="T9"/>
                  </a:cxn>
                  <a:cxn ang="0">
                    <a:pos x="T10" y="T11"/>
                  </a:cxn>
                  <a:cxn ang="0">
                    <a:pos x="T12" y="T13"/>
                  </a:cxn>
                </a:cxnLst>
                <a:rect l="0" t="0" r="r" b="b"/>
                <a:pathLst>
                  <a:path w="101" h="56">
                    <a:moveTo>
                      <a:pt x="0" y="42"/>
                    </a:moveTo>
                    <a:lnTo>
                      <a:pt x="15" y="56"/>
                    </a:lnTo>
                    <a:lnTo>
                      <a:pt x="62" y="34"/>
                    </a:lnTo>
                    <a:lnTo>
                      <a:pt x="101" y="14"/>
                    </a:lnTo>
                    <a:lnTo>
                      <a:pt x="86" y="0"/>
                    </a:lnTo>
                    <a:lnTo>
                      <a:pt x="43" y="21"/>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23" name="Freeform 686"/>
              <p:cNvSpPr>
                <a:spLocks/>
              </p:cNvSpPr>
              <p:nvPr/>
            </p:nvSpPr>
            <p:spPr bwMode="auto">
              <a:xfrm>
                <a:off x="872" y="1508"/>
                <a:ext cx="34" cy="27"/>
              </a:xfrm>
              <a:custGeom>
                <a:avLst/>
                <a:gdLst>
                  <a:gd name="T0" fmla="*/ 0 w 101"/>
                  <a:gd name="T1" fmla="*/ 41 h 55"/>
                  <a:gd name="T2" fmla="*/ 15 w 101"/>
                  <a:gd name="T3" fmla="*/ 55 h 55"/>
                  <a:gd name="T4" fmla="*/ 30 w 101"/>
                  <a:gd name="T5" fmla="*/ 49 h 55"/>
                  <a:gd name="T6" fmla="*/ 92 w 101"/>
                  <a:gd name="T7" fmla="*/ 19 h 55"/>
                  <a:gd name="T8" fmla="*/ 101 w 101"/>
                  <a:gd name="T9" fmla="*/ 14 h 55"/>
                  <a:gd name="T10" fmla="*/ 86 w 101"/>
                  <a:gd name="T11" fmla="*/ 0 h 55"/>
                  <a:gd name="T12" fmla="*/ 73 w 101"/>
                  <a:gd name="T13" fmla="*/ 6 h 55"/>
                  <a:gd name="T14" fmla="*/ 11 w 101"/>
                  <a:gd name="T15" fmla="*/ 36 h 55"/>
                  <a:gd name="T16" fmla="*/ 0 w 101"/>
                  <a:gd name="T1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55">
                    <a:moveTo>
                      <a:pt x="0" y="41"/>
                    </a:moveTo>
                    <a:lnTo>
                      <a:pt x="15" y="55"/>
                    </a:lnTo>
                    <a:lnTo>
                      <a:pt x="30" y="49"/>
                    </a:lnTo>
                    <a:lnTo>
                      <a:pt x="92" y="19"/>
                    </a:lnTo>
                    <a:lnTo>
                      <a:pt x="101" y="14"/>
                    </a:lnTo>
                    <a:lnTo>
                      <a:pt x="86" y="0"/>
                    </a:lnTo>
                    <a:lnTo>
                      <a:pt x="73" y="6"/>
                    </a:lnTo>
                    <a:lnTo>
                      <a:pt x="11" y="36"/>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24" name="Freeform 687"/>
              <p:cNvSpPr>
                <a:spLocks/>
              </p:cNvSpPr>
              <p:nvPr/>
            </p:nvSpPr>
            <p:spPr bwMode="auto">
              <a:xfrm>
                <a:off x="923" y="1472"/>
                <a:ext cx="34" cy="27"/>
              </a:xfrm>
              <a:custGeom>
                <a:avLst/>
                <a:gdLst>
                  <a:gd name="T0" fmla="*/ 0 w 103"/>
                  <a:gd name="T1" fmla="*/ 40 h 55"/>
                  <a:gd name="T2" fmla="*/ 15 w 103"/>
                  <a:gd name="T3" fmla="*/ 55 h 55"/>
                  <a:gd name="T4" fmla="*/ 67 w 103"/>
                  <a:gd name="T5" fmla="*/ 31 h 55"/>
                  <a:gd name="T6" fmla="*/ 57 w 103"/>
                  <a:gd name="T7" fmla="*/ 25 h 55"/>
                  <a:gd name="T8" fmla="*/ 63 w 103"/>
                  <a:gd name="T9" fmla="*/ 33 h 55"/>
                  <a:gd name="T10" fmla="*/ 103 w 103"/>
                  <a:gd name="T11" fmla="*/ 15 h 55"/>
                  <a:gd name="T12" fmla="*/ 89 w 103"/>
                  <a:gd name="T13" fmla="*/ 0 h 55"/>
                  <a:gd name="T14" fmla="*/ 52 w 103"/>
                  <a:gd name="T15" fmla="*/ 16 h 55"/>
                  <a:gd name="T16" fmla="*/ 48 w 103"/>
                  <a:gd name="T17" fmla="*/ 18 h 55"/>
                  <a:gd name="T18" fmla="*/ 0 w 103"/>
                  <a:gd name="T19"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
                    <a:moveTo>
                      <a:pt x="0" y="40"/>
                    </a:moveTo>
                    <a:lnTo>
                      <a:pt x="15" y="55"/>
                    </a:lnTo>
                    <a:lnTo>
                      <a:pt x="67" y="31"/>
                    </a:lnTo>
                    <a:lnTo>
                      <a:pt x="57" y="25"/>
                    </a:lnTo>
                    <a:lnTo>
                      <a:pt x="63" y="33"/>
                    </a:lnTo>
                    <a:lnTo>
                      <a:pt x="103" y="15"/>
                    </a:lnTo>
                    <a:lnTo>
                      <a:pt x="89" y="0"/>
                    </a:lnTo>
                    <a:lnTo>
                      <a:pt x="52" y="16"/>
                    </a:lnTo>
                    <a:lnTo>
                      <a:pt x="48" y="18"/>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25" name="Freeform 688"/>
              <p:cNvSpPr>
                <a:spLocks/>
              </p:cNvSpPr>
              <p:nvPr/>
            </p:nvSpPr>
            <p:spPr bwMode="auto">
              <a:xfrm>
                <a:off x="975" y="1438"/>
                <a:ext cx="35" cy="27"/>
              </a:xfrm>
              <a:custGeom>
                <a:avLst/>
                <a:gdLst>
                  <a:gd name="T0" fmla="*/ 0 w 105"/>
                  <a:gd name="T1" fmla="*/ 38 h 53"/>
                  <a:gd name="T2" fmla="*/ 15 w 105"/>
                  <a:gd name="T3" fmla="*/ 53 h 53"/>
                  <a:gd name="T4" fmla="*/ 37 w 105"/>
                  <a:gd name="T5" fmla="*/ 43 h 53"/>
                  <a:gd name="T6" fmla="*/ 105 w 105"/>
                  <a:gd name="T7" fmla="*/ 15 h 53"/>
                  <a:gd name="T8" fmla="*/ 91 w 105"/>
                  <a:gd name="T9" fmla="*/ 0 h 53"/>
                  <a:gd name="T10" fmla="*/ 26 w 105"/>
                  <a:gd name="T11" fmla="*/ 26 h 53"/>
                  <a:gd name="T12" fmla="*/ 0 w 105"/>
                  <a:gd name="T13" fmla="*/ 38 h 53"/>
                </a:gdLst>
                <a:ahLst/>
                <a:cxnLst>
                  <a:cxn ang="0">
                    <a:pos x="T0" y="T1"/>
                  </a:cxn>
                  <a:cxn ang="0">
                    <a:pos x="T2" y="T3"/>
                  </a:cxn>
                  <a:cxn ang="0">
                    <a:pos x="T4" y="T5"/>
                  </a:cxn>
                  <a:cxn ang="0">
                    <a:pos x="T6" y="T7"/>
                  </a:cxn>
                  <a:cxn ang="0">
                    <a:pos x="T8" y="T9"/>
                  </a:cxn>
                  <a:cxn ang="0">
                    <a:pos x="T10" y="T11"/>
                  </a:cxn>
                  <a:cxn ang="0">
                    <a:pos x="T12" y="T13"/>
                  </a:cxn>
                </a:cxnLst>
                <a:rect l="0" t="0" r="r" b="b"/>
                <a:pathLst>
                  <a:path w="105" h="53">
                    <a:moveTo>
                      <a:pt x="0" y="38"/>
                    </a:moveTo>
                    <a:lnTo>
                      <a:pt x="15" y="53"/>
                    </a:lnTo>
                    <a:lnTo>
                      <a:pt x="37" y="43"/>
                    </a:lnTo>
                    <a:lnTo>
                      <a:pt x="105" y="15"/>
                    </a:lnTo>
                    <a:lnTo>
                      <a:pt x="91" y="0"/>
                    </a:lnTo>
                    <a:lnTo>
                      <a:pt x="26" y="26"/>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26" name="Freeform 689"/>
              <p:cNvSpPr>
                <a:spLocks/>
              </p:cNvSpPr>
              <p:nvPr/>
            </p:nvSpPr>
            <p:spPr bwMode="auto">
              <a:xfrm>
                <a:off x="1028" y="1406"/>
                <a:ext cx="35" cy="26"/>
              </a:xfrm>
              <a:custGeom>
                <a:avLst/>
                <a:gdLst>
                  <a:gd name="T0" fmla="*/ 0 w 105"/>
                  <a:gd name="T1" fmla="*/ 36 h 51"/>
                  <a:gd name="T2" fmla="*/ 14 w 105"/>
                  <a:gd name="T3" fmla="*/ 51 h 51"/>
                  <a:gd name="T4" fmla="*/ 82 w 105"/>
                  <a:gd name="T5" fmla="*/ 25 h 51"/>
                  <a:gd name="T6" fmla="*/ 105 w 105"/>
                  <a:gd name="T7" fmla="*/ 15 h 51"/>
                  <a:gd name="T8" fmla="*/ 92 w 105"/>
                  <a:gd name="T9" fmla="*/ 0 h 51"/>
                  <a:gd name="T10" fmla="*/ 71 w 105"/>
                  <a:gd name="T11" fmla="*/ 8 h 51"/>
                  <a:gd name="T12" fmla="*/ 0 w 105"/>
                  <a:gd name="T13" fmla="*/ 36 h 51"/>
                </a:gdLst>
                <a:ahLst/>
                <a:cxnLst>
                  <a:cxn ang="0">
                    <a:pos x="T0" y="T1"/>
                  </a:cxn>
                  <a:cxn ang="0">
                    <a:pos x="T2" y="T3"/>
                  </a:cxn>
                  <a:cxn ang="0">
                    <a:pos x="T4" y="T5"/>
                  </a:cxn>
                  <a:cxn ang="0">
                    <a:pos x="T6" y="T7"/>
                  </a:cxn>
                  <a:cxn ang="0">
                    <a:pos x="T8" y="T9"/>
                  </a:cxn>
                  <a:cxn ang="0">
                    <a:pos x="T10" y="T11"/>
                  </a:cxn>
                  <a:cxn ang="0">
                    <a:pos x="T12" y="T13"/>
                  </a:cxn>
                </a:cxnLst>
                <a:rect l="0" t="0" r="r" b="b"/>
                <a:pathLst>
                  <a:path w="105" h="51">
                    <a:moveTo>
                      <a:pt x="0" y="36"/>
                    </a:moveTo>
                    <a:lnTo>
                      <a:pt x="14" y="51"/>
                    </a:lnTo>
                    <a:lnTo>
                      <a:pt x="82" y="25"/>
                    </a:lnTo>
                    <a:lnTo>
                      <a:pt x="105" y="15"/>
                    </a:lnTo>
                    <a:lnTo>
                      <a:pt x="92" y="0"/>
                    </a:lnTo>
                    <a:lnTo>
                      <a:pt x="71" y="8"/>
                    </a:lnTo>
                    <a:lnTo>
                      <a:pt x="0"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27" name="Freeform 690"/>
              <p:cNvSpPr>
                <a:spLocks/>
              </p:cNvSpPr>
              <p:nvPr/>
            </p:nvSpPr>
            <p:spPr bwMode="auto">
              <a:xfrm>
                <a:off x="1081" y="1374"/>
                <a:ext cx="35" cy="26"/>
              </a:xfrm>
              <a:custGeom>
                <a:avLst/>
                <a:gdLst>
                  <a:gd name="T0" fmla="*/ 0 w 105"/>
                  <a:gd name="T1" fmla="*/ 37 h 52"/>
                  <a:gd name="T2" fmla="*/ 13 w 105"/>
                  <a:gd name="T3" fmla="*/ 52 h 52"/>
                  <a:gd name="T4" fmla="*/ 61 w 105"/>
                  <a:gd name="T5" fmla="*/ 34 h 52"/>
                  <a:gd name="T6" fmla="*/ 105 w 105"/>
                  <a:gd name="T7" fmla="*/ 15 h 52"/>
                  <a:gd name="T8" fmla="*/ 92 w 105"/>
                  <a:gd name="T9" fmla="*/ 0 h 52"/>
                  <a:gd name="T10" fmla="*/ 50 w 105"/>
                  <a:gd name="T11" fmla="*/ 17 h 52"/>
                  <a:gd name="T12" fmla="*/ 0 w 105"/>
                  <a:gd name="T13" fmla="*/ 37 h 52"/>
                </a:gdLst>
                <a:ahLst/>
                <a:cxnLst>
                  <a:cxn ang="0">
                    <a:pos x="T0" y="T1"/>
                  </a:cxn>
                  <a:cxn ang="0">
                    <a:pos x="T2" y="T3"/>
                  </a:cxn>
                  <a:cxn ang="0">
                    <a:pos x="T4" y="T5"/>
                  </a:cxn>
                  <a:cxn ang="0">
                    <a:pos x="T6" y="T7"/>
                  </a:cxn>
                  <a:cxn ang="0">
                    <a:pos x="T8" y="T9"/>
                  </a:cxn>
                  <a:cxn ang="0">
                    <a:pos x="T10" y="T11"/>
                  </a:cxn>
                  <a:cxn ang="0">
                    <a:pos x="T12" y="T13"/>
                  </a:cxn>
                </a:cxnLst>
                <a:rect l="0" t="0" r="r" b="b"/>
                <a:pathLst>
                  <a:path w="105" h="52">
                    <a:moveTo>
                      <a:pt x="0" y="37"/>
                    </a:moveTo>
                    <a:lnTo>
                      <a:pt x="13" y="52"/>
                    </a:lnTo>
                    <a:lnTo>
                      <a:pt x="61" y="34"/>
                    </a:lnTo>
                    <a:lnTo>
                      <a:pt x="105" y="15"/>
                    </a:lnTo>
                    <a:lnTo>
                      <a:pt x="92" y="0"/>
                    </a:lnTo>
                    <a:lnTo>
                      <a:pt x="50" y="17"/>
                    </a:lnTo>
                    <a:lnTo>
                      <a:pt x="0"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28" name="Freeform 691"/>
              <p:cNvSpPr>
                <a:spLocks/>
              </p:cNvSpPr>
              <p:nvPr/>
            </p:nvSpPr>
            <p:spPr bwMode="auto">
              <a:xfrm>
                <a:off x="1134" y="1339"/>
                <a:ext cx="34" cy="28"/>
              </a:xfrm>
              <a:custGeom>
                <a:avLst/>
                <a:gdLst>
                  <a:gd name="T0" fmla="*/ 0 w 104"/>
                  <a:gd name="T1" fmla="*/ 40 h 55"/>
                  <a:gd name="T2" fmla="*/ 15 w 104"/>
                  <a:gd name="T3" fmla="*/ 55 h 55"/>
                  <a:gd name="T4" fmla="*/ 45 w 104"/>
                  <a:gd name="T5" fmla="*/ 42 h 55"/>
                  <a:gd name="T6" fmla="*/ 104 w 104"/>
                  <a:gd name="T7" fmla="*/ 15 h 55"/>
                  <a:gd name="T8" fmla="*/ 89 w 104"/>
                  <a:gd name="T9" fmla="*/ 0 h 55"/>
                  <a:gd name="T10" fmla="*/ 30 w 104"/>
                  <a:gd name="T11" fmla="*/ 27 h 55"/>
                  <a:gd name="T12" fmla="*/ 0 w 104"/>
                  <a:gd name="T13" fmla="*/ 40 h 55"/>
                </a:gdLst>
                <a:ahLst/>
                <a:cxnLst>
                  <a:cxn ang="0">
                    <a:pos x="T0" y="T1"/>
                  </a:cxn>
                  <a:cxn ang="0">
                    <a:pos x="T2" y="T3"/>
                  </a:cxn>
                  <a:cxn ang="0">
                    <a:pos x="T4" y="T5"/>
                  </a:cxn>
                  <a:cxn ang="0">
                    <a:pos x="T6" y="T7"/>
                  </a:cxn>
                  <a:cxn ang="0">
                    <a:pos x="T8" y="T9"/>
                  </a:cxn>
                  <a:cxn ang="0">
                    <a:pos x="T10" y="T11"/>
                  </a:cxn>
                  <a:cxn ang="0">
                    <a:pos x="T12" y="T13"/>
                  </a:cxn>
                </a:cxnLst>
                <a:rect l="0" t="0" r="r" b="b"/>
                <a:pathLst>
                  <a:path w="104" h="55">
                    <a:moveTo>
                      <a:pt x="0" y="40"/>
                    </a:moveTo>
                    <a:lnTo>
                      <a:pt x="15" y="55"/>
                    </a:lnTo>
                    <a:lnTo>
                      <a:pt x="45" y="42"/>
                    </a:lnTo>
                    <a:lnTo>
                      <a:pt x="104" y="15"/>
                    </a:lnTo>
                    <a:lnTo>
                      <a:pt x="89" y="0"/>
                    </a:lnTo>
                    <a:lnTo>
                      <a:pt x="30" y="27"/>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29" name="Freeform 692"/>
              <p:cNvSpPr>
                <a:spLocks/>
              </p:cNvSpPr>
              <p:nvPr/>
            </p:nvSpPr>
            <p:spPr bwMode="auto">
              <a:xfrm>
                <a:off x="1186" y="1304"/>
                <a:ext cx="34" cy="27"/>
              </a:xfrm>
              <a:custGeom>
                <a:avLst/>
                <a:gdLst>
                  <a:gd name="T0" fmla="*/ 0 w 102"/>
                  <a:gd name="T1" fmla="*/ 40 h 55"/>
                  <a:gd name="T2" fmla="*/ 14 w 102"/>
                  <a:gd name="T3" fmla="*/ 55 h 55"/>
                  <a:gd name="T4" fmla="*/ 26 w 102"/>
                  <a:gd name="T5" fmla="*/ 50 h 55"/>
                  <a:gd name="T6" fmla="*/ 31 w 102"/>
                  <a:gd name="T7" fmla="*/ 48 h 55"/>
                  <a:gd name="T8" fmla="*/ 100 w 102"/>
                  <a:gd name="T9" fmla="*/ 16 h 55"/>
                  <a:gd name="T10" fmla="*/ 102 w 102"/>
                  <a:gd name="T11" fmla="*/ 14 h 55"/>
                  <a:gd name="T12" fmla="*/ 87 w 102"/>
                  <a:gd name="T13" fmla="*/ 0 h 55"/>
                  <a:gd name="T14" fmla="*/ 81 w 102"/>
                  <a:gd name="T15" fmla="*/ 3 h 55"/>
                  <a:gd name="T16" fmla="*/ 12 w 102"/>
                  <a:gd name="T17" fmla="*/ 35 h 55"/>
                  <a:gd name="T18" fmla="*/ 20 w 102"/>
                  <a:gd name="T19" fmla="*/ 42 h 55"/>
                  <a:gd name="T20" fmla="*/ 16 w 102"/>
                  <a:gd name="T21" fmla="*/ 33 h 55"/>
                  <a:gd name="T22" fmla="*/ 0 w 102"/>
                  <a:gd name="T23"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55">
                    <a:moveTo>
                      <a:pt x="0" y="40"/>
                    </a:moveTo>
                    <a:lnTo>
                      <a:pt x="14" y="55"/>
                    </a:lnTo>
                    <a:lnTo>
                      <a:pt x="26" y="50"/>
                    </a:lnTo>
                    <a:lnTo>
                      <a:pt x="31" y="48"/>
                    </a:lnTo>
                    <a:lnTo>
                      <a:pt x="100" y="16"/>
                    </a:lnTo>
                    <a:lnTo>
                      <a:pt x="102" y="14"/>
                    </a:lnTo>
                    <a:lnTo>
                      <a:pt x="87" y="0"/>
                    </a:lnTo>
                    <a:lnTo>
                      <a:pt x="81" y="3"/>
                    </a:lnTo>
                    <a:lnTo>
                      <a:pt x="12" y="35"/>
                    </a:lnTo>
                    <a:lnTo>
                      <a:pt x="20" y="42"/>
                    </a:lnTo>
                    <a:lnTo>
                      <a:pt x="16" y="33"/>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30" name="Freeform 693"/>
              <p:cNvSpPr>
                <a:spLocks/>
              </p:cNvSpPr>
              <p:nvPr/>
            </p:nvSpPr>
            <p:spPr bwMode="auto">
              <a:xfrm>
                <a:off x="1236" y="1267"/>
                <a:ext cx="34" cy="28"/>
              </a:xfrm>
              <a:custGeom>
                <a:avLst/>
                <a:gdLst>
                  <a:gd name="T0" fmla="*/ 1 w 103"/>
                  <a:gd name="T1" fmla="*/ 42 h 56"/>
                  <a:gd name="T2" fmla="*/ 16 w 103"/>
                  <a:gd name="T3" fmla="*/ 56 h 56"/>
                  <a:gd name="T4" fmla="*/ 19 w 103"/>
                  <a:gd name="T5" fmla="*/ 55 h 56"/>
                  <a:gd name="T6" fmla="*/ 88 w 103"/>
                  <a:gd name="T7" fmla="*/ 21 h 56"/>
                  <a:gd name="T8" fmla="*/ 103 w 103"/>
                  <a:gd name="T9" fmla="*/ 14 h 56"/>
                  <a:gd name="T10" fmla="*/ 87 w 103"/>
                  <a:gd name="T11" fmla="*/ 0 h 56"/>
                  <a:gd name="T12" fmla="*/ 69 w 103"/>
                  <a:gd name="T13" fmla="*/ 8 h 56"/>
                  <a:gd name="T14" fmla="*/ 0 w 103"/>
                  <a:gd name="T15" fmla="*/ 42 h 56"/>
                  <a:gd name="T16" fmla="*/ 1 w 103"/>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56">
                    <a:moveTo>
                      <a:pt x="1" y="42"/>
                    </a:moveTo>
                    <a:lnTo>
                      <a:pt x="16" y="56"/>
                    </a:lnTo>
                    <a:lnTo>
                      <a:pt x="19" y="55"/>
                    </a:lnTo>
                    <a:lnTo>
                      <a:pt x="88" y="21"/>
                    </a:lnTo>
                    <a:lnTo>
                      <a:pt x="103" y="14"/>
                    </a:lnTo>
                    <a:lnTo>
                      <a:pt x="87" y="0"/>
                    </a:lnTo>
                    <a:lnTo>
                      <a:pt x="69" y="8"/>
                    </a:lnTo>
                    <a:lnTo>
                      <a:pt x="0" y="42"/>
                    </a:lnTo>
                    <a:lnTo>
                      <a:pt x="1"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31" name="Freeform 694"/>
              <p:cNvSpPr>
                <a:spLocks/>
              </p:cNvSpPr>
              <p:nvPr/>
            </p:nvSpPr>
            <p:spPr bwMode="auto">
              <a:xfrm>
                <a:off x="1286" y="1229"/>
                <a:ext cx="34" cy="29"/>
              </a:xfrm>
              <a:custGeom>
                <a:avLst/>
                <a:gdLst>
                  <a:gd name="T0" fmla="*/ 0 w 101"/>
                  <a:gd name="T1" fmla="*/ 44 h 58"/>
                  <a:gd name="T2" fmla="*/ 17 w 101"/>
                  <a:gd name="T3" fmla="*/ 58 h 58"/>
                  <a:gd name="T4" fmla="*/ 82 w 101"/>
                  <a:gd name="T5" fmla="*/ 25 h 58"/>
                  <a:gd name="T6" fmla="*/ 101 w 101"/>
                  <a:gd name="T7" fmla="*/ 14 h 58"/>
                  <a:gd name="T8" fmla="*/ 85 w 101"/>
                  <a:gd name="T9" fmla="*/ 0 h 58"/>
                  <a:gd name="T10" fmla="*/ 62 w 101"/>
                  <a:gd name="T11" fmla="*/ 12 h 58"/>
                  <a:gd name="T12" fmla="*/ 0 w 101"/>
                  <a:gd name="T13" fmla="*/ 44 h 58"/>
                </a:gdLst>
                <a:ahLst/>
                <a:cxnLst>
                  <a:cxn ang="0">
                    <a:pos x="T0" y="T1"/>
                  </a:cxn>
                  <a:cxn ang="0">
                    <a:pos x="T2" y="T3"/>
                  </a:cxn>
                  <a:cxn ang="0">
                    <a:pos x="T4" y="T5"/>
                  </a:cxn>
                  <a:cxn ang="0">
                    <a:pos x="T6" y="T7"/>
                  </a:cxn>
                  <a:cxn ang="0">
                    <a:pos x="T8" y="T9"/>
                  </a:cxn>
                  <a:cxn ang="0">
                    <a:pos x="T10" y="T11"/>
                  </a:cxn>
                  <a:cxn ang="0">
                    <a:pos x="T12" y="T13"/>
                  </a:cxn>
                </a:cxnLst>
                <a:rect l="0" t="0" r="r" b="b"/>
                <a:pathLst>
                  <a:path w="101" h="58">
                    <a:moveTo>
                      <a:pt x="0" y="44"/>
                    </a:moveTo>
                    <a:lnTo>
                      <a:pt x="17" y="58"/>
                    </a:lnTo>
                    <a:lnTo>
                      <a:pt x="82" y="25"/>
                    </a:lnTo>
                    <a:lnTo>
                      <a:pt x="101" y="14"/>
                    </a:lnTo>
                    <a:lnTo>
                      <a:pt x="85" y="0"/>
                    </a:lnTo>
                    <a:lnTo>
                      <a:pt x="62" y="12"/>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32" name="Freeform 695"/>
              <p:cNvSpPr>
                <a:spLocks/>
              </p:cNvSpPr>
              <p:nvPr/>
            </p:nvSpPr>
            <p:spPr bwMode="auto">
              <a:xfrm>
                <a:off x="1335" y="1189"/>
                <a:ext cx="33" cy="30"/>
              </a:xfrm>
              <a:custGeom>
                <a:avLst/>
                <a:gdLst>
                  <a:gd name="T0" fmla="*/ 0 w 99"/>
                  <a:gd name="T1" fmla="*/ 47 h 61"/>
                  <a:gd name="T2" fmla="*/ 16 w 99"/>
                  <a:gd name="T3" fmla="*/ 61 h 61"/>
                  <a:gd name="T4" fmla="*/ 46 w 99"/>
                  <a:gd name="T5" fmla="*/ 44 h 61"/>
                  <a:gd name="T6" fmla="*/ 86 w 99"/>
                  <a:gd name="T7" fmla="*/ 22 h 61"/>
                  <a:gd name="T8" fmla="*/ 99 w 99"/>
                  <a:gd name="T9" fmla="*/ 14 h 61"/>
                  <a:gd name="T10" fmla="*/ 81 w 99"/>
                  <a:gd name="T11" fmla="*/ 0 h 61"/>
                  <a:gd name="T12" fmla="*/ 66 w 99"/>
                  <a:gd name="T13" fmla="*/ 9 h 61"/>
                  <a:gd name="T14" fmla="*/ 26 w 99"/>
                  <a:gd name="T15" fmla="*/ 31 h 61"/>
                  <a:gd name="T16" fmla="*/ 0 w 99"/>
                  <a:gd name="T17" fmla="*/ 4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61">
                    <a:moveTo>
                      <a:pt x="0" y="47"/>
                    </a:moveTo>
                    <a:lnTo>
                      <a:pt x="16" y="61"/>
                    </a:lnTo>
                    <a:lnTo>
                      <a:pt x="46" y="44"/>
                    </a:lnTo>
                    <a:lnTo>
                      <a:pt x="86" y="22"/>
                    </a:lnTo>
                    <a:lnTo>
                      <a:pt x="99" y="14"/>
                    </a:lnTo>
                    <a:lnTo>
                      <a:pt x="81" y="0"/>
                    </a:lnTo>
                    <a:lnTo>
                      <a:pt x="66" y="9"/>
                    </a:lnTo>
                    <a:lnTo>
                      <a:pt x="26" y="31"/>
                    </a:lnTo>
                    <a:lnTo>
                      <a:pt x="0"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33" name="Freeform 696"/>
              <p:cNvSpPr>
                <a:spLocks/>
              </p:cNvSpPr>
              <p:nvPr/>
            </p:nvSpPr>
            <p:spPr bwMode="auto">
              <a:xfrm>
                <a:off x="1382" y="1148"/>
                <a:ext cx="33" cy="30"/>
              </a:xfrm>
              <a:custGeom>
                <a:avLst/>
                <a:gdLst>
                  <a:gd name="T0" fmla="*/ 0 w 97"/>
                  <a:gd name="T1" fmla="*/ 47 h 60"/>
                  <a:gd name="T2" fmla="*/ 17 w 97"/>
                  <a:gd name="T3" fmla="*/ 60 h 60"/>
                  <a:gd name="T4" fmla="*/ 28 w 97"/>
                  <a:gd name="T5" fmla="*/ 55 h 60"/>
                  <a:gd name="T6" fmla="*/ 97 w 97"/>
                  <a:gd name="T7" fmla="*/ 13 h 60"/>
                  <a:gd name="T8" fmla="*/ 80 w 97"/>
                  <a:gd name="T9" fmla="*/ 0 h 60"/>
                  <a:gd name="T10" fmla="*/ 9 w 97"/>
                  <a:gd name="T11" fmla="*/ 42 h 60"/>
                  <a:gd name="T12" fmla="*/ 0 w 97"/>
                  <a:gd name="T13" fmla="*/ 47 h 60"/>
                </a:gdLst>
                <a:ahLst/>
                <a:cxnLst>
                  <a:cxn ang="0">
                    <a:pos x="T0" y="T1"/>
                  </a:cxn>
                  <a:cxn ang="0">
                    <a:pos x="T2" y="T3"/>
                  </a:cxn>
                  <a:cxn ang="0">
                    <a:pos x="T4" y="T5"/>
                  </a:cxn>
                  <a:cxn ang="0">
                    <a:pos x="T6" y="T7"/>
                  </a:cxn>
                  <a:cxn ang="0">
                    <a:pos x="T8" y="T9"/>
                  </a:cxn>
                  <a:cxn ang="0">
                    <a:pos x="T10" y="T11"/>
                  </a:cxn>
                  <a:cxn ang="0">
                    <a:pos x="T12" y="T13"/>
                  </a:cxn>
                </a:cxnLst>
                <a:rect l="0" t="0" r="r" b="b"/>
                <a:pathLst>
                  <a:path w="97" h="60">
                    <a:moveTo>
                      <a:pt x="0" y="47"/>
                    </a:moveTo>
                    <a:lnTo>
                      <a:pt x="17" y="60"/>
                    </a:lnTo>
                    <a:lnTo>
                      <a:pt x="28" y="55"/>
                    </a:lnTo>
                    <a:lnTo>
                      <a:pt x="97" y="13"/>
                    </a:lnTo>
                    <a:lnTo>
                      <a:pt x="80" y="0"/>
                    </a:lnTo>
                    <a:lnTo>
                      <a:pt x="9" y="42"/>
                    </a:lnTo>
                    <a:lnTo>
                      <a:pt x="0"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34" name="Freeform 697"/>
              <p:cNvSpPr>
                <a:spLocks/>
              </p:cNvSpPr>
              <p:nvPr/>
            </p:nvSpPr>
            <p:spPr bwMode="auto">
              <a:xfrm>
                <a:off x="1429" y="1106"/>
                <a:ext cx="32" cy="30"/>
              </a:xfrm>
              <a:custGeom>
                <a:avLst/>
                <a:gdLst>
                  <a:gd name="T0" fmla="*/ 0 w 96"/>
                  <a:gd name="T1" fmla="*/ 48 h 61"/>
                  <a:gd name="T2" fmla="*/ 17 w 96"/>
                  <a:gd name="T3" fmla="*/ 61 h 61"/>
                  <a:gd name="T4" fmla="*/ 60 w 96"/>
                  <a:gd name="T5" fmla="*/ 35 h 61"/>
                  <a:gd name="T6" fmla="*/ 96 w 96"/>
                  <a:gd name="T7" fmla="*/ 13 h 61"/>
                  <a:gd name="T8" fmla="*/ 78 w 96"/>
                  <a:gd name="T9" fmla="*/ 0 h 61"/>
                  <a:gd name="T10" fmla="*/ 41 w 96"/>
                  <a:gd name="T11" fmla="*/ 22 h 61"/>
                  <a:gd name="T12" fmla="*/ 0 w 96"/>
                  <a:gd name="T13" fmla="*/ 48 h 61"/>
                </a:gdLst>
                <a:ahLst/>
                <a:cxnLst>
                  <a:cxn ang="0">
                    <a:pos x="T0" y="T1"/>
                  </a:cxn>
                  <a:cxn ang="0">
                    <a:pos x="T2" y="T3"/>
                  </a:cxn>
                  <a:cxn ang="0">
                    <a:pos x="T4" y="T5"/>
                  </a:cxn>
                  <a:cxn ang="0">
                    <a:pos x="T6" y="T7"/>
                  </a:cxn>
                  <a:cxn ang="0">
                    <a:pos x="T8" y="T9"/>
                  </a:cxn>
                  <a:cxn ang="0">
                    <a:pos x="T10" y="T11"/>
                  </a:cxn>
                  <a:cxn ang="0">
                    <a:pos x="T12" y="T13"/>
                  </a:cxn>
                </a:cxnLst>
                <a:rect l="0" t="0" r="r" b="b"/>
                <a:pathLst>
                  <a:path w="96" h="61">
                    <a:moveTo>
                      <a:pt x="0" y="48"/>
                    </a:moveTo>
                    <a:lnTo>
                      <a:pt x="17" y="61"/>
                    </a:lnTo>
                    <a:lnTo>
                      <a:pt x="60" y="35"/>
                    </a:lnTo>
                    <a:lnTo>
                      <a:pt x="96" y="13"/>
                    </a:lnTo>
                    <a:lnTo>
                      <a:pt x="78" y="0"/>
                    </a:lnTo>
                    <a:lnTo>
                      <a:pt x="41" y="22"/>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35" name="Freeform 698"/>
              <p:cNvSpPr>
                <a:spLocks/>
              </p:cNvSpPr>
              <p:nvPr/>
            </p:nvSpPr>
            <p:spPr bwMode="auto">
              <a:xfrm>
                <a:off x="1474" y="1063"/>
                <a:ext cx="32" cy="31"/>
              </a:xfrm>
              <a:custGeom>
                <a:avLst/>
                <a:gdLst>
                  <a:gd name="T0" fmla="*/ 0 w 96"/>
                  <a:gd name="T1" fmla="*/ 48 h 61"/>
                  <a:gd name="T2" fmla="*/ 18 w 96"/>
                  <a:gd name="T3" fmla="*/ 61 h 61"/>
                  <a:gd name="T4" fmla="*/ 46 w 96"/>
                  <a:gd name="T5" fmla="*/ 44 h 61"/>
                  <a:gd name="T6" fmla="*/ 83 w 96"/>
                  <a:gd name="T7" fmla="*/ 21 h 61"/>
                  <a:gd name="T8" fmla="*/ 96 w 96"/>
                  <a:gd name="T9" fmla="*/ 13 h 61"/>
                  <a:gd name="T10" fmla="*/ 79 w 96"/>
                  <a:gd name="T11" fmla="*/ 0 h 61"/>
                  <a:gd name="T12" fmla="*/ 64 w 96"/>
                  <a:gd name="T13" fmla="*/ 8 h 61"/>
                  <a:gd name="T14" fmla="*/ 27 w 96"/>
                  <a:gd name="T15" fmla="*/ 31 h 61"/>
                  <a:gd name="T16" fmla="*/ 0 w 96"/>
                  <a:gd name="T17" fmla="*/ 4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61">
                    <a:moveTo>
                      <a:pt x="0" y="48"/>
                    </a:moveTo>
                    <a:lnTo>
                      <a:pt x="18" y="61"/>
                    </a:lnTo>
                    <a:lnTo>
                      <a:pt x="46" y="44"/>
                    </a:lnTo>
                    <a:lnTo>
                      <a:pt x="83" y="21"/>
                    </a:lnTo>
                    <a:lnTo>
                      <a:pt x="96" y="13"/>
                    </a:lnTo>
                    <a:lnTo>
                      <a:pt x="79" y="0"/>
                    </a:lnTo>
                    <a:lnTo>
                      <a:pt x="64" y="8"/>
                    </a:lnTo>
                    <a:lnTo>
                      <a:pt x="27" y="31"/>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336" name="Freeform 699"/>
              <p:cNvSpPr>
                <a:spLocks/>
              </p:cNvSpPr>
              <p:nvPr/>
            </p:nvSpPr>
            <p:spPr bwMode="auto">
              <a:xfrm>
                <a:off x="1520" y="1030"/>
                <a:ext cx="23" cy="21"/>
              </a:xfrm>
              <a:custGeom>
                <a:avLst/>
                <a:gdLst>
                  <a:gd name="T0" fmla="*/ 0 w 68"/>
                  <a:gd name="T1" fmla="*/ 30 h 43"/>
                  <a:gd name="T2" fmla="*/ 18 w 68"/>
                  <a:gd name="T3" fmla="*/ 43 h 43"/>
                  <a:gd name="T4" fmla="*/ 43 w 68"/>
                  <a:gd name="T5" fmla="*/ 28 h 43"/>
                  <a:gd name="T6" fmla="*/ 68 w 68"/>
                  <a:gd name="T7" fmla="*/ 13 h 43"/>
                  <a:gd name="T8" fmla="*/ 50 w 68"/>
                  <a:gd name="T9" fmla="*/ 0 h 43"/>
                  <a:gd name="T10" fmla="*/ 23 w 68"/>
                  <a:gd name="T11" fmla="*/ 15 h 43"/>
                  <a:gd name="T12" fmla="*/ 0 w 68"/>
                  <a:gd name="T13" fmla="*/ 30 h 43"/>
                </a:gdLst>
                <a:ahLst/>
                <a:cxnLst>
                  <a:cxn ang="0">
                    <a:pos x="T0" y="T1"/>
                  </a:cxn>
                  <a:cxn ang="0">
                    <a:pos x="T2" y="T3"/>
                  </a:cxn>
                  <a:cxn ang="0">
                    <a:pos x="T4" y="T5"/>
                  </a:cxn>
                  <a:cxn ang="0">
                    <a:pos x="T6" y="T7"/>
                  </a:cxn>
                  <a:cxn ang="0">
                    <a:pos x="T8" y="T9"/>
                  </a:cxn>
                  <a:cxn ang="0">
                    <a:pos x="T10" y="T11"/>
                  </a:cxn>
                  <a:cxn ang="0">
                    <a:pos x="T12" y="T13"/>
                  </a:cxn>
                </a:cxnLst>
                <a:rect l="0" t="0" r="r" b="b"/>
                <a:pathLst>
                  <a:path w="68" h="43">
                    <a:moveTo>
                      <a:pt x="0" y="30"/>
                    </a:moveTo>
                    <a:lnTo>
                      <a:pt x="18" y="43"/>
                    </a:lnTo>
                    <a:lnTo>
                      <a:pt x="43" y="28"/>
                    </a:lnTo>
                    <a:lnTo>
                      <a:pt x="68" y="13"/>
                    </a:lnTo>
                    <a:lnTo>
                      <a:pt x="50" y="0"/>
                    </a:lnTo>
                    <a:lnTo>
                      <a:pt x="23" y="15"/>
                    </a:lnTo>
                    <a:lnTo>
                      <a:pt x="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sp>
          <p:nvSpPr>
            <p:cNvPr id="114" name="Rectangle 700"/>
            <p:cNvSpPr>
              <a:spLocks noChangeArrowheads="1"/>
            </p:cNvSpPr>
            <p:nvPr/>
          </p:nvSpPr>
          <p:spPr bwMode="auto">
            <a:xfrm rot="19680000">
              <a:off x="1312649" y="2979301"/>
              <a:ext cx="660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GB" sz="2000">
                  <a:solidFill>
                    <a:srgbClr val="000000"/>
                  </a:solidFill>
                  <a:latin typeface="Corbel"/>
                  <a:cs typeface="Corbel"/>
                </a:rPr>
                <a:t>B</a:t>
              </a:r>
              <a:r>
                <a:rPr lang="en-GB" sz="2000" baseline="-25000">
                  <a:solidFill>
                    <a:srgbClr val="000000"/>
                  </a:solidFill>
                  <a:latin typeface="Corbel"/>
                  <a:cs typeface="Corbel"/>
                </a:rPr>
                <a:t>n</a:t>
              </a:r>
              <a:endParaRPr lang="en-GB" sz="2400">
                <a:latin typeface="Corbel"/>
                <a:cs typeface="Corbel"/>
              </a:endParaRPr>
            </a:p>
          </p:txBody>
        </p:sp>
        <p:sp>
          <p:nvSpPr>
            <p:cNvPr id="115" name="Arc 701"/>
            <p:cNvSpPr>
              <a:spLocks/>
            </p:cNvSpPr>
            <p:nvPr/>
          </p:nvSpPr>
          <p:spPr bwMode="auto">
            <a:xfrm rot="9329045">
              <a:off x="1050712" y="3960376"/>
              <a:ext cx="2873375" cy="795338"/>
            </a:xfrm>
            <a:custGeom>
              <a:avLst/>
              <a:gdLst>
                <a:gd name="G0" fmla="+- 10259 0 0"/>
                <a:gd name="G1" fmla="+- 21600 0 0"/>
                <a:gd name="G2" fmla="+- 21600 0 0"/>
                <a:gd name="T0" fmla="*/ 0 w 27027"/>
                <a:gd name="T1" fmla="*/ 2592 h 21600"/>
                <a:gd name="T2" fmla="*/ 27027 w 27027"/>
                <a:gd name="T3" fmla="*/ 7984 h 21600"/>
                <a:gd name="T4" fmla="*/ 10259 w 27027"/>
                <a:gd name="T5" fmla="*/ 21600 h 21600"/>
              </a:gdLst>
              <a:ahLst/>
              <a:cxnLst>
                <a:cxn ang="0">
                  <a:pos x="T0" y="T1"/>
                </a:cxn>
                <a:cxn ang="0">
                  <a:pos x="T2" y="T3"/>
                </a:cxn>
                <a:cxn ang="0">
                  <a:pos x="T4" y="T5"/>
                </a:cxn>
              </a:cxnLst>
              <a:rect l="0" t="0" r="r" b="b"/>
              <a:pathLst>
                <a:path w="27027" h="21600" fill="none" extrusionOk="0">
                  <a:moveTo>
                    <a:pt x="-1" y="2591"/>
                  </a:moveTo>
                  <a:cubicBezTo>
                    <a:pt x="3151" y="890"/>
                    <a:pt x="6677" y="-1"/>
                    <a:pt x="10259" y="-1"/>
                  </a:cubicBezTo>
                  <a:cubicBezTo>
                    <a:pt x="16765" y="-1"/>
                    <a:pt x="22925" y="2933"/>
                    <a:pt x="27026" y="7984"/>
                  </a:cubicBezTo>
                </a:path>
                <a:path w="27027" h="21600" stroke="0" extrusionOk="0">
                  <a:moveTo>
                    <a:pt x="-1" y="2591"/>
                  </a:moveTo>
                  <a:cubicBezTo>
                    <a:pt x="3151" y="890"/>
                    <a:pt x="6677" y="-1"/>
                    <a:pt x="10259" y="-1"/>
                  </a:cubicBezTo>
                  <a:cubicBezTo>
                    <a:pt x="16765" y="-1"/>
                    <a:pt x="22925" y="2933"/>
                    <a:pt x="27026" y="7984"/>
                  </a:cubicBezTo>
                  <a:lnTo>
                    <a:pt x="10259" y="21600"/>
                  </a:lnTo>
                  <a:close/>
                </a:path>
              </a:pathLst>
            </a:custGeom>
            <a:noFill/>
            <a:ln w="381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116" name="Text Box 702"/>
            <p:cNvSpPr txBox="1">
              <a:spLocks noChangeArrowheads="1"/>
            </p:cNvSpPr>
            <p:nvPr/>
          </p:nvSpPr>
          <p:spPr bwMode="auto">
            <a:xfrm rot="19806692">
              <a:off x="2704669" y="4352459"/>
              <a:ext cx="12894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GB" sz="2000" b="1" dirty="0" err="1">
                  <a:solidFill>
                    <a:srgbClr val="0000FF"/>
                  </a:solidFill>
                  <a:latin typeface="Corbel"/>
                  <a:cs typeface="Corbel"/>
                </a:rPr>
                <a:t>Yrast</a:t>
              </a:r>
              <a:r>
                <a:rPr lang="en-GB" sz="2000" b="1" dirty="0">
                  <a:solidFill>
                    <a:srgbClr val="0000FF"/>
                  </a:solidFill>
                  <a:latin typeface="Corbel"/>
                  <a:cs typeface="Corbel"/>
                </a:rPr>
                <a:t> Line</a:t>
              </a:r>
            </a:p>
          </p:txBody>
        </p:sp>
        <p:grpSp>
          <p:nvGrpSpPr>
            <p:cNvPr id="117" name="Group 703"/>
            <p:cNvGrpSpPr>
              <a:grpSpLocks/>
            </p:cNvGrpSpPr>
            <p:nvPr/>
          </p:nvGrpSpPr>
          <p:grpSpPr bwMode="auto">
            <a:xfrm>
              <a:off x="1211049" y="3685739"/>
              <a:ext cx="563563" cy="728662"/>
              <a:chOff x="1776" y="4707"/>
              <a:chExt cx="720" cy="669"/>
            </a:xfrm>
          </p:grpSpPr>
          <p:pic>
            <p:nvPicPr>
              <p:cNvPr id="311" name="Picture 7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 y="4947"/>
                <a:ext cx="720" cy="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2" name="Line 705"/>
              <p:cNvSpPr>
                <a:spLocks noChangeShapeType="1"/>
              </p:cNvSpPr>
              <p:nvPr/>
            </p:nvSpPr>
            <p:spPr bwMode="auto">
              <a:xfrm flipV="1">
                <a:off x="2160" y="5235"/>
                <a:ext cx="1" cy="14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313" name="AutoShape 706"/>
              <p:cNvSpPr>
                <a:spLocks noChangeArrowheads="1"/>
              </p:cNvSpPr>
              <p:nvPr/>
            </p:nvSpPr>
            <p:spPr bwMode="auto">
              <a:xfrm>
                <a:off x="2016" y="4803"/>
                <a:ext cx="126" cy="90"/>
              </a:xfrm>
              <a:prstGeom prst="curvedRightArrow">
                <a:avLst>
                  <a:gd name="adj1" fmla="val 1185"/>
                  <a:gd name="adj2" fmla="val 40000"/>
                  <a:gd name="adj3" fmla="val 46667"/>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314" name="Line 707"/>
              <p:cNvSpPr>
                <a:spLocks noChangeShapeType="1"/>
              </p:cNvSpPr>
              <p:nvPr/>
            </p:nvSpPr>
            <p:spPr bwMode="auto">
              <a:xfrm flipV="1">
                <a:off x="2160" y="4707"/>
                <a:ext cx="1" cy="2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grpSp>
        <p:grpSp>
          <p:nvGrpSpPr>
            <p:cNvPr id="118" name="Group 708"/>
            <p:cNvGrpSpPr>
              <a:grpSpLocks/>
            </p:cNvGrpSpPr>
            <p:nvPr/>
          </p:nvGrpSpPr>
          <p:grpSpPr bwMode="auto">
            <a:xfrm>
              <a:off x="1985749" y="3465076"/>
              <a:ext cx="161925" cy="296863"/>
              <a:chOff x="1759" y="3870"/>
              <a:chExt cx="138" cy="215"/>
            </a:xfrm>
          </p:grpSpPr>
          <p:sp>
            <p:nvSpPr>
              <p:cNvPr id="296" name="Rectangle 709"/>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97" name="Rectangle 710"/>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98" name="Rectangle 711"/>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99" name="Rectangle 712"/>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00" name="Rectangle 713"/>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01" name="Rectangle 714"/>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02" name="Rectangle 715"/>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03" name="Rectangle 716"/>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04" name="Rectangle 717"/>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05" name="Rectangle 718"/>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06" name="Rectangle 719"/>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07" name="Rectangle 720"/>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08" name="Rectangle 721"/>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09" name="Rectangle 722"/>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310" name="Rectangle 723"/>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119" name="Group 724"/>
            <p:cNvGrpSpPr>
              <a:grpSpLocks/>
            </p:cNvGrpSpPr>
            <p:nvPr/>
          </p:nvGrpSpPr>
          <p:grpSpPr bwMode="auto">
            <a:xfrm>
              <a:off x="2377862" y="3296801"/>
              <a:ext cx="160337" cy="296863"/>
              <a:chOff x="1759" y="3870"/>
              <a:chExt cx="138" cy="215"/>
            </a:xfrm>
          </p:grpSpPr>
          <p:sp>
            <p:nvSpPr>
              <p:cNvPr id="281" name="Rectangle 725"/>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82" name="Rectangle 726"/>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83" name="Rectangle 727"/>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84" name="Rectangle 728"/>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85" name="Rectangle 729"/>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86" name="Rectangle 730"/>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87" name="Rectangle 731"/>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88" name="Rectangle 732"/>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89" name="Rectangle 733"/>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90" name="Rectangle 734"/>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91" name="Rectangle 735"/>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92" name="Rectangle 736"/>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93" name="Rectangle 737"/>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94" name="Rectangle 738"/>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95" name="Rectangle 739"/>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120" name="Group 740"/>
            <p:cNvGrpSpPr>
              <a:grpSpLocks/>
            </p:cNvGrpSpPr>
            <p:nvPr/>
          </p:nvGrpSpPr>
          <p:grpSpPr bwMode="auto">
            <a:xfrm>
              <a:off x="3119224" y="2899926"/>
              <a:ext cx="163513" cy="296863"/>
              <a:chOff x="1759" y="3870"/>
              <a:chExt cx="138" cy="215"/>
            </a:xfrm>
          </p:grpSpPr>
          <p:sp>
            <p:nvSpPr>
              <p:cNvPr id="266" name="Rectangle 741"/>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67" name="Rectangle 742"/>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68" name="Rectangle 743"/>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69" name="Rectangle 744"/>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70" name="Rectangle 745"/>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71" name="Rectangle 746"/>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72" name="Rectangle 747"/>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73" name="Rectangle 748"/>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74" name="Rectangle 749"/>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75" name="Rectangle 750"/>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76" name="Rectangle 751"/>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77" name="Rectangle 752"/>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78" name="Rectangle 753"/>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79" name="Rectangle 754"/>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80" name="Rectangle 755"/>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121" name="Group 756"/>
            <p:cNvGrpSpPr>
              <a:grpSpLocks/>
            </p:cNvGrpSpPr>
            <p:nvPr/>
          </p:nvGrpSpPr>
          <p:grpSpPr bwMode="auto">
            <a:xfrm>
              <a:off x="2715999" y="3098364"/>
              <a:ext cx="161925" cy="296862"/>
              <a:chOff x="1759" y="3870"/>
              <a:chExt cx="138" cy="215"/>
            </a:xfrm>
          </p:grpSpPr>
          <p:sp>
            <p:nvSpPr>
              <p:cNvPr id="251" name="Rectangle 757"/>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52" name="Rectangle 758"/>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53" name="Rectangle 759"/>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54" name="Rectangle 760"/>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55" name="Rectangle 761"/>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56" name="Rectangle 762"/>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57" name="Rectangle 763"/>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58" name="Rectangle 764"/>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59" name="Rectangle 765"/>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60" name="Rectangle 766"/>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61" name="Rectangle 767"/>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62" name="Rectangle 768"/>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63" name="Rectangle 769"/>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64" name="Rectangle 770"/>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65" name="Rectangle 771"/>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122" name="Group 772"/>
            <p:cNvGrpSpPr>
              <a:grpSpLocks/>
            </p:cNvGrpSpPr>
            <p:nvPr/>
          </p:nvGrpSpPr>
          <p:grpSpPr bwMode="auto">
            <a:xfrm>
              <a:off x="3519274" y="2768164"/>
              <a:ext cx="161925" cy="296862"/>
              <a:chOff x="1759" y="3870"/>
              <a:chExt cx="138" cy="215"/>
            </a:xfrm>
          </p:grpSpPr>
          <p:sp>
            <p:nvSpPr>
              <p:cNvPr id="236" name="Rectangle 773"/>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37" name="Rectangle 774"/>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38" name="Rectangle 775"/>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39" name="Rectangle 776"/>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40" name="Rectangle 777"/>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41" name="Rectangle 778"/>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42" name="Rectangle 779"/>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43" name="Rectangle 780"/>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44" name="Rectangle 781"/>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45" name="Rectangle 782"/>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46" name="Rectangle 783"/>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47" name="Rectangle 784"/>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48" name="Rectangle 785"/>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49" name="Rectangle 786"/>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50" name="Rectangle 787"/>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123" name="Group 788"/>
            <p:cNvGrpSpPr>
              <a:grpSpLocks/>
            </p:cNvGrpSpPr>
            <p:nvPr/>
          </p:nvGrpSpPr>
          <p:grpSpPr bwMode="auto">
            <a:xfrm>
              <a:off x="2715999" y="2899926"/>
              <a:ext cx="161925" cy="296863"/>
              <a:chOff x="1759" y="3870"/>
              <a:chExt cx="138" cy="215"/>
            </a:xfrm>
          </p:grpSpPr>
          <p:sp>
            <p:nvSpPr>
              <p:cNvPr id="221" name="Rectangle 789"/>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22" name="Rectangle 790"/>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23" name="Rectangle 791"/>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24" name="Rectangle 792"/>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25" name="Rectangle 793"/>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26" name="Rectangle 794"/>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27" name="Rectangle 795"/>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28" name="Rectangle 796"/>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29" name="Rectangle 797"/>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30" name="Rectangle 798"/>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31" name="Rectangle 799"/>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32" name="Rectangle 800"/>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33" name="Rectangle 801"/>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34" name="Rectangle 802"/>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35" name="Rectangle 803"/>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124" name="Group 804"/>
            <p:cNvGrpSpPr>
              <a:grpSpLocks/>
            </p:cNvGrpSpPr>
            <p:nvPr/>
          </p:nvGrpSpPr>
          <p:grpSpPr bwMode="auto">
            <a:xfrm>
              <a:off x="1985749" y="3231714"/>
              <a:ext cx="161925" cy="296862"/>
              <a:chOff x="1759" y="3870"/>
              <a:chExt cx="138" cy="215"/>
            </a:xfrm>
          </p:grpSpPr>
          <p:sp>
            <p:nvSpPr>
              <p:cNvPr id="206" name="Rectangle 805"/>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07" name="Rectangle 806"/>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08" name="Rectangle 807"/>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09" name="Rectangle 808"/>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10" name="Rectangle 809"/>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11" name="Rectangle 810"/>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12" name="Rectangle 811"/>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13" name="Rectangle 812"/>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14" name="Rectangle 813"/>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15" name="Rectangle 814"/>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16" name="Rectangle 815"/>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17" name="Rectangle 816"/>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18" name="Rectangle 817"/>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19" name="Rectangle 818"/>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20" name="Rectangle 819"/>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125" name="Group 820"/>
            <p:cNvGrpSpPr>
              <a:grpSpLocks/>
            </p:cNvGrpSpPr>
            <p:nvPr/>
          </p:nvGrpSpPr>
          <p:grpSpPr bwMode="auto">
            <a:xfrm>
              <a:off x="2377862" y="3033276"/>
              <a:ext cx="160337" cy="296863"/>
              <a:chOff x="1759" y="3870"/>
              <a:chExt cx="138" cy="215"/>
            </a:xfrm>
          </p:grpSpPr>
          <p:sp>
            <p:nvSpPr>
              <p:cNvPr id="191" name="Rectangle 821"/>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92" name="Rectangle 822"/>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93" name="Rectangle 823"/>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94" name="Rectangle 824"/>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95" name="Rectangle 825"/>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96" name="Rectangle 826"/>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97" name="Rectangle 827"/>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98" name="Rectangle 828"/>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99" name="Rectangle 829"/>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00" name="Rectangle 830"/>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01" name="Rectangle 831"/>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02" name="Rectangle 832"/>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03" name="Rectangle 833"/>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04" name="Rectangle 834"/>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205" name="Rectangle 835"/>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126" name="Group 836"/>
            <p:cNvGrpSpPr>
              <a:grpSpLocks/>
            </p:cNvGrpSpPr>
            <p:nvPr/>
          </p:nvGrpSpPr>
          <p:grpSpPr bwMode="auto">
            <a:xfrm>
              <a:off x="3127162" y="2634814"/>
              <a:ext cx="161925" cy="296862"/>
              <a:chOff x="1759" y="3870"/>
              <a:chExt cx="138" cy="215"/>
            </a:xfrm>
          </p:grpSpPr>
          <p:sp>
            <p:nvSpPr>
              <p:cNvPr id="176" name="Rectangle 837"/>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77" name="Rectangle 838"/>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78" name="Rectangle 839"/>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79" name="Rectangle 840"/>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80" name="Rectangle 841"/>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81" name="Rectangle 842"/>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82" name="Rectangle 843"/>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83" name="Rectangle 844"/>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84" name="Rectangle 845"/>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85" name="Rectangle 846"/>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86" name="Rectangle 847"/>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87" name="Rectangle 848"/>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88" name="Rectangle 849"/>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89" name="Rectangle 850"/>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90" name="Rectangle 851"/>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127" name="Group 852"/>
            <p:cNvGrpSpPr>
              <a:grpSpLocks/>
            </p:cNvGrpSpPr>
            <p:nvPr/>
          </p:nvGrpSpPr>
          <p:grpSpPr bwMode="auto">
            <a:xfrm>
              <a:off x="3519274" y="2501464"/>
              <a:ext cx="161925" cy="296862"/>
              <a:chOff x="1759" y="3870"/>
              <a:chExt cx="138" cy="215"/>
            </a:xfrm>
          </p:grpSpPr>
          <p:sp>
            <p:nvSpPr>
              <p:cNvPr id="161" name="Rectangle 853"/>
              <p:cNvSpPr>
                <a:spLocks noChangeArrowheads="1"/>
              </p:cNvSpPr>
              <p:nvPr/>
            </p:nvSpPr>
            <p:spPr bwMode="auto">
              <a:xfrm>
                <a:off x="1759" y="407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62" name="Rectangle 854"/>
              <p:cNvSpPr>
                <a:spLocks noChangeArrowheads="1"/>
              </p:cNvSpPr>
              <p:nvPr/>
            </p:nvSpPr>
            <p:spPr bwMode="auto">
              <a:xfrm>
                <a:off x="1759" y="404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63" name="Rectangle 855"/>
              <p:cNvSpPr>
                <a:spLocks noChangeArrowheads="1"/>
              </p:cNvSpPr>
              <p:nvPr/>
            </p:nvSpPr>
            <p:spPr bwMode="auto">
              <a:xfrm>
                <a:off x="1759" y="4018"/>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64" name="Rectangle 856"/>
              <p:cNvSpPr>
                <a:spLocks noChangeArrowheads="1"/>
              </p:cNvSpPr>
              <p:nvPr/>
            </p:nvSpPr>
            <p:spPr bwMode="auto">
              <a:xfrm>
                <a:off x="1759" y="3995"/>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65" name="Rectangle 857"/>
              <p:cNvSpPr>
                <a:spLocks noChangeArrowheads="1"/>
              </p:cNvSpPr>
              <p:nvPr/>
            </p:nvSpPr>
            <p:spPr bwMode="auto">
              <a:xfrm>
                <a:off x="1759" y="3984"/>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66" name="Rectangle 858"/>
              <p:cNvSpPr>
                <a:spLocks noChangeArrowheads="1"/>
              </p:cNvSpPr>
              <p:nvPr/>
            </p:nvSpPr>
            <p:spPr bwMode="auto">
              <a:xfrm>
                <a:off x="1759" y="3972"/>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67" name="Rectangle 859"/>
              <p:cNvSpPr>
                <a:spLocks noChangeArrowheads="1"/>
              </p:cNvSpPr>
              <p:nvPr/>
            </p:nvSpPr>
            <p:spPr bwMode="auto">
              <a:xfrm>
                <a:off x="1759" y="396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68" name="Rectangle 860"/>
              <p:cNvSpPr>
                <a:spLocks noChangeArrowheads="1"/>
              </p:cNvSpPr>
              <p:nvPr/>
            </p:nvSpPr>
            <p:spPr bwMode="auto">
              <a:xfrm>
                <a:off x="1759" y="3950"/>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69" name="Rectangle 861"/>
              <p:cNvSpPr>
                <a:spLocks noChangeArrowheads="1"/>
              </p:cNvSpPr>
              <p:nvPr/>
            </p:nvSpPr>
            <p:spPr bwMode="auto">
              <a:xfrm>
                <a:off x="1759" y="3939"/>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70" name="Rectangle 862"/>
              <p:cNvSpPr>
                <a:spLocks noChangeArrowheads="1"/>
              </p:cNvSpPr>
              <p:nvPr/>
            </p:nvSpPr>
            <p:spPr bwMode="auto">
              <a:xfrm>
                <a:off x="1759" y="3927"/>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71" name="Rectangle 863"/>
              <p:cNvSpPr>
                <a:spLocks noChangeArrowheads="1"/>
              </p:cNvSpPr>
              <p:nvPr/>
            </p:nvSpPr>
            <p:spPr bwMode="auto">
              <a:xfrm>
                <a:off x="1759" y="3916"/>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72" name="Rectangle 864"/>
              <p:cNvSpPr>
                <a:spLocks noChangeArrowheads="1"/>
              </p:cNvSpPr>
              <p:nvPr/>
            </p:nvSpPr>
            <p:spPr bwMode="auto">
              <a:xfrm>
                <a:off x="1759" y="3904"/>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73" name="Rectangle 865"/>
              <p:cNvSpPr>
                <a:spLocks noChangeArrowheads="1"/>
              </p:cNvSpPr>
              <p:nvPr/>
            </p:nvSpPr>
            <p:spPr bwMode="auto">
              <a:xfrm>
                <a:off x="1759" y="3893"/>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74" name="Rectangle 866"/>
              <p:cNvSpPr>
                <a:spLocks noChangeArrowheads="1"/>
              </p:cNvSpPr>
              <p:nvPr/>
            </p:nvSpPr>
            <p:spPr bwMode="auto">
              <a:xfrm>
                <a:off x="1759" y="3881"/>
                <a:ext cx="138"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75" name="Rectangle 867"/>
              <p:cNvSpPr>
                <a:spLocks noChangeArrowheads="1"/>
              </p:cNvSpPr>
              <p:nvPr/>
            </p:nvSpPr>
            <p:spPr bwMode="auto">
              <a:xfrm>
                <a:off x="1759" y="3870"/>
                <a:ext cx="138" cy="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grpSp>
        <p:grpSp>
          <p:nvGrpSpPr>
            <p:cNvPr id="128" name="Group 868"/>
            <p:cNvGrpSpPr>
              <a:grpSpLocks/>
            </p:cNvGrpSpPr>
            <p:nvPr/>
          </p:nvGrpSpPr>
          <p:grpSpPr bwMode="auto">
            <a:xfrm>
              <a:off x="3127162" y="1247339"/>
              <a:ext cx="1069975" cy="966787"/>
              <a:chOff x="1493" y="504"/>
              <a:chExt cx="710" cy="697"/>
            </a:xfrm>
          </p:grpSpPr>
          <p:sp>
            <p:nvSpPr>
              <p:cNvPr id="142" name="Oval 869"/>
              <p:cNvSpPr>
                <a:spLocks noChangeArrowheads="1"/>
              </p:cNvSpPr>
              <p:nvPr/>
            </p:nvSpPr>
            <p:spPr bwMode="auto">
              <a:xfrm>
                <a:off x="1523" y="515"/>
                <a:ext cx="287" cy="29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143" name="Oval 870"/>
              <p:cNvSpPr>
                <a:spLocks noChangeArrowheads="1"/>
              </p:cNvSpPr>
              <p:nvPr/>
            </p:nvSpPr>
            <p:spPr bwMode="auto">
              <a:xfrm>
                <a:off x="1516" y="504"/>
                <a:ext cx="285" cy="289"/>
              </a:xfrm>
              <a:prstGeom prst="ellipse">
                <a:avLst/>
              </a:prstGeom>
              <a:solidFill>
                <a:srgbClr val="FFCC00"/>
              </a:solidFill>
              <a:ln w="4763">
                <a:solidFill>
                  <a:srgbClr val="000000"/>
                </a:solidFill>
                <a:round/>
                <a:headEnd/>
                <a:tailEnd/>
              </a:ln>
            </p:spPr>
            <p:txBody>
              <a:bodyPr/>
              <a:lstStyle/>
              <a:p>
                <a:endParaRPr lang="en-US">
                  <a:latin typeface="Corbel"/>
                  <a:cs typeface="Corbel"/>
                </a:endParaRPr>
              </a:p>
            </p:txBody>
          </p:sp>
          <p:sp>
            <p:nvSpPr>
              <p:cNvPr id="144" name="Rectangle 871"/>
              <p:cNvSpPr>
                <a:spLocks noChangeArrowheads="1"/>
              </p:cNvSpPr>
              <p:nvPr/>
            </p:nvSpPr>
            <p:spPr bwMode="auto">
              <a:xfrm>
                <a:off x="1540" y="552"/>
                <a:ext cx="23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45" name="Rectangle 872"/>
              <p:cNvSpPr>
                <a:spLocks noChangeArrowheads="1"/>
              </p:cNvSpPr>
              <p:nvPr/>
            </p:nvSpPr>
            <p:spPr bwMode="auto">
              <a:xfrm>
                <a:off x="1570" y="577"/>
                <a:ext cx="17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a:solidFill>
                      <a:srgbClr val="000000"/>
                    </a:solidFill>
                    <a:latin typeface="Corbel"/>
                    <a:cs typeface="Corbel"/>
                  </a:rPr>
                  <a:t>CN</a:t>
                </a:r>
                <a:endParaRPr lang="en-GB" sz="2400">
                  <a:latin typeface="Corbel"/>
                  <a:cs typeface="Corbel"/>
                </a:endParaRPr>
              </a:p>
            </p:txBody>
          </p:sp>
          <p:grpSp>
            <p:nvGrpSpPr>
              <p:cNvPr id="146" name="Group 873"/>
              <p:cNvGrpSpPr>
                <a:grpSpLocks/>
              </p:cNvGrpSpPr>
              <p:nvPr/>
            </p:nvGrpSpPr>
            <p:grpSpPr bwMode="auto">
              <a:xfrm>
                <a:off x="1611" y="840"/>
                <a:ext cx="46" cy="241"/>
                <a:chOff x="1611" y="840"/>
                <a:chExt cx="46" cy="241"/>
              </a:xfrm>
            </p:grpSpPr>
            <p:sp>
              <p:nvSpPr>
                <p:cNvPr id="159" name="Rectangle 874"/>
                <p:cNvSpPr>
                  <a:spLocks noChangeArrowheads="1"/>
                </p:cNvSpPr>
                <p:nvPr/>
              </p:nvSpPr>
              <p:spPr bwMode="auto">
                <a:xfrm>
                  <a:off x="1630" y="840"/>
                  <a:ext cx="9" cy="17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60" name="Freeform 875"/>
                <p:cNvSpPr>
                  <a:spLocks/>
                </p:cNvSpPr>
                <p:nvPr/>
              </p:nvSpPr>
              <p:spPr bwMode="auto">
                <a:xfrm>
                  <a:off x="1611" y="1009"/>
                  <a:ext cx="46" cy="72"/>
                </a:xfrm>
                <a:custGeom>
                  <a:avLst/>
                  <a:gdLst>
                    <a:gd name="T0" fmla="*/ 0 w 138"/>
                    <a:gd name="T1" fmla="*/ 0 h 144"/>
                    <a:gd name="T2" fmla="*/ 70 w 138"/>
                    <a:gd name="T3" fmla="*/ 144 h 144"/>
                    <a:gd name="T4" fmla="*/ 138 w 138"/>
                    <a:gd name="T5" fmla="*/ 0 h 144"/>
                    <a:gd name="T6" fmla="*/ 0 w 138"/>
                    <a:gd name="T7" fmla="*/ 0 h 144"/>
                  </a:gdLst>
                  <a:ahLst/>
                  <a:cxnLst>
                    <a:cxn ang="0">
                      <a:pos x="T0" y="T1"/>
                    </a:cxn>
                    <a:cxn ang="0">
                      <a:pos x="T2" y="T3"/>
                    </a:cxn>
                    <a:cxn ang="0">
                      <a:pos x="T4" y="T5"/>
                    </a:cxn>
                    <a:cxn ang="0">
                      <a:pos x="T6" y="T7"/>
                    </a:cxn>
                  </a:cxnLst>
                  <a:rect l="0" t="0" r="r" b="b"/>
                  <a:pathLst>
                    <a:path w="138" h="144">
                      <a:moveTo>
                        <a:pt x="0" y="0"/>
                      </a:moveTo>
                      <a:lnTo>
                        <a:pt x="70" y="144"/>
                      </a:lnTo>
                      <a:lnTo>
                        <a:pt x="13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sp>
            <p:nvSpPr>
              <p:cNvPr id="147" name="Rectangle 876"/>
              <p:cNvSpPr>
                <a:spLocks noChangeArrowheads="1"/>
              </p:cNvSpPr>
              <p:nvPr/>
            </p:nvSpPr>
            <p:spPr bwMode="auto">
              <a:xfrm>
                <a:off x="1493" y="816"/>
                <a:ext cx="12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48" name="Rectangle 877"/>
              <p:cNvSpPr>
                <a:spLocks noChangeArrowheads="1"/>
              </p:cNvSpPr>
              <p:nvPr/>
            </p:nvSpPr>
            <p:spPr bwMode="auto">
              <a:xfrm>
                <a:off x="1522" y="840"/>
                <a:ext cx="7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a:solidFill>
                      <a:srgbClr val="000000"/>
                    </a:solidFill>
                    <a:latin typeface="Corbel"/>
                    <a:cs typeface="Corbel"/>
                  </a:rPr>
                  <a:t>n</a:t>
                </a:r>
                <a:endParaRPr lang="en-GB" sz="2400">
                  <a:latin typeface="Corbel"/>
                  <a:cs typeface="Corbel"/>
                </a:endParaRPr>
              </a:p>
            </p:txBody>
          </p:sp>
          <p:grpSp>
            <p:nvGrpSpPr>
              <p:cNvPr id="149" name="Group 878"/>
              <p:cNvGrpSpPr>
                <a:grpSpLocks/>
              </p:cNvGrpSpPr>
              <p:nvPr/>
            </p:nvGrpSpPr>
            <p:grpSpPr bwMode="auto">
              <a:xfrm>
                <a:off x="1659" y="1081"/>
                <a:ext cx="46" cy="120"/>
                <a:chOff x="1659" y="1081"/>
                <a:chExt cx="46" cy="120"/>
              </a:xfrm>
            </p:grpSpPr>
            <p:sp>
              <p:nvSpPr>
                <p:cNvPr id="157" name="Rectangle 879"/>
                <p:cNvSpPr>
                  <a:spLocks noChangeArrowheads="1"/>
                </p:cNvSpPr>
                <p:nvPr/>
              </p:nvSpPr>
              <p:spPr bwMode="auto">
                <a:xfrm>
                  <a:off x="1678" y="1081"/>
                  <a:ext cx="8" cy="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58" name="Freeform 880"/>
                <p:cNvSpPr>
                  <a:spLocks/>
                </p:cNvSpPr>
                <p:nvPr/>
              </p:nvSpPr>
              <p:spPr bwMode="auto">
                <a:xfrm>
                  <a:off x="1659" y="1129"/>
                  <a:ext cx="46" cy="72"/>
                </a:xfrm>
                <a:custGeom>
                  <a:avLst/>
                  <a:gdLst>
                    <a:gd name="T0" fmla="*/ 0 w 138"/>
                    <a:gd name="T1" fmla="*/ 0 h 144"/>
                    <a:gd name="T2" fmla="*/ 70 w 138"/>
                    <a:gd name="T3" fmla="*/ 144 h 144"/>
                    <a:gd name="T4" fmla="*/ 138 w 138"/>
                    <a:gd name="T5" fmla="*/ 0 h 144"/>
                    <a:gd name="T6" fmla="*/ 0 w 138"/>
                    <a:gd name="T7" fmla="*/ 0 h 144"/>
                  </a:gdLst>
                  <a:ahLst/>
                  <a:cxnLst>
                    <a:cxn ang="0">
                      <a:pos x="T0" y="T1"/>
                    </a:cxn>
                    <a:cxn ang="0">
                      <a:pos x="T2" y="T3"/>
                    </a:cxn>
                    <a:cxn ang="0">
                      <a:pos x="T4" y="T5"/>
                    </a:cxn>
                    <a:cxn ang="0">
                      <a:pos x="T6" y="T7"/>
                    </a:cxn>
                  </a:cxnLst>
                  <a:rect l="0" t="0" r="r" b="b"/>
                  <a:pathLst>
                    <a:path w="138" h="144">
                      <a:moveTo>
                        <a:pt x="0" y="0"/>
                      </a:moveTo>
                      <a:lnTo>
                        <a:pt x="70" y="144"/>
                      </a:lnTo>
                      <a:lnTo>
                        <a:pt x="13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grpSp>
          <p:sp>
            <p:nvSpPr>
              <p:cNvPr id="150" name="Freeform 881"/>
              <p:cNvSpPr>
                <a:spLocks/>
              </p:cNvSpPr>
              <p:nvPr/>
            </p:nvSpPr>
            <p:spPr bwMode="auto">
              <a:xfrm>
                <a:off x="1658" y="860"/>
                <a:ext cx="96" cy="251"/>
              </a:xfrm>
              <a:custGeom>
                <a:avLst/>
                <a:gdLst>
                  <a:gd name="T0" fmla="*/ 49 w 288"/>
                  <a:gd name="T1" fmla="*/ 23 h 501"/>
                  <a:gd name="T2" fmla="*/ 1 w 288"/>
                  <a:gd name="T3" fmla="*/ 64 h 501"/>
                  <a:gd name="T4" fmla="*/ 21 w 288"/>
                  <a:gd name="T5" fmla="*/ 99 h 501"/>
                  <a:gd name="T6" fmla="*/ 131 w 288"/>
                  <a:gd name="T7" fmla="*/ 131 h 501"/>
                  <a:gd name="T8" fmla="*/ 176 w 288"/>
                  <a:gd name="T9" fmla="*/ 137 h 501"/>
                  <a:gd name="T10" fmla="*/ 208 w 288"/>
                  <a:gd name="T11" fmla="*/ 149 h 501"/>
                  <a:gd name="T12" fmla="*/ 222 w 288"/>
                  <a:gd name="T13" fmla="*/ 150 h 501"/>
                  <a:gd name="T14" fmla="*/ 217 w 288"/>
                  <a:gd name="T15" fmla="*/ 185 h 501"/>
                  <a:gd name="T16" fmla="*/ 207 w 288"/>
                  <a:gd name="T17" fmla="*/ 196 h 501"/>
                  <a:gd name="T18" fmla="*/ 112 w 288"/>
                  <a:gd name="T19" fmla="*/ 209 h 501"/>
                  <a:gd name="T20" fmla="*/ 66 w 288"/>
                  <a:gd name="T21" fmla="*/ 233 h 501"/>
                  <a:gd name="T22" fmla="*/ 49 w 288"/>
                  <a:gd name="T23" fmla="*/ 276 h 501"/>
                  <a:gd name="T24" fmla="*/ 66 w 288"/>
                  <a:gd name="T25" fmla="*/ 286 h 501"/>
                  <a:gd name="T26" fmla="*/ 83 w 288"/>
                  <a:gd name="T27" fmla="*/ 291 h 501"/>
                  <a:gd name="T28" fmla="*/ 50 w 288"/>
                  <a:gd name="T29" fmla="*/ 264 h 501"/>
                  <a:gd name="T30" fmla="*/ 47 w 288"/>
                  <a:gd name="T31" fmla="*/ 271 h 501"/>
                  <a:gd name="T32" fmla="*/ 65 w 288"/>
                  <a:gd name="T33" fmla="*/ 287 h 501"/>
                  <a:gd name="T34" fmla="*/ 121 w 288"/>
                  <a:gd name="T35" fmla="*/ 321 h 501"/>
                  <a:gd name="T36" fmla="*/ 188 w 288"/>
                  <a:gd name="T37" fmla="*/ 332 h 501"/>
                  <a:gd name="T38" fmla="*/ 250 w 288"/>
                  <a:gd name="T39" fmla="*/ 353 h 501"/>
                  <a:gd name="T40" fmla="*/ 256 w 288"/>
                  <a:gd name="T41" fmla="*/ 359 h 501"/>
                  <a:gd name="T42" fmla="*/ 260 w 288"/>
                  <a:gd name="T43" fmla="*/ 369 h 501"/>
                  <a:gd name="T44" fmla="*/ 256 w 288"/>
                  <a:gd name="T45" fmla="*/ 399 h 501"/>
                  <a:gd name="T46" fmla="*/ 245 w 288"/>
                  <a:gd name="T47" fmla="*/ 402 h 501"/>
                  <a:gd name="T48" fmla="*/ 157 w 288"/>
                  <a:gd name="T49" fmla="*/ 416 h 501"/>
                  <a:gd name="T50" fmla="*/ 89 w 288"/>
                  <a:gd name="T51" fmla="*/ 426 h 501"/>
                  <a:gd name="T52" fmla="*/ 81 w 288"/>
                  <a:gd name="T53" fmla="*/ 448 h 501"/>
                  <a:gd name="T54" fmla="*/ 118 w 288"/>
                  <a:gd name="T55" fmla="*/ 444 h 501"/>
                  <a:gd name="T56" fmla="*/ 151 w 288"/>
                  <a:gd name="T57" fmla="*/ 425 h 501"/>
                  <a:gd name="T58" fmla="*/ 131 w 288"/>
                  <a:gd name="T59" fmla="*/ 415 h 501"/>
                  <a:gd name="T60" fmla="*/ 86 w 288"/>
                  <a:gd name="T61" fmla="*/ 457 h 501"/>
                  <a:gd name="T62" fmla="*/ 109 w 288"/>
                  <a:gd name="T63" fmla="*/ 476 h 501"/>
                  <a:gd name="T64" fmla="*/ 109 w 288"/>
                  <a:gd name="T65" fmla="*/ 441 h 501"/>
                  <a:gd name="T66" fmla="*/ 126 w 288"/>
                  <a:gd name="T67" fmla="*/ 422 h 501"/>
                  <a:gd name="T68" fmla="*/ 130 w 288"/>
                  <a:gd name="T69" fmla="*/ 416 h 501"/>
                  <a:gd name="T70" fmla="*/ 103 w 288"/>
                  <a:gd name="T71" fmla="*/ 429 h 501"/>
                  <a:gd name="T72" fmla="*/ 100 w 288"/>
                  <a:gd name="T73" fmla="*/ 435 h 501"/>
                  <a:gd name="T74" fmla="*/ 106 w 288"/>
                  <a:gd name="T75" fmla="*/ 440 h 501"/>
                  <a:gd name="T76" fmla="*/ 112 w 288"/>
                  <a:gd name="T77" fmla="*/ 439 h 501"/>
                  <a:gd name="T78" fmla="*/ 238 w 288"/>
                  <a:gd name="T79" fmla="*/ 423 h 501"/>
                  <a:gd name="T80" fmla="*/ 281 w 288"/>
                  <a:gd name="T81" fmla="*/ 406 h 501"/>
                  <a:gd name="T82" fmla="*/ 287 w 288"/>
                  <a:gd name="T83" fmla="*/ 369 h 501"/>
                  <a:gd name="T84" fmla="*/ 281 w 288"/>
                  <a:gd name="T85" fmla="*/ 352 h 501"/>
                  <a:gd name="T86" fmla="*/ 248 w 288"/>
                  <a:gd name="T87" fmla="*/ 332 h 501"/>
                  <a:gd name="T88" fmla="*/ 164 w 288"/>
                  <a:gd name="T89" fmla="*/ 310 h 501"/>
                  <a:gd name="T90" fmla="*/ 118 w 288"/>
                  <a:gd name="T91" fmla="*/ 311 h 501"/>
                  <a:gd name="T92" fmla="*/ 66 w 288"/>
                  <a:gd name="T93" fmla="*/ 260 h 501"/>
                  <a:gd name="T94" fmla="*/ 40 w 288"/>
                  <a:gd name="T95" fmla="*/ 257 h 501"/>
                  <a:gd name="T96" fmla="*/ 50 w 288"/>
                  <a:gd name="T97" fmla="*/ 289 h 501"/>
                  <a:gd name="T98" fmla="*/ 77 w 288"/>
                  <a:gd name="T99" fmla="*/ 303 h 501"/>
                  <a:gd name="T100" fmla="*/ 74 w 288"/>
                  <a:gd name="T101" fmla="*/ 269 h 501"/>
                  <a:gd name="T102" fmla="*/ 81 w 288"/>
                  <a:gd name="T103" fmla="*/ 251 h 501"/>
                  <a:gd name="T104" fmla="*/ 100 w 288"/>
                  <a:gd name="T105" fmla="*/ 229 h 501"/>
                  <a:gd name="T106" fmla="*/ 189 w 288"/>
                  <a:gd name="T107" fmla="*/ 219 h 501"/>
                  <a:gd name="T108" fmla="*/ 242 w 288"/>
                  <a:gd name="T109" fmla="*/ 192 h 501"/>
                  <a:gd name="T110" fmla="*/ 247 w 288"/>
                  <a:gd name="T111" fmla="*/ 153 h 501"/>
                  <a:gd name="T112" fmla="*/ 217 w 288"/>
                  <a:gd name="T113" fmla="*/ 130 h 501"/>
                  <a:gd name="T114" fmla="*/ 168 w 288"/>
                  <a:gd name="T115" fmla="*/ 118 h 501"/>
                  <a:gd name="T116" fmla="*/ 100 w 288"/>
                  <a:gd name="T117" fmla="*/ 109 h 501"/>
                  <a:gd name="T118" fmla="*/ 29 w 288"/>
                  <a:gd name="T119" fmla="*/ 79 h 501"/>
                  <a:gd name="T120" fmla="*/ 28 w 288"/>
                  <a:gd name="T121" fmla="*/ 67 h 501"/>
                  <a:gd name="T122" fmla="*/ 38 w 288"/>
                  <a:gd name="T123" fmla="*/ 50 h 501"/>
                  <a:gd name="T124" fmla="*/ 137 w 288"/>
                  <a:gd name="T125" fmla="*/ 2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 h="501">
                    <a:moveTo>
                      <a:pt x="155" y="17"/>
                    </a:moveTo>
                    <a:lnTo>
                      <a:pt x="149" y="0"/>
                    </a:lnTo>
                    <a:lnTo>
                      <a:pt x="127" y="3"/>
                    </a:lnTo>
                    <a:lnTo>
                      <a:pt x="109" y="6"/>
                    </a:lnTo>
                    <a:lnTo>
                      <a:pt x="92" y="9"/>
                    </a:lnTo>
                    <a:lnTo>
                      <a:pt x="77" y="13"/>
                    </a:lnTo>
                    <a:lnTo>
                      <a:pt x="49" y="23"/>
                    </a:lnTo>
                    <a:lnTo>
                      <a:pt x="44" y="25"/>
                    </a:lnTo>
                    <a:lnTo>
                      <a:pt x="22" y="36"/>
                    </a:lnTo>
                    <a:lnTo>
                      <a:pt x="21" y="37"/>
                    </a:lnTo>
                    <a:lnTo>
                      <a:pt x="18" y="39"/>
                    </a:lnTo>
                    <a:lnTo>
                      <a:pt x="7" y="52"/>
                    </a:lnTo>
                    <a:lnTo>
                      <a:pt x="4" y="58"/>
                    </a:lnTo>
                    <a:lnTo>
                      <a:pt x="1" y="64"/>
                    </a:lnTo>
                    <a:lnTo>
                      <a:pt x="1" y="67"/>
                    </a:lnTo>
                    <a:lnTo>
                      <a:pt x="0" y="73"/>
                    </a:lnTo>
                    <a:lnTo>
                      <a:pt x="1" y="77"/>
                    </a:lnTo>
                    <a:lnTo>
                      <a:pt x="3" y="83"/>
                    </a:lnTo>
                    <a:lnTo>
                      <a:pt x="7" y="89"/>
                    </a:lnTo>
                    <a:lnTo>
                      <a:pt x="10" y="92"/>
                    </a:lnTo>
                    <a:lnTo>
                      <a:pt x="21" y="99"/>
                    </a:lnTo>
                    <a:lnTo>
                      <a:pt x="32" y="106"/>
                    </a:lnTo>
                    <a:lnTo>
                      <a:pt x="37" y="108"/>
                    </a:lnTo>
                    <a:lnTo>
                      <a:pt x="55" y="115"/>
                    </a:lnTo>
                    <a:lnTo>
                      <a:pt x="72" y="121"/>
                    </a:lnTo>
                    <a:lnTo>
                      <a:pt x="95" y="126"/>
                    </a:lnTo>
                    <a:lnTo>
                      <a:pt x="114" y="129"/>
                    </a:lnTo>
                    <a:lnTo>
                      <a:pt x="131" y="131"/>
                    </a:lnTo>
                    <a:lnTo>
                      <a:pt x="146" y="133"/>
                    </a:lnTo>
                    <a:lnTo>
                      <a:pt x="151" y="134"/>
                    </a:lnTo>
                    <a:lnTo>
                      <a:pt x="164" y="135"/>
                    </a:lnTo>
                    <a:lnTo>
                      <a:pt x="164" y="126"/>
                    </a:lnTo>
                    <a:lnTo>
                      <a:pt x="158" y="135"/>
                    </a:lnTo>
                    <a:lnTo>
                      <a:pt x="168" y="136"/>
                    </a:lnTo>
                    <a:lnTo>
                      <a:pt x="176" y="137"/>
                    </a:lnTo>
                    <a:lnTo>
                      <a:pt x="182" y="138"/>
                    </a:lnTo>
                    <a:lnTo>
                      <a:pt x="188" y="139"/>
                    </a:lnTo>
                    <a:lnTo>
                      <a:pt x="195" y="141"/>
                    </a:lnTo>
                    <a:lnTo>
                      <a:pt x="199" y="133"/>
                    </a:lnTo>
                    <a:lnTo>
                      <a:pt x="191" y="139"/>
                    </a:lnTo>
                    <a:lnTo>
                      <a:pt x="198" y="143"/>
                    </a:lnTo>
                    <a:lnTo>
                      <a:pt x="208" y="149"/>
                    </a:lnTo>
                    <a:lnTo>
                      <a:pt x="216" y="153"/>
                    </a:lnTo>
                    <a:lnTo>
                      <a:pt x="226" y="158"/>
                    </a:lnTo>
                    <a:lnTo>
                      <a:pt x="234" y="151"/>
                    </a:lnTo>
                    <a:lnTo>
                      <a:pt x="220" y="151"/>
                    </a:lnTo>
                    <a:lnTo>
                      <a:pt x="222" y="154"/>
                    </a:lnTo>
                    <a:lnTo>
                      <a:pt x="225" y="157"/>
                    </a:lnTo>
                    <a:lnTo>
                      <a:pt x="222" y="150"/>
                    </a:lnTo>
                    <a:lnTo>
                      <a:pt x="219" y="157"/>
                    </a:lnTo>
                    <a:lnTo>
                      <a:pt x="219" y="163"/>
                    </a:lnTo>
                    <a:lnTo>
                      <a:pt x="220" y="176"/>
                    </a:lnTo>
                    <a:lnTo>
                      <a:pt x="219" y="182"/>
                    </a:lnTo>
                    <a:lnTo>
                      <a:pt x="232" y="182"/>
                    </a:lnTo>
                    <a:lnTo>
                      <a:pt x="220" y="179"/>
                    </a:lnTo>
                    <a:lnTo>
                      <a:pt x="217" y="185"/>
                    </a:lnTo>
                    <a:lnTo>
                      <a:pt x="214" y="191"/>
                    </a:lnTo>
                    <a:lnTo>
                      <a:pt x="226" y="194"/>
                    </a:lnTo>
                    <a:lnTo>
                      <a:pt x="217" y="188"/>
                    </a:lnTo>
                    <a:lnTo>
                      <a:pt x="211" y="194"/>
                    </a:lnTo>
                    <a:lnTo>
                      <a:pt x="202" y="198"/>
                    </a:lnTo>
                    <a:lnTo>
                      <a:pt x="211" y="204"/>
                    </a:lnTo>
                    <a:lnTo>
                      <a:pt x="207" y="196"/>
                    </a:lnTo>
                    <a:lnTo>
                      <a:pt x="194" y="199"/>
                    </a:lnTo>
                    <a:lnTo>
                      <a:pt x="179" y="202"/>
                    </a:lnTo>
                    <a:lnTo>
                      <a:pt x="183" y="211"/>
                    </a:lnTo>
                    <a:lnTo>
                      <a:pt x="183" y="202"/>
                    </a:lnTo>
                    <a:lnTo>
                      <a:pt x="165" y="204"/>
                    </a:lnTo>
                    <a:lnTo>
                      <a:pt x="130" y="208"/>
                    </a:lnTo>
                    <a:lnTo>
                      <a:pt x="112" y="209"/>
                    </a:lnTo>
                    <a:lnTo>
                      <a:pt x="108" y="210"/>
                    </a:lnTo>
                    <a:lnTo>
                      <a:pt x="95" y="212"/>
                    </a:lnTo>
                    <a:lnTo>
                      <a:pt x="93" y="212"/>
                    </a:lnTo>
                    <a:lnTo>
                      <a:pt x="89" y="214"/>
                    </a:lnTo>
                    <a:lnTo>
                      <a:pt x="87" y="215"/>
                    </a:lnTo>
                    <a:lnTo>
                      <a:pt x="77" y="224"/>
                    </a:lnTo>
                    <a:lnTo>
                      <a:pt x="66" y="233"/>
                    </a:lnTo>
                    <a:lnTo>
                      <a:pt x="63" y="236"/>
                    </a:lnTo>
                    <a:lnTo>
                      <a:pt x="56" y="244"/>
                    </a:lnTo>
                    <a:lnTo>
                      <a:pt x="52" y="252"/>
                    </a:lnTo>
                    <a:lnTo>
                      <a:pt x="49" y="260"/>
                    </a:lnTo>
                    <a:lnTo>
                      <a:pt x="49" y="264"/>
                    </a:lnTo>
                    <a:lnTo>
                      <a:pt x="49" y="273"/>
                    </a:lnTo>
                    <a:lnTo>
                      <a:pt x="49" y="276"/>
                    </a:lnTo>
                    <a:lnTo>
                      <a:pt x="52" y="286"/>
                    </a:lnTo>
                    <a:lnTo>
                      <a:pt x="59" y="298"/>
                    </a:lnTo>
                    <a:lnTo>
                      <a:pt x="59" y="298"/>
                    </a:lnTo>
                    <a:lnTo>
                      <a:pt x="71" y="294"/>
                    </a:lnTo>
                    <a:lnTo>
                      <a:pt x="77" y="286"/>
                    </a:lnTo>
                    <a:lnTo>
                      <a:pt x="71" y="285"/>
                    </a:lnTo>
                    <a:lnTo>
                      <a:pt x="66" y="286"/>
                    </a:lnTo>
                    <a:lnTo>
                      <a:pt x="62" y="288"/>
                    </a:lnTo>
                    <a:lnTo>
                      <a:pt x="59" y="291"/>
                    </a:lnTo>
                    <a:lnTo>
                      <a:pt x="58" y="294"/>
                    </a:lnTo>
                    <a:lnTo>
                      <a:pt x="81" y="288"/>
                    </a:lnTo>
                    <a:lnTo>
                      <a:pt x="80" y="288"/>
                    </a:lnTo>
                    <a:lnTo>
                      <a:pt x="71" y="294"/>
                    </a:lnTo>
                    <a:lnTo>
                      <a:pt x="83" y="291"/>
                    </a:lnTo>
                    <a:lnTo>
                      <a:pt x="80" y="287"/>
                    </a:lnTo>
                    <a:lnTo>
                      <a:pt x="75" y="282"/>
                    </a:lnTo>
                    <a:lnTo>
                      <a:pt x="71" y="276"/>
                    </a:lnTo>
                    <a:lnTo>
                      <a:pt x="66" y="269"/>
                    </a:lnTo>
                    <a:lnTo>
                      <a:pt x="63" y="264"/>
                    </a:lnTo>
                    <a:lnTo>
                      <a:pt x="62" y="260"/>
                    </a:lnTo>
                    <a:lnTo>
                      <a:pt x="50" y="264"/>
                    </a:lnTo>
                    <a:lnTo>
                      <a:pt x="50" y="273"/>
                    </a:lnTo>
                    <a:lnTo>
                      <a:pt x="55" y="272"/>
                    </a:lnTo>
                    <a:lnTo>
                      <a:pt x="59" y="270"/>
                    </a:lnTo>
                    <a:lnTo>
                      <a:pt x="62" y="267"/>
                    </a:lnTo>
                    <a:lnTo>
                      <a:pt x="63" y="264"/>
                    </a:lnTo>
                    <a:lnTo>
                      <a:pt x="44" y="272"/>
                    </a:lnTo>
                    <a:lnTo>
                      <a:pt x="47" y="271"/>
                    </a:lnTo>
                    <a:lnTo>
                      <a:pt x="52" y="263"/>
                    </a:lnTo>
                    <a:lnTo>
                      <a:pt x="44" y="271"/>
                    </a:lnTo>
                    <a:lnTo>
                      <a:pt x="52" y="275"/>
                    </a:lnTo>
                    <a:lnTo>
                      <a:pt x="56" y="266"/>
                    </a:lnTo>
                    <a:lnTo>
                      <a:pt x="47" y="273"/>
                    </a:lnTo>
                    <a:lnTo>
                      <a:pt x="55" y="279"/>
                    </a:lnTo>
                    <a:lnTo>
                      <a:pt x="65" y="287"/>
                    </a:lnTo>
                    <a:lnTo>
                      <a:pt x="77" y="296"/>
                    </a:lnTo>
                    <a:lnTo>
                      <a:pt x="89" y="304"/>
                    </a:lnTo>
                    <a:lnTo>
                      <a:pt x="99" y="312"/>
                    </a:lnTo>
                    <a:lnTo>
                      <a:pt x="108" y="317"/>
                    </a:lnTo>
                    <a:lnTo>
                      <a:pt x="112" y="319"/>
                    </a:lnTo>
                    <a:lnTo>
                      <a:pt x="117" y="321"/>
                    </a:lnTo>
                    <a:lnTo>
                      <a:pt x="121" y="321"/>
                    </a:lnTo>
                    <a:lnTo>
                      <a:pt x="123" y="322"/>
                    </a:lnTo>
                    <a:lnTo>
                      <a:pt x="124" y="313"/>
                    </a:lnTo>
                    <a:lnTo>
                      <a:pt x="121" y="322"/>
                    </a:lnTo>
                    <a:lnTo>
                      <a:pt x="154" y="327"/>
                    </a:lnTo>
                    <a:lnTo>
                      <a:pt x="191" y="333"/>
                    </a:lnTo>
                    <a:lnTo>
                      <a:pt x="194" y="324"/>
                    </a:lnTo>
                    <a:lnTo>
                      <a:pt x="188" y="332"/>
                    </a:lnTo>
                    <a:lnTo>
                      <a:pt x="202" y="337"/>
                    </a:lnTo>
                    <a:lnTo>
                      <a:pt x="213" y="341"/>
                    </a:lnTo>
                    <a:lnTo>
                      <a:pt x="223" y="344"/>
                    </a:lnTo>
                    <a:lnTo>
                      <a:pt x="231" y="347"/>
                    </a:lnTo>
                    <a:lnTo>
                      <a:pt x="238" y="349"/>
                    </a:lnTo>
                    <a:lnTo>
                      <a:pt x="242" y="350"/>
                    </a:lnTo>
                    <a:lnTo>
                      <a:pt x="250" y="353"/>
                    </a:lnTo>
                    <a:lnTo>
                      <a:pt x="254" y="344"/>
                    </a:lnTo>
                    <a:lnTo>
                      <a:pt x="245" y="351"/>
                    </a:lnTo>
                    <a:lnTo>
                      <a:pt x="250" y="353"/>
                    </a:lnTo>
                    <a:lnTo>
                      <a:pt x="254" y="356"/>
                    </a:lnTo>
                    <a:lnTo>
                      <a:pt x="263" y="350"/>
                    </a:lnTo>
                    <a:lnTo>
                      <a:pt x="251" y="353"/>
                    </a:lnTo>
                    <a:lnTo>
                      <a:pt x="256" y="359"/>
                    </a:lnTo>
                    <a:lnTo>
                      <a:pt x="265" y="368"/>
                    </a:lnTo>
                    <a:lnTo>
                      <a:pt x="275" y="363"/>
                    </a:lnTo>
                    <a:lnTo>
                      <a:pt x="262" y="363"/>
                    </a:lnTo>
                    <a:lnTo>
                      <a:pt x="263" y="366"/>
                    </a:lnTo>
                    <a:lnTo>
                      <a:pt x="263" y="361"/>
                    </a:lnTo>
                    <a:lnTo>
                      <a:pt x="262" y="365"/>
                    </a:lnTo>
                    <a:lnTo>
                      <a:pt x="260" y="369"/>
                    </a:lnTo>
                    <a:lnTo>
                      <a:pt x="260" y="375"/>
                    </a:lnTo>
                    <a:lnTo>
                      <a:pt x="262" y="386"/>
                    </a:lnTo>
                    <a:lnTo>
                      <a:pt x="262" y="392"/>
                    </a:lnTo>
                    <a:lnTo>
                      <a:pt x="275" y="392"/>
                    </a:lnTo>
                    <a:lnTo>
                      <a:pt x="262" y="388"/>
                    </a:lnTo>
                    <a:lnTo>
                      <a:pt x="260" y="394"/>
                    </a:lnTo>
                    <a:lnTo>
                      <a:pt x="256" y="399"/>
                    </a:lnTo>
                    <a:lnTo>
                      <a:pt x="269" y="402"/>
                    </a:lnTo>
                    <a:lnTo>
                      <a:pt x="259" y="396"/>
                    </a:lnTo>
                    <a:lnTo>
                      <a:pt x="254" y="400"/>
                    </a:lnTo>
                    <a:lnTo>
                      <a:pt x="248" y="402"/>
                    </a:lnTo>
                    <a:lnTo>
                      <a:pt x="257" y="409"/>
                    </a:lnTo>
                    <a:lnTo>
                      <a:pt x="253" y="400"/>
                    </a:lnTo>
                    <a:lnTo>
                      <a:pt x="245" y="402"/>
                    </a:lnTo>
                    <a:lnTo>
                      <a:pt x="238" y="404"/>
                    </a:lnTo>
                    <a:lnTo>
                      <a:pt x="228" y="406"/>
                    </a:lnTo>
                    <a:lnTo>
                      <a:pt x="204" y="410"/>
                    </a:lnTo>
                    <a:lnTo>
                      <a:pt x="179" y="413"/>
                    </a:lnTo>
                    <a:lnTo>
                      <a:pt x="183" y="422"/>
                    </a:lnTo>
                    <a:lnTo>
                      <a:pt x="183" y="413"/>
                    </a:lnTo>
                    <a:lnTo>
                      <a:pt x="157" y="416"/>
                    </a:lnTo>
                    <a:lnTo>
                      <a:pt x="131" y="419"/>
                    </a:lnTo>
                    <a:lnTo>
                      <a:pt x="121" y="420"/>
                    </a:lnTo>
                    <a:lnTo>
                      <a:pt x="112" y="421"/>
                    </a:lnTo>
                    <a:lnTo>
                      <a:pt x="103" y="422"/>
                    </a:lnTo>
                    <a:lnTo>
                      <a:pt x="96" y="424"/>
                    </a:lnTo>
                    <a:lnTo>
                      <a:pt x="93" y="424"/>
                    </a:lnTo>
                    <a:lnTo>
                      <a:pt x="89" y="426"/>
                    </a:lnTo>
                    <a:lnTo>
                      <a:pt x="87" y="428"/>
                    </a:lnTo>
                    <a:lnTo>
                      <a:pt x="81" y="433"/>
                    </a:lnTo>
                    <a:lnTo>
                      <a:pt x="80" y="436"/>
                    </a:lnTo>
                    <a:lnTo>
                      <a:pt x="78" y="440"/>
                    </a:lnTo>
                    <a:lnTo>
                      <a:pt x="78" y="442"/>
                    </a:lnTo>
                    <a:lnTo>
                      <a:pt x="80" y="445"/>
                    </a:lnTo>
                    <a:lnTo>
                      <a:pt x="81" y="448"/>
                    </a:lnTo>
                    <a:lnTo>
                      <a:pt x="83" y="449"/>
                    </a:lnTo>
                    <a:lnTo>
                      <a:pt x="87" y="451"/>
                    </a:lnTo>
                    <a:lnTo>
                      <a:pt x="93" y="452"/>
                    </a:lnTo>
                    <a:lnTo>
                      <a:pt x="97" y="451"/>
                    </a:lnTo>
                    <a:lnTo>
                      <a:pt x="103" y="450"/>
                    </a:lnTo>
                    <a:lnTo>
                      <a:pt x="114" y="446"/>
                    </a:lnTo>
                    <a:lnTo>
                      <a:pt x="118" y="444"/>
                    </a:lnTo>
                    <a:lnTo>
                      <a:pt x="129" y="439"/>
                    </a:lnTo>
                    <a:lnTo>
                      <a:pt x="139" y="434"/>
                    </a:lnTo>
                    <a:lnTo>
                      <a:pt x="146" y="430"/>
                    </a:lnTo>
                    <a:lnTo>
                      <a:pt x="148" y="429"/>
                    </a:lnTo>
                    <a:lnTo>
                      <a:pt x="148" y="429"/>
                    </a:lnTo>
                    <a:lnTo>
                      <a:pt x="148" y="428"/>
                    </a:lnTo>
                    <a:lnTo>
                      <a:pt x="151" y="425"/>
                    </a:lnTo>
                    <a:lnTo>
                      <a:pt x="152" y="422"/>
                    </a:lnTo>
                    <a:lnTo>
                      <a:pt x="151" y="419"/>
                    </a:lnTo>
                    <a:lnTo>
                      <a:pt x="148" y="416"/>
                    </a:lnTo>
                    <a:lnTo>
                      <a:pt x="143" y="414"/>
                    </a:lnTo>
                    <a:lnTo>
                      <a:pt x="139" y="413"/>
                    </a:lnTo>
                    <a:lnTo>
                      <a:pt x="134" y="414"/>
                    </a:lnTo>
                    <a:lnTo>
                      <a:pt x="131" y="415"/>
                    </a:lnTo>
                    <a:lnTo>
                      <a:pt x="120" y="421"/>
                    </a:lnTo>
                    <a:lnTo>
                      <a:pt x="112" y="426"/>
                    </a:lnTo>
                    <a:lnTo>
                      <a:pt x="100" y="435"/>
                    </a:lnTo>
                    <a:lnTo>
                      <a:pt x="97" y="438"/>
                    </a:lnTo>
                    <a:lnTo>
                      <a:pt x="90" y="446"/>
                    </a:lnTo>
                    <a:lnTo>
                      <a:pt x="86" y="454"/>
                    </a:lnTo>
                    <a:lnTo>
                      <a:pt x="86" y="457"/>
                    </a:lnTo>
                    <a:lnTo>
                      <a:pt x="83" y="466"/>
                    </a:lnTo>
                    <a:lnTo>
                      <a:pt x="83" y="476"/>
                    </a:lnTo>
                    <a:lnTo>
                      <a:pt x="84" y="487"/>
                    </a:lnTo>
                    <a:lnTo>
                      <a:pt x="84" y="501"/>
                    </a:lnTo>
                    <a:lnTo>
                      <a:pt x="111" y="501"/>
                    </a:lnTo>
                    <a:lnTo>
                      <a:pt x="111" y="487"/>
                    </a:lnTo>
                    <a:lnTo>
                      <a:pt x="109" y="476"/>
                    </a:lnTo>
                    <a:lnTo>
                      <a:pt x="109" y="466"/>
                    </a:lnTo>
                    <a:lnTo>
                      <a:pt x="112" y="457"/>
                    </a:lnTo>
                    <a:lnTo>
                      <a:pt x="99" y="457"/>
                    </a:lnTo>
                    <a:lnTo>
                      <a:pt x="111" y="461"/>
                    </a:lnTo>
                    <a:lnTo>
                      <a:pt x="115" y="453"/>
                    </a:lnTo>
                    <a:lnTo>
                      <a:pt x="123" y="445"/>
                    </a:lnTo>
                    <a:lnTo>
                      <a:pt x="109" y="441"/>
                    </a:lnTo>
                    <a:lnTo>
                      <a:pt x="120" y="448"/>
                    </a:lnTo>
                    <a:lnTo>
                      <a:pt x="131" y="439"/>
                    </a:lnTo>
                    <a:lnTo>
                      <a:pt x="139" y="434"/>
                    </a:lnTo>
                    <a:lnTo>
                      <a:pt x="148" y="429"/>
                    </a:lnTo>
                    <a:lnTo>
                      <a:pt x="130" y="416"/>
                    </a:lnTo>
                    <a:lnTo>
                      <a:pt x="127" y="419"/>
                    </a:lnTo>
                    <a:lnTo>
                      <a:pt x="126" y="422"/>
                    </a:lnTo>
                    <a:lnTo>
                      <a:pt x="127" y="425"/>
                    </a:lnTo>
                    <a:lnTo>
                      <a:pt x="130" y="428"/>
                    </a:lnTo>
                    <a:lnTo>
                      <a:pt x="134" y="430"/>
                    </a:lnTo>
                    <a:lnTo>
                      <a:pt x="139" y="431"/>
                    </a:lnTo>
                    <a:lnTo>
                      <a:pt x="143" y="430"/>
                    </a:lnTo>
                    <a:lnTo>
                      <a:pt x="139" y="422"/>
                    </a:lnTo>
                    <a:lnTo>
                      <a:pt x="130" y="416"/>
                    </a:lnTo>
                    <a:lnTo>
                      <a:pt x="129" y="416"/>
                    </a:lnTo>
                    <a:lnTo>
                      <a:pt x="127" y="417"/>
                    </a:lnTo>
                    <a:lnTo>
                      <a:pt x="120" y="421"/>
                    </a:lnTo>
                    <a:lnTo>
                      <a:pt x="109" y="426"/>
                    </a:lnTo>
                    <a:lnTo>
                      <a:pt x="99" y="431"/>
                    </a:lnTo>
                    <a:lnTo>
                      <a:pt x="108" y="438"/>
                    </a:lnTo>
                    <a:lnTo>
                      <a:pt x="103" y="429"/>
                    </a:lnTo>
                    <a:lnTo>
                      <a:pt x="93" y="433"/>
                    </a:lnTo>
                    <a:lnTo>
                      <a:pt x="87" y="434"/>
                    </a:lnTo>
                    <a:lnTo>
                      <a:pt x="97" y="434"/>
                    </a:lnTo>
                    <a:lnTo>
                      <a:pt x="93" y="434"/>
                    </a:lnTo>
                    <a:lnTo>
                      <a:pt x="93" y="443"/>
                    </a:lnTo>
                    <a:lnTo>
                      <a:pt x="102" y="436"/>
                    </a:lnTo>
                    <a:lnTo>
                      <a:pt x="100" y="435"/>
                    </a:lnTo>
                    <a:lnTo>
                      <a:pt x="103" y="438"/>
                    </a:lnTo>
                    <a:lnTo>
                      <a:pt x="92" y="442"/>
                    </a:lnTo>
                    <a:lnTo>
                      <a:pt x="105" y="442"/>
                    </a:lnTo>
                    <a:lnTo>
                      <a:pt x="105" y="440"/>
                    </a:lnTo>
                    <a:lnTo>
                      <a:pt x="92" y="440"/>
                    </a:lnTo>
                    <a:lnTo>
                      <a:pt x="105" y="443"/>
                    </a:lnTo>
                    <a:lnTo>
                      <a:pt x="106" y="440"/>
                    </a:lnTo>
                    <a:lnTo>
                      <a:pt x="109" y="437"/>
                    </a:lnTo>
                    <a:lnTo>
                      <a:pt x="102" y="440"/>
                    </a:lnTo>
                    <a:lnTo>
                      <a:pt x="106" y="438"/>
                    </a:lnTo>
                    <a:lnTo>
                      <a:pt x="97" y="432"/>
                    </a:lnTo>
                    <a:lnTo>
                      <a:pt x="100" y="441"/>
                    </a:lnTo>
                    <a:lnTo>
                      <a:pt x="103" y="440"/>
                    </a:lnTo>
                    <a:lnTo>
                      <a:pt x="112" y="439"/>
                    </a:lnTo>
                    <a:lnTo>
                      <a:pt x="121" y="438"/>
                    </a:lnTo>
                    <a:lnTo>
                      <a:pt x="131" y="437"/>
                    </a:lnTo>
                    <a:lnTo>
                      <a:pt x="157" y="434"/>
                    </a:lnTo>
                    <a:lnTo>
                      <a:pt x="183" y="431"/>
                    </a:lnTo>
                    <a:lnTo>
                      <a:pt x="189" y="430"/>
                    </a:lnTo>
                    <a:lnTo>
                      <a:pt x="214" y="427"/>
                    </a:lnTo>
                    <a:lnTo>
                      <a:pt x="238" y="423"/>
                    </a:lnTo>
                    <a:lnTo>
                      <a:pt x="248" y="421"/>
                    </a:lnTo>
                    <a:lnTo>
                      <a:pt x="256" y="419"/>
                    </a:lnTo>
                    <a:lnTo>
                      <a:pt x="263" y="417"/>
                    </a:lnTo>
                    <a:lnTo>
                      <a:pt x="268" y="415"/>
                    </a:lnTo>
                    <a:lnTo>
                      <a:pt x="270" y="414"/>
                    </a:lnTo>
                    <a:lnTo>
                      <a:pt x="278" y="409"/>
                    </a:lnTo>
                    <a:lnTo>
                      <a:pt x="281" y="406"/>
                    </a:lnTo>
                    <a:lnTo>
                      <a:pt x="285" y="401"/>
                    </a:lnTo>
                    <a:lnTo>
                      <a:pt x="287" y="395"/>
                    </a:lnTo>
                    <a:lnTo>
                      <a:pt x="288" y="392"/>
                    </a:lnTo>
                    <a:lnTo>
                      <a:pt x="288" y="392"/>
                    </a:lnTo>
                    <a:lnTo>
                      <a:pt x="288" y="386"/>
                    </a:lnTo>
                    <a:lnTo>
                      <a:pt x="287" y="375"/>
                    </a:lnTo>
                    <a:lnTo>
                      <a:pt x="287" y="369"/>
                    </a:lnTo>
                    <a:lnTo>
                      <a:pt x="273" y="369"/>
                    </a:lnTo>
                    <a:lnTo>
                      <a:pt x="287" y="372"/>
                    </a:lnTo>
                    <a:lnTo>
                      <a:pt x="288" y="365"/>
                    </a:lnTo>
                    <a:lnTo>
                      <a:pt x="288" y="363"/>
                    </a:lnTo>
                    <a:lnTo>
                      <a:pt x="287" y="360"/>
                    </a:lnTo>
                    <a:lnTo>
                      <a:pt x="287" y="359"/>
                    </a:lnTo>
                    <a:lnTo>
                      <a:pt x="281" y="352"/>
                    </a:lnTo>
                    <a:lnTo>
                      <a:pt x="276" y="346"/>
                    </a:lnTo>
                    <a:lnTo>
                      <a:pt x="273" y="343"/>
                    </a:lnTo>
                    <a:lnTo>
                      <a:pt x="269" y="340"/>
                    </a:lnTo>
                    <a:lnTo>
                      <a:pt x="265" y="338"/>
                    </a:lnTo>
                    <a:lnTo>
                      <a:pt x="260" y="336"/>
                    </a:lnTo>
                    <a:lnTo>
                      <a:pt x="253" y="333"/>
                    </a:lnTo>
                    <a:lnTo>
                      <a:pt x="248" y="332"/>
                    </a:lnTo>
                    <a:lnTo>
                      <a:pt x="241" y="330"/>
                    </a:lnTo>
                    <a:lnTo>
                      <a:pt x="234" y="327"/>
                    </a:lnTo>
                    <a:lnTo>
                      <a:pt x="223" y="324"/>
                    </a:lnTo>
                    <a:lnTo>
                      <a:pt x="213" y="320"/>
                    </a:lnTo>
                    <a:lnTo>
                      <a:pt x="199" y="316"/>
                    </a:lnTo>
                    <a:lnTo>
                      <a:pt x="197" y="316"/>
                    </a:lnTo>
                    <a:lnTo>
                      <a:pt x="164" y="310"/>
                    </a:lnTo>
                    <a:lnTo>
                      <a:pt x="127" y="305"/>
                    </a:lnTo>
                    <a:lnTo>
                      <a:pt x="126" y="304"/>
                    </a:lnTo>
                    <a:lnTo>
                      <a:pt x="121" y="303"/>
                    </a:lnTo>
                    <a:lnTo>
                      <a:pt x="121" y="312"/>
                    </a:lnTo>
                    <a:lnTo>
                      <a:pt x="127" y="304"/>
                    </a:lnTo>
                    <a:lnTo>
                      <a:pt x="123" y="302"/>
                    </a:lnTo>
                    <a:lnTo>
                      <a:pt x="118" y="311"/>
                    </a:lnTo>
                    <a:lnTo>
                      <a:pt x="127" y="304"/>
                    </a:lnTo>
                    <a:lnTo>
                      <a:pt x="118" y="299"/>
                    </a:lnTo>
                    <a:lnTo>
                      <a:pt x="108" y="291"/>
                    </a:lnTo>
                    <a:lnTo>
                      <a:pt x="96" y="283"/>
                    </a:lnTo>
                    <a:lnTo>
                      <a:pt x="84" y="274"/>
                    </a:lnTo>
                    <a:lnTo>
                      <a:pt x="74" y="266"/>
                    </a:lnTo>
                    <a:lnTo>
                      <a:pt x="66" y="260"/>
                    </a:lnTo>
                    <a:lnTo>
                      <a:pt x="62" y="258"/>
                    </a:lnTo>
                    <a:lnTo>
                      <a:pt x="59" y="256"/>
                    </a:lnTo>
                    <a:lnTo>
                      <a:pt x="58" y="255"/>
                    </a:lnTo>
                    <a:lnTo>
                      <a:pt x="55" y="255"/>
                    </a:lnTo>
                    <a:lnTo>
                      <a:pt x="50" y="255"/>
                    </a:lnTo>
                    <a:lnTo>
                      <a:pt x="44" y="255"/>
                    </a:lnTo>
                    <a:lnTo>
                      <a:pt x="40" y="257"/>
                    </a:lnTo>
                    <a:lnTo>
                      <a:pt x="37" y="260"/>
                    </a:lnTo>
                    <a:lnTo>
                      <a:pt x="37" y="264"/>
                    </a:lnTo>
                    <a:lnTo>
                      <a:pt x="37" y="267"/>
                    </a:lnTo>
                    <a:lnTo>
                      <a:pt x="38" y="271"/>
                    </a:lnTo>
                    <a:lnTo>
                      <a:pt x="41" y="276"/>
                    </a:lnTo>
                    <a:lnTo>
                      <a:pt x="46" y="283"/>
                    </a:lnTo>
                    <a:lnTo>
                      <a:pt x="50" y="289"/>
                    </a:lnTo>
                    <a:lnTo>
                      <a:pt x="55" y="294"/>
                    </a:lnTo>
                    <a:lnTo>
                      <a:pt x="58" y="298"/>
                    </a:lnTo>
                    <a:lnTo>
                      <a:pt x="60" y="301"/>
                    </a:lnTo>
                    <a:lnTo>
                      <a:pt x="62" y="301"/>
                    </a:lnTo>
                    <a:lnTo>
                      <a:pt x="66" y="303"/>
                    </a:lnTo>
                    <a:lnTo>
                      <a:pt x="71" y="303"/>
                    </a:lnTo>
                    <a:lnTo>
                      <a:pt x="77" y="303"/>
                    </a:lnTo>
                    <a:lnTo>
                      <a:pt x="81" y="301"/>
                    </a:lnTo>
                    <a:lnTo>
                      <a:pt x="83" y="298"/>
                    </a:lnTo>
                    <a:lnTo>
                      <a:pt x="84" y="294"/>
                    </a:lnTo>
                    <a:lnTo>
                      <a:pt x="84" y="291"/>
                    </a:lnTo>
                    <a:lnTo>
                      <a:pt x="84" y="291"/>
                    </a:lnTo>
                    <a:lnTo>
                      <a:pt x="77" y="279"/>
                    </a:lnTo>
                    <a:lnTo>
                      <a:pt x="74" y="269"/>
                    </a:lnTo>
                    <a:lnTo>
                      <a:pt x="62" y="273"/>
                    </a:lnTo>
                    <a:lnTo>
                      <a:pt x="75" y="273"/>
                    </a:lnTo>
                    <a:lnTo>
                      <a:pt x="75" y="264"/>
                    </a:lnTo>
                    <a:lnTo>
                      <a:pt x="62" y="264"/>
                    </a:lnTo>
                    <a:lnTo>
                      <a:pt x="74" y="267"/>
                    </a:lnTo>
                    <a:lnTo>
                      <a:pt x="77" y="259"/>
                    </a:lnTo>
                    <a:lnTo>
                      <a:pt x="81" y="251"/>
                    </a:lnTo>
                    <a:lnTo>
                      <a:pt x="89" y="243"/>
                    </a:lnTo>
                    <a:lnTo>
                      <a:pt x="77" y="239"/>
                    </a:lnTo>
                    <a:lnTo>
                      <a:pt x="86" y="246"/>
                    </a:lnTo>
                    <a:lnTo>
                      <a:pt x="96" y="237"/>
                    </a:lnTo>
                    <a:lnTo>
                      <a:pt x="108" y="226"/>
                    </a:lnTo>
                    <a:lnTo>
                      <a:pt x="97" y="220"/>
                    </a:lnTo>
                    <a:lnTo>
                      <a:pt x="100" y="229"/>
                    </a:lnTo>
                    <a:lnTo>
                      <a:pt x="118" y="227"/>
                    </a:lnTo>
                    <a:lnTo>
                      <a:pt x="112" y="218"/>
                    </a:lnTo>
                    <a:lnTo>
                      <a:pt x="112" y="227"/>
                    </a:lnTo>
                    <a:lnTo>
                      <a:pt x="130" y="226"/>
                    </a:lnTo>
                    <a:lnTo>
                      <a:pt x="165" y="222"/>
                    </a:lnTo>
                    <a:lnTo>
                      <a:pt x="183" y="220"/>
                    </a:lnTo>
                    <a:lnTo>
                      <a:pt x="189" y="219"/>
                    </a:lnTo>
                    <a:lnTo>
                      <a:pt x="204" y="216"/>
                    </a:lnTo>
                    <a:lnTo>
                      <a:pt x="217" y="213"/>
                    </a:lnTo>
                    <a:lnTo>
                      <a:pt x="222" y="211"/>
                    </a:lnTo>
                    <a:lnTo>
                      <a:pt x="231" y="206"/>
                    </a:lnTo>
                    <a:lnTo>
                      <a:pt x="236" y="201"/>
                    </a:lnTo>
                    <a:lnTo>
                      <a:pt x="239" y="198"/>
                    </a:lnTo>
                    <a:lnTo>
                      <a:pt x="242" y="192"/>
                    </a:lnTo>
                    <a:lnTo>
                      <a:pt x="245" y="186"/>
                    </a:lnTo>
                    <a:lnTo>
                      <a:pt x="245" y="182"/>
                    </a:lnTo>
                    <a:lnTo>
                      <a:pt x="245" y="182"/>
                    </a:lnTo>
                    <a:lnTo>
                      <a:pt x="247" y="176"/>
                    </a:lnTo>
                    <a:lnTo>
                      <a:pt x="245" y="163"/>
                    </a:lnTo>
                    <a:lnTo>
                      <a:pt x="245" y="157"/>
                    </a:lnTo>
                    <a:lnTo>
                      <a:pt x="247" y="153"/>
                    </a:lnTo>
                    <a:lnTo>
                      <a:pt x="247" y="151"/>
                    </a:lnTo>
                    <a:lnTo>
                      <a:pt x="245" y="148"/>
                    </a:lnTo>
                    <a:lnTo>
                      <a:pt x="242" y="145"/>
                    </a:lnTo>
                    <a:lnTo>
                      <a:pt x="242" y="144"/>
                    </a:lnTo>
                    <a:lnTo>
                      <a:pt x="235" y="140"/>
                    </a:lnTo>
                    <a:lnTo>
                      <a:pt x="228" y="136"/>
                    </a:lnTo>
                    <a:lnTo>
                      <a:pt x="217" y="130"/>
                    </a:lnTo>
                    <a:lnTo>
                      <a:pt x="210" y="126"/>
                    </a:lnTo>
                    <a:lnTo>
                      <a:pt x="205" y="124"/>
                    </a:lnTo>
                    <a:lnTo>
                      <a:pt x="198" y="122"/>
                    </a:lnTo>
                    <a:lnTo>
                      <a:pt x="192" y="121"/>
                    </a:lnTo>
                    <a:lnTo>
                      <a:pt x="186" y="120"/>
                    </a:lnTo>
                    <a:lnTo>
                      <a:pt x="179" y="119"/>
                    </a:lnTo>
                    <a:lnTo>
                      <a:pt x="168" y="118"/>
                    </a:lnTo>
                    <a:lnTo>
                      <a:pt x="164" y="117"/>
                    </a:lnTo>
                    <a:lnTo>
                      <a:pt x="151" y="116"/>
                    </a:lnTo>
                    <a:lnTo>
                      <a:pt x="151" y="125"/>
                    </a:lnTo>
                    <a:lnTo>
                      <a:pt x="157" y="116"/>
                    </a:lnTo>
                    <a:lnTo>
                      <a:pt x="142" y="114"/>
                    </a:lnTo>
                    <a:lnTo>
                      <a:pt x="124" y="112"/>
                    </a:lnTo>
                    <a:lnTo>
                      <a:pt x="100" y="109"/>
                    </a:lnTo>
                    <a:lnTo>
                      <a:pt x="83" y="104"/>
                    </a:lnTo>
                    <a:lnTo>
                      <a:pt x="65" y="98"/>
                    </a:lnTo>
                    <a:lnTo>
                      <a:pt x="47" y="91"/>
                    </a:lnTo>
                    <a:lnTo>
                      <a:pt x="43" y="99"/>
                    </a:lnTo>
                    <a:lnTo>
                      <a:pt x="52" y="93"/>
                    </a:lnTo>
                    <a:lnTo>
                      <a:pt x="38" y="86"/>
                    </a:lnTo>
                    <a:lnTo>
                      <a:pt x="29" y="79"/>
                    </a:lnTo>
                    <a:lnTo>
                      <a:pt x="21" y="85"/>
                    </a:lnTo>
                    <a:lnTo>
                      <a:pt x="32" y="82"/>
                    </a:lnTo>
                    <a:lnTo>
                      <a:pt x="28" y="76"/>
                    </a:lnTo>
                    <a:lnTo>
                      <a:pt x="26" y="70"/>
                    </a:lnTo>
                    <a:lnTo>
                      <a:pt x="13" y="73"/>
                    </a:lnTo>
                    <a:lnTo>
                      <a:pt x="26" y="73"/>
                    </a:lnTo>
                    <a:lnTo>
                      <a:pt x="28" y="67"/>
                    </a:lnTo>
                    <a:lnTo>
                      <a:pt x="15" y="67"/>
                    </a:lnTo>
                    <a:lnTo>
                      <a:pt x="26" y="71"/>
                    </a:lnTo>
                    <a:lnTo>
                      <a:pt x="29" y="65"/>
                    </a:lnTo>
                    <a:lnTo>
                      <a:pt x="32" y="59"/>
                    </a:lnTo>
                    <a:lnTo>
                      <a:pt x="41" y="47"/>
                    </a:lnTo>
                    <a:lnTo>
                      <a:pt x="29" y="43"/>
                    </a:lnTo>
                    <a:lnTo>
                      <a:pt x="38" y="50"/>
                    </a:lnTo>
                    <a:lnTo>
                      <a:pt x="63" y="38"/>
                    </a:lnTo>
                    <a:lnTo>
                      <a:pt x="55" y="31"/>
                    </a:lnTo>
                    <a:lnTo>
                      <a:pt x="59" y="40"/>
                    </a:lnTo>
                    <a:lnTo>
                      <a:pt x="87" y="30"/>
                    </a:lnTo>
                    <a:lnTo>
                      <a:pt x="102" y="26"/>
                    </a:lnTo>
                    <a:lnTo>
                      <a:pt x="120" y="23"/>
                    </a:lnTo>
                    <a:lnTo>
                      <a:pt x="137" y="20"/>
                    </a:lnTo>
                    <a:lnTo>
                      <a:pt x="15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orbel"/>
                  <a:cs typeface="Corbel"/>
                </a:endParaRPr>
              </a:p>
            </p:txBody>
          </p:sp>
          <p:sp>
            <p:nvSpPr>
              <p:cNvPr id="151" name="Rectangle 882"/>
              <p:cNvSpPr>
                <a:spLocks noChangeArrowheads="1"/>
              </p:cNvSpPr>
              <p:nvPr/>
            </p:nvSpPr>
            <p:spPr bwMode="auto">
              <a:xfrm>
                <a:off x="1753" y="984"/>
                <a:ext cx="110"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52" name="Rectangle 883"/>
              <p:cNvSpPr>
                <a:spLocks noChangeArrowheads="1"/>
              </p:cNvSpPr>
              <p:nvPr/>
            </p:nvSpPr>
            <p:spPr bwMode="auto">
              <a:xfrm>
                <a:off x="1784" y="1000"/>
                <a:ext cx="6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600" b="1" dirty="0">
                    <a:solidFill>
                      <a:srgbClr val="000000"/>
                    </a:solidFill>
                    <a:latin typeface="Symbol" charset="2"/>
                    <a:cs typeface="Symbol" charset="2"/>
                  </a:rPr>
                  <a:t>g</a:t>
                </a:r>
                <a:endParaRPr lang="en-GB" sz="2400" dirty="0">
                  <a:latin typeface="Symbol" charset="2"/>
                  <a:cs typeface="Symbol" charset="2"/>
                </a:endParaRPr>
              </a:p>
            </p:txBody>
          </p:sp>
          <p:sp>
            <p:nvSpPr>
              <p:cNvPr id="153" name="Rectangle 884"/>
              <p:cNvSpPr>
                <a:spLocks noChangeArrowheads="1"/>
              </p:cNvSpPr>
              <p:nvPr/>
            </p:nvSpPr>
            <p:spPr bwMode="auto">
              <a:xfrm>
                <a:off x="1824" y="552"/>
                <a:ext cx="37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orbel"/>
                  <a:cs typeface="Corbel"/>
                </a:endParaRPr>
              </a:p>
            </p:txBody>
          </p:sp>
          <p:sp>
            <p:nvSpPr>
              <p:cNvPr id="154" name="Rectangle 885"/>
              <p:cNvSpPr>
                <a:spLocks noChangeArrowheads="1"/>
              </p:cNvSpPr>
              <p:nvPr/>
            </p:nvSpPr>
            <p:spPr bwMode="auto">
              <a:xfrm>
                <a:off x="1851" y="576"/>
                <a:ext cx="21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400" b="1">
                    <a:solidFill>
                      <a:srgbClr val="000000"/>
                    </a:solidFill>
                    <a:latin typeface="Corbel"/>
                    <a:cs typeface="Corbel"/>
                  </a:rPr>
                  <a:t>(E,I,</a:t>
                </a:r>
                <a:endParaRPr lang="en-GB" sz="2400">
                  <a:latin typeface="Corbel"/>
                  <a:cs typeface="Corbel"/>
                </a:endParaRPr>
              </a:p>
            </p:txBody>
          </p:sp>
          <p:sp>
            <p:nvSpPr>
              <p:cNvPr id="155" name="Rectangle 886"/>
              <p:cNvSpPr>
                <a:spLocks noChangeArrowheads="1"/>
              </p:cNvSpPr>
              <p:nvPr/>
            </p:nvSpPr>
            <p:spPr bwMode="auto">
              <a:xfrm>
                <a:off x="2059" y="564"/>
                <a:ext cx="6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400" b="1" dirty="0">
                    <a:solidFill>
                      <a:srgbClr val="000000"/>
                    </a:solidFill>
                    <a:latin typeface="Symbol" charset="2"/>
                    <a:cs typeface="Symbol" charset="2"/>
                  </a:rPr>
                  <a:t>p</a:t>
                </a:r>
                <a:endParaRPr lang="en-GB" sz="2400" dirty="0">
                  <a:latin typeface="Symbol" charset="2"/>
                  <a:cs typeface="Symbol" charset="2"/>
                </a:endParaRPr>
              </a:p>
            </p:txBody>
          </p:sp>
          <p:sp>
            <p:nvSpPr>
              <p:cNvPr id="156" name="Rectangle 887"/>
              <p:cNvSpPr>
                <a:spLocks noChangeArrowheads="1"/>
              </p:cNvSpPr>
              <p:nvPr/>
            </p:nvSpPr>
            <p:spPr bwMode="auto">
              <a:xfrm>
                <a:off x="2122" y="576"/>
                <a:ext cx="3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GB" sz="1400" b="1">
                    <a:solidFill>
                      <a:srgbClr val="000000"/>
                    </a:solidFill>
                    <a:latin typeface="Corbel"/>
                    <a:cs typeface="Corbel"/>
                  </a:rPr>
                  <a:t>)</a:t>
                </a:r>
                <a:endParaRPr lang="en-GB" sz="2400">
                  <a:latin typeface="Corbel"/>
                  <a:cs typeface="Corbel"/>
                </a:endParaRPr>
              </a:p>
            </p:txBody>
          </p:sp>
        </p:grpSp>
        <p:sp>
          <p:nvSpPr>
            <p:cNvPr id="129" name="Line 888"/>
            <p:cNvSpPr>
              <a:spLocks noChangeShapeType="1"/>
            </p:cNvSpPr>
            <p:nvPr/>
          </p:nvSpPr>
          <p:spPr bwMode="auto">
            <a:xfrm>
              <a:off x="925299" y="1488639"/>
              <a:ext cx="11113" cy="2146300"/>
            </a:xfrm>
            <a:prstGeom prst="line">
              <a:avLst/>
            </a:prstGeom>
            <a:noFill/>
            <a:ln w="38100">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130" name="Line 889"/>
            <p:cNvSpPr>
              <a:spLocks noChangeShapeType="1"/>
            </p:cNvSpPr>
            <p:nvPr/>
          </p:nvSpPr>
          <p:spPr bwMode="auto">
            <a:xfrm rot="5409479">
              <a:off x="2466762" y="3692088"/>
              <a:ext cx="0" cy="3082925"/>
            </a:xfrm>
            <a:prstGeom prst="line">
              <a:avLst/>
            </a:prstGeom>
            <a:noFill/>
            <a:ln w="38100">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orbel"/>
                <a:cs typeface="Corbel"/>
              </a:endParaRPr>
            </a:p>
          </p:txBody>
        </p:sp>
        <p:sp>
          <p:nvSpPr>
            <p:cNvPr id="131" name="Text Box 890"/>
            <p:cNvSpPr txBox="1">
              <a:spLocks noChangeArrowheads="1"/>
            </p:cNvSpPr>
            <p:nvPr/>
          </p:nvSpPr>
          <p:spPr bwMode="auto">
            <a:xfrm>
              <a:off x="3225587" y="5233551"/>
              <a:ext cx="893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GB" sz="2000" b="1" dirty="0">
                  <a:solidFill>
                    <a:srgbClr val="FF0000"/>
                  </a:solidFill>
                  <a:latin typeface="Corbel"/>
                  <a:cs typeface="Corbel"/>
                </a:rPr>
                <a:t>Spin</a:t>
              </a:r>
            </a:p>
          </p:txBody>
        </p:sp>
        <p:sp>
          <p:nvSpPr>
            <p:cNvPr id="132" name="Text Box 891"/>
            <p:cNvSpPr txBox="1">
              <a:spLocks noChangeArrowheads="1"/>
            </p:cNvSpPr>
            <p:nvPr/>
          </p:nvSpPr>
          <p:spPr bwMode="auto">
            <a:xfrm rot="16200000">
              <a:off x="37092" y="2474026"/>
              <a:ext cx="138271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70000"/>
                </a:lnSpc>
              </a:pPr>
              <a:r>
                <a:rPr lang="en-GB" sz="2000" b="1" dirty="0">
                  <a:solidFill>
                    <a:srgbClr val="FF0000"/>
                  </a:solidFill>
                  <a:latin typeface="Corbel"/>
                  <a:cs typeface="Corbel"/>
                </a:rPr>
                <a:t>E*[MeV]</a:t>
              </a:r>
            </a:p>
          </p:txBody>
        </p:sp>
        <p:sp>
          <p:nvSpPr>
            <p:cNvPr id="133" name="Text Box 892"/>
            <p:cNvSpPr txBox="1">
              <a:spLocks noChangeArrowheads="1"/>
            </p:cNvSpPr>
            <p:nvPr/>
          </p:nvSpPr>
          <p:spPr bwMode="auto">
            <a:xfrm>
              <a:off x="606212" y="3409514"/>
              <a:ext cx="3271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GB" sz="2000" b="1">
                  <a:latin typeface="Corbel"/>
                  <a:cs typeface="Corbel"/>
                </a:rPr>
                <a:t>8</a:t>
              </a:r>
            </a:p>
          </p:txBody>
        </p:sp>
        <p:sp>
          <p:nvSpPr>
            <p:cNvPr id="134" name="Line 893"/>
            <p:cNvSpPr>
              <a:spLocks noChangeShapeType="1"/>
            </p:cNvSpPr>
            <p:nvPr/>
          </p:nvSpPr>
          <p:spPr bwMode="auto">
            <a:xfrm>
              <a:off x="925299" y="4630301"/>
              <a:ext cx="0" cy="6032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Corbel"/>
                <a:cs typeface="Corbel"/>
              </a:endParaRPr>
            </a:p>
          </p:txBody>
        </p:sp>
        <p:sp>
          <p:nvSpPr>
            <p:cNvPr id="135" name="Line 894"/>
            <p:cNvSpPr>
              <a:spLocks noChangeShapeType="1"/>
            </p:cNvSpPr>
            <p:nvPr/>
          </p:nvSpPr>
          <p:spPr bwMode="auto">
            <a:xfrm>
              <a:off x="925299" y="3603189"/>
              <a:ext cx="11113" cy="11112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Corbel"/>
                <a:cs typeface="Corbel"/>
              </a:endParaRPr>
            </a:p>
          </p:txBody>
        </p:sp>
        <p:sp>
          <p:nvSpPr>
            <p:cNvPr id="136" name="Text Box 895"/>
            <p:cNvSpPr txBox="1">
              <a:spLocks noChangeArrowheads="1"/>
            </p:cNvSpPr>
            <p:nvPr/>
          </p:nvSpPr>
          <p:spPr bwMode="auto">
            <a:xfrm>
              <a:off x="610974" y="4533464"/>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GB" sz="2000" b="1">
                  <a:latin typeface="Corbel"/>
                  <a:cs typeface="Corbel"/>
                </a:rPr>
                <a:t>1</a:t>
              </a:r>
            </a:p>
          </p:txBody>
        </p:sp>
        <p:sp>
          <p:nvSpPr>
            <p:cNvPr id="137" name="Line 896"/>
            <p:cNvSpPr>
              <a:spLocks noChangeShapeType="1"/>
            </p:cNvSpPr>
            <p:nvPr/>
          </p:nvSpPr>
          <p:spPr bwMode="auto">
            <a:xfrm>
              <a:off x="863387" y="4714439"/>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Corbel"/>
                <a:cs typeface="Corbel"/>
              </a:endParaRPr>
            </a:p>
          </p:txBody>
        </p:sp>
        <p:sp>
          <p:nvSpPr>
            <p:cNvPr id="138" name="Line 897"/>
            <p:cNvSpPr>
              <a:spLocks noChangeShapeType="1"/>
            </p:cNvSpPr>
            <p:nvPr/>
          </p:nvSpPr>
          <p:spPr bwMode="auto">
            <a:xfrm>
              <a:off x="863387" y="3634939"/>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Corbel"/>
                <a:cs typeface="Corbel"/>
              </a:endParaRPr>
            </a:p>
          </p:txBody>
        </p:sp>
        <p:sp>
          <p:nvSpPr>
            <p:cNvPr id="139" name="Freeform 1004"/>
            <p:cNvSpPr>
              <a:spLocks/>
            </p:cNvSpPr>
            <p:nvPr/>
          </p:nvSpPr>
          <p:spPr bwMode="auto">
            <a:xfrm>
              <a:off x="1584120" y="2189403"/>
              <a:ext cx="2615959" cy="2822575"/>
            </a:xfrm>
            <a:custGeom>
              <a:avLst/>
              <a:gdLst>
                <a:gd name="T0" fmla="*/ 147 w 767"/>
                <a:gd name="T1" fmla="*/ 960 h 1219"/>
                <a:gd name="T2" fmla="*/ 241 w 767"/>
                <a:gd name="T3" fmla="*/ 758 h 1219"/>
                <a:gd name="T4" fmla="*/ 311 w 767"/>
                <a:gd name="T5" fmla="*/ 501 h 1219"/>
                <a:gd name="T6" fmla="*/ 357 w 767"/>
                <a:gd name="T7" fmla="*/ 283 h 1219"/>
                <a:gd name="T8" fmla="*/ 404 w 767"/>
                <a:gd name="T9" fmla="*/ 166 h 1219"/>
                <a:gd name="T10" fmla="*/ 547 w 767"/>
                <a:gd name="T11" fmla="*/ 35 h 1219"/>
                <a:gd name="T12" fmla="*/ 709 w 767"/>
                <a:gd name="T13" fmla="*/ 35 h 1219"/>
                <a:gd name="T14" fmla="*/ 762 w 767"/>
                <a:gd name="T15" fmla="*/ 245 h 1219"/>
                <a:gd name="T16" fmla="*/ 681 w 767"/>
                <a:gd name="T17" fmla="*/ 540 h 1219"/>
                <a:gd name="T18" fmla="*/ 591 w 767"/>
                <a:gd name="T19" fmla="*/ 719 h 1219"/>
                <a:gd name="T20" fmla="*/ 474 w 767"/>
                <a:gd name="T21" fmla="*/ 874 h 1219"/>
                <a:gd name="T22" fmla="*/ 287 w 767"/>
                <a:gd name="T23" fmla="*/ 1069 h 1219"/>
                <a:gd name="T24" fmla="*/ 23 w 767"/>
                <a:gd name="T25" fmla="*/ 1201 h 1219"/>
                <a:gd name="T26" fmla="*/ 147 w 767"/>
                <a:gd name="T27" fmla="*/ 96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7" h="1219">
                  <a:moveTo>
                    <a:pt x="147" y="960"/>
                  </a:moveTo>
                  <a:cubicBezTo>
                    <a:pt x="183" y="886"/>
                    <a:pt x="214" y="834"/>
                    <a:pt x="241" y="758"/>
                  </a:cubicBezTo>
                  <a:cubicBezTo>
                    <a:pt x="268" y="682"/>
                    <a:pt x="292" y="580"/>
                    <a:pt x="311" y="501"/>
                  </a:cubicBezTo>
                  <a:cubicBezTo>
                    <a:pt x="330" y="422"/>
                    <a:pt x="342" y="339"/>
                    <a:pt x="357" y="283"/>
                  </a:cubicBezTo>
                  <a:cubicBezTo>
                    <a:pt x="372" y="227"/>
                    <a:pt x="372" y="207"/>
                    <a:pt x="404" y="166"/>
                  </a:cubicBezTo>
                  <a:cubicBezTo>
                    <a:pt x="436" y="125"/>
                    <a:pt x="496" y="57"/>
                    <a:pt x="547" y="35"/>
                  </a:cubicBezTo>
                  <a:cubicBezTo>
                    <a:pt x="598" y="13"/>
                    <a:pt x="673" y="0"/>
                    <a:pt x="709" y="35"/>
                  </a:cubicBezTo>
                  <a:cubicBezTo>
                    <a:pt x="744" y="71"/>
                    <a:pt x="767" y="161"/>
                    <a:pt x="762" y="245"/>
                  </a:cubicBezTo>
                  <a:cubicBezTo>
                    <a:pt x="757" y="330"/>
                    <a:pt x="709" y="461"/>
                    <a:pt x="681" y="540"/>
                  </a:cubicBezTo>
                  <a:cubicBezTo>
                    <a:pt x="653" y="619"/>
                    <a:pt x="626" y="663"/>
                    <a:pt x="591" y="719"/>
                  </a:cubicBezTo>
                  <a:cubicBezTo>
                    <a:pt x="556" y="775"/>
                    <a:pt x="525" y="816"/>
                    <a:pt x="474" y="874"/>
                  </a:cubicBezTo>
                  <a:cubicBezTo>
                    <a:pt x="423" y="932"/>
                    <a:pt x="362" y="1015"/>
                    <a:pt x="287" y="1069"/>
                  </a:cubicBezTo>
                  <a:cubicBezTo>
                    <a:pt x="212" y="1123"/>
                    <a:pt x="46" y="1219"/>
                    <a:pt x="23" y="1201"/>
                  </a:cubicBezTo>
                  <a:cubicBezTo>
                    <a:pt x="0" y="1183"/>
                    <a:pt x="124" y="1021"/>
                    <a:pt x="147" y="960"/>
                  </a:cubicBezTo>
                  <a:close/>
                </a:path>
              </a:pathLst>
            </a:custGeom>
            <a:solidFill>
              <a:srgbClr val="FF0000">
                <a:alpha val="34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latin typeface="Corbel"/>
                <a:cs typeface="Corbel"/>
              </a:endParaRPr>
            </a:p>
          </p:txBody>
        </p:sp>
        <p:sp>
          <p:nvSpPr>
            <p:cNvPr id="140" name="Text Box 1005"/>
            <p:cNvSpPr txBox="1">
              <a:spLocks noChangeArrowheads="1"/>
            </p:cNvSpPr>
            <p:nvPr/>
          </p:nvSpPr>
          <p:spPr bwMode="auto">
            <a:xfrm rot="17768359">
              <a:off x="2269016" y="3076811"/>
              <a:ext cx="1980015" cy="64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sz="3200" b="1" dirty="0">
                  <a:solidFill>
                    <a:schemeClr val="bg1"/>
                  </a:solidFill>
                  <a:latin typeface="Symbol" charset="2"/>
                  <a:cs typeface="Symbol" charset="2"/>
                </a:rPr>
                <a:t>g</a:t>
              </a:r>
              <a:r>
                <a:rPr lang="it-IT" sz="3200" b="1" dirty="0">
                  <a:solidFill>
                    <a:schemeClr val="bg1"/>
                  </a:solidFill>
                  <a:latin typeface="Corbel"/>
                  <a:cs typeface="Corbel"/>
                </a:rPr>
                <a:t> -flow</a:t>
              </a:r>
            </a:p>
          </p:txBody>
        </p:sp>
        <p:sp>
          <p:nvSpPr>
            <p:cNvPr id="141" name="Rectangle 140"/>
            <p:cNvSpPr/>
            <p:nvPr/>
          </p:nvSpPr>
          <p:spPr>
            <a:xfrm>
              <a:off x="994380" y="2008247"/>
              <a:ext cx="1610445" cy="595035"/>
            </a:xfrm>
            <a:prstGeom prst="rect">
              <a:avLst/>
            </a:prstGeom>
          </p:spPr>
          <p:txBody>
            <a:bodyPr wrap="none">
              <a:spAutoFit/>
            </a:bodyPr>
            <a:lstStyle/>
            <a:p>
              <a:pPr algn="ctr">
                <a:lnSpc>
                  <a:spcPct val="80000"/>
                </a:lnSpc>
              </a:pPr>
              <a:r>
                <a:rPr lang="en-US" sz="2000" b="1" baseline="30000" dirty="0">
                  <a:solidFill>
                    <a:srgbClr val="0000FF"/>
                  </a:solidFill>
                  <a:latin typeface="Corbel"/>
                  <a:cs typeface="Corbel"/>
                </a:rPr>
                <a:t> 50</a:t>
              </a:r>
              <a:r>
                <a:rPr lang="en-US" sz="2000" b="1" dirty="0">
                  <a:solidFill>
                    <a:srgbClr val="0000FF"/>
                  </a:solidFill>
                  <a:latin typeface="Corbel"/>
                  <a:cs typeface="Corbel"/>
                </a:rPr>
                <a:t>Ti </a:t>
              </a:r>
              <a:r>
                <a:rPr lang="en-US" sz="2000" b="1" dirty="0" smtClean="0">
                  <a:solidFill>
                    <a:srgbClr val="0000FF"/>
                  </a:solidFill>
                  <a:latin typeface="Corbel"/>
                  <a:cs typeface="Corbel"/>
                </a:rPr>
                <a:t>+ </a:t>
              </a:r>
              <a:r>
                <a:rPr lang="en-US" sz="2000" b="1" baseline="30000" dirty="0">
                  <a:solidFill>
                    <a:srgbClr val="0000FF"/>
                  </a:solidFill>
                  <a:latin typeface="Corbel"/>
                  <a:cs typeface="Corbel"/>
                </a:rPr>
                <a:t>128</a:t>
              </a:r>
              <a:r>
                <a:rPr lang="en-US" sz="2000" b="1" dirty="0">
                  <a:solidFill>
                    <a:srgbClr val="0000FF"/>
                  </a:solidFill>
                  <a:latin typeface="Corbel"/>
                  <a:cs typeface="Corbel"/>
                </a:rPr>
                <a:t>Te </a:t>
              </a:r>
              <a:endParaRPr lang="en-US" sz="2000" b="1" dirty="0" smtClean="0">
                <a:solidFill>
                  <a:srgbClr val="0000FF"/>
                </a:solidFill>
                <a:latin typeface="Corbel"/>
                <a:cs typeface="Corbel"/>
              </a:endParaRPr>
            </a:p>
            <a:p>
              <a:pPr algn="ctr">
                <a:lnSpc>
                  <a:spcPct val="80000"/>
                </a:lnSpc>
              </a:pPr>
              <a:r>
                <a:rPr lang="en-US" sz="1600" b="1" dirty="0" smtClean="0">
                  <a:solidFill>
                    <a:srgbClr val="0000FF"/>
                  </a:solidFill>
                  <a:latin typeface="Corbel"/>
                  <a:cs typeface="Corbel"/>
                  <a:sym typeface="Wingdings" pitchFamily="2" charset="2"/>
                </a:rPr>
                <a:t>    </a:t>
              </a:r>
              <a:r>
                <a:rPr lang="en-US" sz="2000" b="1" dirty="0" smtClean="0">
                  <a:solidFill>
                    <a:srgbClr val="0000FF"/>
                  </a:solidFill>
                  <a:latin typeface="Corbel"/>
                  <a:cs typeface="Corbel"/>
                  <a:sym typeface="Wingdings" pitchFamily="2" charset="2"/>
                </a:rPr>
                <a:t> </a:t>
              </a:r>
              <a:r>
                <a:rPr lang="en-US" sz="2000" b="1" baseline="30000" dirty="0">
                  <a:solidFill>
                    <a:srgbClr val="0000FF"/>
                  </a:solidFill>
                  <a:latin typeface="Corbel"/>
                  <a:cs typeface="Corbel"/>
                  <a:sym typeface="Wingdings" pitchFamily="2" charset="2"/>
                </a:rPr>
                <a:t>174</a:t>
              </a:r>
              <a:r>
                <a:rPr lang="en-US" sz="2000" b="1" dirty="0">
                  <a:solidFill>
                    <a:srgbClr val="0000FF"/>
                  </a:solidFill>
                  <a:latin typeface="Corbel"/>
                  <a:cs typeface="Corbel"/>
                  <a:sym typeface="Wingdings" pitchFamily="2" charset="2"/>
                </a:rPr>
                <a:t>W + 4n</a:t>
              </a:r>
            </a:p>
          </p:txBody>
        </p:sp>
      </p:grpSp>
      <p:sp>
        <p:nvSpPr>
          <p:cNvPr id="884" name="CasellaDiTesto 12"/>
          <p:cNvSpPr txBox="1"/>
          <p:nvPr/>
        </p:nvSpPr>
        <p:spPr>
          <a:xfrm>
            <a:off x="4644008" y="1440780"/>
            <a:ext cx="4536504" cy="595035"/>
          </a:xfrm>
          <a:prstGeom prst="rect">
            <a:avLst/>
          </a:prstGeom>
          <a:noFill/>
        </p:spPr>
        <p:txBody>
          <a:bodyPr wrap="square" rtlCol="0">
            <a:spAutoFit/>
          </a:bodyPr>
          <a:lstStyle/>
          <a:p>
            <a:pPr algn="ctr">
              <a:lnSpc>
                <a:spcPct val="80000"/>
              </a:lnSpc>
            </a:pPr>
            <a:r>
              <a:rPr lang="en-US" sz="2000" b="1" i="1" dirty="0" smtClean="0">
                <a:solidFill>
                  <a:srgbClr val="FF00FF"/>
                </a:solidFill>
                <a:latin typeface="Corbel"/>
                <a:cs typeface="Corbel"/>
              </a:rPr>
              <a:t>Global properties of </a:t>
            </a:r>
            <a:r>
              <a:rPr lang="en-US" sz="2000" b="1" i="1" dirty="0" smtClean="0">
                <a:solidFill>
                  <a:srgbClr val="FF00FF"/>
                </a:solidFill>
                <a:latin typeface="Symbol" charset="2"/>
                <a:cs typeface="Symbol" charset="2"/>
              </a:rPr>
              <a:t>g</a:t>
            </a:r>
            <a:r>
              <a:rPr lang="en-US" sz="2000" b="1" i="1" dirty="0" smtClean="0">
                <a:solidFill>
                  <a:srgbClr val="FF00FF"/>
                </a:solidFill>
                <a:latin typeface="Corbel"/>
                <a:cs typeface="Corbel"/>
              </a:rPr>
              <a:t>-decay flow</a:t>
            </a:r>
          </a:p>
          <a:p>
            <a:pPr algn="ctr">
              <a:lnSpc>
                <a:spcPct val="80000"/>
              </a:lnSpc>
            </a:pPr>
            <a:r>
              <a:rPr lang="en-US" sz="2000" b="1" i="1" dirty="0" smtClean="0">
                <a:solidFill>
                  <a:srgbClr val="FF00FF"/>
                </a:solidFill>
                <a:latin typeface="Corbel"/>
                <a:cs typeface="Corbel"/>
              </a:rPr>
              <a:t>from warm collective rotation</a:t>
            </a:r>
            <a:endParaRPr lang="en-US" sz="2000" b="1" i="1" dirty="0">
              <a:solidFill>
                <a:srgbClr val="FF00FF"/>
              </a:solidFill>
              <a:latin typeface="Corbel"/>
              <a:cs typeface="Corbel"/>
            </a:endParaRPr>
          </a:p>
        </p:txBody>
      </p:sp>
      <p:pic>
        <p:nvPicPr>
          <p:cNvPr id="885" name="Picture 884"/>
          <p:cNvPicPr>
            <a:picLocks noChangeAspect="1"/>
          </p:cNvPicPr>
          <p:nvPr/>
        </p:nvPicPr>
        <p:blipFill>
          <a:blip r:embed="rId3"/>
          <a:stretch>
            <a:fillRect/>
          </a:stretch>
        </p:blipFill>
        <p:spPr>
          <a:xfrm>
            <a:off x="365041" y="3501008"/>
            <a:ext cx="3774911" cy="2809554"/>
          </a:xfrm>
          <a:prstGeom prst="rect">
            <a:avLst/>
          </a:prstGeom>
        </p:spPr>
      </p:pic>
      <p:pic>
        <p:nvPicPr>
          <p:cNvPr id="886" name="Picture 885"/>
          <p:cNvPicPr>
            <a:picLocks noChangeAspect="1"/>
          </p:cNvPicPr>
          <p:nvPr/>
        </p:nvPicPr>
        <p:blipFill rotWithShape="1">
          <a:blip r:embed="rId4"/>
          <a:srcRect b="5082"/>
          <a:stretch/>
        </p:blipFill>
        <p:spPr>
          <a:xfrm>
            <a:off x="1475656" y="3067718"/>
            <a:ext cx="1915914" cy="518809"/>
          </a:xfrm>
          <a:prstGeom prst="rect">
            <a:avLst/>
          </a:prstGeom>
        </p:spPr>
      </p:pic>
      <p:sp>
        <p:nvSpPr>
          <p:cNvPr id="4" name="Rectangle 3"/>
          <p:cNvSpPr/>
          <p:nvPr/>
        </p:nvSpPr>
        <p:spPr>
          <a:xfrm>
            <a:off x="539552" y="2573633"/>
            <a:ext cx="3528392" cy="567335"/>
          </a:xfrm>
          <a:prstGeom prst="rect">
            <a:avLst/>
          </a:prstGeom>
        </p:spPr>
        <p:txBody>
          <a:bodyPr wrap="square">
            <a:spAutoFit/>
          </a:bodyPr>
          <a:lstStyle/>
          <a:p>
            <a:pPr algn="ctr">
              <a:lnSpc>
                <a:spcPct val="90000"/>
              </a:lnSpc>
            </a:pPr>
            <a:r>
              <a:rPr lang="en-GB" b="1" dirty="0" smtClean="0">
                <a:solidFill>
                  <a:srgbClr val="0000FF"/>
                </a:solidFill>
                <a:latin typeface="Corbel"/>
                <a:cs typeface="Corbel"/>
              </a:rPr>
              <a:t>K-hindrance </a:t>
            </a:r>
            <a:r>
              <a:rPr lang="en-GB" sz="1600" dirty="0" smtClean="0">
                <a:solidFill>
                  <a:srgbClr val="0000FF"/>
                </a:solidFill>
                <a:latin typeface="Corbel"/>
                <a:cs typeface="Corbel"/>
              </a:rPr>
              <a:t>from E1 decay of</a:t>
            </a:r>
          </a:p>
          <a:p>
            <a:pPr algn="ctr">
              <a:lnSpc>
                <a:spcPct val="90000"/>
              </a:lnSpc>
            </a:pPr>
            <a:r>
              <a:rPr lang="en-GB" sz="1600" dirty="0" smtClean="0">
                <a:solidFill>
                  <a:srgbClr val="0000FF"/>
                </a:solidFill>
                <a:latin typeface="Corbel"/>
                <a:cs typeface="Corbel"/>
              </a:rPr>
              <a:t> </a:t>
            </a:r>
            <a:r>
              <a:rPr lang="en-GB" sz="1600" b="1" i="1" dirty="0" smtClean="0">
                <a:solidFill>
                  <a:srgbClr val="FF00FF"/>
                </a:solidFill>
                <a:latin typeface="Corbel"/>
                <a:cs typeface="Corbel"/>
              </a:rPr>
              <a:t>all discrete </a:t>
            </a:r>
            <a:r>
              <a:rPr lang="en-GB" sz="1600" dirty="0" smtClean="0">
                <a:solidFill>
                  <a:srgbClr val="0000FF"/>
                </a:solidFill>
                <a:latin typeface="Corbel"/>
                <a:cs typeface="Corbel"/>
              </a:rPr>
              <a:t>excited bands </a:t>
            </a:r>
            <a:endParaRPr lang="en-GB" sz="1600" dirty="0">
              <a:solidFill>
                <a:srgbClr val="0000FF"/>
              </a:solidFill>
              <a:latin typeface="Corbel"/>
              <a:cs typeface="Corbel"/>
            </a:endParaRPr>
          </a:p>
        </p:txBody>
      </p:sp>
      <p:sp>
        <p:nvSpPr>
          <p:cNvPr id="5" name="Rectangle 4"/>
          <p:cNvSpPr/>
          <p:nvPr/>
        </p:nvSpPr>
        <p:spPr>
          <a:xfrm>
            <a:off x="539552" y="1569566"/>
            <a:ext cx="4536504" cy="923330"/>
          </a:xfrm>
          <a:prstGeom prst="rect">
            <a:avLst/>
          </a:prstGeom>
        </p:spPr>
        <p:txBody>
          <a:bodyPr wrap="square">
            <a:spAutoFit/>
          </a:bodyPr>
          <a:lstStyle/>
          <a:p>
            <a:r>
              <a:rPr lang="en-US" sz="1600" dirty="0" smtClean="0">
                <a:solidFill>
                  <a:srgbClr val="0000FF"/>
                </a:solidFill>
                <a:latin typeface="Corbel"/>
                <a:cs typeface="Corbel"/>
              </a:rPr>
              <a:t>Transitions with </a:t>
            </a:r>
            <a:r>
              <a:rPr lang="en-US" b="1" dirty="0" smtClean="0">
                <a:solidFill>
                  <a:srgbClr val="0000FF"/>
                </a:solidFill>
                <a:latin typeface="Symbol" charset="2"/>
                <a:cs typeface="Symbol" charset="2"/>
              </a:rPr>
              <a:t>D</a:t>
            </a:r>
            <a:r>
              <a:rPr lang="en-US" b="1" i="1" dirty="0" smtClean="0">
                <a:solidFill>
                  <a:srgbClr val="0000FF"/>
                </a:solidFill>
                <a:latin typeface="Corbel"/>
                <a:cs typeface="Corbel"/>
              </a:rPr>
              <a:t>K</a:t>
            </a:r>
            <a:r>
              <a:rPr lang="en-US" b="1" dirty="0" smtClean="0">
                <a:solidFill>
                  <a:srgbClr val="0000FF"/>
                </a:solidFill>
                <a:latin typeface="Corbel"/>
                <a:cs typeface="Corbel"/>
              </a:rPr>
              <a:t> &gt; </a:t>
            </a:r>
            <a:r>
              <a:rPr lang="en-US" b="1" dirty="0" err="1" smtClean="0">
                <a:solidFill>
                  <a:srgbClr val="0000FF"/>
                </a:solidFill>
                <a:latin typeface="Corbel"/>
                <a:cs typeface="Corbel"/>
              </a:rPr>
              <a:t>λ</a:t>
            </a:r>
            <a:r>
              <a:rPr lang="en-US" b="1" dirty="0" smtClean="0">
                <a:solidFill>
                  <a:srgbClr val="0000FF"/>
                </a:solidFill>
                <a:latin typeface="Corbel"/>
                <a:cs typeface="Corbel"/>
              </a:rPr>
              <a:t>  </a:t>
            </a:r>
          </a:p>
          <a:p>
            <a:r>
              <a:rPr lang="en-US" sz="1600" dirty="0" smtClean="0">
                <a:solidFill>
                  <a:srgbClr val="0000FF"/>
                </a:solidFill>
                <a:latin typeface="Corbel"/>
                <a:cs typeface="Corbel"/>
              </a:rPr>
              <a:t>are </a:t>
            </a:r>
            <a:r>
              <a:rPr lang="en-US" b="1" i="1" dirty="0" smtClean="0">
                <a:solidFill>
                  <a:srgbClr val="0000FF"/>
                </a:solidFill>
                <a:latin typeface="Corbel"/>
                <a:cs typeface="Corbel"/>
              </a:rPr>
              <a:t>strongly hindered </a:t>
            </a:r>
          </a:p>
          <a:p>
            <a:r>
              <a:rPr lang="en-US" b="1" i="1" dirty="0" smtClean="0">
                <a:solidFill>
                  <a:srgbClr val="0000FF"/>
                </a:solidFill>
                <a:latin typeface="Corbel"/>
                <a:cs typeface="Corbel"/>
                <a:sym typeface="Wingdings"/>
              </a:rPr>
              <a:t> ISOMERS</a:t>
            </a:r>
            <a:endParaRPr lang="en-US" sz="1600" b="1" i="1" dirty="0" smtClean="0">
              <a:solidFill>
                <a:srgbClr val="0000FF"/>
              </a:solidFill>
              <a:latin typeface="Corbel"/>
              <a:cs typeface="Corbel"/>
            </a:endParaRPr>
          </a:p>
        </p:txBody>
      </p:sp>
      <p:pic>
        <p:nvPicPr>
          <p:cNvPr id="887" name="Picture 886"/>
          <p:cNvPicPr>
            <a:picLocks noChangeAspect="1"/>
          </p:cNvPicPr>
          <p:nvPr/>
        </p:nvPicPr>
        <p:blipFill>
          <a:blip r:embed="rId5"/>
          <a:stretch>
            <a:fillRect/>
          </a:stretch>
        </p:blipFill>
        <p:spPr>
          <a:xfrm>
            <a:off x="2843808" y="1700808"/>
            <a:ext cx="1127577" cy="747728"/>
          </a:xfrm>
          <a:prstGeom prst="rect">
            <a:avLst/>
          </a:prstGeom>
        </p:spPr>
      </p:pic>
      <p:sp>
        <p:nvSpPr>
          <p:cNvPr id="888" name="Text Box 7"/>
          <p:cNvSpPr txBox="1">
            <a:spLocks noChangeArrowheads="1"/>
          </p:cNvSpPr>
          <p:nvPr/>
        </p:nvSpPr>
        <p:spPr bwMode="auto">
          <a:xfrm>
            <a:off x="5867399" y="6569348"/>
            <a:ext cx="3313113" cy="246062"/>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rIns="0">
            <a:spAutoFit/>
          </a:bodyPr>
          <a:lstStyle/>
          <a:p>
            <a:pPr>
              <a:lnSpc>
                <a:spcPct val="80000"/>
              </a:lnSpc>
            </a:pPr>
            <a:r>
              <a:rPr lang="it-IT" sz="1200" dirty="0">
                <a:latin typeface="Corbel"/>
                <a:cs typeface="Corbel"/>
              </a:rPr>
              <a:t>T. D</a:t>
            </a:r>
            <a:r>
              <a:rPr lang="en-US" sz="1200" dirty="0" err="1">
                <a:latin typeface="Corbel"/>
                <a:cs typeface="Corbel"/>
              </a:rPr>
              <a:t>ø</a:t>
            </a:r>
            <a:r>
              <a:rPr lang="it-IT" sz="1200" dirty="0" err="1">
                <a:latin typeface="Corbel"/>
                <a:cs typeface="Corbel"/>
              </a:rPr>
              <a:t>ssing</a:t>
            </a:r>
            <a:r>
              <a:rPr lang="it-IT" sz="1200" dirty="0">
                <a:latin typeface="Corbel"/>
                <a:cs typeface="Corbel"/>
              </a:rPr>
              <a:t> et al., </a:t>
            </a:r>
            <a:r>
              <a:rPr lang="it-IT" sz="1200" dirty="0" err="1">
                <a:latin typeface="Corbel"/>
                <a:cs typeface="Corbel"/>
              </a:rPr>
              <a:t>Phys</a:t>
            </a:r>
            <a:r>
              <a:rPr lang="it-IT" sz="1200" dirty="0">
                <a:latin typeface="Corbel"/>
                <a:cs typeface="Corbel"/>
              </a:rPr>
              <a:t>. Rep. 268 (1996)1</a:t>
            </a:r>
          </a:p>
        </p:txBody>
      </p:sp>
      <p:sp>
        <p:nvSpPr>
          <p:cNvPr id="889" name="Rectangle 888"/>
          <p:cNvSpPr/>
          <p:nvPr/>
        </p:nvSpPr>
        <p:spPr>
          <a:xfrm>
            <a:off x="581065" y="6146649"/>
            <a:ext cx="3528392" cy="539635"/>
          </a:xfrm>
          <a:prstGeom prst="rect">
            <a:avLst/>
          </a:prstGeom>
        </p:spPr>
        <p:txBody>
          <a:bodyPr wrap="square">
            <a:spAutoFit/>
          </a:bodyPr>
          <a:lstStyle/>
          <a:p>
            <a:pPr algn="ctr">
              <a:lnSpc>
                <a:spcPct val="90000"/>
              </a:lnSpc>
            </a:pPr>
            <a:r>
              <a:rPr lang="en-GB" sz="1600" b="1" dirty="0" smtClean="0">
                <a:solidFill>
                  <a:srgbClr val="0000FF"/>
                </a:solidFill>
                <a:latin typeface="Corbel"/>
                <a:cs typeface="Corbel"/>
              </a:rPr>
              <a:t>Weakening due to </a:t>
            </a:r>
            <a:r>
              <a:rPr lang="en-GB" sz="1600" b="1" i="1" dirty="0" smtClean="0">
                <a:solidFill>
                  <a:srgbClr val="FF33CC"/>
                </a:solidFill>
                <a:latin typeface="Corbel"/>
                <a:cs typeface="Corbel"/>
              </a:rPr>
              <a:t>mixing</a:t>
            </a:r>
            <a:r>
              <a:rPr lang="en-GB" sz="1600" b="1" dirty="0" smtClean="0">
                <a:solidFill>
                  <a:srgbClr val="0000FF"/>
                </a:solidFill>
                <a:latin typeface="Corbel"/>
                <a:cs typeface="Corbel"/>
              </a:rPr>
              <a:t> among states (high level density)</a:t>
            </a:r>
          </a:p>
        </p:txBody>
      </p:sp>
    </p:spTree>
    <p:extLst>
      <p:ext uri="{BB962C8B-B14F-4D97-AF65-F5344CB8AC3E}">
        <p14:creationId xmlns:p14="http://schemas.microsoft.com/office/powerpoint/2010/main" val="33763088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4976114" y="6469777"/>
            <a:ext cx="4122599" cy="307740"/>
          </a:xfrm>
          <a:prstGeom prst="rect">
            <a:avLst/>
          </a:prstGeom>
          <a:noFill/>
          <a:effectLst/>
        </p:spPr>
        <p:txBody>
          <a:bodyPr wrap="square" lIns="91402" tIns="45702" rIns="91402" bIns="45702" rtlCol="0">
            <a:spAutoFit/>
          </a:bodyPr>
          <a:lstStyle/>
          <a:p>
            <a:r>
              <a:rPr lang="it-IT" sz="1400" b="1" i="1" dirty="0" smtClean="0">
                <a:solidFill>
                  <a:srgbClr val="FF0000"/>
                </a:solidFill>
                <a:latin typeface="Corbel"/>
                <a:cs typeface="Corbel"/>
              </a:rPr>
              <a:t>V. </a:t>
            </a:r>
            <a:r>
              <a:rPr lang="it-IT" sz="1400" b="1" i="1" dirty="0" err="1" smtClean="0">
                <a:solidFill>
                  <a:srgbClr val="FF0000"/>
                </a:solidFill>
                <a:latin typeface="Corbel"/>
                <a:cs typeface="Corbel"/>
              </a:rPr>
              <a:t>Vandone</a:t>
            </a:r>
            <a:r>
              <a:rPr lang="it-IT" sz="1400" b="1" i="1" dirty="0" smtClean="0">
                <a:solidFill>
                  <a:srgbClr val="FF0000"/>
                </a:solidFill>
                <a:latin typeface="Corbel"/>
                <a:cs typeface="Corbel"/>
              </a:rPr>
              <a:t>, S. Leoni, … (Milano </a:t>
            </a:r>
            <a:r>
              <a:rPr lang="it-IT" sz="1400" b="1" i="1" dirty="0" err="1" smtClean="0">
                <a:solidFill>
                  <a:srgbClr val="FF0000"/>
                </a:solidFill>
                <a:latin typeface="Corbel"/>
                <a:cs typeface="Corbel"/>
              </a:rPr>
              <a:t>University</a:t>
            </a:r>
            <a:r>
              <a:rPr lang="it-IT" sz="1400" b="1" i="1" dirty="0" smtClean="0">
                <a:solidFill>
                  <a:srgbClr val="FF0000"/>
                </a:solidFill>
                <a:latin typeface="Corbel"/>
                <a:cs typeface="Corbel"/>
              </a:rPr>
              <a:t> an INFN) </a:t>
            </a:r>
            <a:endParaRPr lang="it-IT" sz="1400" b="1" i="1" dirty="0">
              <a:solidFill>
                <a:srgbClr val="FF0000"/>
              </a:solidFill>
              <a:latin typeface="Corbel"/>
              <a:cs typeface="Corbel"/>
            </a:endParaRPr>
          </a:p>
        </p:txBody>
      </p:sp>
      <p:pic>
        <p:nvPicPr>
          <p:cNvPr id="40" name="Immagine 15" descr="Legnaro_Helena 021.JPG"/>
          <p:cNvPicPr>
            <a:picLocks noChangeAspect="1"/>
          </p:cNvPicPr>
          <p:nvPr/>
        </p:nvPicPr>
        <p:blipFill>
          <a:blip r:embed="rId3" cstate="print"/>
          <a:srcRect t="16877"/>
          <a:stretch>
            <a:fillRect/>
          </a:stretch>
        </p:blipFill>
        <p:spPr>
          <a:xfrm>
            <a:off x="4955877" y="1561555"/>
            <a:ext cx="3017910" cy="3344775"/>
          </a:xfrm>
          <a:prstGeom prst="rect">
            <a:avLst/>
          </a:prstGeom>
        </p:spPr>
      </p:pic>
      <p:sp>
        <p:nvSpPr>
          <p:cNvPr id="41" name="CasellaDiTesto 5"/>
          <p:cNvSpPr txBox="1">
            <a:spLocks noChangeArrowheads="1"/>
          </p:cNvSpPr>
          <p:nvPr/>
        </p:nvSpPr>
        <p:spPr bwMode="auto">
          <a:xfrm>
            <a:off x="5824449" y="5072643"/>
            <a:ext cx="3168352" cy="1308014"/>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a:extLst/>
        </p:spPr>
        <p:txBody>
          <a:bodyPr wrap="square" lIns="91402" tIns="45702" rIns="91402" bIns="45702">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dirty="0" smtClean="0">
                <a:solidFill>
                  <a:srgbClr val="0000FF"/>
                </a:solidFill>
                <a:latin typeface="Corbel"/>
                <a:cs typeface="Corbel"/>
              </a:rPr>
              <a:t>HELENA:</a:t>
            </a:r>
          </a:p>
          <a:p>
            <a:pPr eaLnBrk="1" hangingPunct="1">
              <a:lnSpc>
                <a:spcPct val="50000"/>
              </a:lnSpc>
            </a:pPr>
            <a:endParaRPr lang="en-US" sz="1000" dirty="0">
              <a:latin typeface="Corbel"/>
              <a:cs typeface="Corbel"/>
            </a:endParaRPr>
          </a:p>
          <a:p>
            <a:pPr eaLnBrk="1" hangingPunct="1"/>
            <a:r>
              <a:rPr lang="en-US" sz="1400" dirty="0" smtClean="0">
                <a:latin typeface="Corbel"/>
                <a:cs typeface="Corbel"/>
              </a:rPr>
              <a:t>27 </a:t>
            </a:r>
            <a:r>
              <a:rPr lang="en-US" sz="1400" dirty="0">
                <a:latin typeface="Corbel"/>
                <a:cs typeface="Corbel"/>
              </a:rPr>
              <a:t>detectors:  5 clusters of BaF</a:t>
            </a:r>
            <a:r>
              <a:rPr lang="en-US" sz="1400" baseline="-25000" dirty="0">
                <a:latin typeface="Corbel"/>
                <a:cs typeface="Corbel"/>
              </a:rPr>
              <a:t>2</a:t>
            </a:r>
            <a:r>
              <a:rPr lang="en-US" sz="1400" dirty="0">
                <a:latin typeface="Corbel"/>
                <a:cs typeface="Corbel"/>
              </a:rPr>
              <a:t> (3”×3”, </a:t>
            </a:r>
            <a:r>
              <a:rPr lang="en-US" sz="1400" dirty="0" err="1">
                <a:latin typeface="Corbel"/>
                <a:cs typeface="Corbel"/>
              </a:rPr>
              <a:t>exagonal</a:t>
            </a:r>
            <a:r>
              <a:rPr lang="en-US" sz="1400" dirty="0">
                <a:latin typeface="Corbel"/>
                <a:cs typeface="Corbel"/>
              </a:rPr>
              <a:t>)</a:t>
            </a:r>
          </a:p>
          <a:p>
            <a:pPr eaLnBrk="1" hangingPunct="1"/>
            <a:r>
              <a:rPr lang="en-US" sz="1400" dirty="0" smtClean="0">
                <a:latin typeface="Corbel"/>
                <a:cs typeface="Corbel"/>
              </a:rPr>
              <a:t>Total </a:t>
            </a:r>
            <a:r>
              <a:rPr lang="en-US" sz="1400" dirty="0">
                <a:latin typeface="Corbel"/>
                <a:cs typeface="Corbel"/>
              </a:rPr>
              <a:t>solid angle: 25% of </a:t>
            </a:r>
            <a:r>
              <a:rPr lang="en-US" sz="1400" dirty="0" smtClean="0">
                <a:latin typeface="Corbel"/>
                <a:cs typeface="Corbel"/>
              </a:rPr>
              <a:t>4π</a:t>
            </a:r>
            <a:br>
              <a:rPr lang="en-US" sz="1400" dirty="0" smtClean="0">
                <a:latin typeface="Corbel"/>
                <a:cs typeface="Corbel"/>
              </a:rPr>
            </a:br>
            <a:r>
              <a:rPr lang="en-US" sz="1400" dirty="0" smtClean="0">
                <a:latin typeface="Corbel"/>
                <a:cs typeface="Corbel"/>
              </a:rPr>
              <a:t>Total </a:t>
            </a:r>
            <a:r>
              <a:rPr lang="en-US" sz="1400" dirty="0">
                <a:latin typeface="Corbel"/>
                <a:cs typeface="Corbel"/>
              </a:rPr>
              <a:t>efficiency: 16% @ 500keV</a:t>
            </a:r>
          </a:p>
        </p:txBody>
      </p:sp>
      <p:sp>
        <p:nvSpPr>
          <p:cNvPr id="42" name="CasellaDiTesto 7"/>
          <p:cNvSpPr txBox="1"/>
          <p:nvPr/>
        </p:nvSpPr>
        <p:spPr>
          <a:xfrm>
            <a:off x="6944157" y="899853"/>
            <a:ext cx="2142332" cy="1384958"/>
          </a:xfrm>
          <a:prstGeom prst="rect">
            <a:avLst/>
          </a:prstGeom>
          <a:solidFill>
            <a:schemeClr val="accent6">
              <a:lumMod val="60000"/>
              <a:lumOff val="40000"/>
            </a:schemeClr>
          </a:solidFill>
          <a:ln>
            <a:noFill/>
          </a:ln>
          <a:effectLst>
            <a:outerShdw blurRad="50800" dist="381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402" tIns="45702" rIns="91402" bIns="45702" rtlCol="0">
            <a:spAutoFit/>
          </a:bodyPr>
          <a:lstStyle/>
          <a:p>
            <a:pPr fontAlgn="auto">
              <a:spcBef>
                <a:spcPts val="0"/>
              </a:spcBef>
              <a:spcAft>
                <a:spcPts val="0"/>
              </a:spcAft>
            </a:pPr>
            <a:r>
              <a:rPr lang="en-US" b="1" dirty="0" smtClean="0">
                <a:solidFill>
                  <a:srgbClr val="FF0000"/>
                </a:solidFill>
                <a:latin typeface="Corbel"/>
                <a:cs typeface="Corbel"/>
              </a:rPr>
              <a:t>AGATA</a:t>
            </a:r>
          </a:p>
          <a:p>
            <a:pPr fontAlgn="auto">
              <a:spcBef>
                <a:spcPts val="0"/>
              </a:spcBef>
              <a:spcAft>
                <a:spcPts val="0"/>
              </a:spcAft>
            </a:pPr>
            <a:r>
              <a:rPr lang="en-US" b="1" dirty="0" smtClean="0">
                <a:solidFill>
                  <a:srgbClr val="FF0000"/>
                </a:solidFill>
                <a:latin typeface="Corbel"/>
                <a:cs typeface="Corbel"/>
              </a:rPr>
              <a:t>4 Triple Clusters</a:t>
            </a:r>
            <a:endParaRPr lang="en-US" b="1" dirty="0">
              <a:solidFill>
                <a:srgbClr val="FF0000"/>
              </a:solidFill>
              <a:latin typeface="Corbel"/>
              <a:cs typeface="Corbel"/>
            </a:endParaRPr>
          </a:p>
          <a:p>
            <a:pPr fontAlgn="auto">
              <a:spcBef>
                <a:spcPts val="0"/>
              </a:spcBef>
              <a:spcAft>
                <a:spcPts val="0"/>
              </a:spcAft>
            </a:pPr>
            <a:r>
              <a:rPr lang="en-US" sz="1600" dirty="0">
                <a:solidFill>
                  <a:prstClr val="black"/>
                </a:solidFill>
                <a:latin typeface="Corbel"/>
                <a:cs typeface="Corbel"/>
              </a:rPr>
              <a:t>2 and 3 folds: </a:t>
            </a:r>
          </a:p>
          <a:p>
            <a:pPr fontAlgn="auto">
              <a:spcBef>
                <a:spcPts val="0"/>
              </a:spcBef>
              <a:spcAft>
                <a:spcPts val="0"/>
              </a:spcAft>
            </a:pPr>
            <a:r>
              <a:rPr lang="en-US" sz="1600" dirty="0">
                <a:solidFill>
                  <a:prstClr val="black"/>
                </a:solidFill>
                <a:latin typeface="Symbol" charset="2"/>
                <a:cs typeface="Symbol" charset="2"/>
              </a:rPr>
              <a:t>e</a:t>
            </a:r>
            <a:r>
              <a:rPr lang="en-US" sz="1600" baseline="-25000" dirty="0">
                <a:solidFill>
                  <a:prstClr val="black"/>
                </a:solidFill>
                <a:latin typeface="Corbel"/>
                <a:cs typeface="Corbel"/>
              </a:rPr>
              <a:t>2</a:t>
            </a:r>
            <a:r>
              <a:rPr lang="en-US" sz="1600" baseline="-25000" dirty="0">
                <a:solidFill>
                  <a:prstClr val="black"/>
                </a:solidFill>
                <a:latin typeface="Symbol" charset="2"/>
                <a:cs typeface="Symbol" charset="2"/>
              </a:rPr>
              <a:t>g</a:t>
            </a:r>
            <a:r>
              <a:rPr lang="en-US" sz="1600" dirty="0">
                <a:solidFill>
                  <a:prstClr val="black"/>
                </a:solidFill>
                <a:latin typeface="Corbel"/>
                <a:cs typeface="Corbel"/>
              </a:rPr>
              <a:t>=30%, </a:t>
            </a:r>
            <a:r>
              <a:rPr lang="en-US" sz="1600" dirty="0">
                <a:solidFill>
                  <a:prstClr val="black"/>
                </a:solidFill>
                <a:latin typeface="Symbol" charset="2"/>
                <a:cs typeface="Symbol" charset="2"/>
              </a:rPr>
              <a:t>e</a:t>
            </a:r>
            <a:r>
              <a:rPr lang="en-US" sz="1600" baseline="-25000" dirty="0">
                <a:solidFill>
                  <a:prstClr val="black"/>
                </a:solidFill>
                <a:latin typeface="Corbel"/>
                <a:cs typeface="Corbel"/>
              </a:rPr>
              <a:t>3</a:t>
            </a:r>
            <a:r>
              <a:rPr lang="en-US" sz="1600" baseline="-25000" dirty="0">
                <a:solidFill>
                  <a:prstClr val="black"/>
                </a:solidFill>
                <a:latin typeface="Symbol" charset="2"/>
                <a:cs typeface="Symbol" charset="2"/>
              </a:rPr>
              <a:t>g</a:t>
            </a:r>
            <a:r>
              <a:rPr lang="en-US" sz="1600" dirty="0">
                <a:solidFill>
                  <a:prstClr val="black"/>
                </a:solidFill>
                <a:latin typeface="Corbel"/>
                <a:cs typeface="Corbel"/>
              </a:rPr>
              <a:t>=10% </a:t>
            </a:r>
          </a:p>
          <a:p>
            <a:pPr fontAlgn="auto">
              <a:spcBef>
                <a:spcPts val="0"/>
              </a:spcBef>
              <a:spcAft>
                <a:spcPts val="0"/>
              </a:spcAft>
            </a:pPr>
            <a:r>
              <a:rPr lang="en-US" sz="1600" dirty="0">
                <a:solidFill>
                  <a:prstClr val="black"/>
                </a:solidFill>
                <a:latin typeface="Corbel"/>
                <a:cs typeface="Corbel"/>
              </a:rPr>
              <a:t>(M</a:t>
            </a:r>
            <a:r>
              <a:rPr lang="en-US" sz="1600" baseline="-25000" dirty="0">
                <a:solidFill>
                  <a:prstClr val="black"/>
                </a:solidFill>
                <a:latin typeface="Symbol" charset="2"/>
                <a:cs typeface="Symbol" charset="2"/>
              </a:rPr>
              <a:t>g</a:t>
            </a:r>
            <a:r>
              <a:rPr lang="en-US" sz="1600" dirty="0">
                <a:solidFill>
                  <a:prstClr val="black"/>
                </a:solidFill>
                <a:latin typeface="Symbol" charset="2"/>
                <a:cs typeface="Symbol" charset="2"/>
              </a:rPr>
              <a:t> </a:t>
            </a:r>
            <a:r>
              <a:rPr lang="en-US" sz="1600" dirty="0">
                <a:solidFill>
                  <a:prstClr val="black"/>
                </a:solidFill>
                <a:latin typeface="Corbel"/>
                <a:cs typeface="Corbel"/>
              </a:rPr>
              <a:t>= 30)</a:t>
            </a:r>
          </a:p>
        </p:txBody>
      </p:sp>
      <p:cxnSp>
        <p:nvCxnSpPr>
          <p:cNvPr id="3" name="Straight Arrow Connector 2"/>
          <p:cNvCxnSpPr/>
          <p:nvPr/>
        </p:nvCxnSpPr>
        <p:spPr bwMode="auto">
          <a:xfrm flipH="1">
            <a:off x="6766400" y="2013857"/>
            <a:ext cx="1343457" cy="1378857"/>
          </a:xfrm>
          <a:prstGeom prst="straightConnector1">
            <a:avLst/>
          </a:prstGeom>
          <a:solidFill>
            <a:schemeClr val="accent1"/>
          </a:solidFill>
          <a:ln w="12700" cap="flat" cmpd="sng" algn="ctr">
            <a:solidFill>
              <a:srgbClr val="FF0000"/>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p:nvPr/>
        </p:nvCxnSpPr>
        <p:spPr bwMode="auto">
          <a:xfrm flipH="1" flipV="1">
            <a:off x="7375071" y="3984643"/>
            <a:ext cx="462644" cy="1449144"/>
          </a:xfrm>
          <a:prstGeom prst="straightConnector1">
            <a:avLst/>
          </a:prstGeom>
          <a:solidFill>
            <a:schemeClr val="accent1"/>
          </a:solidFill>
          <a:ln w="12700" cap="flat" cmpd="sng" algn="ctr">
            <a:solidFill>
              <a:srgbClr val="FF0000"/>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itolo 1"/>
          <p:cNvSpPr>
            <a:spLocks noGrp="1"/>
          </p:cNvSpPr>
          <p:nvPr>
            <p:ph type="title"/>
          </p:nvPr>
        </p:nvSpPr>
        <p:spPr>
          <a:xfrm>
            <a:off x="0" y="-94331"/>
            <a:ext cx="9144000" cy="634082"/>
          </a:xfrm>
        </p:spPr>
        <p:txBody>
          <a:bodyPr lIns="36000" tIns="46800" rIns="36000">
            <a:noAutofit/>
          </a:bodyPr>
          <a:lstStyle/>
          <a:p>
            <a:r>
              <a:rPr lang="en-US" sz="3400" b="1" dirty="0">
                <a:solidFill>
                  <a:srgbClr val="0000FF"/>
                </a:solidFill>
                <a:latin typeface="Corbel"/>
                <a:cs typeface="Corbel"/>
              </a:rPr>
              <a:t>Experimental </a:t>
            </a:r>
            <a:r>
              <a:rPr lang="en-US" sz="3400" b="1" dirty="0" smtClean="0">
                <a:solidFill>
                  <a:srgbClr val="0000FF"/>
                </a:solidFill>
                <a:latin typeface="Corbel"/>
                <a:cs typeface="Corbel"/>
              </a:rPr>
              <a:t>setup: </a:t>
            </a:r>
            <a:r>
              <a:rPr lang="en-US" sz="3400" b="1" dirty="0">
                <a:solidFill>
                  <a:srgbClr val="0000FF"/>
                </a:solidFill>
                <a:latin typeface="Corbel"/>
                <a:cs typeface="Corbel"/>
              </a:rPr>
              <a:t>AGATA + </a:t>
            </a:r>
            <a:r>
              <a:rPr lang="en-US" sz="3400" b="1" dirty="0" smtClean="0">
                <a:solidFill>
                  <a:srgbClr val="0000FF"/>
                </a:solidFill>
                <a:latin typeface="Corbel"/>
                <a:cs typeface="Corbel"/>
              </a:rPr>
              <a:t>HELENA</a:t>
            </a:r>
            <a:endParaRPr lang="en-GB" sz="3400" b="1" dirty="0">
              <a:solidFill>
                <a:srgbClr val="0000FF"/>
              </a:solidFill>
              <a:latin typeface="Corbel"/>
              <a:cs typeface="Corbel"/>
            </a:endParaRPr>
          </a:p>
        </p:txBody>
      </p:sp>
      <p:sp>
        <p:nvSpPr>
          <p:cNvPr id="25" name="CasellaDiTesto 11"/>
          <p:cNvSpPr txBox="1"/>
          <p:nvPr/>
        </p:nvSpPr>
        <p:spPr>
          <a:xfrm>
            <a:off x="816544" y="432554"/>
            <a:ext cx="8568952" cy="400110"/>
          </a:xfrm>
          <a:prstGeom prst="rect">
            <a:avLst/>
          </a:prstGeom>
          <a:noFill/>
        </p:spPr>
        <p:txBody>
          <a:bodyPr wrap="square" rtlCol="0">
            <a:spAutoFit/>
          </a:bodyPr>
          <a:lstStyle/>
          <a:p>
            <a:r>
              <a:rPr lang="en-GB" sz="2000" dirty="0" smtClean="0">
                <a:solidFill>
                  <a:srgbClr val="0000FF"/>
                </a:solidFill>
                <a:latin typeface="Corbel"/>
                <a:cs typeface="Corbel"/>
              </a:rPr>
              <a:t>Experiment performed in July 2010 at </a:t>
            </a:r>
            <a:r>
              <a:rPr lang="en-GB" sz="2000" dirty="0" err="1" smtClean="0">
                <a:solidFill>
                  <a:srgbClr val="0000FF"/>
                </a:solidFill>
                <a:latin typeface="Corbel"/>
                <a:cs typeface="Corbel"/>
              </a:rPr>
              <a:t>Laboratori</a:t>
            </a:r>
            <a:r>
              <a:rPr lang="en-GB" sz="2000" dirty="0" smtClean="0">
                <a:solidFill>
                  <a:srgbClr val="0000FF"/>
                </a:solidFill>
                <a:latin typeface="Corbel"/>
                <a:cs typeface="Corbel"/>
              </a:rPr>
              <a:t> </a:t>
            </a:r>
            <a:r>
              <a:rPr lang="en-GB" sz="2000" dirty="0" err="1" smtClean="0">
                <a:solidFill>
                  <a:srgbClr val="0000FF"/>
                </a:solidFill>
                <a:latin typeface="Corbel"/>
                <a:cs typeface="Corbel"/>
              </a:rPr>
              <a:t>Nazionali</a:t>
            </a:r>
            <a:r>
              <a:rPr lang="en-GB" sz="2000" dirty="0" smtClean="0">
                <a:solidFill>
                  <a:srgbClr val="0000FF"/>
                </a:solidFill>
                <a:latin typeface="Corbel"/>
                <a:cs typeface="Corbel"/>
              </a:rPr>
              <a:t> </a:t>
            </a:r>
            <a:r>
              <a:rPr lang="en-GB" sz="2000" dirty="0" err="1" smtClean="0">
                <a:solidFill>
                  <a:srgbClr val="0000FF"/>
                </a:solidFill>
                <a:latin typeface="Corbel"/>
                <a:cs typeface="Corbel"/>
              </a:rPr>
              <a:t>di</a:t>
            </a:r>
            <a:r>
              <a:rPr lang="en-GB" sz="2000" dirty="0" smtClean="0">
                <a:solidFill>
                  <a:srgbClr val="0000FF"/>
                </a:solidFill>
                <a:latin typeface="Corbel"/>
                <a:cs typeface="Corbel"/>
              </a:rPr>
              <a:t> Legnaro</a:t>
            </a:r>
            <a:endParaRPr lang="en-GB" sz="2000" dirty="0">
              <a:solidFill>
                <a:srgbClr val="0000FF"/>
              </a:solidFill>
              <a:latin typeface="Corbel"/>
              <a:cs typeface="Corbel"/>
            </a:endParaRPr>
          </a:p>
        </p:txBody>
      </p:sp>
      <p:pic>
        <p:nvPicPr>
          <p:cNvPr id="32" name="Immagine 11" descr="Legnaro_Helena 013.JPG"/>
          <p:cNvPicPr>
            <a:picLocks noChangeAspect="1"/>
          </p:cNvPicPr>
          <p:nvPr/>
        </p:nvPicPr>
        <p:blipFill>
          <a:blip r:embed="rId4" cstate="print"/>
          <a:srcRect l="19600" t="10101" r="7601" b="8001"/>
          <a:stretch>
            <a:fillRect/>
          </a:stretch>
        </p:blipFill>
        <p:spPr>
          <a:xfrm>
            <a:off x="362857" y="1044996"/>
            <a:ext cx="4263572" cy="5616624"/>
          </a:xfrm>
          <a:prstGeom prst="rect">
            <a:avLst/>
          </a:prstGeom>
        </p:spPr>
      </p:pic>
    </p:spTree>
    <p:extLst>
      <p:ext uri="{BB962C8B-B14F-4D97-AF65-F5344CB8AC3E}">
        <p14:creationId xmlns:p14="http://schemas.microsoft.com/office/powerpoint/2010/main" val="102736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28" y="-17279"/>
            <a:ext cx="9144000" cy="2294151"/>
          </a:xfrm>
          <a:prstGeom prst="rect">
            <a:avLst/>
          </a:prstGeom>
        </p:spPr>
      </p:pic>
      <p:pic>
        <p:nvPicPr>
          <p:cNvPr id="3" name="Picture 2"/>
          <p:cNvPicPr>
            <a:picLocks noChangeAspect="1"/>
          </p:cNvPicPr>
          <p:nvPr/>
        </p:nvPicPr>
        <p:blipFill>
          <a:blip r:embed="rId3"/>
          <a:stretch>
            <a:fillRect/>
          </a:stretch>
        </p:blipFill>
        <p:spPr>
          <a:xfrm>
            <a:off x="30050" y="5944381"/>
            <a:ext cx="9144000" cy="913619"/>
          </a:xfrm>
          <a:prstGeom prst="rect">
            <a:avLst/>
          </a:prstGeom>
        </p:spPr>
      </p:pic>
      <p:pic>
        <p:nvPicPr>
          <p:cNvPr id="5" name="Picture 4"/>
          <p:cNvPicPr>
            <a:picLocks noChangeAspect="1"/>
          </p:cNvPicPr>
          <p:nvPr/>
        </p:nvPicPr>
        <p:blipFill>
          <a:blip r:embed="rId4"/>
          <a:stretch>
            <a:fillRect/>
          </a:stretch>
        </p:blipFill>
        <p:spPr>
          <a:xfrm>
            <a:off x="0" y="2852936"/>
            <a:ext cx="3518574" cy="3100939"/>
          </a:xfrm>
          <a:prstGeom prst="rect">
            <a:avLst/>
          </a:prstGeom>
          <a:ln w="28575" cmpd="sng">
            <a:noFill/>
          </a:ln>
        </p:spPr>
      </p:pic>
      <p:sp>
        <p:nvSpPr>
          <p:cNvPr id="6" name="TextBox 5"/>
          <p:cNvSpPr txBox="1"/>
          <p:nvPr/>
        </p:nvSpPr>
        <p:spPr>
          <a:xfrm>
            <a:off x="395536" y="2247255"/>
            <a:ext cx="2585357" cy="461665"/>
          </a:xfrm>
          <a:prstGeom prst="rect">
            <a:avLst/>
          </a:prstGeom>
          <a:noFill/>
        </p:spPr>
        <p:txBody>
          <a:bodyPr wrap="none" rtlCol="0">
            <a:spAutoFit/>
          </a:bodyPr>
          <a:lstStyle/>
          <a:p>
            <a:r>
              <a:rPr lang="en-US" sz="2400" b="1" i="1" dirty="0" smtClean="0">
                <a:solidFill>
                  <a:srgbClr val="0000FF"/>
                </a:solidFill>
                <a:latin typeface="Corbel"/>
                <a:cs typeface="Corbel"/>
              </a:rPr>
              <a:t>&gt; 750 Participants</a:t>
            </a:r>
            <a:endParaRPr lang="en-US" sz="2400" b="1" i="1" dirty="0">
              <a:solidFill>
                <a:srgbClr val="0000FF"/>
              </a:solidFill>
              <a:latin typeface="Corbel"/>
              <a:cs typeface="Corbel"/>
            </a:endParaRPr>
          </a:p>
        </p:txBody>
      </p:sp>
      <p:cxnSp>
        <p:nvCxnSpPr>
          <p:cNvPr id="8" name="Straight Arrow Connector 7"/>
          <p:cNvCxnSpPr/>
          <p:nvPr/>
        </p:nvCxnSpPr>
        <p:spPr>
          <a:xfrm flipH="1">
            <a:off x="1547664" y="2996952"/>
            <a:ext cx="504056" cy="0"/>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1547664" y="3284984"/>
            <a:ext cx="504056" cy="0"/>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1700064" y="4549768"/>
            <a:ext cx="504056" cy="0"/>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483768" y="5517232"/>
            <a:ext cx="504056" cy="0"/>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489800" y="5805264"/>
            <a:ext cx="504056" cy="0"/>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779912" y="2231860"/>
            <a:ext cx="5364088" cy="4293484"/>
          </a:xfrm>
          <a:prstGeom prst="rect">
            <a:avLst/>
          </a:prstGeom>
          <a:noFill/>
        </p:spPr>
        <p:txBody>
          <a:bodyPr wrap="square" rtlCol="0">
            <a:spAutoFit/>
          </a:bodyPr>
          <a:lstStyle/>
          <a:p>
            <a:r>
              <a:rPr lang="en-US" sz="2000" b="1" i="1" dirty="0" smtClean="0">
                <a:solidFill>
                  <a:srgbClr val="0000FF"/>
                </a:solidFill>
                <a:latin typeface="Corbel"/>
                <a:cs typeface="Corbel"/>
              </a:rPr>
              <a:t>Among Plenary Talks</a:t>
            </a:r>
          </a:p>
          <a:p>
            <a:pPr>
              <a:lnSpc>
                <a:spcPct val="50000"/>
              </a:lnSpc>
            </a:pPr>
            <a:endParaRPr lang="en-US" sz="1000" b="1" i="1" dirty="0" smtClean="0">
              <a:solidFill>
                <a:srgbClr val="0000FF"/>
              </a:solidFill>
              <a:latin typeface="Corbel"/>
              <a:cs typeface="Corbel"/>
            </a:endParaRPr>
          </a:p>
          <a:p>
            <a:pPr marL="285750" indent="-285750">
              <a:lnSpc>
                <a:spcPct val="120000"/>
              </a:lnSpc>
              <a:buFont typeface="Wingdings" charset="2"/>
              <a:buChar char="v"/>
            </a:pPr>
            <a:r>
              <a:rPr lang="en-US" sz="1400" i="1" dirty="0" smtClean="0">
                <a:solidFill>
                  <a:srgbClr val="0000FF"/>
                </a:solidFill>
                <a:latin typeface="Corbel"/>
                <a:cs typeface="Corbel"/>
              </a:rPr>
              <a:t>Shell evolution and nuclear forces</a:t>
            </a:r>
          </a:p>
          <a:p>
            <a:pPr marL="285750" indent="-285750">
              <a:lnSpc>
                <a:spcPct val="120000"/>
              </a:lnSpc>
              <a:buFont typeface="Wingdings" charset="2"/>
              <a:buChar char="v"/>
            </a:pPr>
            <a:r>
              <a:rPr lang="en-US" sz="1400" i="1" dirty="0" smtClean="0">
                <a:solidFill>
                  <a:srgbClr val="0000FF"/>
                </a:solidFill>
                <a:latin typeface="Corbel"/>
                <a:cs typeface="Corbel"/>
              </a:rPr>
              <a:t>Results from FRS and relativistic RIB at GSI</a:t>
            </a:r>
          </a:p>
          <a:p>
            <a:pPr marL="285750" indent="-285750">
              <a:lnSpc>
                <a:spcPct val="120000"/>
              </a:lnSpc>
              <a:buFont typeface="Wingdings" charset="2"/>
              <a:buChar char="v"/>
            </a:pPr>
            <a:r>
              <a:rPr lang="en-US" sz="1400" i="1" dirty="0" smtClean="0">
                <a:solidFill>
                  <a:srgbClr val="0000FF"/>
                </a:solidFill>
                <a:latin typeface="Corbel"/>
                <a:cs typeface="Corbel"/>
              </a:rPr>
              <a:t>Nuclear structure with gamma-ray tracking arrays (AGATA)</a:t>
            </a:r>
          </a:p>
          <a:p>
            <a:pPr marL="285750" indent="-285750">
              <a:lnSpc>
                <a:spcPct val="120000"/>
              </a:lnSpc>
              <a:buFont typeface="Wingdings" charset="2"/>
              <a:buChar char="v"/>
            </a:pPr>
            <a:r>
              <a:rPr lang="en-US" sz="1400" i="1" dirty="0" smtClean="0">
                <a:solidFill>
                  <a:srgbClr val="0000FF"/>
                </a:solidFill>
                <a:latin typeface="Corbel"/>
                <a:cs typeface="Corbel"/>
              </a:rPr>
              <a:t>Direct reactions with exotic nuclei</a:t>
            </a:r>
          </a:p>
          <a:p>
            <a:pPr marL="285750" indent="-285750">
              <a:lnSpc>
                <a:spcPct val="120000"/>
              </a:lnSpc>
              <a:buFont typeface="Wingdings" charset="2"/>
              <a:buChar char="v"/>
            </a:pPr>
            <a:r>
              <a:rPr lang="en-US" sz="1400" i="1" dirty="0" smtClean="0">
                <a:solidFill>
                  <a:srgbClr val="0000FF"/>
                </a:solidFill>
                <a:latin typeface="Corbel"/>
                <a:cs typeface="Corbel"/>
              </a:rPr>
              <a:t>World new facilities for radioactive ion beams</a:t>
            </a:r>
          </a:p>
          <a:p>
            <a:pPr marL="285750" indent="-285750">
              <a:lnSpc>
                <a:spcPct val="120000"/>
              </a:lnSpc>
              <a:buFont typeface="Wingdings" charset="2"/>
              <a:buChar char="v"/>
            </a:pPr>
            <a:r>
              <a:rPr lang="en-US" sz="1400" i="1" dirty="0" smtClean="0">
                <a:solidFill>
                  <a:srgbClr val="0000FF"/>
                </a:solidFill>
                <a:latin typeface="Corbel"/>
                <a:cs typeface="Corbel"/>
              </a:rPr>
              <a:t>Exploring nuclear structure with deep-inelastic heavy-ion collisions</a:t>
            </a:r>
          </a:p>
          <a:p>
            <a:pPr marL="285750" indent="-285750">
              <a:lnSpc>
                <a:spcPct val="120000"/>
              </a:lnSpc>
              <a:buFont typeface="Wingdings" charset="2"/>
              <a:buChar char="v"/>
            </a:pPr>
            <a:r>
              <a:rPr lang="en-US" sz="1400" i="1" dirty="0" smtClean="0">
                <a:solidFill>
                  <a:srgbClr val="0000FF"/>
                </a:solidFill>
                <a:latin typeface="Corbel"/>
                <a:cs typeface="Corbel"/>
              </a:rPr>
              <a:t>Imaging devices for medicine and security</a:t>
            </a:r>
          </a:p>
          <a:p>
            <a:pPr marL="285750" indent="-285750">
              <a:lnSpc>
                <a:spcPct val="120000"/>
              </a:lnSpc>
              <a:buFont typeface="Wingdings" charset="2"/>
              <a:buChar char="v"/>
            </a:pPr>
            <a:r>
              <a:rPr lang="en-US" sz="1400" i="1" dirty="0" smtClean="0">
                <a:solidFill>
                  <a:srgbClr val="0000FF"/>
                </a:solidFill>
                <a:latin typeface="Corbel"/>
                <a:cs typeface="Corbel"/>
              </a:rPr>
              <a:t>…</a:t>
            </a:r>
          </a:p>
          <a:p>
            <a:pPr marL="285750" indent="-285750">
              <a:lnSpc>
                <a:spcPct val="120000"/>
              </a:lnSpc>
              <a:buFont typeface="Wingdings" charset="2"/>
              <a:buChar char="v"/>
            </a:pPr>
            <a:endParaRPr lang="en-US" sz="1050" i="1" dirty="0">
              <a:solidFill>
                <a:srgbClr val="0000FF"/>
              </a:solidFill>
              <a:latin typeface="Corbel"/>
              <a:cs typeface="Corbel"/>
            </a:endParaRPr>
          </a:p>
          <a:p>
            <a:pPr>
              <a:lnSpc>
                <a:spcPct val="120000"/>
              </a:lnSpc>
            </a:pPr>
            <a:r>
              <a:rPr lang="en-US" b="1" i="1" dirty="0" smtClean="0">
                <a:solidFill>
                  <a:srgbClr val="0000FF"/>
                </a:solidFill>
                <a:latin typeface="Corbel"/>
                <a:cs typeface="Corbel"/>
              </a:rPr>
              <a:t>9 Parallel Sessions </a:t>
            </a:r>
          </a:p>
          <a:p>
            <a:pPr>
              <a:lnSpc>
                <a:spcPct val="120000"/>
              </a:lnSpc>
            </a:pPr>
            <a:r>
              <a:rPr lang="en-US" i="1" dirty="0" smtClean="0">
                <a:solidFill>
                  <a:srgbClr val="0000FF"/>
                </a:solidFill>
                <a:latin typeface="Corbel"/>
                <a:cs typeface="Corbel"/>
              </a:rPr>
              <a:t>(6 for Nuclear Structure and Nuclear Reactions)</a:t>
            </a:r>
          </a:p>
          <a:p>
            <a:pPr>
              <a:lnSpc>
                <a:spcPct val="120000"/>
              </a:lnSpc>
            </a:pPr>
            <a:r>
              <a:rPr lang="en-US" i="1" dirty="0" smtClean="0">
                <a:solidFill>
                  <a:srgbClr val="0000FF"/>
                </a:solidFill>
                <a:latin typeface="Corbel"/>
                <a:cs typeface="Corbel"/>
              </a:rPr>
              <a:t>&gt; 40 </a:t>
            </a:r>
            <a:r>
              <a:rPr lang="en-US" i="1" dirty="0" smtClean="0">
                <a:solidFill>
                  <a:srgbClr val="0000FF"/>
                </a:solidFill>
                <a:latin typeface="Corbel"/>
                <a:cs typeface="Corbel"/>
              </a:rPr>
              <a:t>Invited talks from “Our” Community</a:t>
            </a:r>
            <a:endParaRPr lang="en-US" b="1" i="1" dirty="0" smtClean="0">
              <a:solidFill>
                <a:srgbClr val="0000FF"/>
              </a:solidFill>
              <a:latin typeface="Corbel"/>
              <a:cs typeface="Corbel"/>
            </a:endParaRPr>
          </a:p>
          <a:p>
            <a:pPr marL="342900" indent="-342900">
              <a:buFontTx/>
              <a:buChar char="-"/>
            </a:pPr>
            <a:endParaRPr lang="en-US" sz="1400" dirty="0" smtClean="0">
              <a:solidFill>
                <a:srgbClr val="0000FF"/>
              </a:solidFill>
              <a:latin typeface="Corbel"/>
              <a:cs typeface="Corbel"/>
            </a:endParaRPr>
          </a:p>
          <a:p>
            <a:endParaRPr lang="en-US" dirty="0">
              <a:solidFill>
                <a:srgbClr val="0000FF"/>
              </a:solidFill>
              <a:latin typeface="Corbel"/>
              <a:cs typeface="Corbe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820472" cy="3724097"/>
          </a:xfrm>
          <a:prstGeom prst="rect">
            <a:avLst/>
          </a:prstGeom>
        </p:spPr>
        <p:txBody>
          <a:bodyPr wrap="square">
            <a:spAutoFit/>
          </a:bodyPr>
          <a:lstStyle/>
          <a:p>
            <a:pPr eaLnBrk="1" hangingPunct="1">
              <a:defRPr/>
            </a:pPr>
            <a:r>
              <a:rPr lang="en-US" sz="3600" b="1" dirty="0">
                <a:solidFill>
                  <a:srgbClr val="0000FF"/>
                </a:solidFill>
                <a:latin typeface="Corbel" charset="0"/>
              </a:rPr>
              <a:t>Advanced Detection </a:t>
            </a:r>
            <a:r>
              <a:rPr lang="en-US" sz="3600" b="1" dirty="0" smtClean="0">
                <a:solidFill>
                  <a:srgbClr val="0000FF"/>
                </a:solidFill>
                <a:latin typeface="Corbel" charset="0"/>
              </a:rPr>
              <a:t>Systems </a:t>
            </a:r>
          </a:p>
          <a:p>
            <a:pPr eaLnBrk="1" hangingPunct="1">
              <a:defRPr/>
            </a:pPr>
            <a:endParaRPr lang="en-US" sz="3600" b="1" dirty="0">
              <a:solidFill>
                <a:srgbClr val="0000FF"/>
              </a:solidFill>
              <a:latin typeface="Corbel" charset="0"/>
            </a:endParaRPr>
          </a:p>
          <a:p>
            <a:pPr eaLnBrk="1" hangingPunct="1">
              <a:defRPr/>
            </a:pPr>
            <a:r>
              <a:rPr lang="en-US" sz="2800" b="1" i="1" dirty="0" smtClean="0">
                <a:solidFill>
                  <a:srgbClr val="0000FF"/>
                </a:solidFill>
                <a:latin typeface="Corbel" charset="0"/>
              </a:rPr>
              <a:t>for </a:t>
            </a:r>
            <a:r>
              <a:rPr lang="en-US" sz="2800" b="1" i="1" dirty="0">
                <a:solidFill>
                  <a:srgbClr val="0000FF"/>
                </a:solidFill>
                <a:latin typeface="Symbol" charset="2"/>
                <a:cs typeface="Symbol" charset="2"/>
              </a:rPr>
              <a:t>g</a:t>
            </a:r>
            <a:r>
              <a:rPr lang="en-US" sz="2800" b="1" i="1" dirty="0">
                <a:solidFill>
                  <a:srgbClr val="0000FF"/>
                </a:solidFill>
                <a:latin typeface="Corbel" charset="0"/>
              </a:rPr>
              <a:t> spectroscopy</a:t>
            </a:r>
            <a:r>
              <a:rPr lang="en-US" sz="2800" b="1" i="1" dirty="0" smtClean="0">
                <a:solidFill>
                  <a:srgbClr val="0000FF"/>
                </a:solidFill>
                <a:latin typeface="Corbel" charset="0"/>
              </a:rPr>
              <a:t>:</a:t>
            </a:r>
          </a:p>
          <a:p>
            <a:pPr eaLnBrk="1" hangingPunct="1">
              <a:defRPr/>
            </a:pPr>
            <a:endParaRPr lang="en-US" sz="2400" b="1" i="1" dirty="0" smtClean="0">
              <a:solidFill>
                <a:srgbClr val="0000FF"/>
              </a:solidFill>
              <a:latin typeface="Corbel" charset="0"/>
            </a:endParaRPr>
          </a:p>
          <a:p>
            <a:pPr eaLnBrk="1" hangingPunct="1">
              <a:defRPr/>
            </a:pPr>
            <a:endParaRPr lang="en-US" sz="2800" b="1" i="1" dirty="0">
              <a:solidFill>
                <a:srgbClr val="0000FF"/>
              </a:solidFill>
              <a:latin typeface="Corbel" charset="0"/>
            </a:endParaRPr>
          </a:p>
          <a:p>
            <a:pPr marL="457200" indent="-457200" eaLnBrk="1" hangingPunct="1">
              <a:buFont typeface="+mj-lt"/>
              <a:buAutoNum type="arabicPeriod"/>
              <a:defRPr/>
            </a:pPr>
            <a:r>
              <a:rPr lang="en-US" sz="2800" dirty="0" smtClean="0">
                <a:solidFill>
                  <a:srgbClr val="0000FF"/>
                </a:solidFill>
                <a:latin typeface="Corbel" charset="0"/>
              </a:rPr>
              <a:t>New </a:t>
            </a:r>
            <a:r>
              <a:rPr lang="en-US" sz="2800" dirty="0">
                <a:solidFill>
                  <a:srgbClr val="0000FF"/>
                </a:solidFill>
                <a:latin typeface="Corbel" charset="0"/>
              </a:rPr>
              <a:t>Generation </a:t>
            </a:r>
            <a:r>
              <a:rPr lang="en-US" sz="2800" dirty="0" err="1">
                <a:solidFill>
                  <a:srgbClr val="0000FF"/>
                </a:solidFill>
                <a:latin typeface="Corbel" charset="0"/>
              </a:rPr>
              <a:t>Ge</a:t>
            </a:r>
            <a:r>
              <a:rPr lang="en-US" sz="2800" dirty="0">
                <a:solidFill>
                  <a:srgbClr val="0000FF"/>
                </a:solidFill>
                <a:latin typeface="Corbel" charset="0"/>
              </a:rPr>
              <a:t> </a:t>
            </a:r>
            <a:r>
              <a:rPr lang="en-US" sz="2800" dirty="0" smtClean="0">
                <a:solidFill>
                  <a:srgbClr val="0000FF"/>
                </a:solidFill>
                <a:latin typeface="Corbel" charset="0"/>
              </a:rPr>
              <a:t>Tracking Arrays </a:t>
            </a:r>
            <a:r>
              <a:rPr lang="en-US" sz="2800" dirty="0">
                <a:solidFill>
                  <a:srgbClr val="0000FF"/>
                </a:solidFill>
                <a:latin typeface="Corbel" charset="0"/>
              </a:rPr>
              <a:t>(</a:t>
            </a:r>
            <a:r>
              <a:rPr lang="en-US" sz="2800" dirty="0" smtClean="0">
                <a:solidFill>
                  <a:srgbClr val="0000FF"/>
                </a:solidFill>
                <a:latin typeface="Corbel" charset="0"/>
              </a:rPr>
              <a:t>AGATA/GRETA) </a:t>
            </a:r>
            <a:endParaRPr lang="en-US" sz="2800" dirty="0">
              <a:solidFill>
                <a:srgbClr val="0000FF"/>
              </a:solidFill>
              <a:latin typeface="Corbel" charset="0"/>
            </a:endParaRPr>
          </a:p>
          <a:p>
            <a:pPr marL="457200" indent="-457200" eaLnBrk="1" hangingPunct="1">
              <a:buFont typeface="+mj-lt"/>
              <a:buAutoNum type="arabicPeriod"/>
              <a:defRPr/>
            </a:pPr>
            <a:r>
              <a:rPr lang="en-US" sz="2800" dirty="0" smtClean="0">
                <a:solidFill>
                  <a:srgbClr val="0000FF"/>
                </a:solidFill>
                <a:latin typeface="Corbel" charset="0"/>
              </a:rPr>
              <a:t>Ancillaries (Scintillators, Si telescopes, …)</a:t>
            </a:r>
          </a:p>
          <a:p>
            <a:pPr marL="457200" indent="-457200" eaLnBrk="1" hangingPunct="1">
              <a:buFont typeface="+mj-lt"/>
              <a:buAutoNum type="arabicPeriod"/>
              <a:defRPr/>
            </a:pPr>
            <a:r>
              <a:rPr lang="en-US" sz="2800" dirty="0" smtClean="0">
                <a:solidFill>
                  <a:srgbClr val="0000FF"/>
                </a:solidFill>
                <a:latin typeface="Corbel" charset="0"/>
              </a:rPr>
              <a:t>Spectrometers/Fragment Separators</a:t>
            </a:r>
            <a:endParaRPr lang="en-US" sz="2000" dirty="0">
              <a:solidFill>
                <a:srgbClr val="0000FF"/>
              </a:solidFill>
              <a:latin typeface="Corbel" charset="0"/>
            </a:endParaRPr>
          </a:p>
        </p:txBody>
      </p:sp>
    </p:spTree>
    <p:extLst>
      <p:ext uri="{BB962C8B-B14F-4D97-AF65-F5344CB8AC3E}">
        <p14:creationId xmlns:p14="http://schemas.microsoft.com/office/powerpoint/2010/main" val="2139760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magine 2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9288462"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2"/>
          <p:cNvSpPr txBox="1">
            <a:spLocks noChangeArrowheads="1"/>
          </p:cNvSpPr>
          <p:nvPr/>
        </p:nvSpPr>
        <p:spPr bwMode="auto">
          <a:xfrm>
            <a:off x="34925" y="44450"/>
            <a:ext cx="69310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0000FF"/>
                </a:solidFill>
                <a:latin typeface="Corbel" charset="0"/>
              </a:rPr>
              <a:t>Moving Away from the Stability Valley</a:t>
            </a:r>
          </a:p>
          <a:p>
            <a:pPr eaLnBrk="1" hangingPunct="1"/>
            <a:r>
              <a:rPr lang="en-US" sz="3200" b="1">
                <a:solidFill>
                  <a:srgbClr val="0000FF"/>
                </a:solidFill>
                <a:latin typeface="Corbel" charset="0"/>
              </a:rPr>
              <a:t>EXOTIC NUCLEI </a:t>
            </a:r>
          </a:p>
        </p:txBody>
      </p:sp>
      <p:sp>
        <p:nvSpPr>
          <p:cNvPr id="16387" name="Rectangle 3"/>
          <p:cNvSpPr>
            <a:spLocks noChangeArrowheads="1"/>
          </p:cNvSpPr>
          <p:nvPr/>
        </p:nvSpPr>
        <p:spPr bwMode="auto">
          <a:xfrm>
            <a:off x="107950" y="1187450"/>
            <a:ext cx="54006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110000"/>
              </a:lnSpc>
              <a:buClr>
                <a:srgbClr val="FF0000"/>
              </a:buClr>
              <a:buFont typeface="Wingdings" charset="0"/>
              <a:buChar char="q"/>
            </a:pPr>
            <a:r>
              <a:rPr lang="it-IT" sz="2000" b="1">
                <a:solidFill>
                  <a:srgbClr val="FF0000"/>
                </a:solidFill>
                <a:latin typeface="Corbel" charset="0"/>
                <a:cs typeface="Corbel" charset="0"/>
              </a:rPr>
              <a:t>Limit of Nuclear Existence ?</a:t>
            </a:r>
          </a:p>
          <a:p>
            <a:pPr marL="342900" indent="-342900">
              <a:lnSpc>
                <a:spcPct val="110000"/>
              </a:lnSpc>
              <a:buClr>
                <a:srgbClr val="FF0000"/>
              </a:buClr>
              <a:buFont typeface="Wingdings" charset="0"/>
              <a:buChar char="q"/>
            </a:pPr>
            <a:r>
              <a:rPr lang="it-IT" sz="2000" b="1">
                <a:solidFill>
                  <a:srgbClr val="FF0000"/>
                </a:solidFill>
                <a:latin typeface="Corbel" charset="0"/>
                <a:cs typeface="Corbel" charset="0"/>
              </a:rPr>
              <a:t>Robustness of Magic Numbers ?</a:t>
            </a:r>
          </a:p>
          <a:p>
            <a:pPr marL="342900" indent="-342900">
              <a:lnSpc>
                <a:spcPct val="110000"/>
              </a:lnSpc>
              <a:buClr>
                <a:srgbClr val="FF0000"/>
              </a:buClr>
              <a:buFont typeface="Wingdings" charset="0"/>
              <a:buChar char="q"/>
            </a:pPr>
            <a:r>
              <a:rPr lang="it-IT" sz="2000" b="1">
                <a:solidFill>
                  <a:srgbClr val="FF0000"/>
                </a:solidFill>
                <a:latin typeface="Corbel" charset="0"/>
                <a:cs typeface="Corbel" charset="0"/>
                <a:sym typeface="Wingdings" charset="0"/>
              </a:rPr>
              <a:t>Validity of Quantum Numbers (K, …) ?   </a:t>
            </a:r>
            <a:endParaRPr lang="it-IT" sz="1400" b="1">
              <a:solidFill>
                <a:srgbClr val="0000FF"/>
              </a:solidFill>
              <a:latin typeface="Corbel" charset="0"/>
              <a:cs typeface="Corbel" charset="0"/>
              <a:sym typeface="Wingdings" charset="0"/>
            </a:endParaRPr>
          </a:p>
          <a:p>
            <a:pPr marL="342900" indent="-342900">
              <a:lnSpc>
                <a:spcPct val="110000"/>
              </a:lnSpc>
              <a:buClr>
                <a:srgbClr val="FF0000"/>
              </a:buClr>
              <a:buFont typeface="Wingdings" charset="0"/>
              <a:buChar char="q"/>
            </a:pPr>
            <a:r>
              <a:rPr lang="it-IT" sz="2000" b="1">
                <a:solidFill>
                  <a:srgbClr val="FF0000"/>
                </a:solidFill>
                <a:latin typeface="Corbel" charset="0"/>
                <a:cs typeface="Corbel" charset="0"/>
                <a:sym typeface="Wingdings" charset="0"/>
              </a:rPr>
              <a:t>Change in Structure due to n-excess ?</a:t>
            </a:r>
          </a:p>
          <a:p>
            <a:pPr marL="342900" indent="-342900">
              <a:lnSpc>
                <a:spcPct val="110000"/>
              </a:lnSpc>
              <a:buClr>
                <a:srgbClr val="FF0000"/>
              </a:buClr>
              <a:buFont typeface="Wingdings" charset="0"/>
              <a:buChar char="q"/>
            </a:pPr>
            <a:r>
              <a:rPr lang="it-IT" sz="2000" b="1">
                <a:solidFill>
                  <a:srgbClr val="FF0000"/>
                </a:solidFill>
                <a:latin typeface="Symbol" charset="0"/>
                <a:cs typeface="Symbol" charset="0"/>
                <a:sym typeface="Wingdings" charset="0"/>
              </a:rPr>
              <a:t>b</a:t>
            </a:r>
            <a:r>
              <a:rPr lang="it-IT" sz="2000" b="1">
                <a:solidFill>
                  <a:srgbClr val="FF0000"/>
                </a:solidFill>
                <a:latin typeface="Corbel" charset="0"/>
                <a:cs typeface="Corbel" charset="0"/>
                <a:sym typeface="Wingdings" charset="0"/>
              </a:rPr>
              <a:t>-decay and r-process path location ?</a:t>
            </a:r>
          </a:p>
        </p:txBody>
      </p:sp>
      <p:cxnSp>
        <p:nvCxnSpPr>
          <p:cNvPr id="6" name="Straight Arrow Connector 5"/>
          <p:cNvCxnSpPr/>
          <p:nvPr/>
        </p:nvCxnSpPr>
        <p:spPr>
          <a:xfrm flipV="1">
            <a:off x="971550" y="3429000"/>
            <a:ext cx="0" cy="2520950"/>
          </a:xfrm>
          <a:prstGeom prst="straightConnector1">
            <a:avLst/>
          </a:prstGeom>
          <a:ln w="28575" cmpd="sng">
            <a:solidFill>
              <a:srgbClr val="0000FF"/>
            </a:solidFill>
            <a:tailEnd type="arrow" w="lg" len="lg"/>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2411413" y="6524625"/>
            <a:ext cx="5545137" cy="73025"/>
          </a:xfrm>
          <a:prstGeom prst="straightConnector1">
            <a:avLst/>
          </a:prstGeom>
          <a:ln w="28575" cmpd="sng">
            <a:solidFill>
              <a:srgbClr val="0000FF"/>
            </a:solidFill>
            <a:tailEnd type="arrow" w="lg" len="lg"/>
          </a:ln>
        </p:spPr>
        <p:style>
          <a:lnRef idx="2">
            <a:schemeClr val="accent1"/>
          </a:lnRef>
          <a:fillRef idx="0">
            <a:schemeClr val="accent1"/>
          </a:fillRef>
          <a:effectRef idx="1">
            <a:schemeClr val="accent1"/>
          </a:effectRef>
          <a:fontRef idx="minor">
            <a:schemeClr val="tx1"/>
          </a:fontRef>
        </p:style>
      </p:cxnSp>
      <p:sp>
        <p:nvSpPr>
          <p:cNvPr id="16390" name="TextBox 12"/>
          <p:cNvSpPr txBox="1">
            <a:spLocks noChangeArrowheads="1"/>
          </p:cNvSpPr>
          <p:nvPr/>
        </p:nvSpPr>
        <p:spPr bwMode="auto">
          <a:xfrm>
            <a:off x="1003300" y="4129088"/>
            <a:ext cx="400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0000FF"/>
                </a:solidFill>
                <a:latin typeface="Corbel" charset="0"/>
                <a:cs typeface="Corbel" charset="0"/>
              </a:rPr>
              <a:t>Z</a:t>
            </a:r>
          </a:p>
        </p:txBody>
      </p:sp>
      <p:sp>
        <p:nvSpPr>
          <p:cNvPr id="16391" name="TextBox 13"/>
          <p:cNvSpPr txBox="1">
            <a:spLocks noChangeArrowheads="1"/>
          </p:cNvSpPr>
          <p:nvPr/>
        </p:nvSpPr>
        <p:spPr bwMode="auto">
          <a:xfrm>
            <a:off x="4356100" y="6002338"/>
            <a:ext cx="446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0000FF"/>
                </a:solidFill>
                <a:latin typeface="Corbel" charset="0"/>
                <a:cs typeface="Corbel" charset="0"/>
              </a:rPr>
              <a:t>N</a:t>
            </a:r>
          </a:p>
        </p:txBody>
      </p:sp>
      <p:sp>
        <p:nvSpPr>
          <p:cNvPr id="16392" name="TextBox 14"/>
          <p:cNvSpPr txBox="1">
            <a:spLocks noChangeArrowheads="1"/>
          </p:cNvSpPr>
          <p:nvPr/>
        </p:nvSpPr>
        <p:spPr bwMode="auto">
          <a:xfrm>
            <a:off x="5105400" y="5013325"/>
            <a:ext cx="40116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dirty="0">
                <a:solidFill>
                  <a:srgbClr val="FF33CC"/>
                </a:solidFill>
                <a:latin typeface="Corbel" charset="0"/>
                <a:cs typeface="Corbel" charset="0"/>
              </a:rPr>
              <a:t> interaction among nucleons</a:t>
            </a:r>
          </a:p>
          <a:p>
            <a:pPr eaLnBrk="1" hangingPunct="1"/>
            <a:r>
              <a:rPr lang="en-US" b="1" i="1" dirty="0">
                <a:solidFill>
                  <a:srgbClr val="FF33CC"/>
                </a:solidFill>
                <a:latin typeface="Corbel" charset="0"/>
                <a:cs typeface="Corbel" charset="0"/>
              </a:rPr>
              <a:t>… effective nuclear force</a:t>
            </a:r>
          </a:p>
          <a:p>
            <a:pPr eaLnBrk="1" hangingPunct="1">
              <a:lnSpc>
                <a:spcPct val="50000"/>
              </a:lnSpc>
            </a:pPr>
            <a:endParaRPr lang="en-US" b="1" i="1" dirty="0">
              <a:solidFill>
                <a:srgbClr val="FF33CC"/>
              </a:solidFill>
              <a:latin typeface="Corbel" charset="0"/>
              <a:cs typeface="Corbel" charset="0"/>
            </a:endParaRPr>
          </a:p>
          <a:p>
            <a:pPr eaLnBrk="1" hangingPunct="1"/>
            <a:r>
              <a:rPr lang="en-US" b="1" i="1" dirty="0">
                <a:solidFill>
                  <a:srgbClr val="FF33CC"/>
                </a:solidFill>
                <a:latin typeface="Corbel" charset="0"/>
                <a:cs typeface="Corbel" charset="0"/>
                <a:sym typeface="Wingdings" charset="0"/>
              </a:rPr>
              <a:t> </a:t>
            </a:r>
            <a:r>
              <a:rPr lang="en-US" b="1" i="1" dirty="0">
                <a:solidFill>
                  <a:srgbClr val="FF33CC"/>
                </a:solidFill>
                <a:latin typeface="Corbel" charset="0"/>
                <a:cs typeface="Corbel" charset="0"/>
              </a:rPr>
              <a:t>SYSTEMATICS is NEEDED</a:t>
            </a:r>
          </a:p>
        </p:txBody>
      </p:sp>
      <p:cxnSp>
        <p:nvCxnSpPr>
          <p:cNvPr id="17" name="Straight Connector 16"/>
          <p:cNvCxnSpPr/>
          <p:nvPr/>
        </p:nvCxnSpPr>
        <p:spPr>
          <a:xfrm flipV="1">
            <a:off x="5940425" y="1341438"/>
            <a:ext cx="431800" cy="2016125"/>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394" name="TextBox 17"/>
          <p:cNvSpPr txBox="1">
            <a:spLocks noChangeArrowheads="1"/>
          </p:cNvSpPr>
          <p:nvPr/>
        </p:nvSpPr>
        <p:spPr bwMode="auto">
          <a:xfrm>
            <a:off x="5940425" y="981075"/>
            <a:ext cx="1193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FF"/>
                </a:solidFill>
                <a:latin typeface="Corbel" charset="0"/>
                <a:cs typeface="Corbel" charset="0"/>
              </a:rPr>
              <a:t>248 Stable</a:t>
            </a:r>
          </a:p>
        </p:txBody>
      </p:sp>
      <p:sp>
        <p:nvSpPr>
          <p:cNvPr id="16395" name="TextBox 18"/>
          <p:cNvSpPr txBox="1">
            <a:spLocks noChangeArrowheads="1"/>
          </p:cNvSpPr>
          <p:nvPr/>
        </p:nvSpPr>
        <p:spPr bwMode="auto">
          <a:xfrm>
            <a:off x="7235825" y="476250"/>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FF"/>
                </a:solidFill>
                <a:latin typeface="Corbel" charset="0"/>
                <a:cs typeface="Corbel" charset="0"/>
              </a:rPr>
              <a:t>3000 discovered</a:t>
            </a:r>
          </a:p>
        </p:txBody>
      </p:sp>
      <p:cxnSp>
        <p:nvCxnSpPr>
          <p:cNvPr id="20" name="Straight Connector 19"/>
          <p:cNvCxnSpPr/>
          <p:nvPr/>
        </p:nvCxnSpPr>
        <p:spPr>
          <a:xfrm flipV="1">
            <a:off x="7451725" y="836613"/>
            <a:ext cx="576263" cy="1800225"/>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300788" y="4221163"/>
            <a:ext cx="1008062" cy="287337"/>
          </a:xfrm>
          <a:prstGeom prst="line">
            <a:avLst/>
          </a:prstGeom>
          <a:ln w="127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6398" name="TextBox 24"/>
          <p:cNvSpPr txBox="1">
            <a:spLocks noChangeArrowheads="1"/>
          </p:cNvSpPr>
          <p:nvPr/>
        </p:nvSpPr>
        <p:spPr bwMode="auto">
          <a:xfrm>
            <a:off x="7235825" y="4427538"/>
            <a:ext cx="1749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FF"/>
                </a:solidFill>
                <a:latin typeface="Corbel" charset="0"/>
                <a:cs typeface="Corbel" charset="0"/>
              </a:rPr>
              <a:t>&gt; 6000 expected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15567" y="2707084"/>
            <a:ext cx="6108700" cy="4178300"/>
          </a:xfrm>
          <a:prstGeom prst="rect">
            <a:avLst/>
          </a:prstGeom>
        </p:spPr>
      </p:pic>
      <p:pic>
        <p:nvPicPr>
          <p:cNvPr id="5" name="Picture 4"/>
          <p:cNvPicPr>
            <a:picLocks noChangeAspect="1"/>
          </p:cNvPicPr>
          <p:nvPr/>
        </p:nvPicPr>
        <p:blipFill>
          <a:blip r:embed="rId3"/>
          <a:stretch>
            <a:fillRect/>
          </a:stretch>
        </p:blipFill>
        <p:spPr>
          <a:xfrm>
            <a:off x="0" y="0"/>
            <a:ext cx="3228935" cy="4437112"/>
          </a:xfrm>
          <a:prstGeom prst="rect">
            <a:avLst/>
          </a:prstGeom>
        </p:spPr>
      </p:pic>
      <p:sp>
        <p:nvSpPr>
          <p:cNvPr id="6" name="Rectangle 3"/>
          <p:cNvSpPr>
            <a:spLocks noGrp="1" noChangeArrowheads="1"/>
          </p:cNvSpPr>
          <p:nvPr>
            <p:ph type="title"/>
          </p:nvPr>
        </p:nvSpPr>
        <p:spPr>
          <a:xfrm>
            <a:off x="2195736" y="989856"/>
            <a:ext cx="7772400" cy="1143000"/>
          </a:xfrm>
        </p:spPr>
        <p:txBody>
          <a:bodyPr/>
          <a:lstStyle/>
          <a:p>
            <a:pPr eaLnBrk="1" hangingPunct="1">
              <a:lnSpc>
                <a:spcPct val="80000"/>
              </a:lnSpc>
              <a:defRPr/>
            </a:pPr>
            <a:r>
              <a:rPr lang="en-US" sz="3200" b="1" dirty="0">
                <a:solidFill>
                  <a:srgbClr val="FF3300"/>
                </a:solidFill>
                <a:latin typeface="Corbel"/>
                <a:cs typeface="Corbel"/>
              </a:rPr>
              <a:t>Long Range Plan </a:t>
            </a:r>
            <a:r>
              <a:rPr lang="en-US" sz="3200" b="1" dirty="0" smtClean="0">
                <a:solidFill>
                  <a:srgbClr val="FF3300"/>
                </a:solidFill>
                <a:latin typeface="Corbel"/>
                <a:cs typeface="Corbel"/>
              </a:rPr>
              <a:t>2010 </a:t>
            </a:r>
            <a:br>
              <a:rPr lang="en-US" sz="3200" b="1" dirty="0" smtClean="0">
                <a:solidFill>
                  <a:srgbClr val="FF3300"/>
                </a:solidFill>
                <a:latin typeface="Corbel"/>
                <a:cs typeface="Corbel"/>
              </a:rPr>
            </a:br>
            <a:r>
              <a:rPr lang="en-US" sz="2800" b="1" dirty="0" smtClean="0">
                <a:solidFill>
                  <a:srgbClr val="FF3300"/>
                </a:solidFill>
                <a:latin typeface="Corbel"/>
                <a:cs typeface="Corbel"/>
              </a:rPr>
              <a:t>Recommendations </a:t>
            </a:r>
            <a:r>
              <a:rPr lang="en-US" sz="2800" b="1" dirty="0">
                <a:solidFill>
                  <a:srgbClr val="FF3300"/>
                </a:solidFill>
                <a:latin typeface="Corbel"/>
                <a:cs typeface="Corbel"/>
              </a:rPr>
              <a:t>and priorities</a:t>
            </a:r>
          </a:p>
        </p:txBody>
      </p:sp>
      <p:cxnSp>
        <p:nvCxnSpPr>
          <p:cNvPr id="8" name="Straight Connector 7"/>
          <p:cNvCxnSpPr/>
          <p:nvPr/>
        </p:nvCxnSpPr>
        <p:spPr>
          <a:xfrm>
            <a:off x="3635896" y="5373216"/>
            <a:ext cx="792088"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0" name="Picture 5" descr="logonupec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1275" y="0"/>
            <a:ext cx="27527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807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Content Placeholder 3"/>
          <p:cNvPicPr>
            <a:picLocks noChangeAspect="1"/>
          </p:cNvPicPr>
          <p:nvPr/>
        </p:nvPicPr>
        <p:blipFill>
          <a:blip r:embed="rId3">
            <a:extLst>
              <a:ext uri="{28A0092B-C50C-407E-A947-70E740481C1C}">
                <a14:useLocalDpi xmlns:a14="http://schemas.microsoft.com/office/drawing/2010/main" val="0"/>
              </a:ext>
            </a:extLst>
          </a:blip>
          <a:srcRect l="-13301" r="-13301"/>
          <a:stretch>
            <a:fillRect/>
          </a:stretch>
        </p:blipFill>
        <p:spPr bwMode="auto">
          <a:xfrm>
            <a:off x="-219075" y="1772816"/>
            <a:ext cx="9544050"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9" name="Text Box 19"/>
          <p:cNvSpPr txBox="1">
            <a:spLocks noChangeArrowheads="1"/>
          </p:cNvSpPr>
          <p:nvPr/>
        </p:nvSpPr>
        <p:spPr bwMode="auto">
          <a:xfrm>
            <a:off x="3222625" y="1311275"/>
            <a:ext cx="283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b="1">
                <a:solidFill>
                  <a:srgbClr val="0000FF"/>
                </a:solidFill>
              </a:rPr>
              <a:t>AGATA Managing Board</a:t>
            </a:r>
            <a:endParaRPr lang="en-US" sz="1800" b="1">
              <a:solidFill>
                <a:srgbClr val="0000FF"/>
              </a:solidFill>
              <a:latin typeface="Comic Sans MS" charset="0"/>
            </a:endParaRPr>
          </a:p>
        </p:txBody>
      </p:sp>
      <p:sp>
        <p:nvSpPr>
          <p:cNvPr id="43010" name="Text Box 20"/>
          <p:cNvSpPr txBox="1">
            <a:spLocks noChangeArrowheads="1"/>
          </p:cNvSpPr>
          <p:nvPr/>
        </p:nvSpPr>
        <p:spPr bwMode="auto">
          <a:xfrm>
            <a:off x="3051175" y="44450"/>
            <a:ext cx="321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b="1">
                <a:solidFill>
                  <a:srgbClr val="0000FF"/>
                </a:solidFill>
              </a:rPr>
              <a:t>AGATA Steering Committee</a:t>
            </a:r>
            <a:endParaRPr lang="en-US" sz="1800" b="1">
              <a:solidFill>
                <a:srgbClr val="0000FF"/>
              </a:solidFill>
            </a:endParaRPr>
          </a:p>
        </p:txBody>
      </p:sp>
      <p:pic>
        <p:nvPicPr>
          <p:cNvPr id="43011" name="Picture 1"/>
          <p:cNvPicPr>
            <a:picLocks noChangeAspect="1"/>
          </p:cNvPicPr>
          <p:nvPr/>
        </p:nvPicPr>
        <p:blipFill>
          <a:blip r:embed="rId4">
            <a:extLst>
              <a:ext uri="{28A0092B-C50C-407E-A947-70E740481C1C}">
                <a14:useLocalDpi xmlns:a14="http://schemas.microsoft.com/office/drawing/2010/main" val="0"/>
              </a:ext>
            </a:extLst>
          </a:blip>
          <a:srcRect t="24011"/>
          <a:stretch>
            <a:fillRect/>
          </a:stretch>
        </p:blipFill>
        <p:spPr bwMode="auto">
          <a:xfrm>
            <a:off x="250825" y="549275"/>
            <a:ext cx="86852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87400" y="1755775"/>
            <a:ext cx="771525" cy="5762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a:off x="1259632" y="980728"/>
            <a:ext cx="1296144" cy="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796136" y="980728"/>
            <a:ext cx="864096" cy="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018462" y="2188369"/>
            <a:ext cx="1152128" cy="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43051" name="Group 43050"/>
          <p:cNvGrpSpPr/>
          <p:nvPr/>
        </p:nvGrpSpPr>
        <p:grpSpPr>
          <a:xfrm>
            <a:off x="1907704" y="3573016"/>
            <a:ext cx="2520280" cy="3456384"/>
            <a:chOff x="1907704" y="3573016"/>
            <a:chExt cx="2520280" cy="3456384"/>
          </a:xfrm>
        </p:grpSpPr>
        <p:cxnSp>
          <p:nvCxnSpPr>
            <p:cNvPr id="21" name="Straight Arrow Connector 20"/>
            <p:cNvCxnSpPr/>
            <p:nvPr/>
          </p:nvCxnSpPr>
          <p:spPr>
            <a:xfrm flipV="1">
              <a:off x="1907704" y="5013176"/>
              <a:ext cx="504056" cy="36004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2915816" y="3573016"/>
              <a:ext cx="432048" cy="36004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915816" y="5085184"/>
              <a:ext cx="504056" cy="36004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3851920" y="3573016"/>
              <a:ext cx="576064" cy="43204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3779912" y="5013176"/>
              <a:ext cx="648072" cy="43204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195736" y="6569968"/>
              <a:ext cx="576064" cy="459432"/>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684856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title"/>
          </p:nvPr>
        </p:nvSpPr>
        <p:spPr>
          <a:xfrm>
            <a:off x="381000" y="-115888"/>
            <a:ext cx="8382000" cy="1600201"/>
          </a:xfrm>
        </p:spPr>
        <p:txBody>
          <a:bodyPr/>
          <a:lstStyle/>
          <a:p>
            <a:pPr eaLnBrk="1" hangingPunct="1">
              <a:lnSpc>
                <a:spcPct val="90000"/>
              </a:lnSpc>
              <a:defRPr/>
            </a:pPr>
            <a:r>
              <a:rPr lang="en-US" sz="3600" b="1" dirty="0" smtClean="0">
                <a:solidFill>
                  <a:srgbClr val="0000FF"/>
                </a:solidFill>
                <a:latin typeface="Corbel"/>
                <a:cs typeface="Corbel"/>
              </a:rPr>
              <a:t>First Step of AGATA:</a:t>
            </a:r>
            <a:r>
              <a:rPr lang="en-US" sz="3600" b="1" dirty="0">
                <a:solidFill>
                  <a:srgbClr val="0000FF"/>
                </a:solidFill>
                <a:latin typeface="Corbel"/>
                <a:cs typeface="Corbel"/>
              </a:rPr>
              <a:t/>
            </a:r>
            <a:br>
              <a:rPr lang="en-US" sz="3600" b="1" dirty="0">
                <a:solidFill>
                  <a:srgbClr val="0000FF"/>
                </a:solidFill>
                <a:latin typeface="Corbel"/>
                <a:cs typeface="Corbel"/>
              </a:rPr>
            </a:br>
            <a:r>
              <a:rPr lang="en-US" sz="2400" b="1" dirty="0">
                <a:solidFill>
                  <a:srgbClr val="0000FF"/>
                </a:solidFill>
                <a:latin typeface="Corbel"/>
                <a:cs typeface="Corbel"/>
              </a:rPr>
              <a:t>The AGATA Demonstrator</a:t>
            </a:r>
            <a:br>
              <a:rPr lang="en-US" sz="2400" b="1" dirty="0">
                <a:solidFill>
                  <a:srgbClr val="0000FF"/>
                </a:solidFill>
                <a:latin typeface="Corbel"/>
                <a:cs typeface="Corbel"/>
              </a:rPr>
            </a:br>
            <a:r>
              <a:rPr lang="en-US" sz="2400" dirty="0">
                <a:solidFill>
                  <a:srgbClr val="0000FF"/>
                </a:solidFill>
                <a:latin typeface="Corbel"/>
                <a:cs typeface="Corbel"/>
              </a:rPr>
              <a:t>Objective of the final R&amp;D phase 2003-</a:t>
            </a:r>
            <a:r>
              <a:rPr lang="en-US" sz="2400" dirty="0" smtClean="0">
                <a:solidFill>
                  <a:srgbClr val="0000FF"/>
                </a:solidFill>
                <a:latin typeface="Corbel"/>
                <a:cs typeface="Corbel"/>
              </a:rPr>
              <a:t>2011</a:t>
            </a:r>
            <a:endParaRPr lang="en-US" sz="2400" dirty="0">
              <a:solidFill>
                <a:srgbClr val="0000FF"/>
              </a:solidFill>
              <a:latin typeface="Corbel"/>
              <a:cs typeface="Corbel"/>
            </a:endParaRPr>
          </a:p>
        </p:txBody>
      </p:sp>
      <p:pic>
        <p:nvPicPr>
          <p:cNvPr id="32770" name="Picture 4" descr="agata010205-d"/>
          <p:cNvPicPr>
            <a:picLocks noChangeAspect="1" noChangeArrowheads="1"/>
          </p:cNvPicPr>
          <p:nvPr/>
        </p:nvPicPr>
        <p:blipFill>
          <a:blip r:embed="rId3">
            <a:extLst>
              <a:ext uri="{28A0092B-C50C-407E-A947-70E740481C1C}">
                <a14:useLocalDpi xmlns:a14="http://schemas.microsoft.com/office/drawing/2010/main" val="0"/>
              </a:ext>
            </a:extLst>
          </a:blip>
          <a:srcRect l="20207" t="7150" r="20207" b="7150"/>
          <a:stretch>
            <a:fillRect/>
          </a:stretch>
        </p:blipFill>
        <p:spPr bwMode="auto">
          <a:xfrm>
            <a:off x="755650" y="1844675"/>
            <a:ext cx="345122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4435475" y="1803425"/>
            <a:ext cx="4495800"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68275" eaLnBrk="0" hangingPunct="0">
              <a:defRPr sz="2400">
                <a:solidFill>
                  <a:schemeClr val="tx1"/>
                </a:solidFill>
                <a:latin typeface="Arial" charset="0"/>
                <a:ea typeface="ＭＳ Ｐゴシック" charset="0"/>
                <a:cs typeface="ＭＳ Ｐゴシック" charset="0"/>
              </a:defRPr>
            </a:lvl1pPr>
            <a:lvl2pPr marL="742950" indent="-285750" defTabSz="168275" eaLnBrk="0" hangingPunct="0">
              <a:defRPr sz="2400">
                <a:solidFill>
                  <a:schemeClr val="tx1"/>
                </a:solidFill>
                <a:latin typeface="Arial" charset="0"/>
                <a:ea typeface="ＭＳ Ｐゴシック" charset="0"/>
              </a:defRPr>
            </a:lvl2pPr>
            <a:lvl3pPr marL="1143000" indent="-228600" defTabSz="168275" eaLnBrk="0" hangingPunct="0">
              <a:defRPr sz="2400">
                <a:solidFill>
                  <a:schemeClr val="tx1"/>
                </a:solidFill>
                <a:latin typeface="Arial" charset="0"/>
                <a:ea typeface="ＭＳ Ｐゴシック" charset="0"/>
              </a:defRPr>
            </a:lvl3pPr>
            <a:lvl4pPr marL="1600200" indent="-228600" defTabSz="168275" eaLnBrk="0" hangingPunct="0">
              <a:defRPr sz="2400">
                <a:solidFill>
                  <a:schemeClr val="tx1"/>
                </a:solidFill>
                <a:latin typeface="Arial" charset="0"/>
                <a:ea typeface="ＭＳ Ｐゴシック" charset="0"/>
              </a:defRPr>
            </a:lvl4pPr>
            <a:lvl5pPr marL="2057400" indent="-228600" defTabSz="168275" eaLnBrk="0" hangingPunct="0">
              <a:defRPr sz="2400">
                <a:solidFill>
                  <a:schemeClr val="tx1"/>
                </a:solidFill>
                <a:latin typeface="Arial" charset="0"/>
                <a:ea typeface="ＭＳ Ｐゴシック" charset="0"/>
              </a:defRPr>
            </a:lvl5pPr>
            <a:lvl6pPr marL="2514600" indent="-228600" defTabSz="1682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1682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1682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1682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pPr>
            <a:r>
              <a:rPr lang="en-US" sz="2000" dirty="0">
                <a:solidFill>
                  <a:srgbClr val="0000FF"/>
                </a:solidFill>
                <a:latin typeface="Corbel" charset="0"/>
                <a:cs typeface="Corbel" charset="0"/>
              </a:rPr>
              <a:t>1   symmetric  triple-cluster</a:t>
            </a:r>
          </a:p>
          <a:p>
            <a:pPr eaLnBrk="1" hangingPunct="1">
              <a:lnSpc>
                <a:spcPct val="110000"/>
              </a:lnSpc>
            </a:pPr>
            <a:r>
              <a:rPr lang="en-US" sz="2000" b="1" dirty="0">
                <a:solidFill>
                  <a:srgbClr val="0000FF"/>
                </a:solidFill>
                <a:latin typeface="Corbel" charset="0"/>
                <a:cs typeface="Corbel" charset="0"/>
              </a:rPr>
              <a:t>5 asymmetric triple-clusters</a:t>
            </a:r>
          </a:p>
          <a:p>
            <a:pPr eaLnBrk="1" hangingPunct="1">
              <a:lnSpc>
                <a:spcPct val="110000"/>
              </a:lnSpc>
            </a:pPr>
            <a:r>
              <a:rPr lang="en-US" sz="2000" dirty="0">
                <a:solidFill>
                  <a:srgbClr val="0000FF"/>
                </a:solidFill>
                <a:latin typeface="Corbel" charset="0"/>
                <a:cs typeface="Corbel" charset="0"/>
              </a:rPr>
              <a:t>	36-fold segmented crystals</a:t>
            </a:r>
          </a:p>
          <a:p>
            <a:pPr eaLnBrk="1" hangingPunct="1">
              <a:lnSpc>
                <a:spcPct val="110000"/>
              </a:lnSpc>
            </a:pPr>
            <a:r>
              <a:rPr lang="en-US" sz="2000" dirty="0">
                <a:solidFill>
                  <a:srgbClr val="0000FF"/>
                </a:solidFill>
                <a:latin typeface="Corbel" charset="0"/>
                <a:cs typeface="Corbel" charset="0"/>
              </a:rPr>
              <a:t>	540 segments</a:t>
            </a:r>
          </a:p>
          <a:p>
            <a:pPr eaLnBrk="1" hangingPunct="1">
              <a:lnSpc>
                <a:spcPct val="110000"/>
              </a:lnSpc>
            </a:pPr>
            <a:r>
              <a:rPr lang="en-US" sz="2000" dirty="0">
                <a:solidFill>
                  <a:srgbClr val="0000FF"/>
                </a:solidFill>
                <a:latin typeface="Corbel" charset="0"/>
                <a:cs typeface="Corbel" charset="0"/>
              </a:rPr>
              <a:t>	555 digital-channels</a:t>
            </a:r>
          </a:p>
          <a:p>
            <a:pPr>
              <a:lnSpc>
                <a:spcPct val="110000"/>
              </a:lnSpc>
              <a:spcBef>
                <a:spcPct val="20000"/>
              </a:spcBef>
            </a:pPr>
            <a:r>
              <a:rPr lang="en-US" sz="2000" dirty="0">
                <a:latin typeface="Corbel" charset="0"/>
                <a:cs typeface="Corbel" charset="0"/>
              </a:rPr>
              <a:t>	</a:t>
            </a:r>
            <a:r>
              <a:rPr lang="en-US" sz="2000" b="1" dirty="0">
                <a:solidFill>
                  <a:srgbClr val="FF3300"/>
                </a:solidFill>
                <a:latin typeface="Corbel" charset="0"/>
                <a:cs typeface="Corbel" charset="0"/>
              </a:rPr>
              <a:t>Eff.  3 – 8 % @ M</a:t>
            </a:r>
            <a:r>
              <a:rPr lang="en-US" sz="2000" b="1" baseline="-25000" dirty="0">
                <a:solidFill>
                  <a:srgbClr val="FF3300"/>
                </a:solidFill>
                <a:latin typeface="Corbel" charset="0"/>
                <a:cs typeface="Corbel" charset="0"/>
              </a:rPr>
              <a:t>g</a:t>
            </a:r>
            <a:r>
              <a:rPr lang="en-US" sz="2000" b="1" dirty="0">
                <a:solidFill>
                  <a:srgbClr val="FF3300"/>
                </a:solidFill>
                <a:latin typeface="Corbel" charset="0"/>
                <a:cs typeface="Corbel" charset="0"/>
              </a:rPr>
              <a:t> = 1</a:t>
            </a:r>
          </a:p>
          <a:p>
            <a:pPr>
              <a:lnSpc>
                <a:spcPct val="110000"/>
              </a:lnSpc>
              <a:spcBef>
                <a:spcPct val="20000"/>
              </a:spcBef>
            </a:pPr>
            <a:r>
              <a:rPr lang="en-US" sz="2000" b="1" dirty="0">
                <a:solidFill>
                  <a:srgbClr val="FF3300"/>
                </a:solidFill>
                <a:latin typeface="Corbel" charset="0"/>
                <a:cs typeface="Corbel" charset="0"/>
              </a:rPr>
              <a:t>	Eff.  2 – 4 % @ M</a:t>
            </a:r>
            <a:r>
              <a:rPr lang="en-US" sz="2000" b="1" baseline="-25000" dirty="0">
                <a:solidFill>
                  <a:srgbClr val="FF3300"/>
                </a:solidFill>
                <a:latin typeface="Corbel" charset="0"/>
                <a:cs typeface="Corbel" charset="0"/>
              </a:rPr>
              <a:t>g</a:t>
            </a:r>
            <a:r>
              <a:rPr lang="en-US" sz="2000" b="1" dirty="0">
                <a:solidFill>
                  <a:srgbClr val="FF3300"/>
                </a:solidFill>
                <a:latin typeface="Corbel" charset="0"/>
                <a:cs typeface="Corbel" charset="0"/>
              </a:rPr>
              <a:t> = 30</a:t>
            </a:r>
          </a:p>
          <a:p>
            <a:pPr eaLnBrk="1" hangingPunct="1">
              <a:lnSpc>
                <a:spcPct val="110000"/>
              </a:lnSpc>
            </a:pPr>
            <a:r>
              <a:rPr lang="en-US" sz="2000" b="1" dirty="0">
                <a:solidFill>
                  <a:srgbClr val="0000FF"/>
                </a:solidFill>
                <a:latin typeface="Corbel" charset="0"/>
                <a:cs typeface="Corbel" charset="0"/>
              </a:rPr>
              <a:t>Full ACQ</a:t>
            </a:r>
            <a:r>
              <a:rPr lang="en-US" sz="2000" dirty="0">
                <a:solidFill>
                  <a:srgbClr val="0000FF"/>
                </a:solidFill>
                <a:latin typeface="Corbel" charset="0"/>
                <a:cs typeface="Corbel" charset="0"/>
              </a:rPr>
              <a:t/>
            </a:r>
            <a:br>
              <a:rPr lang="en-US" sz="2000" dirty="0">
                <a:solidFill>
                  <a:srgbClr val="0000FF"/>
                </a:solidFill>
                <a:latin typeface="Corbel" charset="0"/>
                <a:cs typeface="Corbel" charset="0"/>
              </a:rPr>
            </a:br>
            <a:r>
              <a:rPr lang="en-US" sz="2000" dirty="0">
                <a:solidFill>
                  <a:srgbClr val="0000FF"/>
                </a:solidFill>
                <a:latin typeface="Corbel" charset="0"/>
                <a:cs typeface="Corbel" charset="0"/>
              </a:rPr>
              <a:t>with on line PSA and </a:t>
            </a:r>
            <a:r>
              <a:rPr lang="en-US" sz="2000" dirty="0">
                <a:solidFill>
                  <a:srgbClr val="0000FF"/>
                </a:solidFill>
                <a:latin typeface="Symbol" charset="0"/>
                <a:cs typeface="Symbol" charset="0"/>
              </a:rPr>
              <a:t>g</a:t>
            </a:r>
            <a:r>
              <a:rPr lang="en-US" sz="2000" dirty="0">
                <a:solidFill>
                  <a:srgbClr val="0000FF"/>
                </a:solidFill>
                <a:latin typeface="Corbel" charset="0"/>
                <a:cs typeface="Corbel" charset="0"/>
              </a:rPr>
              <a:t>-ray tracking</a:t>
            </a:r>
          </a:p>
          <a:p>
            <a:pPr eaLnBrk="1" hangingPunct="1">
              <a:lnSpc>
                <a:spcPct val="110000"/>
              </a:lnSpc>
            </a:pPr>
            <a:r>
              <a:rPr lang="en-US" sz="2000" b="1" dirty="0">
                <a:solidFill>
                  <a:srgbClr val="0000FF"/>
                </a:solidFill>
                <a:latin typeface="Corbel" charset="0"/>
                <a:cs typeface="Corbel" charset="0"/>
              </a:rPr>
              <a:t>Test Sites:</a:t>
            </a:r>
          </a:p>
          <a:p>
            <a:pPr eaLnBrk="1" hangingPunct="1">
              <a:lnSpc>
                <a:spcPct val="110000"/>
              </a:lnSpc>
            </a:pPr>
            <a:r>
              <a:rPr lang="en-US" b="1" dirty="0">
                <a:solidFill>
                  <a:srgbClr val="FF3300"/>
                </a:solidFill>
                <a:latin typeface="Corbel" charset="0"/>
                <a:cs typeface="Corbel" charset="0"/>
              </a:rPr>
              <a:t>LNL</a:t>
            </a:r>
            <a:r>
              <a:rPr lang="en-US" sz="2000" dirty="0">
                <a:solidFill>
                  <a:srgbClr val="0000FF"/>
                </a:solidFill>
                <a:latin typeface="Corbel" charset="0"/>
                <a:cs typeface="Corbel" charset="0"/>
              </a:rPr>
              <a:t>, GANIL, GSI, Köln, …</a:t>
            </a:r>
          </a:p>
          <a:p>
            <a:pPr eaLnBrk="1" hangingPunct="1">
              <a:lnSpc>
                <a:spcPct val="110000"/>
              </a:lnSpc>
            </a:pPr>
            <a:endParaRPr lang="en-US" sz="2800" b="1" dirty="0">
              <a:solidFill>
                <a:srgbClr val="FF3300"/>
              </a:solidFill>
              <a:latin typeface="Corbel" charset="0"/>
              <a:cs typeface="Corbel" charset="0"/>
            </a:endParaRPr>
          </a:p>
        </p:txBody>
      </p:sp>
      <p:sp>
        <p:nvSpPr>
          <p:cNvPr id="32772" name="Text Box 6"/>
          <p:cNvSpPr txBox="1">
            <a:spLocks noChangeArrowheads="1"/>
          </p:cNvSpPr>
          <p:nvPr/>
        </p:nvSpPr>
        <p:spPr bwMode="auto">
          <a:xfrm>
            <a:off x="1530350" y="6194425"/>
            <a:ext cx="5837238" cy="4635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b="1">
                <a:solidFill>
                  <a:srgbClr val="0000FF"/>
                </a:solidFill>
                <a:latin typeface="Corbel" charset="0"/>
                <a:cs typeface="Corbel" charset="0"/>
              </a:rPr>
              <a:t>9 th April 2010: official inauguration at LNL </a:t>
            </a:r>
          </a:p>
        </p:txBody>
      </p:sp>
      <p:sp>
        <p:nvSpPr>
          <p:cNvPr id="32773" name="Text Box 7"/>
          <p:cNvSpPr txBox="1">
            <a:spLocks noChangeArrowheads="1"/>
          </p:cNvSpPr>
          <p:nvPr/>
        </p:nvSpPr>
        <p:spPr bwMode="auto">
          <a:xfrm>
            <a:off x="971550" y="5229225"/>
            <a:ext cx="2320925" cy="430213"/>
          </a:xfrm>
          <a:prstGeom prst="rect">
            <a:avLst/>
          </a:prstGeom>
          <a:solidFill>
            <a:srgbClr val="FFFF66">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2800" b="1">
                <a:solidFill>
                  <a:srgbClr val="0000FF"/>
                </a:solidFill>
                <a:latin typeface="Symbol" charset="0"/>
                <a:cs typeface="Symbol" charset="0"/>
              </a:rPr>
              <a:t>W </a:t>
            </a:r>
            <a:r>
              <a:rPr lang="it-IT" sz="2800" b="1">
                <a:solidFill>
                  <a:srgbClr val="0000FF"/>
                </a:solidFill>
                <a:latin typeface="Corbel" charset="0"/>
                <a:cs typeface="Corbel" charset="0"/>
                <a:sym typeface="Symbol" charset="0"/>
              </a:rPr>
              <a:t> </a:t>
            </a:r>
            <a:r>
              <a:rPr lang="it-IT" b="1">
                <a:solidFill>
                  <a:srgbClr val="0000FF"/>
                </a:solidFill>
                <a:latin typeface="Corbel" charset="0"/>
                <a:cs typeface="Corbel" charset="0"/>
                <a:sym typeface="Symbol" charset="0"/>
              </a:rPr>
              <a:t>1/3</a:t>
            </a:r>
            <a:r>
              <a:rPr lang="it-IT" sz="2800" b="1">
                <a:solidFill>
                  <a:srgbClr val="0000FF"/>
                </a:solidFill>
                <a:latin typeface="Corbel" charset="0"/>
                <a:cs typeface="Corbel" charset="0"/>
                <a:sym typeface="Symbol" charset="0"/>
              </a:rPr>
              <a:t> </a:t>
            </a:r>
            <a:r>
              <a:rPr lang="it-IT" sz="2800" b="1">
                <a:solidFill>
                  <a:srgbClr val="0000FF"/>
                </a:solidFill>
                <a:latin typeface="Symbol" charset="0"/>
                <a:cs typeface="Symbol" charset="0"/>
                <a:sym typeface="Symbol" charset="0"/>
              </a:rPr>
              <a:t>p - </a:t>
            </a:r>
            <a:r>
              <a:rPr lang="it-IT" b="1">
                <a:solidFill>
                  <a:srgbClr val="0000FF"/>
                </a:solidFill>
                <a:latin typeface="Corbel" charset="0"/>
                <a:cs typeface="Corbel" charset="0"/>
                <a:sym typeface="Symbol" charset="0"/>
              </a:rPr>
              <a:t>2/3 </a:t>
            </a:r>
            <a:r>
              <a:rPr lang="it-IT" sz="2800" b="1">
                <a:solidFill>
                  <a:srgbClr val="0000FF"/>
                </a:solidFill>
                <a:latin typeface="Symbol" charset="0"/>
                <a:cs typeface="Symbol" charset="0"/>
                <a:sym typeface="Symbol" charset="0"/>
              </a:rPr>
              <a:t>p</a:t>
            </a:r>
          </a:p>
        </p:txBody>
      </p:sp>
      <p:sp>
        <p:nvSpPr>
          <p:cNvPr id="2" name="Rectangle 1"/>
          <p:cNvSpPr/>
          <p:nvPr/>
        </p:nvSpPr>
        <p:spPr>
          <a:xfrm>
            <a:off x="1187624" y="1340768"/>
            <a:ext cx="7087899" cy="369332"/>
          </a:xfrm>
          <a:prstGeom prst="rect">
            <a:avLst/>
          </a:prstGeom>
          <a:solidFill>
            <a:srgbClr val="FFFF66"/>
          </a:solidFill>
          <a:ln w="28575" cmpd="sng">
            <a:solidFill>
              <a:srgbClr val="FF0000"/>
            </a:solidFill>
          </a:ln>
        </p:spPr>
        <p:txBody>
          <a:bodyPr wrap="none">
            <a:spAutoFit/>
          </a:bodyPr>
          <a:lstStyle/>
          <a:p>
            <a:r>
              <a:rPr lang="en-US" b="1" i="1" dirty="0" smtClean="0">
                <a:solidFill>
                  <a:srgbClr val="0000FF"/>
                </a:solidFill>
                <a:latin typeface="Corbel"/>
                <a:cs typeface="Corbel"/>
              </a:rPr>
              <a:t>Full involvement of LEGNARO NATIONAL LABORATORY and GAMMA</a:t>
            </a:r>
            <a:endParaRPr lang="en-US" b="1" i="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
          <p:cNvSpPr>
            <a:spLocks/>
          </p:cNvSpPr>
          <p:nvPr/>
        </p:nvSpPr>
        <p:spPr bwMode="auto">
          <a:xfrm>
            <a:off x="1447800" y="1143000"/>
            <a:ext cx="6324600" cy="5181600"/>
          </a:xfrm>
          <a:custGeom>
            <a:avLst/>
            <a:gdLst>
              <a:gd name="T0" fmla="*/ 0 w 3984"/>
              <a:gd name="T1" fmla="*/ 0 h 3264"/>
              <a:gd name="T2" fmla="*/ 0 w 3984"/>
              <a:gd name="T3" fmla="*/ 2147483647 h 3264"/>
              <a:gd name="T4" fmla="*/ 2147483647 w 3984"/>
              <a:gd name="T5" fmla="*/ 2147483647 h 3264"/>
              <a:gd name="T6" fmla="*/ 2147483647 w 3984"/>
              <a:gd name="T7" fmla="*/ 2147483647 h 3264"/>
              <a:gd name="T8" fmla="*/ 2147483647 w 3984"/>
              <a:gd name="T9" fmla="*/ 2147483647 h 3264"/>
              <a:gd name="T10" fmla="*/ 2147483647 w 3984"/>
              <a:gd name="T11" fmla="*/ 2147483647 h 3264"/>
              <a:gd name="T12" fmla="*/ 0 60000 65536"/>
              <a:gd name="T13" fmla="*/ 0 60000 65536"/>
              <a:gd name="T14" fmla="*/ 0 60000 65536"/>
              <a:gd name="T15" fmla="*/ 0 60000 65536"/>
              <a:gd name="T16" fmla="*/ 0 60000 65536"/>
              <a:gd name="T17" fmla="*/ 0 60000 65536"/>
              <a:gd name="T18" fmla="*/ 0 w 3984"/>
              <a:gd name="T19" fmla="*/ 0 h 3264"/>
              <a:gd name="T20" fmla="*/ 3984 w 3984"/>
              <a:gd name="T21" fmla="*/ 3264 h 3264"/>
            </a:gdLst>
            <a:ahLst/>
            <a:cxnLst>
              <a:cxn ang="T12">
                <a:pos x="T0" y="T1"/>
              </a:cxn>
              <a:cxn ang="T13">
                <a:pos x="T2" y="T3"/>
              </a:cxn>
              <a:cxn ang="T14">
                <a:pos x="T4" y="T5"/>
              </a:cxn>
              <a:cxn ang="T15">
                <a:pos x="T6" y="T7"/>
              </a:cxn>
              <a:cxn ang="T16">
                <a:pos x="T8" y="T9"/>
              </a:cxn>
              <a:cxn ang="T17">
                <a:pos x="T10" y="T11"/>
              </a:cxn>
            </a:cxnLst>
            <a:rect l="T18" t="T19" r="T20" b="T21"/>
            <a:pathLst>
              <a:path w="3984" h="3264">
                <a:moveTo>
                  <a:pt x="0" y="0"/>
                </a:moveTo>
                <a:lnTo>
                  <a:pt x="0" y="3264"/>
                </a:lnTo>
                <a:lnTo>
                  <a:pt x="2016" y="3264"/>
                </a:lnTo>
                <a:lnTo>
                  <a:pt x="2016" y="96"/>
                </a:lnTo>
                <a:lnTo>
                  <a:pt x="3984" y="96"/>
                </a:lnTo>
                <a:lnTo>
                  <a:pt x="3984" y="2640"/>
                </a:lnTo>
              </a:path>
            </a:pathLst>
          </a:custGeom>
          <a:noFill/>
          <a:ln w="635000">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kern="0">
              <a:solidFill>
                <a:sysClr val="windowText" lastClr="000000"/>
              </a:solidFill>
            </a:endParaRPr>
          </a:p>
        </p:txBody>
      </p:sp>
      <p:sp>
        <p:nvSpPr>
          <p:cNvPr id="24579" name="Rectangle 4"/>
          <p:cNvSpPr>
            <a:spLocks noGrp="1" noChangeArrowheads="1"/>
          </p:cNvSpPr>
          <p:nvPr>
            <p:ph type="title"/>
          </p:nvPr>
        </p:nvSpPr>
        <p:spPr>
          <a:xfrm>
            <a:off x="533400" y="-125413"/>
            <a:ext cx="8077200" cy="838201"/>
          </a:xfrm>
        </p:spPr>
        <p:txBody>
          <a:bodyPr/>
          <a:lstStyle/>
          <a:p>
            <a:pPr eaLnBrk="1" hangingPunct="1">
              <a:defRPr/>
            </a:pPr>
            <a:r>
              <a:rPr lang="de-DE" sz="4000" b="1" dirty="0" smtClean="0">
                <a:solidFill>
                  <a:srgbClr val="0000FF"/>
                </a:solidFill>
                <a:latin typeface="Corbel"/>
                <a:cs typeface="Corbel"/>
              </a:rPr>
              <a:t>AGATA: a Gamma </a:t>
            </a:r>
            <a:r>
              <a:rPr lang="en-GB" sz="4000" b="1" dirty="0" smtClean="0">
                <a:solidFill>
                  <a:srgbClr val="0000FF"/>
                </a:solidFill>
                <a:latin typeface="Corbel"/>
                <a:cs typeface="Corbel"/>
              </a:rPr>
              <a:t>Tracking Array</a:t>
            </a:r>
            <a:endParaRPr lang="en-US" sz="4000" b="1" dirty="0">
              <a:solidFill>
                <a:srgbClr val="0000FF"/>
              </a:solidFill>
              <a:latin typeface="Corbel"/>
              <a:cs typeface="Corbel"/>
            </a:endParaRPr>
          </a:p>
        </p:txBody>
      </p:sp>
      <p:sp>
        <p:nvSpPr>
          <p:cNvPr id="35843" name="Text Box 5"/>
          <p:cNvSpPr txBox="1">
            <a:spLocks noChangeArrowheads="1"/>
          </p:cNvSpPr>
          <p:nvPr/>
        </p:nvSpPr>
        <p:spPr bwMode="auto">
          <a:xfrm>
            <a:off x="3478213" y="3327400"/>
            <a:ext cx="2032000" cy="692150"/>
          </a:xfrm>
          <a:prstGeom prst="rect">
            <a:avLst/>
          </a:prstGeom>
          <a:solidFill>
            <a:srgbClr val="FFFF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de-DE" sz="1600" b="1">
                <a:latin typeface="Corbel" charset="0"/>
                <a:cs typeface="Corbel" charset="0"/>
              </a:rPr>
              <a:t>Pulse Shape Analysis</a:t>
            </a:r>
            <a:r>
              <a:rPr lang="en-GB" sz="1600" b="1">
                <a:latin typeface="Corbel" charset="0"/>
                <a:cs typeface="Corbel" charset="0"/>
              </a:rPr>
              <a:t/>
            </a:r>
            <a:br>
              <a:rPr lang="en-GB" sz="1600" b="1">
                <a:latin typeface="Corbel" charset="0"/>
                <a:cs typeface="Corbel" charset="0"/>
              </a:rPr>
            </a:br>
            <a:r>
              <a:rPr lang="en-GB" sz="1600" b="1">
                <a:latin typeface="Corbel" charset="0"/>
                <a:cs typeface="Corbel" charset="0"/>
              </a:rPr>
              <a:t>to decompose</a:t>
            </a:r>
            <a:br>
              <a:rPr lang="en-GB" sz="1600" b="1">
                <a:latin typeface="Corbel" charset="0"/>
                <a:cs typeface="Corbel" charset="0"/>
              </a:rPr>
            </a:br>
            <a:r>
              <a:rPr lang="en-GB" sz="1600" b="1">
                <a:latin typeface="Corbel" charset="0"/>
                <a:cs typeface="Corbel" charset="0"/>
              </a:rPr>
              <a:t>recorded waves </a:t>
            </a:r>
          </a:p>
        </p:txBody>
      </p:sp>
      <p:sp>
        <p:nvSpPr>
          <p:cNvPr id="35844" name="Text Box 6"/>
          <p:cNvSpPr txBox="1">
            <a:spLocks noChangeArrowheads="1"/>
          </p:cNvSpPr>
          <p:nvPr/>
        </p:nvSpPr>
        <p:spPr bwMode="auto">
          <a:xfrm>
            <a:off x="311150" y="1857375"/>
            <a:ext cx="1982788" cy="581025"/>
          </a:xfrm>
          <a:prstGeom prst="rect">
            <a:avLst/>
          </a:prstGeom>
          <a:solidFill>
            <a:srgbClr val="FFFF6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600" b="1">
                <a:latin typeface="Corbel" charset="0"/>
                <a:cs typeface="Corbel" charset="0"/>
              </a:rPr>
              <a:t>Highly segmented </a:t>
            </a:r>
          </a:p>
          <a:p>
            <a:pPr algn="ctr" eaLnBrk="1" hangingPunct="1"/>
            <a:r>
              <a:rPr lang="en-GB" sz="1600" b="1">
                <a:latin typeface="Corbel" charset="0"/>
                <a:cs typeface="Corbel" charset="0"/>
              </a:rPr>
              <a:t>HPGe detectors</a:t>
            </a:r>
          </a:p>
        </p:txBody>
      </p:sp>
      <p:sp>
        <p:nvSpPr>
          <p:cNvPr id="35845" name="Text Box 7"/>
          <p:cNvSpPr txBox="1">
            <a:spLocks noChangeAspect="1" noChangeArrowheads="1"/>
          </p:cNvSpPr>
          <p:nvPr/>
        </p:nvSpPr>
        <p:spPr bwMode="auto">
          <a:xfrm rot="5400000">
            <a:off x="1282700" y="2971801"/>
            <a:ext cx="28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b="1">
                <a:solidFill>
                  <a:srgbClr val="669900"/>
                </a:solidFill>
                <a:latin typeface="Corbel" charset="0"/>
                <a:cs typeface="Corbel" charset="0"/>
              </a:rPr>
              <a:t>·</a:t>
            </a:r>
          </a:p>
        </p:txBody>
      </p:sp>
      <p:sp>
        <p:nvSpPr>
          <p:cNvPr id="35846" name="Text Box 8"/>
          <p:cNvSpPr txBox="1">
            <a:spLocks noChangeAspect="1" noChangeArrowheads="1"/>
          </p:cNvSpPr>
          <p:nvPr/>
        </p:nvSpPr>
        <p:spPr bwMode="auto">
          <a:xfrm rot="5400000">
            <a:off x="930275" y="3435351"/>
            <a:ext cx="28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b="1">
                <a:solidFill>
                  <a:srgbClr val="669900"/>
                </a:solidFill>
                <a:latin typeface="Corbel" charset="0"/>
                <a:cs typeface="Corbel" charset="0"/>
              </a:rPr>
              <a:t>·</a:t>
            </a:r>
          </a:p>
        </p:txBody>
      </p:sp>
      <p:grpSp>
        <p:nvGrpSpPr>
          <p:cNvPr id="35847" name="Group 9"/>
          <p:cNvGrpSpPr>
            <a:grpSpLocks/>
          </p:cNvGrpSpPr>
          <p:nvPr/>
        </p:nvGrpSpPr>
        <p:grpSpPr bwMode="auto">
          <a:xfrm>
            <a:off x="3706813" y="1054100"/>
            <a:ext cx="1728787" cy="1079500"/>
            <a:chOff x="2381" y="1183"/>
            <a:chExt cx="1089" cy="680"/>
          </a:xfrm>
        </p:grpSpPr>
        <p:sp>
          <p:nvSpPr>
            <p:cNvPr id="35864" name="Text Box 10"/>
            <p:cNvSpPr txBox="1">
              <a:spLocks noChangeArrowheads="1"/>
            </p:cNvSpPr>
            <p:nvPr/>
          </p:nvSpPr>
          <p:spPr bwMode="auto">
            <a:xfrm>
              <a:off x="2381" y="1183"/>
              <a:ext cx="1089" cy="680"/>
            </a:xfrm>
            <a:prstGeom prst="rect">
              <a:avLst/>
            </a:prstGeom>
            <a:solidFill>
              <a:srgbClr val="FFFF66"/>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GB" sz="1600" b="1">
                  <a:latin typeface="Corbel" charset="0"/>
                  <a:cs typeface="Corbel" charset="0"/>
                </a:rPr>
                <a:t>Identified </a:t>
              </a:r>
            </a:p>
            <a:p>
              <a:pPr algn="ctr" eaLnBrk="1" hangingPunct="1">
                <a:lnSpc>
                  <a:spcPct val="80000"/>
                </a:lnSpc>
              </a:pPr>
              <a:r>
                <a:rPr lang="en-GB" sz="1600" b="1">
                  <a:latin typeface="Corbel" charset="0"/>
                  <a:cs typeface="Corbel" charset="0"/>
                </a:rPr>
                <a:t>interaction points</a:t>
              </a:r>
            </a:p>
            <a:p>
              <a:pPr algn="ctr" eaLnBrk="1" hangingPunct="1">
                <a:lnSpc>
                  <a:spcPct val="50000"/>
                </a:lnSpc>
              </a:pPr>
              <a:endParaRPr lang="en-GB" sz="1600" b="1">
                <a:latin typeface="Corbel" charset="0"/>
                <a:cs typeface="Corbel" charset="0"/>
              </a:endParaRPr>
            </a:p>
            <a:p>
              <a:pPr algn="ctr" eaLnBrk="1" hangingPunct="1">
                <a:lnSpc>
                  <a:spcPct val="80000"/>
                </a:lnSpc>
              </a:pPr>
              <a:endParaRPr lang="en-GB" sz="1600" b="1">
                <a:latin typeface="Corbel" charset="0"/>
                <a:cs typeface="Corbel" charset="0"/>
              </a:endParaRPr>
            </a:p>
            <a:p>
              <a:pPr algn="ctr" eaLnBrk="1" hangingPunct="1">
                <a:lnSpc>
                  <a:spcPct val="80000"/>
                </a:lnSpc>
              </a:pPr>
              <a:endParaRPr lang="en-GB" sz="1600" b="1">
                <a:latin typeface="Corbel" charset="0"/>
                <a:cs typeface="Corbel" charset="0"/>
              </a:endParaRPr>
            </a:p>
          </p:txBody>
        </p:sp>
        <p:sp>
          <p:nvSpPr>
            <p:cNvPr id="35865" name="Text Box 11"/>
            <p:cNvSpPr txBox="1">
              <a:spLocks noChangeArrowheads="1"/>
            </p:cNvSpPr>
            <p:nvPr/>
          </p:nvSpPr>
          <p:spPr bwMode="auto">
            <a:xfrm>
              <a:off x="2499" y="1610"/>
              <a:ext cx="690" cy="213"/>
            </a:xfrm>
            <a:prstGeom prst="rect">
              <a:avLst/>
            </a:prstGeom>
            <a:solidFill>
              <a:srgbClr val="DDDDDD"/>
            </a:solidFill>
            <a:ln w="31750">
              <a:solidFill>
                <a:srgbClr val="00000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latin typeface="Corbel" charset="0"/>
                  <a:cs typeface="Corbel" charset="0"/>
                </a:rPr>
                <a:t>(x,y,z,E,t)</a:t>
              </a:r>
              <a:r>
                <a:rPr lang="en-US" sz="1600" b="1" baseline="-25000">
                  <a:latin typeface="Corbel" charset="0"/>
                  <a:cs typeface="Corbel" charset="0"/>
                </a:rPr>
                <a:t>i</a:t>
              </a:r>
            </a:p>
          </p:txBody>
        </p:sp>
      </p:grpSp>
      <p:sp>
        <p:nvSpPr>
          <p:cNvPr id="35848" name="Text Box 12"/>
          <p:cNvSpPr txBox="1">
            <a:spLocks noChangeArrowheads="1"/>
          </p:cNvSpPr>
          <p:nvPr/>
        </p:nvSpPr>
        <p:spPr bwMode="auto">
          <a:xfrm>
            <a:off x="6172200" y="1887538"/>
            <a:ext cx="2827338" cy="825500"/>
          </a:xfrm>
          <a:prstGeom prst="rect">
            <a:avLst/>
          </a:prstGeom>
          <a:solidFill>
            <a:srgbClr val="FFFF6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600" b="1">
                <a:latin typeface="Corbel" charset="0"/>
                <a:cs typeface="Corbel" charset="0"/>
              </a:rPr>
              <a:t>Reconstruction of tracks </a:t>
            </a:r>
          </a:p>
          <a:p>
            <a:pPr algn="ctr" eaLnBrk="1" hangingPunct="1"/>
            <a:r>
              <a:rPr lang="en-GB" sz="1600" b="1">
                <a:latin typeface="Corbel" charset="0"/>
                <a:cs typeface="Corbel" charset="0"/>
              </a:rPr>
              <a:t>evaluating permutations </a:t>
            </a:r>
          </a:p>
          <a:p>
            <a:pPr algn="ctr" eaLnBrk="1" hangingPunct="1"/>
            <a:r>
              <a:rPr lang="en-GB" sz="1600" b="1">
                <a:latin typeface="Corbel" charset="0"/>
                <a:cs typeface="Corbel" charset="0"/>
              </a:rPr>
              <a:t>of interaction points</a:t>
            </a:r>
          </a:p>
        </p:txBody>
      </p:sp>
      <p:pic>
        <p:nvPicPr>
          <p:cNvPr id="35849" name="Picture 13" descr="TrackingGamm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979738"/>
            <a:ext cx="30194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 Box 14"/>
          <p:cNvSpPr txBox="1">
            <a:spLocks noChangeArrowheads="1"/>
          </p:cNvSpPr>
          <p:nvPr/>
        </p:nvSpPr>
        <p:spPr bwMode="auto">
          <a:xfrm>
            <a:off x="152400" y="5254625"/>
            <a:ext cx="2300288" cy="830263"/>
          </a:xfrm>
          <a:prstGeom prst="rect">
            <a:avLst/>
          </a:prstGeom>
          <a:solidFill>
            <a:srgbClr val="FFFF6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600" b="1">
                <a:latin typeface="Corbel" charset="0"/>
                <a:cs typeface="Corbel" charset="0"/>
              </a:rPr>
              <a:t>Digital electronics</a:t>
            </a:r>
          </a:p>
          <a:p>
            <a:pPr algn="ctr" eaLnBrk="1" hangingPunct="1"/>
            <a:r>
              <a:rPr lang="en-GB" sz="1600" b="1">
                <a:latin typeface="Corbel" charset="0"/>
                <a:cs typeface="Corbel" charset="0"/>
              </a:rPr>
              <a:t>to record and </a:t>
            </a:r>
            <a:br>
              <a:rPr lang="en-GB" sz="1600" b="1">
                <a:latin typeface="Corbel" charset="0"/>
                <a:cs typeface="Corbel" charset="0"/>
              </a:rPr>
            </a:br>
            <a:r>
              <a:rPr lang="en-GB" sz="1600" b="1">
                <a:latin typeface="Corbel" charset="0"/>
                <a:cs typeface="Corbel" charset="0"/>
              </a:rPr>
              <a:t>process segment signals</a:t>
            </a:r>
          </a:p>
        </p:txBody>
      </p:sp>
      <p:sp>
        <p:nvSpPr>
          <p:cNvPr id="35851" name="Text Box 15"/>
          <p:cNvSpPr txBox="1">
            <a:spLocks noChangeArrowheads="1"/>
          </p:cNvSpPr>
          <p:nvPr/>
        </p:nvSpPr>
        <p:spPr bwMode="auto">
          <a:xfrm>
            <a:off x="1111250" y="1250950"/>
            <a:ext cx="344488" cy="519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Corbel" charset="0"/>
                <a:cs typeface="Corbel" charset="0"/>
              </a:rPr>
              <a:t>1</a:t>
            </a:r>
          </a:p>
        </p:txBody>
      </p:sp>
      <p:sp>
        <p:nvSpPr>
          <p:cNvPr id="35852" name="Text Box 16"/>
          <p:cNvSpPr txBox="1">
            <a:spLocks noChangeArrowheads="1"/>
          </p:cNvSpPr>
          <p:nvPr/>
        </p:nvSpPr>
        <p:spPr bwMode="auto">
          <a:xfrm>
            <a:off x="1111250" y="4510088"/>
            <a:ext cx="368300"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Corbel" charset="0"/>
                <a:cs typeface="Corbel" charset="0"/>
              </a:rPr>
              <a:t>2</a:t>
            </a:r>
          </a:p>
        </p:txBody>
      </p:sp>
      <p:sp>
        <p:nvSpPr>
          <p:cNvPr id="35853" name="Text Box 17"/>
          <p:cNvSpPr txBox="1">
            <a:spLocks noChangeArrowheads="1"/>
          </p:cNvSpPr>
          <p:nvPr/>
        </p:nvSpPr>
        <p:spPr bwMode="auto">
          <a:xfrm>
            <a:off x="4303713" y="4133850"/>
            <a:ext cx="347662"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Corbel" charset="0"/>
                <a:cs typeface="Corbel" charset="0"/>
              </a:rPr>
              <a:t>3</a:t>
            </a:r>
          </a:p>
        </p:txBody>
      </p:sp>
      <p:sp>
        <p:nvSpPr>
          <p:cNvPr id="35854" name="Text Box 18"/>
          <p:cNvSpPr txBox="1">
            <a:spLocks noChangeArrowheads="1"/>
          </p:cNvSpPr>
          <p:nvPr/>
        </p:nvSpPr>
        <p:spPr bwMode="auto">
          <a:xfrm>
            <a:off x="7370763" y="1143000"/>
            <a:ext cx="369887" cy="523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Corbel" charset="0"/>
                <a:cs typeface="Corbel" charset="0"/>
              </a:rPr>
              <a:t>4</a:t>
            </a:r>
          </a:p>
        </p:txBody>
      </p:sp>
      <p:sp>
        <p:nvSpPr>
          <p:cNvPr id="35855" name="Text Box 20"/>
          <p:cNvSpPr txBox="1">
            <a:spLocks noChangeArrowheads="1"/>
          </p:cNvSpPr>
          <p:nvPr/>
        </p:nvSpPr>
        <p:spPr bwMode="auto">
          <a:xfrm>
            <a:off x="6400800" y="5702300"/>
            <a:ext cx="2438400" cy="830263"/>
          </a:xfrm>
          <a:prstGeom prst="rect">
            <a:avLst/>
          </a:prstGeom>
          <a:solidFill>
            <a:srgbClr val="FFFF66"/>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FF"/>
                </a:solidFill>
                <a:latin typeface="Corbel" charset="0"/>
                <a:cs typeface="Corbel" charset="0"/>
              </a:rPr>
              <a:t>Reconstructed</a:t>
            </a:r>
          </a:p>
          <a:p>
            <a:pPr algn="ctr"/>
            <a:r>
              <a:rPr lang="en-US" b="1">
                <a:solidFill>
                  <a:srgbClr val="0000FF"/>
                </a:solidFill>
                <a:latin typeface="Corbel" charset="0"/>
                <a:cs typeface="Corbel" charset="0"/>
              </a:rPr>
              <a:t> gamma-rays</a:t>
            </a:r>
          </a:p>
        </p:txBody>
      </p:sp>
      <p:pic>
        <p:nvPicPr>
          <p:cNvPr id="35856" name="Picture 21" descr="crys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78100"/>
            <a:ext cx="19050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57" name="Group 22"/>
          <p:cNvGrpSpPr>
            <a:grpSpLocks/>
          </p:cNvGrpSpPr>
          <p:nvPr/>
        </p:nvGrpSpPr>
        <p:grpSpPr bwMode="auto">
          <a:xfrm>
            <a:off x="2743200" y="4876800"/>
            <a:ext cx="2128838" cy="1447800"/>
            <a:chOff x="3128" y="2622"/>
            <a:chExt cx="2149" cy="1606"/>
          </a:xfrm>
        </p:grpSpPr>
        <p:pic>
          <p:nvPicPr>
            <p:cNvPr id="35860" name="Picture 23" descr="pt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 y="2622"/>
              <a:ext cx="2149" cy="160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61" name="Freeform 24"/>
            <p:cNvSpPr>
              <a:spLocks/>
            </p:cNvSpPr>
            <p:nvPr/>
          </p:nvSpPr>
          <p:spPr bwMode="auto">
            <a:xfrm>
              <a:off x="3305" y="3288"/>
              <a:ext cx="1335" cy="378"/>
            </a:xfrm>
            <a:custGeom>
              <a:avLst/>
              <a:gdLst>
                <a:gd name="T0" fmla="*/ 13 w 1335"/>
                <a:gd name="T1" fmla="*/ 29 h 378"/>
                <a:gd name="T2" fmla="*/ 35 w 1335"/>
                <a:gd name="T3" fmla="*/ 30 h 378"/>
                <a:gd name="T4" fmla="*/ 44 w 1335"/>
                <a:gd name="T5" fmla="*/ 18 h 378"/>
                <a:gd name="T6" fmla="*/ 66 w 1335"/>
                <a:gd name="T7" fmla="*/ 18 h 378"/>
                <a:gd name="T8" fmla="*/ 90 w 1335"/>
                <a:gd name="T9" fmla="*/ 12 h 378"/>
                <a:gd name="T10" fmla="*/ 113 w 1335"/>
                <a:gd name="T11" fmla="*/ 16 h 378"/>
                <a:gd name="T12" fmla="*/ 127 w 1335"/>
                <a:gd name="T13" fmla="*/ 14 h 378"/>
                <a:gd name="T14" fmla="*/ 158 w 1335"/>
                <a:gd name="T15" fmla="*/ 20 h 378"/>
                <a:gd name="T16" fmla="*/ 186 w 1335"/>
                <a:gd name="T17" fmla="*/ 30 h 378"/>
                <a:gd name="T18" fmla="*/ 209 w 1335"/>
                <a:gd name="T19" fmla="*/ 25 h 378"/>
                <a:gd name="T20" fmla="*/ 223 w 1335"/>
                <a:gd name="T21" fmla="*/ 19 h 378"/>
                <a:gd name="T22" fmla="*/ 236 w 1335"/>
                <a:gd name="T23" fmla="*/ 18 h 378"/>
                <a:gd name="T24" fmla="*/ 254 w 1335"/>
                <a:gd name="T25" fmla="*/ 12 h 378"/>
                <a:gd name="T26" fmla="*/ 276 w 1335"/>
                <a:gd name="T27" fmla="*/ 20 h 378"/>
                <a:gd name="T28" fmla="*/ 294 w 1335"/>
                <a:gd name="T29" fmla="*/ 31 h 378"/>
                <a:gd name="T30" fmla="*/ 317 w 1335"/>
                <a:gd name="T31" fmla="*/ 24 h 378"/>
                <a:gd name="T32" fmla="*/ 332 w 1335"/>
                <a:gd name="T33" fmla="*/ 13 h 378"/>
                <a:gd name="T34" fmla="*/ 356 w 1335"/>
                <a:gd name="T35" fmla="*/ 4 h 378"/>
                <a:gd name="T36" fmla="*/ 377 w 1335"/>
                <a:gd name="T37" fmla="*/ 5 h 378"/>
                <a:gd name="T38" fmla="*/ 393 w 1335"/>
                <a:gd name="T39" fmla="*/ 8 h 378"/>
                <a:gd name="T40" fmla="*/ 419 w 1335"/>
                <a:gd name="T41" fmla="*/ 8 h 378"/>
                <a:gd name="T42" fmla="*/ 443 w 1335"/>
                <a:gd name="T43" fmla="*/ 24 h 378"/>
                <a:gd name="T44" fmla="*/ 473 w 1335"/>
                <a:gd name="T45" fmla="*/ 25 h 378"/>
                <a:gd name="T46" fmla="*/ 482 w 1335"/>
                <a:gd name="T47" fmla="*/ 22 h 378"/>
                <a:gd name="T48" fmla="*/ 509 w 1335"/>
                <a:gd name="T49" fmla="*/ 7 h 378"/>
                <a:gd name="T50" fmla="*/ 552 w 1335"/>
                <a:gd name="T51" fmla="*/ 12 h 378"/>
                <a:gd name="T52" fmla="*/ 571 w 1335"/>
                <a:gd name="T53" fmla="*/ 19 h 378"/>
                <a:gd name="T54" fmla="*/ 591 w 1335"/>
                <a:gd name="T55" fmla="*/ 36 h 378"/>
                <a:gd name="T56" fmla="*/ 612 w 1335"/>
                <a:gd name="T57" fmla="*/ 54 h 378"/>
                <a:gd name="T58" fmla="*/ 624 w 1335"/>
                <a:gd name="T59" fmla="*/ 71 h 378"/>
                <a:gd name="T60" fmla="*/ 641 w 1335"/>
                <a:gd name="T61" fmla="*/ 103 h 378"/>
                <a:gd name="T62" fmla="*/ 654 w 1335"/>
                <a:gd name="T63" fmla="*/ 118 h 378"/>
                <a:gd name="T64" fmla="*/ 693 w 1335"/>
                <a:gd name="T65" fmla="*/ 157 h 378"/>
                <a:gd name="T66" fmla="*/ 719 w 1335"/>
                <a:gd name="T67" fmla="*/ 182 h 378"/>
                <a:gd name="T68" fmla="*/ 744 w 1335"/>
                <a:gd name="T69" fmla="*/ 204 h 378"/>
                <a:gd name="T70" fmla="*/ 762 w 1335"/>
                <a:gd name="T71" fmla="*/ 223 h 378"/>
                <a:gd name="T72" fmla="*/ 795 w 1335"/>
                <a:gd name="T73" fmla="*/ 253 h 378"/>
                <a:gd name="T74" fmla="*/ 810 w 1335"/>
                <a:gd name="T75" fmla="*/ 271 h 378"/>
                <a:gd name="T76" fmla="*/ 827 w 1335"/>
                <a:gd name="T77" fmla="*/ 292 h 378"/>
                <a:gd name="T78" fmla="*/ 869 w 1335"/>
                <a:gd name="T79" fmla="*/ 335 h 378"/>
                <a:gd name="T80" fmla="*/ 896 w 1335"/>
                <a:gd name="T81" fmla="*/ 354 h 378"/>
                <a:gd name="T82" fmla="*/ 911 w 1335"/>
                <a:gd name="T83" fmla="*/ 365 h 378"/>
                <a:gd name="T84" fmla="*/ 947 w 1335"/>
                <a:gd name="T85" fmla="*/ 371 h 378"/>
                <a:gd name="T86" fmla="*/ 965 w 1335"/>
                <a:gd name="T87" fmla="*/ 340 h 378"/>
                <a:gd name="T88" fmla="*/ 995 w 1335"/>
                <a:gd name="T89" fmla="*/ 246 h 378"/>
                <a:gd name="T90" fmla="*/ 1007 w 1335"/>
                <a:gd name="T91" fmla="*/ 179 h 378"/>
                <a:gd name="T92" fmla="*/ 1019 w 1335"/>
                <a:gd name="T93" fmla="*/ 140 h 378"/>
                <a:gd name="T94" fmla="*/ 1026 w 1335"/>
                <a:gd name="T95" fmla="*/ 106 h 378"/>
                <a:gd name="T96" fmla="*/ 1062 w 1335"/>
                <a:gd name="T97" fmla="*/ 17 h 378"/>
                <a:gd name="T98" fmla="*/ 1082 w 1335"/>
                <a:gd name="T99" fmla="*/ 19 h 378"/>
                <a:gd name="T100" fmla="*/ 1123 w 1335"/>
                <a:gd name="T101" fmla="*/ 8 h 378"/>
                <a:gd name="T102" fmla="*/ 1170 w 1335"/>
                <a:gd name="T103" fmla="*/ 20 h 378"/>
                <a:gd name="T104" fmla="*/ 1209 w 1335"/>
                <a:gd name="T105" fmla="*/ 23 h 378"/>
                <a:gd name="T106" fmla="*/ 1275 w 1335"/>
                <a:gd name="T107" fmla="*/ 25 h 378"/>
                <a:gd name="T108" fmla="*/ 1314 w 1335"/>
                <a:gd name="T109" fmla="*/ 29 h 378"/>
                <a:gd name="T110" fmla="*/ 1335 w 1335"/>
                <a:gd name="T111" fmla="*/ 16 h 3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35"/>
                <a:gd name="T169" fmla="*/ 0 h 378"/>
                <a:gd name="T170" fmla="*/ 1335 w 1335"/>
                <a:gd name="T171" fmla="*/ 378 h 3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35" h="378">
                  <a:moveTo>
                    <a:pt x="0" y="35"/>
                  </a:moveTo>
                  <a:cubicBezTo>
                    <a:pt x="7" y="34"/>
                    <a:pt x="9" y="35"/>
                    <a:pt x="13" y="29"/>
                  </a:cubicBezTo>
                  <a:cubicBezTo>
                    <a:pt x="24" y="30"/>
                    <a:pt x="18" y="32"/>
                    <a:pt x="26" y="35"/>
                  </a:cubicBezTo>
                  <a:cubicBezTo>
                    <a:pt x="30" y="34"/>
                    <a:pt x="30" y="31"/>
                    <a:pt x="35" y="30"/>
                  </a:cubicBezTo>
                  <a:cubicBezTo>
                    <a:pt x="37" y="24"/>
                    <a:pt x="36" y="27"/>
                    <a:pt x="38" y="20"/>
                  </a:cubicBezTo>
                  <a:cubicBezTo>
                    <a:pt x="39" y="18"/>
                    <a:pt x="44" y="18"/>
                    <a:pt x="44" y="18"/>
                  </a:cubicBezTo>
                  <a:cubicBezTo>
                    <a:pt x="48" y="19"/>
                    <a:pt x="51" y="20"/>
                    <a:pt x="54" y="22"/>
                  </a:cubicBezTo>
                  <a:cubicBezTo>
                    <a:pt x="58" y="20"/>
                    <a:pt x="62" y="19"/>
                    <a:pt x="66" y="18"/>
                  </a:cubicBezTo>
                  <a:cubicBezTo>
                    <a:pt x="71" y="9"/>
                    <a:pt x="71" y="17"/>
                    <a:pt x="78" y="19"/>
                  </a:cubicBezTo>
                  <a:cubicBezTo>
                    <a:pt x="86" y="17"/>
                    <a:pt x="84" y="16"/>
                    <a:pt x="90" y="12"/>
                  </a:cubicBezTo>
                  <a:cubicBezTo>
                    <a:pt x="98" y="13"/>
                    <a:pt x="94" y="15"/>
                    <a:pt x="101" y="17"/>
                  </a:cubicBezTo>
                  <a:cubicBezTo>
                    <a:pt x="106" y="20"/>
                    <a:pt x="108" y="18"/>
                    <a:pt x="113" y="16"/>
                  </a:cubicBezTo>
                  <a:cubicBezTo>
                    <a:pt x="114" y="13"/>
                    <a:pt x="120" y="11"/>
                    <a:pt x="120" y="11"/>
                  </a:cubicBezTo>
                  <a:cubicBezTo>
                    <a:pt x="122" y="5"/>
                    <a:pt x="125" y="11"/>
                    <a:pt x="127" y="14"/>
                  </a:cubicBezTo>
                  <a:cubicBezTo>
                    <a:pt x="135" y="13"/>
                    <a:pt x="139" y="12"/>
                    <a:pt x="147" y="13"/>
                  </a:cubicBezTo>
                  <a:cubicBezTo>
                    <a:pt x="151" y="17"/>
                    <a:pt x="153" y="18"/>
                    <a:pt x="158" y="20"/>
                  </a:cubicBezTo>
                  <a:cubicBezTo>
                    <a:pt x="160" y="26"/>
                    <a:pt x="164" y="20"/>
                    <a:pt x="168" y="19"/>
                  </a:cubicBezTo>
                  <a:cubicBezTo>
                    <a:pt x="178" y="20"/>
                    <a:pt x="178" y="25"/>
                    <a:pt x="186" y="30"/>
                  </a:cubicBezTo>
                  <a:cubicBezTo>
                    <a:pt x="190" y="28"/>
                    <a:pt x="192" y="26"/>
                    <a:pt x="193" y="22"/>
                  </a:cubicBezTo>
                  <a:cubicBezTo>
                    <a:pt x="199" y="23"/>
                    <a:pt x="204" y="23"/>
                    <a:pt x="209" y="25"/>
                  </a:cubicBezTo>
                  <a:cubicBezTo>
                    <a:pt x="212" y="29"/>
                    <a:pt x="213" y="30"/>
                    <a:pt x="218" y="28"/>
                  </a:cubicBezTo>
                  <a:cubicBezTo>
                    <a:pt x="222" y="24"/>
                    <a:pt x="221" y="26"/>
                    <a:pt x="223" y="19"/>
                  </a:cubicBezTo>
                  <a:cubicBezTo>
                    <a:pt x="224" y="17"/>
                    <a:pt x="225" y="13"/>
                    <a:pt x="225" y="13"/>
                  </a:cubicBezTo>
                  <a:cubicBezTo>
                    <a:pt x="229" y="14"/>
                    <a:pt x="232" y="17"/>
                    <a:pt x="236" y="18"/>
                  </a:cubicBezTo>
                  <a:cubicBezTo>
                    <a:pt x="240" y="17"/>
                    <a:pt x="244" y="16"/>
                    <a:pt x="248" y="14"/>
                  </a:cubicBezTo>
                  <a:cubicBezTo>
                    <a:pt x="250" y="13"/>
                    <a:pt x="254" y="12"/>
                    <a:pt x="254" y="12"/>
                  </a:cubicBezTo>
                  <a:cubicBezTo>
                    <a:pt x="258" y="13"/>
                    <a:pt x="260" y="22"/>
                    <a:pt x="260" y="22"/>
                  </a:cubicBezTo>
                  <a:cubicBezTo>
                    <a:pt x="265" y="21"/>
                    <a:pt x="271" y="18"/>
                    <a:pt x="276" y="20"/>
                  </a:cubicBezTo>
                  <a:cubicBezTo>
                    <a:pt x="277" y="24"/>
                    <a:pt x="279" y="26"/>
                    <a:pt x="282" y="28"/>
                  </a:cubicBezTo>
                  <a:cubicBezTo>
                    <a:pt x="285" y="37"/>
                    <a:pt x="285" y="34"/>
                    <a:pt x="294" y="31"/>
                  </a:cubicBezTo>
                  <a:cubicBezTo>
                    <a:pt x="296" y="24"/>
                    <a:pt x="294" y="26"/>
                    <a:pt x="299" y="24"/>
                  </a:cubicBezTo>
                  <a:cubicBezTo>
                    <a:pt x="307" y="25"/>
                    <a:pt x="308" y="26"/>
                    <a:pt x="317" y="24"/>
                  </a:cubicBezTo>
                  <a:cubicBezTo>
                    <a:pt x="319" y="24"/>
                    <a:pt x="323" y="22"/>
                    <a:pt x="323" y="22"/>
                  </a:cubicBezTo>
                  <a:cubicBezTo>
                    <a:pt x="324" y="18"/>
                    <a:pt x="328" y="14"/>
                    <a:pt x="332" y="13"/>
                  </a:cubicBezTo>
                  <a:cubicBezTo>
                    <a:pt x="338" y="14"/>
                    <a:pt x="342" y="14"/>
                    <a:pt x="348" y="12"/>
                  </a:cubicBezTo>
                  <a:cubicBezTo>
                    <a:pt x="351" y="8"/>
                    <a:pt x="352" y="5"/>
                    <a:pt x="356" y="4"/>
                  </a:cubicBezTo>
                  <a:cubicBezTo>
                    <a:pt x="362" y="6"/>
                    <a:pt x="363" y="9"/>
                    <a:pt x="368" y="12"/>
                  </a:cubicBezTo>
                  <a:cubicBezTo>
                    <a:pt x="371" y="10"/>
                    <a:pt x="374" y="7"/>
                    <a:pt x="377" y="5"/>
                  </a:cubicBezTo>
                  <a:cubicBezTo>
                    <a:pt x="378" y="1"/>
                    <a:pt x="380" y="1"/>
                    <a:pt x="384" y="2"/>
                  </a:cubicBezTo>
                  <a:cubicBezTo>
                    <a:pt x="387" y="5"/>
                    <a:pt x="390" y="6"/>
                    <a:pt x="393" y="8"/>
                  </a:cubicBezTo>
                  <a:cubicBezTo>
                    <a:pt x="397" y="7"/>
                    <a:pt x="400" y="5"/>
                    <a:pt x="404" y="4"/>
                  </a:cubicBezTo>
                  <a:cubicBezTo>
                    <a:pt x="409" y="5"/>
                    <a:pt x="414" y="7"/>
                    <a:pt x="419" y="8"/>
                  </a:cubicBezTo>
                  <a:cubicBezTo>
                    <a:pt x="422" y="8"/>
                    <a:pt x="428" y="6"/>
                    <a:pt x="431" y="8"/>
                  </a:cubicBezTo>
                  <a:cubicBezTo>
                    <a:pt x="438" y="12"/>
                    <a:pt x="433" y="22"/>
                    <a:pt x="443" y="24"/>
                  </a:cubicBezTo>
                  <a:cubicBezTo>
                    <a:pt x="447" y="29"/>
                    <a:pt x="449" y="29"/>
                    <a:pt x="450" y="35"/>
                  </a:cubicBezTo>
                  <a:cubicBezTo>
                    <a:pt x="466" y="30"/>
                    <a:pt x="447" y="27"/>
                    <a:pt x="473" y="25"/>
                  </a:cubicBezTo>
                  <a:cubicBezTo>
                    <a:pt x="475" y="26"/>
                    <a:pt x="477" y="29"/>
                    <a:pt x="479" y="28"/>
                  </a:cubicBezTo>
                  <a:cubicBezTo>
                    <a:pt x="481" y="27"/>
                    <a:pt x="480" y="23"/>
                    <a:pt x="482" y="22"/>
                  </a:cubicBezTo>
                  <a:cubicBezTo>
                    <a:pt x="487" y="18"/>
                    <a:pt x="491" y="17"/>
                    <a:pt x="497" y="16"/>
                  </a:cubicBezTo>
                  <a:cubicBezTo>
                    <a:pt x="500" y="12"/>
                    <a:pt x="504" y="8"/>
                    <a:pt x="509" y="7"/>
                  </a:cubicBezTo>
                  <a:cubicBezTo>
                    <a:pt x="516" y="0"/>
                    <a:pt x="515" y="10"/>
                    <a:pt x="522" y="12"/>
                  </a:cubicBezTo>
                  <a:cubicBezTo>
                    <a:pt x="531" y="6"/>
                    <a:pt x="541" y="11"/>
                    <a:pt x="552" y="12"/>
                  </a:cubicBezTo>
                  <a:cubicBezTo>
                    <a:pt x="560" y="13"/>
                    <a:pt x="557" y="12"/>
                    <a:pt x="563" y="8"/>
                  </a:cubicBezTo>
                  <a:cubicBezTo>
                    <a:pt x="570" y="13"/>
                    <a:pt x="569" y="12"/>
                    <a:pt x="571" y="19"/>
                  </a:cubicBezTo>
                  <a:cubicBezTo>
                    <a:pt x="561" y="22"/>
                    <a:pt x="579" y="26"/>
                    <a:pt x="582" y="28"/>
                  </a:cubicBezTo>
                  <a:cubicBezTo>
                    <a:pt x="584" y="31"/>
                    <a:pt x="588" y="35"/>
                    <a:pt x="591" y="36"/>
                  </a:cubicBezTo>
                  <a:cubicBezTo>
                    <a:pt x="595" y="40"/>
                    <a:pt x="605" y="46"/>
                    <a:pt x="605" y="46"/>
                  </a:cubicBezTo>
                  <a:cubicBezTo>
                    <a:pt x="610" y="53"/>
                    <a:pt x="607" y="51"/>
                    <a:pt x="612" y="54"/>
                  </a:cubicBezTo>
                  <a:cubicBezTo>
                    <a:pt x="613" y="59"/>
                    <a:pt x="613" y="60"/>
                    <a:pt x="618" y="62"/>
                  </a:cubicBezTo>
                  <a:cubicBezTo>
                    <a:pt x="619" y="66"/>
                    <a:pt x="621" y="68"/>
                    <a:pt x="624" y="71"/>
                  </a:cubicBezTo>
                  <a:cubicBezTo>
                    <a:pt x="626" y="77"/>
                    <a:pt x="630" y="93"/>
                    <a:pt x="635" y="95"/>
                  </a:cubicBezTo>
                  <a:cubicBezTo>
                    <a:pt x="636" y="99"/>
                    <a:pt x="638" y="101"/>
                    <a:pt x="641" y="103"/>
                  </a:cubicBezTo>
                  <a:cubicBezTo>
                    <a:pt x="642" y="107"/>
                    <a:pt x="643" y="109"/>
                    <a:pt x="647" y="110"/>
                  </a:cubicBezTo>
                  <a:cubicBezTo>
                    <a:pt x="648" y="114"/>
                    <a:pt x="650" y="116"/>
                    <a:pt x="654" y="118"/>
                  </a:cubicBezTo>
                  <a:cubicBezTo>
                    <a:pt x="656" y="127"/>
                    <a:pt x="658" y="134"/>
                    <a:pt x="668" y="137"/>
                  </a:cubicBezTo>
                  <a:cubicBezTo>
                    <a:pt x="672" y="150"/>
                    <a:pt x="683" y="150"/>
                    <a:pt x="693" y="157"/>
                  </a:cubicBezTo>
                  <a:cubicBezTo>
                    <a:pt x="698" y="165"/>
                    <a:pt x="701" y="172"/>
                    <a:pt x="710" y="175"/>
                  </a:cubicBezTo>
                  <a:cubicBezTo>
                    <a:pt x="713" y="178"/>
                    <a:pt x="719" y="182"/>
                    <a:pt x="719" y="182"/>
                  </a:cubicBezTo>
                  <a:cubicBezTo>
                    <a:pt x="724" y="189"/>
                    <a:pt x="730" y="191"/>
                    <a:pt x="737" y="196"/>
                  </a:cubicBezTo>
                  <a:cubicBezTo>
                    <a:pt x="742" y="203"/>
                    <a:pt x="739" y="201"/>
                    <a:pt x="744" y="204"/>
                  </a:cubicBezTo>
                  <a:cubicBezTo>
                    <a:pt x="745" y="210"/>
                    <a:pt x="750" y="214"/>
                    <a:pt x="755" y="217"/>
                  </a:cubicBezTo>
                  <a:cubicBezTo>
                    <a:pt x="756" y="221"/>
                    <a:pt x="758" y="222"/>
                    <a:pt x="762" y="223"/>
                  </a:cubicBezTo>
                  <a:cubicBezTo>
                    <a:pt x="763" y="227"/>
                    <a:pt x="769" y="231"/>
                    <a:pt x="773" y="234"/>
                  </a:cubicBezTo>
                  <a:cubicBezTo>
                    <a:pt x="778" y="243"/>
                    <a:pt x="787" y="248"/>
                    <a:pt x="795" y="253"/>
                  </a:cubicBezTo>
                  <a:cubicBezTo>
                    <a:pt x="797" y="256"/>
                    <a:pt x="803" y="260"/>
                    <a:pt x="803" y="260"/>
                  </a:cubicBezTo>
                  <a:cubicBezTo>
                    <a:pt x="804" y="264"/>
                    <a:pt x="806" y="269"/>
                    <a:pt x="810" y="271"/>
                  </a:cubicBezTo>
                  <a:cubicBezTo>
                    <a:pt x="812" y="276"/>
                    <a:pt x="817" y="281"/>
                    <a:pt x="822" y="283"/>
                  </a:cubicBezTo>
                  <a:cubicBezTo>
                    <a:pt x="824" y="286"/>
                    <a:pt x="825" y="289"/>
                    <a:pt x="827" y="292"/>
                  </a:cubicBezTo>
                  <a:cubicBezTo>
                    <a:pt x="829" y="299"/>
                    <a:pt x="836" y="309"/>
                    <a:pt x="843" y="311"/>
                  </a:cubicBezTo>
                  <a:cubicBezTo>
                    <a:pt x="849" y="320"/>
                    <a:pt x="859" y="332"/>
                    <a:pt x="869" y="335"/>
                  </a:cubicBezTo>
                  <a:cubicBezTo>
                    <a:pt x="874" y="340"/>
                    <a:pt x="881" y="344"/>
                    <a:pt x="887" y="348"/>
                  </a:cubicBezTo>
                  <a:cubicBezTo>
                    <a:pt x="887" y="348"/>
                    <a:pt x="894" y="353"/>
                    <a:pt x="896" y="354"/>
                  </a:cubicBezTo>
                  <a:cubicBezTo>
                    <a:pt x="897" y="355"/>
                    <a:pt x="899" y="356"/>
                    <a:pt x="899" y="356"/>
                  </a:cubicBezTo>
                  <a:cubicBezTo>
                    <a:pt x="901" y="361"/>
                    <a:pt x="906" y="364"/>
                    <a:pt x="911" y="365"/>
                  </a:cubicBezTo>
                  <a:cubicBezTo>
                    <a:pt x="918" y="369"/>
                    <a:pt x="928" y="375"/>
                    <a:pt x="936" y="378"/>
                  </a:cubicBezTo>
                  <a:cubicBezTo>
                    <a:pt x="944" y="375"/>
                    <a:pt x="940" y="374"/>
                    <a:pt x="947" y="371"/>
                  </a:cubicBezTo>
                  <a:cubicBezTo>
                    <a:pt x="949" y="366"/>
                    <a:pt x="955" y="357"/>
                    <a:pt x="960" y="355"/>
                  </a:cubicBezTo>
                  <a:cubicBezTo>
                    <a:pt x="962" y="340"/>
                    <a:pt x="958" y="342"/>
                    <a:pt x="965" y="340"/>
                  </a:cubicBezTo>
                  <a:cubicBezTo>
                    <a:pt x="970" y="332"/>
                    <a:pt x="965" y="322"/>
                    <a:pt x="969" y="314"/>
                  </a:cubicBezTo>
                  <a:cubicBezTo>
                    <a:pt x="979" y="292"/>
                    <a:pt x="988" y="269"/>
                    <a:pt x="995" y="246"/>
                  </a:cubicBezTo>
                  <a:cubicBezTo>
                    <a:pt x="996" y="231"/>
                    <a:pt x="1000" y="217"/>
                    <a:pt x="1003" y="203"/>
                  </a:cubicBezTo>
                  <a:cubicBezTo>
                    <a:pt x="1004" y="194"/>
                    <a:pt x="1004" y="187"/>
                    <a:pt x="1007" y="179"/>
                  </a:cubicBezTo>
                  <a:cubicBezTo>
                    <a:pt x="1008" y="171"/>
                    <a:pt x="1009" y="163"/>
                    <a:pt x="1013" y="157"/>
                  </a:cubicBezTo>
                  <a:cubicBezTo>
                    <a:pt x="1014" y="150"/>
                    <a:pt x="1016" y="146"/>
                    <a:pt x="1019" y="140"/>
                  </a:cubicBezTo>
                  <a:cubicBezTo>
                    <a:pt x="1020" y="136"/>
                    <a:pt x="1021" y="132"/>
                    <a:pt x="1022" y="128"/>
                  </a:cubicBezTo>
                  <a:cubicBezTo>
                    <a:pt x="1023" y="118"/>
                    <a:pt x="1024" y="114"/>
                    <a:pt x="1026" y="106"/>
                  </a:cubicBezTo>
                  <a:cubicBezTo>
                    <a:pt x="1027" y="93"/>
                    <a:pt x="1029" y="80"/>
                    <a:pt x="1038" y="71"/>
                  </a:cubicBezTo>
                  <a:cubicBezTo>
                    <a:pt x="1043" y="56"/>
                    <a:pt x="1051" y="28"/>
                    <a:pt x="1062" y="17"/>
                  </a:cubicBezTo>
                  <a:cubicBezTo>
                    <a:pt x="1064" y="10"/>
                    <a:pt x="1069" y="12"/>
                    <a:pt x="1074" y="14"/>
                  </a:cubicBezTo>
                  <a:cubicBezTo>
                    <a:pt x="1076" y="17"/>
                    <a:pt x="1082" y="19"/>
                    <a:pt x="1082" y="19"/>
                  </a:cubicBezTo>
                  <a:cubicBezTo>
                    <a:pt x="1103" y="12"/>
                    <a:pt x="1093" y="12"/>
                    <a:pt x="1125" y="11"/>
                  </a:cubicBezTo>
                  <a:cubicBezTo>
                    <a:pt x="1124" y="10"/>
                    <a:pt x="1122" y="8"/>
                    <a:pt x="1123" y="8"/>
                  </a:cubicBezTo>
                  <a:cubicBezTo>
                    <a:pt x="1137" y="7"/>
                    <a:pt x="1146" y="14"/>
                    <a:pt x="1158" y="17"/>
                  </a:cubicBezTo>
                  <a:cubicBezTo>
                    <a:pt x="1162" y="18"/>
                    <a:pt x="1170" y="20"/>
                    <a:pt x="1170" y="20"/>
                  </a:cubicBezTo>
                  <a:cubicBezTo>
                    <a:pt x="1173" y="24"/>
                    <a:pt x="1183" y="27"/>
                    <a:pt x="1188" y="29"/>
                  </a:cubicBezTo>
                  <a:cubicBezTo>
                    <a:pt x="1196" y="28"/>
                    <a:pt x="1201" y="26"/>
                    <a:pt x="1209" y="23"/>
                  </a:cubicBezTo>
                  <a:cubicBezTo>
                    <a:pt x="1212" y="22"/>
                    <a:pt x="1218" y="20"/>
                    <a:pt x="1218" y="20"/>
                  </a:cubicBezTo>
                  <a:cubicBezTo>
                    <a:pt x="1237" y="23"/>
                    <a:pt x="1275" y="25"/>
                    <a:pt x="1275" y="25"/>
                  </a:cubicBezTo>
                  <a:cubicBezTo>
                    <a:pt x="1282" y="26"/>
                    <a:pt x="1288" y="29"/>
                    <a:pt x="1295" y="30"/>
                  </a:cubicBezTo>
                  <a:cubicBezTo>
                    <a:pt x="1301" y="30"/>
                    <a:pt x="1308" y="30"/>
                    <a:pt x="1314" y="29"/>
                  </a:cubicBezTo>
                  <a:cubicBezTo>
                    <a:pt x="1318" y="29"/>
                    <a:pt x="1326" y="24"/>
                    <a:pt x="1326" y="24"/>
                  </a:cubicBezTo>
                  <a:cubicBezTo>
                    <a:pt x="1329" y="21"/>
                    <a:pt x="1332" y="19"/>
                    <a:pt x="1335" y="16"/>
                  </a:cubicBezTo>
                </a:path>
              </a:pathLst>
            </a:custGeom>
            <a:noFill/>
            <a:ln w="381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2" name="Freeform 25"/>
            <p:cNvSpPr>
              <a:spLocks/>
            </p:cNvSpPr>
            <p:nvPr/>
          </p:nvSpPr>
          <p:spPr bwMode="auto">
            <a:xfrm>
              <a:off x="4616" y="3295"/>
              <a:ext cx="532" cy="22"/>
            </a:xfrm>
            <a:custGeom>
              <a:avLst/>
              <a:gdLst>
                <a:gd name="T0" fmla="*/ 0 w 532"/>
                <a:gd name="T1" fmla="*/ 22 h 22"/>
                <a:gd name="T2" fmla="*/ 29 w 532"/>
                <a:gd name="T3" fmla="*/ 15 h 22"/>
                <a:gd name="T4" fmla="*/ 69 w 532"/>
                <a:gd name="T5" fmla="*/ 18 h 22"/>
                <a:gd name="T6" fmla="*/ 104 w 532"/>
                <a:gd name="T7" fmla="*/ 3 h 22"/>
                <a:gd name="T8" fmla="*/ 122 w 532"/>
                <a:gd name="T9" fmla="*/ 6 h 22"/>
                <a:gd name="T10" fmla="*/ 131 w 532"/>
                <a:gd name="T11" fmla="*/ 9 h 22"/>
                <a:gd name="T12" fmla="*/ 170 w 532"/>
                <a:gd name="T13" fmla="*/ 4 h 22"/>
                <a:gd name="T14" fmla="*/ 226 w 532"/>
                <a:gd name="T15" fmla="*/ 7 h 22"/>
                <a:gd name="T16" fmla="*/ 236 w 532"/>
                <a:gd name="T17" fmla="*/ 11 h 22"/>
                <a:gd name="T18" fmla="*/ 242 w 532"/>
                <a:gd name="T19" fmla="*/ 13 h 22"/>
                <a:gd name="T20" fmla="*/ 281 w 532"/>
                <a:gd name="T21" fmla="*/ 12 h 22"/>
                <a:gd name="T22" fmla="*/ 299 w 532"/>
                <a:gd name="T23" fmla="*/ 15 h 22"/>
                <a:gd name="T24" fmla="*/ 320 w 532"/>
                <a:gd name="T25" fmla="*/ 7 h 22"/>
                <a:gd name="T26" fmla="*/ 356 w 532"/>
                <a:gd name="T27" fmla="*/ 16 h 22"/>
                <a:gd name="T28" fmla="*/ 399 w 532"/>
                <a:gd name="T29" fmla="*/ 15 h 22"/>
                <a:gd name="T30" fmla="*/ 413 w 532"/>
                <a:gd name="T31" fmla="*/ 6 h 22"/>
                <a:gd name="T32" fmla="*/ 446 w 532"/>
                <a:gd name="T33" fmla="*/ 5 h 22"/>
                <a:gd name="T34" fmla="*/ 479 w 532"/>
                <a:gd name="T35" fmla="*/ 10 h 22"/>
                <a:gd name="T36" fmla="*/ 519 w 532"/>
                <a:gd name="T37" fmla="*/ 6 h 22"/>
                <a:gd name="T38" fmla="*/ 530 w 532"/>
                <a:gd name="T39" fmla="*/ 0 h 22"/>
                <a:gd name="T40" fmla="*/ 532 w 532"/>
                <a:gd name="T41" fmla="*/ 4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2"/>
                <a:gd name="T64" fmla="*/ 0 h 22"/>
                <a:gd name="T65" fmla="*/ 532 w 532"/>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2" h="22">
                  <a:moveTo>
                    <a:pt x="0" y="22"/>
                  </a:moveTo>
                  <a:cubicBezTo>
                    <a:pt x="6" y="14"/>
                    <a:pt x="29" y="15"/>
                    <a:pt x="29" y="15"/>
                  </a:cubicBezTo>
                  <a:cubicBezTo>
                    <a:pt x="47" y="16"/>
                    <a:pt x="55" y="13"/>
                    <a:pt x="69" y="18"/>
                  </a:cubicBezTo>
                  <a:cubicBezTo>
                    <a:pt x="80" y="11"/>
                    <a:pt x="90" y="5"/>
                    <a:pt x="104" y="3"/>
                  </a:cubicBezTo>
                  <a:cubicBezTo>
                    <a:pt x="110" y="0"/>
                    <a:pt x="116" y="4"/>
                    <a:pt x="122" y="6"/>
                  </a:cubicBezTo>
                  <a:cubicBezTo>
                    <a:pt x="125" y="7"/>
                    <a:pt x="131" y="9"/>
                    <a:pt x="131" y="9"/>
                  </a:cubicBezTo>
                  <a:cubicBezTo>
                    <a:pt x="145" y="5"/>
                    <a:pt x="155" y="5"/>
                    <a:pt x="170" y="4"/>
                  </a:cubicBezTo>
                  <a:cubicBezTo>
                    <a:pt x="189" y="5"/>
                    <a:pt x="207" y="6"/>
                    <a:pt x="226" y="7"/>
                  </a:cubicBezTo>
                  <a:cubicBezTo>
                    <a:pt x="232" y="10"/>
                    <a:pt x="229" y="9"/>
                    <a:pt x="236" y="11"/>
                  </a:cubicBezTo>
                  <a:cubicBezTo>
                    <a:pt x="238" y="12"/>
                    <a:pt x="242" y="13"/>
                    <a:pt x="242" y="13"/>
                  </a:cubicBezTo>
                  <a:cubicBezTo>
                    <a:pt x="257" y="12"/>
                    <a:pt x="267" y="11"/>
                    <a:pt x="281" y="12"/>
                  </a:cubicBezTo>
                  <a:cubicBezTo>
                    <a:pt x="289" y="17"/>
                    <a:pt x="290" y="17"/>
                    <a:pt x="299" y="15"/>
                  </a:cubicBezTo>
                  <a:cubicBezTo>
                    <a:pt x="305" y="11"/>
                    <a:pt x="313" y="11"/>
                    <a:pt x="320" y="7"/>
                  </a:cubicBezTo>
                  <a:cubicBezTo>
                    <a:pt x="333" y="9"/>
                    <a:pt x="344" y="12"/>
                    <a:pt x="356" y="16"/>
                  </a:cubicBezTo>
                  <a:cubicBezTo>
                    <a:pt x="370" y="16"/>
                    <a:pt x="385" y="16"/>
                    <a:pt x="399" y="15"/>
                  </a:cubicBezTo>
                  <a:cubicBezTo>
                    <a:pt x="402" y="15"/>
                    <a:pt x="408" y="6"/>
                    <a:pt x="413" y="6"/>
                  </a:cubicBezTo>
                  <a:cubicBezTo>
                    <a:pt x="424" y="5"/>
                    <a:pt x="435" y="5"/>
                    <a:pt x="446" y="5"/>
                  </a:cubicBezTo>
                  <a:cubicBezTo>
                    <a:pt x="471" y="6"/>
                    <a:pt x="464" y="5"/>
                    <a:pt x="479" y="10"/>
                  </a:cubicBezTo>
                  <a:cubicBezTo>
                    <a:pt x="495" y="9"/>
                    <a:pt x="504" y="7"/>
                    <a:pt x="519" y="6"/>
                  </a:cubicBezTo>
                  <a:cubicBezTo>
                    <a:pt x="526" y="4"/>
                    <a:pt x="524" y="1"/>
                    <a:pt x="530" y="0"/>
                  </a:cubicBezTo>
                  <a:cubicBezTo>
                    <a:pt x="532" y="3"/>
                    <a:pt x="532" y="2"/>
                    <a:pt x="532" y="4"/>
                  </a:cubicBezTo>
                </a:path>
              </a:pathLst>
            </a:custGeom>
            <a:noFill/>
            <a:ln w="38100" cmpd="sng">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3" name="Freeform 26"/>
            <p:cNvSpPr>
              <a:spLocks/>
            </p:cNvSpPr>
            <p:nvPr/>
          </p:nvSpPr>
          <p:spPr bwMode="auto">
            <a:xfrm>
              <a:off x="3306" y="3168"/>
              <a:ext cx="1856" cy="480"/>
            </a:xfrm>
            <a:custGeom>
              <a:avLst/>
              <a:gdLst>
                <a:gd name="T0" fmla="*/ 0 w 1856"/>
                <a:gd name="T1" fmla="*/ 13 h 480"/>
                <a:gd name="T2" fmla="*/ 22 w 1856"/>
                <a:gd name="T3" fmla="*/ 10 h 480"/>
                <a:gd name="T4" fmla="*/ 35 w 1856"/>
                <a:gd name="T5" fmla="*/ 6 h 480"/>
                <a:gd name="T6" fmla="*/ 80 w 1856"/>
                <a:gd name="T7" fmla="*/ 0 h 480"/>
                <a:gd name="T8" fmla="*/ 454 w 1856"/>
                <a:gd name="T9" fmla="*/ 3 h 480"/>
                <a:gd name="T10" fmla="*/ 579 w 1856"/>
                <a:gd name="T11" fmla="*/ 6 h 480"/>
                <a:gd name="T12" fmla="*/ 665 w 1856"/>
                <a:gd name="T13" fmla="*/ 45 h 480"/>
                <a:gd name="T14" fmla="*/ 688 w 1856"/>
                <a:gd name="T15" fmla="*/ 64 h 480"/>
                <a:gd name="T16" fmla="*/ 707 w 1856"/>
                <a:gd name="T17" fmla="*/ 70 h 480"/>
                <a:gd name="T18" fmla="*/ 732 w 1856"/>
                <a:gd name="T19" fmla="*/ 83 h 480"/>
                <a:gd name="T20" fmla="*/ 764 w 1856"/>
                <a:gd name="T21" fmla="*/ 102 h 480"/>
                <a:gd name="T22" fmla="*/ 806 w 1856"/>
                <a:gd name="T23" fmla="*/ 125 h 480"/>
                <a:gd name="T24" fmla="*/ 844 w 1856"/>
                <a:gd name="T25" fmla="*/ 147 h 480"/>
                <a:gd name="T26" fmla="*/ 860 w 1856"/>
                <a:gd name="T27" fmla="*/ 163 h 480"/>
                <a:gd name="T28" fmla="*/ 867 w 1856"/>
                <a:gd name="T29" fmla="*/ 170 h 480"/>
                <a:gd name="T30" fmla="*/ 896 w 1856"/>
                <a:gd name="T31" fmla="*/ 208 h 480"/>
                <a:gd name="T32" fmla="*/ 915 w 1856"/>
                <a:gd name="T33" fmla="*/ 214 h 480"/>
                <a:gd name="T34" fmla="*/ 928 w 1856"/>
                <a:gd name="T35" fmla="*/ 227 h 480"/>
                <a:gd name="T36" fmla="*/ 944 w 1856"/>
                <a:gd name="T37" fmla="*/ 256 h 480"/>
                <a:gd name="T38" fmla="*/ 966 w 1856"/>
                <a:gd name="T39" fmla="*/ 298 h 480"/>
                <a:gd name="T40" fmla="*/ 976 w 1856"/>
                <a:gd name="T41" fmla="*/ 314 h 480"/>
                <a:gd name="T42" fmla="*/ 1001 w 1856"/>
                <a:gd name="T43" fmla="*/ 378 h 480"/>
                <a:gd name="T44" fmla="*/ 1030 w 1856"/>
                <a:gd name="T45" fmla="*/ 442 h 480"/>
                <a:gd name="T46" fmla="*/ 1056 w 1856"/>
                <a:gd name="T47" fmla="*/ 470 h 480"/>
                <a:gd name="T48" fmla="*/ 1209 w 1856"/>
                <a:gd name="T49" fmla="*/ 458 h 480"/>
                <a:gd name="T50" fmla="*/ 1856 w 1856"/>
                <a:gd name="T51" fmla="*/ 458 h 4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56"/>
                <a:gd name="T79" fmla="*/ 0 h 480"/>
                <a:gd name="T80" fmla="*/ 1856 w 1856"/>
                <a:gd name="T81" fmla="*/ 480 h 4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56" h="480">
                  <a:moveTo>
                    <a:pt x="0" y="13"/>
                  </a:moveTo>
                  <a:cubicBezTo>
                    <a:pt x="7" y="12"/>
                    <a:pt x="15" y="11"/>
                    <a:pt x="22" y="10"/>
                  </a:cubicBezTo>
                  <a:cubicBezTo>
                    <a:pt x="26" y="9"/>
                    <a:pt x="31" y="7"/>
                    <a:pt x="35" y="6"/>
                  </a:cubicBezTo>
                  <a:cubicBezTo>
                    <a:pt x="50" y="3"/>
                    <a:pt x="80" y="0"/>
                    <a:pt x="80" y="0"/>
                  </a:cubicBezTo>
                  <a:cubicBezTo>
                    <a:pt x="205" y="3"/>
                    <a:pt x="329" y="1"/>
                    <a:pt x="454" y="3"/>
                  </a:cubicBezTo>
                  <a:cubicBezTo>
                    <a:pt x="491" y="10"/>
                    <a:pt x="545" y="5"/>
                    <a:pt x="579" y="6"/>
                  </a:cubicBezTo>
                  <a:cubicBezTo>
                    <a:pt x="608" y="19"/>
                    <a:pt x="634" y="35"/>
                    <a:pt x="665" y="45"/>
                  </a:cubicBezTo>
                  <a:cubicBezTo>
                    <a:pt x="669" y="56"/>
                    <a:pt x="677" y="59"/>
                    <a:pt x="688" y="64"/>
                  </a:cubicBezTo>
                  <a:cubicBezTo>
                    <a:pt x="694" y="67"/>
                    <a:pt x="707" y="70"/>
                    <a:pt x="707" y="70"/>
                  </a:cubicBezTo>
                  <a:cubicBezTo>
                    <a:pt x="715" y="79"/>
                    <a:pt x="721" y="79"/>
                    <a:pt x="732" y="83"/>
                  </a:cubicBezTo>
                  <a:cubicBezTo>
                    <a:pt x="740" y="91"/>
                    <a:pt x="753" y="98"/>
                    <a:pt x="764" y="102"/>
                  </a:cubicBezTo>
                  <a:cubicBezTo>
                    <a:pt x="776" y="114"/>
                    <a:pt x="791" y="118"/>
                    <a:pt x="806" y="125"/>
                  </a:cubicBezTo>
                  <a:cubicBezTo>
                    <a:pt x="819" y="132"/>
                    <a:pt x="830" y="142"/>
                    <a:pt x="844" y="147"/>
                  </a:cubicBezTo>
                  <a:cubicBezTo>
                    <a:pt x="849" y="152"/>
                    <a:pt x="855" y="158"/>
                    <a:pt x="860" y="163"/>
                  </a:cubicBezTo>
                  <a:cubicBezTo>
                    <a:pt x="862" y="165"/>
                    <a:pt x="867" y="170"/>
                    <a:pt x="867" y="170"/>
                  </a:cubicBezTo>
                  <a:cubicBezTo>
                    <a:pt x="870" y="179"/>
                    <a:pt x="888" y="204"/>
                    <a:pt x="896" y="208"/>
                  </a:cubicBezTo>
                  <a:cubicBezTo>
                    <a:pt x="902" y="211"/>
                    <a:pt x="915" y="214"/>
                    <a:pt x="915" y="214"/>
                  </a:cubicBezTo>
                  <a:cubicBezTo>
                    <a:pt x="919" y="219"/>
                    <a:pt x="925" y="222"/>
                    <a:pt x="928" y="227"/>
                  </a:cubicBezTo>
                  <a:cubicBezTo>
                    <a:pt x="934" y="239"/>
                    <a:pt x="933" y="246"/>
                    <a:pt x="944" y="256"/>
                  </a:cubicBezTo>
                  <a:cubicBezTo>
                    <a:pt x="949" y="273"/>
                    <a:pt x="955" y="285"/>
                    <a:pt x="966" y="298"/>
                  </a:cubicBezTo>
                  <a:cubicBezTo>
                    <a:pt x="974" y="322"/>
                    <a:pt x="963" y="293"/>
                    <a:pt x="976" y="314"/>
                  </a:cubicBezTo>
                  <a:cubicBezTo>
                    <a:pt x="988" y="334"/>
                    <a:pt x="985" y="360"/>
                    <a:pt x="1001" y="378"/>
                  </a:cubicBezTo>
                  <a:cubicBezTo>
                    <a:pt x="1008" y="398"/>
                    <a:pt x="1010" y="434"/>
                    <a:pt x="1030" y="442"/>
                  </a:cubicBezTo>
                  <a:cubicBezTo>
                    <a:pt x="1034" y="455"/>
                    <a:pt x="1043" y="466"/>
                    <a:pt x="1056" y="470"/>
                  </a:cubicBezTo>
                  <a:cubicBezTo>
                    <a:pt x="1107" y="468"/>
                    <a:pt x="1158" y="466"/>
                    <a:pt x="1209" y="458"/>
                  </a:cubicBezTo>
                  <a:cubicBezTo>
                    <a:pt x="1419" y="480"/>
                    <a:pt x="1644" y="458"/>
                    <a:pt x="1856" y="458"/>
                  </a:cubicBezTo>
                </a:path>
              </a:pathLst>
            </a:cu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35858" name="Picture 27"/>
          <p:cNvPicPr>
            <a:picLocks noChangeAspect="1" noChangeArrowheads="1"/>
          </p:cNvPicPr>
          <p:nvPr/>
        </p:nvPicPr>
        <p:blipFill>
          <a:blip r:embed="rId6">
            <a:extLst>
              <a:ext uri="{28A0092B-C50C-407E-A947-70E740481C1C}">
                <a14:useLocalDpi xmlns:a14="http://schemas.microsoft.com/office/drawing/2010/main" val="0"/>
              </a:ext>
            </a:extLst>
          </a:blip>
          <a:srcRect r="4509"/>
          <a:stretch>
            <a:fillRect/>
          </a:stretch>
        </p:blipFill>
        <p:spPr bwMode="auto">
          <a:xfrm>
            <a:off x="3924300" y="2195513"/>
            <a:ext cx="1152525"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19"/>
          <p:cNvSpPr>
            <a:spLocks noChangeArrowheads="1"/>
          </p:cNvSpPr>
          <p:nvPr/>
        </p:nvSpPr>
        <p:spPr bwMode="auto">
          <a:xfrm flipV="1">
            <a:off x="7124700" y="4968875"/>
            <a:ext cx="1295400" cy="762000"/>
          </a:xfrm>
          <a:prstGeom prst="triangle">
            <a:avLst>
              <a:gd name="adj" fmla="val 50000"/>
            </a:avLst>
          </a:prstGeom>
          <a:solidFill>
            <a:srgbClr val="808080"/>
          </a:solidFill>
          <a:ln w="9525">
            <a:solidFill>
              <a:srgbClr val="808080"/>
            </a:solid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http://agata.lnl.infn.it/Inaugurazione/foto/official/content/bin/images/large/agataINAUG_1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660704"/>
            <a:ext cx="4608512"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descr="http://agata.lnl.infn.it/Inaugurazione/foto/official/content/bin/images/large/agataINAUG_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7" y="116632"/>
            <a:ext cx="4427984"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8" descr="http://agata.lnl.infn.it/Inaugurazione/foto/official/content/bin/images/large/agataINAUG_0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771155"/>
            <a:ext cx="4403239"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853" t="11617" r="2085" b="1782"/>
          <a:stretch/>
        </p:blipFill>
        <p:spPr bwMode="auto">
          <a:xfrm>
            <a:off x="4499992" y="116632"/>
            <a:ext cx="4608512"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a:spLocks noChangeArrowheads="1"/>
          </p:cNvSpPr>
          <p:nvPr/>
        </p:nvSpPr>
        <p:spPr bwMode="auto">
          <a:xfrm>
            <a:off x="1547813" y="3284984"/>
            <a:ext cx="6234112" cy="400050"/>
          </a:xfrm>
          <a:prstGeom prst="rect">
            <a:avLst/>
          </a:prstGeom>
          <a:solidFill>
            <a:srgbClr val="92D050"/>
          </a:solidFill>
          <a:ln>
            <a:noFill/>
          </a:ln>
          <a:effectLst>
            <a:outerShdw blurRad="63500" dist="38100" dir="5400000" algn="t" rotWithShape="0">
              <a:srgbClr val="00000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it-IT" sz="2000" b="1" dirty="0" smtClean="0">
                <a:solidFill>
                  <a:srgbClr val="0000FF"/>
                </a:solidFill>
                <a:effectLst>
                  <a:outerShdw blurRad="38100" dist="38100" dir="2700000" algn="tl">
                    <a:srgbClr val="000000"/>
                  </a:outerShdw>
                </a:effectLst>
              </a:rPr>
              <a:t>9</a:t>
            </a:r>
            <a:r>
              <a:rPr lang="it-IT" sz="2000" b="1" baseline="30000" dirty="0" smtClean="0">
                <a:solidFill>
                  <a:srgbClr val="0000FF"/>
                </a:solidFill>
                <a:effectLst>
                  <a:outerShdw blurRad="38100" dist="38100" dir="2700000" algn="tl">
                    <a:srgbClr val="000000"/>
                  </a:outerShdw>
                </a:effectLst>
              </a:rPr>
              <a:t>th</a:t>
            </a:r>
            <a:r>
              <a:rPr lang="it-IT" sz="2000" b="1" dirty="0" smtClean="0">
                <a:solidFill>
                  <a:srgbClr val="0000FF"/>
                </a:solidFill>
                <a:effectLst>
                  <a:outerShdw blurRad="38100" dist="38100" dir="2700000" algn="tl">
                    <a:srgbClr val="000000"/>
                  </a:outerShdw>
                </a:effectLst>
              </a:rPr>
              <a:t> April 2010 – Legnaro National </a:t>
            </a:r>
            <a:r>
              <a:rPr lang="it-IT" sz="2000" b="1" dirty="0" err="1" smtClean="0">
                <a:solidFill>
                  <a:srgbClr val="0000FF"/>
                </a:solidFill>
                <a:effectLst>
                  <a:outerShdw blurRad="38100" dist="38100" dir="2700000" algn="tl">
                    <a:srgbClr val="000000"/>
                  </a:outerShdw>
                </a:effectLst>
              </a:rPr>
              <a:t>Laboratory</a:t>
            </a:r>
            <a:r>
              <a:rPr lang="it-IT" sz="2000" b="1" dirty="0" smtClean="0">
                <a:solidFill>
                  <a:srgbClr val="0000FF"/>
                </a:solidFill>
                <a:effectLst>
                  <a:outerShdw blurRad="38100" dist="38100" dir="2700000" algn="tl">
                    <a:srgbClr val="000000"/>
                  </a:outerShdw>
                </a:effectLst>
              </a:rPr>
              <a:t> INFN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1463"/>
            <a:ext cx="9139238" cy="645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660232" y="44624"/>
            <a:ext cx="2419178" cy="369332"/>
          </a:xfrm>
          <a:prstGeom prst="rect">
            <a:avLst/>
          </a:prstGeom>
          <a:solidFill>
            <a:srgbClr val="FFFF66"/>
          </a:solidFill>
          <a:ln w="28575" cmpd="sng">
            <a:solidFill>
              <a:srgbClr val="FF0000"/>
            </a:solidFill>
          </a:ln>
        </p:spPr>
        <p:txBody>
          <a:bodyPr wrap="none">
            <a:spAutoFit/>
          </a:bodyPr>
          <a:lstStyle/>
          <a:p>
            <a:pPr algn="ctr"/>
            <a:r>
              <a:rPr lang="en-US" b="1" i="1" dirty="0" smtClean="0">
                <a:solidFill>
                  <a:srgbClr val="0000FF"/>
                </a:solidFill>
                <a:latin typeface="Corbel"/>
                <a:cs typeface="Corbel"/>
              </a:rPr>
              <a:t>FROM INFN BOOKLET</a:t>
            </a:r>
            <a:endParaRPr lang="en-US" b="1" i="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5 CuadroTexto"/>
          <p:cNvSpPr txBox="1">
            <a:spLocks noChangeArrowheads="1"/>
          </p:cNvSpPr>
          <p:nvPr/>
        </p:nvSpPr>
        <p:spPr bwMode="auto">
          <a:xfrm>
            <a:off x="269875" y="1344314"/>
            <a:ext cx="2301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ym typeface="Wingdings" charset="0"/>
              </a:rPr>
              <a:t>LNL: </a:t>
            </a:r>
            <a:r>
              <a:rPr lang="en-US" sz="1800" b="1" dirty="0"/>
              <a:t>2010-2011</a:t>
            </a:r>
            <a:r>
              <a:rPr lang="en-US" sz="1800" b="1" dirty="0">
                <a:sym typeface="Wingdings" charset="0"/>
              </a:rPr>
              <a:t/>
            </a:r>
            <a:br>
              <a:rPr lang="en-US" sz="1800" b="1" dirty="0">
                <a:sym typeface="Wingdings" charset="0"/>
              </a:rPr>
            </a:br>
            <a:r>
              <a:rPr lang="en-US" sz="1800" b="1" dirty="0">
                <a:solidFill>
                  <a:srgbClr val="0000FF"/>
                </a:solidFill>
                <a:sym typeface="Wingdings" charset="0"/>
              </a:rPr>
              <a:t>15 crystals </a:t>
            </a:r>
            <a:r>
              <a:rPr lang="en-US" sz="1800" b="1" dirty="0">
                <a:sym typeface="Wingdings" charset="0"/>
              </a:rPr>
              <a:t>(5TC)</a:t>
            </a:r>
          </a:p>
          <a:p>
            <a:pPr eaLnBrk="1" hangingPunct="1"/>
            <a:r>
              <a:rPr lang="en-US" sz="1800" b="1" dirty="0"/>
              <a:t>Total Eff. ~6% </a:t>
            </a:r>
          </a:p>
        </p:txBody>
      </p:sp>
      <p:sp>
        <p:nvSpPr>
          <p:cNvPr id="45058" name="6 CuadroTexto"/>
          <p:cNvSpPr txBox="1">
            <a:spLocks noChangeArrowheads="1"/>
          </p:cNvSpPr>
          <p:nvPr/>
        </p:nvSpPr>
        <p:spPr bwMode="auto">
          <a:xfrm>
            <a:off x="3074988" y="1339552"/>
            <a:ext cx="27257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ym typeface="Wingdings" charset="0"/>
              </a:rPr>
              <a:t>GSI: 2012-2013</a:t>
            </a:r>
            <a:br>
              <a:rPr lang="en-US" sz="1800" b="1" dirty="0">
                <a:sym typeface="Wingdings" charset="0"/>
              </a:rPr>
            </a:br>
            <a:r>
              <a:rPr lang="en-US" sz="1800" b="1" dirty="0">
                <a:solidFill>
                  <a:srgbClr val="0000FF"/>
                </a:solidFill>
                <a:sym typeface="Wingdings" charset="0"/>
              </a:rPr>
              <a:t>25 crystals </a:t>
            </a:r>
            <a:r>
              <a:rPr lang="en-US" sz="1800" b="1" dirty="0">
                <a:sym typeface="Wingdings" charset="0"/>
              </a:rPr>
              <a:t>(5DC+5TC) </a:t>
            </a:r>
          </a:p>
          <a:p>
            <a:pPr eaLnBrk="1" hangingPunct="1"/>
            <a:r>
              <a:rPr lang="en-US" sz="1800" b="1" dirty="0"/>
              <a:t>Total Eff.~10% </a:t>
            </a:r>
          </a:p>
        </p:txBody>
      </p:sp>
      <p:sp>
        <p:nvSpPr>
          <p:cNvPr id="45059" name="7 CuadroTexto"/>
          <p:cNvSpPr txBox="1">
            <a:spLocks noChangeArrowheads="1"/>
          </p:cNvSpPr>
          <p:nvPr/>
        </p:nvSpPr>
        <p:spPr bwMode="auto">
          <a:xfrm>
            <a:off x="6477000" y="1344314"/>
            <a:ext cx="2238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ym typeface="Wingdings" charset="0"/>
              </a:rPr>
              <a:t>GANIL:  2014-2015</a:t>
            </a:r>
            <a:br>
              <a:rPr lang="en-US" sz="1800" b="1" dirty="0">
                <a:sym typeface="Wingdings" charset="0"/>
              </a:rPr>
            </a:br>
            <a:r>
              <a:rPr lang="en-US" sz="1800" b="1" dirty="0">
                <a:solidFill>
                  <a:srgbClr val="0000FF"/>
                </a:solidFill>
                <a:sym typeface="Wingdings" charset="0"/>
              </a:rPr>
              <a:t>45 crystals </a:t>
            </a:r>
            <a:r>
              <a:rPr lang="en-US" sz="1800" b="1" dirty="0">
                <a:sym typeface="Wingdings" charset="0"/>
              </a:rPr>
              <a:t>(15 TC)</a:t>
            </a:r>
          </a:p>
          <a:p>
            <a:pPr eaLnBrk="1" hangingPunct="1"/>
            <a:r>
              <a:rPr lang="en-US" sz="1800" b="1" dirty="0"/>
              <a:t>Total Eff. ~15% </a:t>
            </a:r>
          </a:p>
        </p:txBody>
      </p:sp>
      <p:sp>
        <p:nvSpPr>
          <p:cNvPr id="45060" name="6 CuadroTexto"/>
          <p:cNvSpPr txBox="1">
            <a:spLocks noChangeArrowheads="1"/>
          </p:cNvSpPr>
          <p:nvPr/>
        </p:nvSpPr>
        <p:spPr bwMode="auto">
          <a:xfrm>
            <a:off x="6432550" y="5500389"/>
            <a:ext cx="2209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t>AGATA+VAMOS</a:t>
            </a:r>
          </a:p>
          <a:p>
            <a:pPr algn="ctr" eaLnBrk="1" hangingPunct="1"/>
            <a:r>
              <a:rPr lang="en-US" sz="1800" b="1" dirty="0"/>
              <a:t>“backward</a:t>
            </a:r>
            <a:r>
              <a:rPr lang="en-US" sz="1800" b="1" dirty="0" smtClean="0"/>
              <a:t>”</a:t>
            </a:r>
          </a:p>
          <a:p>
            <a:pPr algn="ctr" eaLnBrk="1" hangingPunct="1"/>
            <a:r>
              <a:rPr lang="en-US" sz="1600" b="1" i="1" dirty="0" smtClean="0">
                <a:solidFill>
                  <a:srgbClr val="FF33CC"/>
                </a:solidFill>
                <a:latin typeface="Corbel"/>
                <a:cs typeface="Corbel"/>
              </a:rPr>
              <a:t>EXOTIC ISOL BEAMS </a:t>
            </a:r>
          </a:p>
          <a:p>
            <a:pPr algn="ctr" eaLnBrk="1" hangingPunct="1"/>
            <a:r>
              <a:rPr lang="en-US" sz="1600" b="1" i="1" dirty="0" smtClean="0">
                <a:solidFill>
                  <a:srgbClr val="FF33CC"/>
                </a:solidFill>
                <a:latin typeface="Corbel"/>
                <a:cs typeface="Corbel"/>
              </a:rPr>
              <a:t>&amp; </a:t>
            </a:r>
            <a:r>
              <a:rPr lang="en-US" sz="1600" b="1" i="1" dirty="0" smtClean="0">
                <a:solidFill>
                  <a:srgbClr val="FF33CC"/>
                </a:solidFill>
                <a:latin typeface="Corbel"/>
                <a:cs typeface="Corbel"/>
              </a:rPr>
              <a:t>STABLE HIGH INTENSITY</a:t>
            </a:r>
            <a:endParaRPr lang="en-US" sz="1600" b="1" i="1" dirty="0">
              <a:solidFill>
                <a:srgbClr val="FF33CC"/>
              </a:solidFill>
              <a:latin typeface="Corbel"/>
              <a:cs typeface="Corbel"/>
            </a:endParaRPr>
          </a:p>
        </p:txBody>
      </p:sp>
      <p:sp>
        <p:nvSpPr>
          <p:cNvPr id="33" name="32 Flecha derecha"/>
          <p:cNvSpPr/>
          <p:nvPr/>
        </p:nvSpPr>
        <p:spPr>
          <a:xfrm>
            <a:off x="2686050" y="1557039"/>
            <a:ext cx="285750" cy="5000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FF"/>
              </a:solidFill>
            </a:endParaRPr>
          </a:p>
        </p:txBody>
      </p:sp>
      <p:sp>
        <p:nvSpPr>
          <p:cNvPr id="34" name="33 Flecha derecha"/>
          <p:cNvSpPr/>
          <p:nvPr/>
        </p:nvSpPr>
        <p:spPr>
          <a:xfrm>
            <a:off x="5937250" y="1557039"/>
            <a:ext cx="285750" cy="5000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200" dirty="0">
              <a:solidFill>
                <a:srgbClr val="FFFFFF"/>
              </a:solidFill>
            </a:endParaRPr>
          </a:p>
        </p:txBody>
      </p:sp>
      <p:sp>
        <p:nvSpPr>
          <p:cNvPr id="79879" name="Rectangle 15"/>
          <p:cNvSpPr>
            <a:spLocks noGrp="1" noChangeArrowheads="1"/>
          </p:cNvSpPr>
          <p:nvPr>
            <p:ph type="title"/>
          </p:nvPr>
        </p:nvSpPr>
        <p:spPr>
          <a:xfrm>
            <a:off x="0" y="147638"/>
            <a:ext cx="9144000" cy="1016000"/>
          </a:xfrm>
        </p:spPr>
        <p:txBody>
          <a:bodyPr/>
          <a:lstStyle/>
          <a:p>
            <a:pPr>
              <a:defRPr/>
            </a:pPr>
            <a:r>
              <a:rPr lang="en-US" sz="3200" b="1" dirty="0">
                <a:solidFill>
                  <a:srgbClr val="0033CC"/>
                </a:solidFill>
                <a:latin typeface="Calibri" charset="0"/>
                <a:cs typeface="Calibri" charset="0"/>
              </a:rPr>
              <a:t> </a:t>
            </a:r>
            <a:r>
              <a:rPr lang="en-US" sz="3600" b="1" dirty="0">
                <a:solidFill>
                  <a:srgbClr val="0000FF"/>
                </a:solidFill>
                <a:latin typeface="Calibri" charset="0"/>
                <a:cs typeface="Calibri" charset="0"/>
              </a:rPr>
              <a:t>From the Demonstrator to AGATA 1</a:t>
            </a:r>
            <a:r>
              <a:rPr lang="en-US" sz="3600" b="1" dirty="0">
                <a:solidFill>
                  <a:srgbClr val="0000FF"/>
                </a:solidFill>
                <a:latin typeface="Symbol" charset="0"/>
                <a:cs typeface="Calibri" charset="0"/>
              </a:rPr>
              <a:t>p</a:t>
            </a:r>
            <a:r>
              <a:rPr lang="en-US" sz="3200" b="1" dirty="0">
                <a:solidFill>
                  <a:srgbClr val="0033CC"/>
                </a:solidFill>
                <a:latin typeface="Calibri" charset="0"/>
                <a:cs typeface="Calibri" charset="0"/>
              </a:rPr>
              <a:t/>
            </a:r>
            <a:br>
              <a:rPr lang="en-US" sz="3200" b="1" dirty="0">
                <a:solidFill>
                  <a:srgbClr val="0033CC"/>
                </a:solidFill>
                <a:latin typeface="Calibri" charset="0"/>
                <a:cs typeface="Calibri" charset="0"/>
              </a:rPr>
            </a:br>
            <a:r>
              <a:rPr lang="en-US" sz="3200" dirty="0">
                <a:solidFill>
                  <a:schemeClr val="tx1"/>
                </a:solidFill>
                <a:latin typeface="Calibri" charset="0"/>
                <a:cs typeface="Calibri" charset="0"/>
              </a:rPr>
              <a:t>Plans for the next few years</a:t>
            </a:r>
          </a:p>
        </p:txBody>
      </p:sp>
      <p:sp>
        <p:nvSpPr>
          <p:cNvPr id="45064" name="5 CuadroTexto"/>
          <p:cNvSpPr txBox="1">
            <a:spLocks noChangeArrowheads="1"/>
          </p:cNvSpPr>
          <p:nvPr/>
        </p:nvSpPr>
        <p:spPr bwMode="auto">
          <a:xfrm>
            <a:off x="117475" y="5500389"/>
            <a:ext cx="28797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t>Demonstrator + PRISMA</a:t>
            </a:r>
          </a:p>
          <a:p>
            <a:pPr algn="ctr" eaLnBrk="1" hangingPunct="1"/>
            <a:r>
              <a:rPr lang="en-US" sz="1800" b="1" dirty="0"/>
              <a:t>“backward</a:t>
            </a:r>
            <a:r>
              <a:rPr lang="en-US" sz="1800" b="1" dirty="0" smtClean="0"/>
              <a:t>”</a:t>
            </a:r>
          </a:p>
          <a:p>
            <a:pPr algn="ctr" eaLnBrk="1" hangingPunct="1"/>
            <a:r>
              <a:rPr lang="en-US" sz="1600" b="1" i="1" dirty="0" smtClean="0">
                <a:solidFill>
                  <a:srgbClr val="FF33CC"/>
                </a:solidFill>
                <a:latin typeface="Corbel"/>
                <a:cs typeface="Corbel"/>
              </a:rPr>
              <a:t>STABLE BEAMS</a:t>
            </a:r>
            <a:endParaRPr lang="en-US" sz="1400" b="1" i="1" dirty="0">
              <a:solidFill>
                <a:srgbClr val="FF33CC"/>
              </a:solidFill>
              <a:latin typeface="Corbel"/>
              <a:cs typeface="Corbel"/>
            </a:endParaRPr>
          </a:p>
        </p:txBody>
      </p:sp>
      <p:sp>
        <p:nvSpPr>
          <p:cNvPr id="45065" name="6 CuadroTexto"/>
          <p:cNvSpPr txBox="1">
            <a:spLocks noChangeArrowheads="1"/>
          </p:cNvSpPr>
          <p:nvPr/>
        </p:nvSpPr>
        <p:spPr bwMode="auto">
          <a:xfrm>
            <a:off x="3189288" y="5500389"/>
            <a:ext cx="257333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t>AGATA + FRS</a:t>
            </a:r>
          </a:p>
          <a:p>
            <a:pPr algn="ctr" eaLnBrk="1" hangingPunct="1"/>
            <a:r>
              <a:rPr lang="en-US" sz="1800" b="1" dirty="0"/>
              <a:t>“forward</a:t>
            </a:r>
            <a:r>
              <a:rPr lang="en-US" sz="1800" b="1" dirty="0" smtClean="0"/>
              <a:t>”</a:t>
            </a:r>
          </a:p>
          <a:p>
            <a:pPr algn="ctr" eaLnBrk="1" hangingPunct="1"/>
            <a:r>
              <a:rPr lang="en-US" sz="1600" b="1" i="1" dirty="0" smtClean="0">
                <a:solidFill>
                  <a:srgbClr val="FF33CC"/>
                </a:solidFill>
                <a:latin typeface="Corbel"/>
                <a:cs typeface="Corbel"/>
              </a:rPr>
              <a:t>RELATIVISTIC </a:t>
            </a:r>
          </a:p>
          <a:p>
            <a:pPr algn="ctr" eaLnBrk="1" hangingPunct="1"/>
            <a:r>
              <a:rPr lang="en-US" sz="1600" b="1" i="1" dirty="0" smtClean="0">
                <a:solidFill>
                  <a:srgbClr val="FF33CC"/>
                </a:solidFill>
                <a:latin typeface="Corbel"/>
                <a:cs typeface="Corbel"/>
              </a:rPr>
              <a:t>EXOTIC BEAMS</a:t>
            </a:r>
            <a:endParaRPr lang="en-US" sz="1600" b="1" i="1" dirty="0">
              <a:solidFill>
                <a:srgbClr val="FF33CC"/>
              </a:solidFill>
              <a:latin typeface="Corbel"/>
              <a:cs typeface="Corbel"/>
            </a:endParaRPr>
          </a:p>
        </p:txBody>
      </p:sp>
      <p:pic>
        <p:nvPicPr>
          <p:cNvPr id="45066" name="Picture 4" descr="C:\Documents and Settings\Gilles\Mes documents\Agata\ADatGANIL\implantation-45deg-v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688" y="2638127"/>
            <a:ext cx="280193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87313" y="2496839"/>
            <a:ext cx="8939212" cy="28749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50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200" y="2644477"/>
            <a:ext cx="3033713"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9" descr="IMGP03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8" y="2644477"/>
            <a:ext cx="27686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1654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108520" y="956344"/>
            <a:ext cx="4629200" cy="1143000"/>
          </a:xfrm>
        </p:spPr>
        <p:txBody>
          <a:bodyPr/>
          <a:lstStyle/>
          <a:p>
            <a:pPr eaLnBrk="1" hangingPunct="1"/>
            <a:r>
              <a:rPr lang="en-US" sz="2400" b="1" i="1" dirty="0" err="1" smtClean="0">
                <a:solidFill>
                  <a:srgbClr val="FF33CC"/>
                </a:solidFill>
                <a:latin typeface="Corbel"/>
                <a:cs typeface="Corbel"/>
              </a:rPr>
              <a:t>Coulex</a:t>
            </a:r>
            <a:r>
              <a:rPr lang="en-US" sz="2400" b="1" i="1" dirty="0" smtClean="0">
                <a:solidFill>
                  <a:srgbClr val="FF33CC"/>
                </a:solidFill>
                <a:latin typeface="Corbel"/>
                <a:cs typeface="Corbel"/>
              </a:rPr>
              <a:t> </a:t>
            </a:r>
            <a:r>
              <a:rPr lang="en-US" sz="2400" b="1" i="1" dirty="0" smtClean="0">
                <a:solidFill>
                  <a:srgbClr val="FF33CC"/>
                </a:solidFill>
                <a:latin typeface="Corbel"/>
                <a:cs typeface="Corbel"/>
              </a:rPr>
              <a:t>of </a:t>
            </a:r>
            <a:r>
              <a:rPr lang="en-US" sz="2400" b="1" i="1" baseline="30000" dirty="0" smtClean="0">
                <a:solidFill>
                  <a:srgbClr val="FF33CC"/>
                </a:solidFill>
                <a:latin typeface="Corbel"/>
                <a:cs typeface="Corbel"/>
              </a:rPr>
              <a:t>80</a:t>
            </a:r>
            <a:r>
              <a:rPr lang="en-US" sz="2400" b="1" i="1" dirty="0" smtClean="0">
                <a:solidFill>
                  <a:srgbClr val="FF33CC"/>
                </a:solidFill>
                <a:latin typeface="Corbel"/>
                <a:cs typeface="Corbel"/>
              </a:rPr>
              <a:t>Kr beam</a:t>
            </a:r>
            <a:endParaRPr lang="en-US" sz="2400" b="1" i="1" dirty="0">
              <a:solidFill>
                <a:srgbClr val="FF33CC"/>
              </a:solidFill>
              <a:latin typeface="Corbel"/>
              <a:cs typeface="Corbel"/>
            </a:endParaRPr>
          </a:p>
        </p:txBody>
      </p:sp>
      <p:pic>
        <p:nvPicPr>
          <p:cNvPr id="16388" name="Picture 5" descr="tracking_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99" y="1811312"/>
            <a:ext cx="4104457" cy="282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10"/>
          <p:cNvSpPr txBox="1">
            <a:spLocks noChangeArrowheads="1"/>
          </p:cNvSpPr>
          <p:nvPr/>
        </p:nvSpPr>
        <p:spPr bwMode="auto">
          <a:xfrm>
            <a:off x="128192" y="4941168"/>
            <a:ext cx="363378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1600" b="1" i="1" dirty="0" smtClean="0">
                <a:solidFill>
                  <a:srgbClr val="0000FF"/>
                </a:solidFill>
                <a:latin typeface="Verdana"/>
                <a:cs typeface="Verdana"/>
              </a:rPr>
              <a:t>One shift = 8h</a:t>
            </a:r>
            <a:endParaRPr lang="en-US" sz="1600" b="1" i="1" dirty="0">
              <a:solidFill>
                <a:srgbClr val="0000FF"/>
              </a:solidFill>
              <a:latin typeface="Verdana"/>
              <a:cs typeface="Verdana"/>
            </a:endParaRPr>
          </a:p>
          <a:p>
            <a:pPr algn="l" eaLnBrk="1" hangingPunct="1"/>
            <a:r>
              <a:rPr lang="en-US" sz="1600" dirty="0" smtClean="0">
                <a:solidFill>
                  <a:srgbClr val="0000FF"/>
                </a:solidFill>
                <a:latin typeface="Verdana"/>
                <a:cs typeface="Verdana"/>
              </a:rPr>
              <a:t>incident </a:t>
            </a:r>
            <a:r>
              <a:rPr lang="en-US" sz="1600" dirty="0">
                <a:solidFill>
                  <a:srgbClr val="0000FF"/>
                </a:solidFill>
                <a:latin typeface="Verdana"/>
                <a:cs typeface="Verdana"/>
              </a:rPr>
              <a:t>particles ≈ 92·10</a:t>
            </a:r>
            <a:r>
              <a:rPr lang="en-US" sz="1600" baseline="30000" dirty="0">
                <a:solidFill>
                  <a:srgbClr val="0000FF"/>
                </a:solidFill>
                <a:latin typeface="Verdana"/>
                <a:cs typeface="Verdana"/>
              </a:rPr>
              <a:t>6</a:t>
            </a:r>
          </a:p>
          <a:p>
            <a:pPr algn="l" eaLnBrk="1" hangingPunct="1"/>
            <a:r>
              <a:rPr lang="en-US" sz="1600" dirty="0" smtClean="0">
                <a:solidFill>
                  <a:srgbClr val="0000FF"/>
                </a:solidFill>
                <a:latin typeface="Verdana"/>
                <a:cs typeface="Verdana"/>
              </a:rPr>
              <a:t>part</a:t>
            </a:r>
            <a:r>
              <a:rPr lang="en-US" sz="1600" dirty="0">
                <a:solidFill>
                  <a:srgbClr val="0000FF"/>
                </a:solidFill>
                <a:latin typeface="Verdana"/>
                <a:cs typeface="Verdana"/>
              </a:rPr>
              <a:t>.-AGATA triggers ≈ 1.3·</a:t>
            </a:r>
            <a:r>
              <a:rPr lang="en-US" sz="1600" dirty="0" smtClean="0">
                <a:solidFill>
                  <a:srgbClr val="0000FF"/>
                </a:solidFill>
                <a:latin typeface="Verdana"/>
                <a:cs typeface="Verdana"/>
              </a:rPr>
              <a:t>10</a:t>
            </a:r>
            <a:r>
              <a:rPr lang="en-US" sz="1600" baseline="30000" dirty="0" smtClean="0">
                <a:solidFill>
                  <a:srgbClr val="0000FF"/>
                </a:solidFill>
                <a:latin typeface="Verdana"/>
                <a:cs typeface="Verdana"/>
              </a:rPr>
              <a:t>6</a:t>
            </a:r>
          </a:p>
          <a:p>
            <a:pPr algn="l" eaLnBrk="1" hangingPunct="1"/>
            <a:endParaRPr lang="en-US" sz="1600" b="1" i="1" dirty="0">
              <a:solidFill>
                <a:srgbClr val="0000FF"/>
              </a:solidFill>
              <a:latin typeface="Verdana"/>
              <a:cs typeface="Verdana"/>
            </a:endParaRPr>
          </a:p>
          <a:p>
            <a:pPr algn="l" eaLnBrk="1" hangingPunct="1"/>
            <a:r>
              <a:rPr lang="en-US" sz="1600" b="1" i="1" dirty="0" smtClean="0">
                <a:solidFill>
                  <a:srgbClr val="0000FF"/>
                </a:solidFill>
                <a:latin typeface="Verdana"/>
                <a:cs typeface="Verdana"/>
              </a:rPr>
              <a:t>Harsh background condition</a:t>
            </a:r>
            <a:endParaRPr lang="en-US" sz="1600" b="1" i="1" dirty="0">
              <a:solidFill>
                <a:srgbClr val="0000FF"/>
              </a:solidFill>
              <a:latin typeface="Verdana"/>
              <a:cs typeface="Verdana"/>
            </a:endParaRPr>
          </a:p>
        </p:txBody>
      </p:sp>
      <p:sp>
        <p:nvSpPr>
          <p:cNvPr id="16394" name="Text Box 14"/>
          <p:cNvSpPr txBox="1">
            <a:spLocks noChangeArrowheads="1"/>
          </p:cNvSpPr>
          <p:nvPr/>
        </p:nvSpPr>
        <p:spPr bwMode="auto">
          <a:xfrm>
            <a:off x="2576464" y="2545159"/>
            <a:ext cx="11659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1200" dirty="0">
                <a:solidFill>
                  <a:schemeClr val="accent2"/>
                </a:solidFill>
              </a:rPr>
              <a:t>MGT tracking</a:t>
            </a:r>
          </a:p>
          <a:p>
            <a:pPr algn="l" eaLnBrk="1" hangingPunct="1"/>
            <a:r>
              <a:rPr lang="en-US" sz="1200" dirty="0">
                <a:solidFill>
                  <a:schemeClr val="accent2"/>
                </a:solidFill>
              </a:rPr>
              <a:t>950 counts</a:t>
            </a:r>
          </a:p>
          <a:p>
            <a:pPr algn="l" eaLnBrk="1" hangingPunct="1"/>
            <a:r>
              <a:rPr lang="en-US" sz="1200" dirty="0">
                <a:solidFill>
                  <a:schemeClr val="accent2"/>
                </a:solidFill>
              </a:rPr>
              <a:t>2.2% resolution</a:t>
            </a:r>
          </a:p>
        </p:txBody>
      </p:sp>
      <p:sp>
        <p:nvSpPr>
          <p:cNvPr id="16395" name="Text Box 15"/>
          <p:cNvSpPr txBox="1">
            <a:spLocks noChangeArrowheads="1"/>
          </p:cNvSpPr>
          <p:nvPr/>
        </p:nvSpPr>
        <p:spPr bwMode="auto">
          <a:xfrm>
            <a:off x="629028" y="3697287"/>
            <a:ext cx="14396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1200" dirty="0"/>
              <a:t>OFT tracking</a:t>
            </a:r>
          </a:p>
          <a:p>
            <a:pPr algn="l" eaLnBrk="1" hangingPunct="1"/>
            <a:r>
              <a:rPr lang="en-US" sz="1200" dirty="0"/>
              <a:t>670 counts</a:t>
            </a:r>
          </a:p>
          <a:p>
            <a:pPr algn="l" eaLnBrk="1" hangingPunct="1"/>
            <a:r>
              <a:rPr lang="en-US" sz="1200" dirty="0"/>
              <a:t>1.7</a:t>
            </a:r>
            <a:r>
              <a:rPr lang="en-US" sz="1200" dirty="0" smtClean="0"/>
              <a:t>%resolution</a:t>
            </a:r>
            <a:endParaRPr lang="en-US" sz="1200" dirty="0"/>
          </a:p>
        </p:txBody>
      </p:sp>
      <p:sp>
        <p:nvSpPr>
          <p:cNvPr id="16396" name="Text Box 16"/>
          <p:cNvSpPr txBox="1">
            <a:spLocks noChangeArrowheads="1"/>
          </p:cNvSpPr>
          <p:nvPr/>
        </p:nvSpPr>
        <p:spPr bwMode="auto">
          <a:xfrm>
            <a:off x="1116473" y="2299518"/>
            <a:ext cx="1523807"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i="1" baseline="30000" dirty="0">
                <a:solidFill>
                  <a:srgbClr val="FF33CC"/>
                </a:solidFill>
              </a:rPr>
              <a:t>80</a:t>
            </a:r>
            <a:r>
              <a:rPr lang="en-US" sz="1600" b="1" i="1" dirty="0">
                <a:solidFill>
                  <a:srgbClr val="FF33CC"/>
                </a:solidFill>
              </a:rPr>
              <a:t>Kr  2</a:t>
            </a:r>
            <a:r>
              <a:rPr lang="en-US" sz="1600" b="1" i="1" baseline="-25000" dirty="0">
                <a:solidFill>
                  <a:srgbClr val="FF33CC"/>
                </a:solidFill>
              </a:rPr>
              <a:t>1</a:t>
            </a:r>
            <a:r>
              <a:rPr lang="en-US" sz="1600" b="1" i="1" baseline="30000" dirty="0">
                <a:solidFill>
                  <a:srgbClr val="FF33CC"/>
                </a:solidFill>
              </a:rPr>
              <a:t>+        </a:t>
            </a:r>
            <a:r>
              <a:rPr lang="en-US" sz="1600" b="1" i="1" dirty="0" smtClean="0">
                <a:solidFill>
                  <a:srgbClr val="FF33CC"/>
                </a:solidFill>
              </a:rPr>
              <a:t>0</a:t>
            </a:r>
            <a:r>
              <a:rPr lang="en-US" sz="1600" b="1" i="1" baseline="-25000" dirty="0" smtClean="0">
                <a:solidFill>
                  <a:srgbClr val="FF33CC"/>
                </a:solidFill>
              </a:rPr>
              <a:t>1</a:t>
            </a:r>
            <a:r>
              <a:rPr lang="en-US" sz="1600" b="1" i="1" baseline="30000" dirty="0">
                <a:solidFill>
                  <a:srgbClr val="FF33CC"/>
                </a:solidFill>
              </a:rPr>
              <a:t>+</a:t>
            </a:r>
            <a:r>
              <a:rPr lang="en-US" sz="1600" b="1" i="1" dirty="0">
                <a:solidFill>
                  <a:srgbClr val="FF33CC"/>
                </a:solidFill>
              </a:rPr>
              <a:t> </a:t>
            </a:r>
          </a:p>
          <a:p>
            <a:pPr eaLnBrk="1" hangingPunct="1"/>
            <a:r>
              <a:rPr lang="en-US" sz="1600" b="1" i="1" dirty="0">
                <a:solidFill>
                  <a:srgbClr val="FF33CC"/>
                </a:solidFill>
              </a:rPr>
              <a:t>616.6 </a:t>
            </a:r>
            <a:r>
              <a:rPr lang="en-US" sz="1600" b="1" i="1" dirty="0" err="1">
                <a:solidFill>
                  <a:srgbClr val="FF33CC"/>
                </a:solidFill>
              </a:rPr>
              <a:t>keV</a:t>
            </a:r>
            <a:endParaRPr lang="en-US" sz="1600" b="1" i="1" dirty="0">
              <a:solidFill>
                <a:srgbClr val="FF33CC"/>
              </a:solidFill>
            </a:endParaRPr>
          </a:p>
        </p:txBody>
      </p:sp>
      <p:sp>
        <p:nvSpPr>
          <p:cNvPr id="16397" name="Line 17"/>
          <p:cNvSpPr>
            <a:spLocks noChangeShapeType="1"/>
          </p:cNvSpPr>
          <p:nvPr/>
        </p:nvSpPr>
        <p:spPr bwMode="auto">
          <a:xfrm>
            <a:off x="2000400" y="2545159"/>
            <a:ext cx="191526" cy="0"/>
          </a:xfrm>
          <a:prstGeom prst="line">
            <a:avLst/>
          </a:prstGeom>
          <a:noFill/>
          <a:ln w="9525">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200"/>
          </a:p>
        </p:txBody>
      </p:sp>
      <p:sp>
        <p:nvSpPr>
          <p:cNvPr id="16398" name="Text Box 18"/>
          <p:cNvSpPr txBox="1">
            <a:spLocks noChangeArrowheads="1"/>
          </p:cNvSpPr>
          <p:nvPr/>
        </p:nvSpPr>
        <p:spPr bwMode="auto">
          <a:xfrm>
            <a:off x="1751578" y="4561383"/>
            <a:ext cx="118492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t>energy [</a:t>
            </a:r>
            <a:r>
              <a:rPr lang="en-US" sz="1400" dirty="0" err="1"/>
              <a:t>keV</a:t>
            </a:r>
            <a:r>
              <a:rPr lang="en-US" sz="1400" dirty="0"/>
              <a:t>]</a:t>
            </a:r>
          </a:p>
        </p:txBody>
      </p:sp>
      <p:sp>
        <p:nvSpPr>
          <p:cNvPr id="2" name="Rectangle 1"/>
          <p:cNvSpPr/>
          <p:nvPr/>
        </p:nvSpPr>
        <p:spPr>
          <a:xfrm>
            <a:off x="0" y="-27384"/>
            <a:ext cx="4788024" cy="734047"/>
          </a:xfrm>
          <a:prstGeom prst="rect">
            <a:avLst/>
          </a:prstGeom>
        </p:spPr>
        <p:txBody>
          <a:bodyPr wrap="square">
            <a:spAutoFit/>
          </a:bodyPr>
          <a:lstStyle/>
          <a:p>
            <a:pPr eaLnBrk="1" hangingPunct="1">
              <a:lnSpc>
                <a:spcPct val="90000"/>
              </a:lnSpc>
              <a:spcBef>
                <a:spcPts val="1800"/>
              </a:spcBef>
            </a:pPr>
            <a:r>
              <a:rPr lang="en-US" sz="2800" b="1" dirty="0" smtClean="0">
                <a:solidFill>
                  <a:srgbClr val="0000FF"/>
                </a:solidFill>
                <a:latin typeface="Verdana" charset="0"/>
              </a:rPr>
              <a:t>GSI: </a:t>
            </a:r>
            <a:r>
              <a:rPr lang="en-US" b="1" dirty="0">
                <a:solidFill>
                  <a:srgbClr val="0000FF"/>
                </a:solidFill>
                <a:latin typeface="Verdana" charset="0"/>
              </a:rPr>
              <a:t>P</a:t>
            </a:r>
            <a:r>
              <a:rPr lang="en-US" b="1" dirty="0" smtClean="0">
                <a:solidFill>
                  <a:srgbClr val="0000FF"/>
                </a:solidFill>
                <a:latin typeface="Verdana" charset="0"/>
              </a:rPr>
              <a:t>erformance of AGATA at </a:t>
            </a:r>
            <a:r>
              <a:rPr lang="en-US" b="1" dirty="0" smtClean="0">
                <a:solidFill>
                  <a:srgbClr val="0000FF"/>
                </a:solidFill>
                <a:latin typeface="Verdana" charset="0"/>
              </a:rPr>
              <a:t>relativistic beam energies </a:t>
            </a:r>
            <a:r>
              <a:rPr lang="en-US" b="1" dirty="0">
                <a:solidFill>
                  <a:srgbClr val="0000FF"/>
                </a:solidFill>
                <a:latin typeface="Verdana" charset="0"/>
              </a:rPr>
              <a:t>	</a:t>
            </a:r>
            <a:r>
              <a:rPr lang="en-US" b="1" dirty="0" smtClean="0">
                <a:solidFill>
                  <a:srgbClr val="0000FF"/>
                </a:solidFill>
                <a:latin typeface="Verdana" charset="0"/>
              </a:rPr>
              <a:t>	</a:t>
            </a:r>
            <a:endParaRPr lang="en-US" b="1" dirty="0">
              <a:solidFill>
                <a:srgbClr val="0000FF"/>
              </a:solidFill>
              <a:latin typeface="Verdana" charset="0"/>
            </a:endParaRPr>
          </a:p>
        </p:txBody>
      </p:sp>
      <p:sp>
        <p:nvSpPr>
          <p:cNvPr id="16" name="Rectangle 2"/>
          <p:cNvSpPr txBox="1">
            <a:spLocks noChangeArrowheads="1"/>
          </p:cNvSpPr>
          <p:nvPr/>
        </p:nvSpPr>
        <p:spPr bwMode="auto">
          <a:xfrm>
            <a:off x="287016" y="6093296"/>
            <a:ext cx="4125144"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r>
              <a:rPr lang="en-US" sz="1600" i="1" dirty="0" smtClean="0">
                <a:solidFill>
                  <a:srgbClr val="FF33CC"/>
                </a:solidFill>
                <a:latin typeface="Verdana" charset="0"/>
              </a:rPr>
              <a:t>N. </a:t>
            </a:r>
            <a:r>
              <a:rPr lang="en-US" sz="1600" i="1" dirty="0" err="1" smtClean="0">
                <a:solidFill>
                  <a:srgbClr val="FF33CC"/>
                </a:solidFill>
                <a:latin typeface="Verdana" charset="0"/>
              </a:rPr>
              <a:t>Pietralla</a:t>
            </a:r>
            <a:r>
              <a:rPr lang="en-US" sz="1600" i="1" dirty="0" smtClean="0">
                <a:solidFill>
                  <a:srgbClr val="FF33CC"/>
                </a:solidFill>
                <a:latin typeface="Verdana" charset="0"/>
              </a:rPr>
              <a:t>, </a:t>
            </a:r>
            <a:endParaRPr lang="en-US" sz="1600" i="1" dirty="0" smtClean="0">
              <a:solidFill>
                <a:srgbClr val="FF33CC"/>
              </a:solidFill>
              <a:latin typeface="Verdana" charset="0"/>
            </a:endParaRPr>
          </a:p>
          <a:p>
            <a:pPr algn="l" eaLnBrk="1" hangingPunct="1"/>
            <a:r>
              <a:rPr lang="en-US" sz="1600" i="1" dirty="0" smtClean="0">
                <a:solidFill>
                  <a:srgbClr val="FF33CC"/>
                </a:solidFill>
                <a:latin typeface="Verdana" charset="0"/>
              </a:rPr>
              <a:t>invited </a:t>
            </a:r>
            <a:r>
              <a:rPr lang="en-US" sz="1600" i="1" dirty="0" smtClean="0">
                <a:solidFill>
                  <a:srgbClr val="FF33CC"/>
                </a:solidFill>
                <a:latin typeface="Verdana" charset="0"/>
              </a:rPr>
              <a:t>talk at INPC2013</a:t>
            </a:r>
            <a:endParaRPr lang="en-US" sz="1600" i="1" dirty="0">
              <a:solidFill>
                <a:srgbClr val="FF33CC"/>
              </a:solidFill>
              <a:latin typeface="Verdana" charset="0"/>
            </a:endParaRP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4005064"/>
            <a:ext cx="2880320" cy="2796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4392488" y="-27384"/>
            <a:ext cx="4788024" cy="762260"/>
          </a:xfrm>
          <a:prstGeom prst="rect">
            <a:avLst/>
          </a:prstGeom>
        </p:spPr>
        <p:txBody>
          <a:bodyPr wrap="square">
            <a:spAutoFit/>
          </a:bodyPr>
          <a:lstStyle/>
          <a:p>
            <a:pPr algn="r" eaLnBrk="1" hangingPunct="1">
              <a:lnSpc>
                <a:spcPct val="90000"/>
              </a:lnSpc>
              <a:spcBef>
                <a:spcPts val="1800"/>
              </a:spcBef>
            </a:pPr>
            <a:r>
              <a:rPr lang="en-US" sz="2800" b="1" dirty="0" smtClean="0">
                <a:solidFill>
                  <a:srgbClr val="0000FF"/>
                </a:solidFill>
                <a:latin typeface="Verdana" charset="0"/>
              </a:rPr>
              <a:t>LNL: </a:t>
            </a:r>
            <a:r>
              <a:rPr lang="en-US" b="1" dirty="0">
                <a:solidFill>
                  <a:srgbClr val="0000FF"/>
                </a:solidFill>
                <a:latin typeface="Verdana" charset="0"/>
              </a:rPr>
              <a:t>P</a:t>
            </a:r>
            <a:r>
              <a:rPr lang="en-US" b="1" dirty="0" smtClean="0">
                <a:solidFill>
                  <a:srgbClr val="0000FF"/>
                </a:solidFill>
                <a:latin typeface="Verdana" charset="0"/>
              </a:rPr>
              <a:t>erformance of AGATA	 at v</a:t>
            </a:r>
            <a:r>
              <a:rPr lang="en-US" b="1" dirty="0" smtClean="0">
                <a:solidFill>
                  <a:srgbClr val="0000FF"/>
                </a:solidFill>
                <a:latin typeface="Verdana" charset="0"/>
              </a:rPr>
              <a:t>/c ≈ </a:t>
            </a:r>
            <a:r>
              <a:rPr lang="en-US" b="1" dirty="0" smtClean="0">
                <a:solidFill>
                  <a:srgbClr val="0000FF"/>
                </a:solidFill>
                <a:latin typeface="Verdana" charset="0"/>
              </a:rPr>
              <a:t>20%</a:t>
            </a:r>
            <a:endParaRPr lang="en-US" b="1" dirty="0">
              <a:solidFill>
                <a:srgbClr val="0000FF"/>
              </a:solidFill>
              <a:latin typeface="Verdana" charset="0"/>
            </a:endParaRPr>
          </a:p>
        </p:txBody>
      </p:sp>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1170458"/>
            <a:ext cx="2160240" cy="211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96344" y="947216"/>
            <a:ext cx="1609447" cy="346249"/>
          </a:xfrm>
          <a:prstGeom prst="rect">
            <a:avLst/>
          </a:prstGeom>
        </p:spPr>
        <p:txBody>
          <a:bodyPr wrap="none">
            <a:spAutoFit/>
          </a:bodyPr>
          <a:lstStyle/>
          <a:p>
            <a:pPr algn="r" eaLnBrk="1" hangingPunct="1">
              <a:lnSpc>
                <a:spcPct val="90000"/>
              </a:lnSpc>
              <a:spcBef>
                <a:spcPts val="1800"/>
              </a:spcBef>
            </a:pPr>
            <a:r>
              <a:rPr lang="en-US" b="1" dirty="0">
                <a:solidFill>
                  <a:srgbClr val="0000FF"/>
                </a:solidFill>
                <a:latin typeface="Verdana" charset="0"/>
              </a:rPr>
              <a:t>v/c ≈ 50%</a:t>
            </a:r>
            <a:endParaRPr lang="en-US" b="1" dirty="0">
              <a:solidFill>
                <a:srgbClr val="0000FF"/>
              </a:solidFill>
              <a:latin typeface="Verdana" charset="0"/>
            </a:endParaRPr>
          </a:p>
        </p:txBody>
      </p:sp>
      <p:sp>
        <p:nvSpPr>
          <p:cNvPr id="6" name="TextBox 5"/>
          <p:cNvSpPr txBox="1"/>
          <p:nvPr/>
        </p:nvSpPr>
        <p:spPr>
          <a:xfrm>
            <a:off x="6156176" y="738410"/>
            <a:ext cx="2498453" cy="400110"/>
          </a:xfrm>
          <a:prstGeom prst="rect">
            <a:avLst/>
          </a:prstGeom>
          <a:noFill/>
        </p:spPr>
        <p:txBody>
          <a:bodyPr wrap="none" rtlCol="0">
            <a:spAutoFit/>
          </a:bodyPr>
          <a:lstStyle/>
          <a:p>
            <a:r>
              <a:rPr lang="en-US" sz="2000" b="1" i="1" baseline="30000" dirty="0" smtClean="0">
                <a:solidFill>
                  <a:srgbClr val="FF33CC"/>
                </a:solidFill>
                <a:latin typeface="Corbel"/>
                <a:cs typeface="Corbel"/>
              </a:rPr>
              <a:t>17</a:t>
            </a:r>
            <a:r>
              <a:rPr lang="en-US" sz="2000" b="1" i="1" dirty="0" smtClean="0">
                <a:solidFill>
                  <a:srgbClr val="FF33CC"/>
                </a:solidFill>
                <a:latin typeface="Corbel"/>
                <a:cs typeface="Corbel"/>
              </a:rPr>
              <a:t>O (340 MeV) + </a:t>
            </a:r>
            <a:r>
              <a:rPr lang="en-US" sz="2000" b="1" i="1" baseline="30000" dirty="0" smtClean="0">
                <a:solidFill>
                  <a:srgbClr val="FF33CC"/>
                </a:solidFill>
                <a:latin typeface="Corbel"/>
                <a:cs typeface="Corbel"/>
              </a:rPr>
              <a:t>208</a:t>
            </a:r>
            <a:r>
              <a:rPr lang="en-US" sz="2000" b="1" i="1" dirty="0" smtClean="0">
                <a:solidFill>
                  <a:srgbClr val="FF33CC"/>
                </a:solidFill>
                <a:latin typeface="Corbel"/>
                <a:cs typeface="Corbel"/>
              </a:rPr>
              <a:t>Pb</a:t>
            </a:r>
            <a:endParaRPr lang="en-US" sz="2000" b="1" i="1" dirty="0">
              <a:solidFill>
                <a:srgbClr val="FF33CC"/>
              </a:solidFill>
              <a:latin typeface="Corbel"/>
              <a:cs typeface="Corbel"/>
            </a:endParaRPr>
          </a:p>
        </p:txBody>
      </p:sp>
      <p:sp>
        <p:nvSpPr>
          <p:cNvPr id="7" name="Rectangle 6"/>
          <p:cNvSpPr/>
          <p:nvPr/>
        </p:nvSpPr>
        <p:spPr>
          <a:xfrm>
            <a:off x="5796136" y="3358733"/>
            <a:ext cx="3203848" cy="584776"/>
          </a:xfrm>
          <a:prstGeom prst="rect">
            <a:avLst/>
          </a:prstGeom>
        </p:spPr>
        <p:txBody>
          <a:bodyPr wrap="square">
            <a:spAutoFit/>
          </a:bodyPr>
          <a:lstStyle/>
          <a:p>
            <a:pPr marL="0" indent="0" algn="ctr">
              <a:buFont typeface="Arial" pitchFamily="34" charset="0"/>
              <a:buNone/>
            </a:pPr>
            <a:r>
              <a:rPr lang="en-US" sz="1600" dirty="0">
                <a:solidFill>
                  <a:srgbClr val="0000FF"/>
                </a:solidFill>
                <a:latin typeface="Corbel"/>
                <a:cs typeface="Corbel"/>
              </a:rPr>
              <a:t>Projectile-like (</a:t>
            </a:r>
            <a:r>
              <a:rPr lang="en-US" sz="1600" baseline="30000" dirty="0">
                <a:solidFill>
                  <a:srgbClr val="0000FF"/>
                </a:solidFill>
                <a:latin typeface="Corbel"/>
                <a:cs typeface="Corbel"/>
              </a:rPr>
              <a:t>16</a:t>
            </a:r>
            <a:r>
              <a:rPr lang="en-US" sz="1600" dirty="0">
                <a:solidFill>
                  <a:srgbClr val="0000FF"/>
                </a:solidFill>
                <a:latin typeface="Corbel"/>
                <a:cs typeface="Corbel"/>
              </a:rPr>
              <a:t>O, v/c ~20%)</a:t>
            </a:r>
          </a:p>
          <a:p>
            <a:pPr marL="285750" lvl="1" algn="ctr"/>
            <a:r>
              <a:rPr lang="en-US" sz="1600" dirty="0">
                <a:solidFill>
                  <a:srgbClr val="FF0000"/>
                </a:solidFill>
                <a:latin typeface="Corbel"/>
                <a:cs typeface="Corbel"/>
              </a:rPr>
              <a:t>&gt; 500 </a:t>
            </a:r>
            <a:r>
              <a:rPr lang="en-US" sz="1600" dirty="0" err="1">
                <a:solidFill>
                  <a:srgbClr val="FF0000"/>
                </a:solidFill>
                <a:latin typeface="Corbel"/>
                <a:cs typeface="Corbel"/>
              </a:rPr>
              <a:t>keV</a:t>
            </a:r>
            <a:r>
              <a:rPr lang="en-US" sz="1600" dirty="0">
                <a:solidFill>
                  <a:srgbClr val="FF0000"/>
                </a:solidFill>
                <a:latin typeface="Corbel"/>
                <a:cs typeface="Corbel"/>
              </a:rPr>
              <a:t> </a:t>
            </a:r>
            <a:r>
              <a:rPr lang="en-US" sz="1600" dirty="0">
                <a:solidFill>
                  <a:srgbClr val="0000FF"/>
                </a:solidFill>
                <a:latin typeface="Corbel"/>
                <a:cs typeface="Corbel"/>
              </a:rPr>
              <a:t>@ 5 MeV</a:t>
            </a:r>
            <a:endParaRPr lang="en-US" sz="1600" dirty="0">
              <a:solidFill>
                <a:srgbClr val="0000FF"/>
              </a:solidFill>
              <a:latin typeface="Corbel"/>
              <a:cs typeface="Corbel"/>
            </a:endParaRPr>
          </a:p>
        </p:txBody>
      </p:sp>
      <p:cxnSp>
        <p:nvCxnSpPr>
          <p:cNvPr id="9" name="Straight Connector 8"/>
          <p:cNvCxnSpPr/>
          <p:nvPr/>
        </p:nvCxnSpPr>
        <p:spPr>
          <a:xfrm>
            <a:off x="4788024" y="297358"/>
            <a:ext cx="0" cy="6299994"/>
          </a:xfrm>
          <a:prstGeom prst="line">
            <a:avLst/>
          </a:prstGeom>
          <a:ln>
            <a:solidFill>
              <a:srgbClr val="0000FF"/>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370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4" name="Text Box 4"/>
          <p:cNvSpPr txBox="1">
            <a:spLocks noChangeArrowheads="1"/>
          </p:cNvSpPr>
          <p:nvPr/>
        </p:nvSpPr>
        <p:spPr bwMode="auto">
          <a:xfrm>
            <a:off x="323528" y="-99392"/>
            <a:ext cx="8568952" cy="666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120000"/>
              </a:lnSpc>
              <a:defRPr/>
            </a:pPr>
            <a:r>
              <a:rPr lang="it-IT" sz="3200" b="1" dirty="0">
                <a:solidFill>
                  <a:srgbClr val="FF0000"/>
                </a:solidFill>
                <a:latin typeface="Corbel"/>
                <a:cs typeface="Corbel"/>
              </a:rPr>
              <a:t>Impegno </a:t>
            </a:r>
            <a:r>
              <a:rPr lang="it-IT" sz="3200" b="1" dirty="0" smtClean="0">
                <a:solidFill>
                  <a:srgbClr val="FF0000"/>
                </a:solidFill>
                <a:latin typeface="Corbel"/>
                <a:cs typeface="Corbel"/>
              </a:rPr>
              <a:t>GAMMA-Milano in AGATA</a:t>
            </a:r>
            <a:endParaRPr lang="it-IT" sz="3200" b="1" dirty="0">
              <a:solidFill>
                <a:srgbClr val="FF0000"/>
              </a:solidFill>
              <a:latin typeface="Corbel"/>
              <a:cs typeface="Corbel"/>
            </a:endParaRPr>
          </a:p>
        </p:txBody>
      </p:sp>
      <p:sp>
        <p:nvSpPr>
          <p:cNvPr id="327685" name="Text Box 5"/>
          <p:cNvSpPr txBox="1">
            <a:spLocks noChangeArrowheads="1"/>
          </p:cNvSpPr>
          <p:nvPr/>
        </p:nvSpPr>
        <p:spPr bwMode="auto">
          <a:xfrm>
            <a:off x="179512" y="620688"/>
            <a:ext cx="8783960" cy="730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42900" indent="-342900">
              <a:buFont typeface="Wingdings" charset="2"/>
              <a:buChar char="q"/>
              <a:defRPr/>
            </a:pPr>
            <a:r>
              <a:rPr lang="it-IT" b="1" dirty="0">
                <a:solidFill>
                  <a:srgbClr val="0000FF"/>
                </a:solidFill>
                <a:latin typeface="Corbel"/>
                <a:cs typeface="Corbel"/>
              </a:rPr>
              <a:t> </a:t>
            </a:r>
            <a:r>
              <a:rPr lang="it-IT" b="1" dirty="0" smtClean="0">
                <a:solidFill>
                  <a:srgbClr val="0000FF"/>
                </a:solidFill>
                <a:latin typeface="Corbel"/>
                <a:cs typeface="Corbel"/>
              </a:rPr>
              <a:t>FINANZIARIO/COMITATI </a:t>
            </a:r>
            <a:r>
              <a:rPr lang="it-IT" b="1" dirty="0" smtClean="0">
                <a:solidFill>
                  <a:srgbClr val="0000FF"/>
                </a:solidFill>
                <a:latin typeface="Corbel"/>
                <a:cs typeface="Corbel"/>
              </a:rPr>
              <a:t>DI GESTIONE APPARATO</a:t>
            </a:r>
          </a:p>
          <a:p>
            <a:pPr>
              <a:lnSpc>
                <a:spcPct val="50000"/>
              </a:lnSpc>
              <a:defRPr/>
            </a:pPr>
            <a:endParaRPr lang="it-IT" b="1" dirty="0" smtClean="0">
              <a:solidFill>
                <a:srgbClr val="0000FF"/>
              </a:solidFill>
              <a:latin typeface="Corbel"/>
              <a:cs typeface="Corbel"/>
            </a:endParaRPr>
          </a:p>
          <a:p>
            <a:pPr marL="342900" indent="-342900">
              <a:buFont typeface="Wingdings" charset="2"/>
              <a:buChar char="q"/>
              <a:defRPr/>
            </a:pPr>
            <a:r>
              <a:rPr lang="it-IT" b="1" dirty="0" smtClean="0">
                <a:solidFill>
                  <a:srgbClr val="0000FF"/>
                </a:solidFill>
                <a:latin typeface="Corbel"/>
                <a:cs typeface="Corbel"/>
              </a:rPr>
              <a:t> OFFICINA (B. </a:t>
            </a:r>
            <a:r>
              <a:rPr lang="it-IT" b="1" dirty="0" err="1" smtClean="0">
                <a:solidFill>
                  <a:srgbClr val="0000FF"/>
                </a:solidFill>
                <a:latin typeface="Corbel"/>
                <a:cs typeface="Corbel"/>
              </a:rPr>
              <a:t>Million</a:t>
            </a:r>
            <a:r>
              <a:rPr lang="it-IT" b="1" dirty="0" smtClean="0">
                <a:solidFill>
                  <a:srgbClr val="0000FF"/>
                </a:solidFill>
                <a:latin typeface="Corbel"/>
                <a:cs typeface="Corbel"/>
              </a:rPr>
              <a:t>)</a:t>
            </a:r>
          </a:p>
          <a:p>
            <a:pPr>
              <a:defRPr/>
            </a:pPr>
            <a:r>
              <a:rPr lang="it-IT" b="1" dirty="0">
                <a:solidFill>
                  <a:srgbClr val="0000FF"/>
                </a:solidFill>
                <a:latin typeface="Corbel"/>
                <a:cs typeface="Corbel"/>
              </a:rPr>
              <a:t> </a:t>
            </a:r>
            <a:r>
              <a:rPr lang="it-IT" b="1" dirty="0" smtClean="0">
                <a:solidFill>
                  <a:srgbClr val="0000FF"/>
                </a:solidFill>
                <a:latin typeface="Corbel"/>
                <a:cs typeface="Corbel"/>
              </a:rPr>
              <a:t>    </a:t>
            </a:r>
            <a:r>
              <a:rPr lang="it-IT" dirty="0" smtClean="0">
                <a:solidFill>
                  <a:srgbClr val="0000FF"/>
                </a:solidFill>
                <a:latin typeface="Corbel"/>
                <a:cs typeface="Corbel"/>
              </a:rPr>
              <a:t> - </a:t>
            </a:r>
            <a:r>
              <a:rPr lang="it-IT" sz="1600" dirty="0" smtClean="0">
                <a:solidFill>
                  <a:srgbClr val="0000FF"/>
                </a:solidFill>
                <a:latin typeface="Corbel"/>
                <a:cs typeface="Corbel"/>
              </a:rPr>
              <a:t>camera di </a:t>
            </a:r>
            <a:r>
              <a:rPr lang="it-IT" sz="1600" dirty="0" err="1" smtClean="0">
                <a:solidFill>
                  <a:srgbClr val="0000FF"/>
                </a:solidFill>
                <a:latin typeface="Corbel"/>
                <a:cs typeface="Corbel"/>
              </a:rPr>
              <a:t>scattering</a:t>
            </a:r>
            <a:r>
              <a:rPr lang="it-IT" sz="1600" dirty="0" smtClean="0">
                <a:solidFill>
                  <a:srgbClr val="0000FF"/>
                </a:solidFill>
                <a:latin typeface="Corbel"/>
                <a:cs typeface="Corbel"/>
              </a:rPr>
              <a:t> AGATA@LNL</a:t>
            </a:r>
          </a:p>
          <a:p>
            <a:pPr>
              <a:defRPr/>
            </a:pPr>
            <a:r>
              <a:rPr lang="it-IT" sz="1600" dirty="0">
                <a:solidFill>
                  <a:srgbClr val="0000FF"/>
                </a:solidFill>
                <a:latin typeface="Corbel"/>
                <a:cs typeface="Corbel"/>
              </a:rPr>
              <a:t> </a:t>
            </a:r>
            <a:r>
              <a:rPr lang="it-IT" sz="1600" dirty="0" smtClean="0">
                <a:solidFill>
                  <a:srgbClr val="0000FF"/>
                </a:solidFill>
                <a:latin typeface="Corbel"/>
                <a:cs typeface="Corbel"/>
              </a:rPr>
              <a:t>    </a:t>
            </a:r>
            <a:r>
              <a:rPr lang="it-IT" sz="1600" dirty="0" smtClean="0">
                <a:solidFill>
                  <a:srgbClr val="0000FF"/>
                </a:solidFill>
                <a:latin typeface="Corbel"/>
                <a:cs typeface="Corbel"/>
              </a:rPr>
              <a:t>  </a:t>
            </a:r>
            <a:r>
              <a:rPr lang="it-IT" sz="1600" dirty="0" smtClean="0">
                <a:solidFill>
                  <a:srgbClr val="0000FF"/>
                </a:solidFill>
                <a:latin typeface="Corbel"/>
                <a:cs typeface="Corbel"/>
              </a:rPr>
              <a:t>- </a:t>
            </a:r>
            <a:r>
              <a:rPr lang="it-IT" sz="1600" dirty="0" err="1" smtClean="0">
                <a:solidFill>
                  <a:srgbClr val="0000FF"/>
                </a:solidFill>
                <a:latin typeface="Corbel"/>
                <a:cs typeface="Corbel"/>
              </a:rPr>
              <a:t>telescopic</a:t>
            </a:r>
            <a:r>
              <a:rPr lang="it-IT" sz="1600" dirty="0" smtClean="0">
                <a:solidFill>
                  <a:srgbClr val="0000FF"/>
                </a:solidFill>
                <a:latin typeface="Corbel"/>
                <a:cs typeface="Corbel"/>
              </a:rPr>
              <a:t> </a:t>
            </a:r>
            <a:r>
              <a:rPr lang="it-IT" sz="1600" dirty="0" err="1" smtClean="0">
                <a:solidFill>
                  <a:srgbClr val="0000FF"/>
                </a:solidFill>
                <a:latin typeface="Corbel"/>
                <a:cs typeface="Corbel"/>
              </a:rPr>
              <a:t>beam</a:t>
            </a:r>
            <a:r>
              <a:rPr lang="it-IT" sz="1600" dirty="0" smtClean="0">
                <a:solidFill>
                  <a:srgbClr val="0000FF"/>
                </a:solidFill>
                <a:latin typeface="Corbel"/>
                <a:cs typeface="Corbel"/>
              </a:rPr>
              <a:t> line </a:t>
            </a:r>
          </a:p>
          <a:p>
            <a:pPr>
              <a:defRPr/>
            </a:pPr>
            <a:r>
              <a:rPr lang="it-IT" sz="1600" dirty="0">
                <a:solidFill>
                  <a:srgbClr val="0000FF"/>
                </a:solidFill>
                <a:latin typeface="Corbel"/>
                <a:cs typeface="Corbel"/>
              </a:rPr>
              <a:t> </a:t>
            </a:r>
            <a:r>
              <a:rPr lang="it-IT" sz="1600" dirty="0" smtClean="0">
                <a:solidFill>
                  <a:srgbClr val="0000FF"/>
                </a:solidFill>
                <a:latin typeface="Corbel"/>
                <a:cs typeface="Corbel"/>
              </a:rPr>
              <a:t>     </a:t>
            </a:r>
            <a:r>
              <a:rPr lang="it-IT" sz="1600" dirty="0" smtClean="0">
                <a:solidFill>
                  <a:srgbClr val="0000FF"/>
                </a:solidFill>
                <a:latin typeface="Corbel"/>
                <a:cs typeface="Corbel"/>
              </a:rPr>
              <a:t> - </a:t>
            </a:r>
            <a:r>
              <a:rPr lang="it-IT" sz="1600" dirty="0" smtClean="0">
                <a:solidFill>
                  <a:srgbClr val="0000FF"/>
                </a:solidFill>
                <a:latin typeface="Corbel"/>
                <a:cs typeface="Corbel"/>
              </a:rPr>
              <a:t>flange AGATA@LNL</a:t>
            </a:r>
          </a:p>
          <a:p>
            <a:pPr>
              <a:defRPr/>
            </a:pPr>
            <a:r>
              <a:rPr lang="it-IT" sz="1600" dirty="0">
                <a:solidFill>
                  <a:srgbClr val="0000FF"/>
                </a:solidFill>
                <a:latin typeface="Corbel"/>
                <a:cs typeface="Corbel"/>
              </a:rPr>
              <a:t> </a:t>
            </a:r>
            <a:r>
              <a:rPr lang="it-IT" sz="1600" dirty="0" smtClean="0">
                <a:solidFill>
                  <a:srgbClr val="0000FF"/>
                </a:solidFill>
                <a:latin typeface="Corbel"/>
                <a:cs typeface="Corbel"/>
              </a:rPr>
              <a:t>     </a:t>
            </a:r>
            <a:r>
              <a:rPr lang="it-IT" sz="1600" dirty="0" smtClean="0">
                <a:solidFill>
                  <a:srgbClr val="0000FF"/>
                </a:solidFill>
                <a:latin typeface="Corbel"/>
                <a:cs typeface="Corbel"/>
              </a:rPr>
              <a:t> - </a:t>
            </a:r>
            <a:r>
              <a:rPr lang="it-IT" sz="1600" dirty="0" smtClean="0">
                <a:solidFill>
                  <a:srgbClr val="0000FF"/>
                </a:solidFill>
                <a:latin typeface="Corbel"/>
                <a:cs typeface="Corbel"/>
              </a:rPr>
              <a:t>Meccanica Ancillari @LNL e GSI</a:t>
            </a:r>
            <a:endParaRPr lang="it-IT" sz="1600" dirty="0">
              <a:solidFill>
                <a:srgbClr val="0000FF"/>
              </a:solidFill>
              <a:latin typeface="Corbel"/>
              <a:cs typeface="Corbel"/>
            </a:endParaRPr>
          </a:p>
          <a:p>
            <a:pPr marL="342900" indent="-342900">
              <a:lnSpc>
                <a:spcPct val="50000"/>
              </a:lnSpc>
              <a:buFont typeface="Wingdings" charset="2"/>
              <a:buChar char="q"/>
              <a:defRPr/>
            </a:pPr>
            <a:endParaRPr lang="it-IT" b="1" dirty="0">
              <a:solidFill>
                <a:srgbClr val="0000FF"/>
              </a:solidFill>
              <a:latin typeface="Corbel"/>
              <a:cs typeface="Corbel"/>
            </a:endParaRPr>
          </a:p>
          <a:p>
            <a:pPr marL="342900" indent="-342900">
              <a:buFont typeface="Wingdings" charset="2"/>
              <a:buChar char="q"/>
              <a:defRPr/>
            </a:pPr>
            <a:r>
              <a:rPr lang="it-IT" b="1" dirty="0">
                <a:solidFill>
                  <a:srgbClr val="0000FF"/>
                </a:solidFill>
                <a:latin typeface="Corbel"/>
                <a:cs typeface="Corbel"/>
              </a:rPr>
              <a:t> </a:t>
            </a:r>
            <a:r>
              <a:rPr lang="it-IT" b="1" dirty="0" smtClean="0">
                <a:solidFill>
                  <a:srgbClr val="0000FF"/>
                </a:solidFill>
                <a:latin typeface="Corbel"/>
                <a:cs typeface="Corbel"/>
              </a:rPr>
              <a:t>ELETTRONICA e ACQ</a:t>
            </a:r>
            <a:endParaRPr lang="it-IT" b="1" dirty="0" smtClean="0">
              <a:solidFill>
                <a:srgbClr val="0000FF"/>
              </a:solidFill>
              <a:latin typeface="Corbel"/>
              <a:cs typeface="Corbel"/>
            </a:endParaRPr>
          </a:p>
          <a:p>
            <a:pPr>
              <a:defRPr/>
            </a:pPr>
            <a:r>
              <a:rPr lang="it-IT" b="1" dirty="0">
                <a:solidFill>
                  <a:srgbClr val="0000FF"/>
                </a:solidFill>
                <a:latin typeface="Corbel"/>
                <a:cs typeface="Corbel"/>
              </a:rPr>
              <a:t> </a:t>
            </a:r>
            <a:r>
              <a:rPr lang="it-IT" b="1" dirty="0" smtClean="0">
                <a:solidFill>
                  <a:srgbClr val="0000FF"/>
                </a:solidFill>
                <a:latin typeface="Corbel"/>
                <a:cs typeface="Corbel"/>
              </a:rPr>
              <a:t>   </a:t>
            </a:r>
            <a:r>
              <a:rPr lang="it-IT" dirty="0" smtClean="0">
                <a:solidFill>
                  <a:srgbClr val="0000FF"/>
                </a:solidFill>
                <a:latin typeface="Corbel"/>
                <a:cs typeface="Corbel"/>
              </a:rPr>
              <a:t>  - </a:t>
            </a:r>
            <a:r>
              <a:rPr lang="it-IT" sz="1600" dirty="0" err="1" smtClean="0">
                <a:solidFill>
                  <a:srgbClr val="0000FF"/>
                </a:solidFill>
                <a:latin typeface="Corbel"/>
                <a:cs typeface="Corbel"/>
              </a:rPr>
              <a:t>A.Pullia</a:t>
            </a:r>
            <a:r>
              <a:rPr lang="it-IT" sz="1600" dirty="0" smtClean="0">
                <a:solidFill>
                  <a:srgbClr val="0000FF"/>
                </a:solidFill>
                <a:latin typeface="Corbel"/>
                <a:cs typeface="Corbel"/>
              </a:rPr>
              <a:t>: preamplificatori e digitalizzatori AGATA </a:t>
            </a:r>
          </a:p>
          <a:p>
            <a:pPr>
              <a:defRPr/>
            </a:pPr>
            <a:r>
              <a:rPr lang="it-IT" sz="1600" b="1" dirty="0">
                <a:solidFill>
                  <a:srgbClr val="0000FF"/>
                </a:solidFill>
                <a:latin typeface="Corbel"/>
                <a:cs typeface="Corbel"/>
              </a:rPr>
              <a:t> </a:t>
            </a:r>
            <a:r>
              <a:rPr lang="it-IT" sz="1600" b="1" dirty="0" smtClean="0">
                <a:solidFill>
                  <a:srgbClr val="0000FF"/>
                </a:solidFill>
                <a:latin typeface="Corbel"/>
                <a:cs typeface="Corbel"/>
              </a:rPr>
              <a:t>  </a:t>
            </a:r>
            <a:r>
              <a:rPr lang="it-IT" sz="1600" dirty="0" smtClean="0">
                <a:solidFill>
                  <a:srgbClr val="0000FF"/>
                </a:solidFill>
                <a:latin typeface="Corbel"/>
                <a:cs typeface="Corbel"/>
              </a:rPr>
              <a:t>   </a:t>
            </a:r>
            <a:r>
              <a:rPr lang="it-IT" sz="1600" dirty="0" smtClean="0">
                <a:solidFill>
                  <a:srgbClr val="0000FF"/>
                </a:solidFill>
                <a:latin typeface="Corbel"/>
                <a:cs typeface="Corbel"/>
              </a:rPr>
              <a:t> - </a:t>
            </a:r>
            <a:r>
              <a:rPr lang="it-IT" sz="1600" dirty="0" smtClean="0">
                <a:solidFill>
                  <a:srgbClr val="0000FF"/>
                </a:solidFill>
                <a:latin typeface="Corbel"/>
                <a:cs typeface="Corbel"/>
              </a:rPr>
              <a:t>S. Brambilla: sistema AGAVA </a:t>
            </a:r>
            <a:r>
              <a:rPr lang="it-IT" sz="1600" dirty="0" smtClean="0">
                <a:solidFill>
                  <a:srgbClr val="0000FF"/>
                </a:solidFill>
                <a:latin typeface="Corbel"/>
                <a:cs typeface="Corbel"/>
              </a:rPr>
              <a:t>(AGATA-VME </a:t>
            </a:r>
            <a:r>
              <a:rPr lang="it-IT" sz="1600" dirty="0" err="1" smtClean="0">
                <a:solidFill>
                  <a:srgbClr val="0000FF"/>
                </a:solidFill>
                <a:latin typeface="Corbel"/>
                <a:cs typeface="Corbel"/>
              </a:rPr>
              <a:t>adapter</a:t>
            </a:r>
            <a:r>
              <a:rPr lang="it-IT" sz="1600" dirty="0" smtClean="0">
                <a:solidFill>
                  <a:srgbClr val="0000FF"/>
                </a:solidFill>
                <a:latin typeface="Corbel"/>
                <a:cs typeface="Corbel"/>
              </a:rPr>
              <a:t>) per sincronizzazione </a:t>
            </a:r>
          </a:p>
          <a:p>
            <a:pPr>
              <a:defRPr/>
            </a:pPr>
            <a:r>
              <a:rPr lang="it-IT" sz="1600" dirty="0">
                <a:solidFill>
                  <a:srgbClr val="0000FF"/>
                </a:solidFill>
                <a:latin typeface="Corbel"/>
                <a:cs typeface="Corbel"/>
              </a:rPr>
              <a:t> </a:t>
            </a:r>
            <a:r>
              <a:rPr lang="it-IT" sz="1600" dirty="0" smtClean="0">
                <a:solidFill>
                  <a:srgbClr val="0000FF"/>
                </a:solidFill>
                <a:latin typeface="Corbel"/>
                <a:cs typeface="Corbel"/>
              </a:rPr>
              <a:t>                                    tra </a:t>
            </a:r>
            <a:r>
              <a:rPr lang="it-IT" sz="1600" dirty="0" smtClean="0">
                <a:solidFill>
                  <a:srgbClr val="0000FF"/>
                </a:solidFill>
                <a:latin typeface="Corbel"/>
                <a:cs typeface="Corbel"/>
              </a:rPr>
              <a:t>ancillari VME e  </a:t>
            </a:r>
            <a:r>
              <a:rPr lang="it-IT" sz="1600" dirty="0" err="1" smtClean="0">
                <a:solidFill>
                  <a:srgbClr val="0000FF"/>
                </a:solidFill>
                <a:latin typeface="Corbel"/>
                <a:cs typeface="Corbel"/>
              </a:rPr>
              <a:t>digital</a:t>
            </a:r>
            <a:r>
              <a:rPr lang="it-IT" sz="1600" dirty="0" smtClean="0">
                <a:solidFill>
                  <a:srgbClr val="0000FF"/>
                </a:solidFill>
                <a:latin typeface="Corbel"/>
                <a:cs typeface="Corbel"/>
              </a:rPr>
              <a:t> </a:t>
            </a:r>
            <a:r>
              <a:rPr lang="it-IT" sz="1600" dirty="0" err="1" smtClean="0">
                <a:solidFill>
                  <a:srgbClr val="0000FF"/>
                </a:solidFill>
                <a:latin typeface="Corbel"/>
                <a:cs typeface="Corbel"/>
              </a:rPr>
              <a:t>electronics</a:t>
            </a:r>
            <a:r>
              <a:rPr lang="it-IT" sz="1600" dirty="0" smtClean="0">
                <a:solidFill>
                  <a:srgbClr val="0000FF"/>
                </a:solidFill>
                <a:latin typeface="Corbel"/>
                <a:cs typeface="Corbel"/>
              </a:rPr>
              <a:t> di AGATA</a:t>
            </a:r>
          </a:p>
          <a:p>
            <a:pPr>
              <a:lnSpc>
                <a:spcPct val="50000"/>
              </a:lnSpc>
              <a:defRPr/>
            </a:pPr>
            <a:endParaRPr lang="it-IT" b="1" dirty="0">
              <a:solidFill>
                <a:srgbClr val="0000FF"/>
              </a:solidFill>
              <a:latin typeface="Corbel"/>
              <a:cs typeface="Corbel"/>
            </a:endParaRPr>
          </a:p>
          <a:p>
            <a:pPr marL="342900" indent="-342900">
              <a:buFont typeface="Wingdings" charset="2"/>
              <a:buChar char="q"/>
              <a:defRPr/>
            </a:pPr>
            <a:r>
              <a:rPr lang="it-IT" b="1" dirty="0">
                <a:solidFill>
                  <a:srgbClr val="0000FF"/>
                </a:solidFill>
                <a:latin typeface="Corbel"/>
                <a:cs typeface="Corbel"/>
              </a:rPr>
              <a:t> </a:t>
            </a:r>
            <a:r>
              <a:rPr lang="it-IT" b="1" dirty="0" smtClean="0">
                <a:solidFill>
                  <a:srgbClr val="0000FF"/>
                </a:solidFill>
                <a:latin typeface="Corbel"/>
                <a:cs typeface="Corbel"/>
              </a:rPr>
              <a:t>ANCILLARI</a:t>
            </a:r>
          </a:p>
          <a:p>
            <a:pPr>
              <a:defRPr/>
            </a:pPr>
            <a:r>
              <a:rPr lang="it-IT" b="1" dirty="0">
                <a:solidFill>
                  <a:srgbClr val="0000FF"/>
                </a:solidFill>
                <a:latin typeface="Corbel"/>
                <a:cs typeface="Corbel"/>
              </a:rPr>
              <a:t> </a:t>
            </a:r>
            <a:r>
              <a:rPr lang="it-IT" b="1" dirty="0" smtClean="0">
                <a:solidFill>
                  <a:srgbClr val="0000FF"/>
                </a:solidFill>
                <a:latin typeface="Corbel"/>
                <a:cs typeface="Corbel"/>
              </a:rPr>
              <a:t>     </a:t>
            </a:r>
            <a:r>
              <a:rPr lang="it-IT" sz="1600" dirty="0" smtClean="0">
                <a:solidFill>
                  <a:srgbClr val="0000FF"/>
                </a:solidFill>
                <a:latin typeface="Corbel"/>
                <a:cs typeface="Corbel"/>
              </a:rPr>
              <a:t>- C. Boiano: preamplificatori e amplificatori per telescopi Si tipo pixel (TRACE)</a:t>
            </a:r>
          </a:p>
          <a:p>
            <a:pPr>
              <a:defRPr/>
            </a:pPr>
            <a:r>
              <a:rPr lang="it-IT" sz="1600" dirty="0">
                <a:solidFill>
                  <a:srgbClr val="0000FF"/>
                </a:solidFill>
                <a:latin typeface="Corbel"/>
                <a:cs typeface="Corbel"/>
              </a:rPr>
              <a:t> </a:t>
            </a:r>
            <a:r>
              <a:rPr lang="it-IT" sz="1600" dirty="0" smtClean="0">
                <a:solidFill>
                  <a:srgbClr val="0000FF"/>
                </a:solidFill>
                <a:latin typeface="Corbel"/>
                <a:cs typeface="Corbel"/>
              </a:rPr>
              <a:t>      - </a:t>
            </a:r>
            <a:r>
              <a:rPr lang="it-IT" sz="1600" dirty="0" err="1" smtClean="0">
                <a:solidFill>
                  <a:srgbClr val="0000FF"/>
                </a:solidFill>
                <a:latin typeface="Corbel"/>
                <a:cs typeface="Corbel"/>
              </a:rPr>
              <a:t>F</a:t>
            </a:r>
            <a:r>
              <a:rPr lang="it-IT" sz="1600" dirty="0" smtClean="0">
                <a:solidFill>
                  <a:srgbClr val="0000FF"/>
                </a:solidFill>
                <a:latin typeface="Corbel"/>
                <a:cs typeface="Corbel"/>
              </a:rPr>
              <a:t>. Camera, S. </a:t>
            </a:r>
            <a:r>
              <a:rPr lang="it-IT" sz="1600" dirty="0" err="1" smtClean="0">
                <a:solidFill>
                  <a:srgbClr val="0000FF"/>
                </a:solidFill>
                <a:latin typeface="Corbel"/>
                <a:cs typeface="Corbel"/>
              </a:rPr>
              <a:t>Riboldi</a:t>
            </a:r>
            <a:r>
              <a:rPr lang="it-IT" sz="1600" dirty="0" smtClean="0">
                <a:solidFill>
                  <a:srgbClr val="0000FF"/>
                </a:solidFill>
                <a:latin typeface="Corbel"/>
                <a:cs typeface="Corbel"/>
              </a:rPr>
              <a:t>, C. Boiano: Elettronica per Scintillatori BaF2 e LaBr3</a:t>
            </a:r>
          </a:p>
          <a:p>
            <a:pPr>
              <a:defRPr/>
            </a:pPr>
            <a:endParaRPr lang="it-IT" sz="1600" dirty="0">
              <a:solidFill>
                <a:srgbClr val="0000FF"/>
              </a:solidFill>
              <a:latin typeface="Corbel"/>
              <a:cs typeface="Corbel"/>
            </a:endParaRPr>
          </a:p>
          <a:p>
            <a:pPr marL="342900" lvl="0" indent="-342900">
              <a:buFont typeface="Wingdings" charset="2"/>
              <a:buChar char="q"/>
              <a:defRPr/>
            </a:pPr>
            <a:r>
              <a:rPr lang="it-IT" b="1" dirty="0">
                <a:solidFill>
                  <a:srgbClr val="0000FF"/>
                </a:solidFill>
                <a:latin typeface="Corbel"/>
                <a:cs typeface="Corbel"/>
              </a:rPr>
              <a:t> </a:t>
            </a:r>
            <a:r>
              <a:rPr lang="it-IT" b="1" dirty="0" smtClean="0">
                <a:solidFill>
                  <a:srgbClr val="0000FF"/>
                </a:solidFill>
                <a:latin typeface="Corbel"/>
                <a:cs typeface="Corbel"/>
              </a:rPr>
              <a:t>PSA e TRACKING</a:t>
            </a:r>
            <a:endParaRPr lang="it-IT" b="1" dirty="0">
              <a:solidFill>
                <a:srgbClr val="0000FF"/>
              </a:solidFill>
              <a:latin typeface="Corbel"/>
              <a:cs typeface="Corbel"/>
            </a:endParaRPr>
          </a:p>
          <a:p>
            <a:pPr>
              <a:defRPr/>
            </a:pPr>
            <a:r>
              <a:rPr lang="it-IT" sz="1600" dirty="0">
                <a:solidFill>
                  <a:srgbClr val="0000FF"/>
                </a:solidFill>
                <a:latin typeface="Corbel"/>
                <a:cs typeface="Corbel"/>
              </a:rPr>
              <a:t> </a:t>
            </a:r>
            <a:r>
              <a:rPr lang="it-IT" sz="1600" dirty="0" smtClean="0">
                <a:solidFill>
                  <a:srgbClr val="0000FF"/>
                </a:solidFill>
                <a:latin typeface="Corbel"/>
                <a:cs typeface="Corbel"/>
              </a:rPr>
              <a:t>       - </a:t>
            </a:r>
            <a:r>
              <a:rPr lang="it-IT" sz="1600" dirty="0" err="1" smtClean="0">
                <a:solidFill>
                  <a:srgbClr val="0000FF"/>
                </a:solidFill>
                <a:latin typeface="Corbel"/>
                <a:cs typeface="Corbel"/>
              </a:rPr>
              <a:t>F</a:t>
            </a:r>
            <a:r>
              <a:rPr lang="it-IT" sz="1600" dirty="0" smtClean="0">
                <a:solidFill>
                  <a:srgbClr val="0000FF"/>
                </a:solidFill>
                <a:latin typeface="Corbel"/>
                <a:cs typeface="Corbel"/>
              </a:rPr>
              <a:t>. Camera, </a:t>
            </a:r>
            <a:r>
              <a:rPr lang="it-IT" sz="1600" dirty="0" err="1" smtClean="0">
                <a:solidFill>
                  <a:srgbClr val="0000FF"/>
                </a:solidFill>
                <a:latin typeface="Corbel"/>
                <a:cs typeface="Corbel"/>
              </a:rPr>
              <a:t>F</a:t>
            </a:r>
            <a:r>
              <a:rPr lang="it-IT" sz="1600" dirty="0" smtClean="0">
                <a:solidFill>
                  <a:srgbClr val="0000FF"/>
                </a:solidFill>
                <a:latin typeface="Corbel"/>
                <a:cs typeface="Corbel"/>
              </a:rPr>
              <a:t>. Crespi: algoritmo “recursive </a:t>
            </a:r>
            <a:r>
              <a:rPr lang="it-IT" sz="1600" dirty="0" err="1" smtClean="0">
                <a:solidFill>
                  <a:srgbClr val="0000FF"/>
                </a:solidFill>
                <a:latin typeface="Corbel"/>
                <a:cs typeface="Corbel"/>
              </a:rPr>
              <a:t>subtraction</a:t>
            </a:r>
            <a:r>
              <a:rPr lang="it-IT" sz="1600" dirty="0" smtClean="0">
                <a:solidFill>
                  <a:srgbClr val="0000FF"/>
                </a:solidFill>
                <a:latin typeface="Corbel"/>
                <a:cs typeface="Corbel"/>
              </a:rPr>
              <a:t>” (punto di interazione e n. </a:t>
            </a:r>
            <a:r>
              <a:rPr lang="it-IT" sz="1600" dirty="0" err="1" smtClean="0">
                <a:solidFill>
                  <a:srgbClr val="0000FF"/>
                </a:solidFill>
                <a:latin typeface="Corbel"/>
                <a:cs typeface="Corbel"/>
              </a:rPr>
              <a:t>hits</a:t>
            </a:r>
            <a:r>
              <a:rPr lang="it-IT" sz="1600" dirty="0" smtClean="0">
                <a:solidFill>
                  <a:srgbClr val="0000FF"/>
                </a:solidFill>
                <a:latin typeface="Corbel"/>
                <a:cs typeface="Corbel"/>
              </a:rPr>
              <a:t> in segmento) </a:t>
            </a:r>
            <a:endParaRPr lang="it-IT" sz="1600" dirty="0">
              <a:solidFill>
                <a:srgbClr val="0000FF"/>
              </a:solidFill>
              <a:latin typeface="Corbel"/>
              <a:cs typeface="Corbel"/>
            </a:endParaRPr>
          </a:p>
          <a:p>
            <a:pPr>
              <a:defRPr/>
            </a:pPr>
            <a:r>
              <a:rPr lang="it-IT" sz="1600" dirty="0" smtClean="0">
                <a:solidFill>
                  <a:srgbClr val="0000FF"/>
                </a:solidFill>
                <a:latin typeface="Corbel"/>
                <a:cs typeface="Corbel"/>
              </a:rPr>
              <a:t>        - </a:t>
            </a:r>
            <a:r>
              <a:rPr lang="it-IT" sz="1600" dirty="0" err="1" smtClean="0">
                <a:solidFill>
                  <a:srgbClr val="0000FF"/>
                </a:solidFill>
                <a:latin typeface="Corbel"/>
                <a:cs typeface="Corbel"/>
              </a:rPr>
              <a:t>F</a:t>
            </a:r>
            <a:r>
              <a:rPr lang="it-IT" sz="1600" dirty="0">
                <a:solidFill>
                  <a:srgbClr val="0000FF"/>
                </a:solidFill>
                <a:latin typeface="Corbel"/>
                <a:cs typeface="Corbel"/>
              </a:rPr>
              <a:t>. Crespi</a:t>
            </a:r>
            <a:r>
              <a:rPr lang="it-IT" sz="1600" dirty="0" smtClean="0">
                <a:solidFill>
                  <a:srgbClr val="0000FF"/>
                </a:solidFill>
                <a:latin typeface="Corbel"/>
                <a:cs typeface="Corbel"/>
              </a:rPr>
              <a:t>: metodo sperimentale veloce per caratterizzazione posizionale rivelatori a </a:t>
            </a:r>
            <a:r>
              <a:rPr lang="it-IT" sz="1600" dirty="0" err="1" smtClean="0">
                <a:solidFill>
                  <a:srgbClr val="0000FF"/>
                </a:solidFill>
                <a:latin typeface="Corbel"/>
                <a:cs typeface="Corbel"/>
              </a:rPr>
              <a:t>Ge</a:t>
            </a:r>
            <a:r>
              <a:rPr lang="it-IT" sz="1600" dirty="0" smtClean="0">
                <a:solidFill>
                  <a:srgbClr val="0000FF"/>
                </a:solidFill>
                <a:latin typeface="Corbel"/>
                <a:cs typeface="Corbel"/>
              </a:rPr>
              <a:t> di AGATA</a:t>
            </a:r>
          </a:p>
          <a:p>
            <a:pPr>
              <a:defRPr/>
            </a:pPr>
            <a:endParaRPr lang="it-IT" sz="1600" dirty="0">
              <a:solidFill>
                <a:srgbClr val="0000FF"/>
              </a:solidFill>
              <a:latin typeface="Corbel"/>
              <a:cs typeface="Corbel"/>
            </a:endParaRPr>
          </a:p>
          <a:p>
            <a:pPr marL="342900" lvl="0" indent="-342900">
              <a:buFont typeface="Wingdings" charset="2"/>
              <a:buChar char="q"/>
              <a:defRPr/>
            </a:pPr>
            <a:r>
              <a:rPr lang="it-IT" b="1" dirty="0">
                <a:solidFill>
                  <a:srgbClr val="0000FF"/>
                </a:solidFill>
                <a:latin typeface="Corbel"/>
                <a:cs typeface="Corbel"/>
              </a:rPr>
              <a:t> </a:t>
            </a:r>
            <a:r>
              <a:rPr lang="it-IT" b="1" dirty="0" smtClean="0">
                <a:solidFill>
                  <a:srgbClr val="0000FF"/>
                </a:solidFill>
                <a:latin typeface="Corbel"/>
                <a:cs typeface="Corbel"/>
              </a:rPr>
              <a:t>CASI FISICI </a:t>
            </a:r>
          </a:p>
          <a:p>
            <a:pPr lvl="0">
              <a:defRPr/>
            </a:pPr>
            <a:r>
              <a:rPr lang="it-IT" b="1" dirty="0">
                <a:solidFill>
                  <a:srgbClr val="0000FF"/>
                </a:solidFill>
                <a:latin typeface="Corbel"/>
                <a:cs typeface="Corbel"/>
              </a:rPr>
              <a:t> </a:t>
            </a:r>
            <a:r>
              <a:rPr lang="it-IT" b="1" dirty="0" smtClean="0">
                <a:solidFill>
                  <a:srgbClr val="0000FF"/>
                </a:solidFill>
                <a:latin typeface="Corbel"/>
                <a:cs typeface="Corbel"/>
              </a:rPr>
              <a:t>    </a:t>
            </a:r>
            <a:r>
              <a:rPr lang="it-IT" sz="1600" dirty="0" smtClean="0">
                <a:solidFill>
                  <a:srgbClr val="0000FF"/>
                </a:solidFill>
                <a:latin typeface="Corbel"/>
                <a:cs typeface="Corbel"/>
              </a:rPr>
              <a:t> - 5 esperimenti svolti a LNL </a:t>
            </a:r>
          </a:p>
          <a:p>
            <a:pPr lvl="0">
              <a:defRPr/>
            </a:pPr>
            <a:r>
              <a:rPr lang="it-IT" sz="1600" dirty="0">
                <a:solidFill>
                  <a:srgbClr val="0000FF"/>
                </a:solidFill>
                <a:latin typeface="Corbel"/>
                <a:cs typeface="Corbel"/>
              </a:rPr>
              <a:t> </a:t>
            </a:r>
            <a:r>
              <a:rPr lang="it-IT" sz="1600" dirty="0" smtClean="0">
                <a:solidFill>
                  <a:srgbClr val="0000FF"/>
                </a:solidFill>
                <a:latin typeface="Corbel"/>
                <a:cs typeface="Corbel"/>
              </a:rPr>
              <a:t>      - 1 esperimento svolto (in parte) a GSI</a:t>
            </a:r>
          </a:p>
          <a:p>
            <a:pPr lvl="0">
              <a:defRPr/>
            </a:pPr>
            <a:r>
              <a:rPr lang="it-IT" sz="1600" dirty="0">
                <a:solidFill>
                  <a:srgbClr val="0000FF"/>
                </a:solidFill>
                <a:latin typeface="Corbel"/>
                <a:cs typeface="Corbel"/>
              </a:rPr>
              <a:t> </a:t>
            </a:r>
            <a:r>
              <a:rPr lang="it-IT" sz="1600" dirty="0" smtClean="0">
                <a:solidFill>
                  <a:srgbClr val="0000FF"/>
                </a:solidFill>
                <a:latin typeface="Corbel"/>
                <a:cs typeface="Corbel"/>
              </a:rPr>
              <a:t>      - 2 LOI per AGATA@GANIL </a:t>
            </a:r>
          </a:p>
          <a:p>
            <a:pPr lvl="0">
              <a:defRPr/>
            </a:pPr>
            <a:endParaRPr lang="it-IT" b="1" dirty="0">
              <a:solidFill>
                <a:srgbClr val="0000FF"/>
              </a:solidFill>
              <a:latin typeface="Corbel"/>
              <a:cs typeface="Corbel"/>
            </a:endParaRPr>
          </a:p>
          <a:p>
            <a:pPr>
              <a:defRPr/>
            </a:pPr>
            <a:endParaRPr lang="it-IT" sz="1600" dirty="0" smtClean="0">
              <a:solidFill>
                <a:srgbClr val="0000FF"/>
              </a:solidFill>
              <a:latin typeface="Corbel"/>
              <a:cs typeface="Corbel"/>
            </a:endParaRPr>
          </a:p>
          <a:p>
            <a:pPr>
              <a:defRPr/>
            </a:pPr>
            <a:r>
              <a:rPr lang="it-IT" b="1" dirty="0">
                <a:solidFill>
                  <a:srgbClr val="0000FF"/>
                </a:solidFill>
                <a:latin typeface="Corbel"/>
                <a:cs typeface="Corbel"/>
              </a:rPr>
              <a:t> </a:t>
            </a:r>
            <a:r>
              <a:rPr lang="it-IT" b="1" dirty="0" smtClean="0">
                <a:solidFill>
                  <a:srgbClr val="0000FF"/>
                </a:solidFill>
                <a:latin typeface="Corbel"/>
                <a:cs typeface="Corbel"/>
              </a:rPr>
              <a:t>      </a:t>
            </a:r>
            <a:endParaRPr lang="it-IT" b="1" dirty="0">
              <a:solidFill>
                <a:srgbClr val="0000FF"/>
              </a:solidFill>
              <a:latin typeface="Corbel"/>
              <a:cs typeface="Corbel"/>
            </a:endParaRPr>
          </a:p>
          <a:p>
            <a:pPr>
              <a:defRPr/>
            </a:pPr>
            <a:endParaRPr lang="it-IT" b="1" dirty="0">
              <a:solidFill>
                <a:srgbClr val="0000FF"/>
              </a:solidFill>
              <a:latin typeface="Corbel"/>
              <a:cs typeface="Corbel"/>
            </a:endParaRPr>
          </a:p>
        </p:txBody>
      </p:sp>
      <p:pic>
        <p:nvPicPr>
          <p:cNvPr id="4" name="Picture 17" descr="1-shell di 15 flangie AG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350523"/>
            <a:ext cx="1872208"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8"/>
          <p:cNvSpPr txBox="1">
            <a:spLocks noChangeArrowheads="1"/>
          </p:cNvSpPr>
          <p:nvPr/>
        </p:nvSpPr>
        <p:spPr bwMode="auto">
          <a:xfrm>
            <a:off x="5076056" y="2574659"/>
            <a:ext cx="2016224" cy="338554"/>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8575">
                <a:solidFill>
                  <a:srgbClr val="FF0000"/>
                </a:solidFill>
                <a:prstDash val="dash"/>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it-IT" sz="1600" b="1" dirty="0">
                <a:solidFill>
                  <a:schemeClr val="bg1"/>
                </a:solidFill>
                <a:latin typeface="Corbel"/>
                <a:cs typeface="Corbel"/>
              </a:rPr>
              <a:t>Shell di 15 </a:t>
            </a:r>
            <a:r>
              <a:rPr lang="it-IT" sz="1600" b="1" dirty="0" smtClean="0">
                <a:solidFill>
                  <a:schemeClr val="bg1"/>
                </a:solidFill>
                <a:latin typeface="Corbel"/>
                <a:cs typeface="Corbel"/>
              </a:rPr>
              <a:t>flange</a:t>
            </a:r>
            <a:endParaRPr lang="it-IT" sz="1600" b="1" dirty="0">
              <a:solidFill>
                <a:schemeClr val="bg1"/>
              </a:solidFill>
              <a:latin typeface="Corbel"/>
              <a:cs typeface="Corbel"/>
            </a:endParaRPr>
          </a:p>
        </p:txBody>
      </p:sp>
      <p:pic>
        <p:nvPicPr>
          <p:cNvPr id="6" name="Picture 15" descr="5-cameretta AGATA-inter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134499"/>
            <a:ext cx="1829782"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9"/>
          <p:cNvSpPr>
            <a:spLocks noChangeShapeType="1"/>
          </p:cNvSpPr>
          <p:nvPr/>
        </p:nvSpPr>
        <p:spPr bwMode="auto">
          <a:xfrm>
            <a:off x="7425326" y="1890150"/>
            <a:ext cx="991911" cy="950278"/>
          </a:xfrm>
          <a:prstGeom prst="line">
            <a:avLst/>
          </a:prstGeom>
          <a:noFill/>
          <a:ln w="952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00">
              <a:cs typeface="Arial" charset="0"/>
            </a:endParaRPr>
          </a:p>
        </p:txBody>
      </p:sp>
      <p:sp>
        <p:nvSpPr>
          <p:cNvPr id="8" name="Text Box 20"/>
          <p:cNvSpPr txBox="1">
            <a:spLocks noChangeArrowheads="1"/>
          </p:cNvSpPr>
          <p:nvPr/>
        </p:nvSpPr>
        <p:spPr bwMode="auto">
          <a:xfrm rot="2553755">
            <a:off x="7387841" y="1838406"/>
            <a:ext cx="69882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it-IT" sz="1200" dirty="0">
                <a:solidFill>
                  <a:schemeClr val="bg1"/>
                </a:solidFill>
                <a:latin typeface="Comic Sans MS" charset="0"/>
                <a:cs typeface="Arial" charset="0"/>
              </a:rPr>
              <a:t>26cm</a:t>
            </a:r>
          </a:p>
        </p:txBody>
      </p:sp>
      <p:sp>
        <p:nvSpPr>
          <p:cNvPr id="9" name="Text Box 7"/>
          <p:cNvSpPr txBox="1">
            <a:spLocks noChangeArrowheads="1"/>
          </p:cNvSpPr>
          <p:nvPr/>
        </p:nvSpPr>
        <p:spPr bwMode="auto">
          <a:xfrm>
            <a:off x="7023946" y="620688"/>
            <a:ext cx="2107581"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80000"/>
              </a:lnSpc>
              <a:defRPr/>
            </a:pPr>
            <a:r>
              <a:rPr lang="it-IT" sz="1400" dirty="0">
                <a:solidFill>
                  <a:srgbClr val="0000FF"/>
                </a:solidFill>
                <a:latin typeface="Corbel"/>
                <a:cs typeface="Corbel"/>
              </a:rPr>
              <a:t>spessore cameretta: 2mm</a:t>
            </a:r>
          </a:p>
          <a:p>
            <a:pPr>
              <a:lnSpc>
                <a:spcPct val="80000"/>
              </a:lnSpc>
              <a:buFont typeface="Wingdings" charset="0"/>
              <a:buChar char="è"/>
              <a:defRPr/>
            </a:pPr>
            <a:r>
              <a:rPr lang="it-IT" sz="1200" dirty="0">
                <a:solidFill>
                  <a:srgbClr val="FF0000"/>
                </a:solidFill>
                <a:latin typeface="Corbel"/>
                <a:cs typeface="Corbel"/>
                <a:sym typeface="Wingdings" charset="0"/>
              </a:rPr>
              <a:t> basso assorbimento</a:t>
            </a:r>
          </a:p>
          <a:p>
            <a:pPr>
              <a:lnSpc>
                <a:spcPct val="80000"/>
              </a:lnSpc>
              <a:buFont typeface="Wingdings" charset="0"/>
              <a:buChar char="è"/>
              <a:defRPr/>
            </a:pPr>
            <a:r>
              <a:rPr lang="it-IT" sz="1200" dirty="0">
                <a:solidFill>
                  <a:srgbClr val="FF0000"/>
                </a:solidFill>
                <a:latin typeface="Corbel"/>
                <a:cs typeface="Corbel"/>
                <a:sym typeface="Wingdings" charset="0"/>
              </a:rPr>
              <a:t> vuoto 10</a:t>
            </a:r>
            <a:r>
              <a:rPr lang="it-IT" sz="1200" baseline="30000" dirty="0">
                <a:solidFill>
                  <a:srgbClr val="FF0000"/>
                </a:solidFill>
                <a:latin typeface="Corbel"/>
                <a:cs typeface="Corbel"/>
                <a:sym typeface="Wingdings" charset="0"/>
              </a:rPr>
              <a:t>-6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7504" y="188640"/>
            <a:ext cx="8928992" cy="523220"/>
          </a:xfrm>
          <a:prstGeom prst="rect">
            <a:avLst/>
          </a:prstGeom>
        </p:spPr>
        <p:txBody>
          <a:bodyPr wrap="square">
            <a:spAutoFit/>
          </a:bodyPr>
          <a:lstStyle/>
          <a:p>
            <a:pPr algn="ctr"/>
            <a:r>
              <a:rPr lang="en-US" sz="2800" b="1" dirty="0" smtClean="0">
                <a:solidFill>
                  <a:srgbClr val="0000FF"/>
                </a:solidFill>
                <a:latin typeface="Corbel"/>
                <a:cs typeface="Corbel"/>
              </a:rPr>
              <a:t>Milano triple segment and core preamplifiers for AGATA</a:t>
            </a:r>
            <a:endParaRPr lang="en-US" sz="2800" b="1" dirty="0">
              <a:solidFill>
                <a:srgbClr val="0000FF"/>
              </a:solidFill>
              <a:latin typeface="Corbel"/>
              <a:cs typeface="Corbel"/>
            </a:endParaRPr>
          </a:p>
        </p:txBody>
      </p:sp>
      <p:grpSp>
        <p:nvGrpSpPr>
          <p:cNvPr id="15" name="Gruppo 14"/>
          <p:cNvGrpSpPr/>
          <p:nvPr/>
        </p:nvGrpSpPr>
        <p:grpSpPr>
          <a:xfrm>
            <a:off x="179512" y="980728"/>
            <a:ext cx="4464495" cy="2232247"/>
            <a:chOff x="1884169" y="976317"/>
            <a:chExt cx="6192837" cy="2952749"/>
          </a:xfrm>
        </p:grpSpPr>
        <p:sp>
          <p:nvSpPr>
            <p:cNvPr id="4" name="Rectangle 15"/>
            <p:cNvSpPr>
              <a:spLocks noChangeArrowheads="1"/>
            </p:cNvSpPr>
            <p:nvPr/>
          </p:nvSpPr>
          <p:spPr bwMode="auto">
            <a:xfrm>
              <a:off x="1884169" y="976317"/>
              <a:ext cx="6192837" cy="2952749"/>
            </a:xfrm>
            <a:prstGeom prst="rect">
              <a:avLst/>
            </a:prstGeom>
            <a:solidFill>
              <a:schemeClr val="bg1">
                <a:lumMod val="85000"/>
              </a:schemeClr>
            </a:solidFill>
            <a:ln w="19050">
              <a:solidFill>
                <a:schemeClr val="accent2"/>
              </a:solidFill>
              <a:miter lim="800000"/>
              <a:headEnd/>
              <a:tailEnd/>
            </a:ln>
            <a:effectLst/>
          </p:spPr>
          <p:txBody>
            <a:bodyPr wrap="none" anchor="ctr"/>
            <a:lstStyle/>
            <a:p>
              <a:endParaRPr lang="it-IT"/>
            </a:p>
          </p:txBody>
        </p:sp>
        <p:pic>
          <p:nvPicPr>
            <p:cNvPr id="5" name="Picture 32" descr="\\193.205.79.155\Documenti\Immagini\Telecontrolli\AGATA_triple_2012_bot.png"/>
            <p:cNvPicPr>
              <a:picLocks noChangeAspect="1" noChangeArrowheads="1"/>
            </p:cNvPicPr>
            <p:nvPr/>
          </p:nvPicPr>
          <p:blipFill>
            <a:blip r:embed="rId2" cstate="print"/>
            <a:srcRect/>
            <a:stretch>
              <a:fillRect/>
            </a:stretch>
          </p:blipFill>
          <p:spPr bwMode="auto">
            <a:xfrm>
              <a:off x="5324470" y="1136633"/>
              <a:ext cx="2566987" cy="2617787"/>
            </a:xfrm>
            <a:prstGeom prst="rect">
              <a:avLst/>
            </a:prstGeom>
            <a:noFill/>
          </p:spPr>
        </p:pic>
        <p:pic>
          <p:nvPicPr>
            <p:cNvPr id="6" name="Picture 31" descr="\\193.205.79.155\Documenti\Immagini\Telecontrolli\AGATA_triple_2012_top.png"/>
            <p:cNvPicPr>
              <a:picLocks noChangeAspect="1" noChangeArrowheads="1"/>
            </p:cNvPicPr>
            <p:nvPr/>
          </p:nvPicPr>
          <p:blipFill>
            <a:blip r:embed="rId3" cstate="print"/>
            <a:srcRect/>
            <a:stretch>
              <a:fillRect/>
            </a:stretch>
          </p:blipFill>
          <p:spPr bwMode="auto">
            <a:xfrm>
              <a:off x="2462169" y="1201739"/>
              <a:ext cx="2527300" cy="2578100"/>
            </a:xfrm>
            <a:prstGeom prst="rect">
              <a:avLst/>
            </a:prstGeom>
            <a:noFill/>
            <a:ln>
              <a:noFill/>
            </a:ln>
          </p:spPr>
        </p:pic>
        <p:sp>
          <p:nvSpPr>
            <p:cNvPr id="11" name="Text Box 29"/>
            <p:cNvSpPr txBox="1">
              <a:spLocks noChangeArrowheads="1"/>
            </p:cNvSpPr>
            <p:nvPr/>
          </p:nvSpPr>
          <p:spPr bwMode="auto">
            <a:xfrm>
              <a:off x="4979449" y="1074541"/>
              <a:ext cx="1147572" cy="459003"/>
            </a:xfrm>
            <a:prstGeom prst="rect">
              <a:avLst/>
            </a:prstGeom>
            <a:noFill/>
            <a:ln w="12700">
              <a:noFill/>
              <a:miter lim="800000"/>
              <a:headEnd/>
              <a:tailEnd/>
            </a:ln>
            <a:effectLst/>
          </p:spPr>
          <p:txBody>
            <a:bodyPr wrap="square" lIns="90000" tIns="82800" rIns="90000" bIns="82800">
              <a:spAutoFit/>
            </a:bodyPr>
            <a:lstStyle/>
            <a:p>
              <a:r>
                <a:rPr lang="it-IT" sz="1100" dirty="0">
                  <a:latin typeface="Comic Sans MS" pitchFamily="66" charset="0"/>
                </a:rPr>
                <a:t>Back view</a:t>
              </a:r>
            </a:p>
          </p:txBody>
        </p:sp>
        <p:sp>
          <p:nvSpPr>
            <p:cNvPr id="12" name="Text Box 30"/>
            <p:cNvSpPr txBox="1">
              <a:spLocks noChangeArrowheads="1"/>
            </p:cNvSpPr>
            <p:nvPr/>
          </p:nvSpPr>
          <p:spPr bwMode="auto">
            <a:xfrm>
              <a:off x="2077977" y="1022355"/>
              <a:ext cx="720726" cy="689910"/>
            </a:xfrm>
            <a:prstGeom prst="rect">
              <a:avLst/>
            </a:prstGeom>
            <a:noFill/>
            <a:ln w="12700">
              <a:noFill/>
              <a:miter lim="800000"/>
              <a:headEnd/>
              <a:tailEnd/>
            </a:ln>
            <a:effectLst/>
          </p:spPr>
          <p:txBody>
            <a:bodyPr lIns="90000" tIns="82800" rIns="90000" bIns="82800">
              <a:spAutoFit/>
            </a:bodyPr>
            <a:lstStyle/>
            <a:p>
              <a:pPr algn="ctr"/>
              <a:r>
                <a:rPr lang="it-IT" sz="1100" dirty="0" err="1">
                  <a:latin typeface="Comic Sans MS" pitchFamily="66" charset="0"/>
                </a:rPr>
                <a:t>Front</a:t>
              </a:r>
              <a:r>
                <a:rPr lang="it-IT" sz="1100" dirty="0">
                  <a:latin typeface="Comic Sans MS" pitchFamily="66" charset="0"/>
                </a:rPr>
                <a:t/>
              </a:r>
              <a:br>
                <a:rPr lang="it-IT" sz="1100" dirty="0">
                  <a:latin typeface="Comic Sans MS" pitchFamily="66" charset="0"/>
                </a:rPr>
              </a:br>
              <a:r>
                <a:rPr lang="it-IT" sz="1100" dirty="0" err="1">
                  <a:latin typeface="Comic Sans MS" pitchFamily="66" charset="0"/>
                </a:rPr>
                <a:t>view</a:t>
              </a:r>
              <a:endParaRPr lang="it-IT" sz="1100" dirty="0">
                <a:latin typeface="Comic Sans MS" pitchFamily="66" charset="0"/>
              </a:endParaRPr>
            </a:p>
          </p:txBody>
        </p:sp>
      </p:grpSp>
      <p:grpSp>
        <p:nvGrpSpPr>
          <p:cNvPr id="22" name="Gruppo 21"/>
          <p:cNvGrpSpPr/>
          <p:nvPr/>
        </p:nvGrpSpPr>
        <p:grpSpPr>
          <a:xfrm>
            <a:off x="4788024" y="980728"/>
            <a:ext cx="4032548" cy="2214885"/>
            <a:chOff x="3276327" y="3543994"/>
            <a:chExt cx="5256213" cy="2747963"/>
          </a:xfrm>
        </p:grpSpPr>
        <p:sp>
          <p:nvSpPr>
            <p:cNvPr id="16" name="Rectangle 14"/>
            <p:cNvSpPr>
              <a:spLocks noChangeArrowheads="1"/>
            </p:cNvSpPr>
            <p:nvPr/>
          </p:nvSpPr>
          <p:spPr bwMode="auto">
            <a:xfrm>
              <a:off x="3276327" y="3572569"/>
              <a:ext cx="5256213" cy="2719388"/>
            </a:xfrm>
            <a:prstGeom prst="rect">
              <a:avLst/>
            </a:prstGeom>
            <a:solidFill>
              <a:schemeClr val="bg1"/>
            </a:solidFill>
            <a:ln w="19050">
              <a:solidFill>
                <a:schemeClr val="accent2"/>
              </a:solidFill>
              <a:miter lim="800000"/>
              <a:headEnd/>
              <a:tailEnd/>
            </a:ln>
            <a:effectLst/>
          </p:spPr>
          <p:txBody>
            <a:bodyPr wrap="none" anchor="ctr"/>
            <a:lstStyle/>
            <a:p>
              <a:endParaRPr lang="it-IT"/>
            </a:p>
          </p:txBody>
        </p:sp>
        <p:pic>
          <p:nvPicPr>
            <p:cNvPr id="17" name="Picture 10" descr="Single_core_front"/>
            <p:cNvPicPr>
              <a:picLocks noChangeAspect="1" noChangeArrowheads="1"/>
            </p:cNvPicPr>
            <p:nvPr/>
          </p:nvPicPr>
          <p:blipFill>
            <a:blip r:embed="rId4" cstate="print">
              <a:lum bright="12000" contrast="10000"/>
            </a:blip>
            <a:srcRect/>
            <a:stretch>
              <a:fillRect/>
            </a:stretch>
          </p:blipFill>
          <p:spPr bwMode="auto">
            <a:xfrm>
              <a:off x="3349352" y="3717032"/>
              <a:ext cx="2495550" cy="2493962"/>
            </a:xfrm>
            <a:prstGeom prst="rect">
              <a:avLst/>
            </a:prstGeom>
            <a:noFill/>
          </p:spPr>
        </p:pic>
        <p:pic>
          <p:nvPicPr>
            <p:cNvPr id="18" name="Picture 11" descr="Single_core_back"/>
            <p:cNvPicPr>
              <a:picLocks noChangeAspect="1" noChangeArrowheads="1"/>
            </p:cNvPicPr>
            <p:nvPr/>
          </p:nvPicPr>
          <p:blipFill>
            <a:blip r:embed="rId5" cstate="print">
              <a:lum bright="12000" contrast="10000"/>
            </a:blip>
            <a:srcRect/>
            <a:stretch>
              <a:fillRect/>
            </a:stretch>
          </p:blipFill>
          <p:spPr bwMode="auto">
            <a:xfrm>
              <a:off x="5940152" y="3717032"/>
              <a:ext cx="2520950" cy="2457450"/>
            </a:xfrm>
            <a:prstGeom prst="rect">
              <a:avLst/>
            </a:prstGeom>
            <a:noFill/>
          </p:spPr>
        </p:pic>
        <p:sp>
          <p:nvSpPr>
            <p:cNvPr id="19" name="Rectangle 23"/>
            <p:cNvSpPr>
              <a:spLocks noChangeArrowheads="1"/>
            </p:cNvSpPr>
            <p:nvPr/>
          </p:nvSpPr>
          <p:spPr bwMode="auto">
            <a:xfrm>
              <a:off x="3997052" y="5617269"/>
              <a:ext cx="1152525" cy="576263"/>
            </a:xfrm>
            <a:prstGeom prst="rect">
              <a:avLst/>
            </a:prstGeom>
            <a:noFill/>
            <a:ln w="38100">
              <a:solidFill>
                <a:srgbClr val="FF0000"/>
              </a:solidFill>
              <a:prstDash val="sysDot"/>
              <a:miter lim="800000"/>
              <a:headEnd/>
              <a:tailEnd/>
            </a:ln>
            <a:effectLst/>
          </p:spPr>
          <p:txBody>
            <a:bodyPr wrap="none" anchor="ctr"/>
            <a:lstStyle/>
            <a:p>
              <a:endParaRPr lang="it-IT"/>
            </a:p>
          </p:txBody>
        </p:sp>
        <p:sp>
          <p:nvSpPr>
            <p:cNvPr id="20" name="Text Box 26"/>
            <p:cNvSpPr txBox="1">
              <a:spLocks noChangeArrowheads="1"/>
            </p:cNvSpPr>
            <p:nvPr/>
          </p:nvSpPr>
          <p:spPr bwMode="auto">
            <a:xfrm>
              <a:off x="3276327" y="3618607"/>
              <a:ext cx="1584325" cy="347662"/>
            </a:xfrm>
            <a:prstGeom prst="rect">
              <a:avLst/>
            </a:prstGeom>
            <a:noFill/>
            <a:ln w="12700">
              <a:noFill/>
              <a:miter lim="800000"/>
              <a:headEnd/>
              <a:tailEnd/>
            </a:ln>
            <a:effectLst/>
          </p:spPr>
          <p:txBody>
            <a:bodyPr lIns="90000" tIns="82800" rIns="90000" bIns="82800">
              <a:spAutoFit/>
            </a:bodyPr>
            <a:lstStyle/>
            <a:p>
              <a:r>
                <a:rPr lang="it-IT" sz="1200">
                  <a:latin typeface="Comic Sans MS" pitchFamily="66" charset="0"/>
                </a:rPr>
                <a:t>Front view</a:t>
              </a:r>
            </a:p>
          </p:txBody>
        </p:sp>
        <p:sp>
          <p:nvSpPr>
            <p:cNvPr id="21" name="Text Box 28"/>
            <p:cNvSpPr txBox="1">
              <a:spLocks noChangeArrowheads="1"/>
            </p:cNvSpPr>
            <p:nvPr/>
          </p:nvSpPr>
          <p:spPr bwMode="auto">
            <a:xfrm>
              <a:off x="5911577" y="3543994"/>
              <a:ext cx="935038" cy="530225"/>
            </a:xfrm>
            <a:prstGeom prst="rect">
              <a:avLst/>
            </a:prstGeom>
            <a:noFill/>
            <a:ln w="12700">
              <a:noFill/>
              <a:miter lim="800000"/>
              <a:headEnd/>
              <a:tailEnd/>
            </a:ln>
            <a:effectLst/>
          </p:spPr>
          <p:txBody>
            <a:bodyPr lIns="90000" tIns="82800" rIns="90000" bIns="82800">
              <a:spAutoFit/>
            </a:bodyPr>
            <a:lstStyle/>
            <a:p>
              <a:pPr algn="ctr"/>
              <a:r>
                <a:rPr lang="it-IT" sz="1200">
                  <a:latin typeface="Comic Sans MS" pitchFamily="66" charset="0"/>
                </a:rPr>
                <a:t>Back</a:t>
              </a:r>
              <a:br>
                <a:rPr lang="it-IT" sz="1200">
                  <a:latin typeface="Comic Sans MS" pitchFamily="66" charset="0"/>
                </a:rPr>
              </a:br>
              <a:r>
                <a:rPr lang="it-IT" sz="1200">
                  <a:latin typeface="Comic Sans MS" pitchFamily="66" charset="0"/>
                </a:rPr>
                <a:t>view</a:t>
              </a:r>
            </a:p>
          </p:txBody>
        </p:sp>
      </p:grpSp>
      <p:sp>
        <p:nvSpPr>
          <p:cNvPr id="23" name="Rettangolo 22"/>
          <p:cNvSpPr/>
          <p:nvPr/>
        </p:nvSpPr>
        <p:spPr>
          <a:xfrm>
            <a:off x="0" y="3356992"/>
            <a:ext cx="4644008" cy="523220"/>
          </a:xfrm>
          <a:prstGeom prst="rect">
            <a:avLst/>
          </a:prstGeom>
        </p:spPr>
        <p:txBody>
          <a:bodyPr wrap="square">
            <a:spAutoFit/>
          </a:bodyPr>
          <a:lstStyle/>
          <a:p>
            <a:pPr algn="ctr"/>
            <a:r>
              <a:rPr lang="en-US" sz="2800" b="1" dirty="0" smtClean="0">
                <a:solidFill>
                  <a:srgbClr val="0000FF"/>
                </a:solidFill>
                <a:latin typeface="Corbel"/>
                <a:cs typeface="Corbel"/>
              </a:rPr>
              <a:t>Milano pre for GALILEO</a:t>
            </a:r>
            <a:endParaRPr lang="en-US" sz="2800" b="1" dirty="0">
              <a:solidFill>
                <a:srgbClr val="0000FF"/>
              </a:solidFill>
              <a:latin typeface="Corbel"/>
              <a:cs typeface="Corbel"/>
            </a:endParaRPr>
          </a:p>
        </p:txBody>
      </p:sp>
      <p:grpSp>
        <p:nvGrpSpPr>
          <p:cNvPr id="24" name="Gruppo 23"/>
          <p:cNvGrpSpPr/>
          <p:nvPr/>
        </p:nvGrpSpPr>
        <p:grpSpPr>
          <a:xfrm>
            <a:off x="251520" y="4005064"/>
            <a:ext cx="4464496" cy="2016224"/>
            <a:chOff x="250825" y="692150"/>
            <a:chExt cx="5256213" cy="2719388"/>
          </a:xfrm>
        </p:grpSpPr>
        <p:sp>
          <p:nvSpPr>
            <p:cNvPr id="25" name="Rectangle 14"/>
            <p:cNvSpPr>
              <a:spLocks noChangeArrowheads="1"/>
            </p:cNvSpPr>
            <p:nvPr/>
          </p:nvSpPr>
          <p:spPr bwMode="auto">
            <a:xfrm>
              <a:off x="250825" y="692150"/>
              <a:ext cx="5256213" cy="2719388"/>
            </a:xfrm>
            <a:prstGeom prst="rect">
              <a:avLst/>
            </a:prstGeom>
            <a:solidFill>
              <a:schemeClr val="bg1">
                <a:lumMod val="85000"/>
              </a:schemeClr>
            </a:solidFill>
            <a:ln w="19050">
              <a:solidFill>
                <a:schemeClr val="accent2"/>
              </a:solidFill>
              <a:miter lim="800000"/>
              <a:headEnd/>
              <a:tailEnd/>
            </a:ln>
            <a:effectLst/>
          </p:spPr>
          <p:txBody>
            <a:bodyPr wrap="none" anchor="ctr"/>
            <a:lstStyle/>
            <a:p>
              <a:endParaRPr lang="it-IT"/>
            </a:p>
          </p:txBody>
        </p:sp>
        <p:pic>
          <p:nvPicPr>
            <p:cNvPr id="26" name="Picture 4" descr="\\193.205.79.155\Documenti\Immagini\Telecontrolli\Pre_GALILEO_Gadea3.png"/>
            <p:cNvPicPr>
              <a:picLocks noChangeAspect="1" noChangeArrowheads="1"/>
            </p:cNvPicPr>
            <p:nvPr/>
          </p:nvPicPr>
          <p:blipFill>
            <a:blip r:embed="rId6" cstate="print"/>
            <a:srcRect/>
            <a:stretch>
              <a:fillRect/>
            </a:stretch>
          </p:blipFill>
          <p:spPr bwMode="auto">
            <a:xfrm>
              <a:off x="785786" y="844549"/>
              <a:ext cx="4068763" cy="2441575"/>
            </a:xfrm>
            <a:prstGeom prst="rect">
              <a:avLst/>
            </a:prstGeom>
            <a:noFill/>
          </p:spPr>
        </p:pic>
        <p:sp>
          <p:nvSpPr>
            <p:cNvPr id="27" name="Text Box 26"/>
            <p:cNvSpPr txBox="1">
              <a:spLocks noChangeArrowheads="1"/>
            </p:cNvSpPr>
            <p:nvPr/>
          </p:nvSpPr>
          <p:spPr bwMode="auto">
            <a:xfrm>
              <a:off x="250825" y="738188"/>
              <a:ext cx="1584325" cy="347662"/>
            </a:xfrm>
            <a:prstGeom prst="rect">
              <a:avLst/>
            </a:prstGeom>
            <a:noFill/>
            <a:ln w="12700">
              <a:noFill/>
              <a:miter lim="800000"/>
              <a:headEnd/>
              <a:tailEnd/>
            </a:ln>
            <a:effectLst/>
          </p:spPr>
          <p:txBody>
            <a:bodyPr lIns="90000" tIns="82800" rIns="90000" bIns="82800">
              <a:spAutoFit/>
            </a:bodyPr>
            <a:lstStyle/>
            <a:p>
              <a:r>
                <a:rPr lang="it-IT" sz="1200">
                  <a:latin typeface="Comic Sans MS" pitchFamily="66" charset="0"/>
                </a:rPr>
                <a:t>Front view</a:t>
              </a:r>
            </a:p>
          </p:txBody>
        </p:sp>
        <p:sp>
          <p:nvSpPr>
            <p:cNvPr id="28" name="Text Box 28"/>
            <p:cNvSpPr txBox="1">
              <a:spLocks noChangeArrowheads="1"/>
            </p:cNvSpPr>
            <p:nvPr/>
          </p:nvSpPr>
          <p:spPr bwMode="auto">
            <a:xfrm>
              <a:off x="4500562" y="2613023"/>
              <a:ext cx="935038" cy="530225"/>
            </a:xfrm>
            <a:prstGeom prst="rect">
              <a:avLst/>
            </a:prstGeom>
            <a:noFill/>
            <a:ln w="12700">
              <a:noFill/>
              <a:miter lim="800000"/>
              <a:headEnd/>
              <a:tailEnd/>
            </a:ln>
            <a:effectLst/>
          </p:spPr>
          <p:txBody>
            <a:bodyPr lIns="90000" tIns="82800" rIns="90000" bIns="82800">
              <a:spAutoFit/>
            </a:bodyPr>
            <a:lstStyle/>
            <a:p>
              <a:pPr algn="ctr"/>
              <a:r>
                <a:rPr lang="it-IT" sz="1200" dirty="0">
                  <a:latin typeface="Comic Sans MS" pitchFamily="66" charset="0"/>
                </a:rPr>
                <a:t>Back</a:t>
              </a:r>
              <a:br>
                <a:rPr lang="it-IT" sz="1200" dirty="0">
                  <a:latin typeface="Comic Sans MS" pitchFamily="66" charset="0"/>
                </a:rPr>
              </a:br>
              <a:r>
                <a:rPr lang="it-IT" sz="1200" dirty="0">
                  <a:latin typeface="Comic Sans MS" pitchFamily="66" charset="0"/>
                </a:rPr>
                <a:t>view</a:t>
              </a:r>
            </a:p>
          </p:txBody>
        </p:sp>
      </p:grpSp>
      <p:pic>
        <p:nvPicPr>
          <p:cNvPr id="29" name="Picture 9" descr="DSC00248.JPG"/>
          <p:cNvPicPr>
            <a:picLocks noChangeAspect="1"/>
          </p:cNvPicPr>
          <p:nvPr/>
        </p:nvPicPr>
        <p:blipFill>
          <a:blip r:embed="rId7" cstate="print"/>
          <a:srcRect l="6197" t="11567" r="7052" b="23989"/>
          <a:stretch>
            <a:fillRect/>
          </a:stretch>
        </p:blipFill>
        <p:spPr>
          <a:xfrm>
            <a:off x="4860032" y="4005063"/>
            <a:ext cx="4032448" cy="2246649"/>
          </a:xfrm>
          <a:prstGeom prst="rect">
            <a:avLst/>
          </a:prstGeom>
          <a:ln w="76200">
            <a:solidFill>
              <a:schemeClr val="bg1"/>
            </a:solidFill>
          </a:ln>
          <a:effectLst/>
          <a:scene3d>
            <a:camera prst="orthographicFront">
              <a:rot lat="0" lon="0" rev="0"/>
            </a:camera>
            <a:lightRig rig="brightRoom" dir="t">
              <a:rot lat="0" lon="0" rev="600000"/>
            </a:lightRig>
          </a:scene3d>
          <a:sp3d prstMaterial="metal">
            <a:bevelT w="38100" h="57150" prst="angle"/>
          </a:sp3d>
        </p:spPr>
      </p:pic>
      <p:sp>
        <p:nvSpPr>
          <p:cNvPr id="30" name="Rettangolo 29"/>
          <p:cNvSpPr/>
          <p:nvPr/>
        </p:nvSpPr>
        <p:spPr>
          <a:xfrm>
            <a:off x="4355976" y="3356992"/>
            <a:ext cx="4788024" cy="461665"/>
          </a:xfrm>
          <a:prstGeom prst="rect">
            <a:avLst/>
          </a:prstGeom>
        </p:spPr>
        <p:txBody>
          <a:bodyPr wrap="square">
            <a:spAutoFit/>
          </a:bodyPr>
          <a:lstStyle/>
          <a:p>
            <a:pPr algn="ctr"/>
            <a:r>
              <a:rPr lang="en-US" sz="2400" b="1" dirty="0" smtClean="0">
                <a:solidFill>
                  <a:srgbClr val="0000FF"/>
                </a:solidFill>
                <a:latin typeface="Corbel"/>
                <a:cs typeface="Corbel"/>
              </a:rPr>
              <a:t>Milano digitizers AGATA/GALILEO</a:t>
            </a:r>
            <a:endParaRPr lang="en-US" sz="2400" b="1" dirty="0">
              <a:solidFill>
                <a:srgbClr val="0000FF"/>
              </a:solidFill>
              <a:latin typeface="Corbel"/>
              <a:cs typeface="Corbel"/>
            </a:endParaRPr>
          </a:p>
        </p:txBody>
      </p:sp>
      <p:sp>
        <p:nvSpPr>
          <p:cNvPr id="31" name="CasellaDiTesto 30"/>
          <p:cNvSpPr txBox="1"/>
          <p:nvPr/>
        </p:nvSpPr>
        <p:spPr>
          <a:xfrm>
            <a:off x="7813571" y="6581001"/>
            <a:ext cx="1330429" cy="276999"/>
          </a:xfrm>
          <a:prstGeom prst="rect">
            <a:avLst/>
          </a:prstGeom>
          <a:noFill/>
        </p:spPr>
        <p:txBody>
          <a:bodyPr wrap="none" rtlCol="0">
            <a:spAutoFit/>
          </a:bodyPr>
          <a:lstStyle/>
          <a:p>
            <a:r>
              <a:rPr lang="it-IT" sz="1200" dirty="0" err="1" smtClean="0">
                <a:solidFill>
                  <a:schemeClr val="bg1"/>
                </a:solidFill>
              </a:rPr>
              <a:t>Thanks</a:t>
            </a:r>
            <a:r>
              <a:rPr lang="it-IT" sz="1200" dirty="0" smtClean="0">
                <a:solidFill>
                  <a:schemeClr val="bg1"/>
                </a:solidFill>
              </a:rPr>
              <a:t> </a:t>
            </a:r>
            <a:r>
              <a:rPr lang="it-IT" sz="1200" dirty="0" err="1" smtClean="0">
                <a:solidFill>
                  <a:schemeClr val="bg1"/>
                </a:solidFill>
              </a:rPr>
              <a:t>to</a:t>
            </a:r>
            <a:r>
              <a:rPr lang="it-IT" sz="1200" dirty="0" smtClean="0">
                <a:solidFill>
                  <a:schemeClr val="bg1"/>
                </a:solidFill>
              </a:rPr>
              <a:t> A. </a:t>
            </a:r>
            <a:r>
              <a:rPr lang="it-IT" sz="1200" dirty="0" err="1" smtClean="0">
                <a:solidFill>
                  <a:schemeClr val="bg1"/>
                </a:solidFill>
              </a:rPr>
              <a:t>Pullia</a:t>
            </a:r>
            <a:endParaRPr lang="en-US" sz="1200" dirty="0">
              <a:solidFill>
                <a:schemeClr val="bg1"/>
              </a:solidFill>
            </a:endParaRPr>
          </a:p>
        </p:txBody>
      </p:sp>
      <p:sp>
        <p:nvSpPr>
          <p:cNvPr id="2" name="TextBox 1"/>
          <p:cNvSpPr txBox="1"/>
          <p:nvPr/>
        </p:nvSpPr>
        <p:spPr>
          <a:xfrm>
            <a:off x="322401" y="6309320"/>
            <a:ext cx="1369279" cy="461665"/>
          </a:xfrm>
          <a:prstGeom prst="rect">
            <a:avLst/>
          </a:prstGeom>
          <a:noFill/>
        </p:spPr>
        <p:txBody>
          <a:bodyPr wrap="none" rtlCol="0">
            <a:spAutoFit/>
          </a:bodyPr>
          <a:lstStyle/>
          <a:p>
            <a:r>
              <a:rPr lang="en-US" sz="2400" b="1" i="1" dirty="0" smtClean="0">
                <a:solidFill>
                  <a:srgbClr val="FF33CC"/>
                </a:solidFill>
                <a:latin typeface="Corbel"/>
                <a:cs typeface="Corbel"/>
              </a:rPr>
              <a:t>A. </a:t>
            </a:r>
            <a:r>
              <a:rPr lang="en-US" sz="2400" b="1" i="1" dirty="0" err="1" smtClean="0">
                <a:solidFill>
                  <a:srgbClr val="FF33CC"/>
                </a:solidFill>
                <a:latin typeface="Corbel"/>
                <a:cs typeface="Corbel"/>
              </a:rPr>
              <a:t>Pullia</a:t>
            </a:r>
            <a:endParaRPr lang="en-US" sz="2400" b="1" i="1" dirty="0">
              <a:solidFill>
                <a:srgbClr val="FF33CC"/>
              </a:solidFill>
              <a:latin typeface="Corbel"/>
              <a:cs typeface="Corbel"/>
            </a:endParaRPr>
          </a:p>
        </p:txBody>
      </p:sp>
    </p:spTree>
    <p:extLst>
      <p:ext uri="{BB962C8B-B14F-4D97-AF65-F5344CB8AC3E}">
        <p14:creationId xmlns:p14="http://schemas.microsoft.com/office/powerpoint/2010/main" val="2711328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5325"/>
            <a:ext cx="91440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013"/>
            <a:ext cx="487521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ttangolo 2"/>
          <p:cNvSpPr>
            <a:spLocks noChangeArrowheads="1"/>
          </p:cNvSpPr>
          <p:nvPr/>
        </p:nvSpPr>
        <p:spPr bwMode="auto">
          <a:xfrm>
            <a:off x="4859338" y="623888"/>
            <a:ext cx="64087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it-IT" sz="1600" b="1" i="1">
              <a:solidFill>
                <a:srgbClr val="0000FF"/>
              </a:solidFill>
            </a:endParaRPr>
          </a:p>
          <a:p>
            <a:r>
              <a:rPr lang="pt-BR" sz="2000" b="1" i="1">
                <a:solidFill>
                  <a:srgbClr val="0000FF"/>
                </a:solidFill>
              </a:rPr>
              <a:t>Comment</a:t>
            </a:r>
            <a:r>
              <a:rPr lang="pt-BR" sz="1600" b="1" i="1">
                <a:solidFill>
                  <a:srgbClr val="0000FF"/>
                </a:solidFill>
              </a:rPr>
              <a:t> </a:t>
            </a:r>
            <a:r>
              <a:rPr lang="pt-BR" sz="2000" b="1" i="1">
                <a:solidFill>
                  <a:srgbClr val="0000FF"/>
                </a:solidFill>
              </a:rPr>
              <a:t>to Nature</a:t>
            </a:r>
            <a:r>
              <a:rPr lang="pt-BR" sz="1600" b="1" i="1">
                <a:solidFill>
                  <a:srgbClr val="0000FF"/>
                </a:solidFill>
              </a:rPr>
              <a:t>,</a:t>
            </a:r>
          </a:p>
          <a:p>
            <a:r>
              <a:rPr lang="pt-BR" sz="1600" b="1" i="1">
                <a:solidFill>
                  <a:srgbClr val="0000FF"/>
                </a:solidFill>
              </a:rPr>
              <a:t> by M. Thoenessen and B. Sherrill </a:t>
            </a:r>
          </a:p>
          <a:p>
            <a:r>
              <a:rPr lang="pt-BR" sz="1600" b="1" i="1">
                <a:solidFill>
                  <a:srgbClr val="0000FF"/>
                </a:solidFill>
              </a:rPr>
              <a:t>5 M AY 2 0 1 1 | VO L 4 7 3 | N AT U R E | 2 5</a:t>
            </a:r>
          </a:p>
          <a:p>
            <a:endParaRPr lang="pt-BR" sz="1600" b="1" i="1">
              <a:solidFill>
                <a:srgbClr val="0000FF"/>
              </a:solidFill>
            </a:endParaRPr>
          </a:p>
          <a:p>
            <a:r>
              <a:rPr lang="pt-BR" sz="1600" b="1" i="1">
                <a:solidFill>
                  <a:srgbClr val="0000FF"/>
                </a:solidFill>
              </a:rPr>
              <a:t>In occasion of Rutherford centennial </a:t>
            </a:r>
            <a:r>
              <a:rPr lang="it-IT" sz="1600" b="1" i="1">
                <a:solidFill>
                  <a:srgbClr val="0000FF"/>
                </a:solidFill>
              </a:rPr>
              <a:t>2011</a:t>
            </a:r>
            <a:endParaRPr lang="pt-BR" sz="1600" b="1" i="1">
              <a:solidFill>
                <a:srgbClr val="0000FF"/>
              </a:solidFill>
            </a:endParaRPr>
          </a:p>
        </p:txBody>
      </p:sp>
      <p:sp>
        <p:nvSpPr>
          <p:cNvPr id="17412" name="Rectangle 1"/>
          <p:cNvSpPr>
            <a:spLocks noChangeArrowheads="1"/>
          </p:cNvSpPr>
          <p:nvPr/>
        </p:nvSpPr>
        <p:spPr bwMode="auto">
          <a:xfrm>
            <a:off x="3094038" y="4581525"/>
            <a:ext cx="2219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1">
                <a:solidFill>
                  <a:srgbClr val="0000FF"/>
                </a:solidFill>
                <a:latin typeface="Corbel" charset="0"/>
              </a:rPr>
              <a:t>Radioactive Beams !</a:t>
            </a:r>
            <a:endParaRPr lang="en-US" b="1" i="1">
              <a:solidFill>
                <a:srgbClr val="0000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8820472" cy="2542234"/>
          </a:xfrm>
          <a:prstGeom prst="rect">
            <a:avLst/>
          </a:prstGeom>
        </p:spPr>
        <p:txBody>
          <a:bodyPr wrap="square">
            <a:spAutoFit/>
          </a:bodyPr>
          <a:lstStyle/>
          <a:p>
            <a:pPr eaLnBrk="1" hangingPunct="1">
              <a:defRPr/>
            </a:pPr>
            <a:r>
              <a:rPr lang="en-US" sz="3600" b="1" dirty="0" smtClean="0">
                <a:solidFill>
                  <a:srgbClr val="0000FF"/>
                </a:solidFill>
                <a:latin typeface="Corbel" charset="0"/>
              </a:rPr>
              <a:t>Milano: long tradition of R&amp;D </a:t>
            </a:r>
          </a:p>
          <a:p>
            <a:pPr eaLnBrk="1" hangingPunct="1">
              <a:defRPr/>
            </a:pPr>
            <a:r>
              <a:rPr lang="en-US" sz="3600" b="1" dirty="0">
                <a:solidFill>
                  <a:srgbClr val="0000FF"/>
                </a:solidFill>
                <a:latin typeface="Corbel" charset="0"/>
              </a:rPr>
              <a:t> </a:t>
            </a:r>
            <a:r>
              <a:rPr lang="en-US" sz="3600" b="1" dirty="0" smtClean="0">
                <a:solidFill>
                  <a:srgbClr val="0000FF"/>
                </a:solidFill>
                <a:latin typeface="Corbel" charset="0"/>
              </a:rPr>
              <a:t>                for Scintillator Detectors</a:t>
            </a:r>
          </a:p>
          <a:p>
            <a:pPr eaLnBrk="1" hangingPunct="1">
              <a:lnSpc>
                <a:spcPct val="70000"/>
              </a:lnSpc>
              <a:defRPr/>
            </a:pPr>
            <a:r>
              <a:rPr lang="en-US" sz="3600" b="1" dirty="0">
                <a:solidFill>
                  <a:srgbClr val="0000FF"/>
                </a:solidFill>
                <a:latin typeface="Corbel" charset="0"/>
              </a:rPr>
              <a:t> </a:t>
            </a:r>
            <a:r>
              <a:rPr lang="en-US" sz="3600" b="1" dirty="0" smtClean="0">
                <a:solidFill>
                  <a:srgbClr val="0000FF"/>
                </a:solidFill>
                <a:latin typeface="Corbel" charset="0"/>
              </a:rPr>
              <a:t>            </a:t>
            </a:r>
            <a:r>
              <a:rPr lang="en-US" sz="3200" b="1" dirty="0" smtClean="0">
                <a:solidFill>
                  <a:srgbClr val="0000FF"/>
                </a:solidFill>
                <a:latin typeface="Corbel" charset="0"/>
              </a:rPr>
              <a:t>  </a:t>
            </a:r>
            <a:r>
              <a:rPr lang="en-US" sz="2800" b="1" dirty="0" smtClean="0">
                <a:solidFill>
                  <a:srgbClr val="0000FF"/>
                </a:solidFill>
                <a:latin typeface="Corbel" charset="0"/>
              </a:rPr>
              <a:t> </a:t>
            </a:r>
            <a:r>
              <a:rPr lang="en-US" sz="2800" i="1" dirty="0" smtClean="0">
                <a:solidFill>
                  <a:srgbClr val="0000FF"/>
                </a:solidFill>
                <a:latin typeface="Corbel" charset="0"/>
              </a:rPr>
              <a:t> (large Volume)</a:t>
            </a:r>
            <a:endParaRPr lang="en-US" sz="2800" i="1" dirty="0">
              <a:solidFill>
                <a:srgbClr val="0000FF"/>
              </a:solidFill>
              <a:latin typeface="Corbel" charset="0"/>
            </a:endParaRPr>
          </a:p>
          <a:p>
            <a:pPr eaLnBrk="1" hangingPunct="1">
              <a:lnSpc>
                <a:spcPct val="50000"/>
              </a:lnSpc>
              <a:defRPr/>
            </a:pPr>
            <a:endParaRPr lang="en-US" sz="2000" b="1" dirty="0">
              <a:solidFill>
                <a:srgbClr val="0000FF"/>
              </a:solidFill>
              <a:latin typeface="Corbel" charset="0"/>
            </a:endParaRPr>
          </a:p>
          <a:p>
            <a:pPr eaLnBrk="1" hangingPunct="1">
              <a:defRPr/>
            </a:pPr>
            <a:r>
              <a:rPr lang="en-US" sz="2400" b="1" i="1" dirty="0" smtClean="0">
                <a:solidFill>
                  <a:srgbClr val="0000FF"/>
                </a:solidFill>
                <a:latin typeface="Corbel" charset="0"/>
              </a:rPr>
              <a:t>Started </a:t>
            </a:r>
            <a:r>
              <a:rPr lang="en-US" sz="2400" b="1" i="1" dirty="0">
                <a:solidFill>
                  <a:srgbClr val="0000FF"/>
                </a:solidFill>
                <a:latin typeface="Corbel" charset="0"/>
              </a:rPr>
              <a:t>by A. </a:t>
            </a:r>
            <a:r>
              <a:rPr lang="en-US" sz="2400" b="1" i="1" dirty="0" err="1">
                <a:solidFill>
                  <a:srgbClr val="0000FF"/>
                </a:solidFill>
                <a:latin typeface="Corbel" charset="0"/>
              </a:rPr>
              <a:t>Bracco</a:t>
            </a:r>
            <a:r>
              <a:rPr lang="en-US" sz="2400" b="1" i="1" dirty="0">
                <a:solidFill>
                  <a:srgbClr val="0000FF"/>
                </a:solidFill>
                <a:latin typeface="Corbel" charset="0"/>
              </a:rPr>
              <a:t>, F</a:t>
            </a:r>
            <a:r>
              <a:rPr lang="en-US" sz="2400" b="1" i="1" dirty="0" smtClean="0">
                <a:solidFill>
                  <a:srgbClr val="0000FF"/>
                </a:solidFill>
                <a:latin typeface="Corbel" charset="0"/>
              </a:rPr>
              <a:t>. Camera, …</a:t>
            </a:r>
            <a:endParaRPr lang="en-US" sz="2400" b="1" i="1" dirty="0" smtClean="0">
              <a:solidFill>
                <a:srgbClr val="0000FF"/>
              </a:solidFill>
              <a:latin typeface="Corbel" charset="0"/>
            </a:endParaRPr>
          </a:p>
          <a:p>
            <a:pPr eaLnBrk="1" hangingPunct="1">
              <a:defRPr/>
            </a:pPr>
            <a:r>
              <a:rPr lang="en-US" sz="2400" i="1" dirty="0" smtClean="0">
                <a:solidFill>
                  <a:srgbClr val="0000FF"/>
                </a:solidFill>
                <a:latin typeface="Corbel" charset="0"/>
              </a:rPr>
              <a:t>1980’s: HECTOR+HELENA @NBI </a:t>
            </a:r>
            <a:endParaRPr lang="en-US" sz="2400" i="1" dirty="0">
              <a:solidFill>
                <a:srgbClr val="0000FF"/>
              </a:solidFill>
              <a:latin typeface="Corbel" charset="0"/>
            </a:endParaRPr>
          </a:p>
        </p:txBody>
      </p:sp>
      <p:pic>
        <p:nvPicPr>
          <p:cNvPr id="4" name="Picture 3" descr="Hector1_m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373259"/>
            <a:ext cx="4644008" cy="3484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blurRad="63500" dist="107763" dir="18900000" algn="ctr" rotWithShape="0">
                    <a:srgbClr val="000000">
                      <a:alpha val="74998"/>
                    </a:srgbClr>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l="71547" t="3142" b="3961"/>
          <a:stretch>
            <a:fillRect/>
          </a:stretch>
        </p:blipFill>
        <p:spPr bwMode="auto">
          <a:xfrm>
            <a:off x="7416083" y="2204864"/>
            <a:ext cx="1727917" cy="1759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 Box 8"/>
          <p:cNvSpPr txBox="1">
            <a:spLocks noChangeArrowheads="1"/>
          </p:cNvSpPr>
          <p:nvPr/>
        </p:nvSpPr>
        <p:spPr bwMode="auto">
          <a:xfrm>
            <a:off x="179513" y="3356992"/>
            <a:ext cx="3744416" cy="2585323"/>
          </a:xfrm>
          <a:prstGeom prst="rect">
            <a:avLst/>
          </a:prstGeom>
          <a:solidFill>
            <a:srgbClr val="FFFF00"/>
          </a:solidFill>
          <a:ln>
            <a:noFill/>
          </a:ln>
          <a:effectLst/>
        </p:spPr>
        <p:txBody>
          <a:bodyPr wrap="square">
            <a:spAutoFit/>
          </a:bodyPr>
          <a:lstStyle/>
          <a:p>
            <a:pPr algn="l"/>
            <a:r>
              <a:rPr lang="pl-PL" sz="1800" b="1" dirty="0">
                <a:solidFill>
                  <a:srgbClr val="0000FF"/>
                </a:solidFill>
                <a:latin typeface="Corbel"/>
                <a:cs typeface="Corbel"/>
              </a:rPr>
              <a:t>HECTOR</a:t>
            </a:r>
            <a:r>
              <a:rPr lang="pl-PL" sz="1800" dirty="0">
                <a:latin typeface="Corbel"/>
                <a:cs typeface="Corbel"/>
              </a:rPr>
              <a:t>: </a:t>
            </a:r>
            <a:endParaRPr lang="pl-PL" sz="1800" dirty="0" smtClean="0">
              <a:latin typeface="Corbel"/>
              <a:cs typeface="Corbel"/>
            </a:endParaRPr>
          </a:p>
          <a:p>
            <a:pPr algn="l"/>
            <a:r>
              <a:rPr lang="pl-PL" sz="1800" dirty="0" smtClean="0">
                <a:latin typeface="Corbel"/>
                <a:cs typeface="Corbel"/>
              </a:rPr>
              <a:t>8 </a:t>
            </a:r>
            <a:r>
              <a:rPr lang="pl-PL" sz="1800" dirty="0">
                <a:latin typeface="Corbel"/>
                <a:cs typeface="Corbel"/>
              </a:rPr>
              <a:t>big (14cm x 18cm) BaF</a:t>
            </a:r>
            <a:r>
              <a:rPr lang="pl-PL" sz="1800" baseline="-25000" dirty="0">
                <a:latin typeface="Corbel"/>
                <a:cs typeface="Corbel"/>
              </a:rPr>
              <a:t>2 </a:t>
            </a:r>
            <a:r>
              <a:rPr lang="pl-PL" sz="1800" dirty="0" err="1">
                <a:latin typeface="Corbel"/>
                <a:cs typeface="Corbel"/>
              </a:rPr>
              <a:t>crystals</a:t>
            </a:r>
            <a:r>
              <a:rPr lang="pl-PL" sz="1800" dirty="0">
                <a:latin typeface="Corbel"/>
                <a:cs typeface="Corbel"/>
              </a:rPr>
              <a:t> </a:t>
            </a:r>
          </a:p>
          <a:p>
            <a:pPr algn="l"/>
            <a:r>
              <a:rPr lang="pl-PL" sz="1800" dirty="0">
                <a:latin typeface="Corbel"/>
                <a:cs typeface="Corbel"/>
              </a:rPr>
              <a:t>Time resolution &lt;1 </a:t>
            </a:r>
            <a:r>
              <a:rPr lang="pl-PL" sz="1800" dirty="0" err="1">
                <a:latin typeface="Corbel"/>
                <a:cs typeface="Corbel"/>
              </a:rPr>
              <a:t>ns</a:t>
            </a:r>
            <a:endParaRPr lang="pl-PL" sz="1800" dirty="0">
              <a:latin typeface="Corbel"/>
              <a:cs typeface="Corbel"/>
            </a:endParaRPr>
          </a:p>
          <a:p>
            <a:pPr algn="l"/>
            <a:r>
              <a:rPr lang="pl-PL" sz="1800" dirty="0" err="1">
                <a:latin typeface="Corbel"/>
                <a:cs typeface="Corbel"/>
              </a:rPr>
              <a:t>Energy</a:t>
            </a:r>
            <a:r>
              <a:rPr lang="pl-PL" sz="1800" dirty="0">
                <a:latin typeface="Corbel"/>
                <a:cs typeface="Corbel"/>
              </a:rPr>
              <a:t> resolution = 11%</a:t>
            </a:r>
          </a:p>
          <a:p>
            <a:pPr algn="l"/>
            <a:r>
              <a:rPr lang="pl-PL" sz="1800" b="1" dirty="0" smtClean="0">
                <a:solidFill>
                  <a:srgbClr val="0000FF"/>
                </a:solidFill>
                <a:latin typeface="Corbel"/>
                <a:cs typeface="Corbel"/>
              </a:rPr>
              <a:t>HELENA</a:t>
            </a:r>
          </a:p>
          <a:p>
            <a:pPr algn="l"/>
            <a:r>
              <a:rPr lang="pl-PL" sz="1800" b="1" dirty="0" smtClean="0">
                <a:latin typeface="Corbel"/>
                <a:cs typeface="Corbel"/>
              </a:rPr>
              <a:t>(</a:t>
            </a:r>
            <a:r>
              <a:rPr lang="pl-PL" sz="1800" b="1" dirty="0" err="1">
                <a:latin typeface="Corbel"/>
                <a:cs typeface="Corbel"/>
              </a:rPr>
              <a:t>multiplicity</a:t>
            </a:r>
            <a:r>
              <a:rPr lang="pl-PL" sz="1800" b="1" dirty="0">
                <a:latin typeface="Corbel"/>
                <a:cs typeface="Corbel"/>
              </a:rPr>
              <a:t> </a:t>
            </a:r>
            <a:r>
              <a:rPr lang="pl-PL" sz="1800" b="1" dirty="0" err="1">
                <a:latin typeface="Corbel"/>
                <a:cs typeface="Corbel"/>
              </a:rPr>
              <a:t>filter</a:t>
            </a:r>
            <a:r>
              <a:rPr lang="pl-PL" sz="1800" b="1" dirty="0">
                <a:latin typeface="Corbel"/>
                <a:cs typeface="Corbel"/>
              </a:rPr>
              <a:t> </a:t>
            </a:r>
            <a:endParaRPr lang="pl-PL" sz="1800" b="1" dirty="0" smtClean="0">
              <a:latin typeface="Corbel"/>
              <a:cs typeface="Corbel"/>
            </a:endParaRPr>
          </a:p>
          <a:p>
            <a:pPr algn="l"/>
            <a:r>
              <a:rPr lang="pl-PL" sz="1800" b="1" dirty="0" smtClean="0">
                <a:latin typeface="Corbel"/>
                <a:cs typeface="Corbel"/>
              </a:rPr>
              <a:t>and </a:t>
            </a:r>
            <a:r>
              <a:rPr lang="pl-PL" sz="1800" b="1" dirty="0">
                <a:latin typeface="Corbel"/>
                <a:cs typeface="Corbel"/>
              </a:rPr>
              <a:t>start </a:t>
            </a:r>
            <a:r>
              <a:rPr lang="pl-PL" sz="1800" b="1" dirty="0" err="1">
                <a:latin typeface="Corbel"/>
                <a:cs typeface="Corbel"/>
              </a:rPr>
              <a:t>signal</a:t>
            </a:r>
            <a:r>
              <a:rPr lang="pl-PL" sz="1800" b="1" dirty="0">
                <a:latin typeface="Corbel"/>
                <a:cs typeface="Corbel"/>
              </a:rPr>
              <a:t>)</a:t>
            </a:r>
            <a:r>
              <a:rPr lang="pl-PL" sz="1800" dirty="0">
                <a:latin typeface="Corbel"/>
                <a:cs typeface="Corbel"/>
              </a:rPr>
              <a:t>: </a:t>
            </a:r>
          </a:p>
          <a:p>
            <a:pPr algn="l"/>
            <a:r>
              <a:rPr lang="pl-PL" sz="1800" dirty="0">
                <a:latin typeface="Corbel"/>
                <a:cs typeface="Corbel"/>
              </a:rPr>
              <a:t>38 small BaF2</a:t>
            </a:r>
          </a:p>
          <a:p>
            <a:pPr algn="l"/>
            <a:r>
              <a:rPr lang="pl-PL" sz="1800" dirty="0">
                <a:latin typeface="Corbel"/>
                <a:cs typeface="Corbel"/>
              </a:rPr>
              <a:t>Time resolution </a:t>
            </a:r>
            <a:r>
              <a:rPr lang="pl-PL" sz="1800" dirty="0">
                <a:latin typeface="Corbel"/>
                <a:cs typeface="Corbel"/>
                <a:sym typeface="Symbol" charset="0"/>
              </a:rPr>
              <a:t></a:t>
            </a:r>
            <a:r>
              <a:rPr lang="pl-PL" sz="1800" dirty="0">
                <a:latin typeface="Corbel"/>
                <a:cs typeface="Corbel"/>
              </a:rPr>
              <a:t> 500 </a:t>
            </a:r>
            <a:r>
              <a:rPr lang="pl-PL" sz="1800" dirty="0" err="1">
                <a:latin typeface="Corbel"/>
                <a:cs typeface="Corbel"/>
              </a:rPr>
              <a:t>ps</a:t>
            </a:r>
            <a:endParaRPr lang="pl-PL" sz="1800" dirty="0">
              <a:latin typeface="Corbel"/>
              <a:cs typeface="Corbel"/>
            </a:endParaRPr>
          </a:p>
        </p:txBody>
      </p:sp>
      <p:sp>
        <p:nvSpPr>
          <p:cNvPr id="6" name="TextBox 5"/>
          <p:cNvSpPr txBox="1"/>
          <p:nvPr/>
        </p:nvSpPr>
        <p:spPr>
          <a:xfrm>
            <a:off x="333302" y="6093296"/>
            <a:ext cx="3436382" cy="595035"/>
          </a:xfrm>
          <a:prstGeom prst="rect">
            <a:avLst/>
          </a:prstGeom>
          <a:noFill/>
        </p:spPr>
        <p:txBody>
          <a:bodyPr wrap="none" rtlCol="0">
            <a:spAutoFit/>
          </a:bodyPr>
          <a:lstStyle/>
          <a:p>
            <a:pPr>
              <a:lnSpc>
                <a:spcPct val="80000"/>
              </a:lnSpc>
            </a:pPr>
            <a:r>
              <a:rPr lang="en-US" sz="2000" b="1" i="1" dirty="0" smtClean="0">
                <a:solidFill>
                  <a:srgbClr val="FF33CC"/>
                </a:solidFill>
                <a:latin typeface="Corbel"/>
                <a:cs typeface="Corbel"/>
              </a:rPr>
              <a:t>Giant Dipole Resonance from</a:t>
            </a:r>
          </a:p>
          <a:p>
            <a:pPr>
              <a:lnSpc>
                <a:spcPct val="80000"/>
              </a:lnSpc>
            </a:pPr>
            <a:r>
              <a:rPr lang="en-US" sz="2000" b="1" i="1" dirty="0" smtClean="0">
                <a:solidFill>
                  <a:srgbClr val="FF33CC"/>
                </a:solidFill>
                <a:latin typeface="Corbel"/>
                <a:cs typeface="Corbel"/>
              </a:rPr>
              <a:t>Compound Nucleus Reactions</a:t>
            </a:r>
            <a:endParaRPr lang="en-US" sz="2000" b="1" i="1" dirty="0">
              <a:solidFill>
                <a:srgbClr val="FF33CC"/>
              </a:solidFill>
              <a:latin typeface="Corbel"/>
              <a:cs typeface="Corbel"/>
            </a:endParaRPr>
          </a:p>
        </p:txBody>
      </p:sp>
      <p:sp>
        <p:nvSpPr>
          <p:cNvPr id="8" name="Rectangle 7"/>
          <p:cNvSpPr/>
          <p:nvPr/>
        </p:nvSpPr>
        <p:spPr>
          <a:xfrm>
            <a:off x="7818609" y="6226870"/>
            <a:ext cx="1001863" cy="584776"/>
          </a:xfrm>
          <a:prstGeom prst="rect">
            <a:avLst/>
          </a:prstGeom>
        </p:spPr>
        <p:txBody>
          <a:bodyPr wrap="none">
            <a:spAutoFit/>
          </a:bodyPr>
          <a:lstStyle/>
          <a:p>
            <a:r>
              <a:rPr lang="en-US" sz="3200" b="1" dirty="0" smtClean="0">
                <a:solidFill>
                  <a:srgbClr val="FF33CC"/>
                </a:solidFill>
                <a:latin typeface="Corbel"/>
                <a:cs typeface="Corbel"/>
              </a:rPr>
              <a:t>BaF</a:t>
            </a:r>
            <a:r>
              <a:rPr lang="en-US" sz="3200" b="1" baseline="-25000" dirty="0" smtClean="0">
                <a:solidFill>
                  <a:srgbClr val="FF33CC"/>
                </a:solidFill>
                <a:latin typeface="Corbel"/>
                <a:cs typeface="Corbel"/>
              </a:rPr>
              <a:t>2</a:t>
            </a:r>
            <a:endParaRPr lang="en-US" sz="3200" b="1" baseline="-25000" dirty="0">
              <a:solidFill>
                <a:srgbClr val="FF33CC"/>
              </a:solidFill>
              <a:latin typeface="Corbel"/>
              <a:cs typeface="Corbel"/>
            </a:endParaRPr>
          </a:p>
        </p:txBody>
      </p:sp>
    </p:spTree>
    <p:extLst>
      <p:ext uri="{BB962C8B-B14F-4D97-AF65-F5344CB8AC3E}">
        <p14:creationId xmlns:p14="http://schemas.microsoft.com/office/powerpoint/2010/main" val="2906636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10904" y="54145"/>
            <a:ext cx="3416093" cy="7294305"/>
            <a:chOff x="210904" y="54145"/>
            <a:chExt cx="3416093" cy="7294305"/>
          </a:xfrm>
        </p:grpSpPr>
        <p:pic>
          <p:nvPicPr>
            <p:cNvPr id="4" name="Picture 3" descr="Hector1_m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04" y="235448"/>
              <a:ext cx="2896581" cy="22450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TextBox 9"/>
            <p:cNvSpPr txBox="1"/>
            <p:nvPr/>
          </p:nvSpPr>
          <p:spPr>
            <a:xfrm rot="21214334">
              <a:off x="384916" y="54145"/>
              <a:ext cx="3242081" cy="7294305"/>
            </a:xfrm>
            <a:prstGeom prst="rect">
              <a:avLst/>
            </a:prstGeom>
            <a:noFill/>
          </p:spPr>
          <p:txBody>
            <a:bodyPr wrap="none" rtlCol="0">
              <a:spAutoFit/>
            </a:bodyPr>
            <a:lstStyle/>
            <a:p>
              <a:r>
                <a:rPr lang="en-US" b="1" dirty="0" smtClean="0">
                  <a:solidFill>
                    <a:srgbClr val="660066"/>
                  </a:solidFill>
                </a:rPr>
                <a:t>HECTOR at NBI</a:t>
              </a:r>
            </a:p>
            <a:p>
              <a:endParaRPr lang="en-US" b="1" dirty="0">
                <a:solidFill>
                  <a:srgbClr val="660066"/>
                </a:solidFill>
              </a:endParaRPr>
            </a:p>
            <a:p>
              <a:endParaRPr lang="en-US" b="1" dirty="0" smtClean="0">
                <a:solidFill>
                  <a:srgbClr val="660066"/>
                </a:solidFill>
              </a:endParaRPr>
            </a:p>
            <a:p>
              <a:endParaRPr lang="en-US" b="1" dirty="0">
                <a:solidFill>
                  <a:srgbClr val="660066"/>
                </a:solidFill>
              </a:endParaRPr>
            </a:p>
            <a:p>
              <a:endParaRPr lang="en-US" b="1" dirty="0" smtClean="0">
                <a:solidFill>
                  <a:srgbClr val="660066"/>
                </a:solidFill>
              </a:endParaRPr>
            </a:p>
            <a:p>
              <a:r>
                <a:rPr lang="en-US" b="1" dirty="0" smtClean="0">
                  <a:solidFill>
                    <a:srgbClr val="660066"/>
                  </a:solidFill>
                </a:rPr>
                <a:t>                                        </a:t>
              </a:r>
              <a:r>
                <a:rPr lang="en-US" sz="1400" b="1" dirty="0" smtClean="0">
                  <a:solidFill>
                    <a:srgbClr val="660066"/>
                  </a:solidFill>
                </a:rPr>
                <a:t>14cmx18cm</a:t>
              </a:r>
              <a:endParaRPr lang="en-US" sz="1400" b="1" dirty="0">
                <a:solidFill>
                  <a:srgbClr val="660066"/>
                </a:solidFill>
              </a:endParaRPr>
            </a:p>
            <a:p>
              <a:endParaRPr lang="en-US" b="1" dirty="0" smtClean="0">
                <a:solidFill>
                  <a:srgbClr val="660066"/>
                </a:solidFill>
              </a:endParaRPr>
            </a:p>
            <a:p>
              <a:endParaRPr lang="en-US" b="1" dirty="0">
                <a:solidFill>
                  <a:srgbClr val="660066"/>
                </a:solidFill>
              </a:endParaRPr>
            </a:p>
            <a:p>
              <a:pPr>
                <a:lnSpc>
                  <a:spcPct val="80000"/>
                </a:lnSpc>
              </a:pPr>
              <a:endParaRPr lang="en-US" b="1" dirty="0">
                <a:solidFill>
                  <a:srgbClr val="660066"/>
                </a:solidFill>
              </a:endParaRPr>
            </a:p>
            <a:p>
              <a:pPr>
                <a:lnSpc>
                  <a:spcPct val="80000"/>
                </a:lnSpc>
              </a:pPr>
              <a:endParaRPr lang="en-US" sz="800" b="1" dirty="0" smtClean="0">
                <a:solidFill>
                  <a:srgbClr val="660066"/>
                </a:solidFill>
              </a:endParaRPr>
            </a:p>
            <a:p>
              <a:pPr>
                <a:lnSpc>
                  <a:spcPct val="80000"/>
                </a:lnSpc>
              </a:pPr>
              <a:r>
                <a:rPr lang="en-US" b="1" dirty="0" smtClean="0">
                  <a:solidFill>
                    <a:srgbClr val="660066"/>
                  </a:solidFill>
                </a:rPr>
                <a:t>A. </a:t>
              </a:r>
              <a:r>
                <a:rPr lang="en-US" b="1" dirty="0" err="1" smtClean="0">
                  <a:solidFill>
                    <a:srgbClr val="660066"/>
                  </a:solidFill>
                </a:rPr>
                <a:t>Bracco</a:t>
              </a:r>
              <a:r>
                <a:rPr lang="en-US" b="1" dirty="0" smtClean="0">
                  <a:solidFill>
                    <a:srgbClr val="660066"/>
                  </a:solidFill>
                </a:rPr>
                <a:t>, F. Camera, </a:t>
              </a:r>
            </a:p>
            <a:p>
              <a:pPr>
                <a:lnSpc>
                  <a:spcPct val="80000"/>
                </a:lnSpc>
              </a:pPr>
              <a:r>
                <a:rPr lang="en-US" b="1" dirty="0" smtClean="0">
                  <a:solidFill>
                    <a:srgbClr val="660066"/>
                  </a:solidFill>
                </a:rPr>
                <a:t>A. </a:t>
              </a:r>
              <a:r>
                <a:rPr lang="en-US" b="1" dirty="0" err="1" smtClean="0">
                  <a:solidFill>
                    <a:srgbClr val="660066"/>
                  </a:solidFill>
                </a:rPr>
                <a:t>Maj</a:t>
              </a:r>
              <a:r>
                <a:rPr lang="en-US" b="1" dirty="0" smtClean="0">
                  <a:solidFill>
                    <a:srgbClr val="660066"/>
                  </a:solidFill>
                </a:rPr>
                <a:t>, J.J. </a:t>
              </a:r>
              <a:r>
                <a:rPr lang="en-US" b="1" dirty="0" err="1" smtClean="0">
                  <a:solidFill>
                    <a:srgbClr val="660066"/>
                  </a:solidFill>
                </a:rPr>
                <a:t>Gaardhøje</a:t>
              </a:r>
              <a:r>
                <a:rPr lang="en-US" b="1" dirty="0" smtClean="0">
                  <a:solidFill>
                    <a:srgbClr val="660066"/>
                  </a:solidFill>
                </a:rPr>
                <a:t>, … </a:t>
              </a:r>
            </a:p>
            <a:p>
              <a:pPr>
                <a:lnSpc>
                  <a:spcPct val="80000"/>
                </a:lnSpc>
              </a:pPr>
              <a:endParaRPr lang="en-US" b="1" dirty="0">
                <a:solidFill>
                  <a:srgbClr val="660066"/>
                </a:solidFill>
              </a:endParaRPr>
            </a:p>
            <a:p>
              <a:endParaRPr lang="en-US" b="1" dirty="0" smtClean="0">
                <a:solidFill>
                  <a:srgbClr val="660066"/>
                </a:solidFill>
              </a:endParaRPr>
            </a:p>
            <a:p>
              <a:endParaRPr lang="en-US" b="1" dirty="0">
                <a:solidFill>
                  <a:srgbClr val="660066"/>
                </a:solidFill>
              </a:endParaRPr>
            </a:p>
            <a:p>
              <a:endParaRPr lang="en-US" b="1" dirty="0" smtClean="0">
                <a:solidFill>
                  <a:srgbClr val="660066"/>
                </a:solidFill>
              </a:endParaRPr>
            </a:p>
            <a:p>
              <a:endParaRPr lang="en-US" b="1" dirty="0">
                <a:solidFill>
                  <a:srgbClr val="660066"/>
                </a:solidFill>
              </a:endParaRPr>
            </a:p>
            <a:p>
              <a:endParaRPr lang="en-US" b="1" dirty="0" smtClean="0">
                <a:solidFill>
                  <a:srgbClr val="660066"/>
                </a:solidFill>
              </a:endParaRPr>
            </a:p>
            <a:p>
              <a:endParaRPr lang="en-US" b="1" dirty="0">
                <a:solidFill>
                  <a:srgbClr val="660066"/>
                </a:solidFill>
              </a:endParaRPr>
            </a:p>
            <a:p>
              <a:endParaRPr lang="en-US" b="1" dirty="0" smtClean="0">
                <a:solidFill>
                  <a:srgbClr val="660066"/>
                </a:solidFill>
              </a:endParaRPr>
            </a:p>
            <a:p>
              <a:endParaRPr lang="en-US" b="1" dirty="0">
                <a:solidFill>
                  <a:srgbClr val="660066"/>
                </a:solidFill>
              </a:endParaRPr>
            </a:p>
            <a:p>
              <a:endParaRPr lang="en-US" b="1" dirty="0" smtClean="0">
                <a:solidFill>
                  <a:srgbClr val="660066"/>
                </a:solidFill>
              </a:endParaRPr>
            </a:p>
            <a:p>
              <a:endParaRPr lang="en-US" b="1" dirty="0">
                <a:solidFill>
                  <a:srgbClr val="660066"/>
                </a:solidFill>
              </a:endParaRPr>
            </a:p>
            <a:p>
              <a:endParaRPr lang="en-US" b="1" dirty="0" smtClean="0">
                <a:solidFill>
                  <a:srgbClr val="660066"/>
                </a:solidFill>
              </a:endParaRPr>
            </a:p>
            <a:p>
              <a:endParaRPr lang="en-US" b="1" dirty="0">
                <a:solidFill>
                  <a:srgbClr val="660066"/>
                </a:solidFill>
              </a:endParaRPr>
            </a:p>
            <a:p>
              <a:endParaRPr lang="en-US" b="1" dirty="0" smtClean="0">
                <a:solidFill>
                  <a:srgbClr val="660066"/>
                </a:solidFill>
              </a:endParaRPr>
            </a:p>
            <a:p>
              <a:endParaRPr lang="en-US" b="1" dirty="0">
                <a:solidFill>
                  <a:srgbClr val="660066"/>
                </a:solidFill>
              </a:endParaRPr>
            </a:p>
          </p:txBody>
        </p:sp>
        <p:sp>
          <p:nvSpPr>
            <p:cNvPr id="14" name="Rectangle 13"/>
            <p:cNvSpPr/>
            <p:nvPr/>
          </p:nvSpPr>
          <p:spPr>
            <a:xfrm rot="21182306">
              <a:off x="2200483" y="71357"/>
              <a:ext cx="804239" cy="369332"/>
            </a:xfrm>
            <a:prstGeom prst="rect">
              <a:avLst/>
            </a:prstGeom>
            <a:ln w="38100" cmpd="sng">
              <a:solidFill>
                <a:srgbClr val="FF0000"/>
              </a:solidFill>
            </a:ln>
          </p:spPr>
          <p:txBody>
            <a:bodyPr wrap="none" anchor="ctr">
              <a:spAutoFit/>
            </a:bodyPr>
            <a:lstStyle/>
            <a:p>
              <a:r>
                <a:rPr lang="en-US" b="1" dirty="0">
                  <a:solidFill>
                    <a:srgbClr val="660066"/>
                  </a:solidFill>
                </a:rPr>
                <a:t>1980</a:t>
              </a:r>
              <a:r>
                <a:rPr lang="en-US" b="1" dirty="0" smtClean="0">
                  <a:solidFill>
                    <a:srgbClr val="660066"/>
                  </a:solidFill>
                </a:rPr>
                <a:t>’s</a:t>
              </a:r>
              <a:endParaRPr lang="en-US" b="1" dirty="0">
                <a:solidFill>
                  <a:srgbClr val="660066"/>
                </a:solidFill>
              </a:endParaRPr>
            </a:p>
          </p:txBody>
        </p:sp>
        <p:sp>
          <p:nvSpPr>
            <p:cNvPr id="17" name="Rectangle 16"/>
            <p:cNvSpPr/>
            <p:nvPr/>
          </p:nvSpPr>
          <p:spPr>
            <a:xfrm rot="21182306">
              <a:off x="292932" y="2295814"/>
              <a:ext cx="611954" cy="369332"/>
            </a:xfrm>
            <a:prstGeom prst="rect">
              <a:avLst/>
            </a:prstGeom>
          </p:spPr>
          <p:txBody>
            <a:bodyPr wrap="none">
              <a:spAutoFit/>
            </a:bodyPr>
            <a:lstStyle/>
            <a:p>
              <a:r>
                <a:rPr lang="en-US" b="1" dirty="0" smtClean="0">
                  <a:solidFill>
                    <a:srgbClr val="660066"/>
                  </a:solidFill>
                </a:rPr>
                <a:t>BaF</a:t>
              </a:r>
              <a:r>
                <a:rPr lang="en-US" b="1" baseline="-25000" dirty="0" smtClean="0">
                  <a:solidFill>
                    <a:srgbClr val="660066"/>
                  </a:solidFill>
                </a:rPr>
                <a:t>2</a:t>
              </a:r>
              <a:endParaRPr lang="en-US" b="1" baseline="-25000" dirty="0">
                <a:solidFill>
                  <a:srgbClr val="660066"/>
                </a:solidFill>
              </a:endParaRPr>
            </a:p>
          </p:txBody>
        </p:sp>
      </p:grpSp>
      <p:grpSp>
        <p:nvGrpSpPr>
          <p:cNvPr id="27" name="Group 26"/>
          <p:cNvGrpSpPr/>
          <p:nvPr/>
        </p:nvGrpSpPr>
        <p:grpSpPr>
          <a:xfrm>
            <a:off x="6134034" y="-21811"/>
            <a:ext cx="2845964" cy="3401509"/>
            <a:chOff x="6134034" y="-21811"/>
            <a:chExt cx="2845964" cy="3401509"/>
          </a:xfrm>
        </p:grpSpPr>
        <p:pic>
          <p:nvPicPr>
            <p:cNvPr id="28" name="Picture 4" descr="Hect4"/>
            <p:cNvPicPr>
              <a:picLocks noChangeAspect="1" noChangeArrowheads="1"/>
            </p:cNvPicPr>
            <p:nvPr/>
          </p:nvPicPr>
          <p:blipFill>
            <a:blip r:embed="rId3">
              <a:extLst>
                <a:ext uri="{28A0092B-C50C-407E-A947-70E740481C1C}">
                  <a14:useLocalDpi xmlns:a14="http://schemas.microsoft.com/office/drawing/2010/main" val="0"/>
                </a:ext>
              </a:extLst>
            </a:blip>
            <a:srcRect l="31944" t="24074" r="26389" b="10185"/>
            <a:stretch>
              <a:fillRect/>
            </a:stretch>
          </p:blipFill>
          <p:spPr bwMode="auto">
            <a:xfrm rot="157706">
              <a:off x="6254191" y="174100"/>
              <a:ext cx="2709242" cy="32055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9" name="TextBox 28"/>
            <p:cNvSpPr txBox="1"/>
            <p:nvPr/>
          </p:nvSpPr>
          <p:spPr>
            <a:xfrm rot="21328987">
              <a:off x="6134034" y="-21811"/>
              <a:ext cx="2845964" cy="584776"/>
            </a:xfrm>
            <a:prstGeom prst="rect">
              <a:avLst/>
            </a:prstGeom>
            <a:noFill/>
          </p:spPr>
          <p:txBody>
            <a:bodyPr wrap="none" rtlCol="0">
              <a:spAutoFit/>
            </a:bodyPr>
            <a:lstStyle/>
            <a:p>
              <a:r>
                <a:rPr lang="en-US" sz="1600" b="1" dirty="0" smtClean="0">
                  <a:solidFill>
                    <a:srgbClr val="0000FF"/>
                  </a:solidFill>
                </a:rPr>
                <a:t>     </a:t>
              </a:r>
              <a:r>
                <a:rPr lang="en-US" sz="1600" b="1" dirty="0" smtClean="0">
                  <a:solidFill>
                    <a:srgbClr val="660066"/>
                  </a:solidFill>
                </a:rPr>
                <a:t> HECTOR + EUROBALL</a:t>
              </a:r>
            </a:p>
            <a:p>
              <a:r>
                <a:rPr lang="en-US" sz="1600" b="1" dirty="0">
                  <a:solidFill>
                    <a:srgbClr val="0000FF"/>
                  </a:solidFill>
                </a:rPr>
                <a:t> </a:t>
              </a:r>
              <a:r>
                <a:rPr lang="en-US" sz="1600" b="1" dirty="0" smtClean="0">
                  <a:solidFill>
                    <a:srgbClr val="0000FF"/>
                  </a:solidFill>
                </a:rPr>
                <a:t>       </a:t>
              </a:r>
              <a:r>
                <a:rPr lang="en-US" sz="1400" b="1" dirty="0" smtClean="0">
                  <a:solidFill>
                    <a:schemeClr val="bg1"/>
                  </a:solidFill>
                </a:rPr>
                <a:t>LNL-</a:t>
              </a:r>
              <a:r>
                <a:rPr lang="en-US" sz="1400" b="1" dirty="0" smtClean="0">
                  <a:solidFill>
                    <a:schemeClr val="bg1"/>
                  </a:solidFill>
                </a:rPr>
                <a:t>STASBOURG</a:t>
              </a:r>
              <a:endParaRPr lang="en-US" sz="1400" b="1" dirty="0">
                <a:solidFill>
                  <a:schemeClr val="bg1"/>
                </a:solidFill>
              </a:endParaRPr>
            </a:p>
          </p:txBody>
        </p:sp>
      </p:grpSp>
      <p:grpSp>
        <p:nvGrpSpPr>
          <p:cNvPr id="30" name="Group 29"/>
          <p:cNvGrpSpPr/>
          <p:nvPr/>
        </p:nvGrpSpPr>
        <p:grpSpPr>
          <a:xfrm>
            <a:off x="92249" y="3704428"/>
            <a:ext cx="3469712" cy="2783360"/>
            <a:chOff x="92249" y="3234108"/>
            <a:chExt cx="3469712" cy="2783360"/>
          </a:xfrm>
        </p:grpSpPr>
        <p:pic>
          <p:nvPicPr>
            <p:cNvPr id="31" name="Picture 3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9517">
              <a:off x="92249" y="3440131"/>
              <a:ext cx="3469712" cy="25773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2" name="TextBox 31"/>
            <p:cNvSpPr txBox="1"/>
            <p:nvPr/>
          </p:nvSpPr>
          <p:spPr>
            <a:xfrm rot="21428686">
              <a:off x="221565" y="3234108"/>
              <a:ext cx="2398112" cy="523220"/>
            </a:xfrm>
            <a:prstGeom prst="rect">
              <a:avLst/>
            </a:prstGeom>
            <a:noFill/>
          </p:spPr>
          <p:txBody>
            <a:bodyPr wrap="none" rtlCol="0">
              <a:spAutoFit/>
            </a:bodyPr>
            <a:lstStyle/>
            <a:p>
              <a:r>
                <a:rPr lang="en-US" sz="1600" b="1" dirty="0" smtClean="0">
                  <a:solidFill>
                    <a:srgbClr val="660066"/>
                  </a:solidFill>
                </a:rPr>
                <a:t>HECTOR + GARFIELD: </a:t>
              </a:r>
              <a:endParaRPr lang="en-US" sz="1600" b="1" dirty="0" smtClean="0">
                <a:solidFill>
                  <a:srgbClr val="660066"/>
                </a:solidFill>
              </a:endParaRPr>
            </a:p>
            <a:p>
              <a:r>
                <a:rPr lang="en-US" sz="1200" b="1" dirty="0" smtClean="0">
                  <a:solidFill>
                    <a:srgbClr val="660066"/>
                  </a:solidFill>
                </a:rPr>
                <a:t>LNL</a:t>
              </a:r>
              <a:endParaRPr lang="en-US" sz="1200" b="1" dirty="0">
                <a:solidFill>
                  <a:srgbClr val="660066"/>
                </a:solidFill>
              </a:endParaRPr>
            </a:p>
          </p:txBody>
        </p:sp>
      </p:grpSp>
      <p:grpSp>
        <p:nvGrpSpPr>
          <p:cNvPr id="33" name="Group 32"/>
          <p:cNvGrpSpPr/>
          <p:nvPr/>
        </p:nvGrpSpPr>
        <p:grpSpPr>
          <a:xfrm>
            <a:off x="2762661" y="3542516"/>
            <a:ext cx="3446597" cy="2783457"/>
            <a:chOff x="2762661" y="3542516"/>
            <a:chExt cx="3446597" cy="2783457"/>
          </a:xfrm>
        </p:grpSpPr>
        <p:pic>
          <p:nvPicPr>
            <p:cNvPr id="34" name="Picture 6" descr="rising-bird-view"/>
            <p:cNvPicPr>
              <a:picLocks noChangeAspect="1" noChangeArrowheads="1"/>
            </p:cNvPicPr>
            <p:nvPr/>
          </p:nvPicPr>
          <p:blipFill rotWithShape="1">
            <a:blip r:embed="rId5">
              <a:extLst>
                <a:ext uri="{28A0092B-C50C-407E-A947-70E740481C1C}">
                  <a14:useLocalDpi xmlns:a14="http://schemas.microsoft.com/office/drawing/2010/main" val="0"/>
                </a:ext>
              </a:extLst>
            </a:blip>
            <a:srcRect l="15703"/>
            <a:stretch/>
          </p:blipFill>
          <p:spPr bwMode="auto">
            <a:xfrm rot="838779">
              <a:off x="2762661" y="3744292"/>
              <a:ext cx="3446597" cy="25816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5" name="TextBox 34"/>
            <p:cNvSpPr txBox="1"/>
            <p:nvPr/>
          </p:nvSpPr>
          <p:spPr>
            <a:xfrm rot="468129">
              <a:off x="3562040" y="3542516"/>
              <a:ext cx="1980029" cy="338554"/>
            </a:xfrm>
            <a:prstGeom prst="rect">
              <a:avLst/>
            </a:prstGeom>
            <a:noFill/>
          </p:spPr>
          <p:txBody>
            <a:bodyPr wrap="none" rtlCol="0">
              <a:spAutoFit/>
            </a:bodyPr>
            <a:lstStyle/>
            <a:p>
              <a:r>
                <a:rPr lang="en-US" sz="1600" b="1" dirty="0" smtClean="0">
                  <a:solidFill>
                    <a:srgbClr val="660066"/>
                  </a:solidFill>
                </a:rPr>
                <a:t>HECTOR + RISING: </a:t>
              </a:r>
              <a:r>
                <a:rPr lang="en-US" sz="1200" b="1" dirty="0" smtClean="0">
                  <a:solidFill>
                    <a:srgbClr val="660066"/>
                  </a:solidFill>
                </a:rPr>
                <a:t>GSI</a:t>
              </a:r>
              <a:endParaRPr lang="en-US" sz="1200" b="1" dirty="0">
                <a:solidFill>
                  <a:srgbClr val="660066"/>
                </a:solidFill>
              </a:endParaRPr>
            </a:p>
          </p:txBody>
        </p:sp>
      </p:grpSp>
      <p:grpSp>
        <p:nvGrpSpPr>
          <p:cNvPr id="36" name="Group 35"/>
          <p:cNvGrpSpPr/>
          <p:nvPr/>
        </p:nvGrpSpPr>
        <p:grpSpPr>
          <a:xfrm>
            <a:off x="6339232" y="3118254"/>
            <a:ext cx="2767967" cy="3597051"/>
            <a:chOff x="6339232" y="3118254"/>
            <a:chExt cx="2767967" cy="3597051"/>
          </a:xfrm>
        </p:grpSpPr>
        <p:grpSp>
          <p:nvGrpSpPr>
            <p:cNvPr id="37" name="Group 36"/>
            <p:cNvGrpSpPr/>
            <p:nvPr/>
          </p:nvGrpSpPr>
          <p:grpSpPr>
            <a:xfrm>
              <a:off x="6339232" y="3118254"/>
              <a:ext cx="2767967" cy="3597051"/>
              <a:chOff x="6339232" y="3118254"/>
              <a:chExt cx="2767967" cy="3597051"/>
            </a:xfrm>
          </p:grpSpPr>
          <p:pic>
            <p:nvPicPr>
              <p:cNvPr id="39" name="Picture 4"/>
              <p:cNvPicPr>
                <a:picLocks noChangeAspect="1" noChangeArrowheads="1"/>
              </p:cNvPicPr>
              <p:nvPr/>
            </p:nvPicPr>
            <p:blipFill>
              <a:blip r:embed="rId6" cstate="print"/>
              <a:srcRect l="25673" t="19089" r="22191" b="29800"/>
              <a:stretch>
                <a:fillRect/>
              </a:stretch>
            </p:blipFill>
            <p:spPr bwMode="auto">
              <a:xfrm rot="696139">
                <a:off x="6339232" y="3316347"/>
                <a:ext cx="2599357" cy="33989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0" name="TextBox 39"/>
              <p:cNvSpPr txBox="1"/>
              <p:nvPr/>
            </p:nvSpPr>
            <p:spPr>
              <a:xfrm rot="286663">
                <a:off x="6430822" y="3118254"/>
                <a:ext cx="2676377" cy="338554"/>
              </a:xfrm>
              <a:prstGeom prst="rect">
                <a:avLst/>
              </a:prstGeom>
              <a:noFill/>
            </p:spPr>
            <p:txBody>
              <a:bodyPr wrap="none" rtlCol="0">
                <a:spAutoFit/>
              </a:bodyPr>
              <a:lstStyle/>
              <a:p>
                <a:r>
                  <a:rPr lang="en-US" sz="1600" b="1" dirty="0" smtClean="0">
                    <a:solidFill>
                      <a:srgbClr val="660066"/>
                    </a:solidFill>
                  </a:rPr>
                  <a:t>HECTOR + </a:t>
                </a:r>
                <a:r>
                  <a:rPr lang="en-US" sz="1600" b="1" dirty="0" smtClean="0">
                    <a:solidFill>
                      <a:srgbClr val="660066"/>
                    </a:solidFill>
                  </a:rPr>
                  <a:t>AGATA:</a:t>
                </a:r>
                <a:r>
                  <a:rPr lang="en-US" sz="1200" b="1" dirty="0" smtClean="0">
                    <a:solidFill>
                      <a:srgbClr val="660066"/>
                    </a:solidFill>
                    <a:latin typeface="Corbel"/>
                    <a:cs typeface="Corbel"/>
                  </a:rPr>
                  <a:t>LNL</a:t>
                </a:r>
                <a:r>
                  <a:rPr lang="en-US" sz="1400" b="1" dirty="0" smtClean="0">
                    <a:solidFill>
                      <a:srgbClr val="660066"/>
                    </a:solidFill>
                    <a:latin typeface="Corbel"/>
                    <a:cs typeface="Corbel"/>
                  </a:rPr>
                  <a:t>/</a:t>
                </a:r>
                <a:r>
                  <a:rPr lang="en-US" sz="1100" b="1" dirty="0" smtClean="0">
                    <a:solidFill>
                      <a:srgbClr val="660066"/>
                    </a:solidFill>
                    <a:latin typeface="Corbel"/>
                    <a:cs typeface="Corbel"/>
                  </a:rPr>
                  <a:t>/</a:t>
                </a:r>
                <a:r>
                  <a:rPr lang="en-US" sz="1200" b="1" dirty="0" smtClean="0">
                    <a:solidFill>
                      <a:srgbClr val="660066"/>
                    </a:solidFill>
                  </a:rPr>
                  <a:t>GSI</a:t>
                </a:r>
                <a:endParaRPr lang="en-US" sz="1200" b="1" dirty="0">
                  <a:solidFill>
                    <a:srgbClr val="660066"/>
                  </a:solidFill>
                </a:endParaRPr>
              </a:p>
            </p:txBody>
          </p:sp>
        </p:grpSp>
        <p:sp>
          <p:nvSpPr>
            <p:cNvPr id="38" name="Rectangle 37"/>
            <p:cNvSpPr/>
            <p:nvPr/>
          </p:nvSpPr>
          <p:spPr>
            <a:xfrm rot="434109">
              <a:off x="7460892" y="6286480"/>
              <a:ext cx="1191289" cy="323994"/>
            </a:xfrm>
            <a:prstGeom prst="rect">
              <a:avLst/>
            </a:prstGeom>
            <a:solidFill>
              <a:srgbClr val="FFFFFF"/>
            </a:solidFill>
            <a:ln w="38100" cmpd="sng">
              <a:solidFill>
                <a:srgbClr val="FF0000"/>
              </a:solidFill>
            </a:ln>
          </p:spPr>
          <p:txBody>
            <a:bodyPr wrap="none" anchor="ctr">
              <a:spAutoFit/>
            </a:bodyPr>
            <a:lstStyle/>
            <a:p>
              <a:r>
                <a:rPr lang="en-US" b="1" dirty="0" smtClean="0">
                  <a:solidFill>
                    <a:srgbClr val="660066"/>
                  </a:solidFill>
                </a:rPr>
                <a:t>2011-2012</a:t>
              </a:r>
              <a:endParaRPr lang="en-US" b="1" dirty="0">
                <a:solidFill>
                  <a:srgbClr val="660066"/>
                </a:solidFill>
              </a:endParaRPr>
            </a:p>
          </p:txBody>
        </p:sp>
      </p:grpSp>
      <p:grpSp>
        <p:nvGrpSpPr>
          <p:cNvPr id="41" name="Group 40"/>
          <p:cNvGrpSpPr/>
          <p:nvPr/>
        </p:nvGrpSpPr>
        <p:grpSpPr>
          <a:xfrm>
            <a:off x="2945984" y="497329"/>
            <a:ext cx="3168567" cy="2600007"/>
            <a:chOff x="2945984" y="497329"/>
            <a:chExt cx="3168567" cy="2600007"/>
          </a:xfrm>
        </p:grpSpPr>
        <p:pic>
          <p:nvPicPr>
            <p:cNvPr id="42" name="Picture 41" descr="Hector_catcher2"/>
            <p:cNvPicPr>
              <a:picLocks noChangeAspect="1" noChangeArrowheads="1"/>
            </p:cNvPicPr>
            <p:nvPr/>
          </p:nvPicPr>
          <p:blipFill>
            <a:blip r:embed="rId7">
              <a:extLst>
                <a:ext uri="{28A0092B-C50C-407E-A947-70E740481C1C}">
                  <a14:useLocalDpi xmlns:a14="http://schemas.microsoft.com/office/drawing/2010/main" val="0"/>
                </a:ext>
              </a:extLst>
            </a:blip>
            <a:srcRect t="3114" r="3142"/>
            <a:stretch>
              <a:fillRect/>
            </a:stretch>
          </p:blipFill>
          <p:spPr bwMode="auto">
            <a:xfrm rot="435969">
              <a:off x="2945984" y="688033"/>
              <a:ext cx="3168567" cy="24093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3" name="TextBox 42"/>
            <p:cNvSpPr txBox="1"/>
            <p:nvPr/>
          </p:nvSpPr>
          <p:spPr>
            <a:xfrm>
              <a:off x="3749873" y="497329"/>
              <a:ext cx="1738877" cy="338554"/>
            </a:xfrm>
            <a:prstGeom prst="rect">
              <a:avLst/>
            </a:prstGeom>
            <a:noFill/>
          </p:spPr>
          <p:txBody>
            <a:bodyPr wrap="none" rtlCol="0">
              <a:spAutoFit/>
            </a:bodyPr>
            <a:lstStyle/>
            <a:p>
              <a:r>
                <a:rPr lang="en-US" sz="1600" b="1" dirty="0" smtClean="0">
                  <a:solidFill>
                    <a:srgbClr val="660066"/>
                  </a:solidFill>
                </a:rPr>
                <a:t>HECTOR </a:t>
              </a:r>
              <a:r>
                <a:rPr lang="en-US" sz="1600" b="1" dirty="0" smtClean="0">
                  <a:solidFill>
                    <a:srgbClr val="660066"/>
                  </a:solidFill>
                </a:rPr>
                <a:t>at LNL</a:t>
              </a:r>
              <a:endParaRPr lang="en-US" sz="1600" b="1" dirty="0">
                <a:solidFill>
                  <a:srgbClr val="660066"/>
                </a:solidFill>
              </a:endParaRPr>
            </a:p>
          </p:txBody>
        </p:sp>
      </p:grpSp>
    </p:spTree>
    <p:extLst>
      <p:ext uri="{BB962C8B-B14F-4D97-AF65-F5344CB8AC3E}">
        <p14:creationId xmlns:p14="http://schemas.microsoft.com/office/powerpoint/2010/main" val="2687946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796136" y="823815"/>
            <a:ext cx="3314838" cy="5773537"/>
            <a:chOff x="5796136" y="823815"/>
            <a:chExt cx="3314838" cy="5773537"/>
          </a:xfrm>
        </p:grpSpPr>
        <p:sp>
          <p:nvSpPr>
            <p:cNvPr id="30" name="Rectangle 29"/>
            <p:cNvSpPr/>
            <p:nvPr/>
          </p:nvSpPr>
          <p:spPr>
            <a:xfrm>
              <a:off x="5796136" y="908720"/>
              <a:ext cx="3240360" cy="568863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p:cNvPicPr>
              <a:picLocks noChangeAspect="1" noChangeArrowheads="1"/>
            </p:cNvPicPr>
            <p:nvPr/>
          </p:nvPicPr>
          <p:blipFill>
            <a:blip r:embed="rId2"/>
            <a:srcRect/>
            <a:stretch>
              <a:fillRect/>
            </a:stretch>
          </p:blipFill>
          <p:spPr bwMode="auto">
            <a:xfrm>
              <a:off x="6084168" y="3328047"/>
              <a:ext cx="2806654" cy="2117177"/>
            </a:xfrm>
            <a:prstGeom prst="rect">
              <a:avLst/>
            </a:prstGeom>
            <a:noFill/>
            <a:ln w="9525">
              <a:noFill/>
              <a:miter lim="800000"/>
              <a:headEnd/>
              <a:tailEnd/>
            </a:ln>
          </p:spPr>
        </p:pic>
        <p:sp>
          <p:nvSpPr>
            <p:cNvPr id="27" name="TextBox 26"/>
            <p:cNvSpPr txBox="1"/>
            <p:nvPr/>
          </p:nvSpPr>
          <p:spPr>
            <a:xfrm>
              <a:off x="5940152" y="823815"/>
              <a:ext cx="3170822" cy="5693866"/>
            </a:xfrm>
            <a:prstGeom prst="rect">
              <a:avLst/>
            </a:prstGeom>
            <a:noFill/>
          </p:spPr>
          <p:txBody>
            <a:bodyPr wrap="none" rtlCol="0">
              <a:spAutoFit/>
            </a:bodyPr>
            <a:lstStyle/>
            <a:p>
              <a:r>
                <a:rPr lang="en-US" sz="2400" b="1" dirty="0" smtClean="0">
                  <a:solidFill>
                    <a:srgbClr val="0000FF"/>
                  </a:solidFill>
                  <a:latin typeface="Corbel"/>
                  <a:cs typeface="Corbel"/>
                </a:rPr>
                <a:t>In Milano</a:t>
              </a:r>
              <a:r>
                <a:rPr lang="en-US" sz="2400" dirty="0" smtClean="0">
                  <a:latin typeface="Corbel"/>
                  <a:cs typeface="Corbel"/>
                </a:rPr>
                <a:t>: </a:t>
              </a:r>
            </a:p>
            <a:p>
              <a:pPr>
                <a:lnSpc>
                  <a:spcPct val="50000"/>
                </a:lnSpc>
              </a:pPr>
              <a:endParaRPr lang="en-US" sz="2400" dirty="0">
                <a:latin typeface="Corbel"/>
                <a:cs typeface="Corbel"/>
              </a:endParaRPr>
            </a:p>
            <a:p>
              <a:r>
                <a:rPr lang="en-US" sz="2400" b="1" i="1" dirty="0" smtClean="0">
                  <a:solidFill>
                    <a:srgbClr val="0000FF"/>
                  </a:solidFill>
                  <a:latin typeface="Corbel"/>
                  <a:cs typeface="Corbel"/>
                </a:rPr>
                <a:t>R&amp;D</a:t>
              </a:r>
              <a:endParaRPr lang="en-US" sz="2400" b="1" i="1" dirty="0">
                <a:solidFill>
                  <a:srgbClr val="0000FF"/>
                </a:solidFill>
                <a:latin typeface="Corbel"/>
                <a:cs typeface="Corbel"/>
              </a:endParaRPr>
            </a:p>
            <a:p>
              <a:r>
                <a:rPr lang="en-US" sz="2000" i="1" dirty="0" smtClean="0">
                  <a:solidFill>
                    <a:srgbClr val="0000FF"/>
                  </a:solidFill>
                  <a:latin typeface="Corbel"/>
                  <a:cs typeface="Corbel"/>
                </a:rPr>
                <a:t>For top level performances</a:t>
              </a:r>
            </a:p>
            <a:p>
              <a:r>
                <a:rPr lang="en-US" sz="2000" i="1" dirty="0">
                  <a:solidFill>
                    <a:srgbClr val="0000FF"/>
                  </a:solidFill>
                  <a:latin typeface="Corbel"/>
                  <a:cs typeface="Corbel"/>
                </a:rPr>
                <a:t>o</a:t>
              </a:r>
              <a:r>
                <a:rPr lang="en-US" sz="2000" i="1" dirty="0" smtClean="0">
                  <a:solidFill>
                    <a:srgbClr val="0000FF"/>
                  </a:solidFill>
                  <a:latin typeface="Corbel"/>
                  <a:cs typeface="Corbel"/>
                </a:rPr>
                <a:t>f Large Volume LaBr3 </a:t>
              </a:r>
              <a:r>
                <a:rPr lang="en-US" sz="2000" dirty="0" smtClean="0">
                  <a:solidFill>
                    <a:srgbClr val="0000FF"/>
                  </a:solidFill>
                  <a:latin typeface="Corbel"/>
                  <a:cs typeface="Corbel"/>
                </a:rPr>
                <a:t>for</a:t>
              </a:r>
            </a:p>
            <a:p>
              <a:pPr>
                <a:lnSpc>
                  <a:spcPct val="60000"/>
                </a:lnSpc>
              </a:pPr>
              <a:endParaRPr lang="en-US" sz="2000" dirty="0">
                <a:solidFill>
                  <a:srgbClr val="0000FF"/>
                </a:solidFill>
                <a:latin typeface="Corbel"/>
                <a:cs typeface="Corbel"/>
              </a:endParaRPr>
            </a:p>
            <a:p>
              <a:r>
                <a:rPr lang="en-US" sz="2000" b="1" i="1" dirty="0">
                  <a:solidFill>
                    <a:srgbClr val="FF33CC"/>
                  </a:solidFill>
                  <a:latin typeface="Corbel"/>
                  <a:cs typeface="Corbel"/>
                </a:rPr>
                <a:t>B</a:t>
              </a:r>
              <a:r>
                <a:rPr lang="en-US" sz="2000" b="1" i="1" dirty="0" smtClean="0">
                  <a:solidFill>
                    <a:srgbClr val="FF33CC"/>
                  </a:solidFill>
                  <a:latin typeface="Corbel"/>
                  <a:cs typeface="Corbel"/>
                </a:rPr>
                <a:t>asic research </a:t>
              </a:r>
              <a:r>
                <a:rPr lang="en-US" sz="2000" dirty="0" smtClean="0">
                  <a:solidFill>
                    <a:srgbClr val="0000FF"/>
                  </a:solidFill>
                  <a:latin typeface="Corbel"/>
                  <a:cs typeface="Corbel"/>
                </a:rPr>
                <a:t>with</a:t>
              </a:r>
            </a:p>
            <a:p>
              <a:r>
                <a:rPr lang="en-US" sz="2000" dirty="0" smtClean="0">
                  <a:solidFill>
                    <a:srgbClr val="0000FF"/>
                  </a:solidFill>
                  <a:latin typeface="Corbel"/>
                  <a:cs typeface="Corbel"/>
                </a:rPr>
                <a:t>High-energy </a:t>
              </a:r>
              <a:r>
                <a:rPr lang="en-US" sz="2000" dirty="0" smtClean="0">
                  <a:solidFill>
                    <a:srgbClr val="0000FF"/>
                  </a:solidFill>
                  <a:latin typeface="Symbol" charset="2"/>
                  <a:cs typeface="Symbol" charset="2"/>
                </a:rPr>
                <a:t>g</a:t>
              </a:r>
              <a:r>
                <a:rPr lang="en-US" sz="2000" dirty="0" smtClean="0">
                  <a:solidFill>
                    <a:srgbClr val="0000FF"/>
                  </a:solidFill>
                  <a:latin typeface="Corbel"/>
                  <a:cs typeface="Corbel"/>
                </a:rPr>
                <a:t>-spectroscopy</a:t>
              </a:r>
            </a:p>
            <a:p>
              <a:pPr>
                <a:lnSpc>
                  <a:spcPct val="60000"/>
                </a:lnSpc>
              </a:pPr>
              <a:endParaRPr lang="en-US" sz="2000" dirty="0">
                <a:solidFill>
                  <a:srgbClr val="0000FF"/>
                </a:solidFill>
                <a:latin typeface="Corbel"/>
                <a:cs typeface="Corbel"/>
              </a:endParaRPr>
            </a:p>
            <a:p>
              <a:endParaRPr lang="en-US" sz="2000" b="1" i="1" dirty="0" smtClean="0">
                <a:solidFill>
                  <a:srgbClr val="FF33CC"/>
                </a:solidFill>
                <a:latin typeface="Corbel"/>
                <a:cs typeface="Corbel"/>
              </a:endParaRPr>
            </a:p>
            <a:p>
              <a:endParaRPr lang="en-US" sz="2000" b="1" i="1" dirty="0">
                <a:solidFill>
                  <a:srgbClr val="FF33CC"/>
                </a:solidFill>
                <a:latin typeface="Corbel"/>
                <a:cs typeface="Corbel"/>
              </a:endParaRPr>
            </a:p>
            <a:p>
              <a:endParaRPr lang="en-US" sz="2000" b="1" i="1" dirty="0" smtClean="0">
                <a:solidFill>
                  <a:srgbClr val="FF33CC"/>
                </a:solidFill>
                <a:latin typeface="Corbel"/>
                <a:cs typeface="Corbel"/>
              </a:endParaRPr>
            </a:p>
            <a:p>
              <a:endParaRPr lang="en-US" sz="2000" b="1" i="1" dirty="0">
                <a:solidFill>
                  <a:srgbClr val="FF33CC"/>
                </a:solidFill>
                <a:latin typeface="Corbel"/>
                <a:cs typeface="Corbel"/>
              </a:endParaRPr>
            </a:p>
            <a:p>
              <a:endParaRPr lang="en-US" sz="2000" b="1" i="1" dirty="0" smtClean="0">
                <a:solidFill>
                  <a:srgbClr val="FF33CC"/>
                </a:solidFill>
                <a:latin typeface="Corbel"/>
                <a:cs typeface="Corbel"/>
              </a:endParaRPr>
            </a:p>
            <a:p>
              <a:endParaRPr lang="en-US" sz="2000" b="1" i="1" dirty="0">
                <a:solidFill>
                  <a:srgbClr val="FF33CC"/>
                </a:solidFill>
                <a:latin typeface="Corbel"/>
                <a:cs typeface="Corbel"/>
              </a:endParaRPr>
            </a:p>
            <a:p>
              <a:endParaRPr lang="en-US" sz="2000" b="1" i="1" dirty="0">
                <a:solidFill>
                  <a:srgbClr val="FF33CC"/>
                </a:solidFill>
                <a:latin typeface="Corbel"/>
                <a:cs typeface="Corbel"/>
              </a:endParaRPr>
            </a:p>
            <a:p>
              <a:r>
                <a:rPr lang="en-US" sz="2000" b="1" i="1" dirty="0" smtClean="0">
                  <a:solidFill>
                    <a:srgbClr val="FF33CC"/>
                  </a:solidFill>
                  <a:latin typeface="Corbel"/>
                  <a:cs typeface="Corbel"/>
                </a:rPr>
                <a:t>Applied research </a:t>
              </a:r>
            </a:p>
            <a:p>
              <a:r>
                <a:rPr lang="en-US" sz="2000" dirty="0" smtClean="0">
                  <a:solidFill>
                    <a:srgbClr val="0000FF"/>
                  </a:solidFill>
                  <a:latin typeface="Corbel"/>
                  <a:cs typeface="Corbel"/>
                </a:rPr>
                <a:t>( medical imaging)</a:t>
              </a:r>
            </a:p>
            <a:p>
              <a:r>
                <a:rPr lang="en-US" sz="2000" dirty="0">
                  <a:solidFill>
                    <a:srgbClr val="0000FF"/>
                  </a:solidFill>
                  <a:latin typeface="Corbel"/>
                  <a:cs typeface="Corbel"/>
                </a:rPr>
                <a:t>w</a:t>
              </a:r>
              <a:r>
                <a:rPr lang="en-US" sz="2000" dirty="0" smtClean="0">
                  <a:solidFill>
                    <a:srgbClr val="0000FF"/>
                  </a:solidFill>
                  <a:latin typeface="Corbel"/>
                  <a:cs typeface="Corbel"/>
                </a:rPr>
                <a:t>ith </a:t>
              </a:r>
              <a:r>
                <a:rPr lang="en-US" sz="2000" dirty="0" err="1" smtClean="0">
                  <a:solidFill>
                    <a:srgbClr val="0000FF"/>
                  </a:solidFill>
                  <a:latin typeface="Corbel"/>
                  <a:cs typeface="Corbel"/>
                </a:rPr>
                <a:t>PoliMi</a:t>
              </a:r>
              <a:r>
                <a:rPr lang="en-US" sz="2000" dirty="0" smtClean="0">
                  <a:solidFill>
                    <a:srgbClr val="0000FF"/>
                  </a:solidFill>
                  <a:latin typeface="Corbel"/>
                  <a:cs typeface="Corbel"/>
                </a:rPr>
                <a:t> (C. </a:t>
              </a:r>
              <a:r>
                <a:rPr lang="en-US" sz="2000" dirty="0" err="1" smtClean="0">
                  <a:solidFill>
                    <a:srgbClr val="0000FF"/>
                  </a:solidFill>
                  <a:latin typeface="Corbel"/>
                  <a:cs typeface="Corbel"/>
                </a:rPr>
                <a:t>Fiorini</a:t>
              </a:r>
              <a:r>
                <a:rPr lang="en-US" sz="2000" dirty="0" smtClean="0">
                  <a:solidFill>
                    <a:srgbClr val="0000FF"/>
                  </a:solidFill>
                  <a:latin typeface="Corbel"/>
                  <a:cs typeface="Corbel"/>
                </a:rPr>
                <a:t>)</a:t>
              </a:r>
              <a:endParaRPr lang="en-US" sz="2000" dirty="0">
                <a:solidFill>
                  <a:srgbClr val="0000FF"/>
                </a:solidFill>
                <a:latin typeface="Corbel"/>
                <a:cs typeface="Corbel"/>
              </a:endParaRPr>
            </a:p>
          </p:txBody>
        </p:sp>
      </p:grpSp>
      <p:sp>
        <p:nvSpPr>
          <p:cNvPr id="4" name="Text Box 4"/>
          <p:cNvSpPr txBox="1">
            <a:spLocks noChangeArrowheads="1"/>
          </p:cNvSpPr>
          <p:nvPr/>
        </p:nvSpPr>
        <p:spPr bwMode="auto">
          <a:xfrm>
            <a:off x="0" y="0"/>
            <a:ext cx="9144000" cy="584776"/>
          </a:xfrm>
          <a:prstGeom prst="rect">
            <a:avLst/>
          </a:prstGeom>
          <a:noFill/>
          <a:ln w="9525">
            <a:noFill/>
            <a:miter lim="800000"/>
            <a:headEnd/>
            <a:tailEnd/>
          </a:ln>
        </p:spPr>
        <p:txBody>
          <a:bodyPr wrap="square">
            <a:prstTxWarp prst="textNoShape">
              <a:avLst/>
            </a:prstTxWarp>
            <a:spAutoFit/>
          </a:bodyPr>
          <a:lstStyle/>
          <a:p>
            <a:r>
              <a:rPr lang="en-US" sz="3200" b="1" dirty="0" smtClean="0">
                <a:solidFill>
                  <a:srgbClr val="0000FF"/>
                </a:solidFill>
                <a:latin typeface="Corbel" charset="0"/>
              </a:rPr>
              <a:t>2005: LaBr3 from Saint </a:t>
            </a:r>
            <a:r>
              <a:rPr lang="en-US" sz="3200" b="1" dirty="0" err="1" smtClean="0">
                <a:solidFill>
                  <a:srgbClr val="0000FF"/>
                </a:solidFill>
                <a:latin typeface="Corbel" charset="0"/>
              </a:rPr>
              <a:t>Gobain</a:t>
            </a:r>
            <a:endParaRPr lang="pl-PL" sz="3200" b="1" dirty="0">
              <a:solidFill>
                <a:srgbClr val="FFFF66"/>
              </a:solidFill>
            </a:endParaRPr>
          </a:p>
        </p:txBody>
      </p:sp>
      <p:sp>
        <p:nvSpPr>
          <p:cNvPr id="13" name="CasellaDiTesto 10"/>
          <p:cNvSpPr txBox="1">
            <a:spLocks noChangeArrowheads="1"/>
          </p:cNvSpPr>
          <p:nvPr/>
        </p:nvSpPr>
        <p:spPr bwMode="auto">
          <a:xfrm>
            <a:off x="107504" y="836712"/>
            <a:ext cx="2879725" cy="1015663"/>
          </a:xfrm>
          <a:prstGeom prst="rect">
            <a:avLst/>
          </a:prstGeom>
          <a:solidFill>
            <a:schemeClr val="accent1">
              <a:lumMod val="20000"/>
              <a:lumOff val="80000"/>
            </a:schemeClr>
          </a:solidFill>
          <a:ln w="19050" cmpd="sng">
            <a:solidFill>
              <a:srgbClr val="FF0000"/>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000" dirty="0" smtClean="0">
                <a:solidFill>
                  <a:srgbClr val="0000FF"/>
                </a:solidFill>
                <a:latin typeface="Calibri" charset="0"/>
              </a:rPr>
              <a:t>More </a:t>
            </a:r>
            <a:r>
              <a:rPr lang="it-IT" sz="2000" dirty="0" err="1" smtClean="0">
                <a:solidFill>
                  <a:srgbClr val="0000FF"/>
                </a:solidFill>
                <a:latin typeface="Calibri" charset="0"/>
              </a:rPr>
              <a:t>Recently</a:t>
            </a:r>
            <a:r>
              <a:rPr lang="it-IT" sz="2000" dirty="0" smtClean="0">
                <a:solidFill>
                  <a:srgbClr val="0000FF"/>
                </a:solidFill>
                <a:latin typeface="Calibri" charset="0"/>
              </a:rPr>
              <a:t> </a:t>
            </a:r>
          </a:p>
          <a:p>
            <a:pPr algn="ctr" eaLnBrk="1" hangingPunct="1"/>
            <a:r>
              <a:rPr lang="it-IT" sz="2000" dirty="0" err="1" smtClean="0">
                <a:solidFill>
                  <a:srgbClr val="0000FF"/>
                </a:solidFill>
                <a:latin typeface="Calibri" charset="0"/>
              </a:rPr>
              <a:t>Available</a:t>
            </a:r>
            <a:r>
              <a:rPr lang="it-IT" sz="2000" dirty="0" smtClean="0">
                <a:solidFill>
                  <a:srgbClr val="0000FF"/>
                </a:solidFill>
                <a:latin typeface="Calibri" charset="0"/>
              </a:rPr>
              <a:t> in </a:t>
            </a:r>
            <a:r>
              <a:rPr lang="it-IT" sz="2000" b="1" dirty="0" smtClean="0">
                <a:solidFill>
                  <a:srgbClr val="0000FF"/>
                </a:solidFill>
                <a:latin typeface="Calibri" charset="0"/>
              </a:rPr>
              <a:t>Large Volume</a:t>
            </a:r>
          </a:p>
          <a:p>
            <a:pPr algn="ctr" eaLnBrk="1" hangingPunct="1"/>
            <a:r>
              <a:rPr lang="it-IT" sz="2000" dirty="0">
                <a:solidFill>
                  <a:srgbClr val="0000FF"/>
                </a:solidFill>
                <a:latin typeface="Calibri" charset="0"/>
              </a:rPr>
              <a:t>w</a:t>
            </a:r>
            <a:r>
              <a:rPr lang="it-IT" sz="2000" dirty="0" smtClean="0">
                <a:solidFill>
                  <a:srgbClr val="0000FF"/>
                </a:solidFill>
                <a:latin typeface="Calibri" charset="0"/>
              </a:rPr>
              <a:t>ith performances:</a:t>
            </a:r>
            <a:endParaRPr lang="it-IT" sz="2000" dirty="0">
              <a:solidFill>
                <a:srgbClr val="0000FF"/>
              </a:solidFill>
              <a:latin typeface="Calibri" charset="0"/>
            </a:endParaRPr>
          </a:p>
        </p:txBody>
      </p:sp>
      <p:sp>
        <p:nvSpPr>
          <p:cNvPr id="14" name="CasellaDiTesto 15"/>
          <p:cNvSpPr txBox="1">
            <a:spLocks noChangeArrowheads="1"/>
          </p:cNvSpPr>
          <p:nvPr/>
        </p:nvSpPr>
        <p:spPr bwMode="auto">
          <a:xfrm>
            <a:off x="107504" y="2116343"/>
            <a:ext cx="2879725" cy="3631763"/>
          </a:xfrm>
          <a:prstGeom prst="rect">
            <a:avLst/>
          </a:prstGeom>
          <a:solidFill>
            <a:schemeClr val="accent1">
              <a:lumMod val="20000"/>
              <a:lumOff val="80000"/>
            </a:schemeClr>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dirty="0">
                <a:solidFill>
                  <a:srgbClr val="0000FF"/>
                </a:solidFill>
                <a:latin typeface="Calibri" charset="0"/>
              </a:rPr>
              <a:t>Energy </a:t>
            </a:r>
            <a:r>
              <a:rPr lang="it-IT" sz="1400" dirty="0" err="1">
                <a:solidFill>
                  <a:srgbClr val="0000FF"/>
                </a:solidFill>
                <a:latin typeface="Calibri" charset="0"/>
              </a:rPr>
              <a:t>Resolution</a:t>
            </a:r>
            <a:r>
              <a:rPr lang="it-IT" sz="1400" dirty="0">
                <a:solidFill>
                  <a:srgbClr val="0000FF"/>
                </a:solidFill>
                <a:latin typeface="Calibri" charset="0"/>
              </a:rPr>
              <a:t> </a:t>
            </a:r>
            <a:r>
              <a:rPr lang="it-IT" sz="1400" dirty="0" smtClean="0">
                <a:solidFill>
                  <a:srgbClr val="0000FF"/>
                </a:solidFill>
                <a:latin typeface="Calibri" charset="0"/>
              </a:rPr>
              <a:t> </a:t>
            </a:r>
            <a:r>
              <a:rPr lang="it-IT" sz="1400" b="1" dirty="0" smtClean="0">
                <a:solidFill>
                  <a:srgbClr val="0000FF"/>
                </a:solidFill>
                <a:latin typeface="Calibri" charset="0"/>
              </a:rPr>
              <a:t>~ </a:t>
            </a:r>
            <a:r>
              <a:rPr lang="it-IT" sz="1400" b="1" dirty="0">
                <a:solidFill>
                  <a:srgbClr val="0000FF"/>
                </a:solidFill>
                <a:latin typeface="Calibri" charset="0"/>
              </a:rPr>
              <a:t>3 % </a:t>
            </a:r>
            <a:r>
              <a:rPr lang="it-IT" sz="1400" dirty="0" err="1">
                <a:solidFill>
                  <a:srgbClr val="0000FF"/>
                </a:solidFill>
                <a:latin typeface="Calibri" charset="0"/>
              </a:rPr>
              <a:t>at</a:t>
            </a:r>
            <a:r>
              <a:rPr lang="it-IT" sz="1400" dirty="0">
                <a:solidFill>
                  <a:srgbClr val="0000FF"/>
                </a:solidFill>
                <a:latin typeface="Calibri" charset="0"/>
              </a:rPr>
              <a:t> 662 </a:t>
            </a:r>
            <a:r>
              <a:rPr lang="it-IT" sz="1400" dirty="0" err="1">
                <a:solidFill>
                  <a:srgbClr val="0000FF"/>
                </a:solidFill>
                <a:latin typeface="Calibri" charset="0"/>
              </a:rPr>
              <a:t>keV</a:t>
            </a:r>
            <a:r>
              <a:rPr lang="it-IT" sz="1400" dirty="0">
                <a:solidFill>
                  <a:srgbClr val="0000FF"/>
                </a:solidFill>
                <a:latin typeface="Calibri" charset="0"/>
              </a:rPr>
              <a:t> </a:t>
            </a:r>
          </a:p>
          <a:p>
            <a:pPr eaLnBrk="1" hangingPunct="1"/>
            <a:r>
              <a:rPr lang="it-IT" sz="1400" dirty="0">
                <a:solidFill>
                  <a:srgbClr val="0000FF"/>
                </a:solidFill>
                <a:latin typeface="Calibri" charset="0"/>
              </a:rPr>
              <a:t>Time </a:t>
            </a:r>
            <a:r>
              <a:rPr lang="it-IT" sz="1400" dirty="0" err="1">
                <a:solidFill>
                  <a:srgbClr val="0000FF"/>
                </a:solidFill>
                <a:latin typeface="Calibri" charset="0"/>
              </a:rPr>
              <a:t>Resolution</a:t>
            </a:r>
            <a:r>
              <a:rPr lang="it-IT" sz="1400" dirty="0">
                <a:solidFill>
                  <a:srgbClr val="0000FF"/>
                </a:solidFill>
                <a:latin typeface="Calibri" charset="0"/>
              </a:rPr>
              <a:t>     </a:t>
            </a:r>
            <a:r>
              <a:rPr lang="it-IT" sz="1600" b="1" dirty="0">
                <a:solidFill>
                  <a:srgbClr val="0000FF"/>
                </a:solidFill>
                <a:latin typeface="Calibri" charset="0"/>
              </a:rPr>
              <a:t>~ 0.5 ns </a:t>
            </a:r>
            <a:endParaRPr lang="it-IT" sz="1400" b="1" dirty="0">
              <a:solidFill>
                <a:srgbClr val="0000FF"/>
              </a:solidFill>
              <a:latin typeface="Calibri" charset="0"/>
            </a:endParaRPr>
          </a:p>
          <a:p>
            <a:pPr eaLnBrk="1" hangingPunct="1"/>
            <a:r>
              <a:rPr lang="it-IT" sz="1400" dirty="0" err="1">
                <a:solidFill>
                  <a:srgbClr val="0000FF"/>
                </a:solidFill>
                <a:latin typeface="Calibri" charset="0"/>
              </a:rPr>
              <a:t>Linearity</a:t>
            </a:r>
            <a:r>
              <a:rPr lang="it-IT" sz="1400" dirty="0">
                <a:solidFill>
                  <a:srgbClr val="0000FF"/>
                </a:solidFill>
                <a:latin typeface="Calibri" charset="0"/>
              </a:rPr>
              <a:t>                   </a:t>
            </a:r>
            <a:r>
              <a:rPr lang="it-IT" sz="1400" dirty="0" err="1">
                <a:solidFill>
                  <a:srgbClr val="0000FF"/>
                </a:solidFill>
                <a:latin typeface="Calibri" charset="0"/>
              </a:rPr>
              <a:t>good</a:t>
            </a:r>
            <a:r>
              <a:rPr lang="it-IT" sz="1400" dirty="0">
                <a:solidFill>
                  <a:srgbClr val="0000FF"/>
                </a:solidFill>
                <a:latin typeface="Calibri" charset="0"/>
              </a:rPr>
              <a:t>     </a:t>
            </a:r>
          </a:p>
          <a:p>
            <a:pPr eaLnBrk="1" hangingPunct="1"/>
            <a:endParaRPr lang="it-IT" sz="900" dirty="0">
              <a:solidFill>
                <a:srgbClr val="0000FF"/>
              </a:solidFill>
              <a:latin typeface="Calibri" charset="0"/>
            </a:endParaRPr>
          </a:p>
          <a:p>
            <a:pPr eaLnBrk="1" hangingPunct="1"/>
            <a:r>
              <a:rPr lang="it-IT" sz="1400" dirty="0" err="1">
                <a:solidFill>
                  <a:srgbClr val="0000FF"/>
                </a:solidFill>
                <a:latin typeface="Calibri" charset="0"/>
              </a:rPr>
              <a:t>Density</a:t>
            </a:r>
            <a:r>
              <a:rPr lang="it-IT" sz="1400" dirty="0">
                <a:solidFill>
                  <a:srgbClr val="0000FF"/>
                </a:solidFill>
                <a:latin typeface="Calibri" charset="0"/>
              </a:rPr>
              <a:t>                      5.2 g/cm</a:t>
            </a:r>
            <a:r>
              <a:rPr lang="it-IT" sz="1400" baseline="30000" dirty="0">
                <a:solidFill>
                  <a:srgbClr val="0000FF"/>
                </a:solidFill>
                <a:latin typeface="Calibri" charset="0"/>
              </a:rPr>
              <a:t>3</a:t>
            </a:r>
          </a:p>
          <a:p>
            <a:pPr eaLnBrk="1" hangingPunct="1"/>
            <a:r>
              <a:rPr lang="it-IT" sz="1400" dirty="0" err="1">
                <a:solidFill>
                  <a:srgbClr val="0000FF"/>
                </a:solidFill>
                <a:latin typeface="Calibri" charset="0"/>
              </a:rPr>
              <a:t>Z</a:t>
            </a:r>
            <a:r>
              <a:rPr lang="it-IT" sz="1400" dirty="0">
                <a:solidFill>
                  <a:srgbClr val="0000FF"/>
                </a:solidFill>
                <a:latin typeface="Calibri" charset="0"/>
              </a:rPr>
              <a:t>(I)	             </a:t>
            </a:r>
            <a:r>
              <a:rPr lang="it-IT" sz="1400" dirty="0" smtClean="0">
                <a:solidFill>
                  <a:srgbClr val="0000FF"/>
                </a:solidFill>
                <a:latin typeface="Calibri" charset="0"/>
              </a:rPr>
              <a:t>           57</a:t>
            </a:r>
            <a:endParaRPr lang="it-IT" sz="1400" dirty="0">
              <a:solidFill>
                <a:srgbClr val="0000FF"/>
              </a:solidFill>
              <a:latin typeface="Calibri" charset="0"/>
            </a:endParaRPr>
          </a:p>
          <a:p>
            <a:pPr eaLnBrk="1" hangingPunct="1">
              <a:buFontTx/>
              <a:buChar char="-"/>
            </a:pPr>
            <a:endParaRPr lang="it-IT" sz="1400" dirty="0">
              <a:solidFill>
                <a:srgbClr val="0000FF"/>
              </a:solidFill>
              <a:latin typeface="Calibri" charset="0"/>
            </a:endParaRPr>
          </a:p>
          <a:p>
            <a:pPr eaLnBrk="1" hangingPunct="1">
              <a:buFontTx/>
              <a:buChar char="-"/>
            </a:pPr>
            <a:r>
              <a:rPr lang="it-IT" sz="1400" dirty="0">
                <a:solidFill>
                  <a:srgbClr val="0000FF"/>
                </a:solidFill>
                <a:latin typeface="Calibri" charset="0"/>
              </a:rPr>
              <a:t> </a:t>
            </a:r>
            <a:r>
              <a:rPr lang="it-IT" sz="1400" b="1" dirty="0">
                <a:solidFill>
                  <a:srgbClr val="0000FF"/>
                </a:solidFill>
                <a:latin typeface="Calibri" charset="0"/>
              </a:rPr>
              <a:t>Large </a:t>
            </a:r>
            <a:r>
              <a:rPr lang="it-IT" sz="1400" b="1" dirty="0" err="1">
                <a:solidFill>
                  <a:srgbClr val="0000FF"/>
                </a:solidFill>
                <a:latin typeface="Calibri" charset="0"/>
              </a:rPr>
              <a:t>Crystals</a:t>
            </a:r>
            <a:r>
              <a:rPr lang="it-IT" sz="1400" b="1" dirty="0">
                <a:solidFill>
                  <a:srgbClr val="0000FF"/>
                </a:solidFill>
                <a:latin typeface="Calibri" charset="0"/>
              </a:rPr>
              <a:t>  </a:t>
            </a:r>
            <a:r>
              <a:rPr lang="it-IT" sz="1400" dirty="0">
                <a:solidFill>
                  <a:srgbClr val="0000FF"/>
                </a:solidFill>
                <a:latin typeface="Calibri" charset="0"/>
              </a:rPr>
              <a:t>(3.5</a:t>
            </a:r>
            <a:r>
              <a:rPr lang="ja-JP" altLang="it-IT" sz="1400" dirty="0">
                <a:solidFill>
                  <a:srgbClr val="0000FF"/>
                </a:solidFill>
                <a:latin typeface="Calibri" charset="0"/>
              </a:rPr>
              <a:t>”</a:t>
            </a:r>
            <a:r>
              <a:rPr lang="it-IT" altLang="ja-JP" sz="1400" dirty="0">
                <a:solidFill>
                  <a:srgbClr val="0000FF"/>
                </a:solidFill>
                <a:latin typeface="Calibri" charset="0"/>
              </a:rPr>
              <a:t> x 8</a:t>
            </a:r>
            <a:r>
              <a:rPr lang="ja-JP" altLang="it-IT" sz="1400" dirty="0">
                <a:solidFill>
                  <a:srgbClr val="0000FF"/>
                </a:solidFill>
                <a:latin typeface="Calibri" charset="0"/>
              </a:rPr>
              <a:t>”</a:t>
            </a:r>
            <a:r>
              <a:rPr lang="it-IT" altLang="ja-JP" sz="1400" dirty="0">
                <a:solidFill>
                  <a:srgbClr val="0000FF"/>
                </a:solidFill>
                <a:latin typeface="Calibri" charset="0"/>
              </a:rPr>
              <a:t>) </a:t>
            </a:r>
          </a:p>
          <a:p>
            <a:pPr eaLnBrk="1" hangingPunct="1">
              <a:buFontTx/>
              <a:buChar char="-"/>
            </a:pPr>
            <a:r>
              <a:rPr lang="it-IT" sz="1400" dirty="0">
                <a:solidFill>
                  <a:srgbClr val="0000FF"/>
                </a:solidFill>
                <a:latin typeface="Calibri" charset="0"/>
              </a:rPr>
              <a:t> high </a:t>
            </a:r>
            <a:r>
              <a:rPr lang="it-IT" sz="1400" dirty="0" err="1">
                <a:solidFill>
                  <a:srgbClr val="0000FF"/>
                </a:solidFill>
                <a:latin typeface="Calibri" charset="0"/>
              </a:rPr>
              <a:t>efficiency</a:t>
            </a:r>
            <a:endParaRPr lang="it-IT" sz="1400" dirty="0">
              <a:solidFill>
                <a:srgbClr val="0000FF"/>
              </a:solidFill>
              <a:latin typeface="Calibri" charset="0"/>
            </a:endParaRPr>
          </a:p>
          <a:p>
            <a:pPr eaLnBrk="1" hangingPunct="1">
              <a:buFontTx/>
              <a:buChar char="-"/>
            </a:pPr>
            <a:r>
              <a:rPr lang="it-IT" sz="1400" dirty="0">
                <a:solidFill>
                  <a:srgbClr val="0000FF"/>
                </a:solidFill>
                <a:latin typeface="Calibri" charset="0"/>
              </a:rPr>
              <a:t> small 1EP (with </a:t>
            </a:r>
            <a:r>
              <a:rPr lang="it-IT" sz="1400" dirty="0" err="1">
                <a:solidFill>
                  <a:srgbClr val="0000FF"/>
                </a:solidFill>
                <a:latin typeface="Calibri" charset="0"/>
              </a:rPr>
              <a:t>collimator</a:t>
            </a:r>
            <a:r>
              <a:rPr lang="it-IT" sz="1400" dirty="0">
                <a:solidFill>
                  <a:srgbClr val="0000FF"/>
                </a:solidFill>
                <a:latin typeface="Calibri" charset="0"/>
              </a:rPr>
              <a:t>)</a:t>
            </a:r>
          </a:p>
          <a:p>
            <a:pPr eaLnBrk="1" hangingPunct="1">
              <a:buFontTx/>
              <a:buChar char="-"/>
            </a:pPr>
            <a:r>
              <a:rPr lang="it-IT" sz="1400" dirty="0">
                <a:solidFill>
                  <a:srgbClr val="0000FF"/>
                </a:solidFill>
                <a:latin typeface="Calibri" charset="0"/>
              </a:rPr>
              <a:t> No 2EP</a:t>
            </a:r>
          </a:p>
          <a:p>
            <a:pPr eaLnBrk="1" hangingPunct="1"/>
            <a:endParaRPr lang="it-IT" sz="900" dirty="0">
              <a:solidFill>
                <a:srgbClr val="0000FF"/>
              </a:solidFill>
              <a:latin typeface="Calibri" charset="0"/>
            </a:endParaRPr>
          </a:p>
          <a:p>
            <a:pPr eaLnBrk="1" hangingPunct="1"/>
            <a:r>
              <a:rPr lang="it-IT" sz="1400" b="1" dirty="0">
                <a:solidFill>
                  <a:srgbClr val="0000FF"/>
                </a:solidFill>
                <a:latin typeface="Calibri" charset="0"/>
              </a:rPr>
              <a:t>No </a:t>
            </a:r>
            <a:r>
              <a:rPr lang="it-IT" sz="1400" b="1" dirty="0" err="1">
                <a:solidFill>
                  <a:srgbClr val="0000FF"/>
                </a:solidFill>
                <a:latin typeface="Calibri" charset="0"/>
              </a:rPr>
              <a:t>Sensitivity</a:t>
            </a:r>
            <a:r>
              <a:rPr lang="it-IT" sz="1400" b="1" dirty="0">
                <a:solidFill>
                  <a:srgbClr val="0000FF"/>
                </a:solidFill>
                <a:latin typeface="Calibri" charset="0"/>
              </a:rPr>
              <a:t> to </a:t>
            </a:r>
            <a:r>
              <a:rPr lang="it-IT" sz="1400" b="1" dirty="0" err="1">
                <a:solidFill>
                  <a:srgbClr val="0000FF"/>
                </a:solidFill>
                <a:latin typeface="Calibri" charset="0"/>
              </a:rPr>
              <a:t>neutron</a:t>
            </a:r>
            <a:r>
              <a:rPr lang="it-IT" sz="1400" b="1" dirty="0">
                <a:solidFill>
                  <a:srgbClr val="0000FF"/>
                </a:solidFill>
                <a:latin typeface="Calibri" charset="0"/>
              </a:rPr>
              <a:t> </a:t>
            </a:r>
            <a:r>
              <a:rPr lang="it-IT" sz="1400" b="1" dirty="0" err="1">
                <a:solidFill>
                  <a:srgbClr val="0000FF"/>
                </a:solidFill>
                <a:latin typeface="Calibri" charset="0"/>
              </a:rPr>
              <a:t>damage</a:t>
            </a:r>
            <a:endParaRPr lang="it-IT" sz="1400" b="1" dirty="0">
              <a:solidFill>
                <a:srgbClr val="0000FF"/>
              </a:solidFill>
              <a:latin typeface="Calibri" charset="0"/>
            </a:endParaRPr>
          </a:p>
          <a:p>
            <a:pPr eaLnBrk="1" hangingPunct="1"/>
            <a:r>
              <a:rPr lang="it-IT" sz="1400" dirty="0">
                <a:solidFill>
                  <a:srgbClr val="0000FF"/>
                </a:solidFill>
                <a:latin typeface="Calibri" charset="0"/>
              </a:rPr>
              <a:t>Easy Handling</a:t>
            </a:r>
          </a:p>
          <a:p>
            <a:pPr eaLnBrk="1" hangingPunct="1"/>
            <a:r>
              <a:rPr lang="it-IT" sz="1400" dirty="0">
                <a:solidFill>
                  <a:srgbClr val="0000FF"/>
                </a:solidFill>
                <a:latin typeface="Calibri" charset="0"/>
              </a:rPr>
              <a:t>PMT non </a:t>
            </a:r>
            <a:r>
              <a:rPr lang="it-IT" sz="1400" dirty="0" err="1">
                <a:solidFill>
                  <a:srgbClr val="0000FF"/>
                </a:solidFill>
                <a:latin typeface="Calibri" charset="0"/>
              </a:rPr>
              <a:t>idealities</a:t>
            </a:r>
            <a:endParaRPr lang="it-IT" sz="1400" dirty="0">
              <a:solidFill>
                <a:srgbClr val="0000FF"/>
              </a:solidFill>
              <a:latin typeface="Calibri" charset="0"/>
            </a:endParaRPr>
          </a:p>
          <a:p>
            <a:pPr eaLnBrk="1" hangingPunct="1"/>
            <a:endParaRPr lang="it-IT" sz="1400" dirty="0">
              <a:solidFill>
                <a:srgbClr val="0000FF"/>
              </a:solidFill>
              <a:latin typeface="Calibri" charset="0"/>
            </a:endParaRPr>
          </a:p>
          <a:p>
            <a:pPr eaLnBrk="1" hangingPunct="1"/>
            <a:r>
              <a:rPr lang="it-IT" sz="1400" b="1" dirty="0" err="1" smtClean="0">
                <a:solidFill>
                  <a:srgbClr val="0000FF"/>
                </a:solidFill>
                <a:latin typeface="Calibri" charset="0"/>
              </a:rPr>
              <a:t>Rather</a:t>
            </a:r>
            <a:r>
              <a:rPr lang="it-IT" sz="1400" b="1" dirty="0" smtClean="0">
                <a:solidFill>
                  <a:srgbClr val="0000FF"/>
                </a:solidFill>
                <a:latin typeface="Calibri" charset="0"/>
              </a:rPr>
              <a:t> High </a:t>
            </a:r>
            <a:r>
              <a:rPr lang="it-IT" sz="1400" b="1" dirty="0" err="1">
                <a:solidFill>
                  <a:srgbClr val="0000FF"/>
                </a:solidFill>
                <a:latin typeface="Calibri" charset="0"/>
              </a:rPr>
              <a:t>Costs</a:t>
            </a:r>
            <a:endParaRPr lang="it-IT" sz="1400" b="1" dirty="0">
              <a:solidFill>
                <a:srgbClr val="0000FF"/>
              </a:solidFill>
              <a:latin typeface="Calibri" charset="0"/>
            </a:endParaRPr>
          </a:p>
        </p:txBody>
      </p:sp>
      <p:grpSp>
        <p:nvGrpSpPr>
          <p:cNvPr id="15" name="Group 14"/>
          <p:cNvGrpSpPr/>
          <p:nvPr/>
        </p:nvGrpSpPr>
        <p:grpSpPr>
          <a:xfrm>
            <a:off x="2771800" y="1052736"/>
            <a:ext cx="2811608" cy="5503626"/>
            <a:chOff x="6224899" y="1036900"/>
            <a:chExt cx="2811608" cy="5503626"/>
          </a:xfrm>
        </p:grpSpPr>
        <p:grpSp>
          <p:nvGrpSpPr>
            <p:cNvPr id="16" name="Group 15"/>
            <p:cNvGrpSpPr/>
            <p:nvPr/>
          </p:nvGrpSpPr>
          <p:grpSpPr>
            <a:xfrm>
              <a:off x="6224899" y="1036900"/>
              <a:ext cx="2811608" cy="5503626"/>
              <a:chOff x="6291735" y="1036900"/>
              <a:chExt cx="2811608" cy="5503626"/>
            </a:xfrm>
          </p:grpSpPr>
          <p:sp>
            <p:nvSpPr>
              <p:cNvPr id="22" name="Rectangle 21"/>
              <p:cNvSpPr/>
              <p:nvPr/>
            </p:nvSpPr>
            <p:spPr>
              <a:xfrm>
                <a:off x="6640783" y="1036900"/>
                <a:ext cx="2271676" cy="2100575"/>
              </a:xfrm>
              <a:prstGeom prst="rect">
                <a:avLst/>
              </a:prstGeom>
            </p:spPr>
            <p:txBody>
              <a:bodyPr wrap="none">
                <a:spAutoFit/>
              </a:bodyPr>
              <a:lstStyle/>
              <a:p>
                <a:r>
                  <a:rPr lang="en-US" sz="2000" b="1" dirty="0" smtClean="0">
                    <a:solidFill>
                      <a:srgbClr val="FF0000"/>
                    </a:solidFill>
                    <a:latin typeface="Corbel"/>
                    <a:cs typeface="Corbel"/>
                  </a:rPr>
                  <a:t>very fast signal</a:t>
                </a:r>
              </a:p>
              <a:p>
                <a:pPr>
                  <a:lnSpc>
                    <a:spcPct val="50000"/>
                  </a:lnSpc>
                </a:pPr>
                <a:endParaRPr lang="en-US" sz="1100" dirty="0">
                  <a:solidFill>
                    <a:srgbClr val="0000FF"/>
                  </a:solidFill>
                  <a:latin typeface="Corbel"/>
                  <a:cs typeface="Corbel"/>
                </a:endParaRPr>
              </a:p>
              <a:p>
                <a:r>
                  <a:rPr lang="en-US" sz="1400" dirty="0" smtClean="0">
                    <a:solidFill>
                      <a:srgbClr val="0000FF"/>
                    </a:solidFill>
                    <a:latin typeface="Corbel"/>
                    <a:cs typeface="Corbel"/>
                  </a:rPr>
                  <a:t>Rise </a:t>
                </a:r>
                <a:r>
                  <a:rPr lang="en-US" sz="1400" dirty="0">
                    <a:solidFill>
                      <a:srgbClr val="0000FF"/>
                    </a:solidFill>
                    <a:latin typeface="Corbel"/>
                    <a:cs typeface="Corbel"/>
                  </a:rPr>
                  <a:t>time 25 ns</a:t>
                </a:r>
              </a:p>
              <a:p>
                <a:r>
                  <a:rPr lang="en-US" sz="1400" dirty="0" smtClean="0">
                    <a:solidFill>
                      <a:srgbClr val="0000FF"/>
                    </a:solidFill>
                    <a:latin typeface="Corbel"/>
                    <a:cs typeface="Corbel"/>
                  </a:rPr>
                  <a:t>Fall </a:t>
                </a:r>
                <a:r>
                  <a:rPr lang="en-US" sz="1400" dirty="0">
                    <a:solidFill>
                      <a:srgbClr val="0000FF"/>
                    </a:solidFill>
                    <a:latin typeface="Corbel"/>
                    <a:cs typeface="Corbel"/>
                  </a:rPr>
                  <a:t>time 60-80 </a:t>
                </a:r>
                <a:r>
                  <a:rPr lang="en-US" sz="1400" dirty="0" smtClean="0">
                    <a:solidFill>
                      <a:srgbClr val="0000FF"/>
                    </a:solidFill>
                    <a:latin typeface="Corbel"/>
                    <a:cs typeface="Corbel"/>
                  </a:rPr>
                  <a:t>ns </a:t>
                </a:r>
              </a:p>
              <a:p>
                <a:r>
                  <a:rPr lang="en-US" sz="1400" dirty="0" smtClean="0">
                    <a:solidFill>
                      <a:srgbClr val="0000FF"/>
                    </a:solidFill>
                    <a:latin typeface="Corbel"/>
                    <a:cs typeface="Corbel"/>
                  </a:rPr>
                  <a:t> </a:t>
                </a:r>
                <a:r>
                  <a:rPr lang="en-US" sz="1400" dirty="0" smtClean="0">
                    <a:solidFill>
                      <a:srgbClr val="0000FF"/>
                    </a:solidFill>
                    <a:latin typeface="Corbel"/>
                    <a:cs typeface="Corbel"/>
                    <a:sym typeface="Wingdings"/>
                  </a:rPr>
                  <a:t>  Total 100 ns</a:t>
                </a:r>
              </a:p>
              <a:p>
                <a:pPr>
                  <a:lnSpc>
                    <a:spcPct val="50000"/>
                  </a:lnSpc>
                </a:pPr>
                <a:r>
                  <a:rPr lang="en-US" sz="1400" dirty="0" smtClean="0">
                    <a:solidFill>
                      <a:srgbClr val="0000FF"/>
                    </a:solidFill>
                    <a:latin typeface="Corbel"/>
                    <a:cs typeface="Corbel"/>
                    <a:sym typeface="Wingdings"/>
                  </a:rPr>
                  <a:t> </a:t>
                </a:r>
                <a:endParaRPr lang="en-US" sz="1400" dirty="0">
                  <a:solidFill>
                    <a:srgbClr val="0000FF"/>
                  </a:solidFill>
                  <a:latin typeface="Corbel"/>
                  <a:cs typeface="Corbel"/>
                  <a:sym typeface="Wingdings"/>
                </a:endParaRPr>
              </a:p>
              <a:p>
                <a:r>
                  <a:rPr lang="en-US" sz="1400" dirty="0" smtClean="0">
                    <a:solidFill>
                      <a:srgbClr val="0000FF"/>
                    </a:solidFill>
                    <a:latin typeface="Corbel"/>
                    <a:cs typeface="Corbel"/>
                    <a:sym typeface="Wingdings"/>
                  </a:rPr>
                  <a:t>  count rates up to </a:t>
                </a:r>
                <a:r>
                  <a:rPr lang="en-US" sz="1600" b="1" dirty="0" smtClean="0">
                    <a:solidFill>
                      <a:srgbClr val="0000FF"/>
                    </a:solidFill>
                    <a:latin typeface="Corbel"/>
                    <a:cs typeface="Corbel"/>
                    <a:sym typeface="Wingdings"/>
                  </a:rPr>
                  <a:t>1 MHz </a:t>
                </a:r>
                <a:endParaRPr lang="en-US" sz="1400" b="1" dirty="0">
                  <a:solidFill>
                    <a:srgbClr val="0000FF"/>
                  </a:solidFill>
                  <a:latin typeface="Corbel"/>
                  <a:cs typeface="Corbel"/>
                </a:endParaRPr>
              </a:p>
              <a:p>
                <a:endParaRPr lang="en-US" sz="2000" b="1" dirty="0" smtClean="0">
                  <a:solidFill>
                    <a:srgbClr val="FF0000"/>
                  </a:solidFill>
                  <a:latin typeface="Corbel"/>
                  <a:cs typeface="Corbel"/>
                </a:endParaRPr>
              </a:p>
              <a:p>
                <a:endParaRPr lang="en-US" sz="2000" b="1" dirty="0" smtClean="0">
                  <a:solidFill>
                    <a:srgbClr val="FF0000"/>
                  </a:solidFill>
                  <a:latin typeface="Corbel"/>
                  <a:cs typeface="Corbel"/>
                </a:endParaRPr>
              </a:p>
            </p:txBody>
          </p:sp>
          <p:pic>
            <p:nvPicPr>
              <p:cNvPr id="23" name="Picture 8" descr="figura-1b"/>
              <p:cNvPicPr>
                <a:picLocks noChangeAspect="1" noChangeArrowheads="1"/>
              </p:cNvPicPr>
              <p:nvPr/>
            </p:nvPicPr>
            <p:blipFill>
              <a:blip r:embed="rId3">
                <a:extLst>
                  <a:ext uri="{28A0092B-C50C-407E-A947-70E740481C1C}">
                    <a14:useLocalDpi xmlns:a14="http://schemas.microsoft.com/office/drawing/2010/main" val="0"/>
                  </a:ext>
                </a:extLst>
              </a:blip>
              <a:srcRect l="39491" t="13611" r="16321" b="50000"/>
              <a:stretch>
                <a:fillRect/>
              </a:stretch>
            </p:blipFill>
            <p:spPr bwMode="auto">
              <a:xfrm>
                <a:off x="6730695" y="2532346"/>
                <a:ext cx="2264163" cy="139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7044930" y="3862544"/>
                <a:ext cx="16742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b="1" dirty="0">
                    <a:solidFill>
                      <a:srgbClr val="0000FF"/>
                    </a:solidFill>
                    <a:latin typeface="Calibri" charset="0"/>
                  </a:rPr>
                  <a:t>L.Y. </a:t>
                </a:r>
                <a:r>
                  <a:rPr lang="it-IT" sz="1400" b="1" dirty="0">
                    <a:solidFill>
                      <a:srgbClr val="0000FF"/>
                    </a:solidFill>
                    <a:latin typeface="Calibri" charset="0"/>
                    <a:sym typeface="Symbol" charset="0"/>
                  </a:rPr>
                  <a:t></a:t>
                </a:r>
                <a:r>
                  <a:rPr lang="it-IT" sz="1400" b="1" dirty="0">
                    <a:solidFill>
                      <a:srgbClr val="0000FF"/>
                    </a:solidFill>
                    <a:latin typeface="Calibri" charset="0"/>
                  </a:rPr>
                  <a:t>  63 </a:t>
                </a:r>
                <a:r>
                  <a:rPr lang="it-IT" sz="1400" b="1" dirty="0" err="1">
                    <a:solidFill>
                      <a:srgbClr val="0000FF"/>
                    </a:solidFill>
                    <a:latin typeface="Calibri" charset="0"/>
                  </a:rPr>
                  <a:t>ph</a:t>
                </a:r>
                <a:r>
                  <a:rPr lang="it-IT" sz="1400" b="1" dirty="0">
                    <a:solidFill>
                      <a:srgbClr val="0000FF"/>
                    </a:solidFill>
                    <a:latin typeface="Calibri" charset="0"/>
                  </a:rPr>
                  <a:t>/</a:t>
                </a:r>
                <a:r>
                  <a:rPr lang="it-IT" sz="1400" b="1" dirty="0" err="1">
                    <a:solidFill>
                      <a:srgbClr val="0000FF"/>
                    </a:solidFill>
                    <a:latin typeface="Calibri" charset="0"/>
                  </a:rPr>
                  <a:t>keV</a:t>
                </a:r>
                <a:endParaRPr lang="it-IT" sz="1400" b="1" dirty="0">
                  <a:solidFill>
                    <a:srgbClr val="0000FF"/>
                  </a:solidFill>
                  <a:latin typeface="Calibri" charset="0"/>
                </a:endParaRPr>
              </a:p>
              <a:p>
                <a:pPr eaLnBrk="1" hangingPunct="1"/>
                <a:r>
                  <a:rPr lang="it-IT" sz="1400" b="1" dirty="0" err="1">
                    <a:solidFill>
                      <a:srgbClr val="0000FF"/>
                    </a:solidFill>
                    <a:latin typeface="Calibri" charset="0"/>
                  </a:rPr>
                  <a:t>Decay</a:t>
                </a:r>
                <a:r>
                  <a:rPr lang="it-IT" sz="1400" b="1" dirty="0">
                    <a:solidFill>
                      <a:srgbClr val="0000FF"/>
                    </a:solidFill>
                    <a:latin typeface="Calibri" charset="0"/>
                  </a:rPr>
                  <a:t> Time </a:t>
                </a:r>
                <a:r>
                  <a:rPr lang="it-IT" sz="1400" b="1" dirty="0">
                    <a:solidFill>
                      <a:srgbClr val="0000FF"/>
                    </a:solidFill>
                    <a:latin typeface="Calibri" charset="0"/>
                    <a:sym typeface="Symbol" charset="0"/>
                  </a:rPr>
                  <a:t></a:t>
                </a:r>
                <a:r>
                  <a:rPr lang="it-IT" sz="1400" b="1" dirty="0">
                    <a:solidFill>
                      <a:srgbClr val="0000FF"/>
                    </a:solidFill>
                    <a:latin typeface="Calibri" charset="0"/>
                  </a:rPr>
                  <a:t> 16 ns</a:t>
                </a:r>
              </a:p>
              <a:p>
                <a:pPr eaLnBrk="1" hangingPunct="1"/>
                <a:r>
                  <a:rPr lang="it-IT" sz="1400" b="1" dirty="0">
                    <a:solidFill>
                      <a:srgbClr val="0000FF"/>
                    </a:solidFill>
                    <a:latin typeface="Symbol" charset="0"/>
                  </a:rPr>
                  <a:t>l</a:t>
                </a:r>
                <a:r>
                  <a:rPr lang="it-IT" sz="1400" b="1" dirty="0">
                    <a:solidFill>
                      <a:srgbClr val="0000FF"/>
                    </a:solidFill>
                    <a:latin typeface="Calibri" charset="0"/>
                  </a:rPr>
                  <a:t> </a:t>
                </a:r>
                <a:r>
                  <a:rPr lang="it-IT" sz="1400" b="1" dirty="0">
                    <a:solidFill>
                      <a:srgbClr val="0000FF"/>
                    </a:solidFill>
                    <a:latin typeface="Calibri" charset="0"/>
                    <a:sym typeface="Symbol" charset="0"/>
                  </a:rPr>
                  <a:t></a:t>
                </a:r>
                <a:r>
                  <a:rPr lang="it-IT" sz="1400" b="1" dirty="0">
                    <a:solidFill>
                      <a:srgbClr val="0000FF"/>
                    </a:solidFill>
                    <a:latin typeface="Calibri" charset="0"/>
                  </a:rPr>
                  <a:t> 380 </a:t>
                </a:r>
                <a:r>
                  <a:rPr lang="it-IT" sz="1400" b="1" dirty="0" smtClean="0">
                    <a:solidFill>
                      <a:srgbClr val="0000FF"/>
                    </a:solidFill>
                    <a:latin typeface="Calibri" charset="0"/>
                  </a:rPr>
                  <a:t>nm, </a:t>
                </a:r>
                <a:r>
                  <a:rPr lang="it-IT" sz="1400" b="1" dirty="0" err="1" smtClean="0">
                    <a:solidFill>
                      <a:srgbClr val="0000FF"/>
                    </a:solidFill>
                    <a:latin typeface="Calibri" charset="0"/>
                  </a:rPr>
                  <a:t>N</a:t>
                </a:r>
                <a:r>
                  <a:rPr lang="it-IT" sz="1400" b="1" dirty="0" smtClean="0">
                    <a:solidFill>
                      <a:srgbClr val="0000FF"/>
                    </a:solidFill>
                    <a:latin typeface="Calibri" charset="0"/>
                  </a:rPr>
                  <a:t>  </a:t>
                </a:r>
                <a:r>
                  <a:rPr lang="it-IT" sz="1400" b="1" dirty="0">
                    <a:solidFill>
                      <a:srgbClr val="0000FF"/>
                    </a:solidFill>
                    <a:latin typeface="Calibri" charset="0"/>
                    <a:sym typeface="Symbol" charset="0"/>
                  </a:rPr>
                  <a:t> </a:t>
                </a:r>
                <a:r>
                  <a:rPr lang="it-IT" sz="1400" b="1" dirty="0">
                    <a:solidFill>
                      <a:srgbClr val="0000FF"/>
                    </a:solidFill>
                    <a:latin typeface="Calibri" charset="0"/>
                  </a:rPr>
                  <a:t>1.9  </a:t>
                </a:r>
              </a:p>
            </p:txBody>
          </p:sp>
          <p:sp>
            <p:nvSpPr>
              <p:cNvPr id="25" name="Rectangle 24"/>
              <p:cNvSpPr/>
              <p:nvPr/>
            </p:nvSpPr>
            <p:spPr>
              <a:xfrm>
                <a:off x="6583343" y="1076380"/>
                <a:ext cx="2520000" cy="546414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6291735" y="1612964"/>
                <a:ext cx="648072" cy="122413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17" name="Picture 10"/>
            <p:cNvPicPr>
              <a:picLocks noChangeAspect="1" noChangeArrowheads="1"/>
            </p:cNvPicPr>
            <p:nvPr/>
          </p:nvPicPr>
          <p:blipFill>
            <a:blip r:embed="rId4" cstate="print"/>
            <a:srcRect l="11804" t="4779" r="9058"/>
            <a:stretch>
              <a:fillRect/>
            </a:stretch>
          </p:blipFill>
          <p:spPr bwMode="auto">
            <a:xfrm>
              <a:off x="6726664" y="4616369"/>
              <a:ext cx="2117832" cy="1800892"/>
            </a:xfrm>
            <a:prstGeom prst="rect">
              <a:avLst/>
            </a:prstGeom>
            <a:solidFill>
              <a:schemeClr val="bg1"/>
            </a:solidFill>
            <a:ln w="9525">
              <a:noFill/>
              <a:miter lim="800000"/>
              <a:headEnd/>
              <a:tailEnd/>
            </a:ln>
          </p:spPr>
        </p:pic>
        <p:sp>
          <p:nvSpPr>
            <p:cNvPr id="18" name="TextBox 17"/>
            <p:cNvSpPr txBox="1"/>
            <p:nvPr/>
          </p:nvSpPr>
          <p:spPr>
            <a:xfrm>
              <a:off x="6978094" y="5079156"/>
              <a:ext cx="543739" cy="307777"/>
            </a:xfrm>
            <a:prstGeom prst="rect">
              <a:avLst/>
            </a:prstGeom>
            <a:solidFill>
              <a:schemeClr val="bg1"/>
            </a:solidFill>
          </p:spPr>
          <p:txBody>
            <a:bodyPr wrap="none" rtlCol="0">
              <a:spAutoFit/>
            </a:bodyPr>
            <a:lstStyle/>
            <a:p>
              <a:r>
                <a:rPr lang="en-US" sz="1400" b="1" dirty="0" smtClean="0">
                  <a:latin typeface="Corbel"/>
                  <a:cs typeface="Corbel"/>
                </a:rPr>
                <a:t>BaF</a:t>
              </a:r>
              <a:r>
                <a:rPr lang="en-US" sz="1400" b="1" baseline="-25000" dirty="0" smtClean="0">
                  <a:latin typeface="Corbel"/>
                  <a:cs typeface="Corbel"/>
                </a:rPr>
                <a:t>2</a:t>
              </a:r>
              <a:endParaRPr lang="en-US" sz="1400" b="1" baseline="-25000" dirty="0">
                <a:latin typeface="Corbel"/>
                <a:cs typeface="Corbel"/>
              </a:endParaRPr>
            </a:p>
          </p:txBody>
        </p:sp>
        <p:sp>
          <p:nvSpPr>
            <p:cNvPr id="19" name="TextBox 18"/>
            <p:cNvSpPr txBox="1"/>
            <p:nvPr/>
          </p:nvSpPr>
          <p:spPr>
            <a:xfrm>
              <a:off x="7101573" y="4777257"/>
              <a:ext cx="457214" cy="307777"/>
            </a:xfrm>
            <a:prstGeom prst="rect">
              <a:avLst/>
            </a:prstGeom>
            <a:solidFill>
              <a:schemeClr val="bg1"/>
            </a:solidFill>
            <a:ln>
              <a:noFill/>
            </a:ln>
          </p:spPr>
          <p:txBody>
            <a:bodyPr wrap="none" rtlCol="0">
              <a:spAutoFit/>
            </a:bodyPr>
            <a:lstStyle/>
            <a:p>
              <a:r>
                <a:rPr lang="en-US" sz="1400" b="1" dirty="0" err="1" smtClean="0">
                  <a:solidFill>
                    <a:srgbClr val="FF0000"/>
                  </a:solidFill>
                  <a:latin typeface="Corbel"/>
                  <a:cs typeface="Corbel"/>
                </a:rPr>
                <a:t>NaI</a:t>
              </a:r>
              <a:endParaRPr lang="en-US" sz="1400" b="1" baseline="-25000" dirty="0">
                <a:solidFill>
                  <a:srgbClr val="FF0000"/>
                </a:solidFill>
                <a:latin typeface="Corbel"/>
                <a:cs typeface="Corbel"/>
              </a:endParaRPr>
            </a:p>
          </p:txBody>
        </p:sp>
        <p:sp>
          <p:nvSpPr>
            <p:cNvPr id="20" name="TextBox 19"/>
            <p:cNvSpPr txBox="1"/>
            <p:nvPr/>
          </p:nvSpPr>
          <p:spPr>
            <a:xfrm>
              <a:off x="7970356" y="4795900"/>
              <a:ext cx="635786" cy="307777"/>
            </a:xfrm>
            <a:prstGeom prst="rect">
              <a:avLst/>
            </a:prstGeom>
            <a:solidFill>
              <a:schemeClr val="bg1"/>
            </a:solidFill>
            <a:ln>
              <a:noFill/>
            </a:ln>
          </p:spPr>
          <p:txBody>
            <a:bodyPr wrap="none" rtlCol="0">
              <a:spAutoFit/>
            </a:bodyPr>
            <a:lstStyle/>
            <a:p>
              <a:r>
                <a:rPr lang="en-US" sz="1400" b="1" dirty="0" smtClean="0">
                  <a:solidFill>
                    <a:srgbClr val="0000FF"/>
                  </a:solidFill>
                  <a:latin typeface="Corbel"/>
                  <a:cs typeface="Corbel"/>
                </a:rPr>
                <a:t>LaBr3</a:t>
              </a:r>
              <a:endParaRPr lang="en-US" sz="1400" b="1" baseline="-25000" dirty="0">
                <a:solidFill>
                  <a:srgbClr val="0000FF"/>
                </a:solidFill>
                <a:latin typeface="Corbel"/>
                <a:cs typeface="Corbel"/>
              </a:endParaRPr>
            </a:p>
          </p:txBody>
        </p:sp>
        <p:cxnSp>
          <p:nvCxnSpPr>
            <p:cNvPr id="21" name="Straight Connector 20"/>
            <p:cNvCxnSpPr/>
            <p:nvPr/>
          </p:nvCxnSpPr>
          <p:spPr>
            <a:xfrm flipH="1">
              <a:off x="7992835" y="5047487"/>
              <a:ext cx="317892" cy="178191"/>
            </a:xfrm>
            <a:prstGeom prst="line">
              <a:avLst/>
            </a:prstGeom>
            <a:ln w="1905" cmpd="sng">
              <a:solidFill>
                <a:schemeClr val="tx1"/>
              </a:solidFill>
              <a:headEnd type="none"/>
              <a:tailEnd type="arrow" w="sm" len="sm"/>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2334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2" cstate="print"/>
          <a:srcRect l="25673" t="19089" r="22191" b="29800"/>
          <a:stretch>
            <a:fillRect/>
          </a:stretch>
        </p:blipFill>
        <p:spPr bwMode="auto">
          <a:xfrm>
            <a:off x="251718" y="1261798"/>
            <a:ext cx="4245576" cy="5551578"/>
          </a:xfrm>
          <a:prstGeom prst="rect">
            <a:avLst/>
          </a:prstGeom>
          <a:noFill/>
          <a:ln w="9525">
            <a:noFill/>
            <a:round/>
            <a:headEnd/>
            <a:tailEnd/>
          </a:ln>
        </p:spPr>
      </p:pic>
      <p:sp>
        <p:nvSpPr>
          <p:cNvPr id="13" name="TextBox 12"/>
          <p:cNvSpPr txBox="1"/>
          <p:nvPr/>
        </p:nvSpPr>
        <p:spPr>
          <a:xfrm>
            <a:off x="150419" y="44624"/>
            <a:ext cx="5861742" cy="1569660"/>
          </a:xfrm>
          <a:prstGeom prst="rect">
            <a:avLst/>
          </a:prstGeom>
          <a:solidFill>
            <a:srgbClr val="FF0000"/>
          </a:solidFill>
        </p:spPr>
        <p:txBody>
          <a:bodyPr wrap="square" rtlCol="0">
            <a:spAutoFit/>
          </a:bodyPr>
          <a:lstStyle/>
          <a:p>
            <a:r>
              <a:rPr lang="en-US" sz="2400" dirty="0" smtClean="0">
                <a:solidFill>
                  <a:srgbClr val="FFFFFF"/>
                </a:solidFill>
                <a:latin typeface="Corbel"/>
                <a:cs typeface="Corbel"/>
              </a:rPr>
              <a:t>HECTOR+ Array:</a:t>
            </a:r>
          </a:p>
          <a:p>
            <a:r>
              <a:rPr lang="en-US" sz="2400" dirty="0" smtClean="0">
                <a:solidFill>
                  <a:srgbClr val="FFFFFF"/>
                </a:solidFill>
                <a:latin typeface="Corbel"/>
                <a:cs typeface="Corbel"/>
              </a:rPr>
              <a:t>10 </a:t>
            </a:r>
            <a:r>
              <a:rPr lang="en-US" sz="2400" dirty="0" smtClean="0">
                <a:solidFill>
                  <a:srgbClr val="FFFFFF"/>
                </a:solidFill>
                <a:latin typeface="Corbel"/>
                <a:cs typeface="Corbel"/>
              </a:rPr>
              <a:t>large (9x20 cm) LaBr3(</a:t>
            </a:r>
            <a:r>
              <a:rPr lang="en-US" sz="2400" dirty="0" err="1" smtClean="0">
                <a:solidFill>
                  <a:srgbClr val="FFFFFF"/>
                </a:solidFill>
                <a:latin typeface="Corbel"/>
                <a:cs typeface="Corbel"/>
              </a:rPr>
              <a:t>Ce</a:t>
            </a:r>
            <a:r>
              <a:rPr lang="en-US" sz="2400" dirty="0" smtClean="0">
                <a:solidFill>
                  <a:srgbClr val="FFFFFF"/>
                </a:solidFill>
                <a:latin typeface="Corbel"/>
                <a:cs typeface="Corbel"/>
              </a:rPr>
              <a:t>) </a:t>
            </a:r>
            <a:endParaRPr lang="en-US" sz="2400" dirty="0">
              <a:solidFill>
                <a:srgbClr val="FFFFFF"/>
              </a:solidFill>
              <a:latin typeface="Corbel"/>
              <a:cs typeface="Corbel"/>
            </a:endParaRPr>
          </a:p>
          <a:p>
            <a:r>
              <a:rPr lang="en-US" sz="2400" dirty="0" smtClean="0">
                <a:solidFill>
                  <a:srgbClr val="FFFFFF"/>
                </a:solidFill>
                <a:latin typeface="Corbel"/>
                <a:cs typeface="Corbel"/>
              </a:rPr>
              <a:t>  8 large (14x17 cm) BaF2</a:t>
            </a:r>
          </a:p>
          <a:p>
            <a:r>
              <a:rPr lang="en-US" sz="2400" dirty="0" smtClean="0">
                <a:solidFill>
                  <a:srgbClr val="FFFFFF"/>
                </a:solidFill>
                <a:latin typeface="Corbel"/>
                <a:cs typeface="Corbel"/>
              </a:rPr>
              <a:t>36 small BaF2 </a:t>
            </a:r>
            <a:endParaRPr lang="en-US" sz="2400" dirty="0">
              <a:solidFill>
                <a:srgbClr val="FFFFFF"/>
              </a:solidFill>
              <a:latin typeface="Corbel"/>
              <a:cs typeface="Corbel"/>
            </a:endParaRPr>
          </a:p>
        </p:txBody>
      </p:sp>
      <p:pic>
        <p:nvPicPr>
          <p:cNvPr id="15" name="Picture 94" descr="C:\Users\Franco\Documents\Doc\IEEE-Orlando-2009\Foto 9-10-2009\DSC00174.JPG"/>
          <p:cNvPicPr>
            <a:picLocks noChangeAspect="1" noChangeArrowheads="1"/>
          </p:cNvPicPr>
          <p:nvPr/>
        </p:nvPicPr>
        <p:blipFill>
          <a:blip r:embed="rId3" cstate="print"/>
          <a:srcRect l="9949" t="12245" r="27547" b="4082"/>
          <a:stretch>
            <a:fillRect/>
          </a:stretch>
        </p:blipFill>
        <p:spPr bwMode="auto">
          <a:xfrm>
            <a:off x="5652120" y="188641"/>
            <a:ext cx="3341644" cy="3357684"/>
          </a:xfrm>
          <a:prstGeom prst="rect">
            <a:avLst/>
          </a:prstGeom>
          <a:noFill/>
          <a:ln w="9525">
            <a:noFill/>
            <a:miter lim="800000"/>
            <a:headEnd/>
            <a:tailEnd/>
          </a:ln>
        </p:spPr>
      </p:pic>
      <p:sp>
        <p:nvSpPr>
          <p:cNvPr id="3" name="Rectangle 2"/>
          <p:cNvSpPr/>
          <p:nvPr/>
        </p:nvSpPr>
        <p:spPr>
          <a:xfrm>
            <a:off x="4932040" y="3717032"/>
            <a:ext cx="2672526" cy="4041107"/>
          </a:xfrm>
          <a:prstGeom prst="rect">
            <a:avLst/>
          </a:prstGeom>
        </p:spPr>
        <p:txBody>
          <a:bodyPr wrap="none">
            <a:spAutoFit/>
          </a:bodyPr>
          <a:lstStyle/>
          <a:p>
            <a:r>
              <a:rPr lang="en-US" sz="2400" b="1" dirty="0" smtClean="0">
                <a:solidFill>
                  <a:srgbClr val="0000FF"/>
                </a:solidFill>
                <a:latin typeface="Corbel" charset="0"/>
              </a:rPr>
              <a:t>Main Use:</a:t>
            </a:r>
          </a:p>
          <a:p>
            <a:pPr>
              <a:lnSpc>
                <a:spcPct val="70000"/>
              </a:lnSpc>
            </a:pPr>
            <a:endParaRPr lang="en-US" b="1" i="1" dirty="0">
              <a:solidFill>
                <a:srgbClr val="0000FF"/>
              </a:solidFill>
              <a:latin typeface="Corbel" charset="0"/>
            </a:endParaRPr>
          </a:p>
          <a:p>
            <a:pPr marL="342900" indent="-342900">
              <a:buFont typeface="Wingdings" charset="2"/>
              <a:buChar char="q"/>
            </a:pPr>
            <a:r>
              <a:rPr lang="en-US" sz="2000" b="1" dirty="0" smtClean="0">
                <a:solidFill>
                  <a:srgbClr val="0000FF"/>
                </a:solidFill>
                <a:latin typeface="Corbel" charset="0"/>
              </a:rPr>
              <a:t>Standalone</a:t>
            </a:r>
          </a:p>
          <a:p>
            <a:pPr marL="342900" indent="-342900">
              <a:buFont typeface="Wingdings" charset="2"/>
              <a:buChar char="q"/>
            </a:pPr>
            <a:r>
              <a:rPr lang="en-US" sz="2000" b="1" dirty="0" smtClean="0">
                <a:solidFill>
                  <a:srgbClr val="0000FF"/>
                </a:solidFill>
                <a:latin typeface="Corbel" charset="0"/>
              </a:rPr>
              <a:t>Coupled with </a:t>
            </a:r>
            <a:r>
              <a:rPr lang="en-US" sz="2000" b="1" dirty="0" err="1" smtClean="0">
                <a:solidFill>
                  <a:srgbClr val="0000FF"/>
                </a:solidFill>
                <a:latin typeface="Corbel" charset="0"/>
              </a:rPr>
              <a:t>Ge</a:t>
            </a:r>
            <a:r>
              <a:rPr lang="en-US" sz="2000" b="1" dirty="0" smtClean="0">
                <a:solidFill>
                  <a:srgbClr val="0000FF"/>
                </a:solidFill>
                <a:latin typeface="Corbel" charset="0"/>
              </a:rPr>
              <a:t>, …</a:t>
            </a:r>
          </a:p>
          <a:p>
            <a:pPr marL="342900" indent="-342900">
              <a:lnSpc>
                <a:spcPct val="70000"/>
              </a:lnSpc>
              <a:buFont typeface="Wingdings" charset="2"/>
              <a:buChar char="q"/>
            </a:pPr>
            <a:endParaRPr lang="en-US" sz="2000" b="1" dirty="0">
              <a:solidFill>
                <a:srgbClr val="0000FF"/>
              </a:solidFill>
              <a:latin typeface="Corbel" charset="0"/>
            </a:endParaRPr>
          </a:p>
          <a:p>
            <a:r>
              <a:rPr lang="en-US" sz="2400" b="1" dirty="0" smtClean="0">
                <a:solidFill>
                  <a:srgbClr val="0000FF"/>
                </a:solidFill>
                <a:latin typeface="Corbel" charset="0"/>
              </a:rPr>
              <a:t>Campaigns:</a:t>
            </a:r>
          </a:p>
          <a:p>
            <a:pPr>
              <a:lnSpc>
                <a:spcPct val="50000"/>
              </a:lnSpc>
            </a:pPr>
            <a:endParaRPr lang="en-US" sz="2400" b="1" dirty="0" smtClean="0">
              <a:solidFill>
                <a:srgbClr val="0000FF"/>
              </a:solidFill>
              <a:latin typeface="Corbel" charset="0"/>
            </a:endParaRPr>
          </a:p>
          <a:p>
            <a:pPr marL="342900" indent="-342900">
              <a:buFont typeface="Wingdings" charset="2"/>
              <a:buChar char="q"/>
            </a:pPr>
            <a:r>
              <a:rPr lang="en-US" sz="2400" b="1" dirty="0" smtClean="0">
                <a:solidFill>
                  <a:srgbClr val="0000FF"/>
                </a:solidFill>
                <a:latin typeface="Corbel" charset="0"/>
              </a:rPr>
              <a:t>AGATA@LNL</a:t>
            </a:r>
          </a:p>
          <a:p>
            <a:pPr marL="342900" indent="-342900">
              <a:buFont typeface="Wingdings" charset="2"/>
              <a:buChar char="q"/>
            </a:pPr>
            <a:r>
              <a:rPr lang="en-US" sz="2400" b="1" dirty="0" smtClean="0">
                <a:solidFill>
                  <a:srgbClr val="0000FF"/>
                </a:solidFill>
                <a:latin typeface="Corbel" charset="0"/>
              </a:rPr>
              <a:t>AGATA@GSI</a:t>
            </a:r>
          </a:p>
          <a:p>
            <a:pPr marL="342900" indent="-342900">
              <a:buFont typeface="Wingdings" charset="2"/>
              <a:buChar char="q"/>
            </a:pPr>
            <a:r>
              <a:rPr lang="en-US" sz="2400" b="1" dirty="0" smtClean="0">
                <a:solidFill>
                  <a:srgbClr val="0000FF"/>
                </a:solidFill>
                <a:latin typeface="Corbel" charset="0"/>
              </a:rPr>
              <a:t>OSLO</a:t>
            </a:r>
          </a:p>
          <a:p>
            <a:pPr marL="342900" indent="-342900">
              <a:buFont typeface="Wingdings" charset="2"/>
              <a:buChar char="q"/>
            </a:pPr>
            <a:endParaRPr lang="en-US" sz="2000" b="1" dirty="0">
              <a:solidFill>
                <a:srgbClr val="0000FF"/>
              </a:solidFill>
              <a:latin typeface="Corbel" charset="0"/>
            </a:endParaRPr>
          </a:p>
          <a:p>
            <a:endParaRPr lang="en-US" sz="2000" b="1" dirty="0" smtClean="0">
              <a:solidFill>
                <a:srgbClr val="0000FF"/>
              </a:solidFill>
              <a:latin typeface="Corbel" charset="0"/>
            </a:endParaRPr>
          </a:p>
          <a:p>
            <a:pPr marL="285750" indent="-285750">
              <a:buFontTx/>
              <a:buChar char="-"/>
            </a:pPr>
            <a:endParaRPr lang="en-US" dirty="0"/>
          </a:p>
        </p:txBody>
      </p:sp>
    </p:spTree>
    <p:extLst>
      <p:ext uri="{BB962C8B-B14F-4D97-AF65-F5344CB8AC3E}">
        <p14:creationId xmlns:p14="http://schemas.microsoft.com/office/powerpoint/2010/main" val="8841751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44624"/>
            <a:ext cx="9145016" cy="6838795"/>
          </a:xfrm>
          <a:prstGeom prst="rect">
            <a:avLst/>
          </a:prstGeom>
        </p:spPr>
        <p:txBody>
          <a:bodyPr wrap="square">
            <a:spAutoFit/>
          </a:bodyPr>
          <a:lstStyle/>
          <a:p>
            <a:r>
              <a:rPr lang="en-GB" sz="3200" b="1" dirty="0" smtClean="0">
                <a:solidFill>
                  <a:srgbClr val="0000FF"/>
                </a:solidFill>
                <a:latin typeface="Corbel"/>
                <a:cs typeface="Corbel"/>
              </a:rPr>
              <a:t>Characterization of Large Volume </a:t>
            </a:r>
            <a:endParaRPr lang="en-GB" sz="3200" b="1" dirty="0" smtClean="0">
              <a:solidFill>
                <a:srgbClr val="0000FF"/>
              </a:solidFill>
              <a:latin typeface="Corbel"/>
              <a:cs typeface="Corbel"/>
            </a:endParaRPr>
          </a:p>
          <a:p>
            <a:r>
              <a:rPr lang="en-GB" sz="3200" b="1" dirty="0" smtClean="0">
                <a:solidFill>
                  <a:srgbClr val="0000FF"/>
                </a:solidFill>
                <a:latin typeface="Corbel"/>
                <a:cs typeface="Corbel"/>
              </a:rPr>
              <a:t>LaBr</a:t>
            </a:r>
            <a:r>
              <a:rPr lang="en-GB" sz="3200" b="1" baseline="-25000" dirty="0" smtClean="0">
                <a:solidFill>
                  <a:srgbClr val="0000FF"/>
                </a:solidFill>
                <a:latin typeface="Corbel"/>
                <a:cs typeface="Corbel"/>
              </a:rPr>
              <a:t>3</a:t>
            </a:r>
            <a:r>
              <a:rPr lang="en-GB" sz="3200" b="1" dirty="0" smtClean="0">
                <a:solidFill>
                  <a:srgbClr val="0000FF"/>
                </a:solidFill>
                <a:latin typeface="Corbel"/>
                <a:cs typeface="Corbel"/>
              </a:rPr>
              <a:t>:Ce Detectors</a:t>
            </a:r>
          </a:p>
          <a:p>
            <a:endParaRPr lang="en-GB" sz="2000" b="1" dirty="0" smtClean="0">
              <a:solidFill>
                <a:srgbClr val="0000FF"/>
              </a:solidFill>
              <a:latin typeface="Corbel"/>
              <a:cs typeface="Corbel"/>
            </a:endParaRPr>
          </a:p>
          <a:p>
            <a:pPr>
              <a:buFontTx/>
              <a:buChar char="-"/>
            </a:pPr>
            <a:r>
              <a:rPr lang="en-GB" sz="2000" b="1" dirty="0" smtClean="0">
                <a:solidFill>
                  <a:srgbClr val="0000FF"/>
                </a:solidFill>
                <a:latin typeface="Corbel"/>
                <a:cs typeface="Corbel"/>
              </a:rPr>
              <a:t> </a:t>
            </a:r>
            <a:r>
              <a:rPr lang="en-GB" sz="2000" dirty="0" smtClean="0">
                <a:solidFill>
                  <a:srgbClr val="0000FF"/>
                </a:solidFill>
                <a:latin typeface="Corbel"/>
                <a:cs typeface="Corbel"/>
              </a:rPr>
              <a:t>Rise time </a:t>
            </a:r>
          </a:p>
          <a:p>
            <a:pPr>
              <a:buFontTx/>
              <a:buChar char="-"/>
            </a:pPr>
            <a:r>
              <a:rPr lang="en-GB" sz="2000" dirty="0" smtClean="0">
                <a:solidFill>
                  <a:srgbClr val="0000FF"/>
                </a:solidFill>
                <a:latin typeface="Corbel"/>
                <a:cs typeface="Corbel"/>
              </a:rPr>
              <a:t> Pulse line-shape</a:t>
            </a:r>
          </a:p>
          <a:p>
            <a:pPr>
              <a:buFontTx/>
              <a:buChar char="-"/>
            </a:pPr>
            <a:r>
              <a:rPr lang="en-GB" sz="2000" dirty="0" smtClean="0">
                <a:solidFill>
                  <a:srgbClr val="0000FF"/>
                </a:solidFill>
                <a:latin typeface="Corbel"/>
                <a:cs typeface="Corbel"/>
              </a:rPr>
              <a:t> Count  Rate</a:t>
            </a:r>
          </a:p>
          <a:p>
            <a:pPr>
              <a:buFontTx/>
              <a:buChar char="-"/>
            </a:pPr>
            <a:r>
              <a:rPr lang="en-GB" sz="2000" dirty="0" smtClean="0">
                <a:solidFill>
                  <a:srgbClr val="0000FF"/>
                </a:solidFill>
                <a:latin typeface="Corbel"/>
                <a:cs typeface="Corbel"/>
              </a:rPr>
              <a:t> Pulse distortion with </a:t>
            </a:r>
            <a:r>
              <a:rPr lang="en-GB" sz="2000" dirty="0" smtClean="0">
                <a:solidFill>
                  <a:srgbClr val="0000FF"/>
                </a:solidFill>
                <a:latin typeface="Symbol" charset="2"/>
                <a:cs typeface="Symbol" charset="2"/>
              </a:rPr>
              <a:t>g</a:t>
            </a:r>
            <a:r>
              <a:rPr lang="en-GB" sz="2000" dirty="0" smtClean="0">
                <a:solidFill>
                  <a:srgbClr val="0000FF"/>
                </a:solidFill>
                <a:latin typeface="Corbel"/>
                <a:cs typeface="Corbel"/>
              </a:rPr>
              <a:t>-rays energy</a:t>
            </a:r>
          </a:p>
          <a:p>
            <a:pPr>
              <a:buFontTx/>
              <a:buChar char="-"/>
            </a:pPr>
            <a:r>
              <a:rPr lang="en-GB" sz="2000" dirty="0" smtClean="0">
                <a:solidFill>
                  <a:srgbClr val="0000FF"/>
                </a:solidFill>
                <a:latin typeface="Corbel"/>
                <a:cs typeface="Corbel"/>
              </a:rPr>
              <a:t> Linearity in energy</a:t>
            </a:r>
          </a:p>
          <a:p>
            <a:pPr>
              <a:buFontTx/>
              <a:buChar char="-"/>
            </a:pPr>
            <a:r>
              <a:rPr lang="en-GB" sz="2000" dirty="0" smtClean="0">
                <a:solidFill>
                  <a:srgbClr val="0000FF"/>
                </a:solidFill>
                <a:latin typeface="Corbel"/>
                <a:cs typeface="Corbel"/>
              </a:rPr>
              <a:t> Energy resolution and NON homogeneity </a:t>
            </a:r>
          </a:p>
          <a:p>
            <a:pPr>
              <a:buFontTx/>
              <a:buChar char="-"/>
            </a:pPr>
            <a:r>
              <a:rPr lang="en-GB" sz="2000" dirty="0" smtClean="0">
                <a:solidFill>
                  <a:srgbClr val="0000FF"/>
                </a:solidFill>
                <a:latin typeface="Corbel"/>
                <a:cs typeface="Corbel"/>
              </a:rPr>
              <a:t> High energy gamma rays</a:t>
            </a:r>
          </a:p>
          <a:p>
            <a:pPr>
              <a:buFontTx/>
              <a:buChar char="-"/>
            </a:pPr>
            <a:r>
              <a:rPr lang="en-GB" sz="2000" dirty="0" smtClean="0">
                <a:solidFill>
                  <a:srgbClr val="0000FF"/>
                </a:solidFill>
                <a:latin typeface="Corbel"/>
                <a:cs typeface="Corbel"/>
              </a:rPr>
              <a:t> </a:t>
            </a:r>
            <a:r>
              <a:rPr lang="en-GB" sz="2000" dirty="0" smtClean="0">
                <a:solidFill>
                  <a:srgbClr val="0000FF"/>
                </a:solidFill>
                <a:latin typeface="Corbel"/>
                <a:cs typeface="Corbel"/>
              </a:rPr>
              <a:t>Efficiency</a:t>
            </a:r>
          </a:p>
          <a:p>
            <a:pPr>
              <a:buFontTx/>
              <a:buChar char="-"/>
            </a:pPr>
            <a:endParaRPr lang="en-GB" sz="2000" dirty="0">
              <a:solidFill>
                <a:srgbClr val="0000FF"/>
              </a:solidFill>
              <a:latin typeface="Corbel"/>
              <a:cs typeface="Corbel"/>
            </a:endParaRPr>
          </a:p>
          <a:p>
            <a:pPr lvl="0">
              <a:lnSpc>
                <a:spcPct val="130000"/>
              </a:lnSpc>
              <a:buClr>
                <a:srgbClr val="FF0000"/>
              </a:buClr>
              <a:defRPr/>
            </a:pPr>
            <a:r>
              <a:rPr lang="en-GB" sz="2800" b="1" i="1" dirty="0" smtClean="0">
                <a:solidFill>
                  <a:srgbClr val="FF33CC"/>
                </a:solidFill>
                <a:latin typeface="Corbel"/>
                <a:cs typeface="Corbel"/>
                <a:sym typeface="Wingdings"/>
              </a:rPr>
              <a:t> Tests with </a:t>
            </a:r>
            <a:r>
              <a:rPr lang="it-IT" sz="2800" b="1" i="1" dirty="0" err="1" smtClean="0">
                <a:solidFill>
                  <a:srgbClr val="FF33CC"/>
                </a:solidFill>
                <a:latin typeface="Corbel"/>
                <a:cs typeface="Corbel"/>
              </a:rPr>
              <a:t>Sources</a:t>
            </a:r>
            <a:r>
              <a:rPr lang="it-IT" sz="2800" b="1" i="1" dirty="0" smtClean="0">
                <a:solidFill>
                  <a:srgbClr val="FF33CC"/>
                </a:solidFill>
                <a:latin typeface="Corbel"/>
                <a:cs typeface="Corbel"/>
              </a:rPr>
              <a:t> and in-</a:t>
            </a:r>
            <a:r>
              <a:rPr lang="it-IT" sz="2800" b="1" i="1" dirty="0" err="1" smtClean="0">
                <a:solidFill>
                  <a:srgbClr val="FF33CC"/>
                </a:solidFill>
                <a:latin typeface="Corbel"/>
                <a:cs typeface="Corbel"/>
              </a:rPr>
              <a:t>beam</a:t>
            </a:r>
            <a:endParaRPr lang="en-GB" sz="3200" b="1" i="1" dirty="0">
              <a:solidFill>
                <a:srgbClr val="FF33CC"/>
              </a:solidFill>
              <a:latin typeface="Corbel"/>
              <a:cs typeface="Corbel"/>
            </a:endParaRPr>
          </a:p>
          <a:p>
            <a:pPr marL="457200" lvl="0" indent="-457200">
              <a:lnSpc>
                <a:spcPct val="50000"/>
              </a:lnSpc>
              <a:buClr>
                <a:srgbClr val="FF0000"/>
              </a:buClr>
              <a:buFont typeface="Wingdings" charset="0"/>
              <a:buChar char="à"/>
              <a:defRPr/>
            </a:pPr>
            <a:endParaRPr lang="en-GB" sz="2800" b="1" i="1" dirty="0" smtClean="0">
              <a:solidFill>
                <a:srgbClr val="FF33CC"/>
              </a:solidFill>
              <a:latin typeface="Corbel"/>
              <a:cs typeface="Corbel"/>
            </a:endParaRPr>
          </a:p>
          <a:p>
            <a:pPr marL="457200" lvl="0" indent="-457200">
              <a:buFont typeface="Wingdings" charset="0"/>
              <a:buChar char="à"/>
            </a:pPr>
            <a:r>
              <a:rPr lang="en-GB" sz="2800" b="1" i="1" dirty="0" smtClean="0">
                <a:solidFill>
                  <a:srgbClr val="FF33CC"/>
                </a:solidFill>
                <a:latin typeface="Corbel"/>
                <a:cs typeface="Corbel"/>
              </a:rPr>
              <a:t>Development of dedicated electronics devices:	            </a:t>
            </a:r>
            <a:r>
              <a:rPr lang="en-GB" sz="2000" b="1" dirty="0" smtClean="0">
                <a:solidFill>
                  <a:srgbClr val="0000FF"/>
                </a:solidFill>
                <a:latin typeface="Corbel"/>
                <a:cs typeface="Corbel"/>
              </a:rPr>
              <a:t>S. </a:t>
            </a:r>
            <a:r>
              <a:rPr lang="en-GB" sz="2000" b="1" dirty="0" err="1" smtClean="0">
                <a:solidFill>
                  <a:srgbClr val="0000FF"/>
                </a:solidFill>
                <a:latin typeface="Corbel"/>
                <a:cs typeface="Corbel"/>
              </a:rPr>
              <a:t>Brambilla</a:t>
            </a:r>
            <a:r>
              <a:rPr lang="en-GB" sz="2000" b="1" dirty="0" smtClean="0">
                <a:solidFill>
                  <a:srgbClr val="0000FF"/>
                </a:solidFill>
                <a:latin typeface="Corbel"/>
                <a:cs typeface="Corbel"/>
              </a:rPr>
              <a:t>, S. </a:t>
            </a:r>
            <a:r>
              <a:rPr lang="en-GB" sz="2000" b="1" dirty="0" err="1" smtClean="0">
                <a:solidFill>
                  <a:srgbClr val="0000FF"/>
                </a:solidFill>
                <a:latin typeface="Corbel"/>
                <a:cs typeface="Corbel"/>
              </a:rPr>
              <a:t>Riboldi</a:t>
            </a:r>
            <a:r>
              <a:rPr lang="en-GB" sz="2000" b="1" dirty="0" smtClean="0">
                <a:solidFill>
                  <a:srgbClr val="0000FF"/>
                </a:solidFill>
                <a:latin typeface="Corbel"/>
                <a:cs typeface="Corbel"/>
              </a:rPr>
              <a:t>: </a:t>
            </a:r>
            <a:r>
              <a:rPr lang="it-IT" dirty="0" smtClean="0">
                <a:solidFill>
                  <a:srgbClr val="0000FF"/>
                </a:solidFill>
                <a:latin typeface="Corbel"/>
                <a:cs typeface="Corbel"/>
              </a:rPr>
              <a:t>VME </a:t>
            </a:r>
            <a:r>
              <a:rPr lang="it-IT" dirty="0" err="1" smtClean="0">
                <a:solidFill>
                  <a:srgbClr val="0000FF"/>
                </a:solidFill>
                <a:latin typeface="Corbel"/>
                <a:cs typeface="Corbel"/>
              </a:rPr>
              <a:t>board</a:t>
            </a:r>
            <a:r>
              <a:rPr lang="it-IT" dirty="0" smtClean="0">
                <a:solidFill>
                  <a:srgbClr val="0000FF"/>
                </a:solidFill>
                <a:latin typeface="Corbel"/>
                <a:cs typeface="Corbel"/>
              </a:rPr>
              <a:t> for </a:t>
            </a:r>
            <a:r>
              <a:rPr lang="it-IT" dirty="0" err="1" smtClean="0">
                <a:solidFill>
                  <a:srgbClr val="0000FF"/>
                </a:solidFill>
                <a:latin typeface="Corbel"/>
                <a:cs typeface="Corbel"/>
              </a:rPr>
              <a:t>sampling</a:t>
            </a:r>
            <a:r>
              <a:rPr lang="it-IT" dirty="0" smtClean="0">
                <a:solidFill>
                  <a:srgbClr val="0000FF"/>
                </a:solidFill>
                <a:latin typeface="Corbel"/>
                <a:cs typeface="Corbel"/>
              </a:rPr>
              <a:t> (</a:t>
            </a:r>
            <a:r>
              <a:rPr lang="it-IT" dirty="0">
                <a:solidFill>
                  <a:srgbClr val="0000FF"/>
                </a:solidFill>
                <a:latin typeface="Corbel"/>
                <a:cs typeface="Corbel"/>
              </a:rPr>
              <a:t>100 MHz, 14bit) </a:t>
            </a:r>
            <a:r>
              <a:rPr lang="it-IT" dirty="0" smtClean="0">
                <a:solidFill>
                  <a:srgbClr val="0000FF"/>
                </a:solidFill>
                <a:latin typeface="Corbel"/>
                <a:cs typeface="Corbel"/>
              </a:rPr>
              <a:t> </a:t>
            </a:r>
          </a:p>
          <a:p>
            <a:pPr lvl="0"/>
            <a:r>
              <a:rPr lang="it-IT" dirty="0">
                <a:solidFill>
                  <a:srgbClr val="0000FF"/>
                </a:solidFill>
                <a:latin typeface="Corbel"/>
                <a:cs typeface="Corbel"/>
              </a:rPr>
              <a:t> </a:t>
            </a:r>
            <a:r>
              <a:rPr lang="it-IT" dirty="0" smtClean="0">
                <a:solidFill>
                  <a:srgbClr val="0000FF"/>
                </a:solidFill>
                <a:latin typeface="Corbel"/>
                <a:cs typeface="Corbel"/>
              </a:rPr>
              <a:t>                                                                  and </a:t>
            </a:r>
            <a:r>
              <a:rPr lang="it-IT" dirty="0" err="1" smtClean="0">
                <a:solidFill>
                  <a:srgbClr val="0000FF"/>
                </a:solidFill>
                <a:latin typeface="Corbel"/>
                <a:cs typeface="Corbel"/>
              </a:rPr>
              <a:t>digital</a:t>
            </a:r>
            <a:r>
              <a:rPr lang="it-IT" dirty="0" smtClean="0">
                <a:solidFill>
                  <a:srgbClr val="0000FF"/>
                </a:solidFill>
                <a:latin typeface="Corbel"/>
                <a:cs typeface="Corbel"/>
              </a:rPr>
              <a:t> data treatment  </a:t>
            </a:r>
            <a:endParaRPr lang="it-IT" dirty="0">
              <a:solidFill>
                <a:srgbClr val="0000FF"/>
              </a:solidFill>
              <a:latin typeface="Corbel"/>
              <a:cs typeface="Corbel"/>
            </a:endParaRPr>
          </a:p>
          <a:p>
            <a:r>
              <a:rPr lang="en-GB" sz="2000" b="1" dirty="0" smtClean="0">
                <a:solidFill>
                  <a:srgbClr val="FF33CC"/>
                </a:solidFill>
                <a:latin typeface="Corbel"/>
                <a:cs typeface="Corbel"/>
              </a:rPr>
              <a:t>        </a:t>
            </a:r>
            <a:r>
              <a:rPr lang="en-GB" sz="2000" b="1" dirty="0" smtClean="0">
                <a:solidFill>
                  <a:srgbClr val="0000FF"/>
                </a:solidFill>
                <a:latin typeface="Corbel"/>
                <a:cs typeface="Corbel"/>
              </a:rPr>
              <a:t> C. </a:t>
            </a:r>
            <a:r>
              <a:rPr lang="en-GB" sz="2000" b="1" dirty="0" err="1" smtClean="0">
                <a:solidFill>
                  <a:srgbClr val="0000FF"/>
                </a:solidFill>
                <a:latin typeface="Corbel"/>
                <a:cs typeface="Corbel"/>
              </a:rPr>
              <a:t>Boiano</a:t>
            </a:r>
            <a:r>
              <a:rPr lang="en-GB" sz="2000" b="1" dirty="0" smtClean="0">
                <a:solidFill>
                  <a:srgbClr val="0000FF"/>
                </a:solidFill>
                <a:latin typeface="Corbel"/>
                <a:cs typeface="Corbel"/>
              </a:rPr>
              <a:t>, F. Camera</a:t>
            </a:r>
            <a:r>
              <a:rPr lang="en-GB" b="1" dirty="0" smtClean="0">
                <a:solidFill>
                  <a:srgbClr val="0000FF"/>
                </a:solidFill>
                <a:latin typeface="Corbel"/>
                <a:cs typeface="Corbel"/>
              </a:rPr>
              <a:t>: </a:t>
            </a:r>
            <a:r>
              <a:rPr lang="en-GB" dirty="0" err="1" smtClean="0">
                <a:solidFill>
                  <a:srgbClr val="0000FF"/>
                </a:solidFill>
                <a:latin typeface="Corbel"/>
                <a:cs typeface="Corbel"/>
              </a:rPr>
              <a:t>BaFPro</a:t>
            </a:r>
            <a:r>
              <a:rPr lang="en-GB" dirty="0" smtClean="0">
                <a:solidFill>
                  <a:srgbClr val="0000FF"/>
                </a:solidFill>
                <a:latin typeface="Corbel"/>
                <a:cs typeface="Corbel"/>
              </a:rPr>
              <a:t> </a:t>
            </a:r>
            <a:r>
              <a:rPr lang="en-GB" dirty="0" err="1" smtClean="0">
                <a:solidFill>
                  <a:srgbClr val="0000FF"/>
                </a:solidFill>
                <a:latin typeface="Corbel"/>
                <a:cs typeface="Corbel"/>
              </a:rPr>
              <a:t>Nim</a:t>
            </a:r>
            <a:r>
              <a:rPr lang="en-GB" dirty="0" smtClean="0">
                <a:solidFill>
                  <a:srgbClr val="0000FF"/>
                </a:solidFill>
                <a:latin typeface="Corbel"/>
                <a:cs typeface="Corbel"/>
              </a:rPr>
              <a:t> Module for PSA</a:t>
            </a:r>
            <a:endParaRPr lang="en-GB" sz="2000" dirty="0" smtClean="0">
              <a:solidFill>
                <a:srgbClr val="0000FF"/>
              </a:solidFill>
              <a:latin typeface="Corbel"/>
              <a:cs typeface="Corbel"/>
            </a:endParaRPr>
          </a:p>
          <a:p>
            <a:r>
              <a:rPr lang="en-GB" sz="2000" b="1" dirty="0">
                <a:solidFill>
                  <a:srgbClr val="0000FF"/>
                </a:solidFill>
                <a:latin typeface="Corbel"/>
                <a:cs typeface="Corbel"/>
              </a:rPr>
              <a:t> </a:t>
            </a:r>
            <a:r>
              <a:rPr lang="en-GB" sz="2000" b="1" dirty="0" smtClean="0">
                <a:solidFill>
                  <a:srgbClr val="0000FF"/>
                </a:solidFill>
                <a:latin typeface="Corbel"/>
                <a:cs typeface="Corbel"/>
              </a:rPr>
              <a:t>        C. </a:t>
            </a:r>
            <a:r>
              <a:rPr lang="en-GB" sz="2000" b="1" dirty="0" err="1" smtClean="0">
                <a:solidFill>
                  <a:srgbClr val="0000FF"/>
                </a:solidFill>
                <a:latin typeface="Corbel"/>
                <a:cs typeface="Corbel"/>
              </a:rPr>
              <a:t>Boiano</a:t>
            </a:r>
            <a:r>
              <a:rPr lang="en-GB" sz="2000" b="1" dirty="0" smtClean="0">
                <a:solidFill>
                  <a:srgbClr val="0000FF"/>
                </a:solidFill>
                <a:latin typeface="Corbel"/>
                <a:cs typeface="Corbel"/>
              </a:rPr>
              <a:t>, S. </a:t>
            </a:r>
            <a:r>
              <a:rPr lang="en-GB" sz="2000" b="1" dirty="0" err="1" smtClean="0">
                <a:solidFill>
                  <a:srgbClr val="0000FF"/>
                </a:solidFill>
                <a:latin typeface="Corbel"/>
                <a:cs typeface="Corbel"/>
              </a:rPr>
              <a:t>Brambilla</a:t>
            </a:r>
            <a:r>
              <a:rPr lang="en-GB" sz="2000" b="1" dirty="0" smtClean="0">
                <a:solidFill>
                  <a:srgbClr val="0000FF"/>
                </a:solidFill>
                <a:latin typeface="Corbel"/>
                <a:cs typeface="Corbel"/>
              </a:rPr>
              <a:t>, S. </a:t>
            </a:r>
            <a:r>
              <a:rPr lang="en-GB" sz="2000" b="1" dirty="0" err="1" smtClean="0">
                <a:solidFill>
                  <a:srgbClr val="0000FF"/>
                </a:solidFill>
                <a:latin typeface="Corbel"/>
                <a:cs typeface="Corbel"/>
              </a:rPr>
              <a:t>Riboldi</a:t>
            </a:r>
            <a:r>
              <a:rPr lang="en-GB" sz="2000" b="1" dirty="0" smtClean="0">
                <a:solidFill>
                  <a:srgbClr val="0000FF"/>
                </a:solidFill>
                <a:latin typeface="Corbel"/>
                <a:cs typeface="Corbel"/>
              </a:rPr>
              <a:t>: </a:t>
            </a:r>
            <a:r>
              <a:rPr lang="en-GB" dirty="0" smtClean="0">
                <a:solidFill>
                  <a:srgbClr val="0000FF"/>
                </a:solidFill>
                <a:latin typeface="Corbel"/>
                <a:cs typeface="Corbel"/>
              </a:rPr>
              <a:t>Active Voltage Divider</a:t>
            </a:r>
          </a:p>
          <a:p>
            <a:r>
              <a:rPr lang="en-GB" dirty="0">
                <a:solidFill>
                  <a:srgbClr val="0000FF"/>
                </a:solidFill>
                <a:latin typeface="Corbel"/>
                <a:cs typeface="Corbel"/>
              </a:rPr>
              <a:t> </a:t>
            </a:r>
            <a:r>
              <a:rPr lang="en-GB" dirty="0" smtClean="0">
                <a:solidFill>
                  <a:srgbClr val="0000FF"/>
                </a:solidFill>
                <a:latin typeface="Corbel"/>
                <a:cs typeface="Corbel"/>
              </a:rPr>
              <a:t>        </a:t>
            </a:r>
            <a:r>
              <a:rPr lang="en-GB" b="1" i="1" dirty="0" smtClean="0">
                <a:solidFill>
                  <a:srgbClr val="FF33CC"/>
                </a:solidFill>
                <a:latin typeface="Corbel"/>
                <a:cs typeface="Corbel"/>
              </a:rPr>
              <a:t> … requested by collaborators: PARIS collaboration, Oslo, …</a:t>
            </a:r>
          </a:p>
        </p:txBody>
      </p:sp>
      <p:pic>
        <p:nvPicPr>
          <p:cNvPr id="5" name="Immagine 2"/>
          <p:cNvPicPr/>
          <p:nvPr/>
        </p:nvPicPr>
        <p:blipFill>
          <a:blip r:embed="rId2" cstate="print"/>
          <a:srcRect/>
          <a:stretch>
            <a:fillRect/>
          </a:stretch>
        </p:blipFill>
        <p:spPr bwMode="auto">
          <a:xfrm>
            <a:off x="6679987" y="836712"/>
            <a:ext cx="2304256" cy="1872208"/>
          </a:xfrm>
          <a:prstGeom prst="rect">
            <a:avLst/>
          </a:prstGeom>
          <a:noFill/>
          <a:ln w="9525">
            <a:noFill/>
            <a:miter lim="800000"/>
            <a:headEnd/>
            <a:tailEnd/>
          </a:ln>
        </p:spPr>
      </p:pic>
      <p:pic>
        <p:nvPicPr>
          <p:cNvPr id="6" name="Immagine 2"/>
          <p:cNvPicPr/>
          <p:nvPr/>
        </p:nvPicPr>
        <p:blipFill>
          <a:blip r:embed="rId3" cstate="print"/>
          <a:srcRect l="3797" t="5478" r="9367" b="2857"/>
          <a:stretch>
            <a:fillRect/>
          </a:stretch>
        </p:blipFill>
        <p:spPr bwMode="auto">
          <a:xfrm>
            <a:off x="6679987" y="2708920"/>
            <a:ext cx="2304256" cy="2160240"/>
          </a:xfrm>
          <a:prstGeom prst="rect">
            <a:avLst/>
          </a:prstGeom>
          <a:solidFill>
            <a:schemeClr val="bg1"/>
          </a:solidFill>
          <a:ln w="9525">
            <a:noFill/>
            <a:miter lim="800000"/>
            <a:headEnd/>
            <a:tailEnd/>
          </a:ln>
        </p:spPr>
      </p:pic>
      <p:sp>
        <p:nvSpPr>
          <p:cNvPr id="3" name="Rectangle 2"/>
          <p:cNvSpPr/>
          <p:nvPr/>
        </p:nvSpPr>
        <p:spPr>
          <a:xfrm>
            <a:off x="6968019" y="1196752"/>
            <a:ext cx="579778" cy="369332"/>
          </a:xfrm>
          <a:prstGeom prst="rect">
            <a:avLst/>
          </a:prstGeom>
        </p:spPr>
        <p:txBody>
          <a:bodyPr wrap="none">
            <a:spAutoFit/>
          </a:bodyPr>
          <a:lstStyle/>
          <a:p>
            <a:r>
              <a:rPr lang="en-US" b="1" i="1" dirty="0" err="1" smtClean="0">
                <a:solidFill>
                  <a:srgbClr val="0000FF"/>
                </a:solidFill>
                <a:latin typeface="Symbol" charset="2"/>
                <a:cs typeface="Symbol" charset="2"/>
              </a:rPr>
              <a:t>D</a:t>
            </a:r>
            <a:r>
              <a:rPr lang="en-US" b="1" i="1" dirty="0" err="1" smtClean="0">
                <a:solidFill>
                  <a:srgbClr val="0000FF"/>
                </a:solidFill>
                <a:latin typeface="Corbel"/>
                <a:cs typeface="Corbel"/>
              </a:rPr>
              <a:t>E</a:t>
            </a:r>
            <a:r>
              <a:rPr lang="en-US" b="1" i="1" baseline="-25000" dirty="0" err="1" smtClean="0">
                <a:solidFill>
                  <a:srgbClr val="0000FF"/>
                </a:solidFill>
                <a:latin typeface="Symbol" charset="2"/>
                <a:cs typeface="Symbol" charset="2"/>
              </a:rPr>
              <a:t>g</a:t>
            </a:r>
            <a:endParaRPr lang="en-US" b="1" i="1" baseline="-25000" dirty="0">
              <a:solidFill>
                <a:srgbClr val="0000FF"/>
              </a:solidFill>
              <a:latin typeface="Symbol" charset="2"/>
              <a:cs typeface="Symbol" charset="2"/>
            </a:endParaRPr>
          </a:p>
        </p:txBody>
      </p:sp>
      <p:sp>
        <p:nvSpPr>
          <p:cNvPr id="7" name="Rectangle 6"/>
          <p:cNvSpPr/>
          <p:nvPr/>
        </p:nvSpPr>
        <p:spPr>
          <a:xfrm>
            <a:off x="8414400" y="1988840"/>
            <a:ext cx="425827" cy="369332"/>
          </a:xfrm>
          <a:prstGeom prst="rect">
            <a:avLst/>
          </a:prstGeom>
        </p:spPr>
        <p:txBody>
          <a:bodyPr wrap="none">
            <a:spAutoFit/>
          </a:bodyPr>
          <a:lstStyle/>
          <a:p>
            <a:r>
              <a:rPr lang="en-US" b="1" i="1" dirty="0" err="1" smtClean="0">
                <a:solidFill>
                  <a:srgbClr val="0000FF"/>
                </a:solidFill>
                <a:latin typeface="Corbel"/>
                <a:cs typeface="Corbel"/>
              </a:rPr>
              <a:t>E</a:t>
            </a:r>
            <a:r>
              <a:rPr lang="en-US" b="1" i="1" baseline="-25000" dirty="0" err="1" smtClean="0">
                <a:solidFill>
                  <a:srgbClr val="0000FF"/>
                </a:solidFill>
                <a:latin typeface="Symbol" charset="2"/>
                <a:cs typeface="Symbol" charset="2"/>
              </a:rPr>
              <a:t>g</a:t>
            </a:r>
            <a:endParaRPr lang="en-US" b="1" i="1" baseline="-25000" dirty="0">
              <a:solidFill>
                <a:srgbClr val="0000FF"/>
              </a:solidFill>
              <a:latin typeface="Symbol" charset="2"/>
              <a:cs typeface="Symbol" charset="2"/>
            </a:endParaRPr>
          </a:p>
        </p:txBody>
      </p:sp>
      <p:sp>
        <p:nvSpPr>
          <p:cNvPr id="8" name="Rectangle 7"/>
          <p:cNvSpPr/>
          <p:nvPr/>
        </p:nvSpPr>
        <p:spPr>
          <a:xfrm>
            <a:off x="6607979" y="476672"/>
            <a:ext cx="2572533" cy="369332"/>
          </a:xfrm>
          <a:prstGeom prst="rect">
            <a:avLst/>
          </a:prstGeom>
        </p:spPr>
        <p:txBody>
          <a:bodyPr wrap="none">
            <a:spAutoFit/>
          </a:bodyPr>
          <a:lstStyle/>
          <a:p>
            <a:r>
              <a:rPr lang="en-US" i="1" dirty="0" smtClean="0">
                <a:solidFill>
                  <a:srgbClr val="FF33CC"/>
                </a:solidFill>
                <a:latin typeface="Corbel"/>
                <a:cs typeface="Corbel"/>
              </a:rPr>
              <a:t>Milano Digital Electronics</a:t>
            </a:r>
            <a:endParaRPr lang="en-US" i="1" baseline="-25000" dirty="0">
              <a:solidFill>
                <a:srgbClr val="FF33CC"/>
              </a:solidFill>
              <a:latin typeface="Corbel"/>
              <a:cs typeface="Corbel"/>
            </a:endParaRPr>
          </a:p>
        </p:txBody>
      </p:sp>
      <p:sp>
        <p:nvSpPr>
          <p:cNvPr id="9" name="CasellaDiTesto 8"/>
          <p:cNvSpPr txBox="1"/>
          <p:nvPr/>
        </p:nvSpPr>
        <p:spPr>
          <a:xfrm>
            <a:off x="7020272" y="2852936"/>
            <a:ext cx="2665772" cy="523220"/>
          </a:xfrm>
          <a:prstGeom prst="rect">
            <a:avLst/>
          </a:prstGeom>
          <a:noFill/>
        </p:spPr>
        <p:txBody>
          <a:bodyPr wrap="square" rtlCol="0">
            <a:spAutoFit/>
          </a:bodyPr>
          <a:lstStyle/>
          <a:p>
            <a:r>
              <a:rPr lang="en-US" sz="1400" dirty="0">
                <a:solidFill>
                  <a:srgbClr val="0000FF"/>
                </a:solidFill>
              </a:rPr>
              <a:t>p</a:t>
            </a:r>
            <a:r>
              <a:rPr lang="en-US" sz="1400" dirty="0" smtClean="0">
                <a:solidFill>
                  <a:srgbClr val="0000FF"/>
                </a:solidFill>
              </a:rPr>
              <a:t>+</a:t>
            </a:r>
            <a:r>
              <a:rPr lang="en-US" sz="1400" baseline="30000" dirty="0" smtClean="0">
                <a:solidFill>
                  <a:srgbClr val="0000FF"/>
                </a:solidFill>
              </a:rPr>
              <a:t>7</a:t>
            </a:r>
            <a:r>
              <a:rPr lang="en-US" sz="1400" dirty="0" smtClean="0">
                <a:solidFill>
                  <a:srgbClr val="0000FF"/>
                </a:solidFill>
              </a:rPr>
              <a:t>Li -&gt; </a:t>
            </a:r>
            <a:r>
              <a:rPr lang="en-US" sz="1400" baseline="30000" dirty="0" smtClean="0">
                <a:solidFill>
                  <a:srgbClr val="0000FF"/>
                </a:solidFill>
              </a:rPr>
              <a:t>8</a:t>
            </a:r>
            <a:r>
              <a:rPr lang="en-US" sz="1400" dirty="0" smtClean="0">
                <a:solidFill>
                  <a:srgbClr val="0000FF"/>
                </a:solidFill>
              </a:rPr>
              <a:t>Be   </a:t>
            </a:r>
            <a:endParaRPr lang="en-US" sz="1400" dirty="0" smtClean="0">
              <a:solidFill>
                <a:srgbClr val="0000FF"/>
              </a:solidFill>
            </a:endParaRPr>
          </a:p>
          <a:p>
            <a:r>
              <a:rPr lang="en-US" sz="1400" dirty="0" smtClean="0">
                <a:solidFill>
                  <a:srgbClr val="0000FF"/>
                </a:solidFill>
              </a:rPr>
              <a:t> </a:t>
            </a:r>
            <a:r>
              <a:rPr lang="en-US" sz="1400" dirty="0" smtClean="0">
                <a:solidFill>
                  <a:srgbClr val="0000FF"/>
                </a:solidFill>
              </a:rPr>
              <a:t>target  LiBO</a:t>
            </a:r>
            <a:r>
              <a:rPr lang="en-US" sz="1400" baseline="-25000" dirty="0" smtClean="0">
                <a:solidFill>
                  <a:srgbClr val="0000FF"/>
                </a:solidFill>
              </a:rPr>
              <a:t>2</a:t>
            </a:r>
            <a:endParaRPr lang="it-IT" sz="1400" dirty="0">
              <a:solidFill>
                <a:srgbClr val="0000FF"/>
              </a:solidFill>
            </a:endParaRPr>
          </a:p>
        </p:txBody>
      </p:sp>
    </p:spTree>
    <p:extLst>
      <p:ext uri="{BB962C8B-B14F-4D97-AF65-F5344CB8AC3E}">
        <p14:creationId xmlns:p14="http://schemas.microsoft.com/office/powerpoint/2010/main" val="617748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23850" y="-2416"/>
            <a:ext cx="8588375" cy="1585049"/>
          </a:xfrm>
          <a:prstGeom prst="rect">
            <a:avLst/>
          </a:prstGeom>
          <a:noFill/>
          <a:ln w="9525">
            <a:noFill/>
            <a:miter lim="800000"/>
            <a:headEnd/>
            <a:tailEnd/>
          </a:ln>
        </p:spPr>
        <p:txBody>
          <a:bodyPr>
            <a:spAutoFit/>
          </a:bodyPr>
          <a:lstStyle/>
          <a:p>
            <a:pPr algn="ctr"/>
            <a:r>
              <a:rPr lang="it-IT" sz="3200" b="1" dirty="0" err="1" smtClean="0">
                <a:solidFill>
                  <a:srgbClr val="0000FF"/>
                </a:solidFill>
                <a:latin typeface="Corbel"/>
                <a:cs typeface="Corbel"/>
              </a:rPr>
              <a:t>Pulse</a:t>
            </a:r>
            <a:r>
              <a:rPr lang="it-IT" sz="3200" b="1" dirty="0" smtClean="0">
                <a:solidFill>
                  <a:srgbClr val="0000FF"/>
                </a:solidFill>
                <a:latin typeface="Corbel"/>
                <a:cs typeface="Corbel"/>
              </a:rPr>
              <a:t> </a:t>
            </a:r>
            <a:r>
              <a:rPr lang="it-IT" sz="3200" b="1" dirty="0" err="1" smtClean="0">
                <a:solidFill>
                  <a:srgbClr val="0000FF"/>
                </a:solidFill>
                <a:latin typeface="Corbel"/>
                <a:cs typeface="Corbel"/>
              </a:rPr>
              <a:t>Shape</a:t>
            </a:r>
            <a:r>
              <a:rPr lang="it-IT" sz="3200" b="1" dirty="0" smtClean="0">
                <a:solidFill>
                  <a:srgbClr val="0000FF"/>
                </a:solidFill>
                <a:latin typeface="Corbel"/>
                <a:cs typeface="Corbel"/>
              </a:rPr>
              <a:t> Analysis </a:t>
            </a:r>
          </a:p>
          <a:p>
            <a:pPr algn="ctr"/>
            <a:r>
              <a:rPr lang="it-IT" sz="3200" b="1" dirty="0" smtClean="0">
                <a:solidFill>
                  <a:srgbClr val="0000FF"/>
                </a:solidFill>
                <a:latin typeface="Corbel"/>
                <a:cs typeface="Corbel"/>
              </a:rPr>
              <a:t>with LaBr</a:t>
            </a:r>
            <a:r>
              <a:rPr lang="it-IT" sz="3200" b="1" baseline="-25000" dirty="0" smtClean="0">
                <a:solidFill>
                  <a:srgbClr val="0000FF"/>
                </a:solidFill>
                <a:latin typeface="Corbel"/>
                <a:cs typeface="Corbel"/>
              </a:rPr>
              <a:t>3</a:t>
            </a:r>
            <a:r>
              <a:rPr lang="it-IT" sz="3200" b="1" dirty="0">
                <a:solidFill>
                  <a:srgbClr val="0000FF"/>
                </a:solidFill>
                <a:latin typeface="Corbel"/>
                <a:cs typeface="Corbel"/>
              </a:rPr>
              <a:t>:Ce and LaCl</a:t>
            </a:r>
            <a:r>
              <a:rPr lang="it-IT" sz="3200" b="1" baseline="-25000" dirty="0">
                <a:solidFill>
                  <a:srgbClr val="0000FF"/>
                </a:solidFill>
                <a:latin typeface="Corbel"/>
                <a:cs typeface="Corbel"/>
              </a:rPr>
              <a:t>3</a:t>
            </a:r>
            <a:r>
              <a:rPr lang="it-IT" sz="3200" b="1" dirty="0">
                <a:solidFill>
                  <a:srgbClr val="0000FF"/>
                </a:solidFill>
                <a:latin typeface="Corbel"/>
                <a:cs typeface="Corbel"/>
              </a:rPr>
              <a:t>:</a:t>
            </a:r>
            <a:r>
              <a:rPr lang="it-IT" sz="3200" b="1" dirty="0" smtClean="0">
                <a:solidFill>
                  <a:srgbClr val="0000FF"/>
                </a:solidFill>
                <a:latin typeface="Corbel"/>
                <a:cs typeface="Corbel"/>
              </a:rPr>
              <a:t>Ce</a:t>
            </a:r>
          </a:p>
          <a:p>
            <a:pPr algn="ctr">
              <a:lnSpc>
                <a:spcPct val="50000"/>
              </a:lnSpc>
            </a:pPr>
            <a:endParaRPr lang="it-IT" sz="1000" b="1" dirty="0">
              <a:solidFill>
                <a:srgbClr val="0000FF"/>
              </a:solidFill>
              <a:latin typeface="Corbel"/>
              <a:cs typeface="Corbel"/>
            </a:endParaRPr>
          </a:p>
          <a:p>
            <a:pPr algn="ctr"/>
            <a:r>
              <a:rPr lang="it-IT" sz="2800" b="1" i="1" dirty="0" err="1">
                <a:solidFill>
                  <a:srgbClr val="FF33CC"/>
                </a:solidFill>
                <a:latin typeface="Corbel"/>
                <a:cs typeface="Corbel"/>
              </a:rPr>
              <a:t>BaFPro</a:t>
            </a:r>
            <a:r>
              <a:rPr lang="it-IT" sz="2800" b="1" i="1" dirty="0">
                <a:solidFill>
                  <a:srgbClr val="FF33CC"/>
                </a:solidFill>
                <a:latin typeface="Corbel"/>
                <a:cs typeface="Corbel"/>
              </a:rPr>
              <a:t> Nim </a:t>
            </a:r>
            <a:r>
              <a:rPr lang="it-IT" sz="2800" b="1" i="1" dirty="0" err="1">
                <a:solidFill>
                  <a:srgbClr val="FF33CC"/>
                </a:solidFill>
                <a:latin typeface="Corbel"/>
                <a:cs typeface="Corbel"/>
              </a:rPr>
              <a:t>module</a:t>
            </a:r>
            <a:endParaRPr lang="it-IT" sz="2800" b="1" i="1" dirty="0">
              <a:solidFill>
                <a:srgbClr val="FF33CC"/>
              </a:solidFill>
              <a:latin typeface="Corbel"/>
              <a:cs typeface="Corbel"/>
            </a:endParaRPr>
          </a:p>
        </p:txBody>
      </p:sp>
      <p:pic>
        <p:nvPicPr>
          <p:cNvPr id="3" name="Picture 206" descr="01072009781"/>
          <p:cNvPicPr>
            <a:picLocks noChangeAspect="1" noChangeArrowheads="1"/>
          </p:cNvPicPr>
          <p:nvPr/>
        </p:nvPicPr>
        <p:blipFill>
          <a:blip r:embed="rId2" cstate="print"/>
          <a:srcRect l="36253" t="7442" r="40295" b="4156"/>
          <a:stretch>
            <a:fillRect/>
          </a:stretch>
        </p:blipFill>
        <p:spPr bwMode="auto">
          <a:xfrm>
            <a:off x="250825" y="620713"/>
            <a:ext cx="1152525" cy="5802312"/>
          </a:xfrm>
          <a:prstGeom prst="rect">
            <a:avLst/>
          </a:prstGeom>
          <a:noFill/>
          <a:ln w="9525">
            <a:noFill/>
            <a:miter lim="800000"/>
            <a:headEnd/>
            <a:tailEnd/>
          </a:ln>
        </p:spPr>
      </p:pic>
      <p:sp>
        <p:nvSpPr>
          <p:cNvPr id="4" name="TextBox 3"/>
          <p:cNvSpPr txBox="1">
            <a:spLocks noChangeArrowheads="1"/>
          </p:cNvSpPr>
          <p:nvPr/>
        </p:nvSpPr>
        <p:spPr bwMode="auto">
          <a:xfrm>
            <a:off x="1691680" y="1557338"/>
            <a:ext cx="5890647" cy="1015663"/>
          </a:xfrm>
          <a:prstGeom prst="rect">
            <a:avLst/>
          </a:prstGeom>
          <a:noFill/>
          <a:ln w="9525">
            <a:noFill/>
            <a:miter lim="800000"/>
            <a:headEnd/>
            <a:tailEnd/>
          </a:ln>
        </p:spPr>
        <p:txBody>
          <a:bodyPr wrap="none">
            <a:spAutoFit/>
          </a:bodyPr>
          <a:lstStyle/>
          <a:p>
            <a:r>
              <a:rPr lang="it-IT" sz="2000" dirty="0">
                <a:solidFill>
                  <a:srgbClr val="0000FF"/>
                </a:solidFill>
                <a:latin typeface="Corbel"/>
                <a:cs typeface="Corbel"/>
              </a:rPr>
              <a:t>16 </a:t>
            </a:r>
            <a:r>
              <a:rPr lang="it-IT" sz="2000" dirty="0" err="1">
                <a:solidFill>
                  <a:srgbClr val="0000FF"/>
                </a:solidFill>
                <a:latin typeface="Corbel"/>
                <a:cs typeface="Corbel"/>
              </a:rPr>
              <a:t>channels</a:t>
            </a:r>
            <a:r>
              <a:rPr lang="it-IT" sz="2000" dirty="0">
                <a:solidFill>
                  <a:srgbClr val="0000FF"/>
                </a:solidFill>
                <a:latin typeface="Corbel"/>
                <a:cs typeface="Corbel"/>
              </a:rPr>
              <a:t> of </a:t>
            </a:r>
            <a:r>
              <a:rPr lang="it-IT" sz="2000" dirty="0" err="1">
                <a:solidFill>
                  <a:srgbClr val="0000FF"/>
                </a:solidFill>
                <a:latin typeface="Corbel"/>
                <a:cs typeface="Corbel"/>
              </a:rPr>
              <a:t>Shaping</a:t>
            </a:r>
            <a:r>
              <a:rPr lang="it-IT" sz="2000" dirty="0">
                <a:solidFill>
                  <a:srgbClr val="0000FF"/>
                </a:solidFill>
                <a:latin typeface="Corbel"/>
                <a:cs typeface="Corbel"/>
              </a:rPr>
              <a:t> </a:t>
            </a:r>
            <a:r>
              <a:rPr lang="it-IT" sz="2000" dirty="0" err="1">
                <a:solidFill>
                  <a:srgbClr val="0000FF"/>
                </a:solidFill>
                <a:latin typeface="Corbel"/>
                <a:cs typeface="Corbel"/>
              </a:rPr>
              <a:t>amplifier</a:t>
            </a:r>
            <a:endParaRPr lang="it-IT" sz="2000" dirty="0">
              <a:solidFill>
                <a:srgbClr val="0000FF"/>
              </a:solidFill>
              <a:latin typeface="Corbel"/>
              <a:cs typeface="Corbel"/>
            </a:endParaRPr>
          </a:p>
          <a:p>
            <a:r>
              <a:rPr lang="it-IT" sz="2000" dirty="0">
                <a:solidFill>
                  <a:srgbClr val="0000FF"/>
                </a:solidFill>
                <a:latin typeface="Corbel"/>
                <a:cs typeface="Corbel"/>
              </a:rPr>
              <a:t>16 </a:t>
            </a:r>
            <a:r>
              <a:rPr lang="it-IT" sz="2000" dirty="0" err="1">
                <a:solidFill>
                  <a:srgbClr val="0000FF"/>
                </a:solidFill>
                <a:latin typeface="Corbel"/>
                <a:cs typeface="Corbel"/>
              </a:rPr>
              <a:t>channeld</a:t>
            </a:r>
            <a:r>
              <a:rPr lang="it-IT" sz="2000" dirty="0">
                <a:solidFill>
                  <a:srgbClr val="0000FF"/>
                </a:solidFill>
                <a:latin typeface="Corbel"/>
                <a:cs typeface="Corbel"/>
              </a:rPr>
              <a:t> of CFD</a:t>
            </a:r>
          </a:p>
          <a:p>
            <a:r>
              <a:rPr lang="it-IT" sz="2000" dirty="0">
                <a:solidFill>
                  <a:srgbClr val="0000FF"/>
                </a:solidFill>
                <a:latin typeface="Corbel"/>
                <a:cs typeface="Corbel"/>
              </a:rPr>
              <a:t>16 </a:t>
            </a:r>
            <a:r>
              <a:rPr lang="it-IT" sz="2000" dirty="0" err="1">
                <a:solidFill>
                  <a:srgbClr val="0000FF"/>
                </a:solidFill>
                <a:latin typeface="Corbel"/>
                <a:cs typeface="Corbel"/>
              </a:rPr>
              <a:t>Channer</a:t>
            </a:r>
            <a:r>
              <a:rPr lang="it-IT" sz="2000" dirty="0">
                <a:solidFill>
                  <a:srgbClr val="0000FF"/>
                </a:solidFill>
                <a:latin typeface="Corbel"/>
                <a:cs typeface="Corbel"/>
              </a:rPr>
              <a:t> of </a:t>
            </a:r>
            <a:r>
              <a:rPr lang="it-IT" sz="2000" dirty="0" err="1">
                <a:solidFill>
                  <a:srgbClr val="0000FF"/>
                </a:solidFill>
                <a:latin typeface="Corbel"/>
                <a:cs typeface="Corbel"/>
              </a:rPr>
              <a:t>peak</a:t>
            </a:r>
            <a:r>
              <a:rPr lang="it-IT" sz="2000" dirty="0">
                <a:solidFill>
                  <a:srgbClr val="0000FF"/>
                </a:solidFill>
                <a:latin typeface="Corbel"/>
                <a:cs typeface="Corbel"/>
              </a:rPr>
              <a:t> </a:t>
            </a:r>
            <a:r>
              <a:rPr lang="it-IT" sz="2000" dirty="0" err="1" smtClean="0">
                <a:solidFill>
                  <a:srgbClr val="0000FF"/>
                </a:solidFill>
                <a:latin typeface="Corbel"/>
                <a:cs typeface="Corbel"/>
              </a:rPr>
              <a:t>stretcher</a:t>
            </a:r>
            <a:r>
              <a:rPr lang="it-IT" sz="2000" dirty="0" smtClean="0">
                <a:solidFill>
                  <a:srgbClr val="0000FF"/>
                </a:solidFill>
                <a:latin typeface="Corbel"/>
                <a:cs typeface="Corbel"/>
              </a:rPr>
              <a:t> for </a:t>
            </a:r>
            <a:r>
              <a:rPr lang="it-IT" sz="2000" dirty="0">
                <a:solidFill>
                  <a:srgbClr val="0000FF"/>
                </a:solidFill>
                <a:latin typeface="Corbel"/>
                <a:cs typeface="Corbel"/>
              </a:rPr>
              <a:t>BaF</a:t>
            </a:r>
            <a:r>
              <a:rPr lang="it-IT" sz="2000" baseline="-25000" dirty="0">
                <a:solidFill>
                  <a:srgbClr val="0000FF"/>
                </a:solidFill>
                <a:latin typeface="Corbel"/>
                <a:cs typeface="Corbel"/>
              </a:rPr>
              <a:t>2</a:t>
            </a:r>
            <a:r>
              <a:rPr lang="it-IT" sz="2000" dirty="0">
                <a:solidFill>
                  <a:srgbClr val="0000FF"/>
                </a:solidFill>
                <a:latin typeface="Corbel"/>
                <a:cs typeface="Corbel"/>
              </a:rPr>
              <a:t> Fast component</a:t>
            </a:r>
          </a:p>
        </p:txBody>
      </p:sp>
      <p:sp>
        <p:nvSpPr>
          <p:cNvPr id="5" name="TextBox 6"/>
          <p:cNvSpPr txBox="1">
            <a:spLocks noChangeArrowheads="1"/>
          </p:cNvSpPr>
          <p:nvPr/>
        </p:nvSpPr>
        <p:spPr bwMode="auto">
          <a:xfrm>
            <a:off x="1835150" y="5516563"/>
            <a:ext cx="3384550" cy="338554"/>
          </a:xfrm>
          <a:prstGeom prst="rect">
            <a:avLst/>
          </a:prstGeom>
          <a:noFill/>
          <a:ln w="9525">
            <a:noFill/>
            <a:miter lim="800000"/>
            <a:headEnd/>
            <a:tailEnd/>
          </a:ln>
        </p:spPr>
        <p:txBody>
          <a:bodyPr>
            <a:spAutoFit/>
          </a:bodyPr>
          <a:lstStyle/>
          <a:p>
            <a:r>
              <a:rPr lang="it-IT" sz="1600" b="1" dirty="0">
                <a:solidFill>
                  <a:srgbClr val="0000FF"/>
                </a:solidFill>
                <a:latin typeface="Corbel"/>
                <a:cs typeface="Corbel"/>
              </a:rPr>
              <a:t>Fast vs Slow in a 2”x3” BaF</a:t>
            </a:r>
            <a:r>
              <a:rPr lang="it-IT" sz="1600" b="1" baseline="-25000" dirty="0">
                <a:solidFill>
                  <a:srgbClr val="0000FF"/>
                </a:solidFill>
                <a:latin typeface="Corbel"/>
                <a:cs typeface="Corbel"/>
              </a:rPr>
              <a:t>2</a:t>
            </a:r>
            <a:r>
              <a:rPr lang="it-IT" sz="1600" b="1" dirty="0">
                <a:solidFill>
                  <a:srgbClr val="0000FF"/>
                </a:solidFill>
                <a:latin typeface="Corbel"/>
                <a:cs typeface="Corbel"/>
              </a:rPr>
              <a:t> detector</a:t>
            </a:r>
          </a:p>
        </p:txBody>
      </p:sp>
      <p:sp>
        <p:nvSpPr>
          <p:cNvPr id="6" name="TextBox 7"/>
          <p:cNvSpPr txBox="1">
            <a:spLocks noChangeArrowheads="1"/>
          </p:cNvSpPr>
          <p:nvPr/>
        </p:nvSpPr>
        <p:spPr bwMode="auto">
          <a:xfrm>
            <a:off x="5580757" y="5487988"/>
            <a:ext cx="3599755" cy="748923"/>
          </a:xfrm>
          <a:prstGeom prst="rect">
            <a:avLst/>
          </a:prstGeom>
          <a:noFill/>
          <a:ln w="9525">
            <a:noFill/>
            <a:miter lim="800000"/>
            <a:headEnd/>
            <a:tailEnd/>
          </a:ln>
        </p:spPr>
        <p:txBody>
          <a:bodyPr wrap="square">
            <a:spAutoFit/>
          </a:bodyPr>
          <a:lstStyle/>
          <a:p>
            <a:r>
              <a:rPr lang="it-IT" sz="1600" b="1" dirty="0">
                <a:solidFill>
                  <a:srgbClr val="0000FF"/>
                </a:solidFill>
                <a:latin typeface="Corbel"/>
                <a:cs typeface="Corbel"/>
              </a:rPr>
              <a:t>Fast vs Slow in a 3”x3” LaBr</a:t>
            </a:r>
            <a:r>
              <a:rPr lang="it-IT" sz="1600" b="1" baseline="-25000" dirty="0">
                <a:solidFill>
                  <a:srgbClr val="0000FF"/>
                </a:solidFill>
                <a:latin typeface="Corbel"/>
                <a:cs typeface="Corbel"/>
              </a:rPr>
              <a:t>3</a:t>
            </a:r>
            <a:r>
              <a:rPr lang="it-IT" sz="1600" b="1" dirty="0">
                <a:solidFill>
                  <a:srgbClr val="0000FF"/>
                </a:solidFill>
                <a:latin typeface="Corbel"/>
                <a:cs typeface="Corbel"/>
              </a:rPr>
              <a:t>:Ce </a:t>
            </a:r>
          </a:p>
          <a:p>
            <a:r>
              <a:rPr lang="it-IT" sz="1600" b="1" dirty="0">
                <a:solidFill>
                  <a:srgbClr val="0000FF"/>
                </a:solidFill>
                <a:latin typeface="Corbel"/>
                <a:cs typeface="Corbel"/>
              </a:rPr>
              <a:t>detector</a:t>
            </a:r>
          </a:p>
          <a:p>
            <a:endParaRPr lang="it-IT" sz="1600" b="1" baseline="-25000" dirty="0">
              <a:solidFill>
                <a:srgbClr val="0000FF"/>
              </a:solidFill>
              <a:latin typeface="Corbel"/>
              <a:cs typeface="Corbel"/>
            </a:endParaRPr>
          </a:p>
        </p:txBody>
      </p:sp>
      <p:grpSp>
        <p:nvGrpSpPr>
          <p:cNvPr id="7" name="Group 16"/>
          <p:cNvGrpSpPr>
            <a:grpSpLocks/>
          </p:cNvGrpSpPr>
          <p:nvPr/>
        </p:nvGrpSpPr>
        <p:grpSpPr bwMode="auto">
          <a:xfrm>
            <a:off x="1692275" y="2708275"/>
            <a:ext cx="7200900" cy="2592388"/>
            <a:chOff x="1835150" y="3027363"/>
            <a:chExt cx="6697663" cy="1914525"/>
          </a:xfrm>
        </p:grpSpPr>
        <p:pic>
          <p:nvPicPr>
            <p:cNvPr id="8" name="Picture 2"/>
            <p:cNvPicPr>
              <a:picLocks noChangeAspect="1" noChangeArrowheads="1"/>
            </p:cNvPicPr>
            <p:nvPr/>
          </p:nvPicPr>
          <p:blipFill>
            <a:blip r:embed="rId3" cstate="print"/>
            <a:srcRect b="8891"/>
            <a:stretch>
              <a:fillRect/>
            </a:stretch>
          </p:blipFill>
          <p:spPr bwMode="auto">
            <a:xfrm>
              <a:off x="5292725" y="3027363"/>
              <a:ext cx="3240088" cy="1844675"/>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l="9756" t="19511" r="9756" b="6342"/>
            <a:stretch>
              <a:fillRect/>
            </a:stretch>
          </p:blipFill>
          <p:spPr bwMode="auto">
            <a:xfrm>
              <a:off x="1835150" y="3074988"/>
              <a:ext cx="3241675" cy="1866900"/>
            </a:xfrm>
            <a:prstGeom prst="rect">
              <a:avLst/>
            </a:prstGeom>
            <a:noFill/>
            <a:ln w="9525">
              <a:noFill/>
              <a:miter lim="800000"/>
              <a:headEnd/>
              <a:tailEnd/>
            </a:ln>
          </p:spPr>
        </p:pic>
        <p:sp>
          <p:nvSpPr>
            <p:cNvPr id="10" name="TextBox 8"/>
            <p:cNvSpPr txBox="1">
              <a:spLocks noChangeArrowheads="1"/>
            </p:cNvSpPr>
            <p:nvPr/>
          </p:nvSpPr>
          <p:spPr bwMode="auto">
            <a:xfrm>
              <a:off x="3995738" y="4292600"/>
              <a:ext cx="685134" cy="272758"/>
            </a:xfrm>
            <a:prstGeom prst="rect">
              <a:avLst/>
            </a:prstGeom>
            <a:noFill/>
            <a:ln w="9525">
              <a:solidFill>
                <a:schemeClr val="tx1"/>
              </a:solidFill>
              <a:miter lim="800000"/>
              <a:headEnd/>
              <a:tailEnd/>
            </a:ln>
          </p:spPr>
          <p:txBody>
            <a:bodyPr wrap="none">
              <a:spAutoFit/>
            </a:bodyPr>
            <a:lstStyle/>
            <a:p>
              <a:r>
                <a:rPr lang="it-IT" b="1">
                  <a:solidFill>
                    <a:srgbClr val="0000FF"/>
                  </a:solidFill>
                  <a:latin typeface="Corbel"/>
                  <a:cs typeface="Corbel"/>
                </a:rPr>
                <a:t>alpha</a:t>
              </a:r>
            </a:p>
          </p:txBody>
        </p:sp>
        <p:cxnSp>
          <p:nvCxnSpPr>
            <p:cNvPr id="11" name="Straight Arrow Connector 10"/>
            <p:cNvCxnSpPr/>
            <p:nvPr/>
          </p:nvCxnSpPr>
          <p:spPr>
            <a:xfrm rot="10800000">
              <a:off x="3635074" y="4365069"/>
              <a:ext cx="360280" cy="1430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4"/>
            <p:cNvSpPr txBox="1">
              <a:spLocks noChangeArrowheads="1"/>
            </p:cNvSpPr>
            <p:nvPr/>
          </p:nvSpPr>
          <p:spPr bwMode="auto">
            <a:xfrm>
              <a:off x="6300788" y="3284538"/>
              <a:ext cx="685134" cy="272758"/>
            </a:xfrm>
            <a:prstGeom prst="rect">
              <a:avLst/>
            </a:prstGeom>
            <a:noFill/>
            <a:ln w="9525">
              <a:solidFill>
                <a:schemeClr val="tx1"/>
              </a:solidFill>
              <a:miter lim="800000"/>
              <a:headEnd/>
              <a:tailEnd/>
            </a:ln>
          </p:spPr>
          <p:txBody>
            <a:bodyPr wrap="none">
              <a:spAutoFit/>
            </a:bodyPr>
            <a:lstStyle/>
            <a:p>
              <a:r>
                <a:rPr lang="it-IT" b="1">
                  <a:solidFill>
                    <a:srgbClr val="0000FF"/>
                  </a:solidFill>
                  <a:latin typeface="Corbel"/>
                  <a:cs typeface="Corbel"/>
                </a:rPr>
                <a:t>alpha</a:t>
              </a:r>
            </a:p>
          </p:txBody>
        </p:sp>
        <p:cxnSp>
          <p:nvCxnSpPr>
            <p:cNvPr id="13" name="Straight Arrow Connector 12"/>
            <p:cNvCxnSpPr/>
            <p:nvPr/>
          </p:nvCxnSpPr>
          <p:spPr>
            <a:xfrm>
              <a:off x="7093170" y="3429496"/>
              <a:ext cx="574380" cy="21572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8"/>
            <p:cNvSpPr txBox="1">
              <a:spLocks noChangeArrowheads="1"/>
            </p:cNvSpPr>
            <p:nvPr/>
          </p:nvSpPr>
          <p:spPr bwMode="auto">
            <a:xfrm>
              <a:off x="7308850" y="4364038"/>
              <a:ext cx="358775" cy="272758"/>
            </a:xfrm>
            <a:prstGeom prst="rect">
              <a:avLst/>
            </a:prstGeom>
            <a:noFill/>
            <a:ln w="9525">
              <a:solidFill>
                <a:schemeClr val="tx1"/>
              </a:solidFill>
              <a:miter lim="800000"/>
              <a:headEnd/>
              <a:tailEnd/>
            </a:ln>
          </p:spPr>
          <p:txBody>
            <a:bodyPr>
              <a:spAutoFit/>
            </a:bodyPr>
            <a:lstStyle/>
            <a:p>
              <a:r>
                <a:rPr lang="it-IT" b="1">
                  <a:solidFill>
                    <a:srgbClr val="0000FF"/>
                  </a:solidFill>
                  <a:latin typeface="Corbel"/>
                  <a:cs typeface="Corbel"/>
                </a:rPr>
                <a:t>g</a:t>
              </a:r>
            </a:p>
          </p:txBody>
        </p:sp>
        <p:cxnSp>
          <p:nvCxnSpPr>
            <p:cNvPr id="15" name="Straight Arrow Connector 14"/>
            <p:cNvCxnSpPr/>
            <p:nvPr/>
          </p:nvCxnSpPr>
          <p:spPr>
            <a:xfrm rot="5400000" flipH="1" flipV="1">
              <a:off x="7272428" y="4113172"/>
              <a:ext cx="431442" cy="723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22"/>
            <p:cNvSpPr txBox="1">
              <a:spLocks noChangeArrowheads="1"/>
            </p:cNvSpPr>
            <p:nvPr/>
          </p:nvSpPr>
          <p:spPr bwMode="auto">
            <a:xfrm>
              <a:off x="1979613" y="3213100"/>
              <a:ext cx="358775" cy="272758"/>
            </a:xfrm>
            <a:prstGeom prst="rect">
              <a:avLst/>
            </a:prstGeom>
            <a:solidFill>
              <a:schemeClr val="bg1"/>
            </a:solidFill>
            <a:ln w="9525">
              <a:solidFill>
                <a:schemeClr val="tx1"/>
              </a:solidFill>
              <a:miter lim="800000"/>
              <a:headEnd/>
              <a:tailEnd/>
            </a:ln>
          </p:spPr>
          <p:txBody>
            <a:bodyPr>
              <a:spAutoFit/>
            </a:bodyPr>
            <a:lstStyle/>
            <a:p>
              <a:r>
                <a:rPr lang="it-IT" b="1">
                  <a:solidFill>
                    <a:srgbClr val="0000FF"/>
                  </a:solidFill>
                  <a:latin typeface="Corbel"/>
                  <a:cs typeface="Corbel"/>
                </a:rPr>
                <a:t>g</a:t>
              </a:r>
            </a:p>
          </p:txBody>
        </p:sp>
        <p:cxnSp>
          <p:nvCxnSpPr>
            <p:cNvPr id="17" name="Straight Arrow Connector 16"/>
            <p:cNvCxnSpPr/>
            <p:nvPr/>
          </p:nvCxnSpPr>
          <p:spPr>
            <a:xfrm rot="16200000" flipH="1">
              <a:off x="2267959" y="3501669"/>
              <a:ext cx="359926" cy="21557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979712" y="6309320"/>
            <a:ext cx="2800657" cy="369332"/>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i="1" dirty="0" smtClean="0"/>
              <a:t>C. </a:t>
            </a:r>
            <a:r>
              <a:rPr lang="en-US" i="1" dirty="0" err="1" smtClean="0"/>
              <a:t>Boiano</a:t>
            </a:r>
            <a:r>
              <a:rPr lang="en-US" i="1" dirty="0" smtClean="0"/>
              <a:t>, F</a:t>
            </a:r>
            <a:r>
              <a:rPr lang="en-US" i="1" dirty="0" smtClean="0"/>
              <a:t>. Camera, </a:t>
            </a:r>
            <a:r>
              <a:rPr lang="en-US" i="1" dirty="0" smtClean="0"/>
              <a:t>…</a:t>
            </a:r>
            <a:endParaRPr lang="en-US" i="1" dirty="0"/>
          </a:p>
        </p:txBody>
      </p:sp>
    </p:spTree>
    <p:extLst>
      <p:ext uri="{BB962C8B-B14F-4D97-AF65-F5344CB8AC3E}">
        <p14:creationId xmlns:p14="http://schemas.microsoft.com/office/powerpoint/2010/main" val="69343378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74261" y="56818"/>
            <a:ext cx="8246211" cy="3516199"/>
            <a:chOff x="574261" y="2879190"/>
            <a:chExt cx="8246211" cy="3643046"/>
          </a:xfrm>
        </p:grpSpPr>
        <p:sp>
          <p:nvSpPr>
            <p:cNvPr id="28" name="Rectangle 27"/>
            <p:cNvSpPr/>
            <p:nvPr/>
          </p:nvSpPr>
          <p:spPr>
            <a:xfrm>
              <a:off x="574261" y="2937564"/>
              <a:ext cx="8246211" cy="3584672"/>
            </a:xfrm>
            <a:prstGeom prst="rect">
              <a:avLst/>
            </a:prstGeom>
            <a:solidFill>
              <a:schemeClr val="tx2">
                <a:lumMod val="20000"/>
                <a:lumOff val="80000"/>
              </a:schemeClr>
            </a:solid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7" descr="DSC00220"/>
            <p:cNvPicPr>
              <a:picLocks noChangeAspect="1" noChangeArrowheads="1"/>
            </p:cNvPicPr>
            <p:nvPr/>
          </p:nvPicPr>
          <p:blipFill>
            <a:blip r:embed="rId2" cstate="print">
              <a:lum bright="12000" contrast="2000"/>
            </a:blip>
            <a:srcRect/>
            <a:stretch>
              <a:fillRect/>
            </a:stretch>
          </p:blipFill>
          <p:spPr>
            <a:xfrm>
              <a:off x="1088270" y="3371052"/>
              <a:ext cx="2942569" cy="2030315"/>
            </a:xfrm>
            <a:prstGeom prst="rect">
              <a:avLst/>
            </a:prstGeom>
            <a:noFill/>
            <a:ln/>
          </p:spPr>
        </p:pic>
        <p:sp>
          <p:nvSpPr>
            <p:cNvPr id="6" name="Text Box 13"/>
            <p:cNvSpPr txBox="1">
              <a:spLocks noChangeArrowheads="1"/>
            </p:cNvSpPr>
            <p:nvPr/>
          </p:nvSpPr>
          <p:spPr bwMode="auto">
            <a:xfrm>
              <a:off x="1088270" y="5957039"/>
              <a:ext cx="3505200" cy="549275"/>
            </a:xfrm>
            <a:prstGeom prst="rect">
              <a:avLst/>
            </a:prstGeom>
            <a:noFill/>
            <a:ln w="9525">
              <a:noFill/>
              <a:miter lim="800000"/>
              <a:headEnd/>
              <a:tailEnd/>
            </a:ln>
            <a:effectLst/>
          </p:spPr>
          <p:txBody>
            <a:bodyPr>
              <a:spAutoFit/>
            </a:bodyPr>
            <a:lstStyle/>
            <a:p>
              <a:r>
                <a:rPr lang="en-US" sz="1600" b="1" u="sng" dirty="0">
                  <a:solidFill>
                    <a:srgbClr val="0000FF"/>
                  </a:solidFill>
                  <a:cs typeface="Arial" charset="0"/>
                </a:rPr>
                <a:t>Active voltage divider PCB</a:t>
              </a:r>
              <a:br>
                <a:rPr lang="en-US" sz="1600" b="1" u="sng" dirty="0">
                  <a:solidFill>
                    <a:srgbClr val="0000FF"/>
                  </a:solidFill>
                  <a:cs typeface="Arial" charset="0"/>
                </a:rPr>
              </a:br>
              <a:r>
                <a:rPr lang="en-US" sz="1400" dirty="0">
                  <a:solidFill>
                    <a:srgbClr val="0000FF"/>
                  </a:solidFill>
                  <a:cs typeface="Arial" charset="0"/>
                </a:rPr>
                <a:t>(bottom side, showing protecting diodes)</a:t>
              </a:r>
            </a:p>
          </p:txBody>
        </p:sp>
        <p:cxnSp>
          <p:nvCxnSpPr>
            <p:cNvPr id="10" name="Straight Connector 9"/>
            <p:cNvCxnSpPr/>
            <p:nvPr/>
          </p:nvCxnSpPr>
          <p:spPr>
            <a:xfrm>
              <a:off x="1667535" y="5270956"/>
              <a:ext cx="1" cy="684698"/>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 Box 11"/>
            <p:cNvSpPr txBox="1">
              <a:spLocks noChangeArrowheads="1"/>
            </p:cNvSpPr>
            <p:nvPr/>
          </p:nvSpPr>
          <p:spPr bwMode="auto">
            <a:xfrm>
              <a:off x="2345718" y="5467625"/>
              <a:ext cx="3505200" cy="549275"/>
            </a:xfrm>
            <a:prstGeom prst="rect">
              <a:avLst/>
            </a:prstGeom>
            <a:noFill/>
            <a:ln w="9525">
              <a:noFill/>
              <a:miter lim="800000"/>
              <a:headEnd/>
              <a:tailEnd/>
            </a:ln>
            <a:effectLst/>
          </p:spPr>
          <p:txBody>
            <a:bodyPr>
              <a:spAutoFit/>
            </a:bodyPr>
            <a:lstStyle/>
            <a:p>
              <a:r>
                <a:rPr lang="en-US" sz="1600" b="1" u="sng" dirty="0">
                  <a:solidFill>
                    <a:srgbClr val="0000FF"/>
                  </a:solidFill>
                  <a:cs typeface="Arial" charset="0"/>
                </a:rPr>
                <a:t>Adapter PCB </a:t>
              </a:r>
              <a:r>
                <a:rPr lang="en-US" sz="1600" b="1" dirty="0">
                  <a:solidFill>
                    <a:srgbClr val="0000FF"/>
                  </a:solidFill>
                  <a:cs typeface="Arial" charset="0"/>
                </a:rPr>
                <a:t/>
              </a:r>
              <a:br>
                <a:rPr lang="en-US" sz="1600" b="1" dirty="0">
                  <a:solidFill>
                    <a:srgbClr val="0000FF"/>
                  </a:solidFill>
                  <a:cs typeface="Arial" charset="0"/>
                </a:rPr>
              </a:br>
              <a:r>
                <a:rPr lang="en-US" sz="1400" dirty="0">
                  <a:solidFill>
                    <a:srgbClr val="0000FF"/>
                  </a:solidFill>
                  <a:cs typeface="Arial" charset="0"/>
                </a:rPr>
                <a:t>(to fit to different PMT sockets)</a:t>
              </a:r>
            </a:p>
          </p:txBody>
        </p:sp>
        <p:cxnSp>
          <p:nvCxnSpPr>
            <p:cNvPr id="19" name="Straight Connector 18"/>
            <p:cNvCxnSpPr/>
            <p:nvPr/>
          </p:nvCxnSpPr>
          <p:spPr>
            <a:xfrm>
              <a:off x="3421239" y="5039047"/>
              <a:ext cx="0" cy="485914"/>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1" name="Picture 9" descr="DSC00221"/>
            <p:cNvPicPr>
              <a:picLocks noChangeAspect="1" noChangeArrowheads="1"/>
            </p:cNvPicPr>
            <p:nvPr/>
          </p:nvPicPr>
          <p:blipFill>
            <a:blip r:embed="rId3" cstate="print">
              <a:lum bright="20000" contrast="10000"/>
            </a:blip>
            <a:srcRect/>
            <a:stretch>
              <a:fillRect/>
            </a:stretch>
          </p:blipFill>
          <p:spPr>
            <a:xfrm>
              <a:off x="5017700" y="3371569"/>
              <a:ext cx="2970756" cy="2129185"/>
            </a:xfrm>
            <a:prstGeom prst="rect">
              <a:avLst/>
            </a:prstGeom>
            <a:noFill/>
            <a:ln/>
          </p:spPr>
        </p:pic>
        <p:sp>
          <p:nvSpPr>
            <p:cNvPr id="22" name="Text Box 15"/>
            <p:cNvSpPr txBox="1">
              <a:spLocks noChangeArrowheads="1"/>
            </p:cNvSpPr>
            <p:nvPr/>
          </p:nvSpPr>
          <p:spPr bwMode="auto">
            <a:xfrm>
              <a:off x="4837038" y="5513865"/>
              <a:ext cx="3357219" cy="769441"/>
            </a:xfrm>
            <a:prstGeom prst="rect">
              <a:avLst/>
            </a:prstGeom>
            <a:noFill/>
            <a:ln w="9525">
              <a:noFill/>
              <a:miter lim="800000"/>
              <a:headEnd/>
              <a:tailEnd/>
            </a:ln>
            <a:effectLst/>
          </p:spPr>
          <p:txBody>
            <a:bodyPr wrap="square">
              <a:spAutoFit/>
            </a:bodyPr>
            <a:lstStyle/>
            <a:p>
              <a:pPr algn="ctr"/>
              <a:r>
                <a:rPr lang="en-US" sz="1600" b="1" u="sng" dirty="0">
                  <a:solidFill>
                    <a:srgbClr val="0000FF"/>
                  </a:solidFill>
                  <a:cs typeface="Arial" charset="0"/>
                </a:rPr>
                <a:t>The two PCBs  </a:t>
              </a:r>
              <a:r>
                <a:rPr lang="en-US" sz="1600" b="1" u="sng" dirty="0" smtClean="0">
                  <a:solidFill>
                    <a:srgbClr val="0000FF"/>
                  </a:solidFill>
                  <a:cs typeface="Arial" charset="0"/>
                </a:rPr>
                <a:t>coupled together</a:t>
              </a:r>
              <a:endParaRPr lang="en-US" sz="1600" b="1" dirty="0" smtClean="0">
                <a:solidFill>
                  <a:srgbClr val="0000FF"/>
                </a:solidFill>
                <a:cs typeface="Arial" charset="0"/>
              </a:endParaRPr>
            </a:p>
            <a:p>
              <a:pPr algn="ctr"/>
              <a:r>
                <a:rPr lang="en-US" sz="1400" dirty="0" smtClean="0">
                  <a:solidFill>
                    <a:srgbClr val="0000FF"/>
                  </a:solidFill>
                  <a:cs typeface="Arial" charset="0"/>
                </a:rPr>
                <a:t>(</a:t>
              </a:r>
              <a:r>
                <a:rPr lang="en-US" sz="1400" dirty="0">
                  <a:solidFill>
                    <a:srgbClr val="0000FF"/>
                  </a:solidFill>
                  <a:cs typeface="Arial" charset="0"/>
                </a:rPr>
                <a:t>top side of VD, </a:t>
              </a:r>
              <a:r>
                <a:rPr lang="en-US" sz="1400" dirty="0" smtClean="0">
                  <a:solidFill>
                    <a:srgbClr val="0000FF"/>
                  </a:solidFill>
                  <a:cs typeface="Arial" charset="0"/>
                </a:rPr>
                <a:t>showing </a:t>
              </a:r>
              <a:r>
                <a:rPr lang="en-US" sz="1400" dirty="0">
                  <a:solidFill>
                    <a:srgbClr val="0000FF"/>
                  </a:solidFill>
                  <a:cs typeface="Arial" charset="0"/>
                </a:rPr>
                <a:t>main electronics:</a:t>
              </a:r>
            </a:p>
            <a:p>
              <a:pPr algn="ctr"/>
              <a:r>
                <a:rPr lang="en-US" sz="1400" dirty="0">
                  <a:solidFill>
                    <a:srgbClr val="0000FF"/>
                  </a:solidFill>
                  <a:cs typeface="Arial" charset="0"/>
                </a:rPr>
                <a:t>BJTs, MOSFETs, etc.)</a:t>
              </a:r>
            </a:p>
          </p:txBody>
        </p:sp>
        <p:sp>
          <p:nvSpPr>
            <p:cNvPr id="29" name="TextBox 28"/>
            <p:cNvSpPr txBox="1"/>
            <p:nvPr/>
          </p:nvSpPr>
          <p:spPr>
            <a:xfrm>
              <a:off x="611560" y="2879190"/>
              <a:ext cx="8208912" cy="461665"/>
            </a:xfrm>
            <a:prstGeom prst="rect">
              <a:avLst/>
            </a:prstGeom>
            <a:noFill/>
          </p:spPr>
          <p:txBody>
            <a:bodyPr wrap="square" rtlCol="0">
              <a:spAutoFit/>
            </a:bodyPr>
            <a:lstStyle/>
            <a:p>
              <a:r>
                <a:rPr lang="en-US" sz="2400" b="1" i="1" dirty="0" smtClean="0">
                  <a:solidFill>
                    <a:srgbClr val="FF0000"/>
                  </a:solidFill>
                  <a:latin typeface="Corbel"/>
                  <a:cs typeface="Corbel"/>
                </a:rPr>
                <a:t>Milano</a:t>
              </a:r>
              <a:r>
                <a:rPr lang="en-US" b="1" i="1" dirty="0" smtClean="0">
                  <a:solidFill>
                    <a:srgbClr val="FF0000"/>
                  </a:solidFill>
                  <a:latin typeface="Corbel"/>
                  <a:cs typeface="Corbel"/>
                </a:rPr>
                <a:t> Active Voltage Divider for Large Size </a:t>
              </a:r>
              <a:r>
                <a:rPr lang="en-US" b="1" i="1" dirty="0" smtClean="0">
                  <a:solidFill>
                    <a:srgbClr val="FF0000"/>
                  </a:solidFill>
                  <a:latin typeface="Corbel"/>
                  <a:cs typeface="Corbel"/>
                </a:rPr>
                <a:t>LaBr3 (</a:t>
              </a:r>
              <a:r>
                <a:rPr lang="en-US" sz="1600" i="1" dirty="0" smtClean="0">
                  <a:latin typeface="Corbel"/>
                  <a:cs typeface="Corbel"/>
                </a:rPr>
                <a:t> S</a:t>
              </a:r>
              <a:r>
                <a:rPr lang="en-US" sz="1600" i="1" dirty="0" smtClean="0">
                  <a:latin typeface="Corbel"/>
                  <a:cs typeface="Corbel"/>
                </a:rPr>
                <a:t>. </a:t>
              </a:r>
              <a:r>
                <a:rPr lang="en-US" sz="1600" i="1" dirty="0" err="1" smtClean="0">
                  <a:latin typeface="Corbel"/>
                  <a:cs typeface="Corbel"/>
                </a:rPr>
                <a:t>Riboldi</a:t>
              </a:r>
              <a:r>
                <a:rPr lang="en-US" sz="1600" i="1" dirty="0" smtClean="0">
                  <a:latin typeface="Corbel"/>
                  <a:cs typeface="Corbel"/>
                </a:rPr>
                <a:t>, S. </a:t>
              </a:r>
              <a:r>
                <a:rPr lang="en-US" sz="1600" i="1" dirty="0" err="1" smtClean="0">
                  <a:latin typeface="Corbel"/>
                  <a:cs typeface="Corbel"/>
                </a:rPr>
                <a:t>Brambilla</a:t>
              </a:r>
              <a:r>
                <a:rPr lang="en-US" sz="1600" i="1" dirty="0" smtClean="0">
                  <a:latin typeface="Corbel"/>
                  <a:cs typeface="Corbel"/>
                </a:rPr>
                <a:t>, C. </a:t>
              </a:r>
              <a:r>
                <a:rPr lang="en-US" sz="1600" i="1" dirty="0" err="1" smtClean="0">
                  <a:latin typeface="Corbel"/>
                  <a:cs typeface="Corbel"/>
                </a:rPr>
                <a:t>Boiano</a:t>
              </a:r>
              <a:r>
                <a:rPr lang="en-US" sz="1600" i="1" dirty="0" smtClean="0">
                  <a:latin typeface="Corbel"/>
                  <a:cs typeface="Corbel"/>
                </a:rPr>
                <a:t>)</a:t>
              </a:r>
              <a:endParaRPr lang="en-US" sz="1600" i="1" dirty="0">
                <a:latin typeface="Corbel"/>
                <a:cs typeface="Corbel"/>
              </a:endParaRPr>
            </a:p>
          </p:txBody>
        </p:sp>
      </p:grpSp>
      <p:sp>
        <p:nvSpPr>
          <p:cNvPr id="16" name="TextBox 15"/>
          <p:cNvSpPr txBox="1"/>
          <p:nvPr/>
        </p:nvSpPr>
        <p:spPr>
          <a:xfrm>
            <a:off x="1474780" y="3669848"/>
            <a:ext cx="6151819" cy="623248"/>
          </a:xfrm>
          <a:prstGeom prst="rect">
            <a:avLst/>
          </a:prstGeom>
          <a:noFill/>
        </p:spPr>
        <p:txBody>
          <a:bodyPr wrap="none" rtlCol="0">
            <a:spAutoFit/>
          </a:bodyPr>
          <a:lstStyle/>
          <a:p>
            <a:pPr algn="ctr">
              <a:lnSpc>
                <a:spcPct val="90000"/>
              </a:lnSpc>
            </a:pPr>
            <a:r>
              <a:rPr lang="en-US" sz="2000" b="1" dirty="0" smtClean="0">
                <a:solidFill>
                  <a:srgbClr val="0000FF"/>
                </a:solidFill>
                <a:latin typeface="Corbel"/>
                <a:cs typeface="Corbel"/>
              </a:rPr>
              <a:t>Test with High </a:t>
            </a:r>
            <a:r>
              <a:rPr lang="en-US" sz="2000" b="1" dirty="0">
                <a:solidFill>
                  <a:srgbClr val="0000FF"/>
                </a:solidFill>
                <a:latin typeface="Corbel"/>
                <a:cs typeface="Corbel"/>
              </a:rPr>
              <a:t>Count </a:t>
            </a:r>
            <a:r>
              <a:rPr lang="en-US" sz="2000" b="1" dirty="0" smtClean="0">
                <a:solidFill>
                  <a:srgbClr val="0000FF"/>
                </a:solidFill>
                <a:latin typeface="Corbel"/>
                <a:cs typeface="Corbel"/>
              </a:rPr>
              <a:t>Rate</a:t>
            </a:r>
          </a:p>
          <a:p>
            <a:pPr algn="ctr">
              <a:lnSpc>
                <a:spcPct val="90000"/>
              </a:lnSpc>
            </a:pPr>
            <a:r>
              <a:rPr lang="en-US" dirty="0" smtClean="0">
                <a:solidFill>
                  <a:srgbClr val="0000FF"/>
                </a:solidFill>
                <a:latin typeface="Corbel"/>
                <a:cs typeface="Corbel"/>
              </a:rPr>
              <a:t>Digitized </a:t>
            </a:r>
            <a:r>
              <a:rPr lang="en-US" dirty="0" smtClean="0">
                <a:solidFill>
                  <a:srgbClr val="0000FF"/>
                </a:solidFill>
                <a:latin typeface="Corbel"/>
                <a:cs typeface="Corbel"/>
              </a:rPr>
              <a:t>signals and offline analysis with integration algorithm</a:t>
            </a:r>
          </a:p>
        </p:txBody>
      </p:sp>
      <p:grpSp>
        <p:nvGrpSpPr>
          <p:cNvPr id="18" name="Group 17"/>
          <p:cNvGrpSpPr/>
          <p:nvPr/>
        </p:nvGrpSpPr>
        <p:grpSpPr>
          <a:xfrm>
            <a:off x="539552" y="4221088"/>
            <a:ext cx="8316464" cy="2578523"/>
            <a:chOff x="634390" y="4204315"/>
            <a:chExt cx="8316464" cy="2578523"/>
          </a:xfrm>
        </p:grpSpPr>
        <p:pic>
          <p:nvPicPr>
            <p:cNvPr id="20" name="Immagin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90" y="4221087"/>
              <a:ext cx="2907611" cy="252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magin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4204315"/>
              <a:ext cx="2938694" cy="257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3448664" y="4924395"/>
              <a:ext cx="2390398" cy="492443"/>
            </a:xfrm>
            <a:prstGeom prst="rect">
              <a:avLst/>
            </a:prstGeom>
            <a:noFill/>
          </p:spPr>
          <p:txBody>
            <a:bodyPr wrap="none" rtlCol="0">
              <a:spAutoFit/>
            </a:bodyPr>
            <a:lstStyle/>
            <a:p>
              <a:pPr>
                <a:lnSpc>
                  <a:spcPct val="70000"/>
                </a:lnSpc>
              </a:pPr>
              <a:r>
                <a:rPr lang="en-US" sz="1600" b="1" dirty="0" smtClean="0">
                  <a:solidFill>
                    <a:srgbClr val="FF0000"/>
                  </a:solidFill>
                  <a:latin typeface="Corbel"/>
                  <a:cs typeface="Corbel"/>
                  <a:sym typeface="Wingdings"/>
                </a:rPr>
                <a:t></a:t>
              </a:r>
              <a:r>
                <a:rPr lang="en-US" sz="1600" b="1" dirty="0" smtClean="0">
                  <a:solidFill>
                    <a:srgbClr val="0000FF"/>
                  </a:solidFill>
                  <a:latin typeface="Corbel"/>
                  <a:cs typeface="Corbel"/>
                </a:rPr>
                <a:t>Significant </a:t>
              </a:r>
              <a:r>
                <a:rPr lang="en-US" sz="2000" b="1" dirty="0" smtClean="0">
                  <a:solidFill>
                    <a:srgbClr val="FF33CC"/>
                  </a:solidFill>
                  <a:latin typeface="Corbel"/>
                  <a:cs typeface="Corbel"/>
                </a:rPr>
                <a:t>gain drift</a:t>
              </a:r>
            </a:p>
            <a:p>
              <a:pPr>
                <a:lnSpc>
                  <a:spcPct val="70000"/>
                </a:lnSpc>
              </a:pPr>
              <a:r>
                <a:rPr lang="en-US" sz="1600" b="1" dirty="0" smtClean="0">
                  <a:solidFill>
                    <a:srgbClr val="0000FF"/>
                  </a:solidFill>
                  <a:latin typeface="Corbel"/>
                  <a:cs typeface="Corbel"/>
                </a:rPr>
                <a:t>      ≈ 40 </a:t>
              </a:r>
              <a:r>
                <a:rPr lang="en-US" sz="1600" b="1" dirty="0" err="1" smtClean="0">
                  <a:solidFill>
                    <a:srgbClr val="0000FF"/>
                  </a:solidFill>
                  <a:latin typeface="Corbel"/>
                  <a:cs typeface="Corbel"/>
                </a:rPr>
                <a:t>keV</a:t>
              </a:r>
              <a:endParaRPr lang="en-US" sz="1600" b="1" dirty="0">
                <a:solidFill>
                  <a:srgbClr val="0000FF"/>
                </a:solidFill>
                <a:latin typeface="Corbel"/>
                <a:cs typeface="Corbel"/>
              </a:endParaRPr>
            </a:p>
          </p:txBody>
        </p:sp>
        <p:sp>
          <p:nvSpPr>
            <p:cNvPr id="25" name="Oval 13"/>
            <p:cNvSpPr>
              <a:spLocks noChangeArrowheads="1"/>
            </p:cNvSpPr>
            <p:nvPr/>
          </p:nvSpPr>
          <p:spPr bwMode="auto">
            <a:xfrm>
              <a:off x="2888252" y="4996403"/>
              <a:ext cx="338426" cy="311317"/>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endParaRPr lang="en-US">
                <a:latin typeface="Corbel"/>
                <a:cs typeface="Corbel"/>
              </a:endParaRPr>
            </a:p>
          </p:txBody>
        </p:sp>
        <p:sp>
          <p:nvSpPr>
            <p:cNvPr id="26" name="TextBox 25"/>
            <p:cNvSpPr txBox="1"/>
            <p:nvPr/>
          </p:nvSpPr>
          <p:spPr>
            <a:xfrm>
              <a:off x="4162782" y="5867656"/>
              <a:ext cx="1766935" cy="862800"/>
            </a:xfrm>
            <a:prstGeom prst="rect">
              <a:avLst/>
            </a:prstGeom>
            <a:noFill/>
          </p:spPr>
          <p:txBody>
            <a:bodyPr wrap="square" rtlCol="0">
              <a:spAutoFit/>
            </a:bodyPr>
            <a:lstStyle/>
            <a:p>
              <a:pPr algn="r">
                <a:lnSpc>
                  <a:spcPct val="70000"/>
                </a:lnSpc>
              </a:pPr>
              <a:r>
                <a:rPr lang="en-US" sz="1600" b="1" dirty="0" smtClean="0">
                  <a:solidFill>
                    <a:srgbClr val="0000FF"/>
                  </a:solidFill>
                  <a:latin typeface="Corbel"/>
                  <a:cs typeface="Corbel"/>
                </a:rPr>
                <a:t>NO gain drift </a:t>
              </a:r>
              <a:r>
                <a:rPr lang="en-US" sz="1600" b="1" dirty="0" smtClean="0">
                  <a:solidFill>
                    <a:srgbClr val="FF0000"/>
                  </a:solidFill>
                  <a:latin typeface="Corbel"/>
                  <a:cs typeface="Corbel"/>
                  <a:sym typeface="Wingdings"/>
                </a:rPr>
                <a:t></a:t>
              </a:r>
              <a:r>
                <a:rPr lang="en-US" sz="400" dirty="0" smtClean="0">
                  <a:solidFill>
                    <a:srgbClr val="0000FF"/>
                  </a:solidFill>
                  <a:latin typeface="Corbel"/>
                  <a:cs typeface="Corbel"/>
                </a:rPr>
                <a:t> </a:t>
              </a:r>
              <a:r>
                <a:rPr lang="en-US" sz="1600" dirty="0" smtClean="0">
                  <a:solidFill>
                    <a:srgbClr val="0000FF"/>
                  </a:solidFill>
                  <a:latin typeface="Corbel"/>
                  <a:cs typeface="Corbel"/>
                </a:rPr>
                <a:t>            </a:t>
              </a:r>
            </a:p>
            <a:p>
              <a:pPr algn="r"/>
              <a:r>
                <a:rPr lang="en-US" sz="1600" dirty="0" smtClean="0">
                  <a:solidFill>
                    <a:srgbClr val="0000FF"/>
                  </a:solidFill>
                  <a:latin typeface="Corbel"/>
                  <a:cs typeface="Corbel"/>
                </a:rPr>
                <a:t> - 5 </a:t>
              </a:r>
              <a:r>
                <a:rPr lang="en-US" sz="1600" dirty="0" err="1" smtClean="0">
                  <a:solidFill>
                    <a:srgbClr val="0000FF"/>
                  </a:solidFill>
                  <a:latin typeface="Corbel"/>
                  <a:cs typeface="Corbel"/>
                </a:rPr>
                <a:t>keV</a:t>
              </a:r>
              <a:r>
                <a:rPr lang="en-US" sz="1600" dirty="0" smtClean="0">
                  <a:solidFill>
                    <a:srgbClr val="0000FF"/>
                  </a:solidFill>
                  <a:latin typeface="Corbel"/>
                  <a:cs typeface="Corbel"/>
                </a:rPr>
                <a:t> </a:t>
              </a:r>
              <a:endParaRPr lang="en-US" sz="1400" dirty="0" smtClean="0">
                <a:solidFill>
                  <a:srgbClr val="0000FF"/>
                </a:solidFill>
                <a:latin typeface="Corbel"/>
                <a:cs typeface="Corbel"/>
              </a:endParaRPr>
            </a:p>
            <a:p>
              <a:pPr algn="r">
                <a:lnSpc>
                  <a:spcPct val="80000"/>
                </a:lnSpc>
              </a:pPr>
              <a:r>
                <a:rPr lang="en-US" sz="1400" dirty="0" smtClean="0">
                  <a:solidFill>
                    <a:srgbClr val="0000FF"/>
                  </a:solidFill>
                  <a:latin typeface="Corbel"/>
                  <a:cs typeface="Corbel"/>
                </a:rPr>
                <a:t>due to PMT temperature increase</a:t>
              </a:r>
              <a:endParaRPr lang="en-US" sz="1400" dirty="0">
                <a:solidFill>
                  <a:srgbClr val="0000FF"/>
                </a:solidFill>
                <a:latin typeface="Corbel"/>
                <a:cs typeface="Corbel"/>
              </a:endParaRPr>
            </a:p>
          </p:txBody>
        </p:sp>
      </p:grpSp>
      <p:sp>
        <p:nvSpPr>
          <p:cNvPr id="14" name="TextBox 13"/>
          <p:cNvSpPr txBox="1"/>
          <p:nvPr/>
        </p:nvSpPr>
        <p:spPr>
          <a:xfrm>
            <a:off x="1109244" y="4941168"/>
            <a:ext cx="1302516" cy="539635"/>
          </a:xfrm>
          <a:prstGeom prst="rect">
            <a:avLst/>
          </a:prstGeom>
          <a:noFill/>
        </p:spPr>
        <p:txBody>
          <a:bodyPr wrap="none" rtlCol="0">
            <a:spAutoFit/>
          </a:bodyPr>
          <a:lstStyle/>
          <a:p>
            <a:pPr>
              <a:lnSpc>
                <a:spcPct val="90000"/>
              </a:lnSpc>
            </a:pPr>
            <a:r>
              <a:rPr lang="en-US" sz="1600" b="1" i="1" dirty="0" smtClean="0">
                <a:solidFill>
                  <a:srgbClr val="FF33CC"/>
                </a:solidFill>
                <a:latin typeface="Corbel"/>
                <a:cs typeface="Corbel"/>
              </a:rPr>
              <a:t>PASSIVE</a:t>
            </a:r>
            <a:r>
              <a:rPr lang="en-US" sz="1600" b="1" dirty="0" smtClean="0">
                <a:solidFill>
                  <a:srgbClr val="0000FF"/>
                </a:solidFill>
                <a:latin typeface="Corbel"/>
                <a:cs typeface="Corbel"/>
              </a:rPr>
              <a:t> </a:t>
            </a:r>
            <a:endParaRPr lang="en-US" sz="1600" b="1" dirty="0" smtClean="0">
              <a:solidFill>
                <a:srgbClr val="0000FF"/>
              </a:solidFill>
              <a:latin typeface="Corbel"/>
              <a:cs typeface="Corbel"/>
            </a:endParaRPr>
          </a:p>
          <a:p>
            <a:pPr>
              <a:lnSpc>
                <a:spcPct val="90000"/>
              </a:lnSpc>
            </a:pPr>
            <a:r>
              <a:rPr lang="en-US" sz="1600" b="1" i="1" dirty="0" smtClean="0">
                <a:solidFill>
                  <a:srgbClr val="0000FF"/>
                </a:solidFill>
                <a:latin typeface="Corbel"/>
                <a:cs typeface="Corbel"/>
              </a:rPr>
              <a:t>Hamamatsu</a:t>
            </a:r>
            <a:endParaRPr lang="en-US" sz="1600" b="1" i="1" dirty="0">
              <a:solidFill>
                <a:srgbClr val="0000FF"/>
              </a:solidFill>
              <a:latin typeface="Corbel"/>
              <a:cs typeface="Corbel"/>
            </a:endParaRPr>
          </a:p>
        </p:txBody>
      </p:sp>
      <p:sp>
        <p:nvSpPr>
          <p:cNvPr id="15" name="TextBox 14"/>
          <p:cNvSpPr txBox="1"/>
          <p:nvPr/>
        </p:nvSpPr>
        <p:spPr>
          <a:xfrm>
            <a:off x="7668344" y="5013176"/>
            <a:ext cx="953763" cy="539635"/>
          </a:xfrm>
          <a:prstGeom prst="rect">
            <a:avLst/>
          </a:prstGeom>
          <a:noFill/>
        </p:spPr>
        <p:txBody>
          <a:bodyPr wrap="none" rtlCol="0">
            <a:spAutoFit/>
          </a:bodyPr>
          <a:lstStyle/>
          <a:p>
            <a:pPr algn="r">
              <a:lnSpc>
                <a:spcPct val="90000"/>
              </a:lnSpc>
            </a:pPr>
            <a:r>
              <a:rPr lang="en-US" sz="1600" b="1" i="1" dirty="0" smtClean="0">
                <a:solidFill>
                  <a:srgbClr val="FF33CC"/>
                </a:solidFill>
                <a:latin typeface="Corbel"/>
                <a:cs typeface="Corbel"/>
              </a:rPr>
              <a:t>ACTIVE</a:t>
            </a:r>
            <a:endParaRPr lang="en-US" sz="1600" b="1" dirty="0" smtClean="0">
              <a:solidFill>
                <a:srgbClr val="0000FF"/>
              </a:solidFill>
              <a:latin typeface="Corbel"/>
              <a:cs typeface="Corbel"/>
            </a:endParaRPr>
          </a:p>
          <a:p>
            <a:pPr algn="r">
              <a:lnSpc>
                <a:spcPct val="90000"/>
              </a:lnSpc>
            </a:pPr>
            <a:r>
              <a:rPr lang="en-US" sz="1600" b="1" i="1" dirty="0" smtClean="0">
                <a:solidFill>
                  <a:srgbClr val="0000FF"/>
                </a:solidFill>
                <a:latin typeface="Corbel"/>
                <a:cs typeface="Corbel"/>
              </a:rPr>
              <a:t>In </a:t>
            </a:r>
            <a:r>
              <a:rPr lang="en-US" sz="1600" b="1" i="1" dirty="0" smtClean="0">
                <a:solidFill>
                  <a:srgbClr val="0000FF"/>
                </a:solidFill>
                <a:latin typeface="Corbel"/>
                <a:cs typeface="Corbel"/>
              </a:rPr>
              <a:t>house</a:t>
            </a:r>
            <a:endParaRPr lang="en-US" sz="1600" b="1" i="1" dirty="0">
              <a:solidFill>
                <a:srgbClr val="0000FF"/>
              </a:solidFill>
              <a:latin typeface="Corbel"/>
              <a:cs typeface="Corbel"/>
            </a:endParaRPr>
          </a:p>
        </p:txBody>
      </p:sp>
    </p:spTree>
    <p:extLst>
      <p:ext uri="{BB962C8B-B14F-4D97-AF65-F5344CB8AC3E}">
        <p14:creationId xmlns:p14="http://schemas.microsoft.com/office/powerpoint/2010/main" val="400968616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0"/>
            <a:ext cx="9361040" cy="1592744"/>
          </a:xfrm>
          <a:prstGeom prst="rect">
            <a:avLst/>
          </a:prstGeom>
        </p:spPr>
        <p:txBody>
          <a:bodyPr wrap="square">
            <a:spAutoFit/>
          </a:bodyPr>
          <a:lstStyle/>
          <a:p>
            <a:pPr lvl="0">
              <a:lnSpc>
                <a:spcPct val="120000"/>
              </a:lnSpc>
            </a:pPr>
            <a:r>
              <a:rPr lang="it-IT" sz="3200" b="1" dirty="0" err="1" smtClean="0">
                <a:solidFill>
                  <a:srgbClr val="0000FF"/>
                </a:solidFill>
                <a:latin typeface="Corbel"/>
                <a:cs typeface="Corbel"/>
              </a:rPr>
              <a:t>Applied</a:t>
            </a:r>
            <a:r>
              <a:rPr lang="it-IT" sz="3200" b="1" dirty="0" smtClean="0">
                <a:solidFill>
                  <a:srgbClr val="0000FF"/>
                </a:solidFill>
                <a:latin typeface="Corbel"/>
                <a:cs typeface="Corbel"/>
              </a:rPr>
              <a:t> </a:t>
            </a:r>
            <a:r>
              <a:rPr lang="it-IT" sz="3200" b="1" dirty="0" err="1" smtClean="0">
                <a:solidFill>
                  <a:srgbClr val="0000FF"/>
                </a:solidFill>
                <a:latin typeface="Corbel"/>
                <a:cs typeface="Corbel"/>
              </a:rPr>
              <a:t>Research</a:t>
            </a:r>
            <a:r>
              <a:rPr lang="it-IT" sz="3200" b="1" dirty="0" smtClean="0">
                <a:solidFill>
                  <a:srgbClr val="0000FF"/>
                </a:solidFill>
                <a:latin typeface="Corbel"/>
                <a:cs typeface="Corbel"/>
              </a:rPr>
              <a:t> with </a:t>
            </a:r>
            <a:r>
              <a:rPr lang="it-IT" sz="3200" b="1" dirty="0" err="1" smtClean="0">
                <a:solidFill>
                  <a:srgbClr val="0000FF"/>
                </a:solidFill>
                <a:latin typeface="Corbel"/>
                <a:cs typeface="Corbel"/>
              </a:rPr>
              <a:t>PoliMI</a:t>
            </a:r>
            <a:r>
              <a:rPr lang="it-IT" sz="3200" b="1" dirty="0" smtClean="0">
                <a:solidFill>
                  <a:srgbClr val="0000FF"/>
                </a:solidFill>
                <a:latin typeface="Corbel"/>
                <a:cs typeface="Corbel"/>
              </a:rPr>
              <a:t> </a:t>
            </a:r>
            <a:r>
              <a:rPr lang="it-IT" sz="2800" b="1" dirty="0" smtClean="0">
                <a:solidFill>
                  <a:srgbClr val="0000FF"/>
                </a:solidFill>
                <a:latin typeface="Corbel"/>
                <a:cs typeface="Corbel"/>
              </a:rPr>
              <a:t>(C. Fiorini, A. </a:t>
            </a:r>
            <a:r>
              <a:rPr lang="it-IT" sz="2800" b="1" dirty="0" err="1" smtClean="0">
                <a:solidFill>
                  <a:srgbClr val="0000FF"/>
                </a:solidFill>
                <a:latin typeface="Corbel"/>
                <a:cs typeface="Corbel"/>
              </a:rPr>
              <a:t>Giaz</a:t>
            </a:r>
            <a:r>
              <a:rPr lang="it-IT" sz="2800" b="1" dirty="0" smtClean="0">
                <a:solidFill>
                  <a:srgbClr val="0000FF"/>
                </a:solidFill>
                <a:latin typeface="Corbel"/>
                <a:cs typeface="Corbel"/>
              </a:rPr>
              <a:t>, …)</a:t>
            </a:r>
          </a:p>
          <a:p>
            <a:pPr lvl="0">
              <a:lnSpc>
                <a:spcPct val="110000"/>
              </a:lnSpc>
            </a:pPr>
            <a:r>
              <a:rPr lang="it-IT" dirty="0" smtClean="0">
                <a:solidFill>
                  <a:srgbClr val="0000FF"/>
                </a:solidFill>
                <a:latin typeface="Corbel"/>
                <a:cs typeface="Corbel"/>
              </a:rPr>
              <a:t>position </a:t>
            </a:r>
            <a:r>
              <a:rPr lang="it-IT" dirty="0" err="1" smtClean="0">
                <a:solidFill>
                  <a:srgbClr val="0000FF"/>
                </a:solidFill>
                <a:latin typeface="Corbel"/>
                <a:cs typeface="Corbel"/>
              </a:rPr>
              <a:t>sensitivity</a:t>
            </a:r>
            <a:r>
              <a:rPr lang="it-IT" dirty="0" smtClean="0">
                <a:solidFill>
                  <a:srgbClr val="0000FF"/>
                </a:solidFill>
                <a:latin typeface="Corbel"/>
                <a:cs typeface="Corbel"/>
              </a:rPr>
              <a:t> with LaBr3 detector (25 mm x 25 mm)</a:t>
            </a:r>
          </a:p>
          <a:p>
            <a:pPr lvl="0">
              <a:lnSpc>
                <a:spcPct val="110000"/>
              </a:lnSpc>
            </a:pPr>
            <a:r>
              <a:rPr lang="it-IT" dirty="0">
                <a:solidFill>
                  <a:srgbClr val="0000FF"/>
                </a:solidFill>
                <a:latin typeface="Corbel"/>
                <a:cs typeface="Corbel"/>
              </a:rPr>
              <a:t>a</a:t>
            </a:r>
            <a:r>
              <a:rPr lang="it-IT" dirty="0" smtClean="0">
                <a:solidFill>
                  <a:srgbClr val="0000FF"/>
                </a:solidFill>
                <a:latin typeface="Corbel"/>
                <a:cs typeface="Corbel"/>
              </a:rPr>
              <a:t>nd SDD </a:t>
            </a:r>
            <a:r>
              <a:rPr lang="it-IT" dirty="0" err="1" smtClean="0">
                <a:solidFill>
                  <a:srgbClr val="0000FF"/>
                </a:solidFill>
                <a:latin typeface="Corbel"/>
                <a:cs typeface="Corbel"/>
              </a:rPr>
              <a:t>matrix</a:t>
            </a:r>
            <a:r>
              <a:rPr lang="it-IT" dirty="0" smtClean="0">
                <a:solidFill>
                  <a:srgbClr val="0000FF"/>
                </a:solidFill>
                <a:latin typeface="Corbel"/>
                <a:cs typeface="Corbel"/>
              </a:rPr>
              <a:t> (no PMT). </a:t>
            </a:r>
          </a:p>
          <a:p>
            <a:pPr lvl="0">
              <a:lnSpc>
                <a:spcPct val="110000"/>
              </a:lnSpc>
            </a:pPr>
            <a:r>
              <a:rPr lang="it-IT" dirty="0" err="1" smtClean="0">
                <a:solidFill>
                  <a:srgbClr val="0000FF"/>
                </a:solidFill>
                <a:latin typeface="Corbel"/>
                <a:cs typeface="Corbel"/>
              </a:rPr>
              <a:t>Collimated</a:t>
            </a:r>
            <a:r>
              <a:rPr lang="it-IT" dirty="0" smtClean="0">
                <a:solidFill>
                  <a:srgbClr val="0000FF"/>
                </a:solidFill>
                <a:latin typeface="Corbel"/>
                <a:cs typeface="Corbel"/>
              </a:rPr>
              <a:t> </a:t>
            </a:r>
            <a:r>
              <a:rPr lang="it-IT" dirty="0" err="1" smtClean="0">
                <a:solidFill>
                  <a:srgbClr val="0000FF"/>
                </a:solidFill>
                <a:latin typeface="Corbel"/>
                <a:cs typeface="Corbel"/>
              </a:rPr>
              <a:t>beam</a:t>
            </a:r>
            <a:r>
              <a:rPr lang="it-IT" dirty="0" smtClean="0">
                <a:solidFill>
                  <a:srgbClr val="0000FF"/>
                </a:solidFill>
                <a:latin typeface="Corbel"/>
                <a:cs typeface="Corbel"/>
              </a:rPr>
              <a:t> (1mm) of 661 </a:t>
            </a:r>
            <a:r>
              <a:rPr lang="it-IT" dirty="0" err="1" smtClean="0">
                <a:solidFill>
                  <a:srgbClr val="0000FF"/>
                </a:solidFill>
                <a:latin typeface="Corbel"/>
                <a:cs typeface="Corbel"/>
              </a:rPr>
              <a:t>keV</a:t>
            </a:r>
            <a:endParaRPr lang="it-IT" dirty="0">
              <a:solidFill>
                <a:srgbClr val="0000FF"/>
              </a:solidFill>
              <a:latin typeface="Corbel"/>
              <a:cs typeface="Corbe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20" y="1502786"/>
            <a:ext cx="3528392" cy="264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502786"/>
            <a:ext cx="3528392" cy="264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1484784"/>
            <a:ext cx="3528392" cy="264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536" y="4181028"/>
            <a:ext cx="3394913" cy="277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7287" y="4181028"/>
            <a:ext cx="3394913" cy="277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er 1"/>
          <p:cNvSpPr/>
          <p:nvPr/>
        </p:nvSpPr>
        <p:spPr>
          <a:xfrm>
            <a:off x="1259632" y="3573016"/>
            <a:ext cx="360040" cy="324036"/>
          </a:xfrm>
          <a:prstGeom prst="mathMultiply">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r 10"/>
          <p:cNvSpPr/>
          <p:nvPr/>
        </p:nvSpPr>
        <p:spPr>
          <a:xfrm>
            <a:off x="4427984" y="2996952"/>
            <a:ext cx="360040" cy="324036"/>
          </a:xfrm>
          <a:prstGeom prst="mathMultiply">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r 11"/>
          <p:cNvSpPr/>
          <p:nvPr/>
        </p:nvSpPr>
        <p:spPr>
          <a:xfrm>
            <a:off x="7452320" y="2762926"/>
            <a:ext cx="360040" cy="324036"/>
          </a:xfrm>
          <a:prstGeom prst="mathMultiply">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r 12"/>
          <p:cNvSpPr/>
          <p:nvPr/>
        </p:nvSpPr>
        <p:spPr>
          <a:xfrm>
            <a:off x="5724128" y="5301208"/>
            <a:ext cx="330190" cy="324036"/>
          </a:xfrm>
          <a:prstGeom prst="mathMultiply">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r 13"/>
          <p:cNvSpPr/>
          <p:nvPr/>
        </p:nvSpPr>
        <p:spPr>
          <a:xfrm>
            <a:off x="1907704" y="5301208"/>
            <a:ext cx="330190" cy="324036"/>
          </a:xfrm>
          <a:prstGeom prst="mathMultiply">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6012160" y="5373216"/>
            <a:ext cx="1224137" cy="72008"/>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5508105" y="4365104"/>
            <a:ext cx="1080119" cy="1085936"/>
          </a:xfrm>
          <a:prstGeom prst="line">
            <a:avLst/>
          </a:prstGeom>
          <a:ln w="31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308304" y="5157192"/>
            <a:ext cx="1665127" cy="369332"/>
          </a:xfrm>
          <a:prstGeom prst="rect">
            <a:avLst/>
          </a:prstGeom>
          <a:noFill/>
        </p:spPr>
        <p:txBody>
          <a:bodyPr wrap="none" rtlCol="0">
            <a:spAutoFit/>
          </a:bodyPr>
          <a:lstStyle/>
          <a:p>
            <a:r>
              <a:rPr lang="en-US" dirty="0" smtClean="0">
                <a:solidFill>
                  <a:srgbClr val="0000FF"/>
                </a:solidFill>
                <a:latin typeface="Corbel"/>
                <a:cs typeface="Corbel"/>
              </a:rPr>
              <a:t>Source position</a:t>
            </a:r>
            <a:endParaRPr lang="en-US" dirty="0">
              <a:solidFill>
                <a:srgbClr val="0000FF"/>
              </a:solidFill>
              <a:latin typeface="Corbel"/>
              <a:cs typeface="Corbel"/>
            </a:endParaRPr>
          </a:p>
        </p:txBody>
      </p:sp>
      <p:sp>
        <p:nvSpPr>
          <p:cNvPr id="21" name="TextBox 20"/>
          <p:cNvSpPr txBox="1"/>
          <p:nvPr/>
        </p:nvSpPr>
        <p:spPr>
          <a:xfrm>
            <a:off x="6516216" y="4149080"/>
            <a:ext cx="2034819" cy="646331"/>
          </a:xfrm>
          <a:prstGeom prst="rect">
            <a:avLst/>
          </a:prstGeom>
          <a:noFill/>
        </p:spPr>
        <p:txBody>
          <a:bodyPr wrap="none" rtlCol="0">
            <a:spAutoFit/>
          </a:bodyPr>
          <a:lstStyle/>
          <a:p>
            <a:r>
              <a:rPr lang="en-US" dirty="0" smtClean="0">
                <a:solidFill>
                  <a:srgbClr val="0000FF"/>
                </a:solidFill>
                <a:latin typeface="Corbel"/>
                <a:cs typeface="Corbel"/>
              </a:rPr>
              <a:t>Reconstructed with</a:t>
            </a:r>
          </a:p>
          <a:p>
            <a:r>
              <a:rPr lang="en-US" dirty="0" smtClean="0">
                <a:solidFill>
                  <a:srgbClr val="0000FF"/>
                </a:solidFill>
                <a:latin typeface="Corbel"/>
                <a:cs typeface="Corbel"/>
              </a:rPr>
              <a:t>Simple algorithm</a:t>
            </a:r>
            <a:endParaRPr lang="en-US" dirty="0">
              <a:solidFill>
                <a:srgbClr val="0000FF"/>
              </a:solidFill>
              <a:latin typeface="Corbel"/>
              <a:cs typeface="Corbel"/>
            </a:endParaRPr>
          </a:p>
        </p:txBody>
      </p:sp>
      <p:sp>
        <p:nvSpPr>
          <p:cNvPr id="24" name="Rectangle 23"/>
          <p:cNvSpPr/>
          <p:nvPr/>
        </p:nvSpPr>
        <p:spPr>
          <a:xfrm>
            <a:off x="6228184" y="5661248"/>
            <a:ext cx="2708394" cy="1038233"/>
          </a:xfrm>
          <a:prstGeom prst="rect">
            <a:avLst/>
          </a:prstGeom>
        </p:spPr>
        <p:txBody>
          <a:bodyPr wrap="none">
            <a:spAutoFit/>
          </a:bodyPr>
          <a:lstStyle/>
          <a:p>
            <a:pPr lvl="0">
              <a:lnSpc>
                <a:spcPct val="80000"/>
              </a:lnSpc>
            </a:pPr>
            <a:endParaRPr lang="it-IT" sz="2800" b="1" dirty="0" smtClean="0">
              <a:solidFill>
                <a:srgbClr val="0000FF"/>
              </a:solidFill>
              <a:latin typeface="Corbel"/>
              <a:cs typeface="Corbel"/>
            </a:endParaRPr>
          </a:p>
          <a:p>
            <a:pPr lvl="0">
              <a:lnSpc>
                <a:spcPct val="80000"/>
              </a:lnSpc>
            </a:pPr>
            <a:r>
              <a:rPr lang="it-IT" sz="2800" b="1" dirty="0" smtClean="0">
                <a:solidFill>
                  <a:srgbClr val="0000FF"/>
                </a:solidFill>
                <a:latin typeface="Corbel"/>
                <a:cs typeface="Corbel"/>
              </a:rPr>
              <a:t>2014: </a:t>
            </a:r>
            <a:r>
              <a:rPr lang="it-IT" sz="2000" b="1" dirty="0" smtClean="0">
                <a:solidFill>
                  <a:srgbClr val="0000FF"/>
                </a:solidFill>
                <a:latin typeface="Corbel"/>
                <a:cs typeface="Corbel"/>
              </a:rPr>
              <a:t>rivelatore </a:t>
            </a:r>
          </a:p>
          <a:p>
            <a:pPr lvl="0">
              <a:lnSpc>
                <a:spcPct val="80000"/>
              </a:lnSpc>
            </a:pPr>
            <a:r>
              <a:rPr lang="it-IT" sz="2000" b="1" dirty="0" smtClean="0">
                <a:solidFill>
                  <a:srgbClr val="0000FF"/>
                </a:solidFill>
                <a:latin typeface="Corbel"/>
                <a:cs typeface="Corbel"/>
              </a:rPr>
              <a:t>di maggiori dimensioni</a:t>
            </a:r>
            <a:endParaRPr lang="it-IT" sz="2000" b="1" dirty="0">
              <a:solidFill>
                <a:srgbClr val="0000FF"/>
              </a:solidFill>
              <a:latin typeface="Corbel"/>
              <a:cs typeface="Corbel"/>
            </a:endParaRPr>
          </a:p>
        </p:txBody>
      </p:sp>
    </p:spTree>
    <p:extLst>
      <p:ext uri="{BB962C8B-B14F-4D97-AF65-F5344CB8AC3E}">
        <p14:creationId xmlns:p14="http://schemas.microsoft.com/office/powerpoint/2010/main" val="2699277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20455" t="9091" r="21590" b="14545"/>
          <a:stretch>
            <a:fillRect/>
          </a:stretch>
        </p:blipFill>
        <p:spPr bwMode="auto">
          <a:xfrm>
            <a:off x="5127410" y="3568780"/>
            <a:ext cx="4027305" cy="3316604"/>
          </a:xfrm>
          <a:prstGeom prst="rect">
            <a:avLst/>
          </a:prstGeom>
          <a:noFill/>
          <a:ln w="9525">
            <a:noFill/>
            <a:miter lim="800000"/>
            <a:headEnd/>
            <a:tailEnd/>
          </a:ln>
          <a:effectLst/>
        </p:spPr>
      </p:pic>
      <p:sp>
        <p:nvSpPr>
          <p:cNvPr id="3" name="Rectangle 4"/>
          <p:cNvSpPr txBox="1">
            <a:spLocks noChangeArrowheads="1"/>
          </p:cNvSpPr>
          <p:nvPr/>
        </p:nvSpPr>
        <p:spPr>
          <a:xfrm>
            <a:off x="395536" y="-125413"/>
            <a:ext cx="9433048" cy="83820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de-DE" sz="3600" b="1" dirty="0" err="1" smtClean="0">
                <a:solidFill>
                  <a:srgbClr val="0000FF"/>
                </a:solidFill>
                <a:latin typeface="Corbel"/>
                <a:cs typeface="Corbel"/>
              </a:rPr>
              <a:t>Present</a:t>
            </a:r>
            <a:r>
              <a:rPr lang="de-DE" sz="3600" b="1" dirty="0" smtClean="0">
                <a:solidFill>
                  <a:srgbClr val="0000FF"/>
                </a:solidFill>
                <a:latin typeface="Corbel"/>
                <a:cs typeface="Corbel"/>
              </a:rPr>
              <a:t> Big </a:t>
            </a:r>
            <a:r>
              <a:rPr lang="de-DE" sz="3600" b="1" dirty="0" err="1" smtClean="0">
                <a:solidFill>
                  <a:srgbClr val="0000FF"/>
                </a:solidFill>
                <a:latin typeface="Corbel"/>
                <a:cs typeface="Corbel"/>
              </a:rPr>
              <a:t>Commitment</a:t>
            </a:r>
            <a:r>
              <a:rPr lang="de-DE" sz="3600" b="1" dirty="0" smtClean="0">
                <a:solidFill>
                  <a:srgbClr val="0000FF"/>
                </a:solidFill>
                <a:latin typeface="Corbel"/>
                <a:cs typeface="Corbel"/>
              </a:rPr>
              <a:t>: GALILEO @ LNL</a:t>
            </a:r>
            <a:endParaRPr lang="en-US" sz="3600" b="1" dirty="0">
              <a:solidFill>
                <a:srgbClr val="0000FF"/>
              </a:solidFill>
              <a:latin typeface="Corbel"/>
              <a:cs typeface="Corbel"/>
            </a:endParaRPr>
          </a:p>
        </p:txBody>
      </p:sp>
      <p:pic>
        <p:nvPicPr>
          <p:cNvPr id="5" name="Picture 4"/>
          <p:cNvPicPr>
            <a:picLocks noChangeAspect="1"/>
          </p:cNvPicPr>
          <p:nvPr/>
        </p:nvPicPr>
        <p:blipFill rotWithShape="1">
          <a:blip r:embed="rId3"/>
          <a:srcRect t="8370"/>
          <a:stretch/>
        </p:blipFill>
        <p:spPr>
          <a:xfrm>
            <a:off x="-11898" y="639978"/>
            <a:ext cx="9144000" cy="2576375"/>
          </a:xfrm>
          <a:prstGeom prst="rect">
            <a:avLst/>
          </a:prstGeom>
        </p:spPr>
      </p:pic>
      <p:sp>
        <p:nvSpPr>
          <p:cNvPr id="6" name="TextBox 5"/>
          <p:cNvSpPr txBox="1"/>
          <p:nvPr/>
        </p:nvSpPr>
        <p:spPr>
          <a:xfrm>
            <a:off x="107504" y="3140968"/>
            <a:ext cx="4016419" cy="830997"/>
          </a:xfrm>
          <a:prstGeom prst="rect">
            <a:avLst/>
          </a:prstGeom>
          <a:noFill/>
        </p:spPr>
        <p:txBody>
          <a:bodyPr wrap="none" rtlCol="0">
            <a:spAutoFit/>
          </a:bodyPr>
          <a:lstStyle/>
          <a:p>
            <a:r>
              <a:rPr lang="en-US" sz="2000" b="1" dirty="0" smtClean="0">
                <a:solidFill>
                  <a:srgbClr val="0000FF"/>
                </a:solidFill>
                <a:latin typeface="Corbel"/>
                <a:cs typeface="Corbel"/>
              </a:rPr>
              <a:t>1992-</a:t>
            </a:r>
            <a:r>
              <a:rPr lang="en-US" sz="2000" b="1" i="1" dirty="0" smtClean="0">
                <a:solidFill>
                  <a:srgbClr val="FF33CC"/>
                </a:solidFill>
                <a:latin typeface="Corbel"/>
                <a:cs typeface="Corbel"/>
              </a:rPr>
              <a:t>GASP</a:t>
            </a:r>
            <a:r>
              <a:rPr lang="en-US" sz="2000" b="1" dirty="0" smtClean="0">
                <a:solidFill>
                  <a:srgbClr val="0000FF"/>
                </a:solidFill>
                <a:latin typeface="Corbel"/>
                <a:cs typeface="Corbel"/>
              </a:rPr>
              <a:t>: </a:t>
            </a:r>
            <a:r>
              <a:rPr lang="en-US" sz="2800" b="1" dirty="0" smtClean="0">
                <a:solidFill>
                  <a:srgbClr val="0000FF"/>
                </a:solidFill>
                <a:latin typeface="Corbel"/>
                <a:cs typeface="Corbel"/>
              </a:rPr>
              <a:t>20 </a:t>
            </a:r>
            <a:r>
              <a:rPr lang="en-US" sz="2000" b="1" dirty="0" smtClean="0">
                <a:solidFill>
                  <a:srgbClr val="0000FF"/>
                </a:solidFill>
                <a:latin typeface="Corbel"/>
                <a:cs typeface="Corbel"/>
              </a:rPr>
              <a:t>years of operation</a:t>
            </a:r>
          </a:p>
          <a:p>
            <a:r>
              <a:rPr lang="en-US" sz="2000" b="1" dirty="0" smtClean="0">
                <a:solidFill>
                  <a:srgbClr val="0000FF"/>
                </a:solidFill>
                <a:latin typeface="Corbel"/>
                <a:cs typeface="Corbel"/>
              </a:rPr>
              <a:t>30 march 2012: official shutdown</a:t>
            </a:r>
            <a:endParaRPr lang="en-US" sz="2000" b="1" dirty="0">
              <a:solidFill>
                <a:srgbClr val="0000FF"/>
              </a:solidFill>
              <a:latin typeface="Corbel"/>
              <a:cs typeface="Corbel"/>
            </a:endParaRPr>
          </a:p>
        </p:txBody>
      </p:sp>
      <p:pic>
        <p:nvPicPr>
          <p:cNvPr id="9" name="Picture 8"/>
          <p:cNvPicPr>
            <a:picLocks noChangeAspect="1"/>
          </p:cNvPicPr>
          <p:nvPr/>
        </p:nvPicPr>
        <p:blipFill>
          <a:blip r:embed="rId4"/>
          <a:stretch>
            <a:fillRect/>
          </a:stretch>
        </p:blipFill>
        <p:spPr>
          <a:xfrm>
            <a:off x="179512" y="3956186"/>
            <a:ext cx="3096344" cy="1201006"/>
          </a:xfrm>
          <a:prstGeom prst="rect">
            <a:avLst/>
          </a:prstGeom>
        </p:spPr>
      </p:pic>
      <p:sp>
        <p:nvSpPr>
          <p:cNvPr id="10" name="TextBox 9"/>
          <p:cNvSpPr txBox="1"/>
          <p:nvPr/>
        </p:nvSpPr>
        <p:spPr>
          <a:xfrm>
            <a:off x="1332623" y="5157192"/>
            <a:ext cx="3743433" cy="1631216"/>
          </a:xfrm>
          <a:prstGeom prst="rect">
            <a:avLst/>
          </a:prstGeom>
          <a:noFill/>
        </p:spPr>
        <p:txBody>
          <a:bodyPr wrap="none" rtlCol="0">
            <a:spAutoFit/>
          </a:bodyPr>
          <a:lstStyle/>
          <a:p>
            <a:pPr algn="r"/>
            <a:r>
              <a:rPr lang="en-US" sz="2000" b="1" i="1" dirty="0" smtClean="0">
                <a:solidFill>
                  <a:srgbClr val="FF33CC"/>
                </a:solidFill>
                <a:latin typeface="Corbel"/>
                <a:cs typeface="Corbel"/>
              </a:rPr>
              <a:t>GALILEO:</a:t>
            </a:r>
          </a:p>
          <a:p>
            <a:pPr algn="r"/>
            <a:r>
              <a:rPr lang="en-US" sz="2000" b="1" dirty="0" smtClean="0">
                <a:solidFill>
                  <a:srgbClr val="0000FF"/>
                </a:solidFill>
                <a:latin typeface="Corbel"/>
                <a:cs typeface="Corbel"/>
              </a:rPr>
              <a:t>GASP and EUROBALL detectors</a:t>
            </a:r>
          </a:p>
          <a:p>
            <a:pPr algn="r"/>
            <a:r>
              <a:rPr lang="en-US" sz="2000" b="1" dirty="0" smtClean="0">
                <a:solidFill>
                  <a:srgbClr val="0000FF"/>
                </a:solidFill>
                <a:latin typeface="Corbel"/>
                <a:cs typeface="Corbel"/>
              </a:rPr>
              <a:t>Fully Digital Electronics</a:t>
            </a:r>
          </a:p>
          <a:p>
            <a:pPr algn="r"/>
            <a:r>
              <a:rPr lang="en-US" sz="2000" b="1" dirty="0" err="1" smtClean="0">
                <a:solidFill>
                  <a:srgbClr val="0000FF"/>
                </a:solidFill>
                <a:latin typeface="Symbol" charset="2"/>
                <a:cs typeface="Symbol" charset="2"/>
              </a:rPr>
              <a:t>e</a:t>
            </a:r>
            <a:r>
              <a:rPr lang="en-US" sz="2000" b="1" baseline="-25000" dirty="0" err="1" smtClean="0">
                <a:solidFill>
                  <a:srgbClr val="0000FF"/>
                </a:solidFill>
                <a:latin typeface="Corbel"/>
                <a:cs typeface="Corbel"/>
              </a:rPr>
              <a:t>ph</a:t>
            </a:r>
            <a:r>
              <a:rPr lang="en-US" sz="2000" b="1" dirty="0" smtClean="0">
                <a:solidFill>
                  <a:srgbClr val="0000FF"/>
                </a:solidFill>
                <a:latin typeface="Corbel"/>
                <a:cs typeface="Corbel"/>
              </a:rPr>
              <a:t> = 8%</a:t>
            </a:r>
          </a:p>
          <a:p>
            <a:pPr algn="r"/>
            <a:r>
              <a:rPr lang="en-US" sz="2000" b="1" dirty="0" smtClean="0">
                <a:solidFill>
                  <a:srgbClr val="0000FF"/>
                </a:solidFill>
                <a:latin typeface="Corbel"/>
                <a:cs typeface="Corbel"/>
              </a:rPr>
              <a:t>P/T = 50 % </a:t>
            </a:r>
            <a:endParaRPr lang="en-US" sz="2000" b="1" dirty="0">
              <a:solidFill>
                <a:srgbClr val="0000FF"/>
              </a:solidFill>
              <a:latin typeface="Corbel"/>
              <a:cs typeface="Corbel"/>
            </a:endParaRPr>
          </a:p>
        </p:txBody>
      </p:sp>
      <p:sp>
        <p:nvSpPr>
          <p:cNvPr id="11" name="TextBox 10"/>
          <p:cNvSpPr txBox="1"/>
          <p:nvPr/>
        </p:nvSpPr>
        <p:spPr>
          <a:xfrm>
            <a:off x="5436096" y="6488668"/>
            <a:ext cx="3575433" cy="369332"/>
          </a:xfrm>
          <a:prstGeom prst="rect">
            <a:avLst/>
          </a:prstGeom>
          <a:noFill/>
        </p:spPr>
        <p:txBody>
          <a:bodyPr wrap="none" rtlCol="0">
            <a:spAutoFit/>
          </a:bodyPr>
          <a:lstStyle/>
          <a:p>
            <a:r>
              <a:rPr lang="en-US" i="1" dirty="0" smtClean="0">
                <a:solidFill>
                  <a:schemeClr val="bg1"/>
                </a:solidFill>
              </a:rPr>
              <a:t>Dedicated WS </a:t>
            </a:r>
            <a:r>
              <a:rPr lang="en-US" i="1" dirty="0">
                <a:solidFill>
                  <a:schemeClr val="bg1"/>
                </a:solidFill>
              </a:rPr>
              <a:t>10-12 </a:t>
            </a:r>
            <a:r>
              <a:rPr lang="en-US" i="1" dirty="0" smtClean="0">
                <a:solidFill>
                  <a:schemeClr val="bg1"/>
                </a:solidFill>
              </a:rPr>
              <a:t> June 2013</a:t>
            </a:r>
            <a:endParaRPr lang="en-US" i="1" dirty="0">
              <a:solidFill>
                <a:schemeClr val="bg1"/>
              </a:solidFill>
            </a:endParaRPr>
          </a:p>
        </p:txBody>
      </p:sp>
    </p:spTree>
    <p:extLst>
      <p:ext uri="{BB962C8B-B14F-4D97-AF65-F5344CB8AC3E}">
        <p14:creationId xmlns:p14="http://schemas.microsoft.com/office/powerpoint/2010/main" val="2206802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827584" y="-1489"/>
            <a:ext cx="9433048" cy="83820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de-DE" sz="3600" b="1" dirty="0" err="1" smtClean="0">
                <a:solidFill>
                  <a:srgbClr val="0000FF"/>
                </a:solidFill>
                <a:latin typeface="Corbel"/>
                <a:cs typeface="Corbel"/>
              </a:rPr>
              <a:t>Impegno</a:t>
            </a:r>
            <a:r>
              <a:rPr lang="de-DE" sz="3600" b="1" dirty="0" smtClean="0">
                <a:solidFill>
                  <a:srgbClr val="0000FF"/>
                </a:solidFill>
                <a:latin typeface="Corbel"/>
                <a:cs typeface="Corbel"/>
              </a:rPr>
              <a:t> GAMMA-MI in GALILEO</a:t>
            </a:r>
            <a:endParaRPr lang="en-US" sz="3600" b="1" dirty="0">
              <a:solidFill>
                <a:srgbClr val="0000FF"/>
              </a:solidFill>
              <a:latin typeface="Corbel"/>
              <a:cs typeface="Corbel"/>
            </a:endParaRPr>
          </a:p>
        </p:txBody>
      </p:sp>
      <p:sp>
        <p:nvSpPr>
          <p:cNvPr id="4" name="Rectangle 3"/>
          <p:cNvSpPr/>
          <p:nvPr/>
        </p:nvSpPr>
        <p:spPr>
          <a:xfrm>
            <a:off x="251520" y="1052736"/>
            <a:ext cx="8694712" cy="4862870"/>
          </a:xfrm>
          <a:prstGeom prst="rect">
            <a:avLst/>
          </a:prstGeom>
        </p:spPr>
        <p:txBody>
          <a:bodyPr wrap="square">
            <a:spAutoFit/>
          </a:bodyPr>
          <a:lstStyle/>
          <a:p>
            <a:pPr>
              <a:lnSpc>
                <a:spcPct val="50000"/>
              </a:lnSpc>
              <a:defRPr/>
            </a:pPr>
            <a:endParaRPr lang="it-IT" sz="2000" b="1" dirty="0">
              <a:solidFill>
                <a:srgbClr val="0000FF"/>
              </a:solidFill>
              <a:latin typeface="Corbel"/>
              <a:cs typeface="Corbel"/>
            </a:endParaRPr>
          </a:p>
          <a:p>
            <a:pPr marL="342900" indent="-342900">
              <a:buFont typeface="Wingdings" charset="2"/>
              <a:buChar char="q"/>
              <a:defRPr/>
            </a:pPr>
            <a:r>
              <a:rPr lang="it-IT" sz="2000" b="1" dirty="0">
                <a:solidFill>
                  <a:srgbClr val="0000FF"/>
                </a:solidFill>
                <a:latin typeface="Corbel"/>
                <a:cs typeface="Corbel"/>
              </a:rPr>
              <a:t> OFFICINA </a:t>
            </a:r>
          </a:p>
          <a:p>
            <a:pPr>
              <a:defRPr/>
            </a:pPr>
            <a:r>
              <a:rPr lang="it-IT" sz="2000" b="1" dirty="0">
                <a:solidFill>
                  <a:srgbClr val="0000FF"/>
                </a:solidFill>
                <a:latin typeface="Corbel"/>
                <a:cs typeface="Corbel"/>
              </a:rPr>
              <a:t>     </a:t>
            </a:r>
            <a:r>
              <a:rPr lang="it-IT" sz="2000" dirty="0">
                <a:solidFill>
                  <a:srgbClr val="0000FF"/>
                </a:solidFill>
                <a:latin typeface="Corbel"/>
                <a:cs typeface="Corbel"/>
              </a:rPr>
              <a:t> </a:t>
            </a:r>
            <a:r>
              <a:rPr lang="it-IT" sz="2000" dirty="0" smtClean="0">
                <a:solidFill>
                  <a:srgbClr val="0000FF"/>
                </a:solidFill>
                <a:latin typeface="Corbel"/>
                <a:cs typeface="Corbel"/>
              </a:rPr>
              <a:t>   </a:t>
            </a:r>
            <a:r>
              <a:rPr lang="it-IT" sz="2000" b="1" dirty="0" smtClean="0">
                <a:solidFill>
                  <a:srgbClr val="0000FF"/>
                </a:solidFill>
                <a:latin typeface="Corbel"/>
                <a:cs typeface="Corbel"/>
              </a:rPr>
              <a:t>in corso: </a:t>
            </a:r>
            <a:r>
              <a:rPr lang="it-IT" sz="2000" dirty="0" smtClean="0">
                <a:solidFill>
                  <a:srgbClr val="0000FF"/>
                </a:solidFill>
                <a:latin typeface="Corbel"/>
                <a:cs typeface="Corbel"/>
              </a:rPr>
              <a:t>camera </a:t>
            </a:r>
            <a:r>
              <a:rPr lang="it-IT" sz="2000" dirty="0">
                <a:solidFill>
                  <a:srgbClr val="0000FF"/>
                </a:solidFill>
                <a:latin typeface="Corbel"/>
                <a:cs typeface="Corbel"/>
              </a:rPr>
              <a:t>di </a:t>
            </a:r>
            <a:r>
              <a:rPr lang="it-IT" sz="2000" dirty="0" err="1" smtClean="0">
                <a:solidFill>
                  <a:srgbClr val="0000FF"/>
                </a:solidFill>
                <a:latin typeface="Corbel"/>
                <a:cs typeface="Corbel"/>
              </a:rPr>
              <a:t>scattering</a:t>
            </a:r>
            <a:r>
              <a:rPr lang="it-IT" sz="2000" dirty="0" smtClean="0">
                <a:solidFill>
                  <a:srgbClr val="0000FF"/>
                </a:solidFill>
                <a:latin typeface="Corbel"/>
                <a:cs typeface="Corbel"/>
              </a:rPr>
              <a:t> (in costruzione)</a:t>
            </a:r>
            <a:endParaRPr lang="it-IT" sz="2000" dirty="0">
              <a:solidFill>
                <a:srgbClr val="0000FF"/>
              </a:solidFill>
              <a:latin typeface="Corbel"/>
              <a:cs typeface="Corbel"/>
            </a:endParaRPr>
          </a:p>
          <a:p>
            <a:pPr>
              <a:defRPr/>
            </a:pPr>
            <a:r>
              <a:rPr lang="it-IT" sz="2000" dirty="0">
                <a:solidFill>
                  <a:srgbClr val="0000FF"/>
                </a:solidFill>
                <a:latin typeface="Corbel"/>
                <a:cs typeface="Corbel"/>
              </a:rPr>
              <a:t>      </a:t>
            </a:r>
            <a:r>
              <a:rPr lang="it-IT" sz="2000" dirty="0" smtClean="0">
                <a:solidFill>
                  <a:srgbClr val="0000FF"/>
                </a:solidFill>
                <a:latin typeface="Corbel"/>
                <a:cs typeface="Corbel"/>
              </a:rPr>
              <a:t>  </a:t>
            </a:r>
            <a:r>
              <a:rPr lang="it-IT" sz="2000" i="1" dirty="0" smtClean="0">
                <a:solidFill>
                  <a:srgbClr val="0000FF"/>
                </a:solidFill>
                <a:latin typeface="Corbel"/>
                <a:cs typeface="Corbel"/>
              </a:rPr>
              <a:t> ?? Adattatori Rivelatori GASP a 90°  </a:t>
            </a:r>
            <a:endParaRPr lang="it-IT" sz="2000" i="1" dirty="0">
              <a:solidFill>
                <a:srgbClr val="0000FF"/>
              </a:solidFill>
              <a:latin typeface="Corbel"/>
              <a:cs typeface="Corbel"/>
            </a:endParaRPr>
          </a:p>
          <a:p>
            <a:pPr>
              <a:defRPr/>
            </a:pPr>
            <a:r>
              <a:rPr lang="it-IT" sz="2000" i="1" dirty="0">
                <a:solidFill>
                  <a:srgbClr val="0000FF"/>
                </a:solidFill>
                <a:latin typeface="Corbel"/>
                <a:cs typeface="Corbel"/>
              </a:rPr>
              <a:t>        </a:t>
            </a:r>
            <a:r>
              <a:rPr lang="it-IT" sz="2000" i="1" dirty="0" smtClean="0">
                <a:solidFill>
                  <a:srgbClr val="0000FF"/>
                </a:solidFill>
                <a:latin typeface="Corbel"/>
                <a:cs typeface="Corbel"/>
              </a:rPr>
              <a:t> ?? movimentazione meccanica TRIPLETTI </a:t>
            </a:r>
            <a:r>
              <a:rPr lang="it-IT" sz="2000" i="1" dirty="0" err="1" smtClean="0">
                <a:solidFill>
                  <a:srgbClr val="0000FF"/>
                </a:solidFill>
                <a:latin typeface="Corbel"/>
                <a:cs typeface="Corbel"/>
              </a:rPr>
              <a:t>Ge</a:t>
            </a:r>
            <a:r>
              <a:rPr lang="it-IT" sz="2000" i="1" dirty="0" smtClean="0">
                <a:solidFill>
                  <a:srgbClr val="0000FF"/>
                </a:solidFill>
                <a:latin typeface="Corbel"/>
                <a:cs typeface="Corbel"/>
              </a:rPr>
              <a:t> (ex-EUROBALL) </a:t>
            </a:r>
          </a:p>
          <a:p>
            <a:pPr>
              <a:defRPr/>
            </a:pPr>
            <a:r>
              <a:rPr lang="it-IT" sz="2000" i="1" dirty="0">
                <a:solidFill>
                  <a:srgbClr val="0000FF"/>
                </a:solidFill>
                <a:latin typeface="Corbel"/>
                <a:cs typeface="Corbel"/>
              </a:rPr>
              <a:t> </a:t>
            </a:r>
            <a:r>
              <a:rPr lang="it-IT" sz="2000" i="1" dirty="0" smtClean="0">
                <a:solidFill>
                  <a:srgbClr val="0000FF"/>
                </a:solidFill>
                <a:latin typeface="Corbel"/>
                <a:cs typeface="Corbel"/>
              </a:rPr>
              <a:t>        </a:t>
            </a:r>
            <a:r>
              <a:rPr lang="it-IT" sz="2000" i="1" dirty="0" err="1" smtClean="0">
                <a:solidFill>
                  <a:srgbClr val="0000FF"/>
                </a:solidFill>
                <a:latin typeface="Corbel"/>
                <a:cs typeface="Corbel"/>
              </a:rPr>
              <a:t>Imaging</a:t>
            </a:r>
            <a:r>
              <a:rPr lang="it-IT" sz="2000" i="1" dirty="0" smtClean="0">
                <a:solidFill>
                  <a:srgbClr val="0000FF"/>
                </a:solidFill>
                <a:latin typeface="Corbel"/>
                <a:cs typeface="Corbel"/>
              </a:rPr>
              <a:t> Gamma: Lavorazioni meccaniche (10 gg)</a:t>
            </a:r>
          </a:p>
          <a:p>
            <a:pPr>
              <a:defRPr/>
            </a:pPr>
            <a:endParaRPr lang="it-IT" sz="2000" i="1" dirty="0">
              <a:solidFill>
                <a:srgbClr val="0000FF"/>
              </a:solidFill>
              <a:latin typeface="Corbel"/>
              <a:cs typeface="Corbel"/>
            </a:endParaRPr>
          </a:p>
          <a:p>
            <a:pPr marL="342900" indent="-342900">
              <a:lnSpc>
                <a:spcPct val="50000"/>
              </a:lnSpc>
              <a:buFont typeface="Wingdings" charset="2"/>
              <a:buChar char="q"/>
              <a:defRPr/>
            </a:pPr>
            <a:endParaRPr lang="it-IT" sz="2000" b="1" dirty="0">
              <a:solidFill>
                <a:srgbClr val="0000FF"/>
              </a:solidFill>
              <a:latin typeface="Corbel"/>
              <a:cs typeface="Corbel"/>
            </a:endParaRPr>
          </a:p>
          <a:p>
            <a:pPr marL="342900" indent="-342900">
              <a:buFont typeface="Wingdings" charset="2"/>
              <a:buChar char="q"/>
              <a:defRPr/>
            </a:pPr>
            <a:r>
              <a:rPr lang="it-IT" sz="2000" b="1" dirty="0">
                <a:solidFill>
                  <a:srgbClr val="0000FF"/>
                </a:solidFill>
                <a:latin typeface="Corbel"/>
                <a:cs typeface="Corbel"/>
              </a:rPr>
              <a:t> ELETTRONICA e ACQ</a:t>
            </a:r>
          </a:p>
          <a:p>
            <a:pPr>
              <a:defRPr/>
            </a:pPr>
            <a:r>
              <a:rPr lang="it-IT" sz="2000" b="1" dirty="0">
                <a:solidFill>
                  <a:srgbClr val="0000FF"/>
                </a:solidFill>
                <a:latin typeface="Corbel"/>
                <a:cs typeface="Corbel"/>
              </a:rPr>
              <a:t>       </a:t>
            </a:r>
            <a:r>
              <a:rPr lang="it-IT" sz="2000" b="1" dirty="0" smtClean="0">
                <a:solidFill>
                  <a:srgbClr val="0000FF"/>
                </a:solidFill>
                <a:latin typeface="Corbel"/>
                <a:cs typeface="Corbel"/>
              </a:rPr>
              <a:t>  in corso (</a:t>
            </a:r>
            <a:r>
              <a:rPr lang="it-IT" sz="2000" b="1" dirty="0" err="1" smtClean="0">
                <a:solidFill>
                  <a:srgbClr val="0000FF"/>
                </a:solidFill>
                <a:latin typeface="Corbel"/>
                <a:cs typeface="Corbel"/>
              </a:rPr>
              <a:t>A.Pullia</a:t>
            </a:r>
            <a:r>
              <a:rPr lang="it-IT" sz="2000" b="1" dirty="0" smtClean="0">
                <a:solidFill>
                  <a:srgbClr val="0000FF"/>
                </a:solidFill>
                <a:latin typeface="Corbel"/>
                <a:cs typeface="Corbel"/>
              </a:rPr>
              <a:t>): </a:t>
            </a:r>
            <a:r>
              <a:rPr lang="it-IT" sz="2000" dirty="0">
                <a:solidFill>
                  <a:srgbClr val="0000FF"/>
                </a:solidFill>
                <a:latin typeface="Corbel"/>
                <a:cs typeface="Corbel"/>
              </a:rPr>
              <a:t>preamplificatori e digitalizzatori </a:t>
            </a:r>
            <a:r>
              <a:rPr lang="it-IT" sz="2000" dirty="0" smtClean="0">
                <a:solidFill>
                  <a:srgbClr val="0000FF"/>
                </a:solidFill>
                <a:latin typeface="Corbel"/>
                <a:cs typeface="Corbel"/>
              </a:rPr>
              <a:t>GALILEO (AGATA) </a:t>
            </a:r>
          </a:p>
          <a:p>
            <a:pPr>
              <a:defRPr/>
            </a:pPr>
            <a:r>
              <a:rPr lang="it-IT" sz="2000" dirty="0">
                <a:solidFill>
                  <a:srgbClr val="0000FF"/>
                </a:solidFill>
                <a:latin typeface="Corbel"/>
                <a:cs typeface="Corbel"/>
              </a:rPr>
              <a:t> </a:t>
            </a:r>
            <a:r>
              <a:rPr lang="it-IT" sz="2000" dirty="0" smtClean="0">
                <a:solidFill>
                  <a:srgbClr val="0000FF"/>
                </a:solidFill>
                <a:latin typeface="Corbel"/>
                <a:cs typeface="Corbel"/>
              </a:rPr>
              <a:t>        </a:t>
            </a:r>
            <a:r>
              <a:rPr lang="it-IT" sz="2000" i="1" dirty="0" smtClean="0">
                <a:solidFill>
                  <a:srgbClr val="0000FF"/>
                </a:solidFill>
                <a:latin typeface="Corbel"/>
                <a:cs typeface="Corbel"/>
              </a:rPr>
              <a:t>?? S</a:t>
            </a:r>
            <a:r>
              <a:rPr lang="it-IT" sz="2000" i="1" dirty="0">
                <a:solidFill>
                  <a:srgbClr val="0000FF"/>
                </a:solidFill>
                <a:latin typeface="Corbel"/>
                <a:cs typeface="Corbel"/>
              </a:rPr>
              <a:t>. Brambilla: sistema AGAVA (AGATA-VME </a:t>
            </a:r>
            <a:r>
              <a:rPr lang="it-IT" sz="2000" i="1" dirty="0" err="1">
                <a:solidFill>
                  <a:srgbClr val="0000FF"/>
                </a:solidFill>
                <a:latin typeface="Corbel"/>
                <a:cs typeface="Corbel"/>
              </a:rPr>
              <a:t>adapter</a:t>
            </a:r>
            <a:r>
              <a:rPr lang="it-IT" sz="2000" i="1" dirty="0">
                <a:solidFill>
                  <a:srgbClr val="0000FF"/>
                </a:solidFill>
                <a:latin typeface="Corbel"/>
                <a:cs typeface="Corbel"/>
              </a:rPr>
              <a:t>) per sincronizzazione </a:t>
            </a:r>
          </a:p>
          <a:p>
            <a:pPr>
              <a:defRPr/>
            </a:pPr>
            <a:r>
              <a:rPr lang="it-IT" sz="2000" i="1" dirty="0">
                <a:solidFill>
                  <a:srgbClr val="0000FF"/>
                </a:solidFill>
                <a:latin typeface="Corbel"/>
                <a:cs typeface="Corbel"/>
              </a:rPr>
              <a:t>                                     </a:t>
            </a:r>
            <a:r>
              <a:rPr lang="it-IT" sz="2000" i="1" dirty="0" smtClean="0">
                <a:solidFill>
                  <a:srgbClr val="0000FF"/>
                </a:solidFill>
                <a:latin typeface="Corbel"/>
                <a:cs typeface="Corbel"/>
              </a:rPr>
              <a:t>    tra </a:t>
            </a:r>
            <a:r>
              <a:rPr lang="it-IT" sz="2000" i="1" dirty="0">
                <a:solidFill>
                  <a:srgbClr val="0000FF"/>
                </a:solidFill>
                <a:latin typeface="Corbel"/>
                <a:cs typeface="Corbel"/>
              </a:rPr>
              <a:t>ancillari VME e  </a:t>
            </a:r>
            <a:r>
              <a:rPr lang="it-IT" sz="2000" i="1" dirty="0" err="1">
                <a:solidFill>
                  <a:srgbClr val="0000FF"/>
                </a:solidFill>
                <a:latin typeface="Corbel"/>
                <a:cs typeface="Corbel"/>
              </a:rPr>
              <a:t>digital</a:t>
            </a:r>
            <a:r>
              <a:rPr lang="it-IT" sz="2000" i="1" dirty="0">
                <a:solidFill>
                  <a:srgbClr val="0000FF"/>
                </a:solidFill>
                <a:latin typeface="Corbel"/>
                <a:cs typeface="Corbel"/>
              </a:rPr>
              <a:t> </a:t>
            </a:r>
            <a:r>
              <a:rPr lang="it-IT" sz="2000" i="1" dirty="0" err="1">
                <a:solidFill>
                  <a:srgbClr val="0000FF"/>
                </a:solidFill>
                <a:latin typeface="Corbel"/>
                <a:cs typeface="Corbel"/>
              </a:rPr>
              <a:t>electronics</a:t>
            </a:r>
            <a:r>
              <a:rPr lang="it-IT" sz="2000" i="1" dirty="0">
                <a:solidFill>
                  <a:srgbClr val="0000FF"/>
                </a:solidFill>
                <a:latin typeface="Corbel"/>
                <a:cs typeface="Corbel"/>
              </a:rPr>
              <a:t> di </a:t>
            </a:r>
            <a:r>
              <a:rPr lang="it-IT" sz="2000" i="1" dirty="0" smtClean="0">
                <a:solidFill>
                  <a:srgbClr val="0000FF"/>
                </a:solidFill>
                <a:latin typeface="Corbel"/>
                <a:cs typeface="Corbel"/>
              </a:rPr>
              <a:t>GALILEO </a:t>
            </a:r>
          </a:p>
          <a:p>
            <a:pPr>
              <a:defRPr/>
            </a:pPr>
            <a:endParaRPr lang="it-IT" sz="2000" i="1" dirty="0">
              <a:solidFill>
                <a:srgbClr val="0000FF"/>
              </a:solidFill>
              <a:latin typeface="Corbel"/>
              <a:cs typeface="Corbel"/>
            </a:endParaRPr>
          </a:p>
          <a:p>
            <a:pPr>
              <a:lnSpc>
                <a:spcPct val="50000"/>
              </a:lnSpc>
              <a:defRPr/>
            </a:pPr>
            <a:endParaRPr lang="it-IT" sz="2000" b="1" dirty="0">
              <a:solidFill>
                <a:srgbClr val="0000FF"/>
              </a:solidFill>
              <a:latin typeface="Corbel"/>
              <a:cs typeface="Corbel"/>
            </a:endParaRPr>
          </a:p>
          <a:p>
            <a:pPr marL="342900" indent="-342900">
              <a:buFont typeface="Wingdings" charset="2"/>
              <a:buChar char="q"/>
              <a:defRPr/>
            </a:pPr>
            <a:r>
              <a:rPr lang="it-IT" sz="2000" b="1" dirty="0">
                <a:solidFill>
                  <a:srgbClr val="0000FF"/>
                </a:solidFill>
                <a:latin typeface="Corbel"/>
                <a:cs typeface="Corbel"/>
              </a:rPr>
              <a:t> ANCILLARI</a:t>
            </a:r>
          </a:p>
          <a:p>
            <a:pPr>
              <a:defRPr/>
            </a:pPr>
            <a:r>
              <a:rPr lang="it-IT" sz="2000" b="1" dirty="0">
                <a:solidFill>
                  <a:srgbClr val="0000FF"/>
                </a:solidFill>
                <a:latin typeface="Corbel"/>
                <a:cs typeface="Corbel"/>
              </a:rPr>
              <a:t>      </a:t>
            </a:r>
            <a:r>
              <a:rPr lang="it-IT" sz="2000" dirty="0">
                <a:solidFill>
                  <a:srgbClr val="0000FF"/>
                </a:solidFill>
                <a:latin typeface="Corbel"/>
                <a:cs typeface="Corbel"/>
              </a:rPr>
              <a:t> </a:t>
            </a:r>
            <a:r>
              <a:rPr lang="it-IT" sz="2000" i="1" dirty="0" smtClean="0">
                <a:solidFill>
                  <a:srgbClr val="0000FF"/>
                </a:solidFill>
                <a:latin typeface="Corbel"/>
                <a:cs typeface="Corbel"/>
              </a:rPr>
              <a:t> ?? Supporto integrazione </a:t>
            </a:r>
          </a:p>
          <a:p>
            <a:pPr>
              <a:defRPr/>
            </a:pPr>
            <a:r>
              <a:rPr lang="it-IT" sz="2000" i="1" dirty="0">
                <a:solidFill>
                  <a:srgbClr val="0000FF"/>
                </a:solidFill>
                <a:latin typeface="Corbel"/>
                <a:cs typeface="Corbel"/>
              </a:rPr>
              <a:t> </a:t>
            </a:r>
            <a:r>
              <a:rPr lang="it-IT" sz="2000" i="1" dirty="0" smtClean="0">
                <a:solidFill>
                  <a:srgbClr val="0000FF"/>
                </a:solidFill>
                <a:latin typeface="Corbel"/>
                <a:cs typeface="Corbel"/>
              </a:rPr>
              <a:t>        Si </a:t>
            </a:r>
            <a:r>
              <a:rPr lang="it-IT" sz="2000" i="1" dirty="0" err="1" smtClean="0">
                <a:solidFill>
                  <a:srgbClr val="0000FF"/>
                </a:solidFill>
                <a:latin typeface="Corbel"/>
                <a:cs typeface="Corbel"/>
              </a:rPr>
              <a:t>Telescopes</a:t>
            </a:r>
            <a:r>
              <a:rPr lang="it-IT" sz="2000" i="1" dirty="0" smtClean="0">
                <a:solidFill>
                  <a:srgbClr val="0000FF"/>
                </a:solidFill>
                <a:latin typeface="Corbel"/>
                <a:cs typeface="Corbel"/>
              </a:rPr>
              <a:t> EUCLIDES, Scintillatori, </a:t>
            </a:r>
            <a:r>
              <a:rPr lang="it-IT" sz="2000" i="1" dirty="0" err="1" smtClean="0">
                <a:solidFill>
                  <a:srgbClr val="0000FF"/>
                </a:solidFill>
                <a:latin typeface="Corbel"/>
                <a:cs typeface="Corbel"/>
              </a:rPr>
              <a:t>Recoil</a:t>
            </a:r>
            <a:r>
              <a:rPr lang="it-IT" sz="2000" i="1" dirty="0" smtClean="0">
                <a:solidFill>
                  <a:srgbClr val="0000FF"/>
                </a:solidFill>
                <a:latin typeface="Corbel"/>
                <a:cs typeface="Corbel"/>
              </a:rPr>
              <a:t> </a:t>
            </a:r>
            <a:r>
              <a:rPr lang="it-IT" sz="2000" i="1" dirty="0" err="1" smtClean="0">
                <a:solidFill>
                  <a:srgbClr val="0000FF"/>
                </a:solidFill>
                <a:latin typeface="Corbel"/>
                <a:cs typeface="Corbel"/>
              </a:rPr>
              <a:t>Filter</a:t>
            </a:r>
            <a:r>
              <a:rPr lang="it-IT" sz="2000" i="1" dirty="0" smtClean="0">
                <a:solidFill>
                  <a:srgbClr val="0000FF"/>
                </a:solidFill>
                <a:latin typeface="Corbel"/>
                <a:cs typeface="Corbel"/>
              </a:rPr>
              <a:t> Detector, …</a:t>
            </a:r>
          </a:p>
        </p:txBody>
      </p:sp>
    </p:spTree>
    <p:extLst>
      <p:ext uri="{BB962C8B-B14F-4D97-AF65-F5344CB8AC3E}">
        <p14:creationId xmlns:p14="http://schemas.microsoft.com/office/powerpoint/2010/main" val="25126021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323850" y="115888"/>
            <a:ext cx="564689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smtClean="0">
                <a:solidFill>
                  <a:srgbClr val="0000FF"/>
                </a:solidFill>
                <a:latin typeface="Corbel" charset="0"/>
              </a:rPr>
              <a:t>Key technological Aspects:</a:t>
            </a:r>
          </a:p>
          <a:p>
            <a:pPr eaLnBrk="1" hangingPunct="1">
              <a:lnSpc>
                <a:spcPct val="50000"/>
              </a:lnSpc>
              <a:defRPr/>
            </a:pPr>
            <a:endParaRPr lang="en-US" sz="3200" b="1" dirty="0" smtClean="0">
              <a:solidFill>
                <a:srgbClr val="0000FF"/>
              </a:solidFill>
              <a:latin typeface="Corbel" charset="0"/>
            </a:endParaRPr>
          </a:p>
          <a:p>
            <a:pPr marL="457200" indent="-457200" eaLnBrk="1" hangingPunct="1">
              <a:buFontTx/>
              <a:buChar char="-"/>
              <a:defRPr/>
            </a:pPr>
            <a:r>
              <a:rPr lang="en-US" sz="2800" b="1" dirty="0" smtClean="0">
                <a:solidFill>
                  <a:srgbClr val="0000FF"/>
                </a:solidFill>
                <a:latin typeface="Corbel" charset="0"/>
              </a:rPr>
              <a:t>New Beams</a:t>
            </a:r>
          </a:p>
          <a:p>
            <a:pPr eaLnBrk="1" hangingPunct="1">
              <a:lnSpc>
                <a:spcPct val="80000"/>
              </a:lnSpc>
              <a:defRPr/>
            </a:pPr>
            <a:r>
              <a:rPr lang="en-US" sz="3200" b="1" dirty="0" smtClean="0">
                <a:solidFill>
                  <a:srgbClr val="0000FF"/>
                </a:solidFill>
                <a:latin typeface="Corbel" charset="0"/>
              </a:rPr>
              <a:t>      </a:t>
            </a:r>
            <a:r>
              <a:rPr lang="en-US" sz="2000" dirty="0" smtClean="0">
                <a:solidFill>
                  <a:srgbClr val="0000FF"/>
                </a:solidFill>
                <a:latin typeface="Corbel" charset="0"/>
              </a:rPr>
              <a:t>Exotic or Stable with high intensity </a:t>
            </a:r>
          </a:p>
          <a:p>
            <a:pPr eaLnBrk="1" hangingPunct="1">
              <a:lnSpc>
                <a:spcPct val="60000"/>
              </a:lnSpc>
              <a:defRPr/>
            </a:pPr>
            <a:endParaRPr lang="en-US" dirty="0" smtClean="0">
              <a:solidFill>
                <a:srgbClr val="0000FF"/>
              </a:solidFill>
              <a:latin typeface="Corbel" charset="0"/>
            </a:endParaRPr>
          </a:p>
          <a:p>
            <a:pPr marL="457200" indent="-457200" eaLnBrk="1" hangingPunct="1">
              <a:buFontTx/>
              <a:buChar char="-"/>
              <a:defRPr/>
            </a:pPr>
            <a:r>
              <a:rPr lang="en-US" sz="2800" b="1" dirty="0" smtClean="0">
                <a:solidFill>
                  <a:srgbClr val="0000FF"/>
                </a:solidFill>
                <a:latin typeface="Corbel" charset="0"/>
              </a:rPr>
              <a:t>Advanced Detection Systems</a:t>
            </a:r>
          </a:p>
          <a:p>
            <a:pPr eaLnBrk="1" hangingPunct="1">
              <a:defRPr/>
            </a:pPr>
            <a:r>
              <a:rPr lang="en-US" sz="3200" b="1" dirty="0" smtClean="0">
                <a:solidFill>
                  <a:srgbClr val="0000FF"/>
                </a:solidFill>
                <a:latin typeface="Corbel" charset="0"/>
              </a:rPr>
              <a:t>     </a:t>
            </a:r>
            <a:r>
              <a:rPr lang="en-US" b="1" i="1" dirty="0" smtClean="0">
                <a:solidFill>
                  <a:srgbClr val="0000FF"/>
                </a:solidFill>
                <a:latin typeface="Corbel" charset="0"/>
              </a:rPr>
              <a:t> for </a:t>
            </a:r>
            <a:r>
              <a:rPr lang="en-US" b="1" i="1" dirty="0" smtClean="0">
                <a:solidFill>
                  <a:srgbClr val="0000FF"/>
                </a:solidFill>
                <a:latin typeface="Symbol" charset="2"/>
                <a:cs typeface="Symbol" charset="2"/>
              </a:rPr>
              <a:t>g</a:t>
            </a:r>
            <a:r>
              <a:rPr lang="en-US" b="1" i="1" dirty="0" smtClean="0">
                <a:solidFill>
                  <a:srgbClr val="0000FF"/>
                </a:solidFill>
                <a:latin typeface="Corbel" charset="0"/>
              </a:rPr>
              <a:t> spectroscopy:</a:t>
            </a:r>
          </a:p>
          <a:p>
            <a:pPr eaLnBrk="1" hangingPunct="1">
              <a:defRPr/>
            </a:pPr>
            <a:r>
              <a:rPr lang="en-US" dirty="0" smtClean="0">
                <a:solidFill>
                  <a:srgbClr val="0000FF"/>
                </a:solidFill>
                <a:latin typeface="Corbel" charset="0"/>
              </a:rPr>
              <a:t>       </a:t>
            </a:r>
            <a:r>
              <a:rPr lang="en-US" sz="2000" dirty="0" smtClean="0">
                <a:solidFill>
                  <a:srgbClr val="0000FF"/>
                </a:solidFill>
                <a:latin typeface="Corbel" charset="0"/>
              </a:rPr>
              <a:t> New Generation </a:t>
            </a:r>
            <a:r>
              <a:rPr lang="en-US" sz="2000" dirty="0" err="1" smtClean="0">
                <a:solidFill>
                  <a:srgbClr val="0000FF"/>
                </a:solidFill>
                <a:latin typeface="Corbel" charset="0"/>
              </a:rPr>
              <a:t>Ge</a:t>
            </a:r>
            <a:r>
              <a:rPr lang="en-US" sz="2000" dirty="0" smtClean="0">
                <a:solidFill>
                  <a:srgbClr val="0000FF"/>
                </a:solidFill>
                <a:latin typeface="Corbel" charset="0"/>
              </a:rPr>
              <a:t> Array (AGATA) + Ancillaries</a:t>
            </a:r>
          </a:p>
          <a:p>
            <a:pPr eaLnBrk="1" hangingPunct="1">
              <a:defRPr/>
            </a:pPr>
            <a:r>
              <a:rPr lang="en-US" sz="2000" dirty="0" smtClean="0">
                <a:solidFill>
                  <a:srgbClr val="0000FF"/>
                </a:solidFill>
                <a:latin typeface="Corbel" charset="0"/>
              </a:rPr>
              <a:t>      </a:t>
            </a:r>
            <a:r>
              <a:rPr lang="en-US" sz="2000" dirty="0" smtClean="0">
                <a:solidFill>
                  <a:srgbClr val="0000FF"/>
                </a:solidFill>
                <a:latin typeface="Corbel" charset="0"/>
              </a:rPr>
              <a:t>   </a:t>
            </a:r>
            <a:r>
              <a:rPr lang="en-US" sz="2000" dirty="0" smtClean="0">
                <a:solidFill>
                  <a:srgbClr val="0000FF"/>
                </a:solidFill>
                <a:latin typeface="Corbel" charset="0"/>
              </a:rPr>
              <a:t>+ Spectrometers</a:t>
            </a:r>
          </a:p>
        </p:txBody>
      </p:sp>
      <p:pic>
        <p:nvPicPr>
          <p:cNvPr id="18434" name="Picture 3" descr="C:\Users\oliver\Desktop\2011\fotos\GSI\P11405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287294" y="4089995"/>
            <a:ext cx="26908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94" descr="C:\Users\Franco\Documents\Doc\IEEE-Orlando-2009\Foto 9-10-2009\DSC00174.JPG"/>
          <p:cNvPicPr>
            <a:picLocks noChangeAspect="1" noChangeArrowheads="1"/>
          </p:cNvPicPr>
          <p:nvPr/>
        </p:nvPicPr>
        <p:blipFill>
          <a:blip r:embed="rId3">
            <a:extLst>
              <a:ext uri="{28A0092B-C50C-407E-A947-70E740481C1C}">
                <a14:useLocalDpi xmlns:a14="http://schemas.microsoft.com/office/drawing/2010/main" val="0"/>
              </a:ext>
            </a:extLst>
          </a:blip>
          <a:srcRect l="9949" t="12245" r="27547" b="12073"/>
          <a:stretch>
            <a:fillRect/>
          </a:stretch>
        </p:blipFill>
        <p:spPr bwMode="auto">
          <a:xfrm>
            <a:off x="7451725" y="2276475"/>
            <a:ext cx="146526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0"/>
          <p:cNvSpPr>
            <a:spLocks noChangeArrowheads="1"/>
          </p:cNvSpPr>
          <p:nvPr/>
        </p:nvSpPr>
        <p:spPr bwMode="auto">
          <a:xfrm>
            <a:off x="7405688" y="1844675"/>
            <a:ext cx="1608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b="1">
                <a:solidFill>
                  <a:srgbClr val="FF0000"/>
                </a:solidFill>
                <a:latin typeface="Corbel" charset="0"/>
                <a:cs typeface="Corbel" charset="0"/>
                <a:sym typeface="Wingdings" charset="0"/>
              </a:rPr>
              <a:t>LaBr</a:t>
            </a:r>
            <a:r>
              <a:rPr lang="it-IT" b="1" baseline="-25000">
                <a:solidFill>
                  <a:srgbClr val="FF0000"/>
                </a:solidFill>
                <a:latin typeface="Corbel" charset="0"/>
                <a:cs typeface="Corbel" charset="0"/>
                <a:sym typeface="Wingdings" charset="0"/>
              </a:rPr>
              <a:t>3  </a:t>
            </a:r>
            <a:r>
              <a:rPr lang="it-IT" b="1">
                <a:solidFill>
                  <a:srgbClr val="FF0000"/>
                </a:solidFill>
                <a:latin typeface="Corbel" charset="0"/>
                <a:cs typeface="Corbel" charset="0"/>
                <a:sym typeface="Wingdings" charset="0"/>
              </a:rPr>
              <a:t>(Milano)</a:t>
            </a:r>
          </a:p>
        </p:txBody>
      </p:sp>
      <p:sp>
        <p:nvSpPr>
          <p:cNvPr id="7" name="TextBox 6"/>
          <p:cNvSpPr txBox="1"/>
          <p:nvPr/>
        </p:nvSpPr>
        <p:spPr>
          <a:xfrm>
            <a:off x="6444208" y="6237312"/>
            <a:ext cx="2808312" cy="46166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i="1" dirty="0">
                <a:ln w="11430"/>
                <a:solidFill>
                  <a:srgbClr val="FFFF00"/>
                </a:solidFill>
                <a:effectLst>
                  <a:outerShdw blurRad="50800" dist="39000" dir="5460000" algn="tl">
                    <a:srgbClr val="000000">
                      <a:alpha val="38000"/>
                    </a:srgbClr>
                  </a:outerShdw>
                </a:effectLst>
                <a:latin typeface="Corbel"/>
                <a:cs typeface="Corbel"/>
              </a:rPr>
              <a:t>AGATA @ GSI</a:t>
            </a:r>
          </a:p>
        </p:txBody>
      </p:sp>
      <p:cxnSp>
        <p:nvCxnSpPr>
          <p:cNvPr id="9" name="Straight Connector 8"/>
          <p:cNvCxnSpPr/>
          <p:nvPr/>
        </p:nvCxnSpPr>
        <p:spPr>
          <a:xfrm flipH="1">
            <a:off x="7164388" y="3284538"/>
            <a:ext cx="1008062" cy="143986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8439" name="Picture 4" descr="F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3" y="4005064"/>
            <a:ext cx="60325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Box 18"/>
          <p:cNvSpPr txBox="1">
            <a:spLocks noChangeArrowheads="1"/>
          </p:cNvSpPr>
          <p:nvPr/>
        </p:nvSpPr>
        <p:spPr bwMode="auto">
          <a:xfrm>
            <a:off x="250825" y="6207125"/>
            <a:ext cx="1674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solidFill>
                  <a:srgbClr val="FF33CC"/>
                </a:solidFill>
                <a:latin typeface="Corbel" charset="0"/>
                <a:cs typeface="Corbel" charset="0"/>
              </a:rPr>
              <a:t>FRS @ GSI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3"/>
          <p:cNvSpPr txBox="1">
            <a:spLocks noChangeArrowheads="1"/>
          </p:cNvSpPr>
          <p:nvPr/>
        </p:nvSpPr>
        <p:spPr bwMode="auto">
          <a:xfrm>
            <a:off x="0" y="-10081"/>
            <a:ext cx="9144000" cy="1289987"/>
          </a:xfrm>
          <a:prstGeom prst="rect">
            <a:avLst/>
          </a:prstGeom>
          <a:gradFill rotWithShape="1">
            <a:gsLst>
              <a:gs pos="0">
                <a:srgbClr val="3333CC"/>
              </a:gs>
              <a:gs pos="100000">
                <a:schemeClr val="bg2">
                  <a:lumMod val="40000"/>
                  <a:lumOff val="60000"/>
                </a:schemeClr>
              </a:gs>
            </a:gsLst>
            <a:lin ang="5400000" scaled="1"/>
          </a:gradFill>
          <a:ln w="9525">
            <a:noFill/>
            <a:miter lim="800000"/>
            <a:headEnd/>
            <a:tailEnd/>
          </a:ln>
        </p:spPr>
        <p:txBody>
          <a:bodyPr lIns="82448" tIns="107763" rIns="82448" bIns="653112">
            <a:spAutoFit/>
          </a:bodyPr>
          <a:lstStyle/>
          <a:p>
            <a:pPr algn="ctr" hangingPunct="0">
              <a:lnSpc>
                <a:spcPct val="93000"/>
              </a:lnSpc>
              <a:buClr>
                <a:srgbClr val="000000"/>
              </a:buClr>
              <a:buSzPct val="100000"/>
              <a:buFont typeface="Times New Roman" pitchFamily="18" charset="0"/>
              <a:buNone/>
            </a:pPr>
            <a:r>
              <a:rPr lang="en-US" sz="3600" b="1" dirty="0">
                <a:solidFill>
                  <a:schemeClr val="bg1"/>
                </a:solidFill>
                <a:latin typeface="Corbel"/>
                <a:cs typeface="Corbel"/>
              </a:rPr>
              <a:t>GALILEO Preamplifier</a:t>
            </a:r>
            <a:endParaRPr lang="en-US" sz="3600" dirty="0">
              <a:solidFill>
                <a:schemeClr val="bg1"/>
              </a:solidFill>
              <a:latin typeface="Corbel"/>
              <a:cs typeface="Corbel"/>
            </a:endParaRPr>
          </a:p>
        </p:txBody>
      </p:sp>
      <p:sp>
        <p:nvSpPr>
          <p:cNvPr id="4" name="TextBox 42"/>
          <p:cNvSpPr txBox="1">
            <a:spLocks noChangeArrowheads="1"/>
          </p:cNvSpPr>
          <p:nvPr/>
        </p:nvSpPr>
        <p:spPr bwMode="auto">
          <a:xfrm>
            <a:off x="580320" y="5877272"/>
            <a:ext cx="8023680" cy="887939"/>
          </a:xfrm>
          <a:prstGeom prst="rect">
            <a:avLst/>
          </a:prstGeom>
          <a:solidFill>
            <a:srgbClr val="FFFF99"/>
          </a:solidFill>
          <a:ln w="9525">
            <a:noFill/>
            <a:miter lim="800000"/>
            <a:headEnd/>
            <a:tailEnd/>
          </a:ln>
          <a:effectLst>
            <a:outerShdw blurRad="50800" dist="38100" dir="2700000" algn="tl" rotWithShape="0">
              <a:prstClr val="black">
                <a:alpha val="40000"/>
              </a:prstClr>
            </a:outerShdw>
          </a:effectLst>
        </p:spPr>
        <p:txBody>
          <a:bodyPr wrap="square" lIns="82448" tIns="41226" rIns="82448" bIns="41226">
            <a:spAutoFit/>
          </a:bodyPr>
          <a:lstStyle/>
          <a:p>
            <a:pPr algn="ctr" hangingPunct="0">
              <a:lnSpc>
                <a:spcPct val="93000"/>
              </a:lnSpc>
              <a:buClr>
                <a:srgbClr val="000000"/>
              </a:buClr>
              <a:buSzPct val="100000"/>
              <a:buFont typeface="Times New Roman" pitchFamily="18" charset="0"/>
              <a:buNone/>
            </a:pPr>
            <a:r>
              <a:rPr lang="en-US" b="1" dirty="0">
                <a:solidFill>
                  <a:srgbClr val="0000FF"/>
                </a:solidFill>
                <a:latin typeface="Corbel"/>
                <a:cs typeface="Corbel"/>
              </a:rPr>
              <a:t>The </a:t>
            </a:r>
            <a:r>
              <a:rPr lang="en-US" b="1" u="sng" dirty="0">
                <a:solidFill>
                  <a:srgbClr val="0000FF"/>
                </a:solidFill>
                <a:latin typeface="Corbel"/>
                <a:cs typeface="Corbel"/>
              </a:rPr>
              <a:t>new preamplifier has been tested </a:t>
            </a:r>
            <a:r>
              <a:rPr lang="en-US" b="1" dirty="0">
                <a:solidFill>
                  <a:srgbClr val="0000FF"/>
                </a:solidFill>
                <a:latin typeface="Corbel"/>
                <a:cs typeface="Corbel"/>
              </a:rPr>
              <a:t>in Milano and at LNL with a GASP detector in conjunction with an IF1320 input FET. </a:t>
            </a:r>
            <a:endParaRPr lang="en-US" b="1" dirty="0" smtClean="0">
              <a:solidFill>
                <a:srgbClr val="0000FF"/>
              </a:solidFill>
              <a:latin typeface="Corbel"/>
              <a:cs typeface="Corbel"/>
            </a:endParaRPr>
          </a:p>
          <a:p>
            <a:pPr algn="ctr" hangingPunct="0">
              <a:lnSpc>
                <a:spcPct val="93000"/>
              </a:lnSpc>
              <a:buClr>
                <a:srgbClr val="000000"/>
              </a:buClr>
              <a:buSzPct val="100000"/>
              <a:buFont typeface="Times New Roman" pitchFamily="18" charset="0"/>
              <a:buNone/>
            </a:pPr>
            <a:r>
              <a:rPr lang="en-US" b="1" dirty="0" smtClean="0">
                <a:solidFill>
                  <a:srgbClr val="0000FF"/>
                </a:solidFill>
                <a:latin typeface="Corbel"/>
                <a:cs typeface="Corbel"/>
              </a:rPr>
              <a:t>The </a:t>
            </a:r>
            <a:r>
              <a:rPr lang="en-US" b="1" dirty="0">
                <a:solidFill>
                  <a:srgbClr val="0000FF"/>
                </a:solidFill>
                <a:latin typeface="Corbel"/>
                <a:cs typeface="Corbel"/>
              </a:rPr>
              <a:t>obtained resolution is excellent.</a:t>
            </a:r>
            <a:endParaRPr lang="en-US" b="1" dirty="0">
              <a:solidFill>
                <a:srgbClr val="0000FF"/>
              </a:solidFill>
              <a:latin typeface="Corbel"/>
              <a:cs typeface="Corbel"/>
            </a:endParaRP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425" y="1026723"/>
            <a:ext cx="2712855" cy="1757089"/>
          </a:xfrm>
          <a:prstGeom prst="rect">
            <a:avLst/>
          </a:prstGeom>
          <a:noFill/>
          <a:ln w="9525">
            <a:noFill/>
            <a:miter lim="800000"/>
            <a:headEnd/>
            <a:tailEnd/>
          </a:ln>
        </p:spPr>
      </p:pic>
      <p:pic>
        <p:nvPicPr>
          <p:cNvPr id="6" name="Picture 5" descr="pre_sul_crio_Fani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600" y="888573"/>
            <a:ext cx="3212432" cy="1968582"/>
          </a:xfrm>
          <a:prstGeom prst="rect">
            <a:avLst/>
          </a:prstGeom>
        </p:spPr>
      </p:pic>
      <p:pic>
        <p:nvPicPr>
          <p:cNvPr id="7" name="Picture 6" descr="Spettro_cobalt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5369" y="3187054"/>
            <a:ext cx="3675110" cy="253420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4866" name="Picture 2" descr="D:\alpullia\Documenti\Alberto\Ricerca\GALILEO\Preamp\Telecontrolli\Layout_1p4.png"/>
          <p:cNvPicPr>
            <a:picLocks noChangeAspect="1" noChangeArrowheads="1"/>
          </p:cNvPicPr>
          <p:nvPr/>
        </p:nvPicPr>
        <p:blipFill>
          <a:blip r:embed="rId5" cstate="print"/>
          <a:srcRect l="3023" t="5169" r="32329" b="39100"/>
          <a:stretch>
            <a:fillRect/>
          </a:stretch>
        </p:blipFill>
        <p:spPr bwMode="auto">
          <a:xfrm>
            <a:off x="847193" y="3255410"/>
            <a:ext cx="2999047" cy="1826883"/>
          </a:xfrm>
          <a:prstGeom prst="rect">
            <a:avLst/>
          </a:prstGeom>
          <a:noFill/>
        </p:spPr>
      </p:pic>
      <p:sp>
        <p:nvSpPr>
          <p:cNvPr id="9" name="Oval 8"/>
          <p:cNvSpPr/>
          <p:nvPr/>
        </p:nvSpPr>
        <p:spPr bwMode="auto">
          <a:xfrm>
            <a:off x="7112160" y="1735382"/>
            <a:ext cx="403200" cy="403242"/>
          </a:xfrm>
          <a:prstGeom prst="ellipse">
            <a:avLst/>
          </a:prstGeom>
          <a:noFill/>
          <a:ln w="22225" cap="flat" cmpd="sng" algn="ctr">
            <a:solidFill>
              <a:srgbClr val="FF6600"/>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a:endParaRPr lang="it-IT" sz="1600"/>
          </a:p>
        </p:txBody>
      </p:sp>
      <p:sp>
        <p:nvSpPr>
          <p:cNvPr id="10" name="Freeform 9"/>
          <p:cNvSpPr/>
          <p:nvPr/>
        </p:nvSpPr>
        <p:spPr bwMode="auto">
          <a:xfrm>
            <a:off x="3151872" y="2119903"/>
            <a:ext cx="4073472" cy="1009785"/>
          </a:xfrm>
          <a:custGeom>
            <a:avLst/>
            <a:gdLst>
              <a:gd name="connsiteX0" fmla="*/ 0 w 4490720"/>
              <a:gd name="connsiteY0" fmla="*/ 91440 h 914400"/>
              <a:gd name="connsiteX1" fmla="*/ 1452880 w 4490720"/>
              <a:gd name="connsiteY1" fmla="*/ 914400 h 914400"/>
              <a:gd name="connsiteX2" fmla="*/ 3810000 w 4490720"/>
              <a:gd name="connsiteY2" fmla="*/ 904240 h 914400"/>
              <a:gd name="connsiteX3" fmla="*/ 4490720 w 4490720"/>
              <a:gd name="connsiteY3" fmla="*/ 0 h 914400"/>
              <a:gd name="connsiteX0" fmla="*/ 0 w 4490720"/>
              <a:gd name="connsiteY0" fmla="*/ 91440 h 1056640"/>
              <a:gd name="connsiteX1" fmla="*/ 1452880 w 4490720"/>
              <a:gd name="connsiteY1" fmla="*/ 914400 h 1056640"/>
              <a:gd name="connsiteX2" fmla="*/ 3810000 w 4490720"/>
              <a:gd name="connsiteY2" fmla="*/ 904240 h 1056640"/>
              <a:gd name="connsiteX3" fmla="*/ 4490720 w 4490720"/>
              <a:gd name="connsiteY3" fmla="*/ 0 h 1056640"/>
              <a:gd name="connsiteX0" fmla="*/ 0 w 4490720"/>
              <a:gd name="connsiteY0" fmla="*/ 91440 h 1056640"/>
              <a:gd name="connsiteX1" fmla="*/ 1452880 w 4490720"/>
              <a:gd name="connsiteY1" fmla="*/ 914400 h 1056640"/>
              <a:gd name="connsiteX2" fmla="*/ 3810000 w 4490720"/>
              <a:gd name="connsiteY2" fmla="*/ 904240 h 1056640"/>
              <a:gd name="connsiteX3" fmla="*/ 4490720 w 4490720"/>
              <a:gd name="connsiteY3" fmla="*/ 0 h 1056640"/>
              <a:gd name="connsiteX0" fmla="*/ 0 w 4490720"/>
              <a:gd name="connsiteY0" fmla="*/ 91440 h 1056640"/>
              <a:gd name="connsiteX1" fmla="*/ 1452880 w 4490720"/>
              <a:gd name="connsiteY1" fmla="*/ 914400 h 1056640"/>
              <a:gd name="connsiteX2" fmla="*/ 3810000 w 4490720"/>
              <a:gd name="connsiteY2" fmla="*/ 904240 h 1056640"/>
              <a:gd name="connsiteX3" fmla="*/ 4490720 w 4490720"/>
              <a:gd name="connsiteY3" fmla="*/ 0 h 1056640"/>
              <a:gd name="connsiteX0" fmla="*/ 0 w 4490720"/>
              <a:gd name="connsiteY0" fmla="*/ 91440 h 1056640"/>
              <a:gd name="connsiteX1" fmla="*/ 1452880 w 4490720"/>
              <a:gd name="connsiteY1" fmla="*/ 914400 h 1056640"/>
              <a:gd name="connsiteX2" fmla="*/ 3810000 w 4490720"/>
              <a:gd name="connsiteY2" fmla="*/ 904240 h 1056640"/>
              <a:gd name="connsiteX3" fmla="*/ 4490720 w 4490720"/>
              <a:gd name="connsiteY3" fmla="*/ 0 h 1056640"/>
              <a:gd name="connsiteX0" fmla="*/ 0 w 4490720"/>
              <a:gd name="connsiteY0" fmla="*/ 91440 h 1062037"/>
              <a:gd name="connsiteX1" fmla="*/ 1452880 w 4490720"/>
              <a:gd name="connsiteY1" fmla="*/ 914400 h 1062037"/>
              <a:gd name="connsiteX2" fmla="*/ 3699192 w 4490720"/>
              <a:gd name="connsiteY2" fmla="*/ 909637 h 1062037"/>
              <a:gd name="connsiteX3" fmla="*/ 4490720 w 4490720"/>
              <a:gd name="connsiteY3" fmla="*/ 0 h 1062037"/>
              <a:gd name="connsiteX0" fmla="*/ 0 w 4490720"/>
              <a:gd name="connsiteY0" fmla="*/ 91440 h 1062037"/>
              <a:gd name="connsiteX1" fmla="*/ 1452880 w 4490720"/>
              <a:gd name="connsiteY1" fmla="*/ 914400 h 1062037"/>
              <a:gd name="connsiteX2" fmla="*/ 3699192 w 4490720"/>
              <a:gd name="connsiteY2" fmla="*/ 909637 h 1062037"/>
              <a:gd name="connsiteX3" fmla="*/ 4490720 w 4490720"/>
              <a:gd name="connsiteY3" fmla="*/ 0 h 1062037"/>
              <a:gd name="connsiteX0" fmla="*/ 0 w 4490720"/>
              <a:gd name="connsiteY0" fmla="*/ 91440 h 1090453"/>
              <a:gd name="connsiteX1" fmla="*/ 1654492 w 4490720"/>
              <a:gd name="connsiteY1" fmla="*/ 954087 h 1090453"/>
              <a:gd name="connsiteX2" fmla="*/ 3699192 w 4490720"/>
              <a:gd name="connsiteY2" fmla="*/ 909637 h 1090453"/>
              <a:gd name="connsiteX3" fmla="*/ 4490720 w 4490720"/>
              <a:gd name="connsiteY3" fmla="*/ 0 h 1090453"/>
              <a:gd name="connsiteX0" fmla="*/ 0 w 4490720"/>
              <a:gd name="connsiteY0" fmla="*/ 91440 h 1090453"/>
              <a:gd name="connsiteX1" fmla="*/ 1654492 w 4490720"/>
              <a:gd name="connsiteY1" fmla="*/ 954087 h 1090453"/>
              <a:gd name="connsiteX2" fmla="*/ 3565842 w 4490720"/>
              <a:gd name="connsiteY2" fmla="*/ 909637 h 1090453"/>
              <a:gd name="connsiteX3" fmla="*/ 4490720 w 4490720"/>
              <a:gd name="connsiteY3" fmla="*/ 0 h 1090453"/>
              <a:gd name="connsiteX0" fmla="*/ 0 w 4490720"/>
              <a:gd name="connsiteY0" fmla="*/ 91440 h 1113101"/>
              <a:gd name="connsiteX1" fmla="*/ 1654492 w 4490720"/>
              <a:gd name="connsiteY1" fmla="*/ 954087 h 1113101"/>
              <a:gd name="connsiteX2" fmla="*/ 3565842 w 4490720"/>
              <a:gd name="connsiteY2" fmla="*/ 954087 h 1113101"/>
              <a:gd name="connsiteX3" fmla="*/ 4490720 w 4490720"/>
              <a:gd name="connsiteY3" fmla="*/ 0 h 1113101"/>
            </a:gdLst>
            <a:ahLst/>
            <a:cxnLst>
              <a:cxn ang="0">
                <a:pos x="connsiteX0" y="connsiteY0"/>
              </a:cxn>
              <a:cxn ang="0">
                <a:pos x="connsiteX1" y="connsiteY1"/>
              </a:cxn>
              <a:cxn ang="0">
                <a:pos x="connsiteX2" y="connsiteY2"/>
              </a:cxn>
              <a:cxn ang="0">
                <a:pos x="connsiteX3" y="connsiteY3"/>
              </a:cxn>
            </a:cxnLst>
            <a:rect l="l" t="t" r="r" b="b"/>
            <a:pathLst>
              <a:path w="4490720" h="1113101">
                <a:moveTo>
                  <a:pt x="0" y="91440"/>
                </a:moveTo>
                <a:cubicBezTo>
                  <a:pt x="442701" y="456883"/>
                  <a:pt x="1060185" y="810313"/>
                  <a:pt x="1654492" y="954087"/>
                </a:cubicBezTo>
                <a:cubicBezTo>
                  <a:pt x="2248799" y="1097862"/>
                  <a:pt x="3093137" y="1113101"/>
                  <a:pt x="3565842" y="954087"/>
                </a:cubicBezTo>
                <a:cubicBezTo>
                  <a:pt x="4038547" y="795073"/>
                  <a:pt x="4341919" y="396029"/>
                  <a:pt x="4490720" y="0"/>
                </a:cubicBezTo>
              </a:path>
            </a:pathLst>
          </a:custGeom>
          <a:noFill/>
          <a:ln w="22225" cap="flat" cmpd="sng" algn="ctr">
            <a:solidFill>
              <a:srgbClr val="FF6600"/>
            </a:solidFill>
            <a:prstDash val="solid"/>
            <a:round/>
            <a:headEnd type="stealth" w="lg" len="lg"/>
            <a:tailEnd type="none" w="lg" len="lg"/>
          </a:ln>
          <a:effectLst/>
        </p:spPr>
        <p:txBody>
          <a:bodyPr vert="horz" wrap="square" lIns="82945" tIns="41473" rIns="82945" bIns="41473" numCol="1" rtlCol="0" anchor="t" anchorCtr="0" compatLnSpc="1">
            <a:prstTxWarp prst="textNoShape">
              <a:avLst/>
            </a:prstTxWarp>
          </a:bodyPr>
          <a:lstStyle/>
          <a:p>
            <a:pPr defTabSz="829452"/>
            <a:endParaRPr lang="it-IT" sz="1600"/>
          </a:p>
        </p:txBody>
      </p:sp>
      <p:sp>
        <p:nvSpPr>
          <p:cNvPr id="11" name="TextBox 10"/>
          <p:cNvSpPr txBox="1"/>
          <p:nvPr/>
        </p:nvSpPr>
        <p:spPr>
          <a:xfrm>
            <a:off x="6870240" y="4759700"/>
            <a:ext cx="806400" cy="251288"/>
          </a:xfrm>
          <a:prstGeom prst="rect">
            <a:avLst/>
          </a:prstGeom>
          <a:noFill/>
        </p:spPr>
        <p:txBody>
          <a:bodyPr wrap="square" lIns="82945" tIns="41473" rIns="82945" bIns="41473" rtlCol="0">
            <a:spAutoFit/>
          </a:bodyPr>
          <a:lstStyle/>
          <a:p>
            <a:pPr algn="r"/>
            <a:r>
              <a:rPr lang="it-IT" sz="1100" dirty="0">
                <a:solidFill>
                  <a:schemeClr val="bg1"/>
                </a:solidFill>
              </a:rPr>
              <a:t>2.09 keV</a:t>
            </a:r>
            <a:endParaRPr lang="it-IT" sz="1100" dirty="0">
              <a:solidFill>
                <a:schemeClr val="bg1"/>
              </a:solidFill>
            </a:endParaRPr>
          </a:p>
        </p:txBody>
      </p:sp>
      <p:cxnSp>
        <p:nvCxnSpPr>
          <p:cNvPr id="13" name="Straight Arrow Connector 12"/>
          <p:cNvCxnSpPr/>
          <p:nvPr/>
        </p:nvCxnSpPr>
        <p:spPr bwMode="auto">
          <a:xfrm>
            <a:off x="7555680" y="5040528"/>
            <a:ext cx="201600" cy="1441"/>
          </a:xfrm>
          <a:prstGeom prst="straightConnector1">
            <a:avLst/>
          </a:prstGeom>
          <a:solidFill>
            <a:schemeClr val="accent1"/>
          </a:solidFill>
          <a:ln w="22225" cap="flat" cmpd="sng" algn="ctr">
            <a:solidFill>
              <a:schemeClr val="bg1"/>
            </a:solidFill>
            <a:prstDash val="solid"/>
            <a:round/>
            <a:headEnd type="none" w="med" len="med"/>
            <a:tailEnd type="arrow"/>
          </a:ln>
          <a:effectLst/>
        </p:spPr>
      </p:cxnSp>
      <p:cxnSp>
        <p:nvCxnSpPr>
          <p:cNvPr id="15" name="Straight Arrow Connector 14"/>
          <p:cNvCxnSpPr/>
          <p:nvPr/>
        </p:nvCxnSpPr>
        <p:spPr bwMode="auto">
          <a:xfrm flipH="1">
            <a:off x="7837920" y="5040528"/>
            <a:ext cx="201600" cy="1441"/>
          </a:xfrm>
          <a:prstGeom prst="straightConnector1">
            <a:avLst/>
          </a:prstGeom>
          <a:solidFill>
            <a:schemeClr val="accent1"/>
          </a:solidFill>
          <a:ln w="22225" cap="flat" cmpd="sng" algn="ctr">
            <a:solidFill>
              <a:schemeClr val="bg1"/>
            </a:solidFill>
            <a:prstDash val="solid"/>
            <a:round/>
            <a:headEnd type="none" w="med" len="med"/>
            <a:tailEnd type="arrow"/>
          </a:ln>
          <a:effectLst/>
        </p:spPr>
      </p:cxnSp>
      <p:sp>
        <p:nvSpPr>
          <p:cNvPr id="16" name="TextBox 15"/>
          <p:cNvSpPr txBox="1"/>
          <p:nvPr/>
        </p:nvSpPr>
        <p:spPr>
          <a:xfrm>
            <a:off x="5217120" y="3630621"/>
            <a:ext cx="1128960" cy="251288"/>
          </a:xfrm>
          <a:prstGeom prst="rect">
            <a:avLst/>
          </a:prstGeom>
          <a:noFill/>
        </p:spPr>
        <p:txBody>
          <a:bodyPr wrap="square" lIns="82945" tIns="41473" rIns="82945" bIns="41473" rtlCol="0">
            <a:spAutoFit/>
          </a:bodyPr>
          <a:lstStyle/>
          <a:p>
            <a:pPr algn="r"/>
            <a:r>
              <a:rPr lang="it-IT" sz="1100" baseline="30000" dirty="0">
                <a:solidFill>
                  <a:schemeClr val="bg1"/>
                </a:solidFill>
              </a:rPr>
              <a:t>60</a:t>
            </a:r>
            <a:r>
              <a:rPr lang="it-IT" sz="1100" dirty="0">
                <a:solidFill>
                  <a:schemeClr val="bg1"/>
                </a:solidFill>
              </a:rPr>
              <a:t>Co spectrum</a:t>
            </a:r>
            <a:endParaRPr lang="it-IT" sz="1100" dirty="0">
              <a:solidFill>
                <a:schemeClr val="bg1"/>
              </a:solidFill>
            </a:endParaRPr>
          </a:p>
        </p:txBody>
      </p:sp>
    </p:spTree>
    <p:extLst>
      <p:ext uri="{BB962C8B-B14F-4D97-AF65-F5344CB8AC3E}">
        <p14:creationId xmlns:p14="http://schemas.microsoft.com/office/powerpoint/2010/main" val="32625425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6086129" y="5082273"/>
            <a:ext cx="2558191" cy="1693618"/>
          </a:xfrm>
          <a:prstGeom prst="rect">
            <a:avLst/>
          </a:prstGeom>
          <a:solidFill>
            <a:srgbClr val="FFFF99"/>
          </a:solidFill>
          <a:ln w="38100" cap="flat" cmpd="sng" algn="ctr">
            <a:no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a:endParaRPr lang="it-IT" sz="1600">
              <a:ln w="57150">
                <a:noFill/>
              </a:ln>
            </a:endParaRPr>
          </a:p>
        </p:txBody>
      </p:sp>
      <p:sp>
        <p:nvSpPr>
          <p:cNvPr id="83" name="Rectangle 82"/>
          <p:cNvSpPr/>
          <p:nvPr/>
        </p:nvSpPr>
        <p:spPr bwMode="auto">
          <a:xfrm>
            <a:off x="4451040" y="6211352"/>
            <a:ext cx="1854720" cy="483891"/>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algn="ctr" defTabSz="829452"/>
            <a:r>
              <a:rPr lang="it-IT" sz="1300" b="1" dirty="0">
                <a:latin typeface="Comic Sans MS" pitchFamily="66" charset="0"/>
              </a:rPr>
              <a:t>PS module, backplane</a:t>
            </a:r>
          </a:p>
          <a:p>
            <a:pPr algn="ctr" defTabSz="829452"/>
            <a:r>
              <a:rPr lang="it-IT" sz="1100" u="sng" dirty="0">
                <a:latin typeface="Comic Sans MS" pitchFamily="66" charset="0"/>
              </a:rPr>
              <a:t>Valencia</a:t>
            </a:r>
          </a:p>
        </p:txBody>
      </p:sp>
      <p:sp>
        <p:nvSpPr>
          <p:cNvPr id="32847" name="TextBox 53"/>
          <p:cNvSpPr txBox="1">
            <a:spLocks noChangeArrowheads="1"/>
          </p:cNvSpPr>
          <p:nvPr/>
        </p:nvSpPr>
        <p:spPr bwMode="auto">
          <a:xfrm>
            <a:off x="0" y="-49314"/>
            <a:ext cx="9144000" cy="1174058"/>
          </a:xfrm>
          <a:prstGeom prst="rect">
            <a:avLst/>
          </a:prstGeom>
          <a:gradFill rotWithShape="1">
            <a:gsLst>
              <a:gs pos="0">
                <a:srgbClr val="3333CC"/>
              </a:gs>
              <a:gs pos="100000">
                <a:schemeClr val="bg2">
                  <a:lumMod val="40000"/>
                  <a:lumOff val="60000"/>
                </a:schemeClr>
              </a:gs>
            </a:gsLst>
            <a:lin ang="5400000" scaled="1"/>
          </a:gradFill>
          <a:ln w="9525">
            <a:noFill/>
            <a:miter lim="800000"/>
            <a:headEnd/>
            <a:tailEnd/>
          </a:ln>
        </p:spPr>
        <p:txBody>
          <a:bodyPr lIns="82448" tIns="107763" rIns="82448" bIns="653112">
            <a:spAutoFit/>
          </a:bodyPr>
          <a:lstStyle/>
          <a:p>
            <a:pPr hangingPunct="0">
              <a:lnSpc>
                <a:spcPct val="93000"/>
              </a:lnSpc>
              <a:buClr>
                <a:srgbClr val="000000"/>
              </a:buClr>
              <a:buSzPct val="100000"/>
              <a:buFont typeface="Times New Roman" pitchFamily="18" charset="0"/>
              <a:buNone/>
            </a:pPr>
            <a:r>
              <a:rPr lang="en-US" sz="2800" b="1" dirty="0">
                <a:solidFill>
                  <a:schemeClr val="bg1"/>
                </a:solidFill>
                <a:effectLst>
                  <a:outerShdw blurRad="38100" dist="38100" dir="2700000" algn="tl">
                    <a:srgbClr val="000000">
                      <a:alpha val="43137"/>
                    </a:srgbClr>
                  </a:outerShdw>
                </a:effectLst>
                <a:latin typeface="Corbel"/>
                <a:cs typeface="Corbel"/>
              </a:rPr>
              <a:t>AGATA and GALILEO Digitizer</a:t>
            </a:r>
            <a:endParaRPr lang="en-US" sz="2800" dirty="0">
              <a:solidFill>
                <a:schemeClr val="bg1"/>
              </a:solidFill>
              <a:effectLst>
                <a:outerShdw blurRad="38100" dist="38100" dir="2700000" algn="tl">
                  <a:srgbClr val="000000">
                    <a:alpha val="43137"/>
                  </a:srgbClr>
                </a:outerShdw>
              </a:effectLst>
              <a:latin typeface="Corbel"/>
              <a:cs typeface="Corbel"/>
            </a:endParaRPr>
          </a:p>
        </p:txBody>
      </p:sp>
      <p:sp>
        <p:nvSpPr>
          <p:cNvPr id="32834" name="Rectangle 66"/>
          <p:cNvSpPr>
            <a:spLocks noChangeArrowheads="1"/>
          </p:cNvSpPr>
          <p:nvPr/>
        </p:nvSpPr>
        <p:spPr bwMode="auto">
          <a:xfrm>
            <a:off x="6950878" y="1078655"/>
            <a:ext cx="1733760" cy="1705139"/>
          </a:xfrm>
          <a:prstGeom prst="rect">
            <a:avLst/>
          </a:prstGeom>
          <a:solidFill>
            <a:srgbClr val="FFFF99"/>
          </a:solidFill>
          <a:ln w="38100">
            <a:noFill/>
            <a:miter lim="800000"/>
            <a:headEnd/>
            <a:tailEnd/>
          </a:ln>
          <a:effectLst/>
        </p:spPr>
        <p:txBody>
          <a:bodyPr wrap="none" lIns="82945" tIns="41473" rIns="82945" bIns="41473" anchor="ctr"/>
          <a:lstStyle/>
          <a:p>
            <a:endParaRPr lang="it-IT"/>
          </a:p>
        </p:txBody>
      </p:sp>
      <p:sp>
        <p:nvSpPr>
          <p:cNvPr id="32835" name="TextBox 61"/>
          <p:cNvSpPr txBox="1">
            <a:spLocks noChangeArrowheads="1"/>
          </p:cNvSpPr>
          <p:nvPr/>
        </p:nvSpPr>
        <p:spPr bwMode="auto">
          <a:xfrm>
            <a:off x="7227421" y="790623"/>
            <a:ext cx="1796998" cy="428711"/>
          </a:xfrm>
          <a:prstGeom prst="rect">
            <a:avLst/>
          </a:prstGeom>
          <a:solidFill>
            <a:srgbClr val="FFFFFF"/>
          </a:solidFill>
          <a:ln w="9525">
            <a:solidFill>
              <a:schemeClr val="tx1"/>
            </a:solidFill>
            <a:miter lim="800000"/>
            <a:headEnd/>
            <a:tailEnd/>
          </a:ln>
        </p:spPr>
        <p:txBody>
          <a:bodyPr wrap="none" lIns="82448" tIns="41226" rIns="82448" bIns="41226">
            <a:spAutoFit/>
          </a:bodyPr>
          <a:lstStyle/>
          <a:p>
            <a:pPr algn="ctr" hangingPunct="0">
              <a:lnSpc>
                <a:spcPct val="93000"/>
              </a:lnSpc>
              <a:buClr>
                <a:srgbClr val="000000"/>
              </a:buClr>
              <a:buSzPct val="100000"/>
              <a:buFont typeface="Times New Roman" pitchFamily="18" charset="0"/>
              <a:buNone/>
            </a:pPr>
            <a:r>
              <a:rPr lang="en-US" sz="1300" b="1" dirty="0">
                <a:latin typeface="Comic Sans MS" pitchFamily="66" charset="0"/>
              </a:rPr>
              <a:t>Pre-processing Card</a:t>
            </a:r>
          </a:p>
          <a:p>
            <a:pPr algn="ctr" hangingPunct="0">
              <a:lnSpc>
                <a:spcPct val="93000"/>
              </a:lnSpc>
              <a:buClr>
                <a:srgbClr val="000000"/>
              </a:buClr>
              <a:buSzPct val="100000"/>
              <a:buFont typeface="Times New Roman" pitchFamily="18" charset="0"/>
              <a:buNone/>
            </a:pPr>
            <a:r>
              <a:rPr lang="en-US" sz="1100" u="sng" dirty="0" err="1">
                <a:latin typeface="Comic Sans MS" pitchFamily="66" charset="0"/>
              </a:rPr>
              <a:t>Padova</a:t>
            </a:r>
            <a:endParaRPr lang="en-US" sz="1100" u="sng" dirty="0">
              <a:latin typeface="Comic Sans MS" pitchFamily="66" charset="0"/>
            </a:endParaRPr>
          </a:p>
        </p:txBody>
      </p:sp>
      <p:grpSp>
        <p:nvGrpSpPr>
          <p:cNvPr id="100" name="Group 99"/>
          <p:cNvGrpSpPr/>
          <p:nvPr/>
        </p:nvGrpSpPr>
        <p:grpSpPr>
          <a:xfrm>
            <a:off x="3281760" y="2219254"/>
            <a:ext cx="2772205" cy="3780601"/>
            <a:chOff x="3617912" y="2446338"/>
            <a:chExt cx="3056164" cy="4167413"/>
          </a:xfrm>
        </p:grpSpPr>
        <p:sp>
          <p:nvSpPr>
            <p:cNvPr id="32816" name="Rectangle 48"/>
            <p:cNvSpPr>
              <a:spLocks noChangeArrowheads="1"/>
            </p:cNvSpPr>
            <p:nvPr/>
          </p:nvSpPr>
          <p:spPr bwMode="auto">
            <a:xfrm>
              <a:off x="3617912" y="4446587"/>
              <a:ext cx="3045278" cy="2167164"/>
            </a:xfrm>
            <a:prstGeom prst="rect">
              <a:avLst/>
            </a:prstGeom>
            <a:solidFill>
              <a:srgbClr val="FFFF99"/>
            </a:solidFill>
            <a:ln w="38100">
              <a:noFill/>
              <a:miter lim="800000"/>
              <a:headEnd/>
              <a:tailEnd/>
            </a:ln>
            <a:effectLst/>
          </p:spPr>
          <p:txBody>
            <a:bodyPr wrap="none" anchor="ctr"/>
            <a:lstStyle/>
            <a:p>
              <a:endParaRPr lang="it-IT"/>
            </a:p>
          </p:txBody>
        </p:sp>
        <p:sp>
          <p:nvSpPr>
            <p:cNvPr id="68" name="Rectangle 51"/>
            <p:cNvSpPr>
              <a:spLocks noChangeArrowheads="1"/>
            </p:cNvSpPr>
            <p:nvPr/>
          </p:nvSpPr>
          <p:spPr bwMode="auto">
            <a:xfrm>
              <a:off x="3617912" y="2446338"/>
              <a:ext cx="3056164" cy="1911349"/>
            </a:xfrm>
            <a:prstGeom prst="rect">
              <a:avLst/>
            </a:prstGeom>
            <a:solidFill>
              <a:srgbClr val="FFFF99"/>
            </a:solidFill>
            <a:ln w="38100">
              <a:noFill/>
              <a:miter lim="800000"/>
              <a:headEnd/>
              <a:tailEnd/>
            </a:ln>
            <a:effectLst/>
          </p:spPr>
          <p:txBody>
            <a:bodyPr wrap="none" anchor="ctr"/>
            <a:lstStyle/>
            <a:p>
              <a:endParaRPr lang="it-IT"/>
            </a:p>
          </p:txBody>
        </p:sp>
      </p:grpSp>
      <p:pic>
        <p:nvPicPr>
          <p:cNvPr id="32781" name="Picture 15" descr="Z:\cloudedge-category-149x149.jpg"/>
          <p:cNvPicPr>
            <a:picLocks noChangeAspect="1" noChangeArrowheads="1"/>
          </p:cNvPicPr>
          <p:nvPr/>
        </p:nvPicPr>
        <p:blipFill>
          <a:blip r:embed="rId2" cstate="print"/>
          <a:srcRect t="30243" b="26553"/>
          <a:stretch>
            <a:fillRect/>
          </a:stretch>
        </p:blipFill>
        <p:spPr bwMode="auto">
          <a:xfrm>
            <a:off x="6973918" y="3145270"/>
            <a:ext cx="1599840" cy="691273"/>
          </a:xfrm>
          <a:prstGeom prst="rect">
            <a:avLst/>
          </a:prstGeom>
          <a:noFill/>
          <a:ln w="9525">
            <a:noFill/>
            <a:miter lim="800000"/>
            <a:headEnd/>
            <a:tailEnd/>
          </a:ln>
        </p:spPr>
      </p:pic>
      <p:sp>
        <p:nvSpPr>
          <p:cNvPr id="32795" name="Oval 48"/>
          <p:cNvSpPr>
            <a:spLocks noChangeArrowheads="1"/>
          </p:cNvSpPr>
          <p:nvPr/>
        </p:nvSpPr>
        <p:spPr bwMode="auto">
          <a:xfrm>
            <a:off x="6949437" y="2864440"/>
            <a:ext cx="138240" cy="138255"/>
          </a:xfrm>
          <a:prstGeom prst="ellipse">
            <a:avLst/>
          </a:prstGeom>
          <a:noFill/>
          <a:ln w="19050" algn="ctr">
            <a:solidFill>
              <a:srgbClr val="0000FF"/>
            </a:solidFill>
            <a:round/>
            <a:headEnd/>
            <a:tailEnd/>
          </a:ln>
        </p:spPr>
        <p:txBody>
          <a:bodyPr wrap="none" lIns="82945" tIns="41473" rIns="82945" bIns="41473" anchor="ctr"/>
          <a:lstStyle/>
          <a:p>
            <a:endParaRPr lang="it-IT"/>
          </a:p>
        </p:txBody>
      </p:sp>
      <p:sp>
        <p:nvSpPr>
          <p:cNvPr id="32801" name="Freeform 33"/>
          <p:cNvSpPr>
            <a:spLocks noChangeArrowheads="1"/>
          </p:cNvSpPr>
          <p:nvPr/>
        </p:nvSpPr>
        <p:spPr bwMode="auto">
          <a:xfrm>
            <a:off x="5781600" y="2320332"/>
            <a:ext cx="1445222" cy="2278051"/>
          </a:xfrm>
          <a:custGeom>
            <a:avLst/>
            <a:gdLst>
              <a:gd name="T0" fmla="*/ 0 w 1457303"/>
              <a:gd name="T1" fmla="*/ 3898899 h 3896521"/>
              <a:gd name="T2" fmla="*/ 639564 w 1457303"/>
              <a:gd name="T3" fmla="*/ 3219827 h 3896521"/>
              <a:gd name="T4" fmla="*/ 1212327 w 1457303"/>
              <a:gd name="T5" fmla="*/ 913370 h 3896521"/>
              <a:gd name="T6" fmla="*/ 1403248 w 1457303"/>
              <a:gd name="T7" fmla="*/ 141374 h 3896521"/>
              <a:gd name="T8" fmla="*/ 1460524 w 1457303"/>
              <a:gd name="T9" fmla="*/ 65126 h 3896521"/>
              <a:gd name="T10" fmla="*/ 0 60000 65536"/>
              <a:gd name="T11" fmla="*/ 0 60000 65536"/>
              <a:gd name="T12" fmla="*/ 0 60000 65536"/>
              <a:gd name="T13" fmla="*/ 0 60000 65536"/>
              <a:gd name="T14" fmla="*/ 0 60000 65536"/>
              <a:gd name="T15" fmla="*/ 0 w 1457303"/>
              <a:gd name="T16" fmla="*/ 0 h 3896521"/>
              <a:gd name="T17" fmla="*/ 1457303 w 1457303"/>
              <a:gd name="T18" fmla="*/ 3896521 h 3896521"/>
              <a:gd name="connsiteX0" fmla="*/ 0 w 1541348"/>
              <a:gd name="connsiteY0" fmla="*/ 2479171 h 3478922"/>
              <a:gd name="connsiteX1" fmla="*/ 722198 w 1541348"/>
              <a:gd name="connsiteY1" fmla="*/ 3217862 h 3478922"/>
              <a:gd name="connsiteX2" fmla="*/ 1293698 w 1541348"/>
              <a:gd name="connsiteY2" fmla="*/ 912812 h 3478922"/>
              <a:gd name="connsiteX3" fmla="*/ 1484198 w 1541348"/>
              <a:gd name="connsiteY3" fmla="*/ 141287 h 3478922"/>
              <a:gd name="connsiteX4" fmla="*/ 1541348 w 1541348"/>
              <a:gd name="connsiteY4" fmla="*/ 65087 h 3478922"/>
              <a:gd name="connsiteX0" fmla="*/ 0 w 1541348"/>
              <a:gd name="connsiteY0" fmla="*/ 2479171 h 2479171"/>
              <a:gd name="connsiteX1" fmla="*/ 666014 w 1541348"/>
              <a:gd name="connsiteY1" fmla="*/ 1812556 h 2479171"/>
              <a:gd name="connsiteX2" fmla="*/ 1293698 w 1541348"/>
              <a:gd name="connsiteY2" fmla="*/ 912812 h 2479171"/>
              <a:gd name="connsiteX3" fmla="*/ 1484198 w 1541348"/>
              <a:gd name="connsiteY3" fmla="*/ 141287 h 2479171"/>
              <a:gd name="connsiteX4" fmla="*/ 1541348 w 1541348"/>
              <a:gd name="connsiteY4" fmla="*/ 65087 h 2479171"/>
              <a:gd name="connsiteX0" fmla="*/ 0 w 1548685"/>
              <a:gd name="connsiteY0" fmla="*/ 2466179 h 2466179"/>
              <a:gd name="connsiteX1" fmla="*/ 666014 w 1548685"/>
              <a:gd name="connsiteY1" fmla="*/ 1799564 h 2466179"/>
              <a:gd name="connsiteX2" fmla="*/ 1154425 w 1548685"/>
              <a:gd name="connsiteY2" fmla="*/ 821863 h 2466179"/>
              <a:gd name="connsiteX3" fmla="*/ 1484198 w 1548685"/>
              <a:gd name="connsiteY3" fmla="*/ 128295 h 2466179"/>
              <a:gd name="connsiteX4" fmla="*/ 1541348 w 1548685"/>
              <a:gd name="connsiteY4" fmla="*/ 52095 h 2466179"/>
              <a:gd name="connsiteX0" fmla="*/ 0 w 1504285"/>
              <a:gd name="connsiteY0" fmla="*/ 2421738 h 2421738"/>
              <a:gd name="connsiteX1" fmla="*/ 621614 w 1504285"/>
              <a:gd name="connsiteY1" fmla="*/ 1799564 h 2421738"/>
              <a:gd name="connsiteX2" fmla="*/ 1110025 w 1504285"/>
              <a:gd name="connsiteY2" fmla="*/ 821863 h 2421738"/>
              <a:gd name="connsiteX3" fmla="*/ 1439798 w 1504285"/>
              <a:gd name="connsiteY3" fmla="*/ 128295 h 2421738"/>
              <a:gd name="connsiteX4" fmla="*/ 1496948 w 1504285"/>
              <a:gd name="connsiteY4" fmla="*/ 52095 h 2421738"/>
              <a:gd name="connsiteX0" fmla="*/ 0 w 1591499"/>
              <a:gd name="connsiteY0" fmla="*/ 2510620 h 2510620"/>
              <a:gd name="connsiteX1" fmla="*/ 708828 w 1591499"/>
              <a:gd name="connsiteY1" fmla="*/ 1799564 h 2510620"/>
              <a:gd name="connsiteX2" fmla="*/ 1197239 w 1591499"/>
              <a:gd name="connsiteY2" fmla="*/ 821863 h 2510620"/>
              <a:gd name="connsiteX3" fmla="*/ 1527012 w 1591499"/>
              <a:gd name="connsiteY3" fmla="*/ 128295 h 2510620"/>
              <a:gd name="connsiteX4" fmla="*/ 1584162 w 1591499"/>
              <a:gd name="connsiteY4" fmla="*/ 52095 h 2510620"/>
              <a:gd name="connsiteX0" fmla="*/ 0 w 1591499"/>
              <a:gd name="connsiteY0" fmla="*/ 2510620 h 2510620"/>
              <a:gd name="connsiteX1" fmla="*/ 708828 w 1591499"/>
              <a:gd name="connsiteY1" fmla="*/ 1799564 h 2510620"/>
              <a:gd name="connsiteX2" fmla="*/ 1197239 w 1591499"/>
              <a:gd name="connsiteY2" fmla="*/ 821863 h 2510620"/>
              <a:gd name="connsiteX3" fmla="*/ 1527012 w 1591499"/>
              <a:gd name="connsiteY3" fmla="*/ 128295 h 2510620"/>
              <a:gd name="connsiteX4" fmla="*/ 1584162 w 1591499"/>
              <a:gd name="connsiteY4" fmla="*/ 52095 h 251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499" h="2510620">
                <a:moveTo>
                  <a:pt x="0" y="2510620"/>
                </a:moveTo>
                <a:cubicBezTo>
                  <a:pt x="306969" y="2316351"/>
                  <a:pt x="509288" y="2081023"/>
                  <a:pt x="708828" y="1799564"/>
                </a:cubicBezTo>
                <a:cubicBezTo>
                  <a:pt x="908368" y="1518105"/>
                  <a:pt x="1060875" y="1100408"/>
                  <a:pt x="1197239" y="821863"/>
                </a:cubicBezTo>
                <a:cubicBezTo>
                  <a:pt x="1333603" y="543318"/>
                  <a:pt x="1462525" y="256590"/>
                  <a:pt x="1527012" y="128295"/>
                </a:cubicBezTo>
                <a:cubicBezTo>
                  <a:pt x="1591499" y="0"/>
                  <a:pt x="1576224" y="19551"/>
                  <a:pt x="1584162" y="52095"/>
                </a:cubicBezTo>
              </a:path>
            </a:pathLst>
          </a:custGeom>
          <a:noFill/>
          <a:ln w="19050" algn="ctr">
            <a:solidFill>
              <a:srgbClr val="0000FF"/>
            </a:solidFill>
            <a:round/>
            <a:headEnd/>
            <a:tailEnd/>
          </a:ln>
        </p:spPr>
        <p:txBody>
          <a:bodyPr lIns="82448" tIns="41226" rIns="82448" bIns="41226"/>
          <a:lstStyle/>
          <a:p>
            <a:pPr hangingPunct="0">
              <a:lnSpc>
                <a:spcPct val="93000"/>
              </a:lnSpc>
              <a:buClr>
                <a:srgbClr val="000000"/>
              </a:buClr>
              <a:buSzPct val="100000"/>
              <a:buFont typeface="Times New Roman" pitchFamily="18" charset="0"/>
              <a:buNone/>
            </a:pPr>
            <a:endParaRPr lang="en-US"/>
          </a:p>
        </p:txBody>
      </p:sp>
      <p:sp>
        <p:nvSpPr>
          <p:cNvPr id="32800" name="Freeform 29"/>
          <p:cNvSpPr>
            <a:spLocks noChangeArrowheads="1"/>
          </p:cNvSpPr>
          <p:nvPr/>
        </p:nvSpPr>
        <p:spPr bwMode="auto">
          <a:xfrm>
            <a:off x="5741280" y="2239415"/>
            <a:ext cx="1478879" cy="2157346"/>
          </a:xfrm>
          <a:custGeom>
            <a:avLst/>
            <a:gdLst>
              <a:gd name="T0" fmla="*/ 0 w 1456511"/>
              <a:gd name="T1" fmla="*/ 2607157 h 2871258"/>
              <a:gd name="T2" fmla="*/ 333114 w 1456511"/>
              <a:gd name="T3" fmla="*/ 2515064 h 2871258"/>
              <a:gd name="T4" fmla="*/ 991433 w 1456511"/>
              <a:gd name="T5" fmla="*/ 466811 h 2871258"/>
              <a:gd name="T6" fmla="*/ 1458934 w 1456511"/>
              <a:gd name="T7" fmla="*/ 0 h 2871258"/>
              <a:gd name="T8" fmla="*/ 0 60000 65536"/>
              <a:gd name="T9" fmla="*/ 0 60000 65536"/>
              <a:gd name="T10" fmla="*/ 0 60000 65536"/>
              <a:gd name="T11" fmla="*/ 0 60000 65536"/>
              <a:gd name="T12" fmla="*/ 0 w 1456511"/>
              <a:gd name="T13" fmla="*/ 0 h 2871258"/>
              <a:gd name="T14" fmla="*/ 1456511 w 1456511"/>
              <a:gd name="T15" fmla="*/ 2871258 h 2871258"/>
              <a:gd name="connsiteX0" fmla="*/ 0 w 1497764"/>
              <a:gd name="connsiteY0" fmla="*/ 2422078 h 2840492"/>
              <a:gd name="connsiteX1" fmla="*/ 373814 w 1497764"/>
              <a:gd name="connsiteY1" fmla="*/ 2514600 h 2840492"/>
              <a:gd name="connsiteX2" fmla="*/ 1031039 w 1497764"/>
              <a:gd name="connsiteY2" fmla="*/ 466725 h 2840492"/>
              <a:gd name="connsiteX3" fmla="*/ 1497764 w 1497764"/>
              <a:gd name="connsiteY3" fmla="*/ 0 h 2840492"/>
              <a:gd name="connsiteX0" fmla="*/ 0 w 1497764"/>
              <a:gd name="connsiteY0" fmla="*/ 2422078 h 2564953"/>
              <a:gd name="connsiteX1" fmla="*/ 444252 w 1497764"/>
              <a:gd name="connsiteY1" fmla="*/ 1799893 h 2564953"/>
              <a:gd name="connsiteX2" fmla="*/ 1031039 w 1497764"/>
              <a:gd name="connsiteY2" fmla="*/ 466725 h 2564953"/>
              <a:gd name="connsiteX3" fmla="*/ 1497764 w 1497764"/>
              <a:gd name="connsiteY3" fmla="*/ 0 h 2564953"/>
              <a:gd name="connsiteX0" fmla="*/ 0 w 1497764"/>
              <a:gd name="connsiteY0" fmla="*/ 2422078 h 2422078"/>
              <a:gd name="connsiteX1" fmla="*/ 444252 w 1497764"/>
              <a:gd name="connsiteY1" fmla="*/ 1799893 h 2422078"/>
              <a:gd name="connsiteX2" fmla="*/ 1031039 w 1497764"/>
              <a:gd name="connsiteY2" fmla="*/ 466725 h 2422078"/>
              <a:gd name="connsiteX3" fmla="*/ 1497764 w 1497764"/>
              <a:gd name="connsiteY3" fmla="*/ 0 h 2422078"/>
              <a:gd name="connsiteX0" fmla="*/ 0 w 1762726"/>
              <a:gd name="connsiteY0" fmla="*/ 2333194 h 2333194"/>
              <a:gd name="connsiteX1" fmla="*/ 709214 w 1762726"/>
              <a:gd name="connsiteY1" fmla="*/ 1799893 h 2333194"/>
              <a:gd name="connsiteX2" fmla="*/ 1296001 w 1762726"/>
              <a:gd name="connsiteY2" fmla="*/ 466725 h 2333194"/>
              <a:gd name="connsiteX3" fmla="*/ 1762726 w 1762726"/>
              <a:gd name="connsiteY3" fmla="*/ 0 h 2333194"/>
              <a:gd name="connsiteX0" fmla="*/ 0 w 1762726"/>
              <a:gd name="connsiteY0" fmla="*/ 2333194 h 2333194"/>
              <a:gd name="connsiteX1" fmla="*/ 709214 w 1762726"/>
              <a:gd name="connsiteY1" fmla="*/ 1799893 h 2333194"/>
              <a:gd name="connsiteX2" fmla="*/ 1296001 w 1762726"/>
              <a:gd name="connsiteY2" fmla="*/ 466725 h 2333194"/>
              <a:gd name="connsiteX3" fmla="*/ 1762726 w 1762726"/>
              <a:gd name="connsiteY3" fmla="*/ 0 h 2333194"/>
              <a:gd name="connsiteX0" fmla="*/ 0 w 1629450"/>
              <a:gd name="connsiteY0" fmla="*/ 2377636 h 2377636"/>
              <a:gd name="connsiteX1" fmla="*/ 575938 w 1629450"/>
              <a:gd name="connsiteY1" fmla="*/ 1799893 h 2377636"/>
              <a:gd name="connsiteX2" fmla="*/ 1162725 w 1629450"/>
              <a:gd name="connsiteY2" fmla="*/ 466725 h 2377636"/>
              <a:gd name="connsiteX3" fmla="*/ 1629450 w 1629450"/>
              <a:gd name="connsiteY3" fmla="*/ 0 h 2377636"/>
              <a:gd name="connsiteX0" fmla="*/ 0 w 1629450"/>
              <a:gd name="connsiteY0" fmla="*/ 2377636 h 2377636"/>
              <a:gd name="connsiteX1" fmla="*/ 575938 w 1629450"/>
              <a:gd name="connsiteY1" fmla="*/ 1799893 h 2377636"/>
              <a:gd name="connsiteX2" fmla="*/ 1162725 w 1629450"/>
              <a:gd name="connsiteY2" fmla="*/ 466725 h 2377636"/>
              <a:gd name="connsiteX3" fmla="*/ 1629450 w 1629450"/>
              <a:gd name="connsiteY3" fmla="*/ 0 h 2377636"/>
              <a:gd name="connsiteX0" fmla="*/ 0 w 1629450"/>
              <a:gd name="connsiteY0" fmla="*/ 2377636 h 2377636"/>
              <a:gd name="connsiteX1" fmla="*/ 575938 w 1629450"/>
              <a:gd name="connsiteY1" fmla="*/ 1799893 h 2377636"/>
              <a:gd name="connsiteX2" fmla="*/ 1162725 w 1629450"/>
              <a:gd name="connsiteY2" fmla="*/ 466725 h 2377636"/>
              <a:gd name="connsiteX3" fmla="*/ 1629450 w 1629450"/>
              <a:gd name="connsiteY3" fmla="*/ 0 h 2377636"/>
              <a:gd name="connsiteX0" fmla="*/ 0 w 1629450"/>
              <a:gd name="connsiteY0" fmla="*/ 2377636 h 2377636"/>
              <a:gd name="connsiteX1" fmla="*/ 710803 w 1629450"/>
              <a:gd name="connsiteY1" fmla="*/ 1577683 h 2377636"/>
              <a:gd name="connsiteX2" fmla="*/ 1162725 w 1629450"/>
              <a:gd name="connsiteY2" fmla="*/ 466725 h 2377636"/>
              <a:gd name="connsiteX3" fmla="*/ 1629450 w 1629450"/>
              <a:gd name="connsiteY3" fmla="*/ 0 h 2377636"/>
            </a:gdLst>
            <a:ahLst/>
            <a:cxnLst>
              <a:cxn ang="0">
                <a:pos x="connsiteX0" y="connsiteY0"/>
              </a:cxn>
              <a:cxn ang="0">
                <a:pos x="connsiteX1" y="connsiteY1"/>
              </a:cxn>
              <a:cxn ang="0">
                <a:pos x="connsiteX2" y="connsiteY2"/>
              </a:cxn>
              <a:cxn ang="0">
                <a:pos x="connsiteX3" y="connsiteY3"/>
              </a:cxn>
            </a:cxnLst>
            <a:rect l="l" t="t" r="r" b="b"/>
            <a:pathLst>
              <a:path w="1629450" h="2377636">
                <a:moveTo>
                  <a:pt x="0" y="2377636"/>
                </a:moveTo>
                <a:cubicBezTo>
                  <a:pt x="532415" y="1907593"/>
                  <a:pt x="517016" y="1896168"/>
                  <a:pt x="710803" y="1577683"/>
                </a:cubicBezTo>
                <a:cubicBezTo>
                  <a:pt x="904590" y="1259198"/>
                  <a:pt x="1009617" y="729672"/>
                  <a:pt x="1162725" y="466725"/>
                </a:cubicBezTo>
                <a:cubicBezTo>
                  <a:pt x="1315833" y="203778"/>
                  <a:pt x="1489750" y="23812"/>
                  <a:pt x="1629450" y="0"/>
                </a:cubicBezTo>
              </a:path>
            </a:pathLst>
          </a:custGeom>
          <a:noFill/>
          <a:ln w="19050" algn="ctr">
            <a:solidFill>
              <a:srgbClr val="0000FF"/>
            </a:solidFill>
            <a:round/>
            <a:headEnd/>
            <a:tailEnd/>
          </a:ln>
        </p:spPr>
        <p:txBody>
          <a:bodyPr lIns="82448" tIns="41226" rIns="82448" bIns="41226"/>
          <a:lstStyle/>
          <a:p>
            <a:pPr hangingPunct="0">
              <a:lnSpc>
                <a:spcPct val="93000"/>
              </a:lnSpc>
              <a:buClr>
                <a:srgbClr val="000000"/>
              </a:buClr>
              <a:buSzPct val="100000"/>
              <a:buFont typeface="Times New Roman" pitchFamily="18" charset="0"/>
              <a:buNone/>
            </a:pPr>
            <a:endParaRPr lang="en-US"/>
          </a:p>
        </p:txBody>
      </p:sp>
      <p:sp>
        <p:nvSpPr>
          <p:cNvPr id="32799" name="Freeform 30"/>
          <p:cNvSpPr>
            <a:spLocks noChangeArrowheads="1"/>
          </p:cNvSpPr>
          <p:nvPr/>
        </p:nvSpPr>
        <p:spPr bwMode="auto">
          <a:xfrm>
            <a:off x="5499360" y="2066599"/>
            <a:ext cx="1693438" cy="2249514"/>
          </a:xfrm>
          <a:custGeom>
            <a:avLst/>
            <a:gdLst>
              <a:gd name="T0" fmla="*/ 0 w 1409700"/>
              <a:gd name="T1" fmla="*/ 1381125 h 1647825"/>
              <a:gd name="T2" fmla="*/ 200025 w 1409700"/>
              <a:gd name="T3" fmla="*/ 1457325 h 1647825"/>
              <a:gd name="T4" fmla="*/ 952500 w 1409700"/>
              <a:gd name="T5" fmla="*/ 238125 h 1647825"/>
              <a:gd name="T6" fmla="*/ 1409700 w 1409700"/>
              <a:gd name="T7" fmla="*/ 28575 h 1647825"/>
              <a:gd name="T8" fmla="*/ 0 60000 65536"/>
              <a:gd name="T9" fmla="*/ 0 60000 65536"/>
              <a:gd name="T10" fmla="*/ 0 60000 65536"/>
              <a:gd name="T11" fmla="*/ 0 60000 65536"/>
              <a:gd name="T12" fmla="*/ 0 w 1409700"/>
              <a:gd name="T13" fmla="*/ 0 h 1647825"/>
              <a:gd name="T14" fmla="*/ 1409700 w 1409700"/>
              <a:gd name="T15" fmla="*/ 1647825 h 1647825"/>
              <a:gd name="connsiteX0" fmla="*/ 0 w 1468438"/>
              <a:gd name="connsiteY0" fmla="*/ 2397124 h 2530474"/>
              <a:gd name="connsiteX1" fmla="*/ 258763 w 1468438"/>
              <a:gd name="connsiteY1" fmla="*/ 1457325 h 2530474"/>
              <a:gd name="connsiteX2" fmla="*/ 1011238 w 1468438"/>
              <a:gd name="connsiteY2" fmla="*/ 238125 h 2530474"/>
              <a:gd name="connsiteX3" fmla="*/ 1468438 w 1468438"/>
              <a:gd name="connsiteY3" fmla="*/ 28575 h 2530474"/>
              <a:gd name="connsiteX0" fmla="*/ 0 w 1468438"/>
              <a:gd name="connsiteY0" fmla="*/ 2435224 h 2568574"/>
              <a:gd name="connsiteX1" fmla="*/ 444500 w 1468438"/>
              <a:gd name="connsiteY1" fmla="*/ 1724023 h 2568574"/>
              <a:gd name="connsiteX2" fmla="*/ 1011238 w 1468438"/>
              <a:gd name="connsiteY2" fmla="*/ 276225 h 2568574"/>
              <a:gd name="connsiteX3" fmla="*/ 1468438 w 1468438"/>
              <a:gd name="connsiteY3" fmla="*/ 66675 h 2568574"/>
              <a:gd name="connsiteX0" fmla="*/ 0 w 1468438"/>
              <a:gd name="connsiteY0" fmla="*/ 2435224 h 2435224"/>
              <a:gd name="connsiteX1" fmla="*/ 444500 w 1468438"/>
              <a:gd name="connsiteY1" fmla="*/ 1724023 h 2435224"/>
              <a:gd name="connsiteX2" fmla="*/ 1011238 w 1468438"/>
              <a:gd name="connsiteY2" fmla="*/ 276225 h 2435224"/>
              <a:gd name="connsiteX3" fmla="*/ 1468438 w 1468438"/>
              <a:gd name="connsiteY3" fmla="*/ 66675 h 2435224"/>
              <a:gd name="connsiteX0" fmla="*/ 0 w 1866898"/>
              <a:gd name="connsiteY0" fmla="*/ 2479673 h 2479673"/>
              <a:gd name="connsiteX1" fmla="*/ 842960 w 1866898"/>
              <a:gd name="connsiteY1" fmla="*/ 1724023 h 2479673"/>
              <a:gd name="connsiteX2" fmla="*/ 1409698 w 1866898"/>
              <a:gd name="connsiteY2" fmla="*/ 276225 h 2479673"/>
              <a:gd name="connsiteX3" fmla="*/ 1866898 w 1866898"/>
              <a:gd name="connsiteY3" fmla="*/ 66675 h 2479673"/>
              <a:gd name="connsiteX0" fmla="*/ 0 w 1866898"/>
              <a:gd name="connsiteY0" fmla="*/ 2479673 h 2479673"/>
              <a:gd name="connsiteX1" fmla="*/ 842960 w 1866898"/>
              <a:gd name="connsiteY1" fmla="*/ 1724023 h 2479673"/>
              <a:gd name="connsiteX2" fmla="*/ 1409698 w 1866898"/>
              <a:gd name="connsiteY2" fmla="*/ 276225 h 2479673"/>
              <a:gd name="connsiteX3" fmla="*/ 1866898 w 1866898"/>
              <a:gd name="connsiteY3" fmla="*/ 66675 h 2479673"/>
            </a:gdLst>
            <a:ahLst/>
            <a:cxnLst>
              <a:cxn ang="0">
                <a:pos x="connsiteX0" y="connsiteY0"/>
              </a:cxn>
              <a:cxn ang="0">
                <a:pos x="connsiteX1" y="connsiteY1"/>
              </a:cxn>
              <a:cxn ang="0">
                <a:pos x="connsiteX2" y="connsiteY2"/>
              </a:cxn>
              <a:cxn ang="0">
                <a:pos x="connsiteX3" y="connsiteY3"/>
              </a:cxn>
            </a:cxnLst>
            <a:rect l="l" t="t" r="r" b="b"/>
            <a:pathLst>
              <a:path w="1866898" h="2479673">
                <a:moveTo>
                  <a:pt x="0" y="2479673"/>
                </a:moveTo>
                <a:cubicBezTo>
                  <a:pt x="464291" y="2193284"/>
                  <a:pt x="608010" y="2091264"/>
                  <a:pt x="842960" y="1724023"/>
                </a:cubicBezTo>
                <a:cubicBezTo>
                  <a:pt x="1077910" y="1356782"/>
                  <a:pt x="1239042" y="552450"/>
                  <a:pt x="1409698" y="276225"/>
                </a:cubicBezTo>
                <a:cubicBezTo>
                  <a:pt x="1580354" y="0"/>
                  <a:pt x="1739104" y="52387"/>
                  <a:pt x="1866898" y="66675"/>
                </a:cubicBezTo>
              </a:path>
            </a:pathLst>
          </a:custGeom>
          <a:noFill/>
          <a:ln w="19050" algn="ctr">
            <a:solidFill>
              <a:srgbClr val="0000FF"/>
            </a:solidFill>
            <a:round/>
            <a:headEnd/>
            <a:tailEnd/>
          </a:ln>
        </p:spPr>
        <p:txBody>
          <a:bodyPr lIns="82448" tIns="41226" rIns="82448" bIns="41226"/>
          <a:lstStyle/>
          <a:p>
            <a:pPr hangingPunct="0">
              <a:lnSpc>
                <a:spcPct val="93000"/>
              </a:lnSpc>
              <a:buClr>
                <a:srgbClr val="000000"/>
              </a:buClr>
              <a:buSzPct val="100000"/>
              <a:buFont typeface="Times New Roman" pitchFamily="18" charset="0"/>
              <a:buNone/>
            </a:pPr>
            <a:endParaRPr lang="en-US"/>
          </a:p>
        </p:txBody>
      </p:sp>
      <p:pic>
        <p:nvPicPr>
          <p:cNvPr id="32770" name="Picture 17" descr="Z:\precn_t3400_right_500.jpg"/>
          <p:cNvPicPr>
            <a:picLocks noChangeAspect="1" noChangeArrowheads="1"/>
          </p:cNvPicPr>
          <p:nvPr/>
        </p:nvPicPr>
        <p:blipFill>
          <a:blip r:embed="rId3" cstate="print"/>
          <a:srcRect l="22433" t="21567" r="21567" b="3233"/>
          <a:stretch>
            <a:fillRect/>
          </a:stretch>
        </p:blipFill>
        <p:spPr bwMode="auto">
          <a:xfrm>
            <a:off x="7099198" y="3993519"/>
            <a:ext cx="552960" cy="743118"/>
          </a:xfrm>
          <a:prstGeom prst="rect">
            <a:avLst/>
          </a:prstGeom>
          <a:noFill/>
          <a:ln w="9525">
            <a:noFill/>
            <a:miter lim="800000"/>
            <a:headEnd/>
            <a:tailEnd/>
          </a:ln>
        </p:spPr>
      </p:pic>
      <p:pic>
        <p:nvPicPr>
          <p:cNvPr id="32771" name="Picture 12"/>
          <p:cNvPicPr>
            <a:picLocks noChangeAspect="1" noChangeArrowheads="1"/>
          </p:cNvPicPr>
          <p:nvPr/>
        </p:nvPicPr>
        <p:blipFill>
          <a:blip r:embed="rId4" cstate="print"/>
          <a:srcRect l="13718" t="3493" r="14957" b="2219"/>
          <a:stretch>
            <a:fillRect/>
          </a:stretch>
        </p:blipFill>
        <p:spPr bwMode="auto">
          <a:xfrm>
            <a:off x="551518" y="3352652"/>
            <a:ext cx="1398240" cy="2903345"/>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2783" name="Picture 16" descr="Z:\30fp_front_120x100.jpg"/>
          <p:cNvPicPr>
            <a:picLocks noChangeAspect="1" noChangeArrowheads="1"/>
          </p:cNvPicPr>
          <p:nvPr/>
        </p:nvPicPr>
        <p:blipFill>
          <a:blip r:embed="rId5" cstate="print"/>
          <a:srcRect/>
          <a:stretch>
            <a:fillRect/>
          </a:stretch>
        </p:blipFill>
        <p:spPr bwMode="auto">
          <a:xfrm>
            <a:off x="7634878" y="4030963"/>
            <a:ext cx="846720" cy="705674"/>
          </a:xfrm>
          <a:prstGeom prst="rect">
            <a:avLst/>
          </a:prstGeom>
          <a:noFill/>
          <a:ln w="9525">
            <a:noFill/>
            <a:miter lim="800000"/>
            <a:headEnd/>
            <a:tailEnd/>
          </a:ln>
        </p:spPr>
      </p:pic>
      <p:cxnSp>
        <p:nvCxnSpPr>
          <p:cNvPr id="42" name="Curved Connector 41"/>
          <p:cNvCxnSpPr/>
          <p:nvPr/>
        </p:nvCxnSpPr>
        <p:spPr bwMode="auto">
          <a:xfrm rot="5400000">
            <a:off x="7375653" y="3659422"/>
            <a:ext cx="483891" cy="345600"/>
          </a:xfrm>
          <a:prstGeom prst="curvedConnector3">
            <a:avLst>
              <a:gd name="adj1" fmla="val 50000"/>
            </a:avLst>
          </a:prstGeom>
          <a:solidFill>
            <a:srgbClr val="00B8FF"/>
          </a:solidFill>
          <a:ln w="31750" cap="flat" cmpd="sng" algn="ctr">
            <a:solidFill>
              <a:srgbClr val="FF6600"/>
            </a:solidFill>
            <a:prstDash val="solid"/>
            <a:round/>
            <a:headEnd type="stealth" w="lg" len="lg"/>
            <a:tailEnd type="stealth" w="lg" len="lg"/>
          </a:ln>
          <a:effectLst/>
        </p:spPr>
      </p:cxnSp>
      <p:pic>
        <p:nvPicPr>
          <p:cNvPr id="32785" name="Picture 18" descr="Z:\Gammaspektrum_Uranerz.jpg"/>
          <p:cNvPicPr>
            <a:picLocks noChangeAspect="1" noChangeArrowheads="1"/>
          </p:cNvPicPr>
          <p:nvPr/>
        </p:nvPicPr>
        <p:blipFill>
          <a:blip r:embed="rId6" cstate="print"/>
          <a:srcRect/>
          <a:stretch>
            <a:fillRect/>
          </a:stretch>
        </p:blipFill>
        <p:spPr bwMode="auto">
          <a:xfrm>
            <a:off x="7721278" y="4251306"/>
            <a:ext cx="552960" cy="414764"/>
          </a:xfrm>
          <a:prstGeom prst="rect">
            <a:avLst/>
          </a:prstGeom>
          <a:noFill/>
          <a:ln w="9525">
            <a:noFill/>
            <a:miter lim="800000"/>
            <a:headEnd/>
            <a:tailEnd/>
          </a:ln>
        </p:spPr>
      </p:pic>
      <p:sp>
        <p:nvSpPr>
          <p:cNvPr id="32791" name="Freeform 44"/>
          <p:cNvSpPr>
            <a:spLocks/>
          </p:cNvSpPr>
          <p:nvPr/>
        </p:nvSpPr>
        <p:spPr bwMode="auto">
          <a:xfrm>
            <a:off x="5620368" y="1692138"/>
            <a:ext cx="1571011" cy="1252963"/>
          </a:xfrm>
          <a:custGeom>
            <a:avLst/>
            <a:gdLst>
              <a:gd name="T0" fmla="*/ 0 w 725"/>
              <a:gd name="T1" fmla="*/ 793849975 h 410"/>
              <a:gd name="T2" fmla="*/ 546872889 w 725"/>
              <a:gd name="T3" fmla="*/ 924898259 h 410"/>
              <a:gd name="T4" fmla="*/ 1020662097 w 725"/>
              <a:gd name="T5" fmla="*/ 146169069 h 410"/>
              <a:gd name="T6" fmla="*/ 1827111872 w 725"/>
              <a:gd name="T7" fmla="*/ 45362811 h 410"/>
              <a:gd name="T8" fmla="*/ 0 60000 65536"/>
              <a:gd name="T9" fmla="*/ 0 60000 65536"/>
              <a:gd name="T10" fmla="*/ 0 60000 65536"/>
              <a:gd name="T11" fmla="*/ 0 60000 65536"/>
              <a:gd name="T12" fmla="*/ 0 w 725"/>
              <a:gd name="T13" fmla="*/ 0 h 410"/>
              <a:gd name="T14" fmla="*/ 725 w 725"/>
              <a:gd name="T15" fmla="*/ 410 h 410"/>
              <a:gd name="connsiteX0" fmla="*/ 0 w 12262"/>
              <a:gd name="connsiteY0" fmla="*/ 14537 h 14830"/>
              <a:gd name="connsiteX1" fmla="*/ 5255 w 12262"/>
              <a:gd name="connsiteY1" fmla="*/ 8951 h 14830"/>
              <a:gd name="connsiteX2" fmla="*/ 7848 w 12262"/>
              <a:gd name="connsiteY2" fmla="*/ 1415 h 14830"/>
              <a:gd name="connsiteX3" fmla="*/ 12262 w 12262"/>
              <a:gd name="connsiteY3" fmla="*/ 439 h 14830"/>
              <a:gd name="connsiteX0" fmla="*/ 0 w 12262"/>
              <a:gd name="connsiteY0" fmla="*/ 14537 h 15282"/>
              <a:gd name="connsiteX1" fmla="*/ 5255 w 12262"/>
              <a:gd name="connsiteY1" fmla="*/ 8951 h 15282"/>
              <a:gd name="connsiteX2" fmla="*/ 7848 w 12262"/>
              <a:gd name="connsiteY2" fmla="*/ 1415 h 15282"/>
              <a:gd name="connsiteX3" fmla="*/ 12262 w 12262"/>
              <a:gd name="connsiteY3" fmla="*/ 439 h 15282"/>
              <a:gd name="connsiteX0" fmla="*/ 0 w 12262"/>
              <a:gd name="connsiteY0" fmla="*/ 14537 h 14537"/>
              <a:gd name="connsiteX1" fmla="*/ 5255 w 12262"/>
              <a:gd name="connsiteY1" fmla="*/ 8951 h 14537"/>
              <a:gd name="connsiteX2" fmla="*/ 7848 w 12262"/>
              <a:gd name="connsiteY2" fmla="*/ 1415 h 14537"/>
              <a:gd name="connsiteX3" fmla="*/ 12262 w 12262"/>
              <a:gd name="connsiteY3" fmla="*/ 439 h 14537"/>
              <a:gd name="connsiteX0" fmla="*/ 0 w 11876"/>
              <a:gd name="connsiteY0" fmla="*/ 15219 h 15219"/>
              <a:gd name="connsiteX1" fmla="*/ 4869 w 11876"/>
              <a:gd name="connsiteY1" fmla="*/ 8951 h 15219"/>
              <a:gd name="connsiteX2" fmla="*/ 7462 w 11876"/>
              <a:gd name="connsiteY2" fmla="*/ 1415 h 15219"/>
              <a:gd name="connsiteX3" fmla="*/ 11876 w 11876"/>
              <a:gd name="connsiteY3" fmla="*/ 439 h 15219"/>
              <a:gd name="connsiteX0" fmla="*/ 0 w 11876"/>
              <a:gd name="connsiteY0" fmla="*/ 15219 h 15219"/>
              <a:gd name="connsiteX1" fmla="*/ 4869 w 11876"/>
              <a:gd name="connsiteY1" fmla="*/ 8951 h 15219"/>
              <a:gd name="connsiteX2" fmla="*/ 7462 w 11876"/>
              <a:gd name="connsiteY2" fmla="*/ 1415 h 15219"/>
              <a:gd name="connsiteX3" fmla="*/ 11876 w 11876"/>
              <a:gd name="connsiteY3" fmla="*/ 439 h 15219"/>
              <a:gd name="connsiteX0" fmla="*/ 0 w 14290"/>
              <a:gd name="connsiteY0" fmla="*/ 15219 h 15219"/>
              <a:gd name="connsiteX1" fmla="*/ 4869 w 14290"/>
              <a:gd name="connsiteY1" fmla="*/ 8951 h 15219"/>
              <a:gd name="connsiteX2" fmla="*/ 7462 w 14290"/>
              <a:gd name="connsiteY2" fmla="*/ 1415 h 15219"/>
              <a:gd name="connsiteX3" fmla="*/ 14290 w 14290"/>
              <a:gd name="connsiteY3" fmla="*/ 5658 h 15219"/>
              <a:gd name="connsiteX0" fmla="*/ 0 w 14290"/>
              <a:gd name="connsiteY0" fmla="*/ 13707 h 13707"/>
              <a:gd name="connsiteX1" fmla="*/ 4869 w 14290"/>
              <a:gd name="connsiteY1" fmla="*/ 7439 h 13707"/>
              <a:gd name="connsiteX2" fmla="*/ 8497 w 14290"/>
              <a:gd name="connsiteY2" fmla="*/ 1415 h 13707"/>
              <a:gd name="connsiteX3" fmla="*/ 14290 w 14290"/>
              <a:gd name="connsiteY3" fmla="*/ 4146 h 13707"/>
              <a:gd name="connsiteX0" fmla="*/ 0 w 14290"/>
              <a:gd name="connsiteY0" fmla="*/ 15073 h 15073"/>
              <a:gd name="connsiteX1" fmla="*/ 4869 w 14290"/>
              <a:gd name="connsiteY1" fmla="*/ 8805 h 15073"/>
              <a:gd name="connsiteX2" fmla="*/ 9269 w 14290"/>
              <a:gd name="connsiteY2" fmla="*/ 1415 h 15073"/>
              <a:gd name="connsiteX3" fmla="*/ 14290 w 14290"/>
              <a:gd name="connsiteY3" fmla="*/ 5512 h 15073"/>
              <a:gd name="connsiteX0" fmla="*/ 0 w 14290"/>
              <a:gd name="connsiteY0" fmla="*/ 15073 h 15073"/>
              <a:gd name="connsiteX1" fmla="*/ 5021 w 14290"/>
              <a:gd name="connsiteY1" fmla="*/ 9610 h 15073"/>
              <a:gd name="connsiteX2" fmla="*/ 9269 w 14290"/>
              <a:gd name="connsiteY2" fmla="*/ 1415 h 15073"/>
              <a:gd name="connsiteX3" fmla="*/ 14290 w 14290"/>
              <a:gd name="connsiteY3" fmla="*/ 5512 h 15073"/>
              <a:gd name="connsiteX0" fmla="*/ 0 w 14662"/>
              <a:gd name="connsiteY0" fmla="*/ 21220 h 21220"/>
              <a:gd name="connsiteX1" fmla="*/ 5393 w 14662"/>
              <a:gd name="connsiteY1" fmla="*/ 9610 h 21220"/>
              <a:gd name="connsiteX2" fmla="*/ 9641 w 14662"/>
              <a:gd name="connsiteY2" fmla="*/ 1415 h 21220"/>
              <a:gd name="connsiteX3" fmla="*/ 14662 w 14662"/>
              <a:gd name="connsiteY3" fmla="*/ 5512 h 21220"/>
              <a:gd name="connsiteX0" fmla="*/ 0 w 14662"/>
              <a:gd name="connsiteY0" fmla="*/ 21220 h 21220"/>
              <a:gd name="connsiteX1" fmla="*/ 5407 w 14662"/>
              <a:gd name="connsiteY1" fmla="*/ 11659 h 21220"/>
              <a:gd name="connsiteX2" fmla="*/ 9641 w 14662"/>
              <a:gd name="connsiteY2" fmla="*/ 1415 h 21220"/>
              <a:gd name="connsiteX3" fmla="*/ 14662 w 14662"/>
              <a:gd name="connsiteY3" fmla="*/ 5512 h 21220"/>
              <a:gd name="connsiteX0" fmla="*/ 0 w 14662"/>
              <a:gd name="connsiteY0" fmla="*/ 21220 h 21220"/>
              <a:gd name="connsiteX1" fmla="*/ 9641 w 14662"/>
              <a:gd name="connsiteY1" fmla="*/ 1415 h 21220"/>
              <a:gd name="connsiteX2" fmla="*/ 14662 w 14662"/>
              <a:gd name="connsiteY2" fmla="*/ 5512 h 21220"/>
              <a:gd name="connsiteX0" fmla="*/ 0 w 14662"/>
              <a:gd name="connsiteY0" fmla="*/ 21220 h 21220"/>
              <a:gd name="connsiteX1" fmla="*/ 9641 w 14662"/>
              <a:gd name="connsiteY1" fmla="*/ 1415 h 21220"/>
              <a:gd name="connsiteX2" fmla="*/ 14662 w 14662"/>
              <a:gd name="connsiteY2" fmla="*/ 5512 h 21220"/>
              <a:gd name="connsiteX0" fmla="*/ 0 w 14662"/>
              <a:gd name="connsiteY0" fmla="*/ 21220 h 21220"/>
              <a:gd name="connsiteX1" fmla="*/ 9641 w 14662"/>
              <a:gd name="connsiteY1" fmla="*/ 1415 h 21220"/>
              <a:gd name="connsiteX2" fmla="*/ 14662 w 14662"/>
              <a:gd name="connsiteY2" fmla="*/ 5512 h 21220"/>
              <a:gd name="connsiteX0" fmla="*/ 0 w 15048"/>
              <a:gd name="connsiteY0" fmla="*/ 21220 h 21220"/>
              <a:gd name="connsiteX1" fmla="*/ 10027 w 15048"/>
              <a:gd name="connsiteY1" fmla="*/ 1415 h 21220"/>
              <a:gd name="connsiteX2" fmla="*/ 15048 w 15048"/>
              <a:gd name="connsiteY2" fmla="*/ 5512 h 21220"/>
            </a:gdLst>
            <a:ahLst/>
            <a:cxnLst>
              <a:cxn ang="0">
                <a:pos x="connsiteX0" y="connsiteY0"/>
              </a:cxn>
              <a:cxn ang="0">
                <a:pos x="connsiteX1" y="connsiteY1"/>
              </a:cxn>
              <a:cxn ang="0">
                <a:pos x="connsiteX2" y="connsiteY2"/>
              </a:cxn>
            </a:cxnLst>
            <a:rect l="l" t="t" r="r" b="b"/>
            <a:pathLst>
              <a:path w="15048" h="21220">
                <a:moveTo>
                  <a:pt x="0" y="21220"/>
                </a:moveTo>
                <a:cubicBezTo>
                  <a:pt x="5092" y="16893"/>
                  <a:pt x="7583" y="4033"/>
                  <a:pt x="10027" y="1415"/>
                </a:cubicBezTo>
                <a:cubicBezTo>
                  <a:pt x="11200" y="0"/>
                  <a:pt x="14124" y="5707"/>
                  <a:pt x="15048" y="5512"/>
                </a:cubicBezTo>
              </a:path>
            </a:pathLst>
          </a:custGeom>
          <a:noFill/>
          <a:ln w="19050">
            <a:solidFill>
              <a:srgbClr val="0000FF"/>
            </a:solidFill>
            <a:round/>
            <a:headEnd/>
            <a:tailEnd/>
          </a:ln>
        </p:spPr>
        <p:txBody>
          <a:bodyPr lIns="82945" tIns="41473" rIns="82945" bIns="41473"/>
          <a:lstStyle/>
          <a:p>
            <a:endParaRPr lang="it-IT"/>
          </a:p>
        </p:txBody>
      </p:sp>
      <p:sp>
        <p:nvSpPr>
          <p:cNvPr id="32792" name="Oval 45"/>
          <p:cNvSpPr>
            <a:spLocks noChangeArrowheads="1"/>
          </p:cNvSpPr>
          <p:nvPr/>
        </p:nvSpPr>
        <p:spPr bwMode="auto">
          <a:xfrm>
            <a:off x="6407998" y="1347961"/>
            <a:ext cx="138240" cy="138255"/>
          </a:xfrm>
          <a:prstGeom prst="ellipse">
            <a:avLst/>
          </a:prstGeom>
          <a:noFill/>
          <a:ln w="19050" algn="ctr">
            <a:solidFill>
              <a:srgbClr val="0000FF"/>
            </a:solidFill>
            <a:round/>
            <a:headEnd/>
            <a:tailEnd/>
          </a:ln>
        </p:spPr>
        <p:txBody>
          <a:bodyPr wrap="none" lIns="82945" tIns="41473" rIns="82945" bIns="41473" anchor="ctr"/>
          <a:lstStyle/>
          <a:p>
            <a:endParaRPr lang="it-IT"/>
          </a:p>
        </p:txBody>
      </p:sp>
      <p:sp>
        <p:nvSpPr>
          <p:cNvPr id="32793" name="Oval 46"/>
          <p:cNvSpPr>
            <a:spLocks noChangeArrowheads="1"/>
          </p:cNvSpPr>
          <p:nvPr/>
        </p:nvSpPr>
        <p:spPr bwMode="auto">
          <a:xfrm>
            <a:off x="6707518" y="2397832"/>
            <a:ext cx="139680" cy="138255"/>
          </a:xfrm>
          <a:prstGeom prst="ellipse">
            <a:avLst/>
          </a:prstGeom>
          <a:noFill/>
          <a:ln w="19050" algn="ctr">
            <a:solidFill>
              <a:srgbClr val="0000FF"/>
            </a:solidFill>
            <a:round/>
            <a:headEnd/>
            <a:tailEnd/>
          </a:ln>
        </p:spPr>
        <p:txBody>
          <a:bodyPr wrap="none" lIns="82945" tIns="41473" rIns="82945" bIns="41473" anchor="ctr"/>
          <a:lstStyle/>
          <a:p>
            <a:endParaRPr lang="it-IT"/>
          </a:p>
        </p:txBody>
      </p:sp>
      <p:sp>
        <p:nvSpPr>
          <p:cNvPr id="32794" name="Oval 47"/>
          <p:cNvSpPr>
            <a:spLocks noChangeArrowheads="1"/>
          </p:cNvSpPr>
          <p:nvPr/>
        </p:nvSpPr>
        <p:spPr bwMode="auto">
          <a:xfrm>
            <a:off x="6780958" y="2639777"/>
            <a:ext cx="136800" cy="138255"/>
          </a:xfrm>
          <a:prstGeom prst="ellipse">
            <a:avLst/>
          </a:prstGeom>
          <a:noFill/>
          <a:ln w="19050" algn="ctr">
            <a:solidFill>
              <a:srgbClr val="0000FF"/>
            </a:solidFill>
            <a:round/>
            <a:headEnd/>
            <a:tailEnd/>
          </a:ln>
        </p:spPr>
        <p:txBody>
          <a:bodyPr wrap="none" lIns="82945" tIns="41473" rIns="82945" bIns="41473" anchor="ctr"/>
          <a:lstStyle/>
          <a:p>
            <a:endParaRPr lang="it-IT"/>
          </a:p>
        </p:txBody>
      </p:sp>
      <p:sp>
        <p:nvSpPr>
          <p:cNvPr id="32796" name="Oval 51"/>
          <p:cNvSpPr>
            <a:spLocks noChangeArrowheads="1"/>
          </p:cNvSpPr>
          <p:nvPr/>
        </p:nvSpPr>
        <p:spPr bwMode="auto">
          <a:xfrm>
            <a:off x="6419518" y="1785767"/>
            <a:ext cx="138240" cy="138255"/>
          </a:xfrm>
          <a:prstGeom prst="ellipse">
            <a:avLst/>
          </a:prstGeom>
          <a:noFill/>
          <a:ln w="19050" algn="ctr">
            <a:solidFill>
              <a:srgbClr val="0000FF"/>
            </a:solidFill>
            <a:round/>
            <a:headEnd/>
            <a:tailEnd/>
          </a:ln>
        </p:spPr>
        <p:txBody>
          <a:bodyPr wrap="none" lIns="82945" tIns="41473" rIns="82945" bIns="41473" anchor="ctr"/>
          <a:lstStyle/>
          <a:p>
            <a:endParaRPr lang="it-IT"/>
          </a:p>
        </p:txBody>
      </p:sp>
      <p:pic>
        <p:nvPicPr>
          <p:cNvPr id="32812" name="Picture 47"/>
          <p:cNvPicPr>
            <a:picLocks noChangeAspect="1" noChangeArrowheads="1"/>
          </p:cNvPicPr>
          <p:nvPr/>
        </p:nvPicPr>
        <p:blipFill>
          <a:blip r:embed="rId7" cstate="print"/>
          <a:srcRect/>
          <a:stretch>
            <a:fillRect/>
          </a:stretch>
        </p:blipFill>
        <p:spPr bwMode="auto">
          <a:xfrm>
            <a:off x="6407998" y="5373185"/>
            <a:ext cx="2083680" cy="1228449"/>
          </a:xfrm>
          <a:prstGeom prst="rect">
            <a:avLst/>
          </a:prstGeom>
          <a:noFill/>
          <a:ln w="22225" algn="ctr">
            <a:noFill/>
            <a:miter lim="800000"/>
            <a:headEnd/>
            <a:tailEnd/>
          </a:ln>
        </p:spPr>
      </p:pic>
      <p:sp>
        <p:nvSpPr>
          <p:cNvPr id="32838" name="TextBox 61"/>
          <p:cNvSpPr txBox="1">
            <a:spLocks noChangeArrowheads="1"/>
          </p:cNvSpPr>
          <p:nvPr/>
        </p:nvSpPr>
        <p:spPr bwMode="auto">
          <a:xfrm>
            <a:off x="6089604" y="845349"/>
            <a:ext cx="358867" cy="284876"/>
          </a:xfrm>
          <a:prstGeom prst="rect">
            <a:avLst/>
          </a:prstGeom>
          <a:noFill/>
          <a:ln w="9525">
            <a:noFill/>
            <a:miter lim="800000"/>
            <a:headEnd/>
            <a:tailEnd/>
          </a:ln>
        </p:spPr>
        <p:txBody>
          <a:bodyPr wrap="none" lIns="82448" tIns="41226" rIns="82448" bIns="41226">
            <a:spAutoFit/>
          </a:bodyPr>
          <a:lstStyle/>
          <a:p>
            <a:pPr algn="ctr" hangingPunct="0">
              <a:lnSpc>
                <a:spcPct val="93000"/>
              </a:lnSpc>
              <a:buClr>
                <a:srgbClr val="000000"/>
              </a:buClr>
              <a:buSzPct val="100000"/>
              <a:buFont typeface="Times New Roman" pitchFamily="18" charset="0"/>
              <a:buNone/>
            </a:pPr>
            <a:r>
              <a:rPr lang="en-US" sz="700" b="1" dirty="0">
                <a:solidFill>
                  <a:schemeClr val="accent2"/>
                </a:solidFill>
                <a:latin typeface="Comic Sans MS" pitchFamily="66" charset="0"/>
              </a:rPr>
              <a:t>GTS </a:t>
            </a:r>
          </a:p>
          <a:p>
            <a:pPr algn="ctr" hangingPunct="0">
              <a:lnSpc>
                <a:spcPct val="93000"/>
              </a:lnSpc>
              <a:buClr>
                <a:srgbClr val="000000"/>
              </a:buClr>
              <a:buSzPct val="100000"/>
              <a:buFont typeface="Times New Roman" pitchFamily="18" charset="0"/>
              <a:buNone/>
            </a:pPr>
            <a:r>
              <a:rPr lang="en-US" sz="700" b="1" dirty="0">
                <a:solidFill>
                  <a:schemeClr val="accent2"/>
                </a:solidFill>
                <a:latin typeface="Comic Sans MS" pitchFamily="66" charset="0"/>
              </a:rPr>
              <a:t>link</a:t>
            </a:r>
          </a:p>
        </p:txBody>
      </p:sp>
      <p:sp>
        <p:nvSpPr>
          <p:cNvPr id="32839" name="Oval 51"/>
          <p:cNvSpPr>
            <a:spLocks noChangeArrowheads="1"/>
          </p:cNvSpPr>
          <p:nvPr/>
        </p:nvSpPr>
        <p:spPr bwMode="auto">
          <a:xfrm>
            <a:off x="6517438" y="1049850"/>
            <a:ext cx="138240" cy="138255"/>
          </a:xfrm>
          <a:prstGeom prst="ellipse">
            <a:avLst/>
          </a:prstGeom>
          <a:noFill/>
          <a:ln w="19050" algn="ctr">
            <a:solidFill>
              <a:srgbClr val="0000FF"/>
            </a:solidFill>
            <a:round/>
            <a:headEnd/>
            <a:tailEnd/>
          </a:ln>
        </p:spPr>
        <p:txBody>
          <a:bodyPr wrap="none" lIns="82945" tIns="41473" rIns="82945" bIns="41473" anchor="ctr"/>
          <a:lstStyle/>
          <a:p>
            <a:endParaRPr lang="it-IT"/>
          </a:p>
        </p:txBody>
      </p:sp>
      <p:sp>
        <p:nvSpPr>
          <p:cNvPr id="32850" name="Line 82"/>
          <p:cNvSpPr>
            <a:spLocks noChangeShapeType="1"/>
          </p:cNvSpPr>
          <p:nvPr/>
        </p:nvSpPr>
        <p:spPr bwMode="auto">
          <a:xfrm flipV="1">
            <a:off x="6753598" y="1769926"/>
            <a:ext cx="0" cy="553018"/>
          </a:xfrm>
          <a:prstGeom prst="line">
            <a:avLst/>
          </a:prstGeom>
          <a:noFill/>
          <a:ln w="9525">
            <a:solidFill>
              <a:schemeClr val="accent2"/>
            </a:solidFill>
            <a:round/>
            <a:headEnd type="triangle" w="med" len="med"/>
            <a:tailEnd type="triangle" w="med" len="med"/>
          </a:ln>
          <a:effectLst/>
        </p:spPr>
        <p:txBody>
          <a:bodyPr lIns="82945" tIns="41473" rIns="82945" bIns="41473"/>
          <a:lstStyle/>
          <a:p>
            <a:endParaRPr lang="it-IT"/>
          </a:p>
        </p:txBody>
      </p:sp>
      <p:sp>
        <p:nvSpPr>
          <p:cNvPr id="32849" name="TextBox 61"/>
          <p:cNvSpPr txBox="1">
            <a:spLocks noChangeArrowheads="1"/>
          </p:cNvSpPr>
          <p:nvPr/>
        </p:nvSpPr>
        <p:spPr bwMode="auto">
          <a:xfrm>
            <a:off x="6546390" y="1954266"/>
            <a:ext cx="434576" cy="150206"/>
          </a:xfrm>
          <a:prstGeom prst="rect">
            <a:avLst/>
          </a:prstGeom>
          <a:solidFill>
            <a:schemeClr val="bg2">
              <a:lumMod val="40000"/>
              <a:lumOff val="60000"/>
            </a:schemeClr>
          </a:solidFill>
          <a:ln w="9525">
            <a:noFill/>
            <a:miter lim="800000"/>
            <a:headEnd/>
            <a:tailEnd/>
          </a:ln>
        </p:spPr>
        <p:txBody>
          <a:bodyPr wrap="none" lIns="48983" tIns="9797" rIns="48983" bIns="9797">
            <a:spAutoFit/>
          </a:bodyPr>
          <a:lstStyle/>
          <a:p>
            <a:pPr algn="ctr" hangingPunct="0">
              <a:lnSpc>
                <a:spcPct val="93000"/>
              </a:lnSpc>
              <a:buClr>
                <a:srgbClr val="000000"/>
              </a:buClr>
              <a:buSzPct val="100000"/>
              <a:buFont typeface="Times New Roman" pitchFamily="18" charset="0"/>
              <a:buNone/>
            </a:pPr>
            <a:r>
              <a:rPr lang="en-US" sz="900" b="1" dirty="0">
                <a:solidFill>
                  <a:schemeClr val="accent2"/>
                </a:solidFill>
                <a:latin typeface="Comic Sans MS" pitchFamily="66" charset="0"/>
              </a:rPr>
              <a:t>fibers</a:t>
            </a:r>
          </a:p>
        </p:txBody>
      </p:sp>
      <p:sp>
        <p:nvSpPr>
          <p:cNvPr id="32822" name="Rectangle 54"/>
          <p:cNvSpPr>
            <a:spLocks noChangeArrowheads="1"/>
          </p:cNvSpPr>
          <p:nvPr/>
        </p:nvSpPr>
        <p:spPr bwMode="auto">
          <a:xfrm>
            <a:off x="3443039" y="548680"/>
            <a:ext cx="2610720" cy="1589926"/>
          </a:xfrm>
          <a:prstGeom prst="rect">
            <a:avLst/>
          </a:prstGeom>
          <a:solidFill>
            <a:srgbClr val="FFFF99"/>
          </a:solidFill>
          <a:ln w="38100">
            <a:noFill/>
            <a:miter lim="800000"/>
            <a:headEnd/>
            <a:tailEnd/>
          </a:ln>
          <a:effectLst/>
        </p:spPr>
        <p:txBody>
          <a:bodyPr wrap="none" lIns="82945" tIns="41473" rIns="82945" bIns="41473" anchor="ctr"/>
          <a:lstStyle/>
          <a:p>
            <a:endParaRPr lang="it-IT"/>
          </a:p>
        </p:txBody>
      </p:sp>
      <p:sp>
        <p:nvSpPr>
          <p:cNvPr id="32857" name="AutoShape 89"/>
          <p:cNvSpPr>
            <a:spLocks noChangeArrowheads="1"/>
          </p:cNvSpPr>
          <p:nvPr/>
        </p:nvSpPr>
        <p:spPr bwMode="auto">
          <a:xfrm>
            <a:off x="2126720" y="603012"/>
            <a:ext cx="1453279" cy="696377"/>
          </a:xfrm>
          <a:prstGeom prst="roundRect">
            <a:avLst>
              <a:gd name="adj" fmla="val 0"/>
            </a:avLst>
          </a:prstGeom>
          <a:solidFill>
            <a:srgbClr val="FFFFFF"/>
          </a:solidFill>
          <a:ln w="9525" algn="ctr">
            <a:solidFill>
              <a:schemeClr val="tx1"/>
            </a:solidFill>
            <a:round/>
            <a:headEnd/>
            <a:tailEnd/>
          </a:ln>
          <a:effectLst/>
        </p:spPr>
        <p:txBody>
          <a:bodyPr wrap="none" lIns="0" tIns="130622" rIns="0" bIns="32656" anchor="ctr">
            <a:spAutoFit/>
          </a:bodyPr>
          <a:lstStyle/>
          <a:p>
            <a:pPr algn="ctr" hangingPunct="0">
              <a:lnSpc>
                <a:spcPct val="93000"/>
              </a:lnSpc>
              <a:buClr>
                <a:srgbClr val="000000"/>
              </a:buClr>
              <a:buSzPct val="100000"/>
              <a:buFont typeface="Times New Roman" pitchFamily="18" charset="0"/>
              <a:buNone/>
            </a:pPr>
            <a:r>
              <a:rPr lang="en-US" sz="1300" b="1" dirty="0">
                <a:latin typeface="Comic Sans MS" pitchFamily="66" charset="0"/>
              </a:rPr>
              <a:t>Clock-Distribution</a:t>
            </a:r>
          </a:p>
          <a:p>
            <a:pPr algn="ctr" hangingPunct="0">
              <a:lnSpc>
                <a:spcPct val="93000"/>
              </a:lnSpc>
              <a:buClr>
                <a:srgbClr val="000000"/>
              </a:buClr>
              <a:buSzPct val="100000"/>
              <a:buFont typeface="Times New Roman" pitchFamily="18" charset="0"/>
              <a:buNone/>
            </a:pPr>
            <a:r>
              <a:rPr lang="en-US" sz="1300" b="1" dirty="0">
                <a:latin typeface="Comic Sans MS" pitchFamily="66" charset="0"/>
              </a:rPr>
              <a:t>and Control Unit</a:t>
            </a:r>
          </a:p>
          <a:p>
            <a:pPr algn="ctr" hangingPunct="0">
              <a:lnSpc>
                <a:spcPct val="93000"/>
              </a:lnSpc>
              <a:buClr>
                <a:srgbClr val="000000"/>
              </a:buClr>
              <a:buSzPct val="100000"/>
              <a:buFont typeface="Times New Roman" pitchFamily="18" charset="0"/>
              <a:buNone/>
            </a:pPr>
            <a:r>
              <a:rPr lang="en-US" sz="1100" u="sng" dirty="0" err="1">
                <a:latin typeface="Comic Sans MS" pitchFamily="66" charset="0"/>
              </a:rPr>
              <a:t>Padova</a:t>
            </a:r>
            <a:endParaRPr lang="it-IT" dirty="0"/>
          </a:p>
        </p:txBody>
      </p:sp>
      <p:cxnSp>
        <p:nvCxnSpPr>
          <p:cNvPr id="39" name="Curved Connector 38"/>
          <p:cNvCxnSpPr/>
          <p:nvPr/>
        </p:nvCxnSpPr>
        <p:spPr bwMode="auto">
          <a:xfrm rot="16200000" flipH="1">
            <a:off x="7306518" y="2730518"/>
            <a:ext cx="760400" cy="207360"/>
          </a:xfrm>
          <a:prstGeom prst="curvedConnector3">
            <a:avLst>
              <a:gd name="adj1" fmla="val 50000"/>
            </a:avLst>
          </a:prstGeom>
          <a:solidFill>
            <a:srgbClr val="00B8FF"/>
          </a:solidFill>
          <a:ln w="31750" cap="flat" cmpd="sng" algn="ctr">
            <a:solidFill>
              <a:srgbClr val="FF6600"/>
            </a:solidFill>
            <a:prstDash val="solid"/>
            <a:round/>
            <a:headEnd type="stealth" w="lg" len="lg"/>
            <a:tailEnd type="stealth" w="lg" len="lg"/>
          </a:ln>
          <a:effectLst/>
        </p:spPr>
      </p:cxnSp>
      <p:sp>
        <p:nvSpPr>
          <p:cNvPr id="32797" name="Freeform 131"/>
          <p:cNvSpPr>
            <a:spLocks/>
          </p:cNvSpPr>
          <p:nvPr/>
        </p:nvSpPr>
        <p:spPr bwMode="auto">
          <a:xfrm>
            <a:off x="5620318" y="1130520"/>
            <a:ext cx="1572479" cy="849668"/>
          </a:xfrm>
          <a:custGeom>
            <a:avLst/>
            <a:gdLst>
              <a:gd name="T0" fmla="*/ 0 w 881"/>
              <a:gd name="T1" fmla="*/ 0 h 631"/>
              <a:gd name="T2" fmla="*/ 333375 w 881"/>
              <a:gd name="T3" fmla="*/ 114300 h 631"/>
              <a:gd name="T4" fmla="*/ 512762 w 881"/>
              <a:gd name="T5" fmla="*/ 403225 h 631"/>
              <a:gd name="T6" fmla="*/ 788987 w 881"/>
              <a:gd name="T7" fmla="*/ 574675 h 631"/>
              <a:gd name="T8" fmla="*/ 1065212 w 881"/>
              <a:gd name="T9" fmla="*/ 650875 h 631"/>
              <a:gd name="T10" fmla="*/ 1398587 w 881"/>
              <a:gd name="T11" fmla="*/ 1001712 h 631"/>
              <a:gd name="T12" fmla="*/ 0 60000 65536"/>
              <a:gd name="T13" fmla="*/ 0 60000 65536"/>
              <a:gd name="T14" fmla="*/ 0 60000 65536"/>
              <a:gd name="T15" fmla="*/ 0 60000 65536"/>
              <a:gd name="T16" fmla="*/ 0 60000 65536"/>
              <a:gd name="T17" fmla="*/ 0 60000 65536"/>
              <a:gd name="T18" fmla="*/ 0 w 881"/>
              <a:gd name="T19" fmla="*/ 0 h 631"/>
              <a:gd name="T20" fmla="*/ 881 w 881"/>
              <a:gd name="T21" fmla="*/ 631 h 631"/>
              <a:gd name="connsiteX0" fmla="*/ 0 w 12089"/>
              <a:gd name="connsiteY0" fmla="*/ 0 h 11125"/>
              <a:gd name="connsiteX1" fmla="*/ 4473 w 12089"/>
              <a:gd name="connsiteY1" fmla="*/ 2266 h 11125"/>
              <a:gd name="connsiteX2" fmla="*/ 5755 w 12089"/>
              <a:gd name="connsiteY2" fmla="*/ 5150 h 11125"/>
              <a:gd name="connsiteX3" fmla="*/ 7730 w 12089"/>
              <a:gd name="connsiteY3" fmla="*/ 6862 h 11125"/>
              <a:gd name="connsiteX4" fmla="*/ 9705 w 12089"/>
              <a:gd name="connsiteY4" fmla="*/ 7623 h 11125"/>
              <a:gd name="connsiteX5" fmla="*/ 12089 w 12089"/>
              <a:gd name="connsiteY5" fmla="*/ 11125 h 11125"/>
              <a:gd name="connsiteX0" fmla="*/ 0 w 12089"/>
              <a:gd name="connsiteY0" fmla="*/ 0 h 11125"/>
              <a:gd name="connsiteX1" fmla="*/ 3179 w 12089"/>
              <a:gd name="connsiteY1" fmla="*/ 1331 h 11125"/>
              <a:gd name="connsiteX2" fmla="*/ 5755 w 12089"/>
              <a:gd name="connsiteY2" fmla="*/ 5150 h 11125"/>
              <a:gd name="connsiteX3" fmla="*/ 7730 w 12089"/>
              <a:gd name="connsiteY3" fmla="*/ 6862 h 11125"/>
              <a:gd name="connsiteX4" fmla="*/ 9705 w 12089"/>
              <a:gd name="connsiteY4" fmla="*/ 7623 h 11125"/>
              <a:gd name="connsiteX5" fmla="*/ 12089 w 12089"/>
              <a:gd name="connsiteY5" fmla="*/ 11125 h 11125"/>
              <a:gd name="connsiteX0" fmla="*/ 0 w 12395"/>
              <a:gd name="connsiteY0" fmla="*/ 1006 h 10356"/>
              <a:gd name="connsiteX1" fmla="*/ 3485 w 12395"/>
              <a:gd name="connsiteY1" fmla="*/ 562 h 10356"/>
              <a:gd name="connsiteX2" fmla="*/ 6061 w 12395"/>
              <a:gd name="connsiteY2" fmla="*/ 4381 h 10356"/>
              <a:gd name="connsiteX3" fmla="*/ 8036 w 12395"/>
              <a:gd name="connsiteY3" fmla="*/ 6093 h 10356"/>
              <a:gd name="connsiteX4" fmla="*/ 10011 w 12395"/>
              <a:gd name="connsiteY4" fmla="*/ 6854 h 10356"/>
              <a:gd name="connsiteX5" fmla="*/ 12395 w 12395"/>
              <a:gd name="connsiteY5" fmla="*/ 10356 h 10356"/>
              <a:gd name="connsiteX0" fmla="*/ 0 w 12395"/>
              <a:gd name="connsiteY0" fmla="*/ 0 h 9350"/>
              <a:gd name="connsiteX1" fmla="*/ 4767 w 12395"/>
              <a:gd name="connsiteY1" fmla="*/ 2218 h 9350"/>
              <a:gd name="connsiteX2" fmla="*/ 6061 w 12395"/>
              <a:gd name="connsiteY2" fmla="*/ 3375 h 9350"/>
              <a:gd name="connsiteX3" fmla="*/ 8036 w 12395"/>
              <a:gd name="connsiteY3" fmla="*/ 5087 h 9350"/>
              <a:gd name="connsiteX4" fmla="*/ 10011 w 12395"/>
              <a:gd name="connsiteY4" fmla="*/ 5848 h 9350"/>
              <a:gd name="connsiteX5" fmla="*/ 12395 w 12395"/>
              <a:gd name="connsiteY5" fmla="*/ 9350 h 9350"/>
              <a:gd name="connsiteX0" fmla="*/ 0 w 10000"/>
              <a:gd name="connsiteY0" fmla="*/ 0 h 10000"/>
              <a:gd name="connsiteX1" fmla="*/ 3846 w 10000"/>
              <a:gd name="connsiteY1" fmla="*/ 2372 h 10000"/>
              <a:gd name="connsiteX2" fmla="*/ 4890 w 10000"/>
              <a:gd name="connsiteY2" fmla="*/ 3610 h 10000"/>
              <a:gd name="connsiteX3" fmla="*/ 6483 w 10000"/>
              <a:gd name="connsiteY3" fmla="*/ 5441 h 10000"/>
              <a:gd name="connsiteX4" fmla="*/ 10000 w 10000"/>
              <a:gd name="connsiteY4" fmla="*/ 10000 h 10000"/>
              <a:gd name="connsiteX0" fmla="*/ 0 w 10000"/>
              <a:gd name="connsiteY0" fmla="*/ 0 h 10000"/>
              <a:gd name="connsiteX1" fmla="*/ 3846 w 10000"/>
              <a:gd name="connsiteY1" fmla="*/ 2372 h 10000"/>
              <a:gd name="connsiteX2" fmla="*/ 4890 w 10000"/>
              <a:gd name="connsiteY2" fmla="*/ 3610 h 10000"/>
              <a:gd name="connsiteX3" fmla="*/ 6483 w 10000"/>
              <a:gd name="connsiteY3" fmla="*/ 5441 h 10000"/>
              <a:gd name="connsiteX4" fmla="*/ 10000 w 10000"/>
              <a:gd name="connsiteY4" fmla="*/ 10000 h 10000"/>
              <a:gd name="connsiteX0" fmla="*/ 0 w 10000"/>
              <a:gd name="connsiteY0" fmla="*/ 0 h 10000"/>
              <a:gd name="connsiteX1" fmla="*/ 3846 w 10000"/>
              <a:gd name="connsiteY1" fmla="*/ 2372 h 10000"/>
              <a:gd name="connsiteX2" fmla="*/ 6483 w 10000"/>
              <a:gd name="connsiteY2" fmla="*/ 5441 h 10000"/>
              <a:gd name="connsiteX3" fmla="*/ 10000 w 10000"/>
              <a:gd name="connsiteY3" fmla="*/ 10000 h 10000"/>
              <a:gd name="connsiteX0" fmla="*/ 0 w 10000"/>
              <a:gd name="connsiteY0" fmla="*/ 0 h 10000"/>
              <a:gd name="connsiteX1" fmla="*/ 6483 w 10000"/>
              <a:gd name="connsiteY1" fmla="*/ 5441 h 10000"/>
              <a:gd name="connsiteX2" fmla="*/ 10000 w 10000"/>
              <a:gd name="connsiteY2" fmla="*/ 10000 h 10000"/>
              <a:gd name="connsiteX0" fmla="*/ 0 w 10000"/>
              <a:gd name="connsiteY0" fmla="*/ 0 h 10000"/>
              <a:gd name="connsiteX1" fmla="*/ 6483 w 10000"/>
              <a:gd name="connsiteY1" fmla="*/ 5441 h 10000"/>
              <a:gd name="connsiteX2" fmla="*/ 10000 w 10000"/>
              <a:gd name="connsiteY2" fmla="*/ 10000 h 10000"/>
              <a:gd name="connsiteX0" fmla="*/ 0 w 10000"/>
              <a:gd name="connsiteY0" fmla="*/ 0 h 10000"/>
              <a:gd name="connsiteX1" fmla="*/ 5385 w 10000"/>
              <a:gd name="connsiteY1" fmla="*/ 4271 h 10000"/>
              <a:gd name="connsiteX2" fmla="*/ 10000 w 10000"/>
              <a:gd name="connsiteY2" fmla="*/ 10000 h 10000"/>
              <a:gd name="connsiteX0" fmla="*/ 0 w 10000"/>
              <a:gd name="connsiteY0" fmla="*/ 0 h 10000"/>
              <a:gd name="connsiteX1" fmla="*/ 5385 w 10000"/>
              <a:gd name="connsiteY1" fmla="*/ 4271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3334" y="926"/>
                  <a:pt x="3718" y="2604"/>
                  <a:pt x="5385" y="4271"/>
                </a:cubicBezTo>
                <a:cubicBezTo>
                  <a:pt x="6237" y="5336"/>
                  <a:pt x="7590" y="5959"/>
                  <a:pt x="10000" y="10000"/>
                </a:cubicBezTo>
              </a:path>
            </a:pathLst>
          </a:custGeom>
          <a:noFill/>
          <a:ln w="19050">
            <a:solidFill>
              <a:srgbClr val="0000FF"/>
            </a:solidFill>
            <a:round/>
            <a:headEnd/>
            <a:tailEnd/>
          </a:ln>
        </p:spPr>
        <p:txBody>
          <a:bodyPr lIns="82945" tIns="41473" rIns="82945" bIns="41473"/>
          <a:lstStyle/>
          <a:p>
            <a:endParaRPr lang="it-IT"/>
          </a:p>
        </p:txBody>
      </p:sp>
      <p:sp>
        <p:nvSpPr>
          <p:cNvPr id="32837" name="Freeform 69"/>
          <p:cNvSpPr>
            <a:spLocks/>
          </p:cNvSpPr>
          <p:nvPr/>
        </p:nvSpPr>
        <p:spPr bwMode="auto">
          <a:xfrm>
            <a:off x="6340318" y="1002325"/>
            <a:ext cx="875520" cy="823766"/>
          </a:xfrm>
          <a:custGeom>
            <a:avLst/>
            <a:gdLst/>
            <a:ahLst/>
            <a:cxnLst>
              <a:cxn ang="0">
                <a:pos x="608" y="572"/>
              </a:cxn>
              <a:cxn ang="0">
                <a:pos x="380" y="360"/>
              </a:cxn>
              <a:cxn ang="0">
                <a:pos x="188" y="268"/>
              </a:cxn>
              <a:cxn ang="0">
                <a:pos x="160" y="152"/>
              </a:cxn>
              <a:cxn ang="0">
                <a:pos x="0" y="0"/>
              </a:cxn>
            </a:cxnLst>
            <a:rect l="0" t="0" r="r" b="b"/>
            <a:pathLst>
              <a:path w="608" h="572">
                <a:moveTo>
                  <a:pt x="608" y="572"/>
                </a:moveTo>
                <a:cubicBezTo>
                  <a:pt x="532" y="544"/>
                  <a:pt x="432" y="372"/>
                  <a:pt x="380" y="360"/>
                </a:cubicBezTo>
                <a:cubicBezTo>
                  <a:pt x="328" y="348"/>
                  <a:pt x="199" y="317"/>
                  <a:pt x="188" y="268"/>
                </a:cubicBezTo>
                <a:cubicBezTo>
                  <a:pt x="177" y="219"/>
                  <a:pt x="186" y="191"/>
                  <a:pt x="160" y="152"/>
                </a:cubicBezTo>
                <a:cubicBezTo>
                  <a:pt x="118" y="104"/>
                  <a:pt x="56" y="16"/>
                  <a:pt x="0" y="0"/>
                </a:cubicBezTo>
              </a:path>
            </a:pathLst>
          </a:custGeom>
          <a:noFill/>
          <a:ln w="19050" cmpd="sng">
            <a:solidFill>
              <a:srgbClr val="0000FF"/>
            </a:solidFill>
            <a:round/>
            <a:headEnd type="none" w="med" len="med"/>
            <a:tailEnd type="none" w="med" len="med"/>
          </a:ln>
          <a:effectLst/>
        </p:spPr>
        <p:txBody>
          <a:bodyPr lIns="82945" tIns="41473" rIns="82945" bIns="41473"/>
          <a:lstStyle/>
          <a:p>
            <a:endParaRPr lang="it-IT"/>
          </a:p>
        </p:txBody>
      </p:sp>
      <p:pic>
        <p:nvPicPr>
          <p:cNvPr id="51202" name="Picture 2" descr="D:\alpullia\Documenti\Alberto\Ricerca\AGATA\Digital preamp group\Foto\digitizer_top_1_scaled_01.png"/>
          <p:cNvPicPr>
            <a:picLocks noChangeAspect="1" noChangeArrowheads="1"/>
          </p:cNvPicPr>
          <p:nvPr/>
        </p:nvPicPr>
        <p:blipFill>
          <a:blip r:embed="rId8" cstate="print">
            <a:lum bright="4000" contrast="32000"/>
          </a:blip>
          <a:srcRect/>
          <a:stretch>
            <a:fillRect/>
          </a:stretch>
        </p:blipFill>
        <p:spPr bwMode="auto">
          <a:xfrm>
            <a:off x="3605113" y="2380550"/>
            <a:ext cx="2119754" cy="1411348"/>
          </a:xfrm>
          <a:prstGeom prst="rect">
            <a:avLst/>
          </a:prstGeom>
          <a:noFill/>
        </p:spPr>
      </p:pic>
      <p:pic>
        <p:nvPicPr>
          <p:cNvPr id="51203" name="Picture 3" descr="D:\alpullia\Documenti\Alberto\Ricerca\AGATA\Digital preamp group\Foto\control_card_scaled.png"/>
          <p:cNvPicPr>
            <a:picLocks noChangeAspect="1" noChangeArrowheads="1"/>
          </p:cNvPicPr>
          <p:nvPr/>
        </p:nvPicPr>
        <p:blipFill>
          <a:blip r:embed="rId9" cstate="print">
            <a:lum bright="14000" contrast="14000"/>
          </a:blip>
          <a:srcRect l="16670" t="5696" r="13220" b="20464"/>
          <a:stretch>
            <a:fillRect/>
          </a:stretch>
        </p:blipFill>
        <p:spPr bwMode="auto">
          <a:xfrm>
            <a:off x="3684959" y="565958"/>
            <a:ext cx="2054878" cy="1437128"/>
          </a:xfrm>
          <a:prstGeom prst="rect">
            <a:avLst/>
          </a:prstGeom>
          <a:noFill/>
        </p:spPr>
      </p:pic>
      <p:sp>
        <p:nvSpPr>
          <p:cNvPr id="73" name="Freeform 72"/>
          <p:cNvSpPr/>
          <p:nvPr/>
        </p:nvSpPr>
        <p:spPr bwMode="auto">
          <a:xfrm>
            <a:off x="5499359" y="767580"/>
            <a:ext cx="365599" cy="5161503"/>
          </a:xfrm>
          <a:custGeom>
            <a:avLst/>
            <a:gdLst>
              <a:gd name="connsiteX0" fmla="*/ 0 w 319489"/>
              <a:gd name="connsiteY0" fmla="*/ 0 h 3899971"/>
              <a:gd name="connsiteX1" fmla="*/ 319489 w 319489"/>
              <a:gd name="connsiteY1" fmla="*/ 0 h 3899971"/>
              <a:gd name="connsiteX2" fmla="*/ 297455 w 319489"/>
              <a:gd name="connsiteY2" fmla="*/ 3899971 h 3899971"/>
              <a:gd name="connsiteX0" fmla="*/ 0 w 319489"/>
              <a:gd name="connsiteY0" fmla="*/ 0 h 5753539"/>
              <a:gd name="connsiteX1" fmla="*/ 319489 w 319489"/>
              <a:gd name="connsiteY1" fmla="*/ 0 h 5753539"/>
              <a:gd name="connsiteX2" fmla="*/ 297474 w 319489"/>
              <a:gd name="connsiteY2" fmla="*/ 5753539 h 5753539"/>
              <a:gd name="connsiteX0" fmla="*/ 0 w 368163"/>
              <a:gd name="connsiteY0" fmla="*/ 0 h 6490212"/>
              <a:gd name="connsiteX1" fmla="*/ 319489 w 368163"/>
              <a:gd name="connsiteY1" fmla="*/ 0 h 6490212"/>
              <a:gd name="connsiteX2" fmla="*/ 297474 w 368163"/>
              <a:gd name="connsiteY2" fmla="*/ 5531289 h 6490212"/>
              <a:gd name="connsiteX3" fmla="*/ 297474 w 368163"/>
              <a:gd name="connsiteY3" fmla="*/ 5753539 h 6490212"/>
              <a:gd name="connsiteX0" fmla="*/ 0 w 368163"/>
              <a:gd name="connsiteY0" fmla="*/ 0 h 5753539"/>
              <a:gd name="connsiteX1" fmla="*/ 319489 w 368163"/>
              <a:gd name="connsiteY1" fmla="*/ 0 h 5753539"/>
              <a:gd name="connsiteX2" fmla="*/ 297474 w 368163"/>
              <a:gd name="connsiteY2" fmla="*/ 5531289 h 5753539"/>
              <a:gd name="connsiteX3" fmla="*/ 297474 w 368163"/>
              <a:gd name="connsiteY3" fmla="*/ 5753539 h 5753539"/>
              <a:gd name="connsiteX0" fmla="*/ 0 w 369068"/>
              <a:gd name="connsiteY0" fmla="*/ 0 h 5753539"/>
              <a:gd name="connsiteX1" fmla="*/ 319489 w 369068"/>
              <a:gd name="connsiteY1" fmla="*/ 0 h 5753539"/>
              <a:gd name="connsiteX2" fmla="*/ 297474 w 369068"/>
              <a:gd name="connsiteY2" fmla="*/ 5753539 h 5753539"/>
              <a:gd name="connsiteX0" fmla="*/ 0 w 470055"/>
              <a:gd name="connsiteY0" fmla="*/ 63939 h 5753539"/>
              <a:gd name="connsiteX1" fmla="*/ 420476 w 470055"/>
              <a:gd name="connsiteY1" fmla="*/ 0 h 5753539"/>
              <a:gd name="connsiteX2" fmla="*/ 398461 w 470055"/>
              <a:gd name="connsiteY2" fmla="*/ 5753539 h 5753539"/>
              <a:gd name="connsiteX0" fmla="*/ 0 w 494080"/>
              <a:gd name="connsiteY0" fmla="*/ 0 h 5689600"/>
              <a:gd name="connsiteX1" fmla="*/ 444501 w 494080"/>
              <a:gd name="connsiteY1" fmla="*/ 0 h 5689600"/>
              <a:gd name="connsiteX2" fmla="*/ 398461 w 494080"/>
              <a:gd name="connsiteY2" fmla="*/ 5689600 h 5689600"/>
              <a:gd name="connsiteX0" fmla="*/ 0 w 450424"/>
              <a:gd name="connsiteY0" fmla="*/ 0 h 5689600"/>
              <a:gd name="connsiteX1" fmla="*/ 444501 w 450424"/>
              <a:gd name="connsiteY1" fmla="*/ 0 h 5689600"/>
              <a:gd name="connsiteX2" fmla="*/ 398461 w 450424"/>
              <a:gd name="connsiteY2" fmla="*/ 5689600 h 5689600"/>
              <a:gd name="connsiteX0" fmla="*/ 0 w 444501"/>
              <a:gd name="connsiteY0" fmla="*/ 0 h 5689600"/>
              <a:gd name="connsiteX1" fmla="*/ 444501 w 444501"/>
              <a:gd name="connsiteY1" fmla="*/ 0 h 5689600"/>
              <a:gd name="connsiteX2" fmla="*/ 398461 w 444501"/>
              <a:gd name="connsiteY2" fmla="*/ 5689600 h 5689600"/>
              <a:gd name="connsiteX0" fmla="*/ 0 w 403047"/>
              <a:gd name="connsiteY0" fmla="*/ 1 h 5689601"/>
              <a:gd name="connsiteX1" fmla="*/ 400051 w 403047"/>
              <a:gd name="connsiteY1" fmla="*/ 0 h 5689601"/>
              <a:gd name="connsiteX2" fmla="*/ 398461 w 403047"/>
              <a:gd name="connsiteY2" fmla="*/ 5689601 h 5689601"/>
            </a:gdLst>
            <a:ahLst/>
            <a:cxnLst>
              <a:cxn ang="0">
                <a:pos x="connsiteX0" y="connsiteY0"/>
              </a:cxn>
              <a:cxn ang="0">
                <a:pos x="connsiteX1" y="connsiteY1"/>
              </a:cxn>
              <a:cxn ang="0">
                <a:pos x="connsiteX2" y="connsiteY2"/>
              </a:cxn>
            </a:cxnLst>
            <a:rect l="l" t="t" r="r" b="b"/>
            <a:pathLst>
              <a:path w="403047" h="5689601">
                <a:moveTo>
                  <a:pt x="0" y="1"/>
                </a:moveTo>
                <a:lnTo>
                  <a:pt x="400051" y="0"/>
                </a:lnTo>
                <a:cubicBezTo>
                  <a:pt x="399625" y="977180"/>
                  <a:pt x="403047" y="4490947"/>
                  <a:pt x="398461" y="5689601"/>
                </a:cubicBezTo>
              </a:path>
            </a:pathLst>
          </a:custGeom>
          <a:noFill/>
          <a:ln w="22225" cap="flat" cmpd="sng" algn="ctr">
            <a:solidFill>
              <a:srgbClr val="006600"/>
            </a:solidFill>
            <a:prstDash val="sysDash"/>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a:endParaRPr lang="it-IT" sz="1600">
              <a:ln>
                <a:noFill/>
                <a:prstDash val="lgDash"/>
              </a:ln>
            </a:endParaRPr>
          </a:p>
        </p:txBody>
      </p:sp>
      <p:sp>
        <p:nvSpPr>
          <p:cNvPr id="74" name="Freeform 73"/>
          <p:cNvSpPr/>
          <p:nvPr/>
        </p:nvSpPr>
        <p:spPr bwMode="auto">
          <a:xfrm>
            <a:off x="5459039" y="1735362"/>
            <a:ext cx="408189" cy="0"/>
          </a:xfrm>
          <a:custGeom>
            <a:avLst/>
            <a:gdLst>
              <a:gd name="connsiteX0" fmla="*/ 0 w 363557"/>
              <a:gd name="connsiteY0" fmla="*/ 0 h 0"/>
              <a:gd name="connsiteX1" fmla="*/ 363557 w 363557"/>
              <a:gd name="connsiteY1" fmla="*/ 0 h 0"/>
            </a:gdLst>
            <a:ahLst/>
            <a:cxnLst>
              <a:cxn ang="0">
                <a:pos x="connsiteX0" y="connsiteY0"/>
              </a:cxn>
              <a:cxn ang="0">
                <a:pos x="connsiteX1" y="connsiteY1"/>
              </a:cxn>
            </a:cxnLst>
            <a:rect l="l" t="t" r="r" b="b"/>
            <a:pathLst>
              <a:path w="363557">
                <a:moveTo>
                  <a:pt x="0" y="0"/>
                </a:moveTo>
                <a:lnTo>
                  <a:pt x="363557" y="0"/>
                </a:lnTo>
              </a:path>
            </a:pathLst>
          </a:custGeom>
          <a:solidFill>
            <a:schemeClr val="accent1"/>
          </a:solidFill>
          <a:ln w="22225" cap="flat" cmpd="sng" algn="ctr">
            <a:solidFill>
              <a:srgbClr val="006600"/>
            </a:solidFill>
            <a:prstDash val="sysDash"/>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a:endParaRPr lang="it-IT" sz="1600"/>
          </a:p>
        </p:txBody>
      </p:sp>
      <p:sp>
        <p:nvSpPr>
          <p:cNvPr id="77" name="Freeform 76"/>
          <p:cNvSpPr/>
          <p:nvPr/>
        </p:nvSpPr>
        <p:spPr bwMode="auto">
          <a:xfrm>
            <a:off x="5510437" y="2590466"/>
            <a:ext cx="375534" cy="0"/>
          </a:xfrm>
          <a:custGeom>
            <a:avLst/>
            <a:gdLst>
              <a:gd name="connsiteX0" fmla="*/ 0 w 330506"/>
              <a:gd name="connsiteY0" fmla="*/ 0 h 0"/>
              <a:gd name="connsiteX1" fmla="*/ 330506 w 330506"/>
              <a:gd name="connsiteY1" fmla="*/ 0 h 0"/>
            </a:gdLst>
            <a:ahLst/>
            <a:cxnLst>
              <a:cxn ang="0">
                <a:pos x="connsiteX0" y="connsiteY0"/>
              </a:cxn>
              <a:cxn ang="0">
                <a:pos x="connsiteX1" y="connsiteY1"/>
              </a:cxn>
            </a:cxnLst>
            <a:rect l="l" t="t" r="r" b="b"/>
            <a:pathLst>
              <a:path w="330506">
                <a:moveTo>
                  <a:pt x="0" y="0"/>
                </a:moveTo>
                <a:lnTo>
                  <a:pt x="330506" y="0"/>
                </a:lnTo>
              </a:path>
            </a:pathLst>
          </a:custGeom>
          <a:solidFill>
            <a:schemeClr val="accent1"/>
          </a:solidFill>
          <a:ln w="22225" cap="flat" cmpd="sng" algn="ctr">
            <a:solidFill>
              <a:srgbClr val="006600"/>
            </a:solidFill>
            <a:prstDash val="sysDash"/>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a:endParaRPr lang="it-IT" sz="1600"/>
          </a:p>
        </p:txBody>
      </p:sp>
      <p:sp>
        <p:nvSpPr>
          <p:cNvPr id="79" name="Freeform 78"/>
          <p:cNvSpPr/>
          <p:nvPr/>
        </p:nvSpPr>
        <p:spPr bwMode="auto">
          <a:xfrm>
            <a:off x="5446385" y="3549952"/>
            <a:ext cx="424517" cy="0"/>
          </a:xfrm>
          <a:custGeom>
            <a:avLst/>
            <a:gdLst>
              <a:gd name="connsiteX0" fmla="*/ 0 w 330506"/>
              <a:gd name="connsiteY0" fmla="*/ 0 h 0"/>
              <a:gd name="connsiteX1" fmla="*/ 330506 w 330506"/>
              <a:gd name="connsiteY1" fmla="*/ 0 h 0"/>
            </a:gdLst>
            <a:ahLst/>
            <a:cxnLst>
              <a:cxn ang="0">
                <a:pos x="connsiteX0" y="connsiteY0"/>
              </a:cxn>
              <a:cxn ang="0">
                <a:pos x="connsiteX1" y="connsiteY1"/>
              </a:cxn>
            </a:cxnLst>
            <a:rect l="l" t="t" r="r" b="b"/>
            <a:pathLst>
              <a:path w="330506">
                <a:moveTo>
                  <a:pt x="0" y="0"/>
                </a:moveTo>
                <a:lnTo>
                  <a:pt x="330506" y="0"/>
                </a:lnTo>
              </a:path>
            </a:pathLst>
          </a:custGeom>
          <a:solidFill>
            <a:schemeClr val="accent1"/>
          </a:solidFill>
          <a:ln w="22225" cap="flat" cmpd="sng" algn="ctr">
            <a:solidFill>
              <a:srgbClr val="006600"/>
            </a:solidFill>
            <a:prstDash val="sysDash"/>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a:endParaRPr lang="it-IT" sz="1600"/>
          </a:p>
        </p:txBody>
      </p:sp>
      <p:sp>
        <p:nvSpPr>
          <p:cNvPr id="81" name="TextBox 61"/>
          <p:cNvSpPr txBox="1">
            <a:spLocks noChangeArrowheads="1"/>
          </p:cNvSpPr>
          <p:nvPr/>
        </p:nvSpPr>
        <p:spPr bwMode="auto">
          <a:xfrm rot="16200000">
            <a:off x="5592839" y="3011422"/>
            <a:ext cx="766160" cy="149603"/>
          </a:xfrm>
          <a:prstGeom prst="rect">
            <a:avLst/>
          </a:prstGeom>
          <a:noFill/>
          <a:ln w="9525">
            <a:noFill/>
            <a:miter lim="800000"/>
            <a:headEnd/>
            <a:tailEnd/>
          </a:ln>
        </p:spPr>
        <p:txBody>
          <a:bodyPr wrap="square" lIns="48983" tIns="9797" rIns="48983" bIns="9797">
            <a:spAutoFit/>
          </a:bodyPr>
          <a:lstStyle/>
          <a:p>
            <a:pPr algn="r" hangingPunct="0">
              <a:lnSpc>
                <a:spcPct val="93000"/>
              </a:lnSpc>
              <a:buClr>
                <a:srgbClr val="000000"/>
              </a:buClr>
              <a:buSzPct val="100000"/>
              <a:buFont typeface="Times New Roman" pitchFamily="18" charset="0"/>
              <a:buNone/>
            </a:pPr>
            <a:r>
              <a:rPr lang="en-US" sz="900" b="1" dirty="0">
                <a:solidFill>
                  <a:srgbClr val="006600"/>
                </a:solidFill>
                <a:latin typeface="Comic Sans MS" pitchFamily="66" charset="0"/>
              </a:rPr>
              <a:t>backplane</a:t>
            </a:r>
            <a:endParaRPr lang="en-US" sz="900" b="1" dirty="0">
              <a:solidFill>
                <a:srgbClr val="006600"/>
              </a:solidFill>
              <a:latin typeface="Comic Sans MS" pitchFamily="66" charset="0"/>
            </a:endParaRPr>
          </a:p>
        </p:txBody>
      </p:sp>
      <p:sp>
        <p:nvSpPr>
          <p:cNvPr id="92" name="TextBox 61"/>
          <p:cNvSpPr txBox="1">
            <a:spLocks noChangeArrowheads="1"/>
          </p:cNvSpPr>
          <p:nvPr/>
        </p:nvSpPr>
        <p:spPr bwMode="auto">
          <a:xfrm rot="16200000">
            <a:off x="5594282" y="1559750"/>
            <a:ext cx="766160" cy="149603"/>
          </a:xfrm>
          <a:prstGeom prst="rect">
            <a:avLst/>
          </a:prstGeom>
          <a:noFill/>
          <a:ln w="9525">
            <a:noFill/>
            <a:miter lim="800000"/>
            <a:headEnd/>
            <a:tailEnd/>
          </a:ln>
        </p:spPr>
        <p:txBody>
          <a:bodyPr wrap="square" lIns="48983" tIns="9797" rIns="48983" bIns="9797">
            <a:spAutoFit/>
          </a:bodyPr>
          <a:lstStyle/>
          <a:p>
            <a:pPr algn="r" hangingPunct="0">
              <a:lnSpc>
                <a:spcPct val="93000"/>
              </a:lnSpc>
              <a:buClr>
                <a:srgbClr val="000000"/>
              </a:buClr>
              <a:buSzPct val="100000"/>
              <a:buFont typeface="Times New Roman" pitchFamily="18" charset="0"/>
              <a:buNone/>
            </a:pPr>
            <a:r>
              <a:rPr lang="en-US" sz="900" b="1" dirty="0">
                <a:solidFill>
                  <a:srgbClr val="006600"/>
                </a:solidFill>
                <a:latin typeface="Comic Sans MS" pitchFamily="66" charset="0"/>
              </a:rPr>
              <a:t>backplane</a:t>
            </a:r>
            <a:endParaRPr lang="en-US" sz="900" b="1" dirty="0">
              <a:solidFill>
                <a:srgbClr val="006600"/>
              </a:solidFill>
              <a:latin typeface="Comic Sans MS" pitchFamily="66" charset="0"/>
            </a:endParaRPr>
          </a:p>
        </p:txBody>
      </p:sp>
      <p:sp>
        <p:nvSpPr>
          <p:cNvPr id="93" name="Rounded Rectangle 92"/>
          <p:cNvSpPr/>
          <p:nvPr/>
        </p:nvSpPr>
        <p:spPr bwMode="auto">
          <a:xfrm>
            <a:off x="6416163" y="5364543"/>
            <a:ext cx="1491840" cy="1209727"/>
          </a:xfrm>
          <a:prstGeom prst="roundRect">
            <a:avLst>
              <a:gd name="adj" fmla="val 11070"/>
            </a:avLst>
          </a:prstGeom>
          <a:solidFill>
            <a:srgbClr val="00B050"/>
          </a:solidFill>
          <a:ln w="22225" cap="flat" cmpd="sng" algn="ctr">
            <a:solidFill>
              <a:schemeClr val="tx1"/>
            </a:solidFill>
            <a:prstDash val="solid"/>
            <a:round/>
            <a:headEnd type="none" w="med" len="med"/>
            <a:tailEnd type="none" w="med" len="med"/>
          </a:ln>
          <a:effectLst/>
        </p:spPr>
        <p:txBody>
          <a:bodyPr vert="horz" wrap="square" lIns="82945" tIns="41473" rIns="82945" bIns="41473" numCol="1" rtlCol="0" anchor="ctr" anchorCtr="0" compatLnSpc="1">
            <a:prstTxWarp prst="textNoShape">
              <a:avLst/>
            </a:prstTxWarp>
          </a:bodyPr>
          <a:lstStyle/>
          <a:p>
            <a:pPr algn="ctr" defTabSz="829452"/>
            <a:r>
              <a:rPr lang="it-IT" sz="1500" dirty="0"/>
              <a:t>PS Module, backplane, cooling      </a:t>
            </a:r>
            <a:r>
              <a:rPr lang="it-IT" sz="900" b="1" dirty="0"/>
              <a:t>(under development)</a:t>
            </a:r>
          </a:p>
        </p:txBody>
      </p:sp>
      <p:sp>
        <p:nvSpPr>
          <p:cNvPr id="94" name="Freeform 93"/>
          <p:cNvSpPr/>
          <p:nvPr/>
        </p:nvSpPr>
        <p:spPr bwMode="auto">
          <a:xfrm>
            <a:off x="5862427" y="5929082"/>
            <a:ext cx="519539" cy="0"/>
          </a:xfrm>
          <a:custGeom>
            <a:avLst/>
            <a:gdLst>
              <a:gd name="connsiteX0" fmla="*/ 0 w 572756"/>
              <a:gd name="connsiteY0" fmla="*/ 0 h 0"/>
              <a:gd name="connsiteX1" fmla="*/ 572756 w 572756"/>
              <a:gd name="connsiteY1" fmla="*/ 0 h 0"/>
            </a:gdLst>
            <a:ahLst/>
            <a:cxnLst>
              <a:cxn ang="0">
                <a:pos x="connsiteX0" y="connsiteY0"/>
              </a:cxn>
              <a:cxn ang="0">
                <a:pos x="connsiteX1" y="connsiteY1"/>
              </a:cxn>
            </a:cxnLst>
            <a:rect l="l" t="t" r="r" b="b"/>
            <a:pathLst>
              <a:path w="572756">
                <a:moveTo>
                  <a:pt x="0" y="0"/>
                </a:moveTo>
                <a:lnTo>
                  <a:pt x="572756" y="0"/>
                </a:lnTo>
              </a:path>
            </a:pathLst>
          </a:custGeom>
          <a:solidFill>
            <a:schemeClr val="accent1"/>
          </a:solidFill>
          <a:ln w="22225" cap="flat" cmpd="sng" algn="ctr">
            <a:solidFill>
              <a:srgbClr val="006600"/>
            </a:solidFill>
            <a:prstDash val="sysDash"/>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a:endParaRPr lang="it-IT" sz="1600"/>
          </a:p>
        </p:txBody>
      </p:sp>
      <p:sp>
        <p:nvSpPr>
          <p:cNvPr id="96" name="TextBox 61"/>
          <p:cNvSpPr txBox="1">
            <a:spLocks noChangeArrowheads="1"/>
          </p:cNvSpPr>
          <p:nvPr/>
        </p:nvSpPr>
        <p:spPr bwMode="auto">
          <a:xfrm>
            <a:off x="8239677" y="5779464"/>
            <a:ext cx="443520" cy="149619"/>
          </a:xfrm>
          <a:prstGeom prst="rect">
            <a:avLst/>
          </a:prstGeom>
          <a:noFill/>
          <a:ln w="9525">
            <a:noFill/>
            <a:miter lim="800000"/>
            <a:headEnd/>
            <a:tailEnd/>
          </a:ln>
        </p:spPr>
        <p:txBody>
          <a:bodyPr wrap="square" lIns="48983" tIns="9797" rIns="48983" bIns="9797">
            <a:spAutoFit/>
          </a:bodyPr>
          <a:lstStyle/>
          <a:p>
            <a:pPr hangingPunct="0">
              <a:lnSpc>
                <a:spcPct val="93000"/>
              </a:lnSpc>
              <a:buClr>
                <a:srgbClr val="000000"/>
              </a:buClr>
              <a:buSzPct val="100000"/>
              <a:buFont typeface="Times New Roman" pitchFamily="18" charset="0"/>
              <a:buNone/>
            </a:pPr>
            <a:r>
              <a:rPr lang="en-US" sz="900" b="1" dirty="0">
                <a:latin typeface="Comic Sans MS" pitchFamily="66" charset="0"/>
              </a:rPr>
              <a:t>48V</a:t>
            </a:r>
            <a:endParaRPr lang="en-US" sz="900" b="1" dirty="0">
              <a:latin typeface="Comic Sans MS" pitchFamily="66" charset="0"/>
            </a:endParaRPr>
          </a:p>
        </p:txBody>
      </p:sp>
      <p:grpSp>
        <p:nvGrpSpPr>
          <p:cNvPr id="87" name="Group 86"/>
          <p:cNvGrpSpPr>
            <a:grpSpLocks noChangeAspect="1"/>
          </p:cNvGrpSpPr>
          <p:nvPr/>
        </p:nvGrpSpPr>
        <p:grpSpPr>
          <a:xfrm>
            <a:off x="6111663" y="3962063"/>
            <a:ext cx="753003" cy="502083"/>
            <a:chOff x="2631837" y="4651430"/>
            <a:chExt cx="2498963" cy="1265084"/>
          </a:xfrm>
        </p:grpSpPr>
        <p:pic>
          <p:nvPicPr>
            <p:cNvPr id="88" name="Picture 4556" descr="occhio_ch1"/>
            <p:cNvPicPr>
              <a:picLocks noChangeAspect="1" noChangeArrowheads="1"/>
            </p:cNvPicPr>
            <p:nvPr/>
          </p:nvPicPr>
          <p:blipFill>
            <a:blip r:embed="rId10" cstate="print"/>
            <a:srcRect l="7620" t="15833" b="21713"/>
            <a:stretch>
              <a:fillRect/>
            </a:stretch>
          </p:blipFill>
          <p:spPr bwMode="auto">
            <a:xfrm>
              <a:off x="2631837" y="4651430"/>
              <a:ext cx="2498963" cy="1265084"/>
            </a:xfrm>
            <a:prstGeom prst="rect">
              <a:avLst/>
            </a:prstGeom>
            <a:noFill/>
            <a:ln w="9525">
              <a:noFill/>
              <a:miter lim="800000"/>
              <a:headEnd/>
              <a:tailEnd/>
            </a:ln>
          </p:spPr>
        </p:pic>
        <p:sp>
          <p:nvSpPr>
            <p:cNvPr id="90" name="Rectangle 4557"/>
            <p:cNvSpPr>
              <a:spLocks noChangeArrowheads="1"/>
            </p:cNvSpPr>
            <p:nvPr/>
          </p:nvSpPr>
          <p:spPr bwMode="auto">
            <a:xfrm>
              <a:off x="3525837" y="5028414"/>
              <a:ext cx="609600" cy="280987"/>
            </a:xfrm>
            <a:prstGeom prst="rect">
              <a:avLst/>
            </a:prstGeom>
            <a:noFill/>
            <a:ln w="19050" algn="ctr">
              <a:noFill/>
              <a:miter lim="800000"/>
              <a:headEnd/>
              <a:tailEnd/>
            </a:ln>
            <a:effectLst/>
          </p:spPr>
          <p:txBody>
            <a:bodyPr vert="horz" wrap="square" lIns="0" tIns="0" rIns="0" bIns="0" numCol="1" anchor="t" anchorCtr="0" compatLnSpc="1">
              <a:prstTxWarp prst="textNoShape">
                <a:avLst/>
              </a:prstTxWarp>
            </a:bodyPr>
            <a:lstStyle/>
            <a:p>
              <a:pPr algn="ctr" defTabSz="829452">
                <a:spcAft>
                  <a:spcPts val="907"/>
                </a:spcAft>
              </a:pPr>
              <a:r>
                <a:rPr lang="it-IT" sz="700" dirty="0">
                  <a:solidFill>
                    <a:srgbClr val="FFFFFF"/>
                  </a:solidFill>
                  <a:latin typeface="Calibri" pitchFamily="34" charset="0"/>
                  <a:cs typeface="Arial" pitchFamily="34" charset="0"/>
                </a:rPr>
                <a:t>500 ps</a:t>
              </a:r>
              <a:endParaRPr lang="it-IT" sz="700" dirty="0">
                <a:latin typeface="Arial" pitchFamily="34" charset="0"/>
                <a:cs typeface="Arial" pitchFamily="34" charset="0"/>
              </a:endParaRPr>
            </a:p>
          </p:txBody>
        </p:sp>
        <p:cxnSp>
          <p:nvCxnSpPr>
            <p:cNvPr id="97" name="AutoShape 4558"/>
            <p:cNvCxnSpPr>
              <a:cxnSpLocks noChangeShapeType="1"/>
            </p:cNvCxnSpPr>
            <p:nvPr/>
          </p:nvCxnSpPr>
          <p:spPr bwMode="auto">
            <a:xfrm flipH="1">
              <a:off x="3121025" y="5313363"/>
              <a:ext cx="1441450" cy="0"/>
            </a:xfrm>
            <a:prstGeom prst="straightConnector1">
              <a:avLst/>
            </a:prstGeom>
            <a:noFill/>
            <a:ln w="12700">
              <a:solidFill>
                <a:srgbClr val="FFFFFF"/>
              </a:solidFill>
              <a:round/>
              <a:headEnd type="stealth" w="lg" len="lg"/>
              <a:tailEnd type="stealth" w="lg" len="lg"/>
            </a:ln>
            <a:effectLst/>
          </p:spPr>
        </p:cxnSp>
      </p:grpSp>
      <p:sp>
        <p:nvSpPr>
          <p:cNvPr id="98" name="Text Box 3771"/>
          <p:cNvSpPr txBox="1">
            <a:spLocks noChangeArrowheads="1"/>
          </p:cNvSpPr>
          <p:nvPr/>
        </p:nvSpPr>
        <p:spPr bwMode="auto">
          <a:xfrm>
            <a:off x="6060182" y="4437085"/>
            <a:ext cx="806400" cy="345165"/>
          </a:xfrm>
          <a:prstGeom prst="rect">
            <a:avLst/>
          </a:prstGeom>
          <a:solidFill>
            <a:srgbClr val="CCCCCC">
              <a:alpha val="47843"/>
            </a:srgbClr>
          </a:solidFill>
          <a:ln w="12700">
            <a:noFill/>
            <a:miter lim="800000"/>
            <a:headEnd/>
            <a:tailEnd/>
          </a:ln>
          <a:effectLst/>
        </p:spPr>
        <p:txBody>
          <a:bodyPr wrap="square" lIns="32656" tIns="32656" rIns="32656" bIns="32656">
            <a:spAutoFit/>
          </a:bodyPr>
          <a:lstStyle/>
          <a:p>
            <a:pPr algn="ctr" defTabSz="718571">
              <a:spcBef>
                <a:spcPts val="0"/>
              </a:spcBef>
              <a:spcAft>
                <a:spcPts val="0"/>
              </a:spcAft>
            </a:pPr>
            <a:r>
              <a:rPr lang="en-US" sz="900" b="1" dirty="0">
                <a:solidFill>
                  <a:srgbClr val="990000"/>
                </a:solidFill>
                <a:latin typeface="Comic Sans MS" pitchFamily="66" charset="0"/>
              </a:rPr>
              <a:t>Eye diagram @ 2Gb/s</a:t>
            </a:r>
            <a:endParaRPr lang="en-US" sz="900" b="1" dirty="0">
              <a:solidFill>
                <a:srgbClr val="990000"/>
              </a:solidFill>
              <a:latin typeface="Comic Sans MS" pitchFamily="66" charset="0"/>
            </a:endParaRPr>
          </a:p>
        </p:txBody>
      </p:sp>
      <p:pic>
        <p:nvPicPr>
          <p:cNvPr id="69" name="Picture 1" descr="D:\alpullia\Documenti\Alberto\Ricerca\AGATA\Digital preamp group\Foto\DSC00199_.png"/>
          <p:cNvPicPr>
            <a:picLocks noChangeAspect="1" noChangeArrowheads="1"/>
          </p:cNvPicPr>
          <p:nvPr/>
        </p:nvPicPr>
        <p:blipFill>
          <a:blip r:embed="rId11" cstate="print">
            <a:lum bright="2000" contrast="6000"/>
          </a:blip>
          <a:srcRect l="5046" t="2468" r="5363" b="8415"/>
          <a:stretch>
            <a:fillRect/>
          </a:stretch>
        </p:blipFill>
        <p:spPr bwMode="auto">
          <a:xfrm>
            <a:off x="3443040" y="4145150"/>
            <a:ext cx="2390977" cy="1783932"/>
          </a:xfrm>
          <a:prstGeom prst="rect">
            <a:avLst/>
          </a:prstGeom>
          <a:noFill/>
        </p:spPr>
      </p:pic>
      <p:sp>
        <p:nvSpPr>
          <p:cNvPr id="80" name="Freeform 79"/>
          <p:cNvSpPr/>
          <p:nvPr/>
        </p:nvSpPr>
        <p:spPr bwMode="auto">
          <a:xfrm>
            <a:off x="5015520" y="4195140"/>
            <a:ext cx="849033" cy="0"/>
          </a:xfrm>
          <a:custGeom>
            <a:avLst/>
            <a:gdLst>
              <a:gd name="connsiteX0" fmla="*/ 0 w 330506"/>
              <a:gd name="connsiteY0" fmla="*/ 0 h 0"/>
              <a:gd name="connsiteX1" fmla="*/ 330506 w 330506"/>
              <a:gd name="connsiteY1" fmla="*/ 0 h 0"/>
            </a:gdLst>
            <a:ahLst/>
            <a:cxnLst>
              <a:cxn ang="0">
                <a:pos x="connsiteX0" y="connsiteY0"/>
              </a:cxn>
              <a:cxn ang="0">
                <a:pos x="connsiteX1" y="connsiteY1"/>
              </a:cxn>
            </a:cxnLst>
            <a:rect l="l" t="t" r="r" b="b"/>
            <a:pathLst>
              <a:path w="330506">
                <a:moveTo>
                  <a:pt x="0" y="0"/>
                </a:moveTo>
                <a:lnTo>
                  <a:pt x="330506" y="0"/>
                </a:lnTo>
              </a:path>
            </a:pathLst>
          </a:custGeom>
          <a:solidFill>
            <a:schemeClr val="accent1"/>
          </a:solidFill>
          <a:ln w="22225" cap="flat" cmpd="sng" algn="ctr">
            <a:solidFill>
              <a:srgbClr val="006600"/>
            </a:solidFill>
            <a:prstDash val="sysDash"/>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a:endParaRPr lang="it-IT" sz="1600"/>
          </a:p>
        </p:txBody>
      </p:sp>
      <p:sp>
        <p:nvSpPr>
          <p:cNvPr id="95" name="TextBox 61"/>
          <p:cNvSpPr txBox="1">
            <a:spLocks noChangeArrowheads="1"/>
          </p:cNvSpPr>
          <p:nvPr/>
        </p:nvSpPr>
        <p:spPr bwMode="auto">
          <a:xfrm rot="16200000">
            <a:off x="5576552" y="5148607"/>
            <a:ext cx="766160" cy="149603"/>
          </a:xfrm>
          <a:prstGeom prst="rect">
            <a:avLst/>
          </a:prstGeom>
          <a:noFill/>
          <a:ln w="9525">
            <a:noFill/>
            <a:miter lim="800000"/>
            <a:headEnd/>
            <a:tailEnd/>
          </a:ln>
        </p:spPr>
        <p:txBody>
          <a:bodyPr wrap="square" lIns="48983" tIns="9797" rIns="48983" bIns="9797">
            <a:spAutoFit/>
          </a:bodyPr>
          <a:lstStyle/>
          <a:p>
            <a:pPr algn="r" hangingPunct="0">
              <a:lnSpc>
                <a:spcPct val="93000"/>
              </a:lnSpc>
              <a:buClr>
                <a:srgbClr val="000000"/>
              </a:buClr>
              <a:buSzPct val="100000"/>
              <a:buFont typeface="Times New Roman" pitchFamily="18" charset="0"/>
              <a:buNone/>
            </a:pPr>
            <a:r>
              <a:rPr lang="en-US" sz="900" b="1" dirty="0">
                <a:solidFill>
                  <a:srgbClr val="006600"/>
                </a:solidFill>
                <a:latin typeface="Comic Sans MS" pitchFamily="66" charset="0"/>
              </a:rPr>
              <a:t>backplane</a:t>
            </a:r>
            <a:endParaRPr lang="en-US" sz="900" b="1" dirty="0">
              <a:solidFill>
                <a:srgbClr val="006600"/>
              </a:solidFill>
              <a:latin typeface="Comic Sans MS" pitchFamily="66" charset="0"/>
            </a:endParaRPr>
          </a:p>
        </p:txBody>
      </p:sp>
      <p:sp>
        <p:nvSpPr>
          <p:cNvPr id="32772" name="Freeform 13"/>
          <p:cNvSpPr>
            <a:spLocks noChangeArrowheads="1"/>
          </p:cNvSpPr>
          <p:nvPr/>
        </p:nvSpPr>
        <p:spPr bwMode="auto">
          <a:xfrm>
            <a:off x="1233744" y="2238937"/>
            <a:ext cx="2451216" cy="2483766"/>
          </a:xfrm>
          <a:custGeom>
            <a:avLst/>
            <a:gdLst>
              <a:gd name="T0" fmla="*/ 3903662 w 3903662"/>
              <a:gd name="T1" fmla="*/ 1639887 h 2449512"/>
              <a:gd name="T2" fmla="*/ 617537 w 3903662"/>
              <a:gd name="T3" fmla="*/ 134937 h 2449512"/>
              <a:gd name="T4" fmla="*/ 198437 w 3903662"/>
              <a:gd name="T5" fmla="*/ 2449512 h 2449512"/>
              <a:gd name="T6" fmla="*/ 0 60000 65536"/>
              <a:gd name="T7" fmla="*/ 0 60000 65536"/>
              <a:gd name="T8" fmla="*/ 0 60000 65536"/>
              <a:gd name="T9" fmla="*/ 0 w 3903662"/>
              <a:gd name="T10" fmla="*/ 0 h 2449512"/>
              <a:gd name="T11" fmla="*/ 3903662 w 3903662"/>
              <a:gd name="T12" fmla="*/ 2449512 h 2449512"/>
              <a:gd name="connsiteX0" fmla="*/ 4046272 w 4046272"/>
              <a:gd name="connsiteY0" fmla="*/ 2992436 h 2992436"/>
              <a:gd name="connsiteX1" fmla="*/ 637910 w 4046272"/>
              <a:gd name="connsiteY1" fmla="*/ 96837 h 2992436"/>
              <a:gd name="connsiteX2" fmla="*/ 218810 w 4046272"/>
              <a:gd name="connsiteY2" fmla="*/ 2411412 h 2992436"/>
              <a:gd name="connsiteX0" fmla="*/ 3926681 w 3926681"/>
              <a:gd name="connsiteY0" fmla="*/ 2586036 h 2586036"/>
              <a:gd name="connsiteX1" fmla="*/ 1037431 w 3926681"/>
              <a:gd name="connsiteY1" fmla="*/ 96837 h 2586036"/>
              <a:gd name="connsiteX2" fmla="*/ 99219 w 3926681"/>
              <a:gd name="connsiteY2" fmla="*/ 2005012 h 2586036"/>
              <a:gd name="connsiteX0" fmla="*/ 3334914 w 3334914"/>
              <a:gd name="connsiteY0" fmla="*/ 2567517 h 2567517"/>
              <a:gd name="connsiteX1" fmla="*/ 1037431 w 3334914"/>
              <a:gd name="connsiteY1" fmla="*/ 94192 h 2567517"/>
              <a:gd name="connsiteX2" fmla="*/ 99219 w 3334914"/>
              <a:gd name="connsiteY2" fmla="*/ 2002367 h 2567517"/>
              <a:gd name="connsiteX0" fmla="*/ 3334914 w 3334914"/>
              <a:gd name="connsiteY0" fmla="*/ 2538942 h 2538942"/>
              <a:gd name="connsiteX1" fmla="*/ 1290214 w 3334914"/>
              <a:gd name="connsiteY1" fmla="*/ 94192 h 2538942"/>
              <a:gd name="connsiteX2" fmla="*/ 99219 w 3334914"/>
              <a:gd name="connsiteY2" fmla="*/ 1973792 h 2538942"/>
              <a:gd name="connsiteX0" fmla="*/ 3334914 w 3334914"/>
              <a:gd name="connsiteY0" fmla="*/ 2538942 h 2538942"/>
              <a:gd name="connsiteX1" fmla="*/ 1290214 w 3334914"/>
              <a:gd name="connsiteY1" fmla="*/ 94192 h 2538942"/>
              <a:gd name="connsiteX2" fmla="*/ 99219 w 3334914"/>
              <a:gd name="connsiteY2" fmla="*/ 1973792 h 2538942"/>
              <a:gd name="connsiteX0" fmla="*/ 2801514 w 2801514"/>
              <a:gd name="connsiteY0" fmla="*/ 2850090 h 2850090"/>
              <a:gd name="connsiteX1" fmla="*/ 1290214 w 2801514"/>
              <a:gd name="connsiteY1" fmla="*/ 138641 h 2850090"/>
              <a:gd name="connsiteX2" fmla="*/ 99219 w 2801514"/>
              <a:gd name="connsiteY2" fmla="*/ 2018241 h 2850090"/>
              <a:gd name="connsiteX0" fmla="*/ 2801514 w 2801514"/>
              <a:gd name="connsiteY0" fmla="*/ 2792939 h 2792939"/>
              <a:gd name="connsiteX1" fmla="*/ 1290214 w 2801514"/>
              <a:gd name="connsiteY1" fmla="*/ 81490 h 2792939"/>
              <a:gd name="connsiteX2" fmla="*/ 99219 w 2801514"/>
              <a:gd name="connsiteY2" fmla="*/ 1961090 h 2792939"/>
              <a:gd name="connsiteX0" fmla="*/ 2702295 w 2702295"/>
              <a:gd name="connsiteY0" fmla="*/ 2792939 h 2792939"/>
              <a:gd name="connsiteX1" fmla="*/ 1190995 w 2702295"/>
              <a:gd name="connsiteY1" fmla="*/ 81490 h 2792939"/>
              <a:gd name="connsiteX2" fmla="*/ 0 w 2702295"/>
              <a:gd name="connsiteY2" fmla="*/ 1961090 h 2792939"/>
              <a:gd name="connsiteX0" fmla="*/ 2702295 w 2702295"/>
              <a:gd name="connsiteY0" fmla="*/ 2792939 h 2792939"/>
              <a:gd name="connsiteX1" fmla="*/ 1190995 w 2702295"/>
              <a:gd name="connsiteY1" fmla="*/ 81490 h 2792939"/>
              <a:gd name="connsiteX2" fmla="*/ 0 w 2702295"/>
              <a:gd name="connsiteY2" fmla="*/ 1961090 h 2792939"/>
              <a:gd name="connsiteX0" fmla="*/ 2702295 w 2702295"/>
              <a:gd name="connsiteY0" fmla="*/ 2823101 h 2823101"/>
              <a:gd name="connsiteX1" fmla="*/ 1190995 w 2702295"/>
              <a:gd name="connsiteY1" fmla="*/ 111652 h 2823101"/>
              <a:gd name="connsiteX2" fmla="*/ 0 w 2702295"/>
              <a:gd name="connsiteY2" fmla="*/ 1991252 h 2823101"/>
              <a:gd name="connsiteX0" fmla="*/ 2702295 w 2702295"/>
              <a:gd name="connsiteY0" fmla="*/ 2734202 h 2734202"/>
              <a:gd name="connsiteX1" fmla="*/ 1324345 w 2702295"/>
              <a:gd name="connsiteY1" fmla="*/ 111652 h 2734202"/>
              <a:gd name="connsiteX2" fmla="*/ 0 w 2702295"/>
              <a:gd name="connsiteY2" fmla="*/ 1902353 h 2734202"/>
              <a:gd name="connsiteX0" fmla="*/ 2702295 w 2702295"/>
              <a:gd name="connsiteY0" fmla="*/ 2734202 h 2737891"/>
              <a:gd name="connsiteX1" fmla="*/ 1324345 w 2702295"/>
              <a:gd name="connsiteY1" fmla="*/ 111652 h 2737891"/>
              <a:gd name="connsiteX2" fmla="*/ 0 w 2702295"/>
              <a:gd name="connsiteY2" fmla="*/ 1902353 h 2737891"/>
            </a:gdLst>
            <a:ahLst/>
            <a:cxnLst>
              <a:cxn ang="0">
                <a:pos x="connsiteX0" y="connsiteY0"/>
              </a:cxn>
              <a:cxn ang="0">
                <a:pos x="connsiteX1" y="connsiteY1"/>
              </a:cxn>
              <a:cxn ang="0">
                <a:pos x="connsiteX2" y="connsiteY2"/>
              </a:cxn>
            </a:cxnLst>
            <a:rect l="l" t="t" r="r" b="b"/>
            <a:pathLst>
              <a:path w="2702295" h="2737891">
                <a:moveTo>
                  <a:pt x="2702295" y="2734202"/>
                </a:moveTo>
                <a:cubicBezTo>
                  <a:pt x="1559270" y="2737891"/>
                  <a:pt x="1774727" y="250293"/>
                  <a:pt x="1324345" y="111652"/>
                </a:cubicBezTo>
                <a:cubicBezTo>
                  <a:pt x="949371" y="0"/>
                  <a:pt x="80963" y="1066535"/>
                  <a:pt x="0" y="1902353"/>
                </a:cubicBezTo>
              </a:path>
            </a:pathLst>
          </a:custGeom>
          <a:noFill/>
          <a:ln w="25400" algn="ctr">
            <a:solidFill>
              <a:srgbClr val="47FFD1"/>
            </a:solidFill>
            <a:round/>
            <a:headEnd/>
            <a:tailEnd/>
          </a:ln>
        </p:spPr>
        <p:txBody>
          <a:bodyPr lIns="82448" tIns="41226" rIns="82448" bIns="41226"/>
          <a:lstStyle/>
          <a:p>
            <a:pPr hangingPunct="0">
              <a:lnSpc>
                <a:spcPct val="93000"/>
              </a:lnSpc>
              <a:buClr>
                <a:srgbClr val="000000"/>
              </a:buClr>
              <a:buSzPct val="100000"/>
              <a:buFont typeface="Times New Roman" pitchFamily="18" charset="0"/>
              <a:buNone/>
            </a:pPr>
            <a:endParaRPr lang="en-US"/>
          </a:p>
        </p:txBody>
      </p:sp>
      <p:sp>
        <p:nvSpPr>
          <p:cNvPr id="32773" name="Freeform 16"/>
          <p:cNvSpPr>
            <a:spLocks noChangeArrowheads="1"/>
          </p:cNvSpPr>
          <p:nvPr/>
        </p:nvSpPr>
        <p:spPr bwMode="auto">
          <a:xfrm>
            <a:off x="1311504" y="2529894"/>
            <a:ext cx="2776656" cy="2391083"/>
          </a:xfrm>
          <a:custGeom>
            <a:avLst/>
            <a:gdLst>
              <a:gd name="T0" fmla="*/ 3835400 w 3835400"/>
              <a:gd name="T1" fmla="*/ 1658937 h 2182812"/>
              <a:gd name="T2" fmla="*/ 606425 w 3835400"/>
              <a:gd name="T3" fmla="*/ 87312 h 2182812"/>
              <a:gd name="T4" fmla="*/ 196850 w 3835400"/>
              <a:gd name="T5" fmla="*/ 2182812 h 2182812"/>
              <a:gd name="T6" fmla="*/ 0 60000 65536"/>
              <a:gd name="T7" fmla="*/ 0 60000 65536"/>
              <a:gd name="T8" fmla="*/ 0 60000 65536"/>
              <a:gd name="T9" fmla="*/ 0 w 3835400"/>
              <a:gd name="T10" fmla="*/ 0 h 2182812"/>
              <a:gd name="T11" fmla="*/ 3835400 w 3835400"/>
              <a:gd name="T12" fmla="*/ 2182812 h 2182812"/>
              <a:gd name="connsiteX0" fmla="*/ 4422510 w 4422510"/>
              <a:gd name="connsiteY0" fmla="*/ 2999315 h 2999315"/>
              <a:gd name="connsiteX1" fmla="*/ 690298 w 4422510"/>
              <a:gd name="connsiteY1" fmla="*/ 129116 h 2999315"/>
              <a:gd name="connsiteX2" fmla="*/ 280723 w 4422510"/>
              <a:gd name="connsiteY2" fmla="*/ 2224616 h 2999315"/>
              <a:gd name="connsiteX0" fmla="*/ 4422510 w 4422510"/>
              <a:gd name="connsiteY0" fmla="*/ 2999315 h 2999315"/>
              <a:gd name="connsiteX1" fmla="*/ 690298 w 4422510"/>
              <a:gd name="connsiteY1" fmla="*/ 129116 h 2999315"/>
              <a:gd name="connsiteX2" fmla="*/ 280723 w 4422510"/>
              <a:gd name="connsiteY2" fmla="*/ 2224616 h 2999315"/>
              <a:gd name="connsiteX0" fmla="*/ 4422510 w 4422510"/>
              <a:gd name="connsiteY0" fmla="*/ 2999315 h 2999315"/>
              <a:gd name="connsiteX1" fmla="*/ 690298 w 4422510"/>
              <a:gd name="connsiteY1" fmla="*/ 129116 h 2999315"/>
              <a:gd name="connsiteX2" fmla="*/ 280723 w 4422510"/>
              <a:gd name="connsiteY2" fmla="*/ 2224616 h 2999315"/>
              <a:gd name="connsiteX0" fmla="*/ 4240212 w 4240212"/>
              <a:gd name="connsiteY0" fmla="*/ 2885016 h 2885016"/>
              <a:gd name="connsiteX1" fmla="*/ 862012 w 4240212"/>
              <a:gd name="connsiteY1" fmla="*/ 129116 h 2885016"/>
              <a:gd name="connsiteX2" fmla="*/ 98425 w 4240212"/>
              <a:gd name="connsiteY2" fmla="*/ 2110317 h 2885016"/>
              <a:gd name="connsiteX0" fmla="*/ 4240212 w 4240212"/>
              <a:gd name="connsiteY0" fmla="*/ 2885016 h 2885016"/>
              <a:gd name="connsiteX1" fmla="*/ 862012 w 4240212"/>
              <a:gd name="connsiteY1" fmla="*/ 129116 h 2885016"/>
              <a:gd name="connsiteX2" fmla="*/ 98425 w 4240212"/>
              <a:gd name="connsiteY2" fmla="*/ 2110317 h 2885016"/>
              <a:gd name="connsiteX0" fmla="*/ 4240212 w 4240212"/>
              <a:gd name="connsiteY0" fmla="*/ 2440516 h 2440516"/>
              <a:gd name="connsiteX1" fmla="*/ 1262062 w 4240212"/>
              <a:gd name="connsiteY1" fmla="*/ 129116 h 2440516"/>
              <a:gd name="connsiteX2" fmla="*/ 98425 w 4240212"/>
              <a:gd name="connsiteY2" fmla="*/ 1665817 h 2440516"/>
              <a:gd name="connsiteX0" fmla="*/ 4240212 w 4240212"/>
              <a:gd name="connsiteY0" fmla="*/ 2311400 h 2311400"/>
              <a:gd name="connsiteX1" fmla="*/ 1262062 w 4240212"/>
              <a:gd name="connsiteY1" fmla="*/ 0 h 2311400"/>
              <a:gd name="connsiteX2" fmla="*/ 98425 w 4240212"/>
              <a:gd name="connsiteY2" fmla="*/ 1536701 h 2311400"/>
              <a:gd name="connsiteX0" fmla="*/ 4240212 w 4240212"/>
              <a:gd name="connsiteY0" fmla="*/ 2311400 h 2311400"/>
              <a:gd name="connsiteX1" fmla="*/ 1262062 w 4240212"/>
              <a:gd name="connsiteY1" fmla="*/ 0 h 2311400"/>
              <a:gd name="connsiteX2" fmla="*/ 98425 w 4240212"/>
              <a:gd name="connsiteY2" fmla="*/ 1536701 h 2311400"/>
              <a:gd name="connsiteX0" fmla="*/ 4240212 w 4240212"/>
              <a:gd name="connsiteY0" fmla="*/ 2337653 h 2337653"/>
              <a:gd name="connsiteX1" fmla="*/ 1262062 w 4240212"/>
              <a:gd name="connsiteY1" fmla="*/ 26253 h 2337653"/>
              <a:gd name="connsiteX2" fmla="*/ 98425 w 4240212"/>
              <a:gd name="connsiteY2" fmla="*/ 1562954 h 2337653"/>
              <a:gd name="connsiteX0" fmla="*/ 4240212 w 4240212"/>
              <a:gd name="connsiteY0" fmla="*/ 2293203 h 2293203"/>
              <a:gd name="connsiteX1" fmla="*/ 1173162 w 4240212"/>
              <a:gd name="connsiteY1" fmla="*/ 26253 h 2293203"/>
              <a:gd name="connsiteX2" fmla="*/ 98425 w 4240212"/>
              <a:gd name="connsiteY2" fmla="*/ 1518504 h 2293203"/>
              <a:gd name="connsiteX0" fmla="*/ 4240212 w 4240212"/>
              <a:gd name="connsiteY0" fmla="*/ 2293203 h 2293203"/>
              <a:gd name="connsiteX1" fmla="*/ 1173162 w 4240212"/>
              <a:gd name="connsiteY1" fmla="*/ 26253 h 2293203"/>
              <a:gd name="connsiteX2" fmla="*/ 98425 w 4240212"/>
              <a:gd name="connsiteY2" fmla="*/ 1518504 h 2293203"/>
              <a:gd name="connsiteX0" fmla="*/ 4240212 w 4240212"/>
              <a:gd name="connsiteY0" fmla="*/ 2293203 h 2293203"/>
              <a:gd name="connsiteX1" fmla="*/ 1262062 w 4240212"/>
              <a:gd name="connsiteY1" fmla="*/ 26253 h 2293203"/>
              <a:gd name="connsiteX2" fmla="*/ 98425 w 4240212"/>
              <a:gd name="connsiteY2" fmla="*/ 1518504 h 2293203"/>
              <a:gd name="connsiteX0" fmla="*/ 3692895 w 3692895"/>
              <a:gd name="connsiteY0" fmla="*/ 2277328 h 2277328"/>
              <a:gd name="connsiteX1" fmla="*/ 1262062 w 3692895"/>
              <a:gd name="connsiteY1" fmla="*/ 26253 h 2277328"/>
              <a:gd name="connsiteX2" fmla="*/ 98425 w 3692895"/>
              <a:gd name="connsiteY2" fmla="*/ 1518504 h 2277328"/>
              <a:gd name="connsiteX0" fmla="*/ 3692895 w 3692895"/>
              <a:gd name="connsiteY0" fmla="*/ 2277328 h 2277328"/>
              <a:gd name="connsiteX1" fmla="*/ 1262062 w 3692895"/>
              <a:gd name="connsiteY1" fmla="*/ 26253 h 2277328"/>
              <a:gd name="connsiteX2" fmla="*/ 98425 w 3692895"/>
              <a:gd name="connsiteY2" fmla="*/ 1518504 h 2277328"/>
              <a:gd name="connsiteX0" fmla="*/ 3692895 w 3692895"/>
              <a:gd name="connsiteY0" fmla="*/ 2293201 h 2293201"/>
              <a:gd name="connsiteX1" fmla="*/ 892546 w 3692895"/>
              <a:gd name="connsiteY1" fmla="*/ 26253 h 2293201"/>
              <a:gd name="connsiteX2" fmla="*/ 98425 w 3692895"/>
              <a:gd name="connsiteY2" fmla="*/ 1534377 h 2293201"/>
              <a:gd name="connsiteX0" fmla="*/ 3692895 w 3692895"/>
              <a:gd name="connsiteY0" fmla="*/ 2266948 h 2266948"/>
              <a:gd name="connsiteX1" fmla="*/ 892546 w 3692895"/>
              <a:gd name="connsiteY1" fmla="*/ 0 h 2266948"/>
              <a:gd name="connsiteX2" fmla="*/ 98425 w 3692895"/>
              <a:gd name="connsiteY2" fmla="*/ 1508124 h 2266948"/>
              <a:gd name="connsiteX0" fmla="*/ 3692895 w 3692895"/>
              <a:gd name="connsiteY0" fmla="*/ 2266948 h 2266948"/>
              <a:gd name="connsiteX1" fmla="*/ 892546 w 3692895"/>
              <a:gd name="connsiteY1" fmla="*/ 0 h 2266948"/>
              <a:gd name="connsiteX2" fmla="*/ 98425 w 3692895"/>
              <a:gd name="connsiteY2" fmla="*/ 1508124 h 2266948"/>
              <a:gd name="connsiteX0" fmla="*/ 3692895 w 3692895"/>
              <a:gd name="connsiteY0" fmla="*/ 2271978 h 2271978"/>
              <a:gd name="connsiteX1" fmla="*/ 892546 w 3692895"/>
              <a:gd name="connsiteY1" fmla="*/ 5030 h 2271978"/>
              <a:gd name="connsiteX2" fmla="*/ 98425 w 3692895"/>
              <a:gd name="connsiteY2" fmla="*/ 1513154 h 2271978"/>
              <a:gd name="connsiteX0" fmla="*/ 3692895 w 3692895"/>
              <a:gd name="connsiteY0" fmla="*/ 2287268 h 2287268"/>
              <a:gd name="connsiteX1" fmla="*/ 892546 w 3692895"/>
              <a:gd name="connsiteY1" fmla="*/ 20320 h 2287268"/>
              <a:gd name="connsiteX2" fmla="*/ 98425 w 3692895"/>
              <a:gd name="connsiteY2" fmla="*/ 1528444 h 2287268"/>
              <a:gd name="connsiteX0" fmla="*/ 3594470 w 3594470"/>
              <a:gd name="connsiteY0" fmla="*/ 2287268 h 2287268"/>
              <a:gd name="connsiteX1" fmla="*/ 794121 w 3594470"/>
              <a:gd name="connsiteY1" fmla="*/ 20320 h 2287268"/>
              <a:gd name="connsiteX2" fmla="*/ 0 w 3594470"/>
              <a:gd name="connsiteY2" fmla="*/ 1528444 h 2287268"/>
              <a:gd name="connsiteX0" fmla="*/ 3594470 w 3594470"/>
              <a:gd name="connsiteY0" fmla="*/ 2287268 h 2287268"/>
              <a:gd name="connsiteX1" fmla="*/ 1105270 w 3594470"/>
              <a:gd name="connsiteY1" fmla="*/ 20320 h 2287268"/>
              <a:gd name="connsiteX2" fmla="*/ 0 w 3594470"/>
              <a:gd name="connsiteY2" fmla="*/ 1528444 h 2287268"/>
              <a:gd name="connsiteX0" fmla="*/ 3594470 w 3594470"/>
              <a:gd name="connsiteY0" fmla="*/ 2287268 h 2287268"/>
              <a:gd name="connsiteX1" fmla="*/ 1105270 w 3594470"/>
              <a:gd name="connsiteY1" fmla="*/ 20320 h 2287268"/>
              <a:gd name="connsiteX2" fmla="*/ 0 w 3594470"/>
              <a:gd name="connsiteY2" fmla="*/ 1528444 h 2287268"/>
              <a:gd name="connsiteX0" fmla="*/ 3594470 w 3594470"/>
              <a:gd name="connsiteY0" fmla="*/ 2287268 h 2287268"/>
              <a:gd name="connsiteX1" fmla="*/ 1105270 w 3594470"/>
              <a:gd name="connsiteY1" fmla="*/ 20320 h 2287268"/>
              <a:gd name="connsiteX2" fmla="*/ 0 w 3594470"/>
              <a:gd name="connsiteY2" fmla="*/ 1528444 h 2287268"/>
              <a:gd name="connsiteX0" fmla="*/ 3061070 w 3061070"/>
              <a:gd name="connsiteY0" fmla="*/ 2553969 h 2553969"/>
              <a:gd name="connsiteX1" fmla="*/ 1105270 w 3061070"/>
              <a:gd name="connsiteY1" fmla="*/ 20320 h 2553969"/>
              <a:gd name="connsiteX2" fmla="*/ 0 w 3061070"/>
              <a:gd name="connsiteY2" fmla="*/ 1528444 h 2553969"/>
              <a:gd name="connsiteX0" fmla="*/ 3061070 w 3061070"/>
              <a:gd name="connsiteY0" fmla="*/ 2635725 h 2635725"/>
              <a:gd name="connsiteX1" fmla="*/ 1105270 w 3061070"/>
              <a:gd name="connsiteY1" fmla="*/ 102076 h 2635725"/>
              <a:gd name="connsiteX2" fmla="*/ 0 w 3061070"/>
              <a:gd name="connsiteY2" fmla="*/ 1610200 h 2635725"/>
              <a:gd name="connsiteX0" fmla="*/ 3061070 w 3061070"/>
              <a:gd name="connsiteY0" fmla="*/ 2635725 h 2635725"/>
              <a:gd name="connsiteX1" fmla="*/ 1105270 w 3061070"/>
              <a:gd name="connsiteY1" fmla="*/ 102076 h 2635725"/>
              <a:gd name="connsiteX2" fmla="*/ 0 w 3061070"/>
              <a:gd name="connsiteY2" fmla="*/ 1610200 h 2635725"/>
              <a:gd name="connsiteX0" fmla="*/ 3061070 w 3061070"/>
              <a:gd name="connsiteY0" fmla="*/ 2635725 h 2635725"/>
              <a:gd name="connsiteX1" fmla="*/ 1105270 w 3061070"/>
              <a:gd name="connsiteY1" fmla="*/ 102076 h 2635725"/>
              <a:gd name="connsiteX2" fmla="*/ 0 w 3061070"/>
              <a:gd name="connsiteY2" fmla="*/ 1610200 h 2635725"/>
            </a:gdLst>
            <a:ahLst/>
            <a:cxnLst>
              <a:cxn ang="0">
                <a:pos x="connsiteX0" y="connsiteY0"/>
              </a:cxn>
              <a:cxn ang="0">
                <a:pos x="connsiteX1" y="connsiteY1"/>
              </a:cxn>
              <a:cxn ang="0">
                <a:pos x="connsiteX2" y="connsiteY2"/>
              </a:cxn>
            </a:cxnLst>
            <a:rect l="l" t="t" r="r" b="b"/>
            <a:pathLst>
              <a:path w="3061070" h="2635725">
                <a:moveTo>
                  <a:pt x="3061070" y="2635725"/>
                </a:moveTo>
                <a:cubicBezTo>
                  <a:pt x="984158" y="2621416"/>
                  <a:pt x="1873293" y="451999"/>
                  <a:pt x="1105270" y="102076"/>
                </a:cubicBezTo>
                <a:cubicBezTo>
                  <a:pt x="723105" y="0"/>
                  <a:pt x="190292" y="896494"/>
                  <a:pt x="0" y="1610200"/>
                </a:cubicBezTo>
              </a:path>
            </a:pathLst>
          </a:custGeom>
          <a:noFill/>
          <a:ln w="25400" algn="ctr">
            <a:solidFill>
              <a:srgbClr val="47FFD1"/>
            </a:solidFill>
            <a:round/>
            <a:headEnd/>
            <a:tailEnd/>
          </a:ln>
        </p:spPr>
        <p:txBody>
          <a:bodyPr lIns="82448" tIns="41226" rIns="82448" bIns="41226"/>
          <a:lstStyle/>
          <a:p>
            <a:pPr hangingPunct="0">
              <a:lnSpc>
                <a:spcPct val="93000"/>
              </a:lnSpc>
              <a:buClr>
                <a:srgbClr val="000000"/>
              </a:buClr>
              <a:buSzPct val="100000"/>
              <a:buFont typeface="Times New Roman" pitchFamily="18" charset="0"/>
              <a:buNone/>
            </a:pPr>
            <a:endParaRPr lang="en-US"/>
          </a:p>
        </p:txBody>
      </p:sp>
      <p:sp>
        <p:nvSpPr>
          <p:cNvPr id="32774" name="Freeform 17"/>
          <p:cNvSpPr>
            <a:spLocks noChangeArrowheads="1"/>
          </p:cNvSpPr>
          <p:nvPr/>
        </p:nvSpPr>
        <p:spPr bwMode="auto">
          <a:xfrm>
            <a:off x="1389265" y="2879002"/>
            <a:ext cx="2376335" cy="2160613"/>
          </a:xfrm>
          <a:custGeom>
            <a:avLst/>
            <a:gdLst>
              <a:gd name="T0" fmla="*/ 3571875 w 3571875"/>
              <a:gd name="T1" fmla="*/ 2092325 h 2092325"/>
              <a:gd name="T2" fmla="*/ 1162053 w 3571875"/>
              <a:gd name="T3" fmla="*/ 92075 h 2092325"/>
              <a:gd name="T4" fmla="*/ 0 w 3571875"/>
              <a:gd name="T5" fmla="*/ 1539875 h 2092325"/>
              <a:gd name="T6" fmla="*/ 0 60000 65536"/>
              <a:gd name="T7" fmla="*/ 0 60000 65536"/>
              <a:gd name="T8" fmla="*/ 0 60000 65536"/>
              <a:gd name="T9" fmla="*/ 0 w 3571875"/>
              <a:gd name="T10" fmla="*/ 0 h 2092325"/>
              <a:gd name="T11" fmla="*/ 3571875 w 3571875"/>
              <a:gd name="T12" fmla="*/ 2092325 h 2092325"/>
              <a:gd name="connsiteX0" fmla="*/ 3700462 w 3700462"/>
              <a:gd name="connsiteY0" fmla="*/ 2340503 h 2340503"/>
              <a:gd name="connsiteX1" fmla="*/ 1162050 w 3700462"/>
              <a:gd name="connsiteY1" fmla="*/ 127529 h 2340503"/>
              <a:gd name="connsiteX2" fmla="*/ 0 w 3700462"/>
              <a:gd name="connsiteY2" fmla="*/ 1575329 h 2340503"/>
              <a:gd name="connsiteX0" fmla="*/ 3700462 w 3700462"/>
              <a:gd name="connsiteY0" fmla="*/ 2340503 h 2340503"/>
              <a:gd name="connsiteX1" fmla="*/ 1162050 w 3700462"/>
              <a:gd name="connsiteY1" fmla="*/ 127529 h 2340503"/>
              <a:gd name="connsiteX2" fmla="*/ 0 w 3700462"/>
              <a:gd name="connsiteY2" fmla="*/ 1575329 h 2340503"/>
              <a:gd name="connsiteX0" fmla="*/ 3700462 w 3700462"/>
              <a:gd name="connsiteY0" fmla="*/ 1905529 h 1905529"/>
              <a:gd name="connsiteX1" fmla="*/ 1522411 w 3700462"/>
              <a:gd name="connsiteY1" fmla="*/ 127529 h 1905529"/>
              <a:gd name="connsiteX2" fmla="*/ 0 w 3700462"/>
              <a:gd name="connsiteY2" fmla="*/ 1140355 h 1905529"/>
              <a:gd name="connsiteX0" fmla="*/ 3108694 w 3108694"/>
              <a:gd name="connsiteY0" fmla="*/ 1887009 h 1887009"/>
              <a:gd name="connsiteX1" fmla="*/ 1522411 w 3108694"/>
              <a:gd name="connsiteY1" fmla="*/ 124883 h 1887009"/>
              <a:gd name="connsiteX2" fmla="*/ 0 w 3108694"/>
              <a:gd name="connsiteY2" fmla="*/ 1137709 h 1887009"/>
              <a:gd name="connsiteX0" fmla="*/ 3137322 w 3137322"/>
              <a:gd name="connsiteY0" fmla="*/ 1874757 h 1874757"/>
              <a:gd name="connsiteX1" fmla="*/ 1522411 w 3137322"/>
              <a:gd name="connsiteY1" fmla="*/ 123133 h 1874757"/>
              <a:gd name="connsiteX2" fmla="*/ 0 w 3137322"/>
              <a:gd name="connsiteY2" fmla="*/ 1135959 h 1874757"/>
              <a:gd name="connsiteX0" fmla="*/ 3137322 w 3137322"/>
              <a:gd name="connsiteY0" fmla="*/ 1874757 h 1961084"/>
              <a:gd name="connsiteX1" fmla="*/ 1522411 w 3137322"/>
              <a:gd name="connsiteY1" fmla="*/ 123133 h 1961084"/>
              <a:gd name="connsiteX2" fmla="*/ 0 w 3137322"/>
              <a:gd name="connsiteY2" fmla="*/ 1135959 h 1961084"/>
              <a:gd name="connsiteX0" fmla="*/ 3137322 w 3137322"/>
              <a:gd name="connsiteY0" fmla="*/ 1890632 h 1976959"/>
              <a:gd name="connsiteX1" fmla="*/ 1419594 w 3137322"/>
              <a:gd name="connsiteY1" fmla="*/ 123133 h 1976959"/>
              <a:gd name="connsiteX2" fmla="*/ 0 w 3137322"/>
              <a:gd name="connsiteY2" fmla="*/ 1151834 h 1976959"/>
              <a:gd name="connsiteX0" fmla="*/ 3137322 w 3137322"/>
              <a:gd name="connsiteY0" fmla="*/ 1890631 h 1976958"/>
              <a:gd name="connsiteX1" fmla="*/ 1330694 w 3137322"/>
              <a:gd name="connsiteY1" fmla="*/ 123133 h 1976958"/>
              <a:gd name="connsiteX2" fmla="*/ 0 w 3137322"/>
              <a:gd name="connsiteY2" fmla="*/ 1151833 h 1976958"/>
              <a:gd name="connsiteX0" fmla="*/ 3137322 w 3137322"/>
              <a:gd name="connsiteY0" fmla="*/ 1890631 h 1976958"/>
              <a:gd name="connsiteX1" fmla="*/ 1330694 w 3137322"/>
              <a:gd name="connsiteY1" fmla="*/ 123133 h 1976958"/>
              <a:gd name="connsiteX2" fmla="*/ 0 w 3137322"/>
              <a:gd name="connsiteY2" fmla="*/ 1151833 h 1976958"/>
              <a:gd name="connsiteX0" fmla="*/ 3137322 w 3137322"/>
              <a:gd name="connsiteY0" fmla="*/ 1818583 h 1904910"/>
              <a:gd name="connsiteX1" fmla="*/ 1330694 w 3137322"/>
              <a:gd name="connsiteY1" fmla="*/ 51085 h 1904910"/>
              <a:gd name="connsiteX2" fmla="*/ 0 w 3137322"/>
              <a:gd name="connsiteY2" fmla="*/ 1079785 h 1904910"/>
              <a:gd name="connsiteX0" fmla="*/ 3137322 w 3137322"/>
              <a:gd name="connsiteY0" fmla="*/ 1818583 h 1904910"/>
              <a:gd name="connsiteX1" fmla="*/ 1330694 w 3137322"/>
              <a:gd name="connsiteY1" fmla="*/ 51085 h 1904910"/>
              <a:gd name="connsiteX2" fmla="*/ 0 w 3137322"/>
              <a:gd name="connsiteY2" fmla="*/ 1079785 h 1904910"/>
              <a:gd name="connsiteX0" fmla="*/ 3137322 w 3137322"/>
              <a:gd name="connsiteY0" fmla="*/ 1863034 h 1949361"/>
              <a:gd name="connsiteX1" fmla="*/ 1063994 w 3137322"/>
              <a:gd name="connsiteY1" fmla="*/ 51085 h 1949361"/>
              <a:gd name="connsiteX2" fmla="*/ 0 w 3137322"/>
              <a:gd name="connsiteY2" fmla="*/ 1124236 h 1949361"/>
              <a:gd name="connsiteX0" fmla="*/ 3137322 w 3137322"/>
              <a:gd name="connsiteY0" fmla="*/ 1833205 h 1919532"/>
              <a:gd name="connsiteX1" fmla="*/ 1063994 w 3137322"/>
              <a:gd name="connsiteY1" fmla="*/ 21256 h 1919532"/>
              <a:gd name="connsiteX2" fmla="*/ 0 w 3137322"/>
              <a:gd name="connsiteY2" fmla="*/ 1094407 h 1919532"/>
              <a:gd name="connsiteX0" fmla="*/ 3137322 w 3137322"/>
              <a:gd name="connsiteY0" fmla="*/ 1833205 h 1919532"/>
              <a:gd name="connsiteX1" fmla="*/ 1063994 w 3137322"/>
              <a:gd name="connsiteY1" fmla="*/ 21256 h 1919532"/>
              <a:gd name="connsiteX2" fmla="*/ 0 w 3137322"/>
              <a:gd name="connsiteY2" fmla="*/ 1094407 h 1919532"/>
              <a:gd name="connsiteX0" fmla="*/ 3137322 w 3137322"/>
              <a:gd name="connsiteY0" fmla="*/ 1833205 h 1919532"/>
              <a:gd name="connsiteX1" fmla="*/ 1063994 w 3137322"/>
              <a:gd name="connsiteY1" fmla="*/ 21256 h 1919532"/>
              <a:gd name="connsiteX2" fmla="*/ 0 w 3137322"/>
              <a:gd name="connsiteY2" fmla="*/ 1094407 h 1919532"/>
              <a:gd name="connsiteX0" fmla="*/ 2619744 w 2619744"/>
              <a:gd name="connsiteY0" fmla="*/ 2154856 h 2241183"/>
              <a:gd name="connsiteX1" fmla="*/ 1063994 w 2619744"/>
              <a:gd name="connsiteY1" fmla="*/ 21256 h 2241183"/>
              <a:gd name="connsiteX2" fmla="*/ 0 w 2619744"/>
              <a:gd name="connsiteY2" fmla="*/ 1094407 h 2241183"/>
              <a:gd name="connsiteX0" fmla="*/ 2619744 w 2619744"/>
              <a:gd name="connsiteY0" fmla="*/ 2154856 h 2241183"/>
              <a:gd name="connsiteX1" fmla="*/ 1063994 w 2619744"/>
              <a:gd name="connsiteY1" fmla="*/ 21256 h 2241183"/>
              <a:gd name="connsiteX2" fmla="*/ 0 w 2619744"/>
              <a:gd name="connsiteY2" fmla="*/ 1094407 h 2241183"/>
              <a:gd name="connsiteX0" fmla="*/ 2619744 w 2619744"/>
              <a:gd name="connsiteY0" fmla="*/ 2295349 h 2381676"/>
              <a:gd name="connsiteX1" fmla="*/ 1063994 w 2619744"/>
              <a:gd name="connsiteY1" fmla="*/ 161749 h 2381676"/>
              <a:gd name="connsiteX2" fmla="*/ 0 w 2619744"/>
              <a:gd name="connsiteY2" fmla="*/ 1234900 h 2381676"/>
            </a:gdLst>
            <a:ahLst/>
            <a:cxnLst>
              <a:cxn ang="0">
                <a:pos x="connsiteX0" y="connsiteY0"/>
              </a:cxn>
              <a:cxn ang="0">
                <a:pos x="connsiteX1" y="connsiteY1"/>
              </a:cxn>
              <a:cxn ang="0">
                <a:pos x="connsiteX2" y="connsiteY2"/>
              </a:cxn>
            </a:cxnLst>
            <a:rect l="l" t="t" r="r" b="b"/>
            <a:pathLst>
              <a:path w="2619744" h="2381676">
                <a:moveTo>
                  <a:pt x="2619744" y="2295349"/>
                </a:moveTo>
                <a:cubicBezTo>
                  <a:pt x="1214764" y="2381676"/>
                  <a:pt x="1528236" y="388750"/>
                  <a:pt x="1063994" y="161749"/>
                </a:cubicBezTo>
                <a:cubicBezTo>
                  <a:pt x="761123" y="0"/>
                  <a:pt x="160295" y="821314"/>
                  <a:pt x="0" y="1234900"/>
                </a:cubicBezTo>
              </a:path>
            </a:pathLst>
          </a:custGeom>
          <a:noFill/>
          <a:ln w="25400" algn="ctr">
            <a:solidFill>
              <a:srgbClr val="47FFD1"/>
            </a:solidFill>
            <a:round/>
            <a:headEnd/>
            <a:tailEnd/>
          </a:ln>
        </p:spPr>
        <p:txBody>
          <a:bodyPr lIns="82448" tIns="41226" rIns="82448" bIns="41226"/>
          <a:lstStyle/>
          <a:p>
            <a:pPr hangingPunct="0">
              <a:lnSpc>
                <a:spcPct val="93000"/>
              </a:lnSpc>
              <a:buClr>
                <a:srgbClr val="000000"/>
              </a:buClr>
              <a:buSzPct val="100000"/>
              <a:buFont typeface="Times New Roman" pitchFamily="18" charset="0"/>
              <a:buNone/>
            </a:pPr>
            <a:endParaRPr lang="en-US"/>
          </a:p>
        </p:txBody>
      </p:sp>
      <p:sp>
        <p:nvSpPr>
          <p:cNvPr id="32775" name="Freeform 19"/>
          <p:cNvSpPr>
            <a:spLocks noChangeArrowheads="1"/>
          </p:cNvSpPr>
          <p:nvPr/>
        </p:nvSpPr>
        <p:spPr bwMode="auto">
          <a:xfrm>
            <a:off x="1448305" y="3178767"/>
            <a:ext cx="2680174" cy="2281925"/>
          </a:xfrm>
          <a:custGeom>
            <a:avLst/>
            <a:gdLst>
              <a:gd name="T0" fmla="*/ 3489324 w 3486150"/>
              <a:gd name="T1" fmla="*/ 1960562 h 1960562"/>
              <a:gd name="T2" fmla="*/ 1172643 w 3486150"/>
              <a:gd name="T3" fmla="*/ 131762 h 1960562"/>
              <a:gd name="T4" fmla="*/ 0 w 3486150"/>
              <a:gd name="T5" fmla="*/ 1169987 h 1960562"/>
              <a:gd name="T6" fmla="*/ 0 60000 65536"/>
              <a:gd name="T7" fmla="*/ 0 60000 65536"/>
              <a:gd name="T8" fmla="*/ 0 60000 65536"/>
              <a:gd name="T9" fmla="*/ 0 w 3486150"/>
              <a:gd name="T10" fmla="*/ 0 h 1960562"/>
              <a:gd name="T11" fmla="*/ 3486150 w 3486150"/>
              <a:gd name="T12" fmla="*/ 1960562 h 1960562"/>
              <a:gd name="connsiteX0" fmla="*/ 3989158 w 3989158"/>
              <a:gd name="connsiteY0" fmla="*/ 2156882 h 2156882"/>
              <a:gd name="connsiteX1" fmla="*/ 1171575 w 3989158"/>
              <a:gd name="connsiteY1" fmla="*/ 159808 h 2156882"/>
              <a:gd name="connsiteX2" fmla="*/ 0 w 3989158"/>
              <a:gd name="connsiteY2" fmla="*/ 1198033 h 2156882"/>
              <a:gd name="connsiteX0" fmla="*/ 3989158 w 3989158"/>
              <a:gd name="connsiteY0" fmla="*/ 2156882 h 2156882"/>
              <a:gd name="connsiteX1" fmla="*/ 1171575 w 3989158"/>
              <a:gd name="connsiteY1" fmla="*/ 159808 h 2156882"/>
              <a:gd name="connsiteX2" fmla="*/ 0 w 3989158"/>
              <a:gd name="connsiteY2" fmla="*/ 1198033 h 2156882"/>
              <a:gd name="connsiteX0" fmla="*/ 3989158 w 3989158"/>
              <a:gd name="connsiteY0" fmla="*/ 1893357 h 1893357"/>
              <a:gd name="connsiteX1" fmla="*/ 1501090 w 3989158"/>
              <a:gd name="connsiteY1" fmla="*/ 159808 h 1893357"/>
              <a:gd name="connsiteX2" fmla="*/ 0 w 3989158"/>
              <a:gd name="connsiteY2" fmla="*/ 934508 h 1893357"/>
              <a:gd name="connsiteX0" fmla="*/ 3989158 w 3989158"/>
              <a:gd name="connsiteY0" fmla="*/ 1893357 h 1893357"/>
              <a:gd name="connsiteX1" fmla="*/ 1501090 w 3989158"/>
              <a:gd name="connsiteY1" fmla="*/ 159808 h 1893357"/>
              <a:gd name="connsiteX2" fmla="*/ 0 w 3989158"/>
              <a:gd name="connsiteY2" fmla="*/ 934508 h 1893357"/>
              <a:gd name="connsiteX0" fmla="*/ 3989158 w 3989158"/>
              <a:gd name="connsiteY0" fmla="*/ 1893357 h 1893357"/>
              <a:gd name="connsiteX1" fmla="*/ 1501090 w 3989158"/>
              <a:gd name="connsiteY1" fmla="*/ 159808 h 1893357"/>
              <a:gd name="connsiteX2" fmla="*/ 0 w 3989158"/>
              <a:gd name="connsiteY2" fmla="*/ 934508 h 1893357"/>
              <a:gd name="connsiteX0" fmla="*/ 3989158 w 3989158"/>
              <a:gd name="connsiteY0" fmla="*/ 1935798 h 1935798"/>
              <a:gd name="connsiteX1" fmla="*/ 1501090 w 3989158"/>
              <a:gd name="connsiteY1" fmla="*/ 202249 h 1935798"/>
              <a:gd name="connsiteX2" fmla="*/ 0 w 3989158"/>
              <a:gd name="connsiteY2" fmla="*/ 976949 h 1935798"/>
              <a:gd name="connsiteX0" fmla="*/ 3989158 w 3989158"/>
              <a:gd name="connsiteY0" fmla="*/ 1935798 h 1935798"/>
              <a:gd name="connsiteX1" fmla="*/ 1367800 w 3989158"/>
              <a:gd name="connsiteY1" fmla="*/ 202249 h 1935798"/>
              <a:gd name="connsiteX2" fmla="*/ 0 w 3989158"/>
              <a:gd name="connsiteY2" fmla="*/ 976949 h 1935798"/>
              <a:gd name="connsiteX0" fmla="*/ 4033587 w 4033587"/>
              <a:gd name="connsiteY0" fmla="*/ 1891348 h 1891348"/>
              <a:gd name="connsiteX1" fmla="*/ 1367800 w 4033587"/>
              <a:gd name="connsiteY1" fmla="*/ 202249 h 1891348"/>
              <a:gd name="connsiteX2" fmla="*/ 0 w 4033587"/>
              <a:gd name="connsiteY2" fmla="*/ 976949 h 1891348"/>
              <a:gd name="connsiteX0" fmla="*/ 4021945 w 4021945"/>
              <a:gd name="connsiteY0" fmla="*/ 1909958 h 1909958"/>
              <a:gd name="connsiteX1" fmla="*/ 1367800 w 4021945"/>
              <a:gd name="connsiteY1" fmla="*/ 202249 h 1909958"/>
              <a:gd name="connsiteX2" fmla="*/ 0 w 4021945"/>
              <a:gd name="connsiteY2" fmla="*/ 976949 h 1909958"/>
              <a:gd name="connsiteX0" fmla="*/ 3442089 w 3442089"/>
              <a:gd name="connsiteY0" fmla="*/ 1919924 h 1919924"/>
              <a:gd name="connsiteX1" fmla="*/ 1367800 w 3442089"/>
              <a:gd name="connsiteY1" fmla="*/ 202249 h 1919924"/>
              <a:gd name="connsiteX2" fmla="*/ 0 w 3442089"/>
              <a:gd name="connsiteY2" fmla="*/ 976949 h 1919924"/>
              <a:gd name="connsiteX0" fmla="*/ 3442089 w 3442089"/>
              <a:gd name="connsiteY0" fmla="*/ 1919924 h 1919924"/>
              <a:gd name="connsiteX1" fmla="*/ 1367800 w 3442089"/>
              <a:gd name="connsiteY1" fmla="*/ 202249 h 1919924"/>
              <a:gd name="connsiteX2" fmla="*/ 0 w 3442089"/>
              <a:gd name="connsiteY2" fmla="*/ 976949 h 1919924"/>
              <a:gd name="connsiteX0" fmla="*/ 3442089 w 3442089"/>
              <a:gd name="connsiteY0" fmla="*/ 1935798 h 1935798"/>
              <a:gd name="connsiteX1" fmla="*/ 1309460 w 3442089"/>
              <a:gd name="connsiteY1" fmla="*/ 202249 h 1935798"/>
              <a:gd name="connsiteX2" fmla="*/ 0 w 3442089"/>
              <a:gd name="connsiteY2" fmla="*/ 992823 h 1935798"/>
              <a:gd name="connsiteX0" fmla="*/ 3442089 w 3442089"/>
              <a:gd name="connsiteY0" fmla="*/ 1935798 h 1935798"/>
              <a:gd name="connsiteX1" fmla="*/ 2020336 w 3442089"/>
              <a:gd name="connsiteY1" fmla="*/ 1269048 h 1935798"/>
              <a:gd name="connsiteX2" fmla="*/ 1309460 w 3442089"/>
              <a:gd name="connsiteY2" fmla="*/ 202249 h 1935798"/>
              <a:gd name="connsiteX3" fmla="*/ 0 w 3442089"/>
              <a:gd name="connsiteY3" fmla="*/ 992823 h 1935798"/>
              <a:gd name="connsiteX0" fmla="*/ 3442089 w 3442089"/>
              <a:gd name="connsiteY0" fmla="*/ 1935798 h 1935798"/>
              <a:gd name="connsiteX1" fmla="*/ 2020336 w 3442089"/>
              <a:gd name="connsiteY1" fmla="*/ 1269048 h 1935798"/>
              <a:gd name="connsiteX2" fmla="*/ 1309460 w 3442089"/>
              <a:gd name="connsiteY2" fmla="*/ 202249 h 1935798"/>
              <a:gd name="connsiteX3" fmla="*/ 0 w 3442089"/>
              <a:gd name="connsiteY3" fmla="*/ 992823 h 1935798"/>
              <a:gd name="connsiteX0" fmla="*/ 3442089 w 3442089"/>
              <a:gd name="connsiteY0" fmla="*/ 1935798 h 1935798"/>
              <a:gd name="connsiteX1" fmla="*/ 2020336 w 3442089"/>
              <a:gd name="connsiteY1" fmla="*/ 1269048 h 1935798"/>
              <a:gd name="connsiteX2" fmla="*/ 1309460 w 3442089"/>
              <a:gd name="connsiteY2" fmla="*/ 202249 h 1935798"/>
              <a:gd name="connsiteX3" fmla="*/ 0 w 3442089"/>
              <a:gd name="connsiteY3" fmla="*/ 992823 h 1935798"/>
              <a:gd name="connsiteX0" fmla="*/ 3442089 w 3442089"/>
              <a:gd name="connsiteY0" fmla="*/ 1935798 h 1935798"/>
              <a:gd name="connsiteX1" fmla="*/ 2064766 w 3442089"/>
              <a:gd name="connsiteY1" fmla="*/ 1491298 h 1935798"/>
              <a:gd name="connsiteX2" fmla="*/ 1309460 w 3442089"/>
              <a:gd name="connsiteY2" fmla="*/ 202249 h 1935798"/>
              <a:gd name="connsiteX3" fmla="*/ 0 w 3442089"/>
              <a:gd name="connsiteY3" fmla="*/ 992823 h 1935798"/>
              <a:gd name="connsiteX0" fmla="*/ 3442089 w 3442089"/>
              <a:gd name="connsiteY0" fmla="*/ 1935798 h 2065060"/>
              <a:gd name="connsiteX1" fmla="*/ 2064766 w 3442089"/>
              <a:gd name="connsiteY1" fmla="*/ 1491298 h 2065060"/>
              <a:gd name="connsiteX2" fmla="*/ 1309460 w 3442089"/>
              <a:gd name="connsiteY2" fmla="*/ 202249 h 2065060"/>
              <a:gd name="connsiteX3" fmla="*/ 0 w 3442089"/>
              <a:gd name="connsiteY3" fmla="*/ 992823 h 2065060"/>
              <a:gd name="connsiteX0" fmla="*/ 3442089 w 3442089"/>
              <a:gd name="connsiteY0" fmla="*/ 1935798 h 1935798"/>
              <a:gd name="connsiteX1" fmla="*/ 1309460 w 3442089"/>
              <a:gd name="connsiteY1" fmla="*/ 202249 h 1935798"/>
              <a:gd name="connsiteX2" fmla="*/ 0 w 3442089"/>
              <a:gd name="connsiteY2" fmla="*/ 992823 h 1935798"/>
              <a:gd name="connsiteX0" fmla="*/ 3442089 w 3442089"/>
              <a:gd name="connsiteY0" fmla="*/ 1935798 h 2048636"/>
              <a:gd name="connsiteX1" fmla="*/ 1309460 w 3442089"/>
              <a:gd name="connsiteY1" fmla="*/ 202249 h 2048636"/>
              <a:gd name="connsiteX2" fmla="*/ 0 w 3442089"/>
              <a:gd name="connsiteY2" fmla="*/ 992823 h 2048636"/>
              <a:gd name="connsiteX0" fmla="*/ 3442089 w 3442089"/>
              <a:gd name="connsiteY0" fmla="*/ 2024698 h 2137536"/>
              <a:gd name="connsiteX1" fmla="*/ 1176171 w 3442089"/>
              <a:gd name="connsiteY1" fmla="*/ 202249 h 2137536"/>
              <a:gd name="connsiteX2" fmla="*/ 0 w 3442089"/>
              <a:gd name="connsiteY2" fmla="*/ 1081723 h 2137536"/>
              <a:gd name="connsiteX0" fmla="*/ 3442089 w 3442089"/>
              <a:gd name="connsiteY0" fmla="*/ 1822751 h 1935589"/>
              <a:gd name="connsiteX1" fmla="*/ 1176171 w 3442089"/>
              <a:gd name="connsiteY1" fmla="*/ 302 h 1935589"/>
              <a:gd name="connsiteX2" fmla="*/ 0 w 3442089"/>
              <a:gd name="connsiteY2" fmla="*/ 879776 h 1935589"/>
              <a:gd name="connsiteX0" fmla="*/ 3442089 w 3442089"/>
              <a:gd name="connsiteY0" fmla="*/ 1822751 h 1935589"/>
              <a:gd name="connsiteX1" fmla="*/ 1176171 w 3442089"/>
              <a:gd name="connsiteY1" fmla="*/ 302 h 1935589"/>
              <a:gd name="connsiteX2" fmla="*/ 0 w 3442089"/>
              <a:gd name="connsiteY2" fmla="*/ 879776 h 1935589"/>
              <a:gd name="connsiteX0" fmla="*/ 3442089 w 3442089"/>
              <a:gd name="connsiteY0" fmla="*/ 1903212 h 2016050"/>
              <a:gd name="connsiteX1" fmla="*/ 1176171 w 3442089"/>
              <a:gd name="connsiteY1" fmla="*/ 80763 h 2016050"/>
              <a:gd name="connsiteX2" fmla="*/ 0 w 3442089"/>
              <a:gd name="connsiteY2" fmla="*/ 960237 h 2016050"/>
              <a:gd name="connsiteX0" fmla="*/ 3442089 w 3442089"/>
              <a:gd name="connsiteY0" fmla="*/ 1903212 h 2016050"/>
              <a:gd name="connsiteX1" fmla="*/ 1176171 w 3442089"/>
              <a:gd name="connsiteY1" fmla="*/ 80763 h 2016050"/>
              <a:gd name="connsiteX2" fmla="*/ 0 w 3442089"/>
              <a:gd name="connsiteY2" fmla="*/ 960237 h 2016050"/>
              <a:gd name="connsiteX0" fmla="*/ 3442089 w 3442089"/>
              <a:gd name="connsiteY0" fmla="*/ 1903212 h 2016050"/>
              <a:gd name="connsiteX1" fmla="*/ 1176171 w 3442089"/>
              <a:gd name="connsiteY1" fmla="*/ 80763 h 2016050"/>
              <a:gd name="connsiteX2" fmla="*/ 0 w 3442089"/>
              <a:gd name="connsiteY2" fmla="*/ 960237 h 2016050"/>
              <a:gd name="connsiteX0" fmla="*/ 3442089 w 3442089"/>
              <a:gd name="connsiteY0" fmla="*/ 1903212 h 2016050"/>
              <a:gd name="connsiteX1" fmla="*/ 1176171 w 3442089"/>
              <a:gd name="connsiteY1" fmla="*/ 80763 h 2016050"/>
              <a:gd name="connsiteX2" fmla="*/ 0 w 3442089"/>
              <a:gd name="connsiteY2" fmla="*/ 960237 h 2016050"/>
              <a:gd name="connsiteX0" fmla="*/ 3442089 w 3442089"/>
              <a:gd name="connsiteY0" fmla="*/ 1903212 h 2016050"/>
              <a:gd name="connsiteX1" fmla="*/ 1176171 w 3442089"/>
              <a:gd name="connsiteY1" fmla="*/ 80763 h 2016050"/>
              <a:gd name="connsiteX2" fmla="*/ 0 w 3442089"/>
              <a:gd name="connsiteY2" fmla="*/ 960237 h 2016050"/>
              <a:gd name="connsiteX0" fmla="*/ 3442089 w 3442089"/>
              <a:gd name="connsiteY0" fmla="*/ 1903212 h 2016050"/>
              <a:gd name="connsiteX1" fmla="*/ 954022 w 3442089"/>
              <a:gd name="connsiteY1" fmla="*/ 80763 h 2016050"/>
              <a:gd name="connsiteX2" fmla="*/ 0 w 3442089"/>
              <a:gd name="connsiteY2" fmla="*/ 960237 h 2016050"/>
              <a:gd name="connsiteX0" fmla="*/ 3442089 w 3442089"/>
              <a:gd name="connsiteY0" fmla="*/ 1822449 h 1935287"/>
              <a:gd name="connsiteX1" fmla="*/ 954022 w 3442089"/>
              <a:gd name="connsiteY1" fmla="*/ 0 h 1935287"/>
              <a:gd name="connsiteX2" fmla="*/ 0 w 3442089"/>
              <a:gd name="connsiteY2" fmla="*/ 879474 h 1935287"/>
              <a:gd name="connsiteX0" fmla="*/ 3442089 w 3442089"/>
              <a:gd name="connsiteY0" fmla="*/ 1917948 h 2030786"/>
              <a:gd name="connsiteX1" fmla="*/ 954022 w 3442089"/>
              <a:gd name="connsiteY1" fmla="*/ 95499 h 2030786"/>
              <a:gd name="connsiteX2" fmla="*/ 0 w 3442089"/>
              <a:gd name="connsiteY2" fmla="*/ 974973 h 2030786"/>
              <a:gd name="connsiteX0" fmla="*/ 3442089 w 3442089"/>
              <a:gd name="connsiteY0" fmla="*/ 1837319 h 1950157"/>
              <a:gd name="connsiteX1" fmla="*/ 954022 w 3442089"/>
              <a:gd name="connsiteY1" fmla="*/ 14870 h 1950157"/>
              <a:gd name="connsiteX2" fmla="*/ 0 w 3442089"/>
              <a:gd name="connsiteY2" fmla="*/ 894344 h 1950157"/>
              <a:gd name="connsiteX0" fmla="*/ 3442089 w 3442089"/>
              <a:gd name="connsiteY0" fmla="*/ 1837319 h 1950157"/>
              <a:gd name="connsiteX1" fmla="*/ 954022 w 3442089"/>
              <a:gd name="connsiteY1" fmla="*/ 14870 h 1950157"/>
              <a:gd name="connsiteX2" fmla="*/ 0 w 3442089"/>
              <a:gd name="connsiteY2" fmla="*/ 894344 h 1950157"/>
              <a:gd name="connsiteX0" fmla="*/ 3442089 w 3442089"/>
              <a:gd name="connsiteY0" fmla="*/ 1837319 h 1959264"/>
              <a:gd name="connsiteX1" fmla="*/ 954022 w 3442089"/>
              <a:gd name="connsiteY1" fmla="*/ 14870 h 1959264"/>
              <a:gd name="connsiteX2" fmla="*/ 0 w 3442089"/>
              <a:gd name="connsiteY2" fmla="*/ 894344 h 1959264"/>
              <a:gd name="connsiteX0" fmla="*/ 3442089 w 3442089"/>
              <a:gd name="connsiteY0" fmla="*/ 1837320 h 1959265"/>
              <a:gd name="connsiteX1" fmla="*/ 1087311 w 3442089"/>
              <a:gd name="connsiteY1" fmla="*/ 14870 h 1959265"/>
              <a:gd name="connsiteX2" fmla="*/ 0 w 3442089"/>
              <a:gd name="connsiteY2" fmla="*/ 894345 h 1959265"/>
              <a:gd name="connsiteX0" fmla="*/ 3442089 w 3442089"/>
              <a:gd name="connsiteY0" fmla="*/ 1837320 h 2121106"/>
              <a:gd name="connsiteX1" fmla="*/ 1087311 w 3442089"/>
              <a:gd name="connsiteY1" fmla="*/ 14870 h 2121106"/>
              <a:gd name="connsiteX2" fmla="*/ 0 w 3442089"/>
              <a:gd name="connsiteY2" fmla="*/ 894345 h 2121106"/>
              <a:gd name="connsiteX0" fmla="*/ 2953361 w 2953361"/>
              <a:gd name="connsiteY0" fmla="*/ 2192919 h 2476705"/>
              <a:gd name="connsiteX1" fmla="*/ 1087311 w 2953361"/>
              <a:gd name="connsiteY1" fmla="*/ 14870 h 2476705"/>
              <a:gd name="connsiteX2" fmla="*/ 0 w 2953361"/>
              <a:gd name="connsiteY2" fmla="*/ 894345 h 2476705"/>
              <a:gd name="connsiteX0" fmla="*/ 2953361 w 2953361"/>
              <a:gd name="connsiteY0" fmla="*/ 2178049 h 2461835"/>
              <a:gd name="connsiteX1" fmla="*/ 1087311 w 2953361"/>
              <a:gd name="connsiteY1" fmla="*/ 0 h 2461835"/>
              <a:gd name="connsiteX2" fmla="*/ 0 w 2953361"/>
              <a:gd name="connsiteY2" fmla="*/ 879475 h 2461835"/>
              <a:gd name="connsiteX0" fmla="*/ 2953361 w 2953361"/>
              <a:gd name="connsiteY0" fmla="*/ 2289558 h 2573344"/>
              <a:gd name="connsiteX1" fmla="*/ 1087311 w 2953361"/>
              <a:gd name="connsiteY1" fmla="*/ 111509 h 2573344"/>
              <a:gd name="connsiteX2" fmla="*/ 0 w 2953361"/>
              <a:gd name="connsiteY2" fmla="*/ 990984 h 2573344"/>
              <a:gd name="connsiteX0" fmla="*/ 2953361 w 2953361"/>
              <a:gd name="connsiteY0" fmla="*/ 2200658 h 2484444"/>
              <a:gd name="connsiteX1" fmla="*/ 1087311 w 2953361"/>
              <a:gd name="connsiteY1" fmla="*/ 111509 h 2484444"/>
              <a:gd name="connsiteX2" fmla="*/ 0 w 2953361"/>
              <a:gd name="connsiteY2" fmla="*/ 902084 h 2484444"/>
              <a:gd name="connsiteX0" fmla="*/ 2953361 w 2953361"/>
              <a:gd name="connsiteY0" fmla="*/ 2263364 h 2547150"/>
              <a:gd name="connsiteX1" fmla="*/ 1087311 w 2953361"/>
              <a:gd name="connsiteY1" fmla="*/ 174215 h 2547150"/>
              <a:gd name="connsiteX2" fmla="*/ 0 w 2953361"/>
              <a:gd name="connsiteY2" fmla="*/ 964790 h 2547150"/>
              <a:gd name="connsiteX0" fmla="*/ 2953361 w 2953361"/>
              <a:gd name="connsiteY0" fmla="*/ 2263364 h 2547150"/>
              <a:gd name="connsiteX1" fmla="*/ 1087311 w 2953361"/>
              <a:gd name="connsiteY1" fmla="*/ 174215 h 2547150"/>
              <a:gd name="connsiteX2" fmla="*/ 0 w 2953361"/>
              <a:gd name="connsiteY2" fmla="*/ 964790 h 2547150"/>
              <a:gd name="connsiteX0" fmla="*/ 2953361 w 2953361"/>
              <a:gd name="connsiteY0" fmla="*/ 2263364 h 2547150"/>
              <a:gd name="connsiteX1" fmla="*/ 1087311 w 2953361"/>
              <a:gd name="connsiteY1" fmla="*/ 174215 h 2547150"/>
              <a:gd name="connsiteX2" fmla="*/ 0 w 2953361"/>
              <a:gd name="connsiteY2" fmla="*/ 964790 h 2547150"/>
              <a:gd name="connsiteX0" fmla="*/ 2953361 w 2953361"/>
              <a:gd name="connsiteY0" fmla="*/ 2307814 h 2591600"/>
              <a:gd name="connsiteX1" fmla="*/ 954022 w 2953361"/>
              <a:gd name="connsiteY1" fmla="*/ 174215 h 2591600"/>
              <a:gd name="connsiteX2" fmla="*/ 0 w 2953361"/>
              <a:gd name="connsiteY2" fmla="*/ 1009240 h 2591600"/>
              <a:gd name="connsiteX0" fmla="*/ 2953361 w 2953361"/>
              <a:gd name="connsiteY0" fmla="*/ 2231613 h 2515399"/>
              <a:gd name="connsiteX1" fmla="*/ 954022 w 2953361"/>
              <a:gd name="connsiteY1" fmla="*/ 98014 h 2515399"/>
              <a:gd name="connsiteX2" fmla="*/ 0 w 2953361"/>
              <a:gd name="connsiteY2" fmla="*/ 933039 h 2515399"/>
              <a:gd name="connsiteX0" fmla="*/ 2953361 w 2953361"/>
              <a:gd name="connsiteY0" fmla="*/ 2231613 h 2515399"/>
              <a:gd name="connsiteX1" fmla="*/ 954022 w 2953361"/>
              <a:gd name="connsiteY1" fmla="*/ 98014 h 2515399"/>
              <a:gd name="connsiteX2" fmla="*/ 0 w 2953361"/>
              <a:gd name="connsiteY2" fmla="*/ 933039 h 2515399"/>
            </a:gdLst>
            <a:ahLst/>
            <a:cxnLst>
              <a:cxn ang="0">
                <a:pos x="connsiteX0" y="connsiteY0"/>
              </a:cxn>
              <a:cxn ang="0">
                <a:pos x="connsiteX1" y="connsiteY1"/>
              </a:cxn>
              <a:cxn ang="0">
                <a:pos x="connsiteX2" y="connsiteY2"/>
              </a:cxn>
            </a:cxnLst>
            <a:rect l="l" t="t" r="r" b="b"/>
            <a:pathLst>
              <a:path w="2953361" h="2515399">
                <a:moveTo>
                  <a:pt x="2953361" y="2231613"/>
                </a:moveTo>
                <a:cubicBezTo>
                  <a:pt x="1033138" y="2515399"/>
                  <a:pt x="1565220" y="388740"/>
                  <a:pt x="954022" y="98014"/>
                </a:cubicBezTo>
                <a:cubicBezTo>
                  <a:pt x="738937" y="0"/>
                  <a:pt x="366923" y="272013"/>
                  <a:pt x="0" y="933039"/>
                </a:cubicBezTo>
              </a:path>
            </a:pathLst>
          </a:custGeom>
          <a:noFill/>
          <a:ln w="25400" algn="ctr">
            <a:solidFill>
              <a:srgbClr val="47FFD1"/>
            </a:solidFill>
            <a:round/>
            <a:headEnd/>
            <a:tailEnd/>
          </a:ln>
        </p:spPr>
        <p:txBody>
          <a:bodyPr lIns="82448" tIns="41226" rIns="82448" bIns="41226"/>
          <a:lstStyle/>
          <a:p>
            <a:pPr hangingPunct="0">
              <a:lnSpc>
                <a:spcPct val="93000"/>
              </a:lnSpc>
              <a:buClr>
                <a:srgbClr val="000000"/>
              </a:buClr>
              <a:buSzPct val="100000"/>
              <a:buFont typeface="Times New Roman" pitchFamily="18" charset="0"/>
              <a:buNone/>
            </a:pPr>
            <a:endParaRPr lang="en-US"/>
          </a:p>
        </p:txBody>
      </p:sp>
      <p:sp>
        <p:nvSpPr>
          <p:cNvPr id="32776" name="Freeform 20"/>
          <p:cNvSpPr>
            <a:spLocks noChangeArrowheads="1"/>
          </p:cNvSpPr>
          <p:nvPr/>
        </p:nvSpPr>
        <p:spPr bwMode="auto">
          <a:xfrm>
            <a:off x="1501584" y="3353612"/>
            <a:ext cx="2304336" cy="1809311"/>
          </a:xfrm>
          <a:custGeom>
            <a:avLst/>
            <a:gdLst>
              <a:gd name="T0" fmla="*/ 3409950 w 3409950"/>
              <a:gd name="T1" fmla="*/ 2566987 h 2566987"/>
              <a:gd name="T2" fmla="*/ 1943100 w 3409950"/>
              <a:gd name="T3" fmla="*/ 1376365 h 2566987"/>
              <a:gd name="T4" fmla="*/ 1104900 w 3409950"/>
              <a:gd name="T5" fmla="*/ 109537 h 2566987"/>
              <a:gd name="T6" fmla="*/ 0 w 3409950"/>
              <a:gd name="T7" fmla="*/ 719137 h 2566987"/>
              <a:gd name="T8" fmla="*/ 0 60000 65536"/>
              <a:gd name="T9" fmla="*/ 0 60000 65536"/>
              <a:gd name="T10" fmla="*/ 0 60000 65536"/>
              <a:gd name="T11" fmla="*/ 0 60000 65536"/>
              <a:gd name="T12" fmla="*/ 0 w 3409950"/>
              <a:gd name="T13" fmla="*/ 0 h 2566987"/>
              <a:gd name="T14" fmla="*/ 3409950 w 3409950"/>
              <a:gd name="T15" fmla="*/ 2566987 h 2566987"/>
              <a:gd name="connsiteX0" fmla="*/ 3487737 w 3487737"/>
              <a:gd name="connsiteY0" fmla="*/ 1233487 h 1563687"/>
              <a:gd name="connsiteX1" fmla="*/ 1943100 w 3487737"/>
              <a:gd name="connsiteY1" fmla="*/ 1376362 h 1563687"/>
              <a:gd name="connsiteX2" fmla="*/ 1104900 w 3487737"/>
              <a:gd name="connsiteY2" fmla="*/ 109537 h 1563687"/>
              <a:gd name="connsiteX3" fmla="*/ 0 w 3487737"/>
              <a:gd name="connsiteY3" fmla="*/ 719137 h 1563687"/>
              <a:gd name="connsiteX0" fmla="*/ 3665537 w 3665537"/>
              <a:gd name="connsiteY0" fmla="*/ 1677986 h 1677986"/>
              <a:gd name="connsiteX1" fmla="*/ 1943100 w 3665537"/>
              <a:gd name="connsiteY1" fmla="*/ 1376362 h 1677986"/>
              <a:gd name="connsiteX2" fmla="*/ 1104900 w 3665537"/>
              <a:gd name="connsiteY2" fmla="*/ 109537 h 1677986"/>
              <a:gd name="connsiteX3" fmla="*/ 0 w 3665537"/>
              <a:gd name="connsiteY3" fmla="*/ 719137 h 1677986"/>
              <a:gd name="connsiteX0" fmla="*/ 3665537 w 3665537"/>
              <a:gd name="connsiteY0" fmla="*/ 1677986 h 1760822"/>
              <a:gd name="connsiteX1" fmla="*/ 1943100 w 3665537"/>
              <a:gd name="connsiteY1" fmla="*/ 1376362 h 1760822"/>
              <a:gd name="connsiteX2" fmla="*/ 1104900 w 3665537"/>
              <a:gd name="connsiteY2" fmla="*/ 109537 h 1760822"/>
              <a:gd name="connsiteX3" fmla="*/ 0 w 3665537"/>
              <a:gd name="connsiteY3" fmla="*/ 719137 h 1760822"/>
              <a:gd name="connsiteX0" fmla="*/ 3665537 w 3665537"/>
              <a:gd name="connsiteY0" fmla="*/ 1589086 h 1671922"/>
              <a:gd name="connsiteX1" fmla="*/ 1943100 w 3665537"/>
              <a:gd name="connsiteY1" fmla="*/ 1376362 h 1671922"/>
              <a:gd name="connsiteX2" fmla="*/ 1104900 w 3665537"/>
              <a:gd name="connsiteY2" fmla="*/ 109537 h 1671922"/>
              <a:gd name="connsiteX3" fmla="*/ 0 w 3665537"/>
              <a:gd name="connsiteY3" fmla="*/ 719137 h 1671922"/>
              <a:gd name="connsiteX0" fmla="*/ 3665537 w 3665537"/>
              <a:gd name="connsiteY0" fmla="*/ 1565274 h 1648110"/>
              <a:gd name="connsiteX1" fmla="*/ 2065337 w 3665537"/>
              <a:gd name="connsiteY1" fmla="*/ 1209674 h 1648110"/>
              <a:gd name="connsiteX2" fmla="*/ 1104900 w 3665537"/>
              <a:gd name="connsiteY2" fmla="*/ 85725 h 1648110"/>
              <a:gd name="connsiteX3" fmla="*/ 0 w 3665537"/>
              <a:gd name="connsiteY3" fmla="*/ 695325 h 1648110"/>
              <a:gd name="connsiteX0" fmla="*/ 3029320 w 3029320"/>
              <a:gd name="connsiteY0" fmla="*/ 1593850 h 1676686"/>
              <a:gd name="connsiteX1" fmla="*/ 2065337 w 3029320"/>
              <a:gd name="connsiteY1" fmla="*/ 1209674 h 1676686"/>
              <a:gd name="connsiteX2" fmla="*/ 1104900 w 3029320"/>
              <a:gd name="connsiteY2" fmla="*/ 85725 h 1676686"/>
              <a:gd name="connsiteX3" fmla="*/ 0 w 3029320"/>
              <a:gd name="connsiteY3" fmla="*/ 695325 h 1676686"/>
              <a:gd name="connsiteX0" fmla="*/ 3029320 w 3029320"/>
              <a:gd name="connsiteY0" fmla="*/ 1593850 h 1676686"/>
              <a:gd name="connsiteX1" fmla="*/ 2065337 w 3029320"/>
              <a:gd name="connsiteY1" fmla="*/ 1209674 h 1676686"/>
              <a:gd name="connsiteX2" fmla="*/ 1104900 w 3029320"/>
              <a:gd name="connsiteY2" fmla="*/ 85725 h 1676686"/>
              <a:gd name="connsiteX3" fmla="*/ 0 w 3029320"/>
              <a:gd name="connsiteY3" fmla="*/ 695325 h 1676686"/>
              <a:gd name="connsiteX0" fmla="*/ 3029320 w 3029320"/>
              <a:gd name="connsiteY0" fmla="*/ 1593850 h 1676686"/>
              <a:gd name="connsiteX1" fmla="*/ 2065337 w 3029320"/>
              <a:gd name="connsiteY1" fmla="*/ 1209674 h 1676686"/>
              <a:gd name="connsiteX2" fmla="*/ 1104900 w 3029320"/>
              <a:gd name="connsiteY2" fmla="*/ 85725 h 1676686"/>
              <a:gd name="connsiteX3" fmla="*/ 0 w 3029320"/>
              <a:gd name="connsiteY3" fmla="*/ 695325 h 1676686"/>
              <a:gd name="connsiteX0" fmla="*/ 3029320 w 3029320"/>
              <a:gd name="connsiteY0" fmla="*/ 1593850 h 1676686"/>
              <a:gd name="connsiteX1" fmla="*/ 2065337 w 3029320"/>
              <a:gd name="connsiteY1" fmla="*/ 1209674 h 1676686"/>
              <a:gd name="connsiteX2" fmla="*/ 1104900 w 3029320"/>
              <a:gd name="connsiteY2" fmla="*/ 85725 h 1676686"/>
              <a:gd name="connsiteX3" fmla="*/ 0 w 3029320"/>
              <a:gd name="connsiteY3" fmla="*/ 695325 h 1676686"/>
              <a:gd name="connsiteX0" fmla="*/ 3029320 w 3029320"/>
              <a:gd name="connsiteY0" fmla="*/ 1606021 h 1688857"/>
              <a:gd name="connsiteX1" fmla="*/ 2006970 w 3029320"/>
              <a:gd name="connsiteY1" fmla="*/ 1294871 h 1688857"/>
              <a:gd name="connsiteX2" fmla="*/ 1104900 w 3029320"/>
              <a:gd name="connsiteY2" fmla="*/ 97896 h 1688857"/>
              <a:gd name="connsiteX3" fmla="*/ 0 w 3029320"/>
              <a:gd name="connsiteY3" fmla="*/ 707496 h 1688857"/>
              <a:gd name="connsiteX0" fmla="*/ 3029320 w 3029320"/>
              <a:gd name="connsiteY0" fmla="*/ 1606021 h 1720491"/>
              <a:gd name="connsiteX1" fmla="*/ 2006970 w 3029320"/>
              <a:gd name="connsiteY1" fmla="*/ 1294871 h 1720491"/>
              <a:gd name="connsiteX2" fmla="*/ 1104900 w 3029320"/>
              <a:gd name="connsiteY2" fmla="*/ 97896 h 1720491"/>
              <a:gd name="connsiteX3" fmla="*/ 0 w 3029320"/>
              <a:gd name="connsiteY3" fmla="*/ 707496 h 1720491"/>
              <a:gd name="connsiteX0" fmla="*/ 3029320 w 3029320"/>
              <a:gd name="connsiteY0" fmla="*/ 1635654 h 1801650"/>
              <a:gd name="connsiteX1" fmla="*/ 1918070 w 3029320"/>
              <a:gd name="connsiteY1" fmla="*/ 1502304 h 1801650"/>
              <a:gd name="connsiteX2" fmla="*/ 1104900 w 3029320"/>
              <a:gd name="connsiteY2" fmla="*/ 127529 h 1801650"/>
              <a:gd name="connsiteX3" fmla="*/ 0 w 3029320"/>
              <a:gd name="connsiteY3" fmla="*/ 737129 h 1801650"/>
              <a:gd name="connsiteX0" fmla="*/ 3029320 w 3029320"/>
              <a:gd name="connsiteY0" fmla="*/ 1635654 h 1780718"/>
              <a:gd name="connsiteX1" fmla="*/ 1918070 w 3029320"/>
              <a:gd name="connsiteY1" fmla="*/ 1502304 h 1780718"/>
              <a:gd name="connsiteX2" fmla="*/ 1104900 w 3029320"/>
              <a:gd name="connsiteY2" fmla="*/ 127529 h 1780718"/>
              <a:gd name="connsiteX3" fmla="*/ 0 w 3029320"/>
              <a:gd name="connsiteY3" fmla="*/ 737129 h 1780718"/>
              <a:gd name="connsiteX0" fmla="*/ 3029320 w 3029320"/>
              <a:gd name="connsiteY0" fmla="*/ 1635654 h 1635654"/>
              <a:gd name="connsiteX1" fmla="*/ 1104900 w 3029320"/>
              <a:gd name="connsiteY1" fmla="*/ 127529 h 1635654"/>
              <a:gd name="connsiteX2" fmla="*/ 0 w 3029320"/>
              <a:gd name="connsiteY2" fmla="*/ 737129 h 1635654"/>
              <a:gd name="connsiteX0" fmla="*/ 2540370 w 2540370"/>
              <a:gd name="connsiteY0" fmla="*/ 1991255 h 1991255"/>
              <a:gd name="connsiteX1" fmla="*/ 1104900 w 2540370"/>
              <a:gd name="connsiteY1" fmla="*/ 127529 h 1991255"/>
              <a:gd name="connsiteX2" fmla="*/ 0 w 2540370"/>
              <a:gd name="connsiteY2" fmla="*/ 737129 h 1991255"/>
              <a:gd name="connsiteX0" fmla="*/ 2540370 w 2540370"/>
              <a:gd name="connsiteY0" fmla="*/ 1991255 h 1991255"/>
              <a:gd name="connsiteX1" fmla="*/ 1104900 w 2540370"/>
              <a:gd name="connsiteY1" fmla="*/ 127529 h 1991255"/>
              <a:gd name="connsiteX2" fmla="*/ 0 w 2540370"/>
              <a:gd name="connsiteY2" fmla="*/ 737129 h 1991255"/>
              <a:gd name="connsiteX0" fmla="*/ 2540370 w 2540370"/>
              <a:gd name="connsiteY0" fmla="*/ 1994429 h 1994429"/>
              <a:gd name="connsiteX1" fmla="*/ 940170 w 2540370"/>
              <a:gd name="connsiteY1" fmla="*/ 127529 h 1994429"/>
              <a:gd name="connsiteX2" fmla="*/ 0 w 2540370"/>
              <a:gd name="connsiteY2" fmla="*/ 740303 h 1994429"/>
              <a:gd name="connsiteX0" fmla="*/ 2540370 w 2540370"/>
              <a:gd name="connsiteY0" fmla="*/ 1994429 h 1994429"/>
              <a:gd name="connsiteX1" fmla="*/ 940170 w 2540370"/>
              <a:gd name="connsiteY1" fmla="*/ 127529 h 1994429"/>
              <a:gd name="connsiteX2" fmla="*/ 0 w 2540370"/>
              <a:gd name="connsiteY2" fmla="*/ 740303 h 1994429"/>
              <a:gd name="connsiteX0" fmla="*/ 2540370 w 2540370"/>
              <a:gd name="connsiteY0" fmla="*/ 1994429 h 1994429"/>
              <a:gd name="connsiteX1" fmla="*/ 940170 w 2540370"/>
              <a:gd name="connsiteY1" fmla="*/ 127529 h 1994429"/>
              <a:gd name="connsiteX2" fmla="*/ 0 w 2540370"/>
              <a:gd name="connsiteY2" fmla="*/ 740303 h 1994429"/>
            </a:gdLst>
            <a:ahLst/>
            <a:cxnLst>
              <a:cxn ang="0">
                <a:pos x="connsiteX0" y="connsiteY0"/>
              </a:cxn>
              <a:cxn ang="0">
                <a:pos x="connsiteX1" y="connsiteY1"/>
              </a:cxn>
              <a:cxn ang="0">
                <a:pos x="connsiteX2" y="connsiteY2"/>
              </a:cxn>
            </a:cxnLst>
            <a:rect l="l" t="t" r="r" b="b"/>
            <a:pathLst>
              <a:path w="2540370" h="1994429">
                <a:moveTo>
                  <a:pt x="2540370" y="1994429"/>
                </a:moveTo>
                <a:cubicBezTo>
                  <a:pt x="994068" y="1972336"/>
                  <a:pt x="1387908" y="368566"/>
                  <a:pt x="940170" y="127529"/>
                </a:cubicBezTo>
                <a:cubicBezTo>
                  <a:pt x="620492" y="0"/>
                  <a:pt x="390525" y="380734"/>
                  <a:pt x="0" y="740303"/>
                </a:cubicBezTo>
              </a:path>
            </a:pathLst>
          </a:custGeom>
          <a:noFill/>
          <a:ln w="25400" algn="ctr">
            <a:solidFill>
              <a:srgbClr val="47FFD1"/>
            </a:solidFill>
            <a:round/>
            <a:headEnd/>
            <a:tailEnd/>
          </a:ln>
        </p:spPr>
        <p:txBody>
          <a:bodyPr lIns="82448" tIns="41226" rIns="82448" bIns="41226"/>
          <a:lstStyle/>
          <a:p>
            <a:pPr hangingPunct="0">
              <a:lnSpc>
                <a:spcPct val="93000"/>
              </a:lnSpc>
              <a:buClr>
                <a:srgbClr val="000000"/>
              </a:buClr>
              <a:buSzPct val="100000"/>
              <a:buFont typeface="Times New Roman" pitchFamily="18" charset="0"/>
              <a:buNone/>
            </a:pPr>
            <a:endParaRPr lang="en-US"/>
          </a:p>
        </p:txBody>
      </p:sp>
      <p:sp>
        <p:nvSpPr>
          <p:cNvPr id="32777" name="Freeform 21"/>
          <p:cNvSpPr>
            <a:spLocks noChangeArrowheads="1"/>
          </p:cNvSpPr>
          <p:nvPr/>
        </p:nvSpPr>
        <p:spPr bwMode="auto">
          <a:xfrm>
            <a:off x="1560623" y="3636548"/>
            <a:ext cx="2608177" cy="1808644"/>
          </a:xfrm>
          <a:custGeom>
            <a:avLst/>
            <a:gdLst>
              <a:gd name="T0" fmla="*/ 3362325 w 3362325"/>
              <a:gd name="T1" fmla="*/ 2530475 h 2530475"/>
              <a:gd name="T2" fmla="*/ 1276353 w 3362325"/>
              <a:gd name="T3" fmla="*/ 720725 h 2530475"/>
              <a:gd name="T4" fmla="*/ 781050 w 3362325"/>
              <a:gd name="T5" fmla="*/ 53975 h 2530475"/>
              <a:gd name="T6" fmla="*/ 0 w 3362325"/>
              <a:gd name="T7" fmla="*/ 396875 h 2530475"/>
              <a:gd name="T8" fmla="*/ 0 60000 65536"/>
              <a:gd name="T9" fmla="*/ 0 60000 65536"/>
              <a:gd name="T10" fmla="*/ 0 60000 65536"/>
              <a:gd name="T11" fmla="*/ 0 60000 65536"/>
              <a:gd name="T12" fmla="*/ 0 w 3362325"/>
              <a:gd name="T13" fmla="*/ 0 h 2530475"/>
              <a:gd name="T14" fmla="*/ 3362325 w 3362325"/>
              <a:gd name="T15" fmla="*/ 2530475 h 2530475"/>
              <a:gd name="connsiteX0" fmla="*/ 3954462 w 3954462"/>
              <a:gd name="connsiteY0" fmla="*/ 1539874 h 1539874"/>
              <a:gd name="connsiteX1" fmla="*/ 1276350 w 3954462"/>
              <a:gd name="connsiteY1" fmla="*/ 720725 h 1539874"/>
              <a:gd name="connsiteX2" fmla="*/ 781050 w 3954462"/>
              <a:gd name="connsiteY2" fmla="*/ 53975 h 1539874"/>
              <a:gd name="connsiteX3" fmla="*/ 0 w 3954462"/>
              <a:gd name="connsiteY3" fmla="*/ 396875 h 1539874"/>
              <a:gd name="connsiteX0" fmla="*/ 3954462 w 3954462"/>
              <a:gd name="connsiteY0" fmla="*/ 1539874 h 1623974"/>
              <a:gd name="connsiteX1" fmla="*/ 1276350 w 3954462"/>
              <a:gd name="connsiteY1" fmla="*/ 720725 h 1623974"/>
              <a:gd name="connsiteX2" fmla="*/ 781050 w 3954462"/>
              <a:gd name="connsiteY2" fmla="*/ 53975 h 1623974"/>
              <a:gd name="connsiteX3" fmla="*/ 0 w 3954462"/>
              <a:gd name="connsiteY3" fmla="*/ 396875 h 1623974"/>
              <a:gd name="connsiteX0" fmla="*/ 3910011 w 3910011"/>
              <a:gd name="connsiteY0" fmla="*/ 1495424 h 1579524"/>
              <a:gd name="connsiteX1" fmla="*/ 1276350 w 3910011"/>
              <a:gd name="connsiteY1" fmla="*/ 720725 h 1579524"/>
              <a:gd name="connsiteX2" fmla="*/ 781050 w 3910011"/>
              <a:gd name="connsiteY2" fmla="*/ 53975 h 1579524"/>
              <a:gd name="connsiteX3" fmla="*/ 0 w 3910011"/>
              <a:gd name="connsiteY3" fmla="*/ 396875 h 1579524"/>
              <a:gd name="connsiteX0" fmla="*/ 3910011 w 3910011"/>
              <a:gd name="connsiteY0" fmla="*/ 1557865 h 1641965"/>
              <a:gd name="connsiteX1" fmla="*/ 1776412 w 3910011"/>
              <a:gd name="connsiteY1" fmla="*/ 1157815 h 1641965"/>
              <a:gd name="connsiteX2" fmla="*/ 781050 w 3910011"/>
              <a:gd name="connsiteY2" fmla="*/ 116416 h 1641965"/>
              <a:gd name="connsiteX3" fmla="*/ 0 w 3910011"/>
              <a:gd name="connsiteY3" fmla="*/ 459316 h 1641965"/>
              <a:gd name="connsiteX0" fmla="*/ 3910011 w 3910011"/>
              <a:gd name="connsiteY0" fmla="*/ 1557865 h 1641965"/>
              <a:gd name="connsiteX1" fmla="*/ 1776412 w 3910011"/>
              <a:gd name="connsiteY1" fmla="*/ 1157815 h 1641965"/>
              <a:gd name="connsiteX2" fmla="*/ 781050 w 3910011"/>
              <a:gd name="connsiteY2" fmla="*/ 116416 h 1641965"/>
              <a:gd name="connsiteX3" fmla="*/ 0 w 3910011"/>
              <a:gd name="connsiteY3" fmla="*/ 459316 h 1641965"/>
              <a:gd name="connsiteX0" fmla="*/ 3910011 w 3910011"/>
              <a:gd name="connsiteY0" fmla="*/ 1557865 h 1641965"/>
              <a:gd name="connsiteX1" fmla="*/ 1776412 w 3910011"/>
              <a:gd name="connsiteY1" fmla="*/ 1157815 h 1641965"/>
              <a:gd name="connsiteX2" fmla="*/ 781050 w 3910011"/>
              <a:gd name="connsiteY2" fmla="*/ 116416 h 1641965"/>
              <a:gd name="connsiteX3" fmla="*/ 0 w 3910011"/>
              <a:gd name="connsiteY3" fmla="*/ 459316 h 1641965"/>
              <a:gd name="connsiteX0" fmla="*/ 3910011 w 3910011"/>
              <a:gd name="connsiteY0" fmla="*/ 1557865 h 1641965"/>
              <a:gd name="connsiteX1" fmla="*/ 1776412 w 3910011"/>
              <a:gd name="connsiteY1" fmla="*/ 1157815 h 1641965"/>
              <a:gd name="connsiteX2" fmla="*/ 781050 w 3910011"/>
              <a:gd name="connsiteY2" fmla="*/ 116416 h 1641965"/>
              <a:gd name="connsiteX3" fmla="*/ 0 w 3910011"/>
              <a:gd name="connsiteY3" fmla="*/ 459316 h 1641965"/>
              <a:gd name="connsiteX0" fmla="*/ 3910011 w 3910011"/>
              <a:gd name="connsiteY0" fmla="*/ 1557865 h 1641965"/>
              <a:gd name="connsiteX1" fmla="*/ 1776412 w 3910011"/>
              <a:gd name="connsiteY1" fmla="*/ 1157815 h 1641965"/>
              <a:gd name="connsiteX2" fmla="*/ 781050 w 3910011"/>
              <a:gd name="connsiteY2" fmla="*/ 116416 h 1641965"/>
              <a:gd name="connsiteX3" fmla="*/ 0 w 3910011"/>
              <a:gd name="connsiteY3" fmla="*/ 459316 h 1641965"/>
              <a:gd name="connsiteX0" fmla="*/ 3910011 w 3910011"/>
              <a:gd name="connsiteY0" fmla="*/ 1557865 h 1641965"/>
              <a:gd name="connsiteX1" fmla="*/ 1776412 w 3910011"/>
              <a:gd name="connsiteY1" fmla="*/ 1157815 h 1641965"/>
              <a:gd name="connsiteX2" fmla="*/ 781050 w 3910011"/>
              <a:gd name="connsiteY2" fmla="*/ 116416 h 1641965"/>
              <a:gd name="connsiteX3" fmla="*/ 0 w 3910011"/>
              <a:gd name="connsiteY3" fmla="*/ 459316 h 1641965"/>
              <a:gd name="connsiteX0" fmla="*/ 3910011 w 3910011"/>
              <a:gd name="connsiteY0" fmla="*/ 1557865 h 1641965"/>
              <a:gd name="connsiteX1" fmla="*/ 1776412 w 3910011"/>
              <a:gd name="connsiteY1" fmla="*/ 1157815 h 1641965"/>
              <a:gd name="connsiteX2" fmla="*/ 781050 w 3910011"/>
              <a:gd name="connsiteY2" fmla="*/ 116416 h 1641965"/>
              <a:gd name="connsiteX3" fmla="*/ 0 w 3910011"/>
              <a:gd name="connsiteY3" fmla="*/ 459316 h 1641965"/>
              <a:gd name="connsiteX0" fmla="*/ 3325131 w 3325131"/>
              <a:gd name="connsiteY0" fmla="*/ 1625676 h 1709776"/>
              <a:gd name="connsiteX1" fmla="*/ 1776412 w 3325131"/>
              <a:gd name="connsiteY1" fmla="*/ 1157815 h 1709776"/>
              <a:gd name="connsiteX2" fmla="*/ 781050 w 3325131"/>
              <a:gd name="connsiteY2" fmla="*/ 116416 h 1709776"/>
              <a:gd name="connsiteX3" fmla="*/ 0 w 3325131"/>
              <a:gd name="connsiteY3" fmla="*/ 459316 h 1709776"/>
              <a:gd name="connsiteX0" fmla="*/ 3325131 w 3325131"/>
              <a:gd name="connsiteY0" fmla="*/ 1625676 h 1709776"/>
              <a:gd name="connsiteX1" fmla="*/ 1776412 w 3325131"/>
              <a:gd name="connsiteY1" fmla="*/ 1157815 h 1709776"/>
              <a:gd name="connsiteX2" fmla="*/ 781050 w 3325131"/>
              <a:gd name="connsiteY2" fmla="*/ 116416 h 1709776"/>
              <a:gd name="connsiteX3" fmla="*/ 0 w 3325131"/>
              <a:gd name="connsiteY3" fmla="*/ 459316 h 1709776"/>
              <a:gd name="connsiteX0" fmla="*/ 3325131 w 3325131"/>
              <a:gd name="connsiteY0" fmla="*/ 1625676 h 1709776"/>
              <a:gd name="connsiteX1" fmla="*/ 1776412 w 3325131"/>
              <a:gd name="connsiteY1" fmla="*/ 1157815 h 1709776"/>
              <a:gd name="connsiteX2" fmla="*/ 781050 w 3325131"/>
              <a:gd name="connsiteY2" fmla="*/ 116416 h 1709776"/>
              <a:gd name="connsiteX3" fmla="*/ 0 w 3325131"/>
              <a:gd name="connsiteY3" fmla="*/ 459316 h 1709776"/>
              <a:gd name="connsiteX0" fmla="*/ 3325131 w 3325131"/>
              <a:gd name="connsiteY0" fmla="*/ 1625676 h 1709776"/>
              <a:gd name="connsiteX1" fmla="*/ 1776412 w 3325131"/>
              <a:gd name="connsiteY1" fmla="*/ 1157815 h 1709776"/>
              <a:gd name="connsiteX2" fmla="*/ 781050 w 3325131"/>
              <a:gd name="connsiteY2" fmla="*/ 116416 h 1709776"/>
              <a:gd name="connsiteX3" fmla="*/ 0 w 3325131"/>
              <a:gd name="connsiteY3" fmla="*/ 459316 h 1709776"/>
              <a:gd name="connsiteX0" fmla="*/ 3325131 w 3325131"/>
              <a:gd name="connsiteY0" fmla="*/ 1625676 h 1709776"/>
              <a:gd name="connsiteX1" fmla="*/ 1776412 w 3325131"/>
              <a:gd name="connsiteY1" fmla="*/ 1157815 h 1709776"/>
              <a:gd name="connsiteX2" fmla="*/ 781050 w 3325131"/>
              <a:gd name="connsiteY2" fmla="*/ 116416 h 1709776"/>
              <a:gd name="connsiteX3" fmla="*/ 0 w 3325131"/>
              <a:gd name="connsiteY3" fmla="*/ 459316 h 1709776"/>
              <a:gd name="connsiteX0" fmla="*/ 3325131 w 3325131"/>
              <a:gd name="connsiteY0" fmla="*/ 1635238 h 1719338"/>
              <a:gd name="connsiteX1" fmla="*/ 1743554 w 3325131"/>
              <a:gd name="connsiteY1" fmla="*/ 1224747 h 1719338"/>
              <a:gd name="connsiteX2" fmla="*/ 781050 w 3325131"/>
              <a:gd name="connsiteY2" fmla="*/ 125978 h 1719338"/>
              <a:gd name="connsiteX3" fmla="*/ 0 w 3325131"/>
              <a:gd name="connsiteY3" fmla="*/ 468878 h 1719338"/>
              <a:gd name="connsiteX0" fmla="*/ 3325131 w 3325131"/>
              <a:gd name="connsiteY0" fmla="*/ 1635238 h 1807463"/>
              <a:gd name="connsiteX1" fmla="*/ 1743554 w 3325131"/>
              <a:gd name="connsiteY1" fmla="*/ 1224747 h 1807463"/>
              <a:gd name="connsiteX2" fmla="*/ 781050 w 3325131"/>
              <a:gd name="connsiteY2" fmla="*/ 125978 h 1807463"/>
              <a:gd name="connsiteX3" fmla="*/ 0 w 3325131"/>
              <a:gd name="connsiteY3" fmla="*/ 468878 h 1807463"/>
              <a:gd name="connsiteX0" fmla="*/ 3273208 w 3273208"/>
              <a:gd name="connsiteY0" fmla="*/ 1609531 h 1781756"/>
              <a:gd name="connsiteX1" fmla="*/ 1743554 w 3273208"/>
              <a:gd name="connsiteY1" fmla="*/ 1224747 h 1781756"/>
              <a:gd name="connsiteX2" fmla="*/ 781050 w 3273208"/>
              <a:gd name="connsiteY2" fmla="*/ 125978 h 1781756"/>
              <a:gd name="connsiteX3" fmla="*/ 0 w 3273208"/>
              <a:gd name="connsiteY3" fmla="*/ 468878 h 1781756"/>
              <a:gd name="connsiteX0" fmla="*/ 3273208 w 3273208"/>
              <a:gd name="connsiteY0" fmla="*/ 1609531 h 1781756"/>
              <a:gd name="connsiteX1" fmla="*/ 1611756 w 3273208"/>
              <a:gd name="connsiteY1" fmla="*/ 1224748 h 1781756"/>
              <a:gd name="connsiteX2" fmla="*/ 781050 w 3273208"/>
              <a:gd name="connsiteY2" fmla="*/ 125978 h 1781756"/>
              <a:gd name="connsiteX3" fmla="*/ 0 w 3273208"/>
              <a:gd name="connsiteY3" fmla="*/ 468878 h 1781756"/>
              <a:gd name="connsiteX0" fmla="*/ 3273208 w 3273208"/>
              <a:gd name="connsiteY0" fmla="*/ 1609531 h 1781756"/>
              <a:gd name="connsiteX1" fmla="*/ 1611756 w 3273208"/>
              <a:gd name="connsiteY1" fmla="*/ 1224748 h 1781756"/>
              <a:gd name="connsiteX2" fmla="*/ 781050 w 3273208"/>
              <a:gd name="connsiteY2" fmla="*/ 125978 h 1781756"/>
              <a:gd name="connsiteX3" fmla="*/ 0 w 3273208"/>
              <a:gd name="connsiteY3" fmla="*/ 468878 h 1781756"/>
              <a:gd name="connsiteX0" fmla="*/ 2841872 w 2841872"/>
              <a:gd name="connsiteY0" fmla="*/ 2045730 h 2217955"/>
              <a:gd name="connsiteX1" fmla="*/ 1611756 w 2841872"/>
              <a:gd name="connsiteY1" fmla="*/ 1224748 h 2217955"/>
              <a:gd name="connsiteX2" fmla="*/ 781050 w 2841872"/>
              <a:gd name="connsiteY2" fmla="*/ 125978 h 2217955"/>
              <a:gd name="connsiteX3" fmla="*/ 0 w 2841872"/>
              <a:gd name="connsiteY3" fmla="*/ 468878 h 2217955"/>
              <a:gd name="connsiteX0" fmla="*/ 2841872 w 2841872"/>
              <a:gd name="connsiteY0" fmla="*/ 2045730 h 2217955"/>
              <a:gd name="connsiteX1" fmla="*/ 1567823 w 2841872"/>
              <a:gd name="connsiteY1" fmla="*/ 1224748 h 2217955"/>
              <a:gd name="connsiteX2" fmla="*/ 781050 w 2841872"/>
              <a:gd name="connsiteY2" fmla="*/ 125978 h 2217955"/>
              <a:gd name="connsiteX3" fmla="*/ 0 w 2841872"/>
              <a:gd name="connsiteY3" fmla="*/ 468878 h 2217955"/>
              <a:gd name="connsiteX0" fmla="*/ 2841872 w 2841872"/>
              <a:gd name="connsiteY0" fmla="*/ 2045730 h 2045730"/>
              <a:gd name="connsiteX1" fmla="*/ 781050 w 2841872"/>
              <a:gd name="connsiteY1" fmla="*/ 125978 h 2045730"/>
              <a:gd name="connsiteX2" fmla="*/ 0 w 2841872"/>
              <a:gd name="connsiteY2" fmla="*/ 468878 h 2045730"/>
              <a:gd name="connsiteX0" fmla="*/ 2841872 w 2841872"/>
              <a:gd name="connsiteY0" fmla="*/ 2045730 h 2045730"/>
              <a:gd name="connsiteX1" fmla="*/ 781050 w 2841872"/>
              <a:gd name="connsiteY1" fmla="*/ 125978 h 2045730"/>
              <a:gd name="connsiteX2" fmla="*/ 0 w 2841872"/>
              <a:gd name="connsiteY2" fmla="*/ 468878 h 2045730"/>
            </a:gdLst>
            <a:ahLst/>
            <a:cxnLst>
              <a:cxn ang="0">
                <a:pos x="connsiteX0" y="connsiteY0"/>
              </a:cxn>
              <a:cxn ang="0">
                <a:pos x="connsiteX1" y="connsiteY1"/>
              </a:cxn>
              <a:cxn ang="0">
                <a:pos x="connsiteX2" y="connsiteY2"/>
              </a:cxn>
            </a:cxnLst>
            <a:rect l="l" t="t" r="r" b="b"/>
            <a:pathLst>
              <a:path w="2841872" h="2045730">
                <a:moveTo>
                  <a:pt x="2841872" y="2045730"/>
                </a:moveTo>
                <a:cubicBezTo>
                  <a:pt x="929021" y="2038355"/>
                  <a:pt x="1254695" y="388787"/>
                  <a:pt x="781050" y="125978"/>
                </a:cubicBezTo>
                <a:cubicBezTo>
                  <a:pt x="519746" y="0"/>
                  <a:pt x="284162" y="270440"/>
                  <a:pt x="0" y="468878"/>
                </a:cubicBezTo>
              </a:path>
            </a:pathLst>
          </a:custGeom>
          <a:noFill/>
          <a:ln w="25400" algn="ctr">
            <a:solidFill>
              <a:srgbClr val="47FFD1"/>
            </a:solidFill>
            <a:round/>
            <a:headEnd/>
            <a:tailEnd/>
          </a:ln>
        </p:spPr>
        <p:txBody>
          <a:bodyPr lIns="82448" tIns="41226" rIns="82448" bIns="41226"/>
          <a:lstStyle/>
          <a:p>
            <a:pPr hangingPunct="0">
              <a:lnSpc>
                <a:spcPct val="93000"/>
              </a:lnSpc>
              <a:buClr>
                <a:srgbClr val="000000"/>
              </a:buClr>
              <a:buSzPct val="100000"/>
              <a:buFont typeface="Times New Roman" pitchFamily="18" charset="0"/>
              <a:buNone/>
            </a:pPr>
            <a:endParaRPr lang="en-US"/>
          </a:p>
        </p:txBody>
      </p:sp>
      <p:sp>
        <p:nvSpPr>
          <p:cNvPr id="32786" name="Freeform 37"/>
          <p:cNvSpPr>
            <a:spLocks/>
          </p:cNvSpPr>
          <p:nvPr/>
        </p:nvSpPr>
        <p:spPr bwMode="auto">
          <a:xfrm>
            <a:off x="1164991" y="1524789"/>
            <a:ext cx="2479499" cy="2448569"/>
          </a:xfrm>
          <a:custGeom>
            <a:avLst/>
            <a:gdLst>
              <a:gd name="T0" fmla="*/ 88900 w 2450"/>
              <a:gd name="T1" fmla="*/ 2511425 h 1582"/>
              <a:gd name="T2" fmla="*/ 12700 w 2450"/>
              <a:gd name="T3" fmla="*/ 1577975 h 1582"/>
              <a:gd name="T4" fmla="*/ 98425 w 2450"/>
              <a:gd name="T5" fmla="*/ 434975 h 1582"/>
              <a:gd name="T6" fmla="*/ 603250 w 2450"/>
              <a:gd name="T7" fmla="*/ 44450 h 1582"/>
              <a:gd name="T8" fmla="*/ 1870075 w 2450"/>
              <a:gd name="T9" fmla="*/ 168275 h 1582"/>
              <a:gd name="T10" fmla="*/ 3889375 w 2450"/>
              <a:gd name="T11" fmla="*/ 615950 h 1582"/>
              <a:gd name="T12" fmla="*/ 0 60000 65536"/>
              <a:gd name="T13" fmla="*/ 0 60000 65536"/>
              <a:gd name="T14" fmla="*/ 0 60000 65536"/>
              <a:gd name="T15" fmla="*/ 0 60000 65536"/>
              <a:gd name="T16" fmla="*/ 0 60000 65536"/>
              <a:gd name="T17" fmla="*/ 0 60000 65536"/>
              <a:gd name="T18" fmla="*/ 0 w 2450"/>
              <a:gd name="T19" fmla="*/ 0 h 1582"/>
              <a:gd name="T20" fmla="*/ 2450 w 2450"/>
              <a:gd name="T21" fmla="*/ 1582 h 1582"/>
              <a:gd name="connsiteX0" fmla="*/ 229 w 10494"/>
              <a:gd name="connsiteY0" fmla="*/ 10000 h 10000"/>
              <a:gd name="connsiteX1" fmla="*/ 33 w 10494"/>
              <a:gd name="connsiteY1" fmla="*/ 6283 h 10000"/>
              <a:gd name="connsiteX2" fmla="*/ 253 w 10494"/>
              <a:gd name="connsiteY2" fmla="*/ 1732 h 10000"/>
              <a:gd name="connsiteX3" fmla="*/ 1551 w 10494"/>
              <a:gd name="connsiteY3" fmla="*/ 177 h 10000"/>
              <a:gd name="connsiteX4" fmla="*/ 4808 w 10494"/>
              <a:gd name="connsiteY4" fmla="*/ 670 h 10000"/>
              <a:gd name="connsiteX5" fmla="*/ 10494 w 10494"/>
              <a:gd name="connsiteY5" fmla="*/ 3780 h 10000"/>
              <a:gd name="connsiteX0" fmla="*/ 229 w 8858"/>
              <a:gd name="connsiteY0" fmla="*/ 10000 h 10000"/>
              <a:gd name="connsiteX1" fmla="*/ 33 w 8858"/>
              <a:gd name="connsiteY1" fmla="*/ 6283 h 10000"/>
              <a:gd name="connsiteX2" fmla="*/ 253 w 8858"/>
              <a:gd name="connsiteY2" fmla="*/ 1732 h 10000"/>
              <a:gd name="connsiteX3" fmla="*/ 1551 w 8858"/>
              <a:gd name="connsiteY3" fmla="*/ 177 h 10000"/>
              <a:gd name="connsiteX4" fmla="*/ 4808 w 8858"/>
              <a:gd name="connsiteY4" fmla="*/ 670 h 10000"/>
              <a:gd name="connsiteX5" fmla="*/ 8858 w 8858"/>
              <a:gd name="connsiteY5" fmla="*/ 3717 h 10000"/>
              <a:gd name="connsiteX0" fmla="*/ 259 w 10129"/>
              <a:gd name="connsiteY0" fmla="*/ 10000 h 10000"/>
              <a:gd name="connsiteX1" fmla="*/ 37 w 10129"/>
              <a:gd name="connsiteY1" fmla="*/ 6283 h 10000"/>
              <a:gd name="connsiteX2" fmla="*/ 286 w 10129"/>
              <a:gd name="connsiteY2" fmla="*/ 1732 h 10000"/>
              <a:gd name="connsiteX3" fmla="*/ 1751 w 10129"/>
              <a:gd name="connsiteY3" fmla="*/ 177 h 10000"/>
              <a:gd name="connsiteX4" fmla="*/ 5428 w 10129"/>
              <a:gd name="connsiteY4" fmla="*/ 670 h 10000"/>
              <a:gd name="connsiteX5" fmla="*/ 10129 w 10129"/>
              <a:gd name="connsiteY5" fmla="*/ 3717 h 10000"/>
              <a:gd name="connsiteX0" fmla="*/ 259 w 10129"/>
              <a:gd name="connsiteY0" fmla="*/ 10000 h 10000"/>
              <a:gd name="connsiteX1" fmla="*/ 37 w 10129"/>
              <a:gd name="connsiteY1" fmla="*/ 6283 h 10000"/>
              <a:gd name="connsiteX2" fmla="*/ 286 w 10129"/>
              <a:gd name="connsiteY2" fmla="*/ 1732 h 10000"/>
              <a:gd name="connsiteX3" fmla="*/ 1751 w 10129"/>
              <a:gd name="connsiteY3" fmla="*/ 177 h 10000"/>
              <a:gd name="connsiteX4" fmla="*/ 5428 w 10129"/>
              <a:gd name="connsiteY4" fmla="*/ 670 h 10000"/>
              <a:gd name="connsiteX5" fmla="*/ 10129 w 10129"/>
              <a:gd name="connsiteY5" fmla="*/ 3717 h 10000"/>
              <a:gd name="connsiteX0" fmla="*/ 259 w 10129"/>
              <a:gd name="connsiteY0" fmla="*/ 9859 h 9859"/>
              <a:gd name="connsiteX1" fmla="*/ 37 w 10129"/>
              <a:gd name="connsiteY1" fmla="*/ 6142 h 9859"/>
              <a:gd name="connsiteX2" fmla="*/ 286 w 10129"/>
              <a:gd name="connsiteY2" fmla="*/ 1591 h 9859"/>
              <a:gd name="connsiteX3" fmla="*/ 1751 w 10129"/>
              <a:gd name="connsiteY3" fmla="*/ 36 h 9859"/>
              <a:gd name="connsiteX4" fmla="*/ 4968 w 10129"/>
              <a:gd name="connsiteY4" fmla="*/ 1806 h 9859"/>
              <a:gd name="connsiteX5" fmla="*/ 10129 w 10129"/>
              <a:gd name="connsiteY5" fmla="*/ 3576 h 9859"/>
              <a:gd name="connsiteX0" fmla="*/ 256 w 10000"/>
              <a:gd name="connsiteY0" fmla="*/ 10000 h 10000"/>
              <a:gd name="connsiteX1" fmla="*/ 37 w 10000"/>
              <a:gd name="connsiteY1" fmla="*/ 6230 h 10000"/>
              <a:gd name="connsiteX2" fmla="*/ 282 w 10000"/>
              <a:gd name="connsiteY2" fmla="*/ 1614 h 10000"/>
              <a:gd name="connsiteX3" fmla="*/ 1729 w 10000"/>
              <a:gd name="connsiteY3" fmla="*/ 37 h 10000"/>
              <a:gd name="connsiteX4" fmla="*/ 4905 w 10000"/>
              <a:gd name="connsiteY4" fmla="*/ 1832 h 10000"/>
              <a:gd name="connsiteX5" fmla="*/ 10000 w 10000"/>
              <a:gd name="connsiteY5" fmla="*/ 3627 h 10000"/>
              <a:gd name="connsiteX0" fmla="*/ 256 w 8089"/>
              <a:gd name="connsiteY0" fmla="*/ 10000 h 10000"/>
              <a:gd name="connsiteX1" fmla="*/ 37 w 8089"/>
              <a:gd name="connsiteY1" fmla="*/ 6230 h 10000"/>
              <a:gd name="connsiteX2" fmla="*/ 282 w 8089"/>
              <a:gd name="connsiteY2" fmla="*/ 1614 h 10000"/>
              <a:gd name="connsiteX3" fmla="*/ 1729 w 8089"/>
              <a:gd name="connsiteY3" fmla="*/ 37 h 10000"/>
              <a:gd name="connsiteX4" fmla="*/ 4905 w 8089"/>
              <a:gd name="connsiteY4" fmla="*/ 1832 h 10000"/>
              <a:gd name="connsiteX5" fmla="*/ 8089 w 8089"/>
              <a:gd name="connsiteY5" fmla="*/ 5243 h 10000"/>
              <a:gd name="connsiteX0" fmla="*/ 316 w 10000"/>
              <a:gd name="connsiteY0" fmla="*/ 10568 h 10568"/>
              <a:gd name="connsiteX1" fmla="*/ 46 w 10000"/>
              <a:gd name="connsiteY1" fmla="*/ 6798 h 10568"/>
              <a:gd name="connsiteX2" fmla="*/ 349 w 10000"/>
              <a:gd name="connsiteY2" fmla="*/ 2182 h 10568"/>
              <a:gd name="connsiteX3" fmla="*/ 2137 w 10000"/>
              <a:gd name="connsiteY3" fmla="*/ 605 h 10568"/>
              <a:gd name="connsiteX4" fmla="*/ 10000 w 10000"/>
              <a:gd name="connsiteY4" fmla="*/ 5811 h 10568"/>
              <a:gd name="connsiteX0" fmla="*/ 427 w 10111"/>
              <a:gd name="connsiteY0" fmla="*/ 10591 h 10591"/>
              <a:gd name="connsiteX1" fmla="*/ 157 w 10111"/>
              <a:gd name="connsiteY1" fmla="*/ 6821 h 10591"/>
              <a:gd name="connsiteX2" fmla="*/ 349 w 10111"/>
              <a:gd name="connsiteY2" fmla="*/ 2064 h 10591"/>
              <a:gd name="connsiteX3" fmla="*/ 2248 w 10111"/>
              <a:gd name="connsiteY3" fmla="*/ 628 h 10591"/>
              <a:gd name="connsiteX4" fmla="*/ 10111 w 10111"/>
              <a:gd name="connsiteY4" fmla="*/ 5834 h 10591"/>
              <a:gd name="connsiteX0" fmla="*/ 573 w 10257"/>
              <a:gd name="connsiteY0" fmla="*/ 9963 h 9963"/>
              <a:gd name="connsiteX1" fmla="*/ 303 w 10257"/>
              <a:gd name="connsiteY1" fmla="*/ 6193 h 9963"/>
              <a:gd name="connsiteX2" fmla="*/ 2394 w 10257"/>
              <a:gd name="connsiteY2" fmla="*/ 0 h 9963"/>
              <a:gd name="connsiteX3" fmla="*/ 10257 w 10257"/>
              <a:gd name="connsiteY3" fmla="*/ 5206 h 9963"/>
              <a:gd name="connsiteX0" fmla="*/ 0 w 9441"/>
              <a:gd name="connsiteY0" fmla="*/ 10000 h 10000"/>
              <a:gd name="connsiteX1" fmla="*/ 1775 w 9441"/>
              <a:gd name="connsiteY1" fmla="*/ 0 h 10000"/>
              <a:gd name="connsiteX2" fmla="*/ 9441 w 9441"/>
              <a:gd name="connsiteY2" fmla="*/ 5225 h 10000"/>
              <a:gd name="connsiteX0" fmla="*/ 0 w 10000"/>
              <a:gd name="connsiteY0" fmla="*/ 10000 h 10000"/>
              <a:gd name="connsiteX1" fmla="*/ 1880 w 10000"/>
              <a:gd name="connsiteY1" fmla="*/ 0 h 10000"/>
              <a:gd name="connsiteX2" fmla="*/ 10000 w 10000"/>
              <a:gd name="connsiteY2" fmla="*/ 5225 h 10000"/>
              <a:gd name="connsiteX0" fmla="*/ 0 w 10000"/>
              <a:gd name="connsiteY0" fmla="*/ 9820 h 9820"/>
              <a:gd name="connsiteX1" fmla="*/ 3496 w 10000"/>
              <a:gd name="connsiteY1" fmla="*/ 0 h 9820"/>
              <a:gd name="connsiteX2" fmla="*/ 10000 w 10000"/>
              <a:gd name="connsiteY2" fmla="*/ 5045 h 9820"/>
              <a:gd name="connsiteX0" fmla="*/ 0 w 10000"/>
              <a:gd name="connsiteY0" fmla="*/ 10513 h 10513"/>
              <a:gd name="connsiteX1" fmla="*/ 3496 w 10000"/>
              <a:gd name="connsiteY1" fmla="*/ 513 h 10513"/>
              <a:gd name="connsiteX2" fmla="*/ 10000 w 10000"/>
              <a:gd name="connsiteY2" fmla="*/ 5650 h 10513"/>
              <a:gd name="connsiteX0" fmla="*/ 0 w 10000"/>
              <a:gd name="connsiteY0" fmla="*/ 10513 h 10513"/>
              <a:gd name="connsiteX1" fmla="*/ 3496 w 10000"/>
              <a:gd name="connsiteY1" fmla="*/ 513 h 10513"/>
              <a:gd name="connsiteX2" fmla="*/ 10000 w 10000"/>
              <a:gd name="connsiteY2" fmla="*/ 5650 h 10513"/>
              <a:gd name="connsiteX0" fmla="*/ 0 w 10000"/>
              <a:gd name="connsiteY0" fmla="*/ 11142 h 11142"/>
              <a:gd name="connsiteX1" fmla="*/ 3496 w 10000"/>
              <a:gd name="connsiteY1" fmla="*/ 1142 h 11142"/>
              <a:gd name="connsiteX2" fmla="*/ 10000 w 10000"/>
              <a:gd name="connsiteY2" fmla="*/ 6279 h 11142"/>
              <a:gd name="connsiteX0" fmla="*/ 0 w 10000"/>
              <a:gd name="connsiteY0" fmla="*/ 11142 h 11142"/>
              <a:gd name="connsiteX1" fmla="*/ 3496 w 10000"/>
              <a:gd name="connsiteY1" fmla="*/ 1142 h 11142"/>
              <a:gd name="connsiteX2" fmla="*/ 10000 w 10000"/>
              <a:gd name="connsiteY2" fmla="*/ 6279 h 11142"/>
            </a:gdLst>
            <a:ahLst/>
            <a:cxnLst>
              <a:cxn ang="0">
                <a:pos x="connsiteX0" y="connsiteY0"/>
              </a:cxn>
              <a:cxn ang="0">
                <a:pos x="connsiteX1" y="connsiteY1"/>
              </a:cxn>
              <a:cxn ang="0">
                <a:pos x="connsiteX2" y="connsiteY2"/>
              </a:cxn>
            </a:cxnLst>
            <a:rect l="l" t="t" r="r" b="b"/>
            <a:pathLst>
              <a:path w="10000" h="11142">
                <a:moveTo>
                  <a:pt x="0" y="11142"/>
                </a:moveTo>
                <a:cubicBezTo>
                  <a:pt x="96" y="7825"/>
                  <a:pt x="740" y="0"/>
                  <a:pt x="3496" y="1142"/>
                </a:cubicBezTo>
                <a:cubicBezTo>
                  <a:pt x="5254" y="1823"/>
                  <a:pt x="6844" y="5883"/>
                  <a:pt x="10000" y="6279"/>
                </a:cubicBezTo>
              </a:path>
            </a:pathLst>
          </a:custGeom>
          <a:noFill/>
          <a:ln w="25400">
            <a:solidFill>
              <a:srgbClr val="47FFD1"/>
            </a:solidFill>
            <a:round/>
            <a:headEnd/>
            <a:tailEnd/>
          </a:ln>
        </p:spPr>
        <p:txBody>
          <a:bodyPr lIns="82945" tIns="41473" rIns="82945" bIns="41473"/>
          <a:lstStyle/>
          <a:p>
            <a:endParaRPr lang="it-IT"/>
          </a:p>
        </p:txBody>
      </p:sp>
      <p:grpSp>
        <p:nvGrpSpPr>
          <p:cNvPr id="32815" name="Group 47"/>
          <p:cNvGrpSpPr>
            <a:grpSpLocks/>
          </p:cNvGrpSpPr>
          <p:nvPr/>
        </p:nvGrpSpPr>
        <p:grpSpPr bwMode="auto">
          <a:xfrm>
            <a:off x="658077" y="1765606"/>
            <a:ext cx="1251361" cy="2154466"/>
            <a:chOff x="417" y="1039"/>
            <a:chExt cx="869" cy="1496"/>
          </a:xfrm>
        </p:grpSpPr>
        <p:sp>
          <p:nvSpPr>
            <p:cNvPr id="32813" name="TextBox 61"/>
            <p:cNvSpPr txBox="1">
              <a:spLocks noChangeArrowheads="1"/>
            </p:cNvSpPr>
            <p:nvPr/>
          </p:nvSpPr>
          <p:spPr bwMode="auto">
            <a:xfrm>
              <a:off x="417" y="1039"/>
              <a:ext cx="581" cy="154"/>
            </a:xfrm>
            <a:prstGeom prst="rect">
              <a:avLst/>
            </a:prstGeom>
            <a:noFill/>
            <a:ln w="9525">
              <a:noFill/>
              <a:miter lim="800000"/>
              <a:headEnd/>
              <a:tailEnd/>
            </a:ln>
          </p:spPr>
          <p:txBody>
            <a:bodyPr wrap="none" lIns="90892" tIns="45448" rIns="90892" bIns="45448">
              <a:spAutoFit/>
            </a:bodyPr>
            <a:lstStyle/>
            <a:p>
              <a:pPr algn="ctr" hangingPunct="0">
                <a:lnSpc>
                  <a:spcPct val="93000"/>
                </a:lnSpc>
                <a:buClr>
                  <a:srgbClr val="000000"/>
                </a:buClr>
                <a:buSzPct val="100000"/>
                <a:buFont typeface="Times New Roman" pitchFamily="18" charset="0"/>
                <a:buNone/>
              </a:pPr>
              <a:r>
                <a:rPr lang="en-US" sz="900" b="1" dirty="0">
                  <a:solidFill>
                    <a:schemeClr val="accent2"/>
                  </a:solidFill>
                  <a:latin typeface="Comic Sans MS" pitchFamily="66" charset="0"/>
                </a:rPr>
                <a:t>MDR cables</a:t>
              </a:r>
            </a:p>
          </p:txBody>
        </p:sp>
        <p:sp>
          <p:nvSpPr>
            <p:cNvPr id="32814" name="Oval 46"/>
            <p:cNvSpPr>
              <a:spLocks noChangeArrowheads="1"/>
            </p:cNvSpPr>
            <p:nvPr/>
          </p:nvSpPr>
          <p:spPr bwMode="auto">
            <a:xfrm rot="20134102">
              <a:off x="1046" y="1147"/>
              <a:ext cx="240" cy="1388"/>
            </a:xfrm>
            <a:prstGeom prst="ellipse">
              <a:avLst/>
            </a:prstGeom>
            <a:noFill/>
            <a:ln w="12700">
              <a:solidFill>
                <a:schemeClr val="accent2"/>
              </a:solidFill>
              <a:round/>
              <a:headEnd/>
              <a:tailEnd/>
            </a:ln>
            <a:effectLst/>
          </p:spPr>
          <p:txBody>
            <a:bodyPr wrap="none" anchor="ctr"/>
            <a:lstStyle/>
            <a:p>
              <a:endParaRPr lang="it-IT"/>
            </a:p>
          </p:txBody>
        </p:sp>
      </p:grpSp>
      <p:sp>
        <p:nvSpPr>
          <p:cNvPr id="32817" name="TextBox 61"/>
          <p:cNvSpPr txBox="1">
            <a:spLocks noChangeArrowheads="1"/>
          </p:cNvSpPr>
          <p:nvPr/>
        </p:nvSpPr>
        <p:spPr bwMode="auto">
          <a:xfrm>
            <a:off x="2374560" y="5767786"/>
            <a:ext cx="1995840" cy="614762"/>
          </a:xfrm>
          <a:prstGeom prst="rect">
            <a:avLst/>
          </a:prstGeom>
          <a:solidFill>
            <a:srgbClr val="FFFFFF"/>
          </a:solidFill>
          <a:ln w="9525">
            <a:solidFill>
              <a:schemeClr val="tx1"/>
            </a:solidFill>
            <a:miter lim="800000"/>
            <a:headEnd/>
            <a:tailEnd/>
          </a:ln>
        </p:spPr>
        <p:txBody>
          <a:bodyPr lIns="0" tIns="41226" rIns="0" bIns="41226">
            <a:spAutoFit/>
          </a:bodyPr>
          <a:lstStyle/>
          <a:p>
            <a:pPr algn="ctr" hangingPunct="0">
              <a:lnSpc>
                <a:spcPct val="93000"/>
              </a:lnSpc>
              <a:buClr>
                <a:srgbClr val="000000"/>
              </a:buClr>
              <a:buSzPct val="100000"/>
              <a:buFont typeface="Times New Roman" pitchFamily="18" charset="0"/>
              <a:buNone/>
            </a:pPr>
            <a:r>
              <a:rPr lang="en-US" sz="1300" b="1" dirty="0">
                <a:latin typeface="Comic Sans MS" pitchFamily="66" charset="0"/>
              </a:rPr>
              <a:t>3 Segment ADC Modules </a:t>
            </a:r>
          </a:p>
          <a:p>
            <a:pPr algn="ctr" hangingPunct="0">
              <a:lnSpc>
                <a:spcPct val="93000"/>
              </a:lnSpc>
              <a:buClr>
                <a:srgbClr val="000000"/>
              </a:buClr>
              <a:buSzPct val="100000"/>
              <a:buFont typeface="Times New Roman" pitchFamily="18" charset="0"/>
              <a:buNone/>
            </a:pPr>
            <a:r>
              <a:rPr lang="en-US" sz="1300" b="1" dirty="0">
                <a:latin typeface="Comic Sans MS" pitchFamily="66" charset="0"/>
              </a:rPr>
              <a:t>(12 channels each)</a:t>
            </a:r>
          </a:p>
          <a:p>
            <a:pPr algn="ctr" hangingPunct="0">
              <a:lnSpc>
                <a:spcPct val="93000"/>
              </a:lnSpc>
              <a:buClr>
                <a:srgbClr val="000000"/>
              </a:buClr>
              <a:buSzPct val="100000"/>
              <a:buFont typeface="Times New Roman" pitchFamily="18" charset="0"/>
              <a:buNone/>
            </a:pPr>
            <a:r>
              <a:rPr lang="en-US" sz="1100" u="sng" dirty="0">
                <a:latin typeface="Comic Sans MS" pitchFamily="66" charset="0"/>
              </a:rPr>
              <a:t>Milano</a:t>
            </a:r>
          </a:p>
        </p:txBody>
      </p:sp>
      <p:sp>
        <p:nvSpPr>
          <p:cNvPr id="67" name="AutoShape 87"/>
          <p:cNvSpPr>
            <a:spLocks noChangeArrowheads="1"/>
          </p:cNvSpPr>
          <p:nvPr/>
        </p:nvSpPr>
        <p:spPr bwMode="auto">
          <a:xfrm>
            <a:off x="2676960" y="2940304"/>
            <a:ext cx="806400" cy="696377"/>
          </a:xfrm>
          <a:prstGeom prst="roundRect">
            <a:avLst>
              <a:gd name="adj" fmla="val 0"/>
            </a:avLst>
          </a:prstGeom>
          <a:solidFill>
            <a:srgbClr val="FFFFFF"/>
          </a:solidFill>
          <a:ln w="9525" algn="ctr">
            <a:solidFill>
              <a:schemeClr val="tx1"/>
            </a:solidFill>
            <a:round/>
            <a:headEnd/>
            <a:tailEnd/>
          </a:ln>
          <a:effectLst/>
        </p:spPr>
        <p:txBody>
          <a:bodyPr wrap="square" lIns="0" tIns="130622" rIns="0" bIns="32656" anchor="ctr">
            <a:spAutoFit/>
          </a:bodyPr>
          <a:lstStyle/>
          <a:p>
            <a:pPr algn="ctr" hangingPunct="0">
              <a:lnSpc>
                <a:spcPct val="93000"/>
              </a:lnSpc>
              <a:buClr>
                <a:srgbClr val="000000"/>
              </a:buClr>
              <a:buSzPct val="100000"/>
              <a:buFont typeface="Times New Roman" pitchFamily="18" charset="0"/>
              <a:buNone/>
            </a:pPr>
            <a:r>
              <a:rPr lang="en-US" sz="1300" b="1" dirty="0">
                <a:latin typeface="Comic Sans MS" pitchFamily="66" charset="0"/>
              </a:rPr>
              <a:t>Core ADC</a:t>
            </a:r>
          </a:p>
          <a:p>
            <a:pPr algn="ctr" hangingPunct="0">
              <a:lnSpc>
                <a:spcPct val="93000"/>
              </a:lnSpc>
              <a:buClr>
                <a:srgbClr val="000000"/>
              </a:buClr>
              <a:buSzPct val="100000"/>
              <a:buFont typeface="Times New Roman" pitchFamily="18" charset="0"/>
              <a:buNone/>
            </a:pPr>
            <a:r>
              <a:rPr lang="en-US" sz="1300" b="1" dirty="0">
                <a:latin typeface="Comic Sans MS" pitchFamily="66" charset="0"/>
              </a:rPr>
              <a:t>Module</a:t>
            </a:r>
          </a:p>
          <a:p>
            <a:pPr algn="ctr" hangingPunct="0">
              <a:lnSpc>
                <a:spcPct val="93000"/>
              </a:lnSpc>
              <a:buClr>
                <a:srgbClr val="000000"/>
              </a:buClr>
              <a:buSzPct val="100000"/>
              <a:buFont typeface="Times New Roman" pitchFamily="18" charset="0"/>
              <a:buNone/>
            </a:pPr>
            <a:r>
              <a:rPr lang="en-US" sz="1100" u="sng" dirty="0">
                <a:latin typeface="Comic Sans MS" pitchFamily="66" charset="0"/>
              </a:rPr>
              <a:t>Milano</a:t>
            </a:r>
            <a:endParaRPr lang="it-IT" sz="1100" u="sng" dirty="0">
              <a:latin typeface="Comic Sans MS" pitchFamily="66" charset="0"/>
            </a:endParaRPr>
          </a:p>
        </p:txBody>
      </p:sp>
      <p:sp>
        <p:nvSpPr>
          <p:cNvPr id="102" name="TextBox 61"/>
          <p:cNvSpPr txBox="1">
            <a:spLocks noChangeArrowheads="1"/>
          </p:cNvSpPr>
          <p:nvPr/>
        </p:nvSpPr>
        <p:spPr bwMode="auto">
          <a:xfrm>
            <a:off x="7902159" y="4719355"/>
            <a:ext cx="851368" cy="213097"/>
          </a:xfrm>
          <a:prstGeom prst="rect">
            <a:avLst/>
          </a:prstGeom>
          <a:noFill/>
          <a:ln w="9525">
            <a:noFill/>
            <a:miter lim="800000"/>
            <a:headEnd/>
            <a:tailEnd/>
          </a:ln>
        </p:spPr>
        <p:txBody>
          <a:bodyPr wrap="none" lIns="82448" tIns="41226" rIns="82448" bIns="41226">
            <a:spAutoFit/>
          </a:bodyPr>
          <a:lstStyle/>
          <a:p>
            <a:pPr algn="ctr" hangingPunct="0">
              <a:lnSpc>
                <a:spcPct val="93000"/>
              </a:lnSpc>
              <a:buClr>
                <a:srgbClr val="000000"/>
              </a:buClr>
              <a:buSzPct val="100000"/>
              <a:buFont typeface="Times New Roman" pitchFamily="18" charset="0"/>
              <a:buNone/>
            </a:pPr>
            <a:r>
              <a:rPr lang="en-US" sz="900" b="1" dirty="0">
                <a:latin typeface="Comic Sans MS" pitchFamily="66" charset="0"/>
              </a:rPr>
              <a:t>Workstation</a:t>
            </a:r>
            <a:endParaRPr lang="en-US" sz="900" b="1" dirty="0">
              <a:latin typeface="Comic Sans MS" pitchFamily="66" charset="0"/>
            </a:endParaRPr>
          </a:p>
        </p:txBody>
      </p:sp>
      <p:sp>
        <p:nvSpPr>
          <p:cNvPr id="103" name="TextBox 61"/>
          <p:cNvSpPr txBox="1">
            <a:spLocks noChangeArrowheads="1"/>
          </p:cNvSpPr>
          <p:nvPr/>
        </p:nvSpPr>
        <p:spPr bwMode="auto">
          <a:xfrm>
            <a:off x="7705467" y="3820746"/>
            <a:ext cx="1261413" cy="213097"/>
          </a:xfrm>
          <a:prstGeom prst="rect">
            <a:avLst/>
          </a:prstGeom>
          <a:noFill/>
          <a:ln w="9525">
            <a:noFill/>
            <a:miter lim="800000"/>
            <a:headEnd/>
            <a:tailEnd/>
          </a:ln>
        </p:spPr>
        <p:txBody>
          <a:bodyPr wrap="none" lIns="82448" tIns="41226" rIns="82448" bIns="41226">
            <a:spAutoFit/>
          </a:bodyPr>
          <a:lstStyle/>
          <a:p>
            <a:pPr algn="ctr" hangingPunct="0">
              <a:lnSpc>
                <a:spcPct val="93000"/>
              </a:lnSpc>
              <a:buClr>
                <a:srgbClr val="000000"/>
              </a:buClr>
              <a:buSzPct val="100000"/>
              <a:buFont typeface="Times New Roman" pitchFamily="18" charset="0"/>
              <a:buNone/>
            </a:pPr>
            <a:r>
              <a:rPr lang="en-US" sz="900" b="1" dirty="0" err="1">
                <a:latin typeface="Comic Sans MS" pitchFamily="66" charset="0"/>
              </a:rPr>
              <a:t>PCIe</a:t>
            </a:r>
            <a:r>
              <a:rPr lang="en-US" sz="900" b="1" dirty="0">
                <a:latin typeface="Comic Sans MS" pitchFamily="66" charset="0"/>
              </a:rPr>
              <a:t> </a:t>
            </a:r>
            <a:r>
              <a:rPr lang="en-US" sz="900" b="1" dirty="0">
                <a:latin typeface="Comic Sans MS" pitchFamily="66" charset="0"/>
              </a:rPr>
              <a:t>expansion </a:t>
            </a:r>
            <a:r>
              <a:rPr lang="en-US" sz="900" b="1" dirty="0">
                <a:latin typeface="Comic Sans MS" pitchFamily="66" charset="0"/>
              </a:rPr>
              <a:t>box</a:t>
            </a:r>
            <a:endParaRPr lang="en-US" sz="900" b="1" dirty="0">
              <a:latin typeface="Comic Sans MS" pitchFamily="66" charset="0"/>
            </a:endParaRPr>
          </a:p>
        </p:txBody>
      </p:sp>
      <p:sp>
        <p:nvSpPr>
          <p:cNvPr id="104" name="Freeform 103"/>
          <p:cNvSpPr/>
          <p:nvPr/>
        </p:nvSpPr>
        <p:spPr bwMode="auto">
          <a:xfrm>
            <a:off x="5719963" y="4880652"/>
            <a:ext cx="130620" cy="0"/>
          </a:xfrm>
          <a:custGeom>
            <a:avLst/>
            <a:gdLst>
              <a:gd name="connsiteX0" fmla="*/ 0 w 330506"/>
              <a:gd name="connsiteY0" fmla="*/ 0 h 0"/>
              <a:gd name="connsiteX1" fmla="*/ 330506 w 330506"/>
              <a:gd name="connsiteY1" fmla="*/ 0 h 0"/>
            </a:gdLst>
            <a:ahLst/>
            <a:cxnLst>
              <a:cxn ang="0">
                <a:pos x="connsiteX0" y="connsiteY0"/>
              </a:cxn>
              <a:cxn ang="0">
                <a:pos x="connsiteX1" y="connsiteY1"/>
              </a:cxn>
            </a:cxnLst>
            <a:rect l="l" t="t" r="r" b="b"/>
            <a:pathLst>
              <a:path w="330506">
                <a:moveTo>
                  <a:pt x="0" y="0"/>
                </a:moveTo>
                <a:lnTo>
                  <a:pt x="330506" y="0"/>
                </a:lnTo>
              </a:path>
            </a:pathLst>
          </a:custGeom>
          <a:solidFill>
            <a:schemeClr val="accent1"/>
          </a:solidFill>
          <a:ln w="22225" cap="flat" cmpd="sng" algn="ctr">
            <a:solidFill>
              <a:srgbClr val="006600"/>
            </a:solidFill>
            <a:prstDash val="sysDash"/>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a:endParaRPr lang="it-IT" sz="1600"/>
          </a:p>
        </p:txBody>
      </p:sp>
      <p:sp>
        <p:nvSpPr>
          <p:cNvPr id="105" name="Freeform 104"/>
          <p:cNvSpPr/>
          <p:nvPr/>
        </p:nvSpPr>
        <p:spPr bwMode="auto">
          <a:xfrm>
            <a:off x="5741280" y="4638707"/>
            <a:ext cx="130620" cy="0"/>
          </a:xfrm>
          <a:custGeom>
            <a:avLst/>
            <a:gdLst>
              <a:gd name="connsiteX0" fmla="*/ 0 w 330506"/>
              <a:gd name="connsiteY0" fmla="*/ 0 h 0"/>
              <a:gd name="connsiteX1" fmla="*/ 330506 w 330506"/>
              <a:gd name="connsiteY1" fmla="*/ 0 h 0"/>
            </a:gdLst>
            <a:ahLst/>
            <a:cxnLst>
              <a:cxn ang="0">
                <a:pos x="connsiteX0" y="connsiteY0"/>
              </a:cxn>
              <a:cxn ang="0">
                <a:pos x="connsiteX1" y="connsiteY1"/>
              </a:cxn>
            </a:cxnLst>
            <a:rect l="l" t="t" r="r" b="b"/>
            <a:pathLst>
              <a:path w="330506">
                <a:moveTo>
                  <a:pt x="0" y="0"/>
                </a:moveTo>
                <a:lnTo>
                  <a:pt x="330506" y="0"/>
                </a:lnTo>
              </a:path>
            </a:pathLst>
          </a:custGeom>
          <a:solidFill>
            <a:schemeClr val="accent1"/>
          </a:solidFill>
          <a:ln w="22225" cap="flat" cmpd="sng" algn="ctr">
            <a:solidFill>
              <a:srgbClr val="006600"/>
            </a:solidFill>
            <a:prstDash val="sysDash"/>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a:endParaRPr lang="it-IT" sz="1600"/>
          </a:p>
        </p:txBody>
      </p:sp>
      <p:sp>
        <p:nvSpPr>
          <p:cNvPr id="106" name="Freeform 105"/>
          <p:cNvSpPr/>
          <p:nvPr/>
        </p:nvSpPr>
        <p:spPr bwMode="auto">
          <a:xfrm>
            <a:off x="5771939" y="4437085"/>
            <a:ext cx="97965" cy="0"/>
          </a:xfrm>
          <a:custGeom>
            <a:avLst/>
            <a:gdLst>
              <a:gd name="connsiteX0" fmla="*/ 0 w 330506"/>
              <a:gd name="connsiteY0" fmla="*/ 0 h 0"/>
              <a:gd name="connsiteX1" fmla="*/ 330506 w 330506"/>
              <a:gd name="connsiteY1" fmla="*/ 0 h 0"/>
            </a:gdLst>
            <a:ahLst/>
            <a:cxnLst>
              <a:cxn ang="0">
                <a:pos x="connsiteX0" y="connsiteY0"/>
              </a:cxn>
              <a:cxn ang="0">
                <a:pos x="connsiteX1" y="connsiteY1"/>
              </a:cxn>
            </a:cxnLst>
            <a:rect l="l" t="t" r="r" b="b"/>
            <a:pathLst>
              <a:path w="330506">
                <a:moveTo>
                  <a:pt x="0" y="0"/>
                </a:moveTo>
                <a:lnTo>
                  <a:pt x="330506" y="0"/>
                </a:lnTo>
              </a:path>
            </a:pathLst>
          </a:custGeom>
          <a:solidFill>
            <a:schemeClr val="accent1"/>
          </a:solidFill>
          <a:ln w="22225" cap="flat" cmpd="sng" algn="ctr">
            <a:solidFill>
              <a:srgbClr val="006600"/>
            </a:solidFill>
            <a:prstDash val="sysDash"/>
            <a:round/>
            <a:headEnd type="none" w="med" len="med"/>
            <a:tailEnd type="none" w="med" len="med"/>
          </a:ln>
          <a:effectLst/>
        </p:spPr>
        <p:txBody>
          <a:bodyPr vert="horz" wrap="square" lIns="82945" tIns="41473" rIns="82945" bIns="41473" numCol="1" rtlCol="0" anchor="t" anchorCtr="0" compatLnSpc="1">
            <a:prstTxWarp prst="textNoShape">
              <a:avLst/>
            </a:prstTxWarp>
          </a:bodyPr>
          <a:lstStyle/>
          <a:p>
            <a:pPr defTabSz="829452"/>
            <a:endParaRPr lang="it-IT" sz="1600"/>
          </a:p>
        </p:txBody>
      </p:sp>
      <p:pic>
        <p:nvPicPr>
          <p:cNvPr id="78" name="Picture 77" descr="Preproc.png"/>
          <p:cNvPicPr>
            <a:picLocks noChangeAspect="1"/>
          </p:cNvPicPr>
          <p:nvPr/>
        </p:nvPicPr>
        <p:blipFill>
          <a:blip r:embed="rId12" cstate="print"/>
          <a:srcRect l="33045" t="21121" r="29216" b="21997"/>
          <a:stretch>
            <a:fillRect/>
          </a:stretch>
        </p:blipFill>
        <p:spPr>
          <a:xfrm>
            <a:off x="7192800" y="1332119"/>
            <a:ext cx="1317258" cy="1241025"/>
          </a:xfrm>
          <a:prstGeom prst="rect">
            <a:avLst/>
          </a:prstGeom>
        </p:spPr>
      </p:pic>
    </p:spTree>
    <p:extLst>
      <p:ext uri="{BB962C8B-B14F-4D97-AF65-F5344CB8AC3E}">
        <p14:creationId xmlns:p14="http://schemas.microsoft.com/office/powerpoint/2010/main" val="2757358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3"/>
          <p:cNvSpPr txBox="1">
            <a:spLocks noChangeArrowheads="1"/>
          </p:cNvSpPr>
          <p:nvPr/>
        </p:nvSpPr>
        <p:spPr bwMode="auto">
          <a:xfrm>
            <a:off x="0" y="-10081"/>
            <a:ext cx="9144000" cy="1174058"/>
          </a:xfrm>
          <a:prstGeom prst="rect">
            <a:avLst/>
          </a:prstGeom>
          <a:gradFill rotWithShape="1">
            <a:gsLst>
              <a:gs pos="0">
                <a:srgbClr val="3333CC"/>
              </a:gs>
              <a:gs pos="100000">
                <a:schemeClr val="bg2">
                  <a:lumMod val="40000"/>
                  <a:lumOff val="60000"/>
                </a:schemeClr>
              </a:gs>
            </a:gsLst>
            <a:lin ang="5400000" scaled="1"/>
          </a:gradFill>
          <a:ln w="9525">
            <a:noFill/>
            <a:miter lim="800000"/>
            <a:headEnd/>
            <a:tailEnd/>
          </a:ln>
        </p:spPr>
        <p:txBody>
          <a:bodyPr lIns="82448" tIns="107763" rIns="82448" bIns="653112">
            <a:spAutoFit/>
          </a:bodyPr>
          <a:lstStyle/>
          <a:p>
            <a:pPr algn="ctr" hangingPunct="0">
              <a:lnSpc>
                <a:spcPct val="93000"/>
              </a:lnSpc>
              <a:buClr>
                <a:srgbClr val="000000"/>
              </a:buClr>
              <a:buSzPct val="100000"/>
              <a:buFont typeface="Times New Roman" pitchFamily="18" charset="0"/>
              <a:buNone/>
            </a:pPr>
            <a:r>
              <a:rPr lang="en-US" sz="2800" b="1" dirty="0">
                <a:solidFill>
                  <a:schemeClr val="bg1"/>
                </a:solidFill>
                <a:latin typeface="Corbel"/>
                <a:cs typeface="Corbel"/>
              </a:rPr>
              <a:t>Spectrum from small front electrode of MARS detector</a:t>
            </a:r>
            <a:endParaRPr lang="en-US" sz="2800" dirty="0">
              <a:solidFill>
                <a:schemeClr val="bg1"/>
              </a:solidFill>
              <a:latin typeface="Corbel"/>
              <a:cs typeface="Corbel"/>
            </a:endParaRPr>
          </a:p>
        </p:txBody>
      </p:sp>
      <p:pic>
        <p:nvPicPr>
          <p:cNvPr id="164867" name="Picture 3"/>
          <p:cNvPicPr>
            <a:picLocks noChangeAspect="1" noChangeArrowheads="1"/>
          </p:cNvPicPr>
          <p:nvPr/>
        </p:nvPicPr>
        <p:blipFill>
          <a:blip r:embed="rId2" cstate="print"/>
          <a:srcRect/>
          <a:stretch>
            <a:fillRect/>
          </a:stretch>
        </p:blipFill>
        <p:spPr bwMode="auto">
          <a:xfrm>
            <a:off x="1547664" y="1124744"/>
            <a:ext cx="6488248" cy="4346389"/>
          </a:xfrm>
          <a:prstGeom prst="rect">
            <a:avLst/>
          </a:prstGeom>
          <a:solidFill>
            <a:schemeClr val="bg1"/>
          </a:solidFill>
          <a:ln w="9525">
            <a:noFill/>
            <a:miter lim="800000"/>
            <a:headEnd/>
            <a:tailEnd/>
          </a:ln>
          <a:effectLst>
            <a:outerShdw blurRad="190500" dist="228600" dir="2700000" algn="ctr">
              <a:srgbClr val="000000">
                <a:alpha val="30000"/>
              </a:srgbClr>
            </a:outerShdw>
          </a:effectLst>
        </p:spPr>
      </p:pic>
      <p:sp>
        <p:nvSpPr>
          <p:cNvPr id="4" name="TextBox 42"/>
          <p:cNvSpPr txBox="1">
            <a:spLocks noChangeArrowheads="1"/>
          </p:cNvSpPr>
          <p:nvPr/>
        </p:nvSpPr>
        <p:spPr bwMode="auto">
          <a:xfrm>
            <a:off x="611560" y="5661248"/>
            <a:ext cx="8023680" cy="601707"/>
          </a:xfrm>
          <a:prstGeom prst="rect">
            <a:avLst/>
          </a:prstGeom>
          <a:solidFill>
            <a:srgbClr val="FFFF99"/>
          </a:solidFill>
          <a:ln w="9525">
            <a:noFill/>
            <a:miter lim="800000"/>
            <a:headEnd/>
            <a:tailEnd/>
          </a:ln>
          <a:effectLst>
            <a:outerShdw blurRad="50800" dist="38100" dir="2700000" algn="tl" rotWithShape="0">
              <a:prstClr val="black">
                <a:alpha val="40000"/>
              </a:prstClr>
            </a:outerShdw>
          </a:effectLst>
        </p:spPr>
        <p:txBody>
          <a:bodyPr wrap="square" lIns="82448" tIns="41226" rIns="82448" bIns="41226">
            <a:spAutoFit/>
          </a:bodyPr>
          <a:lstStyle/>
          <a:p>
            <a:pPr algn="ctr" hangingPunct="0">
              <a:lnSpc>
                <a:spcPct val="93000"/>
              </a:lnSpc>
              <a:buClr>
                <a:srgbClr val="000000"/>
              </a:buClr>
              <a:buSzPct val="100000"/>
              <a:buFont typeface="Times New Roman" pitchFamily="18" charset="0"/>
              <a:buNone/>
            </a:pPr>
            <a:r>
              <a:rPr lang="en-US" dirty="0">
                <a:solidFill>
                  <a:srgbClr val="0000FF"/>
                </a:solidFill>
                <a:latin typeface="Corbel"/>
                <a:cs typeface="Corbel"/>
              </a:rPr>
              <a:t>We have just received an AGATA detector crystal </a:t>
            </a:r>
            <a:endParaRPr lang="en-US" dirty="0" smtClean="0">
              <a:solidFill>
                <a:srgbClr val="0000FF"/>
              </a:solidFill>
              <a:latin typeface="Corbel"/>
              <a:cs typeface="Corbel"/>
            </a:endParaRPr>
          </a:p>
          <a:p>
            <a:pPr algn="ctr" hangingPunct="0">
              <a:lnSpc>
                <a:spcPct val="93000"/>
              </a:lnSpc>
              <a:buClr>
                <a:srgbClr val="000000"/>
              </a:buClr>
              <a:buSzPct val="100000"/>
              <a:buFont typeface="Times New Roman" pitchFamily="18" charset="0"/>
              <a:buNone/>
            </a:pPr>
            <a:r>
              <a:rPr lang="en-US" dirty="0" smtClean="0">
                <a:solidFill>
                  <a:srgbClr val="0000FF"/>
                </a:solidFill>
                <a:latin typeface="Corbel"/>
                <a:cs typeface="Corbel"/>
              </a:rPr>
              <a:t>for </a:t>
            </a:r>
            <a:r>
              <a:rPr lang="en-US" dirty="0">
                <a:solidFill>
                  <a:srgbClr val="0000FF"/>
                </a:solidFill>
                <a:latin typeface="Corbel"/>
                <a:cs typeface="Corbel"/>
              </a:rPr>
              <a:t>full qualification of </a:t>
            </a:r>
            <a:r>
              <a:rPr lang="en-US" dirty="0" smtClean="0">
                <a:solidFill>
                  <a:srgbClr val="0000FF"/>
                </a:solidFill>
                <a:latin typeface="Corbel"/>
                <a:cs typeface="Corbel"/>
              </a:rPr>
              <a:t>the Digitizer</a:t>
            </a:r>
            <a:endParaRPr lang="en-US" dirty="0">
              <a:solidFill>
                <a:srgbClr val="0000FF"/>
              </a:solidFill>
              <a:latin typeface="Corbel"/>
              <a:cs typeface="Corbel"/>
            </a:endParaRPr>
          </a:p>
        </p:txBody>
      </p:sp>
    </p:spTree>
    <p:extLst>
      <p:ext uri="{BB962C8B-B14F-4D97-AF65-F5344CB8AC3E}">
        <p14:creationId xmlns:p14="http://schemas.microsoft.com/office/powerpoint/2010/main" val="453371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Text Box 3"/>
          <p:cNvSpPr txBox="1">
            <a:spLocks noChangeArrowheads="1"/>
          </p:cNvSpPr>
          <p:nvPr/>
        </p:nvSpPr>
        <p:spPr bwMode="auto">
          <a:xfrm>
            <a:off x="1043608" y="-46548"/>
            <a:ext cx="7489130" cy="523220"/>
          </a:xfrm>
          <a:prstGeom prst="rect">
            <a:avLst/>
          </a:prstGeom>
          <a:noFill/>
          <a:ln w="28575">
            <a:noFill/>
            <a:prstDash val="dash"/>
            <a:miter lim="800000"/>
            <a:headEnd/>
            <a:tailEnd/>
          </a:ln>
          <a:effectLst/>
          <a:extLst/>
        </p:spPr>
        <p:txBody>
          <a:bodyPr wrap="square">
            <a:spAutoFit/>
          </a:bodyPr>
          <a:lstStyle/>
          <a:p>
            <a:pPr algn="ctr">
              <a:defRPr/>
            </a:pPr>
            <a:r>
              <a:rPr lang="it-IT" sz="2800" b="1" dirty="0" smtClean="0">
                <a:solidFill>
                  <a:srgbClr val="0000FF"/>
                </a:solidFill>
                <a:latin typeface="Corbel"/>
                <a:cs typeface="Corbel"/>
              </a:rPr>
              <a:t>Gruppo </a:t>
            </a:r>
            <a:r>
              <a:rPr lang="it-IT" sz="2800" b="1" dirty="0">
                <a:solidFill>
                  <a:srgbClr val="0000FF"/>
                </a:solidFill>
                <a:latin typeface="Corbel"/>
                <a:cs typeface="Corbel"/>
              </a:rPr>
              <a:t>GAMMA-Milano </a:t>
            </a:r>
            <a:r>
              <a:rPr lang="it-IT" sz="2800" b="1" dirty="0">
                <a:solidFill>
                  <a:srgbClr val="0000FF"/>
                </a:solidFill>
                <a:latin typeface="Corbel"/>
                <a:cs typeface="Corbel"/>
              </a:rPr>
              <a:t> </a:t>
            </a:r>
            <a:r>
              <a:rPr lang="it-IT" sz="2400" b="1" dirty="0" smtClean="0">
                <a:solidFill>
                  <a:srgbClr val="0000FF"/>
                </a:solidFill>
                <a:latin typeface="Corbel"/>
                <a:cs typeface="Corbel"/>
              </a:rPr>
              <a:t>(a consuntivo 2012)</a:t>
            </a:r>
            <a:endParaRPr lang="it-IT" sz="2400" b="1" dirty="0">
              <a:solidFill>
                <a:srgbClr val="0000FF"/>
              </a:solidFill>
              <a:latin typeface="Corbel"/>
              <a:cs typeface="Corbel"/>
            </a:endParaRPr>
          </a:p>
        </p:txBody>
      </p:sp>
      <p:sp>
        <p:nvSpPr>
          <p:cNvPr id="302089" name="Text Box 9"/>
          <p:cNvSpPr txBox="1">
            <a:spLocks noChangeArrowheads="1"/>
          </p:cNvSpPr>
          <p:nvPr/>
        </p:nvSpPr>
        <p:spPr bwMode="auto">
          <a:xfrm>
            <a:off x="179512" y="2564904"/>
            <a:ext cx="6552728" cy="537377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rgbClr val="FF0000"/>
                </a:solidFill>
                <a:prstDash val="dash"/>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it-IT" sz="2000" b="1" dirty="0">
                <a:solidFill>
                  <a:srgbClr val="FF0000"/>
                </a:solidFill>
                <a:latin typeface="Corbel"/>
                <a:cs typeface="Corbel"/>
              </a:rPr>
              <a:t>Pubblicazioni </a:t>
            </a:r>
            <a:r>
              <a:rPr lang="it-IT" sz="2000" b="1" dirty="0" smtClean="0">
                <a:solidFill>
                  <a:srgbClr val="FF0000"/>
                </a:solidFill>
                <a:latin typeface="Corbel"/>
                <a:cs typeface="Corbel"/>
              </a:rPr>
              <a:t>GAMMA-MI 2012</a:t>
            </a:r>
            <a:endParaRPr lang="it-IT" sz="2000" b="1" dirty="0">
              <a:solidFill>
                <a:srgbClr val="FF0000"/>
              </a:solidFill>
              <a:latin typeface="Corbel"/>
              <a:cs typeface="Corbel"/>
            </a:endParaRPr>
          </a:p>
          <a:p>
            <a:pPr>
              <a:defRPr/>
            </a:pPr>
            <a:r>
              <a:rPr lang="it-IT" sz="2000" dirty="0" smtClean="0">
                <a:solidFill>
                  <a:srgbClr val="0000FF"/>
                </a:solidFill>
                <a:latin typeface="Corbel"/>
                <a:cs typeface="Corbel"/>
              </a:rPr>
              <a:t>17 </a:t>
            </a:r>
            <a:r>
              <a:rPr lang="it-IT" sz="2000" dirty="0">
                <a:solidFill>
                  <a:srgbClr val="0000FF"/>
                </a:solidFill>
                <a:latin typeface="Corbel"/>
                <a:cs typeface="Corbel"/>
              </a:rPr>
              <a:t>su rivista</a:t>
            </a:r>
            <a:r>
              <a:rPr lang="it-IT" sz="2400" b="1" dirty="0">
                <a:solidFill>
                  <a:srgbClr val="FF0000"/>
                </a:solidFill>
                <a:latin typeface="Corbel"/>
                <a:cs typeface="Corbel"/>
              </a:rPr>
              <a:t> </a:t>
            </a:r>
            <a:r>
              <a:rPr lang="it-IT" sz="2400" dirty="0">
                <a:solidFill>
                  <a:srgbClr val="0000FF"/>
                </a:solidFill>
                <a:latin typeface="Corbel"/>
                <a:cs typeface="Corbel"/>
              </a:rPr>
              <a:t>(</a:t>
            </a:r>
            <a:r>
              <a:rPr lang="it-IT" sz="2000" dirty="0">
                <a:solidFill>
                  <a:srgbClr val="0000FF"/>
                </a:solidFill>
                <a:latin typeface="Corbel"/>
                <a:cs typeface="Corbel"/>
              </a:rPr>
              <a:t>di cui </a:t>
            </a:r>
            <a:r>
              <a:rPr lang="it-IT" sz="2000" dirty="0" smtClean="0">
                <a:solidFill>
                  <a:srgbClr val="0000FF"/>
                </a:solidFill>
                <a:latin typeface="Corbel"/>
                <a:cs typeface="Corbel"/>
              </a:rPr>
              <a:t>1 </a:t>
            </a:r>
            <a:r>
              <a:rPr lang="it-IT" sz="2000" dirty="0">
                <a:solidFill>
                  <a:srgbClr val="0000FF"/>
                </a:solidFill>
                <a:latin typeface="Corbel"/>
                <a:cs typeface="Corbel"/>
              </a:rPr>
              <a:t>PRL,</a:t>
            </a:r>
            <a:r>
              <a:rPr lang="it-IT" sz="2400" dirty="0">
                <a:solidFill>
                  <a:srgbClr val="0000FF"/>
                </a:solidFill>
                <a:latin typeface="Corbel"/>
                <a:cs typeface="Corbel"/>
              </a:rPr>
              <a:t> </a:t>
            </a:r>
            <a:r>
              <a:rPr lang="it-IT" sz="2000" dirty="0">
                <a:solidFill>
                  <a:srgbClr val="0000FF"/>
                </a:solidFill>
                <a:latin typeface="Corbel"/>
                <a:cs typeface="Corbel"/>
              </a:rPr>
              <a:t>7</a:t>
            </a:r>
            <a:r>
              <a:rPr lang="it-IT" sz="2000" dirty="0" smtClean="0">
                <a:solidFill>
                  <a:srgbClr val="0000FF"/>
                </a:solidFill>
                <a:latin typeface="Corbel"/>
                <a:cs typeface="Corbel"/>
              </a:rPr>
              <a:t> </a:t>
            </a:r>
            <a:r>
              <a:rPr lang="it-IT" sz="2000" dirty="0">
                <a:solidFill>
                  <a:srgbClr val="0000FF"/>
                </a:solidFill>
                <a:latin typeface="Corbel"/>
                <a:cs typeface="Corbel"/>
              </a:rPr>
              <a:t>PRC, </a:t>
            </a:r>
            <a:r>
              <a:rPr lang="it-IT" sz="2000" dirty="0" smtClean="0">
                <a:solidFill>
                  <a:srgbClr val="0000FF"/>
                </a:solidFill>
                <a:latin typeface="Corbel"/>
                <a:cs typeface="Corbel"/>
              </a:rPr>
              <a:t>2 </a:t>
            </a:r>
            <a:r>
              <a:rPr lang="it-IT" sz="2000" dirty="0">
                <a:solidFill>
                  <a:srgbClr val="0000FF"/>
                </a:solidFill>
                <a:latin typeface="Corbel"/>
                <a:cs typeface="Corbel"/>
              </a:rPr>
              <a:t>PLB, </a:t>
            </a:r>
            <a:r>
              <a:rPr lang="it-IT" sz="2000" dirty="0" smtClean="0">
                <a:solidFill>
                  <a:srgbClr val="0000FF"/>
                </a:solidFill>
                <a:latin typeface="Corbel"/>
                <a:cs typeface="Corbel"/>
              </a:rPr>
              <a:t>…</a:t>
            </a:r>
            <a:r>
              <a:rPr lang="it-IT" sz="2000" dirty="0">
                <a:solidFill>
                  <a:srgbClr val="0000FF"/>
                </a:solidFill>
                <a:latin typeface="Corbel"/>
                <a:cs typeface="Corbel"/>
              </a:rPr>
              <a:t>) </a:t>
            </a:r>
          </a:p>
          <a:p>
            <a:pPr>
              <a:defRPr/>
            </a:pPr>
            <a:r>
              <a:rPr lang="it-IT" sz="2000" dirty="0" smtClean="0">
                <a:solidFill>
                  <a:srgbClr val="0000FF"/>
                </a:solidFill>
                <a:latin typeface="Corbel"/>
                <a:cs typeface="Corbel"/>
              </a:rPr>
              <a:t>20 </a:t>
            </a:r>
            <a:r>
              <a:rPr lang="it-IT" sz="2000" dirty="0">
                <a:solidFill>
                  <a:srgbClr val="0000FF"/>
                </a:solidFill>
                <a:latin typeface="Corbel"/>
                <a:cs typeface="Corbel"/>
              </a:rPr>
              <a:t>su atti di </a:t>
            </a:r>
            <a:r>
              <a:rPr lang="it-IT" sz="2000" dirty="0" smtClean="0">
                <a:solidFill>
                  <a:srgbClr val="0000FF"/>
                </a:solidFill>
                <a:latin typeface="Corbel"/>
                <a:cs typeface="Corbel"/>
              </a:rPr>
              <a:t>conferenze</a:t>
            </a:r>
          </a:p>
          <a:p>
            <a:pPr>
              <a:defRPr/>
            </a:pPr>
            <a:r>
              <a:rPr lang="it-IT" sz="2000" b="1" i="1" dirty="0" smtClean="0">
                <a:solidFill>
                  <a:srgbClr val="0000FF"/>
                </a:solidFill>
                <a:latin typeface="Corbel"/>
                <a:cs typeface="Corbel"/>
              </a:rPr>
              <a:t>Nel 2011: </a:t>
            </a:r>
            <a:r>
              <a:rPr lang="it-IT" sz="2000" i="1" dirty="0" smtClean="0">
                <a:solidFill>
                  <a:srgbClr val="0000FF"/>
                </a:solidFill>
                <a:latin typeface="Corbel"/>
                <a:cs typeface="Corbel"/>
              </a:rPr>
              <a:t>18 articoli, 22 atti di conferenza</a:t>
            </a:r>
            <a:endParaRPr lang="it-IT" sz="2000" i="1" dirty="0" smtClean="0">
              <a:solidFill>
                <a:srgbClr val="0000FF"/>
              </a:solidFill>
              <a:latin typeface="Corbel"/>
              <a:cs typeface="Corbel"/>
            </a:endParaRPr>
          </a:p>
          <a:p>
            <a:pPr>
              <a:lnSpc>
                <a:spcPct val="40000"/>
              </a:lnSpc>
              <a:defRPr/>
            </a:pPr>
            <a:endParaRPr lang="it-IT" b="1" dirty="0">
              <a:solidFill>
                <a:srgbClr val="FF0000"/>
              </a:solidFill>
              <a:latin typeface="Corbel"/>
              <a:cs typeface="Corbel"/>
            </a:endParaRPr>
          </a:p>
          <a:p>
            <a:pPr lvl="0">
              <a:defRPr/>
            </a:pPr>
            <a:r>
              <a:rPr lang="it-IT" sz="2000" b="1" dirty="0" smtClean="0">
                <a:solidFill>
                  <a:srgbClr val="FF0000"/>
                </a:solidFill>
                <a:latin typeface="Corbel"/>
                <a:cs typeface="Corbel"/>
              </a:rPr>
              <a:t>Conferenze </a:t>
            </a:r>
            <a:r>
              <a:rPr lang="it-IT" sz="2000" b="1" dirty="0">
                <a:solidFill>
                  <a:srgbClr val="FF0000"/>
                </a:solidFill>
                <a:latin typeface="Corbel"/>
                <a:cs typeface="Corbel"/>
              </a:rPr>
              <a:t>GAMMA-MI </a:t>
            </a:r>
            <a:r>
              <a:rPr lang="it-IT" sz="2000" b="1" dirty="0" smtClean="0">
                <a:solidFill>
                  <a:srgbClr val="FF0000"/>
                </a:solidFill>
                <a:latin typeface="Corbel"/>
                <a:cs typeface="Corbel"/>
              </a:rPr>
              <a:t>2012</a:t>
            </a:r>
          </a:p>
          <a:p>
            <a:pPr>
              <a:defRPr/>
            </a:pPr>
            <a:r>
              <a:rPr lang="it-IT" sz="2000" dirty="0" smtClean="0">
                <a:solidFill>
                  <a:srgbClr val="0000FF"/>
                </a:solidFill>
                <a:latin typeface="Corbel"/>
                <a:cs typeface="Corbel"/>
              </a:rPr>
              <a:t>39 </a:t>
            </a:r>
            <a:r>
              <a:rPr lang="it-IT" sz="2000" dirty="0" err="1" smtClean="0">
                <a:solidFill>
                  <a:srgbClr val="0000FF"/>
                </a:solidFill>
                <a:latin typeface="Corbel"/>
                <a:cs typeface="Corbel"/>
              </a:rPr>
              <a:t>talks</a:t>
            </a:r>
            <a:r>
              <a:rPr lang="it-IT" sz="2000" dirty="0" smtClean="0">
                <a:solidFill>
                  <a:srgbClr val="0000FF"/>
                </a:solidFill>
                <a:latin typeface="Corbel"/>
                <a:cs typeface="Corbel"/>
              </a:rPr>
              <a:t> </a:t>
            </a:r>
            <a:r>
              <a:rPr lang="it-IT" sz="2400" dirty="0" smtClean="0">
                <a:solidFill>
                  <a:srgbClr val="0000FF"/>
                </a:solidFill>
                <a:latin typeface="Corbel"/>
                <a:cs typeface="Corbel"/>
              </a:rPr>
              <a:t>(</a:t>
            </a:r>
            <a:r>
              <a:rPr lang="it-IT" sz="2000" dirty="0">
                <a:solidFill>
                  <a:srgbClr val="0000FF"/>
                </a:solidFill>
                <a:latin typeface="Corbel"/>
                <a:cs typeface="Corbel"/>
              </a:rPr>
              <a:t>di cui </a:t>
            </a:r>
            <a:r>
              <a:rPr lang="it-IT" sz="2000" dirty="0" smtClean="0">
                <a:solidFill>
                  <a:srgbClr val="0000FF"/>
                </a:solidFill>
                <a:latin typeface="Corbel"/>
                <a:cs typeface="Corbel"/>
              </a:rPr>
              <a:t>17  </a:t>
            </a:r>
            <a:r>
              <a:rPr lang="it-IT" sz="2000" dirty="0" err="1" smtClean="0">
                <a:solidFill>
                  <a:srgbClr val="0000FF"/>
                </a:solidFill>
                <a:latin typeface="Corbel"/>
                <a:cs typeface="Corbel"/>
              </a:rPr>
              <a:t>invited</a:t>
            </a:r>
            <a:r>
              <a:rPr lang="it-IT" sz="2000" dirty="0" smtClean="0">
                <a:solidFill>
                  <a:srgbClr val="0000FF"/>
                </a:solidFill>
                <a:latin typeface="Corbel"/>
                <a:cs typeface="Corbel"/>
              </a:rPr>
              <a:t>) </a:t>
            </a:r>
            <a:endParaRPr lang="it-IT" sz="2000" dirty="0">
              <a:solidFill>
                <a:srgbClr val="0000FF"/>
              </a:solidFill>
              <a:latin typeface="Corbel"/>
              <a:cs typeface="Corbel"/>
            </a:endParaRPr>
          </a:p>
          <a:p>
            <a:pPr>
              <a:lnSpc>
                <a:spcPct val="90000"/>
              </a:lnSpc>
              <a:defRPr/>
            </a:pPr>
            <a:r>
              <a:rPr lang="it-IT" sz="2000" dirty="0" smtClean="0">
                <a:solidFill>
                  <a:srgbClr val="0000FF"/>
                </a:solidFill>
                <a:latin typeface="Corbel"/>
                <a:cs typeface="Corbel"/>
              </a:rPr>
              <a:t>13 poster a conferenze</a:t>
            </a:r>
          </a:p>
          <a:p>
            <a:pPr>
              <a:lnSpc>
                <a:spcPct val="90000"/>
              </a:lnSpc>
              <a:defRPr/>
            </a:pPr>
            <a:r>
              <a:rPr lang="it-IT" sz="2000" b="1" i="1" dirty="0">
                <a:solidFill>
                  <a:srgbClr val="0000FF"/>
                </a:solidFill>
                <a:latin typeface="Corbel"/>
                <a:cs typeface="Corbel"/>
              </a:rPr>
              <a:t>Nel 2011: </a:t>
            </a:r>
            <a:r>
              <a:rPr lang="it-IT" sz="2000" i="1" dirty="0" smtClean="0">
                <a:solidFill>
                  <a:srgbClr val="0000FF"/>
                </a:solidFill>
                <a:latin typeface="Corbel"/>
                <a:cs typeface="Corbel"/>
              </a:rPr>
              <a:t>33 </a:t>
            </a:r>
            <a:r>
              <a:rPr lang="it-IT" sz="2000" i="1" dirty="0" err="1" smtClean="0">
                <a:solidFill>
                  <a:srgbClr val="0000FF"/>
                </a:solidFill>
                <a:latin typeface="Corbel"/>
                <a:cs typeface="Corbel"/>
              </a:rPr>
              <a:t>talks</a:t>
            </a:r>
            <a:endParaRPr lang="it-IT" sz="2000" i="1" dirty="0" smtClean="0">
              <a:solidFill>
                <a:srgbClr val="0000FF"/>
              </a:solidFill>
              <a:latin typeface="Corbel"/>
              <a:cs typeface="Corbel"/>
            </a:endParaRPr>
          </a:p>
          <a:p>
            <a:pPr>
              <a:lnSpc>
                <a:spcPct val="60000"/>
              </a:lnSpc>
              <a:defRPr/>
            </a:pPr>
            <a:endParaRPr lang="it-IT" sz="2000" dirty="0">
              <a:solidFill>
                <a:srgbClr val="0000FF"/>
              </a:solidFill>
              <a:latin typeface="Corbel"/>
              <a:cs typeface="Corbel"/>
            </a:endParaRPr>
          </a:p>
          <a:p>
            <a:pPr lvl="0">
              <a:defRPr/>
            </a:pPr>
            <a:r>
              <a:rPr lang="it-IT" sz="2000" b="1" dirty="0" smtClean="0">
                <a:solidFill>
                  <a:srgbClr val="FF0000"/>
                </a:solidFill>
                <a:latin typeface="Corbel"/>
                <a:cs typeface="Corbel"/>
              </a:rPr>
              <a:t>Tesi 2012</a:t>
            </a:r>
            <a:endParaRPr lang="it-IT" sz="2000" b="1" dirty="0">
              <a:solidFill>
                <a:srgbClr val="FF0000"/>
              </a:solidFill>
              <a:latin typeface="Corbel"/>
              <a:cs typeface="Corbel"/>
            </a:endParaRPr>
          </a:p>
          <a:p>
            <a:pPr>
              <a:defRPr/>
            </a:pPr>
            <a:r>
              <a:rPr lang="it-IT" sz="2000" dirty="0" smtClean="0">
                <a:solidFill>
                  <a:srgbClr val="0000FF"/>
                </a:solidFill>
                <a:latin typeface="Corbel"/>
                <a:cs typeface="Corbel"/>
              </a:rPr>
              <a:t>15 Triennale/Magistrale </a:t>
            </a:r>
            <a:endParaRPr lang="it-IT" sz="2400" dirty="0">
              <a:solidFill>
                <a:srgbClr val="0000FF"/>
              </a:solidFill>
              <a:latin typeface="Corbel"/>
              <a:cs typeface="Corbel"/>
            </a:endParaRPr>
          </a:p>
          <a:p>
            <a:pPr>
              <a:defRPr/>
            </a:pPr>
            <a:r>
              <a:rPr lang="it-IT" sz="2000" dirty="0" smtClean="0">
                <a:solidFill>
                  <a:srgbClr val="0000FF"/>
                </a:solidFill>
                <a:latin typeface="Corbel"/>
                <a:cs typeface="Corbel"/>
              </a:rPr>
              <a:t>1    </a:t>
            </a:r>
            <a:r>
              <a:rPr lang="it-IT" sz="2000" dirty="0" err="1" smtClean="0">
                <a:solidFill>
                  <a:srgbClr val="0000FF"/>
                </a:solidFill>
                <a:latin typeface="Corbel"/>
                <a:cs typeface="Corbel"/>
              </a:rPr>
              <a:t>PhD</a:t>
            </a:r>
            <a:endParaRPr lang="it-IT" sz="2000" dirty="0" smtClean="0">
              <a:solidFill>
                <a:srgbClr val="0000FF"/>
              </a:solidFill>
              <a:latin typeface="Corbel"/>
              <a:cs typeface="Corbel"/>
            </a:endParaRPr>
          </a:p>
          <a:p>
            <a:pPr>
              <a:defRPr/>
            </a:pPr>
            <a:r>
              <a:rPr lang="it-IT" sz="2000" b="1" i="1" dirty="0">
                <a:solidFill>
                  <a:srgbClr val="0000FF"/>
                </a:solidFill>
                <a:latin typeface="Corbel"/>
                <a:cs typeface="Corbel"/>
              </a:rPr>
              <a:t>Nel 2011: </a:t>
            </a:r>
            <a:r>
              <a:rPr lang="it-IT" sz="2000" i="1" dirty="0" smtClean="0">
                <a:solidFill>
                  <a:srgbClr val="0000FF"/>
                </a:solidFill>
                <a:latin typeface="Corbel"/>
                <a:cs typeface="Corbel"/>
              </a:rPr>
              <a:t>17 tesi</a:t>
            </a:r>
            <a:endParaRPr lang="it-IT" sz="2000" i="1" dirty="0">
              <a:solidFill>
                <a:srgbClr val="0000FF"/>
              </a:solidFill>
              <a:latin typeface="Corbel"/>
              <a:cs typeface="Corbel"/>
            </a:endParaRPr>
          </a:p>
          <a:p>
            <a:pPr>
              <a:defRPr/>
            </a:pPr>
            <a:endParaRPr lang="it-IT" sz="2000" dirty="0" smtClean="0">
              <a:solidFill>
                <a:srgbClr val="0000FF"/>
              </a:solidFill>
              <a:latin typeface="Corbel"/>
              <a:cs typeface="Corbel"/>
            </a:endParaRPr>
          </a:p>
          <a:p>
            <a:pPr>
              <a:lnSpc>
                <a:spcPct val="50000"/>
              </a:lnSpc>
              <a:defRPr/>
            </a:pPr>
            <a:endParaRPr lang="it-IT" sz="2000" dirty="0">
              <a:solidFill>
                <a:srgbClr val="0000FF"/>
              </a:solidFill>
              <a:latin typeface="Corbel"/>
              <a:cs typeface="Corbel"/>
            </a:endParaRPr>
          </a:p>
          <a:p>
            <a:pPr lvl="0">
              <a:defRPr/>
            </a:pPr>
            <a:endParaRPr lang="it-IT" sz="2000" b="1" dirty="0">
              <a:solidFill>
                <a:srgbClr val="FF0000"/>
              </a:solidFill>
              <a:latin typeface="Corbel"/>
              <a:cs typeface="Corbel"/>
            </a:endParaRPr>
          </a:p>
          <a:p>
            <a:pPr>
              <a:defRPr/>
            </a:pPr>
            <a:endParaRPr lang="it-IT" sz="1600" dirty="0">
              <a:solidFill>
                <a:srgbClr val="0000FF"/>
              </a:solidFill>
              <a:latin typeface="Corbel"/>
              <a:cs typeface="Corbel"/>
            </a:endParaRPr>
          </a:p>
          <a:p>
            <a:pPr>
              <a:defRPr/>
            </a:pPr>
            <a:endParaRPr lang="it-IT" sz="1600" dirty="0">
              <a:solidFill>
                <a:srgbClr val="0000FF"/>
              </a:solidFill>
              <a:latin typeface="Corbel"/>
              <a:cs typeface="Corbel"/>
            </a:endParaRPr>
          </a:p>
        </p:txBody>
      </p:sp>
      <p:pic>
        <p:nvPicPr>
          <p:cNvPr id="2" name="Picture 1"/>
          <p:cNvPicPr>
            <a:picLocks noChangeAspect="1"/>
          </p:cNvPicPr>
          <p:nvPr/>
        </p:nvPicPr>
        <p:blipFill rotWithShape="1">
          <a:blip r:embed="rId2"/>
          <a:srcRect b="7239"/>
          <a:stretch/>
        </p:blipFill>
        <p:spPr>
          <a:xfrm>
            <a:off x="0" y="578316"/>
            <a:ext cx="9144000" cy="1842572"/>
          </a:xfrm>
          <a:prstGeom prst="rect">
            <a:avLst/>
          </a:prstGeom>
        </p:spPr>
      </p:pic>
      <p:sp>
        <p:nvSpPr>
          <p:cNvPr id="3" name="TextBox 2"/>
          <p:cNvSpPr txBox="1"/>
          <p:nvPr/>
        </p:nvSpPr>
        <p:spPr>
          <a:xfrm>
            <a:off x="5868144" y="2420888"/>
            <a:ext cx="3163925" cy="646331"/>
          </a:xfrm>
          <a:prstGeom prst="rect">
            <a:avLst/>
          </a:prstGeom>
          <a:solidFill>
            <a:srgbClr val="FFFFFF"/>
          </a:solidFill>
          <a:ln w="57150" cmpd="sng">
            <a:solidFill>
              <a:srgbClr val="FF0000"/>
            </a:solidFill>
          </a:ln>
        </p:spPr>
        <p:txBody>
          <a:bodyPr wrap="none" rtlCol="0">
            <a:spAutoFit/>
          </a:bodyPr>
          <a:lstStyle/>
          <a:p>
            <a:pPr algn="just"/>
            <a:r>
              <a:rPr lang="en-US" b="1" i="1" dirty="0" smtClean="0">
                <a:solidFill>
                  <a:srgbClr val="FF0000"/>
                </a:solidFill>
              </a:rPr>
              <a:t>Milano ≈ 43 % FTE</a:t>
            </a:r>
          </a:p>
          <a:p>
            <a:pPr algn="r"/>
            <a:r>
              <a:rPr lang="en-US" b="1" i="1" dirty="0">
                <a:solidFill>
                  <a:srgbClr val="FF0000"/>
                </a:solidFill>
              </a:rPr>
              <a:t> </a:t>
            </a:r>
            <a:r>
              <a:rPr lang="en-US" b="1" i="1" dirty="0" smtClean="0">
                <a:solidFill>
                  <a:srgbClr val="FF0000"/>
                </a:solidFill>
              </a:rPr>
              <a:t>              24 </a:t>
            </a:r>
            <a:r>
              <a:rPr lang="en-US" b="1" i="1" dirty="0" err="1" smtClean="0">
                <a:solidFill>
                  <a:srgbClr val="FF0000"/>
                </a:solidFill>
              </a:rPr>
              <a:t>persone</a:t>
            </a:r>
            <a:r>
              <a:rPr lang="en-US" b="1" i="1" dirty="0" smtClean="0">
                <a:solidFill>
                  <a:srgbClr val="FF0000"/>
                </a:solidFill>
              </a:rPr>
              <a:t> (35 %) </a:t>
            </a:r>
            <a:endParaRPr lang="en-US" b="1" i="1"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32656"/>
            <a:ext cx="8640960" cy="5620001"/>
          </a:xfrm>
          <a:prstGeom prst="rect">
            <a:avLst/>
          </a:prstGeom>
        </p:spPr>
        <p:txBody>
          <a:bodyPr wrap="square">
            <a:spAutoFit/>
          </a:bodyPr>
          <a:lstStyle/>
          <a:p>
            <a:pPr>
              <a:defRPr/>
            </a:pPr>
            <a:r>
              <a:rPr lang="it-IT" sz="3200" b="1" dirty="0" smtClean="0">
                <a:solidFill>
                  <a:srgbClr val="FF0000"/>
                </a:solidFill>
                <a:latin typeface="Corbel"/>
                <a:cs typeface="Corbel"/>
              </a:rPr>
              <a:t>Dottorandi:</a:t>
            </a:r>
          </a:p>
          <a:p>
            <a:pPr>
              <a:defRPr/>
            </a:pPr>
            <a:endParaRPr lang="it-IT" b="1" dirty="0">
              <a:solidFill>
                <a:srgbClr val="FF0000"/>
              </a:solidFill>
              <a:latin typeface="Corbel"/>
              <a:cs typeface="Corbel"/>
            </a:endParaRPr>
          </a:p>
          <a:p>
            <a:pPr>
              <a:defRPr/>
            </a:pPr>
            <a:r>
              <a:rPr lang="it-IT" sz="2400" b="1" dirty="0" err="1" smtClean="0">
                <a:solidFill>
                  <a:srgbClr val="0000FF"/>
                </a:solidFill>
                <a:latin typeface="Corbel"/>
                <a:cs typeface="Corbel"/>
              </a:rPr>
              <a:t>R</a:t>
            </a:r>
            <a:r>
              <a:rPr lang="it-IT" sz="2400" b="1" dirty="0" smtClean="0">
                <a:solidFill>
                  <a:srgbClr val="0000FF"/>
                </a:solidFill>
                <a:latin typeface="Corbel"/>
                <a:cs typeface="Corbel"/>
              </a:rPr>
              <a:t>. </a:t>
            </a:r>
            <a:r>
              <a:rPr lang="it-IT" sz="2400" b="1" dirty="0" err="1" smtClean="0">
                <a:solidFill>
                  <a:srgbClr val="0000FF"/>
                </a:solidFill>
                <a:latin typeface="Corbel"/>
                <a:cs typeface="Corbel"/>
              </a:rPr>
              <a:t>Avigo</a:t>
            </a:r>
            <a:r>
              <a:rPr lang="it-IT" sz="2400" b="1" dirty="0" smtClean="0">
                <a:solidFill>
                  <a:srgbClr val="0000FF"/>
                </a:solidFill>
                <a:latin typeface="Corbel"/>
                <a:cs typeface="Corbel"/>
              </a:rPr>
              <a:t>: </a:t>
            </a:r>
            <a:r>
              <a:rPr lang="it-IT" dirty="0" err="1">
                <a:solidFill>
                  <a:srgbClr val="0000FF"/>
                </a:solidFill>
                <a:latin typeface="Corbel"/>
                <a:cs typeface="Corbel"/>
              </a:rPr>
              <a:t>P</a:t>
            </a:r>
            <a:r>
              <a:rPr lang="it-IT" dirty="0" err="1" smtClean="0">
                <a:solidFill>
                  <a:srgbClr val="0000FF"/>
                </a:solidFill>
                <a:latin typeface="Corbel"/>
                <a:cs typeface="Corbel"/>
              </a:rPr>
              <a:t>ygmy</a:t>
            </a:r>
            <a:r>
              <a:rPr lang="it-IT" dirty="0" smtClean="0">
                <a:solidFill>
                  <a:srgbClr val="0000FF"/>
                </a:solidFill>
                <a:latin typeface="Corbel"/>
                <a:cs typeface="Corbel"/>
              </a:rPr>
              <a:t> </a:t>
            </a:r>
            <a:r>
              <a:rPr lang="it-IT" dirty="0" err="1" smtClean="0">
                <a:solidFill>
                  <a:srgbClr val="0000FF"/>
                </a:solidFill>
                <a:latin typeface="Corbel"/>
                <a:cs typeface="Corbel"/>
              </a:rPr>
              <a:t>study</a:t>
            </a:r>
            <a:r>
              <a:rPr lang="it-IT" dirty="0" smtClean="0">
                <a:solidFill>
                  <a:srgbClr val="0000FF"/>
                </a:solidFill>
                <a:latin typeface="Corbel"/>
                <a:cs typeface="Corbel"/>
              </a:rPr>
              <a:t> in </a:t>
            </a:r>
            <a:r>
              <a:rPr lang="it-IT" baseline="30000" dirty="0" smtClean="0">
                <a:solidFill>
                  <a:srgbClr val="0000FF"/>
                </a:solidFill>
                <a:latin typeface="Corbel"/>
                <a:cs typeface="Corbel"/>
              </a:rPr>
              <a:t>64</a:t>
            </a:r>
            <a:r>
              <a:rPr lang="it-IT" dirty="0" smtClean="0">
                <a:solidFill>
                  <a:srgbClr val="0000FF"/>
                </a:solidFill>
                <a:latin typeface="Corbel"/>
                <a:cs typeface="Corbel"/>
              </a:rPr>
              <a:t>Fe, </a:t>
            </a:r>
            <a:r>
              <a:rPr lang="it-IT" b="1" i="1" dirty="0" smtClean="0">
                <a:solidFill>
                  <a:srgbClr val="0000FF"/>
                </a:solidFill>
                <a:latin typeface="Corbel"/>
                <a:cs typeface="Corbel"/>
              </a:rPr>
              <a:t>AGATA@GSI data</a:t>
            </a:r>
          </a:p>
          <a:p>
            <a:pPr>
              <a:lnSpc>
                <a:spcPct val="70000"/>
              </a:lnSpc>
              <a:defRPr/>
            </a:pPr>
            <a:endParaRPr lang="it-IT" dirty="0" smtClean="0">
              <a:solidFill>
                <a:srgbClr val="0000FF"/>
              </a:solidFill>
              <a:latin typeface="Corbel"/>
              <a:cs typeface="Corbel"/>
            </a:endParaRPr>
          </a:p>
          <a:p>
            <a:pPr>
              <a:defRPr/>
            </a:pPr>
            <a:r>
              <a:rPr lang="it-IT" sz="2400" b="1" dirty="0" smtClean="0">
                <a:solidFill>
                  <a:srgbClr val="0000FF"/>
                </a:solidFill>
                <a:latin typeface="Corbel"/>
                <a:cs typeface="Corbel"/>
              </a:rPr>
              <a:t>S. Bottoni: </a:t>
            </a:r>
            <a:r>
              <a:rPr lang="it-IT" dirty="0" err="1" smtClean="0">
                <a:solidFill>
                  <a:srgbClr val="0000FF"/>
                </a:solidFill>
                <a:latin typeface="Corbel"/>
                <a:cs typeface="Corbel"/>
              </a:rPr>
              <a:t>n-rich</a:t>
            </a:r>
            <a:r>
              <a:rPr lang="it-IT" dirty="0" smtClean="0">
                <a:solidFill>
                  <a:srgbClr val="0000FF"/>
                </a:solidFill>
                <a:latin typeface="Corbel"/>
                <a:cs typeface="Corbel"/>
              </a:rPr>
              <a:t> </a:t>
            </a:r>
            <a:r>
              <a:rPr lang="it-IT" dirty="0" err="1" smtClean="0">
                <a:solidFill>
                  <a:srgbClr val="0000FF"/>
                </a:solidFill>
                <a:latin typeface="Corbel"/>
                <a:cs typeface="Corbel"/>
              </a:rPr>
              <a:t>Sr</a:t>
            </a:r>
            <a:r>
              <a:rPr lang="it-IT" dirty="0" smtClean="0">
                <a:solidFill>
                  <a:srgbClr val="0000FF"/>
                </a:solidFill>
                <a:latin typeface="Corbel"/>
                <a:cs typeface="Corbel"/>
              </a:rPr>
              <a:t>, Zr and Y nuclei with A=100, </a:t>
            </a:r>
            <a:r>
              <a:rPr lang="it-IT" b="1" i="1" dirty="0" smtClean="0">
                <a:solidFill>
                  <a:srgbClr val="0000FF"/>
                </a:solidFill>
                <a:latin typeface="Corbel"/>
                <a:cs typeface="Corbel"/>
              </a:rPr>
              <a:t>ISOLDE data</a:t>
            </a:r>
          </a:p>
          <a:p>
            <a:pPr>
              <a:lnSpc>
                <a:spcPct val="50000"/>
              </a:lnSpc>
              <a:defRPr/>
            </a:pPr>
            <a:endParaRPr lang="it-IT" dirty="0">
              <a:solidFill>
                <a:srgbClr val="0000FF"/>
              </a:solidFill>
              <a:latin typeface="Corbel"/>
              <a:cs typeface="Corbel"/>
            </a:endParaRPr>
          </a:p>
          <a:p>
            <a:pPr>
              <a:defRPr/>
            </a:pPr>
            <a:r>
              <a:rPr lang="it-IT" sz="2400" b="1" dirty="0" smtClean="0">
                <a:solidFill>
                  <a:srgbClr val="0000FF"/>
                </a:solidFill>
                <a:latin typeface="Corbel"/>
                <a:cs typeface="Corbel"/>
              </a:rPr>
              <a:t>S. Ceruti:  </a:t>
            </a:r>
            <a:r>
              <a:rPr lang="it-IT" dirty="0" err="1" smtClean="0">
                <a:solidFill>
                  <a:srgbClr val="0000FF"/>
                </a:solidFill>
                <a:latin typeface="Corbel"/>
                <a:cs typeface="Corbel"/>
              </a:rPr>
              <a:t>Isospin</a:t>
            </a:r>
            <a:r>
              <a:rPr lang="it-IT" dirty="0" smtClean="0">
                <a:solidFill>
                  <a:srgbClr val="0000FF"/>
                </a:solidFill>
                <a:latin typeface="Corbel"/>
                <a:cs typeface="Corbel"/>
              </a:rPr>
              <a:t> Mixing in </a:t>
            </a:r>
            <a:r>
              <a:rPr lang="it-IT" baseline="30000" dirty="0" smtClean="0">
                <a:solidFill>
                  <a:srgbClr val="0000FF"/>
                </a:solidFill>
                <a:latin typeface="Corbel"/>
                <a:cs typeface="Corbel"/>
              </a:rPr>
              <a:t>80</a:t>
            </a:r>
            <a:r>
              <a:rPr lang="it-IT" dirty="0" smtClean="0">
                <a:solidFill>
                  <a:srgbClr val="0000FF"/>
                </a:solidFill>
                <a:latin typeface="Corbel"/>
                <a:cs typeface="Corbel"/>
              </a:rPr>
              <a:t>Zr, </a:t>
            </a:r>
            <a:r>
              <a:rPr lang="it-IT" b="1" i="1" dirty="0" smtClean="0">
                <a:solidFill>
                  <a:srgbClr val="0000FF"/>
                </a:solidFill>
                <a:latin typeface="Corbel"/>
                <a:cs typeface="Corbel"/>
              </a:rPr>
              <a:t>AGATA@LNL data</a:t>
            </a:r>
          </a:p>
          <a:p>
            <a:pPr>
              <a:lnSpc>
                <a:spcPct val="70000"/>
              </a:lnSpc>
              <a:defRPr/>
            </a:pPr>
            <a:endParaRPr lang="it-IT" dirty="0">
              <a:solidFill>
                <a:srgbClr val="0000FF"/>
              </a:solidFill>
              <a:latin typeface="Corbel"/>
              <a:cs typeface="Corbel"/>
            </a:endParaRPr>
          </a:p>
          <a:p>
            <a:pPr>
              <a:defRPr/>
            </a:pPr>
            <a:r>
              <a:rPr lang="it-IT" sz="2400" b="1" dirty="0" smtClean="0">
                <a:solidFill>
                  <a:srgbClr val="0000FF"/>
                </a:solidFill>
                <a:latin typeface="Corbel"/>
                <a:cs typeface="Corbel"/>
              </a:rPr>
              <a:t>L. Pellegri: </a:t>
            </a:r>
            <a:r>
              <a:rPr lang="it-IT" dirty="0" err="1">
                <a:solidFill>
                  <a:srgbClr val="0000FF"/>
                </a:solidFill>
                <a:latin typeface="Corbel"/>
                <a:cs typeface="Corbel"/>
              </a:rPr>
              <a:t>Pygmy</a:t>
            </a:r>
            <a:r>
              <a:rPr lang="it-IT" dirty="0">
                <a:solidFill>
                  <a:srgbClr val="0000FF"/>
                </a:solidFill>
                <a:latin typeface="Corbel"/>
                <a:cs typeface="Corbel"/>
              </a:rPr>
              <a:t> </a:t>
            </a:r>
            <a:r>
              <a:rPr lang="it-IT" dirty="0" err="1">
                <a:solidFill>
                  <a:srgbClr val="0000FF"/>
                </a:solidFill>
                <a:latin typeface="Corbel"/>
                <a:cs typeface="Corbel"/>
              </a:rPr>
              <a:t>study</a:t>
            </a:r>
            <a:r>
              <a:rPr lang="it-IT" dirty="0">
                <a:solidFill>
                  <a:srgbClr val="0000FF"/>
                </a:solidFill>
                <a:latin typeface="Corbel"/>
                <a:cs typeface="Corbel"/>
              </a:rPr>
              <a:t> in </a:t>
            </a:r>
            <a:r>
              <a:rPr lang="it-IT" dirty="0" err="1" smtClean="0">
                <a:solidFill>
                  <a:srgbClr val="0000FF"/>
                </a:solidFill>
                <a:latin typeface="Corbel"/>
                <a:cs typeface="Corbel"/>
              </a:rPr>
              <a:t>stable</a:t>
            </a:r>
            <a:r>
              <a:rPr lang="it-IT" dirty="0" smtClean="0">
                <a:solidFill>
                  <a:srgbClr val="0000FF"/>
                </a:solidFill>
                <a:latin typeface="Corbel"/>
                <a:cs typeface="Corbel"/>
              </a:rPr>
              <a:t> </a:t>
            </a:r>
            <a:r>
              <a:rPr lang="it-IT" baseline="30000" dirty="0" smtClean="0">
                <a:solidFill>
                  <a:srgbClr val="0000FF"/>
                </a:solidFill>
                <a:latin typeface="Corbel"/>
                <a:cs typeface="Corbel"/>
              </a:rPr>
              <a:t>124</a:t>
            </a:r>
            <a:r>
              <a:rPr lang="it-IT" dirty="0" smtClean="0">
                <a:solidFill>
                  <a:srgbClr val="0000FF"/>
                </a:solidFill>
                <a:latin typeface="Corbel"/>
                <a:cs typeface="Corbel"/>
              </a:rPr>
              <a:t>Sn and </a:t>
            </a:r>
            <a:r>
              <a:rPr lang="it-IT" baseline="30000" dirty="0" smtClean="0">
                <a:solidFill>
                  <a:srgbClr val="0000FF"/>
                </a:solidFill>
                <a:latin typeface="Corbel"/>
                <a:cs typeface="Corbel"/>
              </a:rPr>
              <a:t>208</a:t>
            </a:r>
            <a:r>
              <a:rPr lang="it-IT" dirty="0" smtClean="0">
                <a:solidFill>
                  <a:srgbClr val="0000FF"/>
                </a:solidFill>
                <a:latin typeface="Corbel"/>
                <a:cs typeface="Corbel"/>
              </a:rPr>
              <a:t>Pb, </a:t>
            </a:r>
            <a:r>
              <a:rPr lang="it-IT" b="1" i="1" dirty="0" smtClean="0">
                <a:solidFill>
                  <a:srgbClr val="0000FF"/>
                </a:solidFill>
                <a:latin typeface="Corbel"/>
                <a:cs typeface="Corbel"/>
              </a:rPr>
              <a:t>AGATA@LNL data</a:t>
            </a:r>
          </a:p>
          <a:p>
            <a:pPr>
              <a:defRPr/>
            </a:pPr>
            <a:endParaRPr lang="it-IT" b="1" i="1" dirty="0">
              <a:solidFill>
                <a:srgbClr val="0000FF"/>
              </a:solidFill>
              <a:latin typeface="Corbel"/>
              <a:cs typeface="Corbel"/>
            </a:endParaRPr>
          </a:p>
          <a:p>
            <a:pPr>
              <a:defRPr/>
            </a:pPr>
            <a:endParaRPr lang="it-IT" b="1" i="1" dirty="0" smtClean="0">
              <a:solidFill>
                <a:srgbClr val="0000FF"/>
              </a:solidFill>
              <a:latin typeface="Corbel"/>
              <a:cs typeface="Corbel"/>
            </a:endParaRPr>
          </a:p>
          <a:p>
            <a:pPr>
              <a:defRPr/>
            </a:pPr>
            <a:r>
              <a:rPr lang="it-IT" sz="3200" b="1" dirty="0" smtClean="0">
                <a:solidFill>
                  <a:srgbClr val="FF0000"/>
                </a:solidFill>
                <a:latin typeface="Corbel"/>
                <a:cs typeface="Corbel"/>
              </a:rPr>
              <a:t>Assegnisti:</a:t>
            </a:r>
            <a:endParaRPr lang="it-IT" sz="3200" b="1" dirty="0">
              <a:solidFill>
                <a:srgbClr val="FF0000"/>
              </a:solidFill>
              <a:latin typeface="Corbel"/>
              <a:cs typeface="Corbel"/>
            </a:endParaRPr>
          </a:p>
          <a:p>
            <a:pPr>
              <a:defRPr/>
            </a:pPr>
            <a:endParaRPr lang="it-IT" b="1" dirty="0">
              <a:solidFill>
                <a:srgbClr val="FF0000"/>
              </a:solidFill>
              <a:latin typeface="Corbel"/>
              <a:cs typeface="Corbel"/>
            </a:endParaRPr>
          </a:p>
          <a:p>
            <a:pPr marL="457200" indent="-457200">
              <a:buAutoNum type="alphaUcPeriod"/>
              <a:defRPr/>
            </a:pPr>
            <a:r>
              <a:rPr lang="it-IT" sz="2400" b="1" dirty="0" err="1" smtClean="0">
                <a:solidFill>
                  <a:srgbClr val="0000FF"/>
                </a:solidFill>
                <a:latin typeface="Corbel"/>
                <a:cs typeface="Corbel"/>
              </a:rPr>
              <a:t>Giaz</a:t>
            </a:r>
            <a:r>
              <a:rPr lang="it-IT" sz="2400" b="1" dirty="0" smtClean="0">
                <a:solidFill>
                  <a:srgbClr val="0000FF"/>
                </a:solidFill>
                <a:latin typeface="Corbel"/>
                <a:cs typeface="Corbel"/>
              </a:rPr>
              <a:t>: </a:t>
            </a:r>
            <a:r>
              <a:rPr lang="it-IT" dirty="0" err="1" smtClean="0">
                <a:solidFill>
                  <a:srgbClr val="0000FF"/>
                </a:solidFill>
                <a:latin typeface="Corbel"/>
                <a:cs typeface="Corbel"/>
              </a:rPr>
              <a:t>Imaging</a:t>
            </a:r>
            <a:r>
              <a:rPr lang="it-IT" dirty="0" smtClean="0">
                <a:solidFill>
                  <a:srgbClr val="0000FF"/>
                </a:solidFill>
                <a:latin typeface="Corbel"/>
                <a:cs typeface="Corbel"/>
              </a:rPr>
              <a:t> Gamma e </a:t>
            </a:r>
            <a:r>
              <a:rPr lang="it-IT" dirty="0" err="1" smtClean="0">
                <a:solidFill>
                  <a:srgbClr val="0000FF"/>
                </a:solidFill>
                <a:latin typeface="Corbel"/>
                <a:cs typeface="Corbel"/>
              </a:rPr>
              <a:t>Dynamic</a:t>
            </a:r>
            <a:r>
              <a:rPr lang="it-IT" dirty="0" smtClean="0">
                <a:solidFill>
                  <a:srgbClr val="0000FF"/>
                </a:solidFill>
                <a:latin typeface="Corbel"/>
                <a:cs typeface="Corbel"/>
              </a:rPr>
              <a:t> </a:t>
            </a:r>
            <a:r>
              <a:rPr lang="it-IT" dirty="0" err="1" smtClean="0">
                <a:solidFill>
                  <a:srgbClr val="0000FF"/>
                </a:solidFill>
                <a:latin typeface="Corbel"/>
                <a:cs typeface="Corbel"/>
              </a:rPr>
              <a:t>dipole</a:t>
            </a:r>
            <a:r>
              <a:rPr lang="it-IT" dirty="0" smtClean="0">
                <a:solidFill>
                  <a:srgbClr val="0000FF"/>
                </a:solidFill>
                <a:latin typeface="Corbel"/>
                <a:cs typeface="Corbel"/>
              </a:rPr>
              <a:t> </a:t>
            </a:r>
            <a:r>
              <a:rPr lang="it-IT" dirty="0" err="1" smtClean="0">
                <a:solidFill>
                  <a:srgbClr val="0000FF"/>
                </a:solidFill>
                <a:latin typeface="Corbel"/>
                <a:cs typeface="Corbel"/>
              </a:rPr>
              <a:t>Resonance</a:t>
            </a:r>
            <a:r>
              <a:rPr lang="it-IT" dirty="0" smtClean="0">
                <a:solidFill>
                  <a:srgbClr val="0000FF"/>
                </a:solidFill>
                <a:latin typeface="Corbel"/>
                <a:cs typeface="Corbel"/>
              </a:rPr>
              <a:t>, </a:t>
            </a:r>
            <a:r>
              <a:rPr lang="it-IT" b="1" i="1" dirty="0" smtClean="0">
                <a:solidFill>
                  <a:srgbClr val="0000FF"/>
                </a:solidFill>
                <a:latin typeface="Corbel"/>
                <a:cs typeface="Corbel"/>
              </a:rPr>
              <a:t>GARFIELD@LNL data</a:t>
            </a:r>
          </a:p>
          <a:p>
            <a:pPr marL="342900" indent="-342900">
              <a:lnSpc>
                <a:spcPct val="50000"/>
              </a:lnSpc>
              <a:buAutoNum type="alphaUcPeriod"/>
              <a:defRPr/>
            </a:pPr>
            <a:endParaRPr lang="it-IT" dirty="0">
              <a:solidFill>
                <a:srgbClr val="0000FF"/>
              </a:solidFill>
              <a:latin typeface="Corbel"/>
              <a:cs typeface="Corbel"/>
            </a:endParaRPr>
          </a:p>
          <a:p>
            <a:pPr>
              <a:defRPr/>
            </a:pPr>
            <a:r>
              <a:rPr lang="it-IT" sz="2400" b="1" dirty="0" smtClean="0">
                <a:solidFill>
                  <a:srgbClr val="0000FF"/>
                </a:solidFill>
                <a:latin typeface="Corbel"/>
                <a:cs typeface="Corbel"/>
              </a:rPr>
              <a:t>A. I. </a:t>
            </a:r>
            <a:r>
              <a:rPr lang="it-IT" sz="2400" b="1" dirty="0" err="1" smtClean="0">
                <a:solidFill>
                  <a:srgbClr val="0000FF"/>
                </a:solidFill>
                <a:latin typeface="Corbel"/>
                <a:cs typeface="Corbel"/>
              </a:rPr>
              <a:t>Morales</a:t>
            </a:r>
            <a:r>
              <a:rPr lang="it-IT" sz="2400" b="1" dirty="0" smtClean="0">
                <a:solidFill>
                  <a:srgbClr val="0000FF"/>
                </a:solidFill>
                <a:latin typeface="Corbel"/>
                <a:cs typeface="Corbel"/>
              </a:rPr>
              <a:t>: </a:t>
            </a:r>
            <a:r>
              <a:rPr lang="it-IT" dirty="0" smtClean="0">
                <a:solidFill>
                  <a:srgbClr val="0000FF"/>
                </a:solidFill>
                <a:latin typeface="Symbol" charset="2"/>
                <a:cs typeface="Symbol" charset="2"/>
              </a:rPr>
              <a:t>b</a:t>
            </a:r>
            <a:r>
              <a:rPr lang="it-IT" dirty="0" smtClean="0">
                <a:solidFill>
                  <a:srgbClr val="0000FF"/>
                </a:solidFill>
                <a:latin typeface="Corbel"/>
                <a:cs typeface="Corbel"/>
              </a:rPr>
              <a:t>-</a:t>
            </a:r>
            <a:r>
              <a:rPr lang="it-IT" dirty="0" err="1" smtClean="0">
                <a:solidFill>
                  <a:srgbClr val="0000FF"/>
                </a:solidFill>
                <a:latin typeface="Corbel"/>
                <a:cs typeface="Corbel"/>
              </a:rPr>
              <a:t>decay</a:t>
            </a:r>
            <a:r>
              <a:rPr lang="it-IT" dirty="0" smtClean="0">
                <a:solidFill>
                  <a:srgbClr val="0000FF"/>
                </a:solidFill>
                <a:latin typeface="Corbel"/>
                <a:cs typeface="Corbel"/>
              </a:rPr>
              <a:t> </a:t>
            </a:r>
            <a:r>
              <a:rPr lang="it-IT" dirty="0" err="1" smtClean="0">
                <a:solidFill>
                  <a:srgbClr val="0000FF"/>
                </a:solidFill>
                <a:latin typeface="Corbel"/>
                <a:cs typeface="Corbel"/>
              </a:rPr>
              <a:t>study</a:t>
            </a:r>
            <a:r>
              <a:rPr lang="it-IT" dirty="0" smtClean="0">
                <a:solidFill>
                  <a:srgbClr val="0000FF"/>
                </a:solidFill>
                <a:latin typeface="Corbel"/>
                <a:cs typeface="Corbel"/>
              </a:rPr>
              <a:t> in </a:t>
            </a:r>
            <a:r>
              <a:rPr lang="it-IT" dirty="0" err="1" smtClean="0">
                <a:solidFill>
                  <a:srgbClr val="0000FF"/>
                </a:solidFill>
                <a:latin typeface="Corbel"/>
                <a:cs typeface="Corbel"/>
              </a:rPr>
              <a:t>n-rich</a:t>
            </a:r>
            <a:r>
              <a:rPr lang="it-IT" dirty="0" smtClean="0">
                <a:solidFill>
                  <a:srgbClr val="0000FF"/>
                </a:solidFill>
                <a:latin typeface="Corbel"/>
                <a:cs typeface="Corbel"/>
              </a:rPr>
              <a:t> Fe, </a:t>
            </a:r>
            <a:r>
              <a:rPr lang="it-IT" b="1" i="1" dirty="0" smtClean="0">
                <a:solidFill>
                  <a:srgbClr val="0000FF"/>
                </a:solidFill>
                <a:latin typeface="Corbel"/>
                <a:cs typeface="Corbel"/>
              </a:rPr>
              <a:t>RIKEN data</a:t>
            </a:r>
            <a:endParaRPr lang="it-IT" b="1" i="1" dirty="0">
              <a:solidFill>
                <a:srgbClr val="0000FF"/>
              </a:solidFill>
              <a:latin typeface="Corbel"/>
              <a:cs typeface="Corbel"/>
            </a:endParaRPr>
          </a:p>
          <a:p>
            <a:pPr>
              <a:defRPr/>
            </a:pPr>
            <a:endParaRPr lang="it-IT" b="1" i="1" dirty="0">
              <a:solidFill>
                <a:srgbClr val="0000FF"/>
              </a:solidFill>
              <a:latin typeface="Corbel"/>
              <a:cs typeface="Corbel"/>
            </a:endParaRPr>
          </a:p>
          <a:p>
            <a:pPr>
              <a:defRPr/>
            </a:pPr>
            <a:endParaRPr lang="it-IT" dirty="0">
              <a:solidFill>
                <a:srgbClr val="0000FF"/>
              </a:solidFill>
              <a:latin typeface="Corbel"/>
              <a:cs typeface="Corbel"/>
            </a:endParaRPr>
          </a:p>
        </p:txBody>
      </p:sp>
    </p:spTree>
    <p:extLst>
      <p:ext uri="{BB962C8B-B14F-4D97-AF65-F5344CB8AC3E}">
        <p14:creationId xmlns:p14="http://schemas.microsoft.com/office/powerpoint/2010/main" val="3422484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384"/>
            <a:ext cx="9144000" cy="7155806"/>
          </a:xfrm>
          <a:prstGeom prst="rect">
            <a:avLst/>
          </a:prstGeom>
        </p:spPr>
        <p:txBody>
          <a:bodyPr wrap="square">
            <a:spAutoFit/>
          </a:bodyPr>
          <a:lstStyle/>
          <a:p>
            <a:pPr>
              <a:lnSpc>
                <a:spcPct val="50000"/>
              </a:lnSpc>
            </a:pPr>
            <a:endParaRPr lang="it-IT" sz="2000" b="1" dirty="0" smtClean="0">
              <a:solidFill>
                <a:srgbClr val="0000FF"/>
              </a:solidFill>
              <a:latin typeface="Corbel"/>
              <a:cs typeface="Corbel"/>
            </a:endParaRPr>
          </a:p>
          <a:p>
            <a:r>
              <a:rPr lang="it-IT" b="1" dirty="0" smtClean="0">
                <a:solidFill>
                  <a:srgbClr val="0000FF"/>
                </a:solidFill>
                <a:latin typeface="Corbel"/>
                <a:cs typeface="Corbel"/>
              </a:rPr>
              <a:t>A. Bracco</a:t>
            </a:r>
            <a:r>
              <a:rPr lang="it-IT" b="1" dirty="0">
                <a:solidFill>
                  <a:srgbClr val="0000FF"/>
                </a:solidFill>
                <a:latin typeface="Corbel"/>
                <a:cs typeface="Corbel"/>
              </a:rPr>
              <a:t>:</a:t>
            </a:r>
            <a:endParaRPr lang="it-IT" dirty="0">
              <a:solidFill>
                <a:srgbClr val="0000FF"/>
              </a:solidFill>
              <a:latin typeface="Corbel"/>
              <a:cs typeface="Corbel"/>
            </a:endParaRPr>
          </a:p>
          <a:p>
            <a:r>
              <a:rPr lang="it-IT" dirty="0" smtClean="0">
                <a:solidFill>
                  <a:srgbClr val="0000FF"/>
                </a:solidFill>
                <a:latin typeface="Corbel"/>
                <a:cs typeface="Corbel"/>
              </a:rPr>
              <a:t>Chair </a:t>
            </a:r>
            <a:r>
              <a:rPr lang="it-IT" dirty="0">
                <a:solidFill>
                  <a:srgbClr val="0000FF"/>
                </a:solidFill>
                <a:latin typeface="Corbel"/>
                <a:cs typeface="Corbel"/>
              </a:rPr>
              <a:t>dell'International </a:t>
            </a:r>
            <a:r>
              <a:rPr lang="it-IT" dirty="0" err="1">
                <a:solidFill>
                  <a:srgbClr val="0000FF"/>
                </a:solidFill>
                <a:latin typeface="Corbel"/>
                <a:cs typeface="Corbel"/>
              </a:rPr>
              <a:t>Advisory</a:t>
            </a:r>
            <a:r>
              <a:rPr lang="it-IT" dirty="0">
                <a:solidFill>
                  <a:srgbClr val="0000FF"/>
                </a:solidFill>
                <a:latin typeface="Corbel"/>
                <a:cs typeface="Corbel"/>
              </a:rPr>
              <a:t> Panel del Progetto HIE-ISOLDE</a:t>
            </a:r>
          </a:p>
          <a:p>
            <a:r>
              <a:rPr lang="it-IT" dirty="0" smtClean="0">
                <a:solidFill>
                  <a:srgbClr val="0000FF"/>
                </a:solidFill>
                <a:latin typeface="Corbel"/>
                <a:cs typeface="Corbel"/>
              </a:rPr>
              <a:t>Membro </a:t>
            </a:r>
            <a:r>
              <a:rPr lang="it-IT" dirty="0">
                <a:solidFill>
                  <a:srgbClr val="0000FF"/>
                </a:solidFill>
                <a:latin typeface="Corbel"/>
                <a:cs typeface="Corbel"/>
              </a:rPr>
              <a:t>del comitato Scientifico di </a:t>
            </a:r>
            <a:r>
              <a:rPr lang="it-IT" dirty="0" smtClean="0">
                <a:solidFill>
                  <a:srgbClr val="0000FF"/>
                </a:solidFill>
                <a:latin typeface="Corbel"/>
                <a:cs typeface="Corbel"/>
              </a:rPr>
              <a:t>RIKEN</a:t>
            </a:r>
            <a:r>
              <a:rPr lang="it-IT" dirty="0">
                <a:solidFill>
                  <a:srgbClr val="0000FF"/>
                </a:solidFill>
                <a:latin typeface="Corbel"/>
                <a:cs typeface="Corbel"/>
              </a:rPr>
              <a:t>			</a:t>
            </a:r>
          </a:p>
          <a:p>
            <a:r>
              <a:rPr lang="it-IT" dirty="0">
                <a:solidFill>
                  <a:srgbClr val="0000FF"/>
                </a:solidFill>
                <a:latin typeface="Corbel"/>
                <a:cs typeface="Corbel"/>
              </a:rPr>
              <a:t>Membro del </a:t>
            </a:r>
            <a:r>
              <a:rPr lang="it-IT" dirty="0" err="1">
                <a:solidFill>
                  <a:srgbClr val="0000FF"/>
                </a:solidFill>
                <a:latin typeface="Corbel"/>
                <a:cs typeface="Corbel"/>
              </a:rPr>
              <a:t>Scientific</a:t>
            </a:r>
            <a:r>
              <a:rPr lang="it-IT" dirty="0">
                <a:solidFill>
                  <a:srgbClr val="0000FF"/>
                </a:solidFill>
                <a:latin typeface="Corbel"/>
                <a:cs typeface="Corbel"/>
              </a:rPr>
              <a:t>  </a:t>
            </a:r>
            <a:r>
              <a:rPr lang="it-IT" dirty="0" err="1">
                <a:solidFill>
                  <a:srgbClr val="0000FF"/>
                </a:solidFill>
                <a:latin typeface="Corbel"/>
                <a:cs typeface="Corbel"/>
              </a:rPr>
              <a:t>Committe</a:t>
            </a:r>
            <a:r>
              <a:rPr lang="it-IT" dirty="0">
                <a:solidFill>
                  <a:srgbClr val="0000FF"/>
                </a:solidFill>
                <a:latin typeface="Corbel"/>
                <a:cs typeface="Corbel"/>
              </a:rPr>
              <a:t>  per i  laboratori GSI </a:t>
            </a:r>
            <a:endParaRPr lang="it-IT" dirty="0" smtClean="0">
              <a:solidFill>
                <a:srgbClr val="0000FF"/>
              </a:solidFill>
              <a:latin typeface="Corbel"/>
              <a:cs typeface="Corbel"/>
            </a:endParaRPr>
          </a:p>
          <a:p>
            <a:r>
              <a:rPr lang="it-IT" dirty="0" smtClean="0">
                <a:solidFill>
                  <a:srgbClr val="0000FF"/>
                </a:solidFill>
                <a:latin typeface="Corbel"/>
                <a:cs typeface="Corbel"/>
              </a:rPr>
              <a:t>Membro </a:t>
            </a:r>
            <a:r>
              <a:rPr lang="it-IT" dirty="0">
                <a:solidFill>
                  <a:srgbClr val="0000FF"/>
                </a:solidFill>
                <a:latin typeface="Corbel"/>
                <a:cs typeface="Corbel"/>
              </a:rPr>
              <a:t>dell’AGATA </a:t>
            </a:r>
            <a:r>
              <a:rPr lang="it-IT" dirty="0" err="1">
                <a:solidFill>
                  <a:srgbClr val="0000FF"/>
                </a:solidFill>
                <a:latin typeface="Corbel"/>
                <a:cs typeface="Corbel"/>
              </a:rPr>
              <a:t>Steering</a:t>
            </a:r>
            <a:r>
              <a:rPr lang="it-IT" dirty="0">
                <a:solidFill>
                  <a:srgbClr val="0000FF"/>
                </a:solidFill>
                <a:latin typeface="Corbel"/>
                <a:cs typeface="Corbel"/>
              </a:rPr>
              <a:t> </a:t>
            </a:r>
            <a:r>
              <a:rPr lang="it-IT" dirty="0" err="1" smtClean="0">
                <a:solidFill>
                  <a:srgbClr val="0000FF"/>
                </a:solidFill>
                <a:latin typeface="Corbel"/>
                <a:cs typeface="Corbel"/>
              </a:rPr>
              <a:t>Committee</a:t>
            </a:r>
            <a:endParaRPr lang="it-IT" dirty="0">
              <a:solidFill>
                <a:srgbClr val="0000FF"/>
              </a:solidFill>
              <a:latin typeface="Corbel"/>
              <a:cs typeface="Corbel"/>
            </a:endParaRPr>
          </a:p>
          <a:p>
            <a:pPr>
              <a:lnSpc>
                <a:spcPct val="50000"/>
              </a:lnSpc>
            </a:pPr>
            <a:endParaRPr lang="it-IT" b="1" dirty="0" smtClean="0">
              <a:solidFill>
                <a:srgbClr val="0000FF"/>
              </a:solidFill>
              <a:latin typeface="Corbel"/>
              <a:cs typeface="Corbel"/>
            </a:endParaRPr>
          </a:p>
          <a:p>
            <a:r>
              <a:rPr lang="it-IT" b="1" dirty="0" smtClean="0">
                <a:solidFill>
                  <a:srgbClr val="0000FF"/>
                </a:solidFill>
                <a:latin typeface="Corbel"/>
                <a:cs typeface="Corbel"/>
              </a:rPr>
              <a:t>S</a:t>
            </a:r>
            <a:r>
              <a:rPr lang="it-IT" b="1" dirty="0">
                <a:solidFill>
                  <a:srgbClr val="0000FF"/>
                </a:solidFill>
                <a:latin typeface="Corbel"/>
                <a:cs typeface="Corbel"/>
              </a:rPr>
              <a:t>. Brambilla: </a:t>
            </a:r>
            <a:endParaRPr lang="it-IT" dirty="0">
              <a:solidFill>
                <a:srgbClr val="0000FF"/>
              </a:solidFill>
              <a:latin typeface="Corbel"/>
              <a:cs typeface="Corbel"/>
            </a:endParaRPr>
          </a:p>
          <a:p>
            <a:r>
              <a:rPr lang="en-US" dirty="0" err="1">
                <a:solidFill>
                  <a:srgbClr val="0000FF"/>
                </a:solidFill>
                <a:latin typeface="Corbel"/>
                <a:cs typeface="Corbel"/>
              </a:rPr>
              <a:t>Conveener</a:t>
            </a:r>
            <a:r>
              <a:rPr lang="en-US" dirty="0">
                <a:solidFill>
                  <a:srgbClr val="0000FF"/>
                </a:solidFill>
                <a:latin typeface="Corbel"/>
                <a:cs typeface="Corbel"/>
              </a:rPr>
              <a:t> del Task2 - Working Group 2 </a:t>
            </a:r>
            <a:r>
              <a:rPr lang="en-US" dirty="0" smtClean="0">
                <a:solidFill>
                  <a:srgbClr val="0000FF"/>
                </a:solidFill>
                <a:latin typeface="Corbel"/>
                <a:cs typeface="Corbel"/>
              </a:rPr>
              <a:t>European </a:t>
            </a:r>
            <a:r>
              <a:rPr lang="en-US" dirty="0">
                <a:solidFill>
                  <a:srgbClr val="0000FF"/>
                </a:solidFill>
                <a:latin typeface="Corbel"/>
                <a:cs typeface="Corbel"/>
              </a:rPr>
              <a:t>Gamma and</a:t>
            </a:r>
            <a:r>
              <a:rPr lang="en-US" dirty="0"/>
              <a:t> </a:t>
            </a:r>
            <a:r>
              <a:rPr lang="en-US" dirty="0">
                <a:solidFill>
                  <a:srgbClr val="0000FF"/>
                </a:solidFill>
                <a:latin typeface="Corbel"/>
                <a:cs typeface="Corbel"/>
              </a:rPr>
              <a:t>Ancillary Detectors </a:t>
            </a:r>
            <a:r>
              <a:rPr lang="en-US" dirty="0" smtClean="0">
                <a:solidFill>
                  <a:srgbClr val="0000FF"/>
                </a:solidFill>
                <a:latin typeface="Corbel"/>
                <a:cs typeface="Corbel"/>
              </a:rPr>
              <a:t>Network</a:t>
            </a:r>
            <a:r>
              <a:rPr lang="it-IT" dirty="0" smtClean="0">
                <a:solidFill>
                  <a:srgbClr val="0000FF"/>
                </a:solidFill>
                <a:latin typeface="Corbel"/>
                <a:cs typeface="Corbel"/>
              </a:rPr>
              <a:t> </a:t>
            </a:r>
            <a:r>
              <a:rPr lang="en-US" dirty="0" smtClean="0">
                <a:solidFill>
                  <a:srgbClr val="0000FF"/>
                </a:solidFill>
                <a:latin typeface="Corbel"/>
                <a:cs typeface="Corbel"/>
              </a:rPr>
              <a:t>(</a:t>
            </a:r>
            <a:r>
              <a:rPr lang="en-US" dirty="0">
                <a:solidFill>
                  <a:srgbClr val="0000FF"/>
                </a:solidFill>
                <a:latin typeface="Corbel"/>
                <a:cs typeface="Corbel"/>
              </a:rPr>
              <a:t>EGAN)</a:t>
            </a:r>
            <a:endParaRPr lang="it-IT" dirty="0">
              <a:solidFill>
                <a:srgbClr val="0000FF"/>
              </a:solidFill>
              <a:latin typeface="Corbel"/>
              <a:cs typeface="Corbel"/>
            </a:endParaRPr>
          </a:p>
          <a:p>
            <a:pPr>
              <a:lnSpc>
                <a:spcPct val="50000"/>
              </a:lnSpc>
            </a:pPr>
            <a:endParaRPr lang="it-IT" sz="1600" dirty="0">
              <a:solidFill>
                <a:srgbClr val="0000FF"/>
              </a:solidFill>
              <a:latin typeface="Corbel"/>
              <a:cs typeface="Corbel"/>
            </a:endParaRPr>
          </a:p>
          <a:p>
            <a:r>
              <a:rPr lang="en-GB" b="1" dirty="0">
                <a:solidFill>
                  <a:srgbClr val="0000FF"/>
                </a:solidFill>
                <a:latin typeface="Corbel"/>
                <a:cs typeface="Corbel"/>
              </a:rPr>
              <a:t>F. Camera</a:t>
            </a:r>
            <a:r>
              <a:rPr lang="en-GB" dirty="0">
                <a:solidFill>
                  <a:srgbClr val="0000FF"/>
                </a:solidFill>
                <a:latin typeface="Corbel"/>
                <a:cs typeface="Corbel"/>
              </a:rPr>
              <a:t>: </a:t>
            </a:r>
            <a:endParaRPr lang="it-IT" dirty="0">
              <a:solidFill>
                <a:srgbClr val="0000FF"/>
              </a:solidFill>
              <a:latin typeface="Corbel"/>
              <a:cs typeface="Corbel"/>
            </a:endParaRPr>
          </a:p>
          <a:p>
            <a:r>
              <a:rPr lang="en-GB" dirty="0" err="1">
                <a:solidFill>
                  <a:srgbClr val="0000FF"/>
                </a:solidFill>
                <a:latin typeface="Corbel"/>
                <a:cs typeface="Corbel"/>
              </a:rPr>
              <a:t>Membro</a:t>
            </a:r>
            <a:r>
              <a:rPr lang="en-GB" dirty="0">
                <a:solidFill>
                  <a:srgbClr val="0000FF"/>
                </a:solidFill>
                <a:latin typeface="Corbel"/>
                <a:cs typeface="Corbel"/>
              </a:rPr>
              <a:t> Rising/</a:t>
            </a:r>
            <a:r>
              <a:rPr lang="en-GB" dirty="0" err="1">
                <a:solidFill>
                  <a:srgbClr val="0000FF"/>
                </a:solidFill>
                <a:latin typeface="Corbel"/>
                <a:cs typeface="Corbel"/>
              </a:rPr>
              <a:t>Prespec</a:t>
            </a:r>
            <a:r>
              <a:rPr lang="en-GB" dirty="0">
                <a:solidFill>
                  <a:srgbClr val="0000FF"/>
                </a:solidFill>
                <a:latin typeface="Corbel"/>
                <a:cs typeface="Corbel"/>
              </a:rPr>
              <a:t> Steering Committee;</a:t>
            </a:r>
            <a:endParaRPr lang="it-IT" dirty="0">
              <a:solidFill>
                <a:srgbClr val="0000FF"/>
              </a:solidFill>
              <a:latin typeface="Corbel"/>
              <a:cs typeface="Corbel"/>
            </a:endParaRPr>
          </a:p>
          <a:p>
            <a:r>
              <a:rPr lang="it-IT" dirty="0">
                <a:solidFill>
                  <a:srgbClr val="0000FF"/>
                </a:solidFill>
                <a:latin typeface="Corbel"/>
                <a:cs typeface="Corbel"/>
              </a:rPr>
              <a:t>Membro Comitato Scientifico della Scuola INFN sui rivelatori innovativi  (SNRI).	</a:t>
            </a:r>
          </a:p>
          <a:p>
            <a:r>
              <a:rPr lang="it-IT" dirty="0">
                <a:solidFill>
                  <a:srgbClr val="0000FF"/>
                </a:solidFill>
                <a:latin typeface="Corbel"/>
                <a:cs typeface="Corbel"/>
              </a:rPr>
              <a:t>Coordinatore del Work Package 4 del progetto </a:t>
            </a:r>
            <a:r>
              <a:rPr lang="it-IT" dirty="0" err="1">
                <a:solidFill>
                  <a:srgbClr val="0000FF"/>
                </a:solidFill>
                <a:latin typeface="Corbel"/>
                <a:cs typeface="Corbel"/>
              </a:rPr>
              <a:t>Nupnet</a:t>
            </a:r>
            <a:r>
              <a:rPr lang="it-IT" dirty="0">
                <a:solidFill>
                  <a:srgbClr val="0000FF"/>
                </a:solidFill>
                <a:latin typeface="Corbel"/>
                <a:cs typeface="Corbel"/>
              </a:rPr>
              <a:t> </a:t>
            </a:r>
            <a:r>
              <a:rPr lang="it-IT" dirty="0" smtClean="0">
                <a:solidFill>
                  <a:srgbClr val="0000FF"/>
                </a:solidFill>
                <a:latin typeface="Corbel"/>
                <a:cs typeface="Corbel"/>
              </a:rPr>
              <a:t>GANAS</a:t>
            </a:r>
          </a:p>
          <a:p>
            <a:pPr>
              <a:lnSpc>
                <a:spcPct val="50000"/>
              </a:lnSpc>
            </a:pPr>
            <a:endParaRPr lang="it-IT" dirty="0">
              <a:solidFill>
                <a:srgbClr val="0000FF"/>
              </a:solidFill>
              <a:latin typeface="Corbel"/>
              <a:cs typeface="Corbel"/>
            </a:endParaRPr>
          </a:p>
          <a:p>
            <a:pPr lvl="0"/>
            <a:r>
              <a:rPr lang="it-IT" b="1" dirty="0">
                <a:solidFill>
                  <a:srgbClr val="0000FF"/>
                </a:solidFill>
                <a:latin typeface="Corbel"/>
                <a:cs typeface="Corbel"/>
              </a:rPr>
              <a:t>S. Leoni: </a:t>
            </a:r>
            <a:endParaRPr lang="it-IT" dirty="0">
              <a:solidFill>
                <a:srgbClr val="0000FF"/>
              </a:solidFill>
              <a:latin typeface="Corbel"/>
              <a:cs typeface="Corbel"/>
            </a:endParaRPr>
          </a:p>
          <a:p>
            <a:pPr lvl="0"/>
            <a:r>
              <a:rPr lang="it-IT" dirty="0" smtClean="0">
                <a:solidFill>
                  <a:srgbClr val="0000FF"/>
                </a:solidFill>
                <a:latin typeface="Corbel"/>
                <a:cs typeface="Corbel"/>
              </a:rPr>
              <a:t>Membro </a:t>
            </a:r>
            <a:r>
              <a:rPr lang="it-IT" dirty="0">
                <a:solidFill>
                  <a:srgbClr val="0000FF"/>
                </a:solidFill>
                <a:latin typeface="Corbel"/>
                <a:cs typeface="Corbel"/>
              </a:rPr>
              <a:t>dello </a:t>
            </a:r>
            <a:r>
              <a:rPr lang="it-IT" dirty="0" err="1">
                <a:solidFill>
                  <a:srgbClr val="0000FF"/>
                </a:solidFill>
                <a:latin typeface="Corbel"/>
                <a:cs typeface="Corbel"/>
              </a:rPr>
              <a:t>Steering</a:t>
            </a:r>
            <a:r>
              <a:rPr lang="it-IT" dirty="0">
                <a:solidFill>
                  <a:srgbClr val="0000FF"/>
                </a:solidFill>
                <a:latin typeface="Corbel"/>
                <a:cs typeface="Corbel"/>
              </a:rPr>
              <a:t> </a:t>
            </a:r>
            <a:r>
              <a:rPr lang="it-IT" dirty="0" err="1">
                <a:solidFill>
                  <a:srgbClr val="0000FF"/>
                </a:solidFill>
                <a:latin typeface="Corbel"/>
                <a:cs typeface="Corbel"/>
              </a:rPr>
              <a:t>Committee</a:t>
            </a:r>
            <a:r>
              <a:rPr lang="it-IT" dirty="0">
                <a:solidFill>
                  <a:srgbClr val="0000FF"/>
                </a:solidFill>
                <a:latin typeface="Corbel"/>
                <a:cs typeface="Corbel"/>
              </a:rPr>
              <a:t> di </a:t>
            </a:r>
            <a:r>
              <a:rPr lang="it-IT" dirty="0" smtClean="0">
                <a:solidFill>
                  <a:srgbClr val="0000FF"/>
                </a:solidFill>
                <a:latin typeface="Corbel"/>
                <a:cs typeface="Corbel"/>
              </a:rPr>
              <a:t>EXOGAM</a:t>
            </a:r>
          </a:p>
          <a:p>
            <a:pPr lvl="0"/>
            <a:r>
              <a:rPr lang="it-IT" dirty="0" smtClean="0">
                <a:solidFill>
                  <a:srgbClr val="0000FF"/>
                </a:solidFill>
                <a:latin typeface="Corbel"/>
                <a:cs typeface="Corbel"/>
              </a:rPr>
              <a:t>Membro </a:t>
            </a:r>
            <a:r>
              <a:rPr lang="it-IT" dirty="0">
                <a:solidFill>
                  <a:srgbClr val="0000FF"/>
                </a:solidFill>
                <a:latin typeface="Corbel"/>
                <a:cs typeface="Corbel"/>
              </a:rPr>
              <a:t>PARIS </a:t>
            </a:r>
            <a:r>
              <a:rPr lang="it-IT" dirty="0" err="1">
                <a:solidFill>
                  <a:srgbClr val="0000FF"/>
                </a:solidFill>
                <a:latin typeface="Corbel"/>
                <a:cs typeface="Corbel"/>
              </a:rPr>
              <a:t>Steering</a:t>
            </a:r>
            <a:r>
              <a:rPr lang="it-IT" dirty="0">
                <a:solidFill>
                  <a:srgbClr val="0000FF"/>
                </a:solidFill>
                <a:latin typeface="Corbel"/>
                <a:cs typeface="Corbel"/>
              </a:rPr>
              <a:t> </a:t>
            </a:r>
            <a:r>
              <a:rPr lang="it-IT" dirty="0" err="1" smtClean="0">
                <a:solidFill>
                  <a:srgbClr val="0000FF"/>
                </a:solidFill>
                <a:latin typeface="Corbel"/>
                <a:cs typeface="Corbel"/>
              </a:rPr>
              <a:t>Committee</a:t>
            </a:r>
            <a:endParaRPr lang="it-IT" dirty="0" smtClean="0">
              <a:solidFill>
                <a:srgbClr val="0000FF"/>
              </a:solidFill>
              <a:latin typeface="Corbel"/>
              <a:cs typeface="Corbel"/>
            </a:endParaRPr>
          </a:p>
          <a:p>
            <a:pPr>
              <a:lnSpc>
                <a:spcPct val="50000"/>
              </a:lnSpc>
            </a:pPr>
            <a:endParaRPr lang="it-IT" b="1" dirty="0">
              <a:solidFill>
                <a:srgbClr val="0000FF"/>
              </a:solidFill>
              <a:latin typeface="Corbel"/>
              <a:cs typeface="Corbel"/>
            </a:endParaRPr>
          </a:p>
          <a:p>
            <a:r>
              <a:rPr lang="it-IT" b="1" dirty="0" smtClean="0">
                <a:solidFill>
                  <a:srgbClr val="0000FF"/>
                </a:solidFill>
                <a:latin typeface="Corbel"/>
                <a:cs typeface="Corbel"/>
              </a:rPr>
              <a:t>B</a:t>
            </a:r>
            <a:r>
              <a:rPr lang="it-IT" b="1" dirty="0">
                <a:solidFill>
                  <a:srgbClr val="0000FF"/>
                </a:solidFill>
                <a:latin typeface="Corbel"/>
                <a:cs typeface="Corbel"/>
              </a:rPr>
              <a:t>. </a:t>
            </a:r>
            <a:r>
              <a:rPr lang="it-IT" b="1" dirty="0" err="1">
                <a:solidFill>
                  <a:srgbClr val="0000FF"/>
                </a:solidFill>
                <a:latin typeface="Corbel"/>
                <a:cs typeface="Corbel"/>
              </a:rPr>
              <a:t>Million</a:t>
            </a:r>
            <a:r>
              <a:rPr lang="it-IT" b="1" dirty="0">
                <a:solidFill>
                  <a:srgbClr val="0000FF"/>
                </a:solidFill>
                <a:latin typeface="Corbel"/>
                <a:cs typeface="Corbel"/>
              </a:rPr>
              <a:t>: </a:t>
            </a:r>
            <a:endParaRPr lang="it-IT" dirty="0">
              <a:solidFill>
                <a:srgbClr val="0000FF"/>
              </a:solidFill>
              <a:latin typeface="Corbel"/>
              <a:cs typeface="Corbel"/>
            </a:endParaRPr>
          </a:p>
          <a:p>
            <a:r>
              <a:rPr lang="it-IT" dirty="0" smtClean="0">
                <a:solidFill>
                  <a:srgbClr val="0000FF"/>
                </a:solidFill>
                <a:latin typeface="Corbel"/>
                <a:cs typeface="Corbel"/>
              </a:rPr>
              <a:t>Team </a:t>
            </a:r>
            <a:r>
              <a:rPr lang="it-IT" dirty="0">
                <a:solidFill>
                  <a:srgbClr val="0000FF"/>
                </a:solidFill>
                <a:latin typeface="Corbel"/>
                <a:cs typeface="Corbel"/>
              </a:rPr>
              <a:t>Leader </a:t>
            </a:r>
            <a:r>
              <a:rPr lang="it-IT" dirty="0" err="1">
                <a:solidFill>
                  <a:srgbClr val="0000FF"/>
                </a:solidFill>
                <a:latin typeface="Corbel"/>
                <a:cs typeface="Corbel"/>
              </a:rPr>
              <a:t>Infrastructure</a:t>
            </a:r>
            <a:r>
              <a:rPr lang="it-IT" dirty="0">
                <a:solidFill>
                  <a:srgbClr val="0000FF"/>
                </a:solidFill>
                <a:latin typeface="Corbel"/>
                <a:cs typeface="Corbel"/>
              </a:rPr>
              <a:t> </a:t>
            </a:r>
            <a:r>
              <a:rPr lang="it-IT" dirty="0" err="1">
                <a:solidFill>
                  <a:srgbClr val="0000FF"/>
                </a:solidFill>
                <a:latin typeface="Corbel"/>
                <a:cs typeface="Corbel"/>
              </a:rPr>
              <a:t>Working</a:t>
            </a:r>
            <a:r>
              <a:rPr lang="it-IT" dirty="0">
                <a:solidFill>
                  <a:srgbClr val="0000FF"/>
                </a:solidFill>
                <a:latin typeface="Corbel"/>
                <a:cs typeface="Corbel"/>
              </a:rPr>
              <a:t> Group AGATA </a:t>
            </a:r>
          </a:p>
          <a:p>
            <a:pPr>
              <a:lnSpc>
                <a:spcPct val="50000"/>
              </a:lnSpc>
            </a:pPr>
            <a:endParaRPr lang="it-IT" sz="1600" b="1" dirty="0" smtClean="0">
              <a:solidFill>
                <a:srgbClr val="FF0000"/>
              </a:solidFill>
              <a:latin typeface="Corbel"/>
              <a:cs typeface="Corbel"/>
            </a:endParaRPr>
          </a:p>
          <a:p>
            <a:r>
              <a:rPr lang="en-GB" b="1" dirty="0" smtClean="0">
                <a:solidFill>
                  <a:srgbClr val="0000FF"/>
                </a:solidFill>
                <a:latin typeface="Corbel"/>
                <a:cs typeface="Corbel"/>
              </a:rPr>
              <a:t>A. </a:t>
            </a:r>
            <a:r>
              <a:rPr lang="en-GB" b="1" dirty="0" err="1" smtClean="0">
                <a:solidFill>
                  <a:srgbClr val="0000FF"/>
                </a:solidFill>
                <a:latin typeface="Corbel"/>
                <a:cs typeface="Corbel"/>
              </a:rPr>
              <a:t>Pullia</a:t>
            </a:r>
            <a:r>
              <a:rPr lang="en-GB" b="1" dirty="0" smtClean="0">
                <a:solidFill>
                  <a:srgbClr val="0000FF"/>
                </a:solidFill>
                <a:latin typeface="Corbel"/>
                <a:cs typeface="Corbel"/>
              </a:rPr>
              <a:t>: </a:t>
            </a:r>
            <a:r>
              <a:rPr lang="en-GB" dirty="0" smtClean="0">
                <a:solidFill>
                  <a:srgbClr val="0000FF"/>
                </a:solidFill>
                <a:latin typeface="Corbel"/>
                <a:cs typeface="Corbel"/>
              </a:rPr>
              <a:t> </a:t>
            </a:r>
          </a:p>
          <a:p>
            <a:r>
              <a:rPr lang="en-GB" dirty="0" smtClean="0">
                <a:solidFill>
                  <a:srgbClr val="0000FF"/>
                </a:solidFill>
                <a:latin typeface="Corbel"/>
                <a:cs typeface="Corbel"/>
              </a:rPr>
              <a:t>Team </a:t>
            </a:r>
            <a:r>
              <a:rPr lang="en-GB" dirty="0">
                <a:solidFill>
                  <a:srgbClr val="0000FF"/>
                </a:solidFill>
                <a:latin typeface="Corbel"/>
                <a:cs typeface="Corbel"/>
              </a:rPr>
              <a:t>leader pre-amplifier </a:t>
            </a:r>
            <a:r>
              <a:rPr lang="en-GB" dirty="0" smtClean="0">
                <a:solidFill>
                  <a:srgbClr val="0000FF"/>
                </a:solidFill>
                <a:latin typeface="Corbel"/>
                <a:cs typeface="Corbel"/>
              </a:rPr>
              <a:t>group AGATA collaboration</a:t>
            </a:r>
          </a:p>
          <a:p>
            <a:pPr>
              <a:lnSpc>
                <a:spcPct val="50000"/>
              </a:lnSpc>
            </a:pPr>
            <a:endParaRPr lang="it-IT" sz="2000" b="1" dirty="0" smtClean="0">
              <a:solidFill>
                <a:srgbClr val="0000FF"/>
              </a:solidFill>
              <a:latin typeface="Corbel"/>
              <a:cs typeface="Corbel"/>
            </a:endParaRPr>
          </a:p>
          <a:p>
            <a:r>
              <a:rPr lang="it-IT" b="1" dirty="0" smtClean="0">
                <a:solidFill>
                  <a:srgbClr val="0000FF"/>
                </a:solidFill>
                <a:latin typeface="Corbel"/>
                <a:cs typeface="Corbel"/>
              </a:rPr>
              <a:t>O</a:t>
            </a:r>
            <a:r>
              <a:rPr lang="it-IT" b="1" dirty="0">
                <a:solidFill>
                  <a:srgbClr val="0000FF"/>
                </a:solidFill>
                <a:latin typeface="Corbel"/>
                <a:cs typeface="Corbel"/>
              </a:rPr>
              <a:t>. </a:t>
            </a:r>
            <a:r>
              <a:rPr lang="it-IT" b="1" dirty="0" err="1">
                <a:solidFill>
                  <a:srgbClr val="0000FF"/>
                </a:solidFill>
                <a:latin typeface="Corbel"/>
                <a:cs typeface="Corbel"/>
              </a:rPr>
              <a:t>Wieland</a:t>
            </a:r>
            <a:r>
              <a:rPr lang="it-IT" b="1" dirty="0">
                <a:solidFill>
                  <a:srgbClr val="0000FF"/>
                </a:solidFill>
                <a:latin typeface="Corbel"/>
                <a:cs typeface="Corbel"/>
              </a:rPr>
              <a:t>: </a:t>
            </a:r>
            <a:endParaRPr lang="it-IT" dirty="0">
              <a:solidFill>
                <a:srgbClr val="0000FF"/>
              </a:solidFill>
              <a:latin typeface="Corbel"/>
              <a:cs typeface="Corbel"/>
            </a:endParaRPr>
          </a:p>
          <a:p>
            <a:r>
              <a:rPr lang="it-IT" dirty="0" err="1">
                <a:solidFill>
                  <a:srgbClr val="0000FF"/>
                </a:solidFill>
                <a:latin typeface="Corbel"/>
                <a:cs typeface="Corbel"/>
              </a:rPr>
              <a:t>Member</a:t>
            </a:r>
            <a:r>
              <a:rPr lang="it-IT" dirty="0">
                <a:solidFill>
                  <a:srgbClr val="0000FF"/>
                </a:solidFill>
                <a:latin typeface="Corbel"/>
                <a:cs typeface="Corbel"/>
              </a:rPr>
              <a:t> of </a:t>
            </a:r>
            <a:r>
              <a:rPr lang="it-IT" dirty="0" err="1">
                <a:solidFill>
                  <a:srgbClr val="0000FF"/>
                </a:solidFill>
                <a:latin typeface="Corbel"/>
                <a:cs typeface="Corbel"/>
              </a:rPr>
              <a:t>steering</a:t>
            </a:r>
            <a:r>
              <a:rPr lang="it-IT" dirty="0">
                <a:solidFill>
                  <a:srgbClr val="0000FF"/>
                </a:solidFill>
                <a:latin typeface="Corbel"/>
                <a:cs typeface="Corbel"/>
              </a:rPr>
              <a:t> </a:t>
            </a:r>
            <a:r>
              <a:rPr lang="it-IT" dirty="0" err="1">
                <a:solidFill>
                  <a:srgbClr val="0000FF"/>
                </a:solidFill>
                <a:latin typeface="Corbel"/>
                <a:cs typeface="Corbel"/>
              </a:rPr>
              <a:t>group</a:t>
            </a:r>
            <a:r>
              <a:rPr lang="it-IT" dirty="0">
                <a:solidFill>
                  <a:srgbClr val="0000FF"/>
                </a:solidFill>
                <a:latin typeface="Corbel"/>
                <a:cs typeface="Corbel"/>
              </a:rPr>
              <a:t> of SUNFLOWER </a:t>
            </a:r>
            <a:r>
              <a:rPr lang="it-IT" dirty="0" err="1">
                <a:solidFill>
                  <a:srgbClr val="0000FF"/>
                </a:solidFill>
                <a:latin typeface="Corbel"/>
                <a:cs typeface="Corbel"/>
              </a:rPr>
              <a:t>collaboration</a:t>
            </a:r>
            <a:r>
              <a:rPr lang="it-IT" dirty="0">
                <a:solidFill>
                  <a:srgbClr val="0000FF"/>
                </a:solidFill>
                <a:latin typeface="Corbel"/>
                <a:cs typeface="Corbel"/>
              </a:rPr>
              <a:t> @ RIBF / RIKEN</a:t>
            </a:r>
          </a:p>
          <a:p>
            <a:r>
              <a:rPr lang="it-IT" sz="2000" dirty="0">
                <a:solidFill>
                  <a:srgbClr val="0000FF"/>
                </a:solidFill>
                <a:latin typeface="Corbel"/>
                <a:cs typeface="Corbel"/>
              </a:rPr>
              <a:t> </a:t>
            </a:r>
          </a:p>
        </p:txBody>
      </p:sp>
      <p:sp>
        <p:nvSpPr>
          <p:cNvPr id="3" name="Rectangle 2"/>
          <p:cNvSpPr/>
          <p:nvPr/>
        </p:nvSpPr>
        <p:spPr>
          <a:xfrm>
            <a:off x="7020272" y="0"/>
            <a:ext cx="2048407" cy="1384995"/>
          </a:xfrm>
          <a:prstGeom prst="rect">
            <a:avLst/>
          </a:prstGeom>
        </p:spPr>
        <p:txBody>
          <a:bodyPr wrap="none">
            <a:spAutoFit/>
          </a:bodyPr>
          <a:lstStyle/>
          <a:p>
            <a:pPr lvl="0" algn="r">
              <a:defRPr/>
            </a:pPr>
            <a:r>
              <a:rPr lang="it-IT" sz="2800" b="1" dirty="0" err="1">
                <a:solidFill>
                  <a:srgbClr val="FF0000"/>
                </a:solidFill>
                <a:latin typeface="Corbel"/>
                <a:cs typeface="Corbel"/>
              </a:rPr>
              <a:t>Leaderships</a:t>
            </a:r>
            <a:r>
              <a:rPr lang="it-IT" sz="2800" b="1" dirty="0">
                <a:solidFill>
                  <a:srgbClr val="FF0000"/>
                </a:solidFill>
                <a:latin typeface="Corbel"/>
                <a:cs typeface="Corbel"/>
              </a:rPr>
              <a:t> </a:t>
            </a:r>
            <a:endParaRPr lang="it-IT" sz="2800" b="1" dirty="0" smtClean="0">
              <a:solidFill>
                <a:srgbClr val="FF0000"/>
              </a:solidFill>
              <a:latin typeface="Corbel"/>
              <a:cs typeface="Corbel"/>
            </a:endParaRPr>
          </a:p>
          <a:p>
            <a:pPr lvl="0" algn="r">
              <a:defRPr/>
            </a:pPr>
            <a:r>
              <a:rPr lang="it-IT" sz="2800" b="1" dirty="0" smtClean="0">
                <a:solidFill>
                  <a:srgbClr val="FF0000"/>
                </a:solidFill>
                <a:latin typeface="Corbel"/>
                <a:cs typeface="Corbel"/>
              </a:rPr>
              <a:t>GAMMA-MI</a:t>
            </a:r>
          </a:p>
          <a:p>
            <a:pPr lvl="0" algn="r">
              <a:defRPr/>
            </a:pPr>
            <a:r>
              <a:rPr lang="it-IT" sz="2800" b="1" dirty="0" smtClean="0">
                <a:solidFill>
                  <a:srgbClr val="FF0000"/>
                </a:solidFill>
                <a:latin typeface="Corbel"/>
                <a:cs typeface="Corbel"/>
              </a:rPr>
              <a:t> </a:t>
            </a:r>
            <a:r>
              <a:rPr lang="it-IT" sz="2800" b="1" dirty="0">
                <a:solidFill>
                  <a:srgbClr val="FF0000"/>
                </a:solidFill>
                <a:latin typeface="Corbel"/>
                <a:cs typeface="Corbel"/>
              </a:rPr>
              <a:t>2012</a:t>
            </a:r>
          </a:p>
        </p:txBody>
      </p:sp>
    </p:spTree>
    <p:extLst>
      <p:ext uri="{BB962C8B-B14F-4D97-AF65-F5344CB8AC3E}">
        <p14:creationId xmlns:p14="http://schemas.microsoft.com/office/powerpoint/2010/main" val="15881801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8188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688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Text Box 4"/>
          <p:cNvSpPr txBox="1">
            <a:spLocks noChangeArrowheads="1"/>
          </p:cNvSpPr>
          <p:nvPr/>
        </p:nvSpPr>
        <p:spPr bwMode="auto">
          <a:xfrm>
            <a:off x="4572000" y="5754688"/>
            <a:ext cx="4321175" cy="987425"/>
          </a:xfrm>
          <a:prstGeom prst="rect">
            <a:avLst/>
          </a:prstGeom>
          <a:solidFill>
            <a:srgbClr val="FFFF99"/>
          </a:solidFill>
          <a:ln w="19050">
            <a:solidFill>
              <a:srgbClr val="FF0000"/>
            </a:solidFill>
            <a:prstDash val="dash"/>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defRPr/>
            </a:pPr>
            <a:r>
              <a:rPr lang="it-IT" sz="2400" b="1">
                <a:solidFill>
                  <a:srgbClr val="FF0000"/>
                </a:solidFill>
                <a:latin typeface="Corbel"/>
                <a:cs typeface="Corbel"/>
              </a:rPr>
              <a:t>nuclear structure </a:t>
            </a:r>
          </a:p>
          <a:p>
            <a:pPr algn="ctr">
              <a:lnSpc>
                <a:spcPct val="80000"/>
              </a:lnSpc>
              <a:defRPr/>
            </a:pPr>
            <a:r>
              <a:rPr lang="it-IT" sz="2400" b="1">
                <a:solidFill>
                  <a:srgbClr val="FF0000"/>
                </a:solidFill>
                <a:latin typeface="Corbel"/>
                <a:cs typeface="Corbel"/>
              </a:rPr>
              <a:t>at the limits of</a:t>
            </a:r>
          </a:p>
          <a:p>
            <a:pPr algn="ctr">
              <a:lnSpc>
                <a:spcPct val="80000"/>
              </a:lnSpc>
              <a:defRPr/>
            </a:pPr>
            <a:r>
              <a:rPr lang="it-IT" sz="2400" b="1">
                <a:solidFill>
                  <a:srgbClr val="FF0000"/>
                </a:solidFill>
                <a:latin typeface="Corbel"/>
                <a:cs typeface="Corbel"/>
              </a:rPr>
              <a:t>spin,temperature, isospin </a:t>
            </a:r>
          </a:p>
        </p:txBody>
      </p:sp>
      <p:grpSp>
        <p:nvGrpSpPr>
          <p:cNvPr id="60418" name="Group 6"/>
          <p:cNvGrpSpPr>
            <a:grpSpLocks/>
          </p:cNvGrpSpPr>
          <p:nvPr/>
        </p:nvGrpSpPr>
        <p:grpSpPr bwMode="auto">
          <a:xfrm>
            <a:off x="1781175" y="44450"/>
            <a:ext cx="1819275" cy="4321175"/>
            <a:chOff x="1235" y="28"/>
            <a:chExt cx="1146" cy="2722"/>
          </a:xfrm>
        </p:grpSpPr>
        <p:sp>
          <p:nvSpPr>
            <p:cNvPr id="235527" name="Line 7"/>
            <p:cNvSpPr>
              <a:spLocks noChangeShapeType="1"/>
            </p:cNvSpPr>
            <p:nvPr/>
          </p:nvSpPr>
          <p:spPr bwMode="auto">
            <a:xfrm flipV="1">
              <a:off x="2381" y="119"/>
              <a:ext cx="0" cy="2631"/>
            </a:xfrm>
            <a:prstGeom prst="line">
              <a:avLst/>
            </a:prstGeom>
            <a:noFill/>
            <a:ln w="5715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rbel"/>
                <a:cs typeface="Corbel"/>
              </a:endParaRPr>
            </a:p>
          </p:txBody>
        </p:sp>
        <p:sp>
          <p:nvSpPr>
            <p:cNvPr id="235528" name="Text Box 8"/>
            <p:cNvSpPr txBox="1">
              <a:spLocks noChangeArrowheads="1"/>
            </p:cNvSpPr>
            <p:nvPr/>
          </p:nvSpPr>
          <p:spPr bwMode="auto">
            <a:xfrm>
              <a:off x="1235" y="28"/>
              <a:ext cx="877" cy="433"/>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70000"/>
                </a:lnSpc>
                <a:defRPr/>
              </a:pPr>
              <a:r>
                <a:rPr lang="it-IT" b="1">
                  <a:solidFill>
                    <a:srgbClr val="FF0000"/>
                  </a:solidFill>
                  <a:latin typeface="Corbel"/>
                  <a:cs typeface="Corbel"/>
                </a:rPr>
                <a:t>accelerators </a:t>
              </a:r>
            </a:p>
            <a:p>
              <a:pPr algn="ctr">
                <a:lnSpc>
                  <a:spcPct val="70000"/>
                </a:lnSpc>
                <a:defRPr/>
              </a:pPr>
              <a:r>
                <a:rPr lang="it-IT" b="1">
                  <a:solidFill>
                    <a:srgbClr val="FF0000"/>
                  </a:solidFill>
                  <a:latin typeface="Corbel"/>
                  <a:cs typeface="Corbel"/>
                </a:rPr>
                <a:t>+ </a:t>
              </a:r>
            </a:p>
            <a:p>
              <a:pPr algn="ctr">
                <a:lnSpc>
                  <a:spcPct val="70000"/>
                </a:lnSpc>
                <a:defRPr/>
              </a:pPr>
              <a:r>
                <a:rPr lang="it-IT" b="1">
                  <a:solidFill>
                    <a:srgbClr val="FF0000"/>
                  </a:solidFill>
                  <a:latin typeface="Corbel"/>
                  <a:cs typeface="Corbel"/>
                </a:rPr>
                <a:t>detectors</a:t>
              </a:r>
            </a:p>
          </p:txBody>
        </p:sp>
      </p:grpSp>
      <p:grpSp>
        <p:nvGrpSpPr>
          <p:cNvPr id="60419" name="Group 9"/>
          <p:cNvGrpSpPr>
            <a:grpSpLocks/>
          </p:cNvGrpSpPr>
          <p:nvPr/>
        </p:nvGrpSpPr>
        <p:grpSpPr bwMode="auto">
          <a:xfrm>
            <a:off x="1219200" y="4365625"/>
            <a:ext cx="2381250" cy="1955800"/>
            <a:chOff x="881" y="2750"/>
            <a:chExt cx="1500" cy="1232"/>
          </a:xfrm>
        </p:grpSpPr>
        <p:sp>
          <p:nvSpPr>
            <p:cNvPr id="235530" name="Line 10"/>
            <p:cNvSpPr>
              <a:spLocks noChangeShapeType="1"/>
            </p:cNvSpPr>
            <p:nvPr/>
          </p:nvSpPr>
          <p:spPr bwMode="auto">
            <a:xfrm flipH="1">
              <a:off x="930" y="2750"/>
              <a:ext cx="1451" cy="998"/>
            </a:xfrm>
            <a:prstGeom prst="line">
              <a:avLst/>
            </a:prstGeom>
            <a:noFill/>
            <a:ln w="5715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rbel"/>
                <a:cs typeface="Corbel"/>
              </a:endParaRPr>
            </a:p>
          </p:txBody>
        </p:sp>
        <p:sp>
          <p:nvSpPr>
            <p:cNvPr id="235531" name="Text Box 11"/>
            <p:cNvSpPr txBox="1">
              <a:spLocks noChangeArrowheads="1"/>
            </p:cNvSpPr>
            <p:nvPr/>
          </p:nvSpPr>
          <p:spPr bwMode="auto">
            <a:xfrm>
              <a:off x="881" y="3793"/>
              <a:ext cx="954" cy="189"/>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70000"/>
                </a:lnSpc>
                <a:defRPr/>
              </a:pPr>
              <a:r>
                <a:rPr lang="it-IT" b="1">
                  <a:solidFill>
                    <a:srgbClr val="FF0000"/>
                  </a:solidFill>
                  <a:latin typeface="Corbel"/>
                  <a:cs typeface="Corbel"/>
                </a:rPr>
                <a:t>Exotic beams</a:t>
              </a:r>
            </a:p>
          </p:txBody>
        </p:sp>
      </p:grpSp>
      <p:grpSp>
        <p:nvGrpSpPr>
          <p:cNvPr id="60420" name="Group 12"/>
          <p:cNvGrpSpPr>
            <a:grpSpLocks/>
          </p:cNvGrpSpPr>
          <p:nvPr/>
        </p:nvGrpSpPr>
        <p:grpSpPr bwMode="auto">
          <a:xfrm>
            <a:off x="3600450" y="4365625"/>
            <a:ext cx="5040313" cy="442913"/>
            <a:chOff x="2381" y="2750"/>
            <a:chExt cx="3175" cy="279"/>
          </a:xfrm>
        </p:grpSpPr>
        <p:sp>
          <p:nvSpPr>
            <p:cNvPr id="235533" name="Line 13"/>
            <p:cNvSpPr>
              <a:spLocks noChangeShapeType="1"/>
            </p:cNvSpPr>
            <p:nvPr/>
          </p:nvSpPr>
          <p:spPr bwMode="auto">
            <a:xfrm flipV="1">
              <a:off x="2381" y="2750"/>
              <a:ext cx="2767" cy="0"/>
            </a:xfrm>
            <a:prstGeom prst="line">
              <a:avLst/>
            </a:prstGeom>
            <a:noFill/>
            <a:ln w="5715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rbel"/>
                <a:cs typeface="Corbel"/>
              </a:endParaRPr>
            </a:p>
          </p:txBody>
        </p:sp>
        <p:sp>
          <p:nvSpPr>
            <p:cNvPr id="235534" name="Text Box 14"/>
            <p:cNvSpPr txBox="1">
              <a:spLocks noChangeArrowheads="1"/>
            </p:cNvSpPr>
            <p:nvPr/>
          </p:nvSpPr>
          <p:spPr bwMode="auto">
            <a:xfrm>
              <a:off x="4924" y="2840"/>
              <a:ext cx="632" cy="189"/>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70000"/>
                </a:lnSpc>
                <a:defRPr/>
              </a:pPr>
              <a:r>
                <a:rPr lang="it-IT" b="1" dirty="0">
                  <a:solidFill>
                    <a:srgbClr val="FF0000"/>
                  </a:solidFill>
                  <a:latin typeface="Symbol" charset="2"/>
                  <a:cs typeface="Symbol" charset="2"/>
                </a:rPr>
                <a:t>g</a:t>
              </a:r>
              <a:r>
                <a:rPr lang="it-IT" b="1" dirty="0">
                  <a:solidFill>
                    <a:srgbClr val="FF0000"/>
                  </a:solidFill>
                  <a:latin typeface="Corbel"/>
                  <a:cs typeface="Corbel"/>
                </a:rPr>
                <a:t>-arrays</a:t>
              </a:r>
            </a:p>
          </p:txBody>
        </p:sp>
      </p:grpSp>
      <p:sp>
        <p:nvSpPr>
          <p:cNvPr id="235537" name="Text Box 17"/>
          <p:cNvSpPr txBox="1">
            <a:spLocks noChangeArrowheads="1"/>
          </p:cNvSpPr>
          <p:nvPr/>
        </p:nvSpPr>
        <p:spPr bwMode="auto">
          <a:xfrm>
            <a:off x="19050" y="2276475"/>
            <a:ext cx="2968625"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80000"/>
              </a:lnSpc>
              <a:defRPr/>
            </a:pPr>
            <a:r>
              <a:rPr lang="it-IT" sz="2000" b="1" dirty="0">
                <a:solidFill>
                  <a:srgbClr val="0000FF"/>
                </a:solidFill>
                <a:latin typeface="Corbel"/>
                <a:cs typeface="Corbel"/>
              </a:rPr>
              <a:t>GSI/RIKEN: </a:t>
            </a:r>
            <a:r>
              <a:rPr lang="it-IT" sz="2000" b="1" dirty="0" err="1">
                <a:solidFill>
                  <a:srgbClr val="0000FF"/>
                </a:solidFill>
                <a:latin typeface="Corbel"/>
                <a:cs typeface="Corbel"/>
              </a:rPr>
              <a:t>exotic</a:t>
            </a:r>
            <a:r>
              <a:rPr lang="it-IT" sz="2000" b="1" dirty="0">
                <a:solidFill>
                  <a:srgbClr val="0000FF"/>
                </a:solidFill>
                <a:latin typeface="Corbel"/>
                <a:cs typeface="Corbel"/>
              </a:rPr>
              <a:t> </a:t>
            </a:r>
            <a:r>
              <a:rPr lang="it-IT" sz="2000" b="1" dirty="0" err="1">
                <a:solidFill>
                  <a:srgbClr val="0000FF"/>
                </a:solidFill>
                <a:latin typeface="Corbel"/>
                <a:cs typeface="Corbel"/>
              </a:rPr>
              <a:t>beams</a:t>
            </a:r>
            <a:endParaRPr lang="it-IT" sz="2000" b="1" dirty="0">
              <a:solidFill>
                <a:srgbClr val="0000FF"/>
              </a:solidFill>
              <a:latin typeface="Corbel"/>
              <a:cs typeface="Corbel"/>
            </a:endParaRPr>
          </a:p>
          <a:p>
            <a:pPr>
              <a:lnSpc>
                <a:spcPct val="80000"/>
              </a:lnSpc>
              <a:defRPr/>
            </a:pPr>
            <a:r>
              <a:rPr lang="it-IT" sz="2000" b="1" dirty="0">
                <a:solidFill>
                  <a:srgbClr val="0000FF"/>
                </a:solidFill>
                <a:latin typeface="Corbel"/>
                <a:cs typeface="Corbel"/>
              </a:rPr>
              <a:t>      </a:t>
            </a:r>
            <a:r>
              <a:rPr lang="it-IT" sz="1400" dirty="0">
                <a:solidFill>
                  <a:srgbClr val="0000FF"/>
                </a:solidFill>
                <a:latin typeface="Corbel"/>
                <a:cs typeface="Corbel"/>
              </a:rPr>
              <a:t> EX-EUROBALL + </a:t>
            </a:r>
            <a:r>
              <a:rPr lang="it-IT" sz="1400" dirty="0" err="1">
                <a:solidFill>
                  <a:srgbClr val="0000FF"/>
                </a:solidFill>
                <a:latin typeface="Corbel"/>
                <a:cs typeface="Corbel"/>
              </a:rPr>
              <a:t>scintillators</a:t>
            </a:r>
            <a:r>
              <a:rPr lang="it-IT" sz="1400" dirty="0">
                <a:solidFill>
                  <a:srgbClr val="0000FF"/>
                </a:solidFill>
                <a:latin typeface="Corbel"/>
                <a:cs typeface="Corbel"/>
              </a:rPr>
              <a:t> + Si</a:t>
            </a:r>
          </a:p>
        </p:txBody>
      </p:sp>
      <p:sp>
        <p:nvSpPr>
          <p:cNvPr id="235542" name="Freeform 22"/>
          <p:cNvSpPr>
            <a:spLocks/>
          </p:cNvSpPr>
          <p:nvPr/>
        </p:nvSpPr>
        <p:spPr bwMode="auto">
          <a:xfrm>
            <a:off x="3708400" y="3141663"/>
            <a:ext cx="2376488" cy="1223962"/>
          </a:xfrm>
          <a:custGeom>
            <a:avLst/>
            <a:gdLst>
              <a:gd name="T0" fmla="*/ 0 w 1497"/>
              <a:gd name="T1" fmla="*/ 771 h 771"/>
              <a:gd name="T2" fmla="*/ 453 w 1497"/>
              <a:gd name="T3" fmla="*/ 589 h 771"/>
              <a:gd name="T4" fmla="*/ 907 w 1497"/>
              <a:gd name="T5" fmla="*/ 362 h 771"/>
              <a:gd name="T6" fmla="*/ 1270 w 1497"/>
              <a:gd name="T7" fmla="*/ 136 h 771"/>
              <a:gd name="T8" fmla="*/ 1497 w 1497"/>
              <a:gd name="T9" fmla="*/ 0 h 771"/>
            </a:gdLst>
            <a:ahLst/>
            <a:cxnLst>
              <a:cxn ang="0">
                <a:pos x="T0" y="T1"/>
              </a:cxn>
              <a:cxn ang="0">
                <a:pos x="T2" y="T3"/>
              </a:cxn>
              <a:cxn ang="0">
                <a:pos x="T4" y="T5"/>
              </a:cxn>
              <a:cxn ang="0">
                <a:pos x="T6" y="T7"/>
              </a:cxn>
              <a:cxn ang="0">
                <a:pos x="T8" y="T9"/>
              </a:cxn>
            </a:cxnLst>
            <a:rect l="0" t="0" r="r" b="b"/>
            <a:pathLst>
              <a:path w="1497" h="771">
                <a:moveTo>
                  <a:pt x="0" y="771"/>
                </a:moveTo>
                <a:cubicBezTo>
                  <a:pt x="151" y="714"/>
                  <a:pt x="302" y="657"/>
                  <a:pt x="453" y="589"/>
                </a:cubicBezTo>
                <a:cubicBezTo>
                  <a:pt x="604" y="521"/>
                  <a:pt x="771" y="437"/>
                  <a:pt x="907" y="362"/>
                </a:cubicBezTo>
                <a:cubicBezTo>
                  <a:pt x="1043" y="287"/>
                  <a:pt x="1172" y="196"/>
                  <a:pt x="1270" y="136"/>
                </a:cubicBezTo>
                <a:cubicBezTo>
                  <a:pt x="1368" y="76"/>
                  <a:pt x="1432" y="38"/>
                  <a:pt x="1497" y="0"/>
                </a:cubicBezTo>
              </a:path>
            </a:pathLst>
          </a:custGeom>
          <a:noFill/>
          <a:ln w="28575"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rbel"/>
              <a:cs typeface="Corbel"/>
            </a:endParaRPr>
          </a:p>
        </p:txBody>
      </p:sp>
      <p:sp>
        <p:nvSpPr>
          <p:cNvPr id="235543" name="Freeform 23"/>
          <p:cNvSpPr>
            <a:spLocks/>
          </p:cNvSpPr>
          <p:nvPr/>
        </p:nvSpPr>
        <p:spPr bwMode="auto">
          <a:xfrm>
            <a:off x="4427538" y="2781300"/>
            <a:ext cx="2736850" cy="1079500"/>
          </a:xfrm>
          <a:custGeom>
            <a:avLst/>
            <a:gdLst>
              <a:gd name="T0" fmla="*/ 0 w 1724"/>
              <a:gd name="T1" fmla="*/ 544 h 544"/>
              <a:gd name="T2" fmla="*/ 635 w 1724"/>
              <a:gd name="T3" fmla="*/ 408 h 544"/>
              <a:gd name="T4" fmla="*/ 1044 w 1724"/>
              <a:gd name="T5" fmla="*/ 272 h 544"/>
              <a:gd name="T6" fmla="*/ 1543 w 1724"/>
              <a:gd name="T7" fmla="*/ 91 h 544"/>
              <a:gd name="T8" fmla="*/ 1724 w 1724"/>
              <a:gd name="T9" fmla="*/ 0 h 544"/>
            </a:gdLst>
            <a:ahLst/>
            <a:cxnLst>
              <a:cxn ang="0">
                <a:pos x="T0" y="T1"/>
              </a:cxn>
              <a:cxn ang="0">
                <a:pos x="T2" y="T3"/>
              </a:cxn>
              <a:cxn ang="0">
                <a:pos x="T4" y="T5"/>
              </a:cxn>
              <a:cxn ang="0">
                <a:pos x="T6" y="T7"/>
              </a:cxn>
              <a:cxn ang="0">
                <a:pos x="T8" y="T9"/>
              </a:cxn>
            </a:cxnLst>
            <a:rect l="0" t="0" r="r" b="b"/>
            <a:pathLst>
              <a:path w="1724" h="544">
                <a:moveTo>
                  <a:pt x="0" y="544"/>
                </a:moveTo>
                <a:cubicBezTo>
                  <a:pt x="230" y="498"/>
                  <a:pt x="461" y="453"/>
                  <a:pt x="635" y="408"/>
                </a:cubicBezTo>
                <a:cubicBezTo>
                  <a:pt x="809" y="363"/>
                  <a:pt x="893" y="325"/>
                  <a:pt x="1044" y="272"/>
                </a:cubicBezTo>
                <a:cubicBezTo>
                  <a:pt x="1195" y="219"/>
                  <a:pt x="1430" y="136"/>
                  <a:pt x="1543" y="91"/>
                </a:cubicBezTo>
                <a:cubicBezTo>
                  <a:pt x="1656" y="46"/>
                  <a:pt x="1690" y="23"/>
                  <a:pt x="1724" y="0"/>
                </a:cubicBezTo>
              </a:path>
            </a:pathLst>
          </a:custGeom>
          <a:noFill/>
          <a:ln w="381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rbel"/>
              <a:cs typeface="Corbel"/>
            </a:endParaRPr>
          </a:p>
        </p:txBody>
      </p:sp>
      <p:sp>
        <p:nvSpPr>
          <p:cNvPr id="235544" name="Freeform 24"/>
          <p:cNvSpPr>
            <a:spLocks/>
          </p:cNvSpPr>
          <p:nvPr/>
        </p:nvSpPr>
        <p:spPr bwMode="auto">
          <a:xfrm>
            <a:off x="5364163" y="2565400"/>
            <a:ext cx="3384550" cy="863600"/>
          </a:xfrm>
          <a:custGeom>
            <a:avLst/>
            <a:gdLst>
              <a:gd name="T0" fmla="*/ 0 w 1724"/>
              <a:gd name="T1" fmla="*/ 544 h 544"/>
              <a:gd name="T2" fmla="*/ 726 w 1724"/>
              <a:gd name="T3" fmla="*/ 363 h 544"/>
              <a:gd name="T4" fmla="*/ 1270 w 1724"/>
              <a:gd name="T5" fmla="*/ 181 h 544"/>
              <a:gd name="T6" fmla="*/ 1724 w 1724"/>
              <a:gd name="T7" fmla="*/ 0 h 544"/>
            </a:gdLst>
            <a:ahLst/>
            <a:cxnLst>
              <a:cxn ang="0">
                <a:pos x="T0" y="T1"/>
              </a:cxn>
              <a:cxn ang="0">
                <a:pos x="T2" y="T3"/>
              </a:cxn>
              <a:cxn ang="0">
                <a:pos x="T4" y="T5"/>
              </a:cxn>
              <a:cxn ang="0">
                <a:pos x="T6" y="T7"/>
              </a:cxn>
            </a:cxnLst>
            <a:rect l="0" t="0" r="r" b="b"/>
            <a:pathLst>
              <a:path w="1724" h="544">
                <a:moveTo>
                  <a:pt x="0" y="544"/>
                </a:moveTo>
                <a:cubicBezTo>
                  <a:pt x="257" y="484"/>
                  <a:pt x="514" y="424"/>
                  <a:pt x="726" y="363"/>
                </a:cubicBezTo>
                <a:cubicBezTo>
                  <a:pt x="938" y="302"/>
                  <a:pt x="1104" y="242"/>
                  <a:pt x="1270" y="181"/>
                </a:cubicBezTo>
                <a:cubicBezTo>
                  <a:pt x="1436" y="120"/>
                  <a:pt x="1580" y="60"/>
                  <a:pt x="1724" y="0"/>
                </a:cubicBezTo>
              </a:path>
            </a:pathLst>
          </a:custGeom>
          <a:noFill/>
          <a:ln w="381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rbel"/>
              <a:cs typeface="Corbel"/>
            </a:endParaRPr>
          </a:p>
        </p:txBody>
      </p:sp>
      <p:pic>
        <p:nvPicPr>
          <p:cNvPr id="235545" name="Picture 25" descr="ob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860800"/>
            <a:ext cx="503237"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35546" name="Picture 26" descr="ob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3357563"/>
            <a:ext cx="71913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35547" name="Picture 27" descr="HD-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6854">
            <a:off x="7164388" y="2997200"/>
            <a:ext cx="952500"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48" name="Text Box 28"/>
          <p:cNvSpPr txBox="1">
            <a:spLocks noChangeArrowheads="1"/>
          </p:cNvSpPr>
          <p:nvPr/>
        </p:nvSpPr>
        <p:spPr bwMode="auto">
          <a:xfrm>
            <a:off x="5056188" y="4006850"/>
            <a:ext cx="8509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b="1">
                <a:solidFill>
                  <a:srgbClr val="0000FF"/>
                </a:solidFill>
                <a:latin typeface="Corbel"/>
                <a:cs typeface="Corbel"/>
              </a:rPr>
              <a:t>ND 1.3:1</a:t>
            </a:r>
          </a:p>
        </p:txBody>
      </p:sp>
      <p:sp>
        <p:nvSpPr>
          <p:cNvPr id="235549" name="Text Box 29"/>
          <p:cNvSpPr txBox="1">
            <a:spLocks noChangeArrowheads="1"/>
          </p:cNvSpPr>
          <p:nvPr/>
        </p:nvSpPr>
        <p:spPr bwMode="auto">
          <a:xfrm>
            <a:off x="6084888" y="3716338"/>
            <a:ext cx="6842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b="1">
                <a:solidFill>
                  <a:srgbClr val="FF0000"/>
                </a:solidFill>
                <a:latin typeface="Corbel"/>
                <a:cs typeface="Corbel"/>
              </a:rPr>
              <a:t>SD 2:1</a:t>
            </a:r>
          </a:p>
        </p:txBody>
      </p:sp>
      <p:sp>
        <p:nvSpPr>
          <p:cNvPr id="235550" name="Text Box 30"/>
          <p:cNvSpPr txBox="1">
            <a:spLocks noChangeArrowheads="1"/>
          </p:cNvSpPr>
          <p:nvPr/>
        </p:nvSpPr>
        <p:spPr bwMode="auto">
          <a:xfrm>
            <a:off x="7280275" y="3411538"/>
            <a:ext cx="7000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b="1">
                <a:solidFill>
                  <a:srgbClr val="339933"/>
                </a:solidFill>
                <a:latin typeface="Corbel"/>
                <a:cs typeface="Corbel"/>
              </a:rPr>
              <a:t>HD 3:1</a:t>
            </a:r>
          </a:p>
        </p:txBody>
      </p:sp>
      <p:sp>
        <p:nvSpPr>
          <p:cNvPr id="235551" name="Text Box 31"/>
          <p:cNvSpPr txBox="1">
            <a:spLocks noChangeArrowheads="1"/>
          </p:cNvSpPr>
          <p:nvPr/>
        </p:nvSpPr>
        <p:spPr bwMode="auto">
          <a:xfrm>
            <a:off x="6064250" y="4365625"/>
            <a:ext cx="6873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b="1">
                <a:solidFill>
                  <a:srgbClr val="FF33CC"/>
                </a:solidFill>
                <a:latin typeface="Corbel"/>
                <a:cs typeface="Corbel"/>
              </a:rPr>
              <a:t>SPIN</a:t>
            </a:r>
          </a:p>
        </p:txBody>
      </p:sp>
      <p:sp>
        <p:nvSpPr>
          <p:cNvPr id="235552" name="Text Box 32"/>
          <p:cNvSpPr txBox="1">
            <a:spLocks noChangeArrowheads="1"/>
          </p:cNvSpPr>
          <p:nvPr/>
        </p:nvSpPr>
        <p:spPr bwMode="auto">
          <a:xfrm>
            <a:off x="5127625" y="4381500"/>
            <a:ext cx="3841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latin typeface="Corbel"/>
                <a:cs typeface="Corbel"/>
              </a:rPr>
              <a:t>50</a:t>
            </a:r>
          </a:p>
        </p:txBody>
      </p:sp>
      <p:sp>
        <p:nvSpPr>
          <p:cNvPr id="235553" name="Text Box 33"/>
          <p:cNvSpPr txBox="1">
            <a:spLocks noChangeArrowheads="1"/>
          </p:cNvSpPr>
          <p:nvPr/>
        </p:nvSpPr>
        <p:spPr bwMode="auto">
          <a:xfrm>
            <a:off x="6948488" y="4381500"/>
            <a:ext cx="487362"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latin typeface="Corbel"/>
                <a:cs typeface="Corbel"/>
              </a:rPr>
              <a:t>100</a:t>
            </a:r>
          </a:p>
        </p:txBody>
      </p:sp>
      <p:sp>
        <p:nvSpPr>
          <p:cNvPr id="235554" name="Text Box 34"/>
          <p:cNvSpPr txBox="1">
            <a:spLocks noChangeArrowheads="1"/>
          </p:cNvSpPr>
          <p:nvPr/>
        </p:nvSpPr>
        <p:spPr bwMode="auto">
          <a:xfrm>
            <a:off x="3276600" y="4525963"/>
            <a:ext cx="46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latin typeface="Corbel"/>
                <a:cs typeface="Corbel"/>
              </a:rPr>
              <a:t>0.2</a:t>
            </a:r>
          </a:p>
        </p:txBody>
      </p:sp>
      <p:sp>
        <p:nvSpPr>
          <p:cNvPr id="235555" name="Text Box 35"/>
          <p:cNvSpPr txBox="1">
            <a:spLocks noChangeArrowheads="1"/>
          </p:cNvSpPr>
          <p:nvPr/>
        </p:nvSpPr>
        <p:spPr bwMode="auto">
          <a:xfrm>
            <a:off x="3111500" y="1600200"/>
            <a:ext cx="3841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a:latin typeface="Corbel"/>
                <a:cs typeface="Corbel"/>
              </a:rPr>
              <a:t>50</a:t>
            </a:r>
          </a:p>
        </p:txBody>
      </p:sp>
      <p:pic>
        <p:nvPicPr>
          <p:cNvPr id="60436" name="Picture 36" descr="nuclear-structure"/>
          <p:cNvPicPr>
            <a:picLocks noChangeAspect="1" noChangeArrowheads="1"/>
          </p:cNvPicPr>
          <p:nvPr/>
        </p:nvPicPr>
        <p:blipFill>
          <a:blip r:embed="rId4">
            <a:lum contrast="6000"/>
            <a:extLst>
              <a:ext uri="{28A0092B-C50C-407E-A947-70E740481C1C}">
                <a14:useLocalDpi xmlns:a14="http://schemas.microsoft.com/office/drawing/2010/main" val="0"/>
              </a:ext>
            </a:extLst>
          </a:blip>
          <a:srcRect l="51137" t="24178" r="29204" b="60970"/>
          <a:stretch>
            <a:fillRect/>
          </a:stretch>
        </p:blipFill>
        <p:spPr bwMode="auto">
          <a:xfrm>
            <a:off x="4932363" y="908050"/>
            <a:ext cx="14414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7" name="Picture 37" descr="dipol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1052513"/>
            <a:ext cx="11525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8" name="Text Box 38"/>
          <p:cNvSpPr txBox="1">
            <a:spLocks noChangeArrowheads="1"/>
          </p:cNvSpPr>
          <p:nvPr/>
        </p:nvSpPr>
        <p:spPr bwMode="auto">
          <a:xfrm rot="16200000">
            <a:off x="2847181" y="862807"/>
            <a:ext cx="903287"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80000"/>
              </a:lnSpc>
              <a:defRPr/>
            </a:pPr>
            <a:r>
              <a:rPr lang="it-IT" b="1">
                <a:solidFill>
                  <a:srgbClr val="FF33CC"/>
                </a:solidFill>
                <a:latin typeface="Corbel"/>
                <a:cs typeface="Corbel"/>
              </a:rPr>
              <a:t>Energy </a:t>
            </a:r>
          </a:p>
          <a:p>
            <a:pPr>
              <a:lnSpc>
                <a:spcPct val="80000"/>
              </a:lnSpc>
              <a:defRPr/>
            </a:pPr>
            <a:r>
              <a:rPr lang="it-IT" b="1">
                <a:solidFill>
                  <a:srgbClr val="FF33CC"/>
                </a:solidFill>
                <a:latin typeface="Corbel"/>
                <a:cs typeface="Corbel"/>
              </a:rPr>
              <a:t>(MeV)</a:t>
            </a:r>
          </a:p>
        </p:txBody>
      </p:sp>
      <p:sp>
        <p:nvSpPr>
          <p:cNvPr id="235576" name="Text Box 56"/>
          <p:cNvSpPr txBox="1">
            <a:spLocks noChangeArrowheads="1"/>
          </p:cNvSpPr>
          <p:nvPr/>
        </p:nvSpPr>
        <p:spPr bwMode="auto">
          <a:xfrm>
            <a:off x="6804025" y="4819650"/>
            <a:ext cx="190341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b="1" dirty="0">
                <a:solidFill>
                  <a:srgbClr val="0000FF"/>
                </a:solidFill>
                <a:latin typeface="Corbel"/>
                <a:cs typeface="Corbel"/>
              </a:rPr>
              <a:t>EUROBALL/AGATA</a:t>
            </a:r>
          </a:p>
        </p:txBody>
      </p:sp>
      <p:sp>
        <p:nvSpPr>
          <p:cNvPr id="235578" name="Text Box 58"/>
          <p:cNvSpPr txBox="1">
            <a:spLocks noChangeArrowheads="1"/>
          </p:cNvSpPr>
          <p:nvPr/>
        </p:nvSpPr>
        <p:spPr bwMode="auto">
          <a:xfrm>
            <a:off x="3708400" y="1989138"/>
            <a:ext cx="126206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b="1">
                <a:solidFill>
                  <a:srgbClr val="FF0000"/>
                </a:solidFill>
                <a:latin typeface="Corbel"/>
                <a:cs typeface="Corbel"/>
              </a:rPr>
              <a:t>T=2-4 MeV</a:t>
            </a:r>
          </a:p>
        </p:txBody>
      </p:sp>
      <p:sp>
        <p:nvSpPr>
          <p:cNvPr id="235579" name="Text Box 59"/>
          <p:cNvSpPr txBox="1">
            <a:spLocks noChangeArrowheads="1"/>
          </p:cNvSpPr>
          <p:nvPr/>
        </p:nvSpPr>
        <p:spPr bwMode="auto">
          <a:xfrm>
            <a:off x="6227763" y="1484313"/>
            <a:ext cx="27559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1" dirty="0">
                <a:solidFill>
                  <a:srgbClr val="0000FF"/>
                </a:solidFill>
                <a:latin typeface="Corbel"/>
                <a:cs typeface="Corbel"/>
              </a:rPr>
              <a:t>LNL: </a:t>
            </a:r>
            <a:r>
              <a:rPr lang="it-IT" sz="2000" b="1" dirty="0" err="1">
                <a:solidFill>
                  <a:srgbClr val="0000FF"/>
                </a:solidFill>
                <a:latin typeface="Corbel"/>
                <a:cs typeface="Corbel"/>
              </a:rPr>
              <a:t>Stable</a:t>
            </a:r>
            <a:r>
              <a:rPr lang="it-IT" sz="2000" b="1" dirty="0">
                <a:solidFill>
                  <a:srgbClr val="0000FF"/>
                </a:solidFill>
                <a:latin typeface="Corbel"/>
                <a:cs typeface="Corbel"/>
              </a:rPr>
              <a:t> </a:t>
            </a:r>
            <a:r>
              <a:rPr lang="it-IT" sz="2000" b="1" dirty="0" err="1">
                <a:solidFill>
                  <a:srgbClr val="0000FF"/>
                </a:solidFill>
                <a:latin typeface="Corbel"/>
                <a:cs typeface="Corbel"/>
              </a:rPr>
              <a:t>Heavy</a:t>
            </a:r>
            <a:r>
              <a:rPr lang="it-IT" sz="2000" b="1" dirty="0">
                <a:solidFill>
                  <a:srgbClr val="0000FF"/>
                </a:solidFill>
                <a:latin typeface="Corbel"/>
                <a:cs typeface="Corbel"/>
              </a:rPr>
              <a:t> </a:t>
            </a:r>
            <a:r>
              <a:rPr lang="it-IT" sz="2000" b="1" dirty="0" err="1">
                <a:solidFill>
                  <a:srgbClr val="0000FF"/>
                </a:solidFill>
                <a:latin typeface="Corbel"/>
                <a:cs typeface="Corbel"/>
              </a:rPr>
              <a:t>Ions</a:t>
            </a:r>
            <a:endParaRPr lang="it-IT" sz="1400" dirty="0">
              <a:solidFill>
                <a:srgbClr val="0000FF"/>
              </a:solidFill>
              <a:latin typeface="Corbel"/>
              <a:cs typeface="Corbel"/>
            </a:endParaRPr>
          </a:p>
          <a:p>
            <a:pPr>
              <a:defRPr/>
            </a:pPr>
            <a:r>
              <a:rPr lang="it-IT" sz="1400" dirty="0">
                <a:solidFill>
                  <a:srgbClr val="0000FF"/>
                </a:solidFill>
                <a:latin typeface="Corbel"/>
                <a:cs typeface="Corbel"/>
              </a:rPr>
              <a:t>            AGATA + </a:t>
            </a:r>
            <a:r>
              <a:rPr lang="it-IT" sz="1400" dirty="0" err="1">
                <a:solidFill>
                  <a:srgbClr val="0000FF"/>
                </a:solidFill>
                <a:latin typeface="Corbel"/>
                <a:cs typeface="Corbel"/>
              </a:rPr>
              <a:t>scintillators</a:t>
            </a:r>
            <a:r>
              <a:rPr lang="it-IT" sz="1400" dirty="0">
                <a:solidFill>
                  <a:srgbClr val="0000FF"/>
                </a:solidFill>
                <a:latin typeface="Corbel"/>
                <a:cs typeface="Corbel"/>
              </a:rPr>
              <a:t> + Si</a:t>
            </a:r>
          </a:p>
        </p:txBody>
      </p:sp>
      <p:pic>
        <p:nvPicPr>
          <p:cNvPr id="235580" name="Picture 60" descr="povnuc_pd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3644900"/>
            <a:ext cx="180022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81" name="Text Box 61"/>
          <p:cNvSpPr txBox="1">
            <a:spLocks noChangeArrowheads="1"/>
          </p:cNvSpPr>
          <p:nvPr/>
        </p:nvSpPr>
        <p:spPr bwMode="auto">
          <a:xfrm>
            <a:off x="180975" y="4581525"/>
            <a:ext cx="15716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200" b="1">
                <a:solidFill>
                  <a:schemeClr val="bg1"/>
                </a:solidFill>
                <a:latin typeface="Corbel"/>
                <a:cs typeface="Corbel"/>
              </a:rPr>
              <a:t>n excess vs inert core</a:t>
            </a:r>
          </a:p>
        </p:txBody>
      </p:sp>
      <p:pic>
        <p:nvPicPr>
          <p:cNvPr id="60444" name="Picture 62" descr="nuclear-structure"/>
          <p:cNvPicPr>
            <a:picLocks noChangeAspect="1" noChangeArrowheads="1"/>
          </p:cNvPicPr>
          <p:nvPr/>
        </p:nvPicPr>
        <p:blipFill>
          <a:blip r:embed="rId4">
            <a:lum contrast="6000"/>
            <a:extLst>
              <a:ext uri="{28A0092B-C50C-407E-A947-70E740481C1C}">
                <a14:useLocalDpi xmlns:a14="http://schemas.microsoft.com/office/drawing/2010/main" val="0"/>
              </a:ext>
            </a:extLst>
          </a:blip>
          <a:srcRect l="20720" t="46024" r="72069" b="32999"/>
          <a:stretch>
            <a:fillRect/>
          </a:stretch>
        </p:blipFill>
        <p:spPr bwMode="auto">
          <a:xfrm>
            <a:off x="2987675" y="2565400"/>
            <a:ext cx="5286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3" name="Text Box 63"/>
          <p:cNvSpPr txBox="1">
            <a:spLocks noChangeArrowheads="1"/>
          </p:cNvSpPr>
          <p:nvPr/>
        </p:nvSpPr>
        <p:spPr bwMode="auto">
          <a:xfrm>
            <a:off x="1927225" y="3644900"/>
            <a:ext cx="12366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80000"/>
              </a:lnSpc>
              <a:defRPr/>
            </a:pPr>
            <a:r>
              <a:rPr lang="it-IT" sz="1600" b="1" dirty="0">
                <a:solidFill>
                  <a:srgbClr val="FF0000"/>
                </a:solidFill>
                <a:latin typeface="Corbel"/>
                <a:cs typeface="Corbel"/>
              </a:rPr>
              <a:t>PYGMY </a:t>
            </a:r>
          </a:p>
          <a:p>
            <a:pPr>
              <a:lnSpc>
                <a:spcPct val="80000"/>
              </a:lnSpc>
              <a:defRPr/>
            </a:pPr>
            <a:r>
              <a:rPr lang="it-IT" sz="1600" b="1" dirty="0" err="1">
                <a:solidFill>
                  <a:srgbClr val="FF0000"/>
                </a:solidFill>
                <a:latin typeface="Corbel"/>
                <a:cs typeface="Corbel"/>
              </a:rPr>
              <a:t>Resonances</a:t>
            </a:r>
            <a:endParaRPr lang="it-IT" sz="1600" b="1" dirty="0">
              <a:solidFill>
                <a:srgbClr val="FF0000"/>
              </a:solidFill>
              <a:latin typeface="Corbel"/>
              <a:cs typeface="Corbel"/>
            </a:endParaRPr>
          </a:p>
        </p:txBody>
      </p:sp>
      <p:sp>
        <p:nvSpPr>
          <p:cNvPr id="235584" name="Text Box 64"/>
          <p:cNvSpPr txBox="1">
            <a:spLocks noChangeArrowheads="1"/>
          </p:cNvSpPr>
          <p:nvPr/>
        </p:nvSpPr>
        <p:spPr bwMode="auto">
          <a:xfrm rot="-2168904">
            <a:off x="2482850" y="4865688"/>
            <a:ext cx="10556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b="1">
                <a:solidFill>
                  <a:srgbClr val="FF33CC"/>
                </a:solidFill>
                <a:latin typeface="Corbel"/>
                <a:cs typeface="Corbel"/>
              </a:rPr>
              <a:t>ISOSPIN </a:t>
            </a:r>
          </a:p>
          <a:p>
            <a:pPr>
              <a:defRPr/>
            </a:pPr>
            <a:r>
              <a:rPr lang="it-IT" b="1">
                <a:solidFill>
                  <a:srgbClr val="FF33CC"/>
                </a:solidFill>
                <a:latin typeface="Corbel"/>
                <a:cs typeface="Corbel"/>
              </a:rPr>
              <a:t>(N-Z)/A</a:t>
            </a:r>
          </a:p>
        </p:txBody>
      </p:sp>
      <p:sp>
        <p:nvSpPr>
          <p:cNvPr id="235590" name="Text Box 70"/>
          <p:cNvSpPr txBox="1">
            <a:spLocks noChangeArrowheads="1"/>
          </p:cNvSpPr>
          <p:nvPr/>
        </p:nvSpPr>
        <p:spPr bwMode="auto">
          <a:xfrm>
            <a:off x="3708400" y="2276475"/>
            <a:ext cx="12112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b="1">
                <a:solidFill>
                  <a:srgbClr val="FF0000"/>
                </a:solidFill>
                <a:latin typeface="Corbel"/>
                <a:cs typeface="Corbel"/>
              </a:rPr>
              <a:t>T = 0  MeV</a:t>
            </a:r>
          </a:p>
        </p:txBody>
      </p:sp>
      <p:grpSp>
        <p:nvGrpSpPr>
          <p:cNvPr id="235595" name="Group 75"/>
          <p:cNvGrpSpPr>
            <a:grpSpLocks/>
          </p:cNvGrpSpPr>
          <p:nvPr/>
        </p:nvGrpSpPr>
        <p:grpSpPr bwMode="auto">
          <a:xfrm>
            <a:off x="3635375" y="2205038"/>
            <a:ext cx="3671888" cy="2160587"/>
            <a:chOff x="2290" y="1389"/>
            <a:chExt cx="2313" cy="1361"/>
          </a:xfrm>
        </p:grpSpPr>
        <p:sp>
          <p:nvSpPr>
            <p:cNvPr id="235593" name="Freeform 73"/>
            <p:cNvSpPr>
              <a:spLocks/>
            </p:cNvSpPr>
            <p:nvPr/>
          </p:nvSpPr>
          <p:spPr bwMode="auto">
            <a:xfrm>
              <a:off x="2290" y="1389"/>
              <a:ext cx="2313" cy="1361"/>
            </a:xfrm>
            <a:custGeom>
              <a:avLst/>
              <a:gdLst>
                <a:gd name="T0" fmla="*/ 0 w 2313"/>
                <a:gd name="T1" fmla="*/ 1361 h 1361"/>
                <a:gd name="T2" fmla="*/ 0 w 2313"/>
                <a:gd name="T3" fmla="*/ 771 h 1361"/>
                <a:gd name="T4" fmla="*/ 136 w 2313"/>
                <a:gd name="T5" fmla="*/ 544 h 1361"/>
                <a:gd name="T6" fmla="*/ 726 w 2313"/>
                <a:gd name="T7" fmla="*/ 317 h 1361"/>
                <a:gd name="T8" fmla="*/ 1406 w 2313"/>
                <a:gd name="T9" fmla="*/ 91 h 1361"/>
                <a:gd name="T10" fmla="*/ 2222 w 2313"/>
                <a:gd name="T11" fmla="*/ 0 h 1361"/>
                <a:gd name="T12" fmla="*/ 2313 w 2313"/>
                <a:gd name="T13" fmla="*/ 181 h 1361"/>
                <a:gd name="T14" fmla="*/ 2268 w 2313"/>
                <a:gd name="T15" fmla="*/ 453 h 1361"/>
                <a:gd name="T16" fmla="*/ 2177 w 2313"/>
                <a:gd name="T17" fmla="*/ 544 h 1361"/>
                <a:gd name="T18" fmla="*/ 1587 w 2313"/>
                <a:gd name="T19" fmla="*/ 680 h 1361"/>
                <a:gd name="T20" fmla="*/ 1179 w 2313"/>
                <a:gd name="T21" fmla="*/ 862 h 1361"/>
                <a:gd name="T22" fmla="*/ 816 w 2313"/>
                <a:gd name="T23" fmla="*/ 998 h 1361"/>
                <a:gd name="T24" fmla="*/ 499 w 2313"/>
                <a:gd name="T25" fmla="*/ 1179 h 1361"/>
                <a:gd name="T26" fmla="*/ 0 w 2313"/>
                <a:gd name="T27" fmla="*/ 1361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13" h="1361">
                  <a:moveTo>
                    <a:pt x="0" y="1361"/>
                  </a:moveTo>
                  <a:lnTo>
                    <a:pt x="0" y="771"/>
                  </a:lnTo>
                  <a:lnTo>
                    <a:pt x="136" y="544"/>
                  </a:lnTo>
                  <a:lnTo>
                    <a:pt x="726" y="317"/>
                  </a:lnTo>
                  <a:lnTo>
                    <a:pt x="1406" y="91"/>
                  </a:lnTo>
                  <a:lnTo>
                    <a:pt x="2222" y="0"/>
                  </a:lnTo>
                  <a:lnTo>
                    <a:pt x="2313" y="181"/>
                  </a:lnTo>
                  <a:lnTo>
                    <a:pt x="2268" y="453"/>
                  </a:lnTo>
                  <a:lnTo>
                    <a:pt x="2177" y="544"/>
                  </a:lnTo>
                  <a:lnTo>
                    <a:pt x="1587" y="680"/>
                  </a:lnTo>
                  <a:lnTo>
                    <a:pt x="1179" y="862"/>
                  </a:lnTo>
                  <a:lnTo>
                    <a:pt x="816" y="998"/>
                  </a:lnTo>
                  <a:lnTo>
                    <a:pt x="499" y="1179"/>
                  </a:lnTo>
                  <a:lnTo>
                    <a:pt x="0" y="1361"/>
                  </a:lnTo>
                  <a:close/>
                </a:path>
              </a:pathLst>
            </a:custGeom>
            <a:solidFill>
              <a:srgbClr val="FFFF99">
                <a:alpha val="75000"/>
              </a:srgbClr>
            </a:solidFill>
            <a:ln w="15875" cap="flat">
              <a:solidFill>
                <a:srgbClr val="FF0000"/>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rbel"/>
                <a:cs typeface="Corbel"/>
              </a:endParaRPr>
            </a:p>
          </p:txBody>
        </p:sp>
        <p:sp>
          <p:nvSpPr>
            <p:cNvPr id="235577" name="Text Box 57"/>
            <p:cNvSpPr txBox="1">
              <a:spLocks noChangeArrowheads="1"/>
            </p:cNvSpPr>
            <p:nvPr/>
          </p:nvSpPr>
          <p:spPr bwMode="auto">
            <a:xfrm rot="20072199">
              <a:off x="2802" y="1963"/>
              <a:ext cx="78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b="1">
                  <a:solidFill>
                    <a:srgbClr val="FF0000"/>
                  </a:solidFill>
                  <a:latin typeface="Corbel"/>
                  <a:cs typeface="Corbel"/>
                </a:rPr>
                <a:t>T&lt;0.5 MeV</a:t>
              </a:r>
            </a:p>
          </p:txBody>
        </p:sp>
        <p:sp>
          <p:nvSpPr>
            <p:cNvPr id="235594" name="Text Box 74"/>
            <p:cNvSpPr txBox="1">
              <a:spLocks noChangeArrowheads="1"/>
            </p:cNvSpPr>
            <p:nvPr/>
          </p:nvSpPr>
          <p:spPr bwMode="auto">
            <a:xfrm rot="20072199">
              <a:off x="2517" y="1796"/>
              <a:ext cx="119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1">
                  <a:solidFill>
                    <a:srgbClr val="FF0000"/>
                  </a:solidFill>
                  <a:latin typeface="Corbel"/>
                  <a:cs typeface="Corbel"/>
                </a:rPr>
                <a:t>Order-to-Chaos</a:t>
              </a:r>
            </a:p>
          </p:txBody>
        </p:sp>
      </p:grpSp>
      <p:sp>
        <p:nvSpPr>
          <p:cNvPr id="45" name="Text Box 63"/>
          <p:cNvSpPr txBox="1">
            <a:spLocks noChangeArrowheads="1"/>
          </p:cNvSpPr>
          <p:nvPr/>
        </p:nvSpPr>
        <p:spPr bwMode="auto">
          <a:xfrm>
            <a:off x="107950" y="2997200"/>
            <a:ext cx="22002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80000"/>
              </a:lnSpc>
              <a:defRPr/>
            </a:pPr>
            <a:r>
              <a:rPr lang="it-IT" sz="1600" b="1" dirty="0">
                <a:solidFill>
                  <a:srgbClr val="FF0000"/>
                </a:solidFill>
                <a:latin typeface="Corbel"/>
                <a:cs typeface="Corbel"/>
              </a:rPr>
              <a:t>New </a:t>
            </a:r>
            <a:r>
              <a:rPr lang="it-IT" sz="1600" b="1" dirty="0" err="1">
                <a:solidFill>
                  <a:srgbClr val="FF0000"/>
                </a:solidFill>
                <a:latin typeface="Corbel"/>
                <a:cs typeface="Corbel"/>
              </a:rPr>
              <a:t>Isomers</a:t>
            </a:r>
            <a:r>
              <a:rPr lang="it-IT" sz="1600" b="1" dirty="0">
                <a:solidFill>
                  <a:srgbClr val="FF0000"/>
                </a:solidFill>
                <a:latin typeface="Corbel"/>
                <a:cs typeface="Corbel"/>
              </a:rPr>
              <a:t>, </a:t>
            </a:r>
            <a:r>
              <a:rPr lang="it-IT" sz="1600" b="1" dirty="0">
                <a:solidFill>
                  <a:srgbClr val="FF0000"/>
                </a:solidFill>
                <a:latin typeface="Symbol" charset="2"/>
                <a:cs typeface="Symbol" charset="2"/>
              </a:rPr>
              <a:t>b</a:t>
            </a:r>
            <a:r>
              <a:rPr lang="it-IT" sz="1600" b="1" dirty="0">
                <a:solidFill>
                  <a:srgbClr val="FF0000"/>
                </a:solidFill>
                <a:latin typeface="Corbel"/>
                <a:cs typeface="Corbel"/>
              </a:rPr>
              <a:t>-</a:t>
            </a:r>
            <a:r>
              <a:rPr lang="it-IT" sz="1600" b="1" dirty="0" err="1">
                <a:solidFill>
                  <a:srgbClr val="FF0000"/>
                </a:solidFill>
                <a:latin typeface="Corbel"/>
                <a:cs typeface="Corbel"/>
              </a:rPr>
              <a:t>decay</a:t>
            </a:r>
            <a:r>
              <a:rPr lang="it-IT" sz="1600" b="1" dirty="0">
                <a:solidFill>
                  <a:srgbClr val="FF0000"/>
                </a:solidFill>
                <a:latin typeface="Corbel"/>
                <a:cs typeface="Corbel"/>
              </a:rPr>
              <a:t>, </a:t>
            </a:r>
          </a:p>
          <a:p>
            <a:pPr>
              <a:lnSpc>
                <a:spcPct val="80000"/>
              </a:lnSpc>
              <a:defRPr/>
            </a:pPr>
            <a:r>
              <a:rPr lang="it-IT" sz="1600" b="1" dirty="0" err="1">
                <a:solidFill>
                  <a:srgbClr val="FF0000"/>
                </a:solidFill>
                <a:latin typeface="Corbel"/>
                <a:cs typeface="Corbel"/>
              </a:rPr>
              <a:t>r-process</a:t>
            </a:r>
            <a:endParaRPr lang="it-IT" sz="1600" b="1" dirty="0">
              <a:solidFill>
                <a:srgbClr val="FF0000"/>
              </a:solidFill>
              <a:latin typeface="Corbel"/>
              <a:cs typeface="Corbe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5595"/>
                                        </p:tgtEl>
                                        <p:attrNameLst>
                                          <p:attrName>style.visibility</p:attrName>
                                        </p:attrNameLst>
                                      </p:cBhvr>
                                      <p:to>
                                        <p:strVal val="visible"/>
                                      </p:to>
                                    </p:set>
                                    <p:animEffect transition="in" filter="dissolve">
                                      <p:cBhvr>
                                        <p:cTn id="7" dur="500"/>
                                        <p:tgtEl>
                                          <p:spTgt spid="2355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35579"/>
                                        </p:tgtEl>
                                        <p:attrNameLst>
                                          <p:attrName>style.visibility</p:attrName>
                                        </p:attrNameLst>
                                      </p:cBhvr>
                                      <p:to>
                                        <p:strVal val="visible"/>
                                      </p:to>
                                    </p:set>
                                    <p:animEffect transition="in" filter="wipe(right)">
                                      <p:cBhvr>
                                        <p:cTn id="12" dur="500"/>
                                        <p:tgtEl>
                                          <p:spTgt spid="2355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5537"/>
                                        </p:tgtEl>
                                        <p:attrNameLst>
                                          <p:attrName>style.visibility</p:attrName>
                                        </p:attrNameLst>
                                      </p:cBhvr>
                                      <p:to>
                                        <p:strVal val="visible"/>
                                      </p:to>
                                    </p:set>
                                    <p:animEffect transition="in" filter="wipe(left)">
                                      <p:cBhvr>
                                        <p:cTn id="17" dur="500"/>
                                        <p:tgtEl>
                                          <p:spTgt spid="23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7" grpId="0"/>
      <p:bldP spid="23557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ttangolo 57"/>
          <p:cNvSpPr/>
          <p:nvPr/>
        </p:nvSpPr>
        <p:spPr>
          <a:xfrm>
            <a:off x="3132633" y="-108104"/>
            <a:ext cx="5760640" cy="5847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3200" b="1" dirty="0" smtClean="0">
                <a:solidFill>
                  <a:srgbClr val="FF0000"/>
                </a:solidFill>
                <a:effectLst>
                  <a:outerShdw blurRad="38100" dist="38100" dir="2700000" algn="tl">
                    <a:srgbClr val="DDDDDD"/>
                  </a:outerShdw>
                </a:effectLst>
                <a:latin typeface="Corbel"/>
                <a:cs typeface="Corbel"/>
              </a:rPr>
              <a:t>Experimental </a:t>
            </a:r>
            <a:r>
              <a:rPr lang="en-US" sz="3200" b="1" dirty="0">
                <a:solidFill>
                  <a:srgbClr val="FF0000"/>
                </a:solidFill>
                <a:effectLst>
                  <a:outerShdw blurRad="38100" dist="38100" dir="2700000" algn="tl">
                    <a:srgbClr val="DDDDDD"/>
                  </a:outerShdw>
                </a:effectLst>
                <a:latin typeface="Corbel"/>
                <a:cs typeface="Corbel"/>
              </a:rPr>
              <a:t> </a:t>
            </a:r>
            <a:r>
              <a:rPr lang="en-US" sz="3200" b="1" dirty="0" smtClean="0">
                <a:solidFill>
                  <a:srgbClr val="FF0000"/>
                </a:solidFill>
                <a:effectLst>
                  <a:outerShdw blurRad="38100" dist="38100" dir="2700000" algn="tl">
                    <a:srgbClr val="DDDDDD"/>
                  </a:outerShdw>
                </a:effectLst>
                <a:latin typeface="Corbel"/>
                <a:cs typeface="Corbel"/>
              </a:rPr>
              <a:t>Signature</a:t>
            </a:r>
          </a:p>
        </p:txBody>
      </p:sp>
      <p:grpSp>
        <p:nvGrpSpPr>
          <p:cNvPr id="2" name="Gruppo 65"/>
          <p:cNvGrpSpPr>
            <a:grpSpLocks/>
          </p:cNvGrpSpPr>
          <p:nvPr/>
        </p:nvGrpSpPr>
        <p:grpSpPr bwMode="auto">
          <a:xfrm>
            <a:off x="2555875" y="1412875"/>
            <a:ext cx="5976938" cy="5256213"/>
            <a:chOff x="2123728" y="1412776"/>
            <a:chExt cx="5976664" cy="5256584"/>
          </a:xfrm>
        </p:grpSpPr>
        <p:grpSp>
          <p:nvGrpSpPr>
            <p:cNvPr id="61459" name="Gruppo 151"/>
            <p:cNvGrpSpPr>
              <a:grpSpLocks/>
            </p:cNvGrpSpPr>
            <p:nvPr/>
          </p:nvGrpSpPr>
          <p:grpSpPr bwMode="auto">
            <a:xfrm>
              <a:off x="2123728" y="1412776"/>
              <a:ext cx="5976664" cy="5256584"/>
              <a:chOff x="979774" y="188913"/>
              <a:chExt cx="7124436" cy="6480175"/>
            </a:xfrm>
          </p:grpSpPr>
          <p:grpSp>
            <p:nvGrpSpPr>
              <p:cNvPr id="61464" name="Gruppo 34"/>
              <p:cNvGrpSpPr>
                <a:grpSpLocks/>
              </p:cNvGrpSpPr>
              <p:nvPr/>
            </p:nvGrpSpPr>
            <p:grpSpPr bwMode="auto">
              <a:xfrm>
                <a:off x="979774" y="188913"/>
                <a:ext cx="7124436" cy="6480175"/>
                <a:chOff x="331869" y="188640"/>
                <a:chExt cx="7124675" cy="6480720"/>
              </a:xfrm>
            </p:grpSpPr>
            <p:sp>
              <p:nvSpPr>
                <p:cNvPr id="6" name="Rettangolo 5"/>
                <p:cNvSpPr/>
                <p:nvPr/>
              </p:nvSpPr>
              <p:spPr>
                <a:xfrm>
                  <a:off x="331869" y="188640"/>
                  <a:ext cx="6304100" cy="6480720"/>
                </a:xfrm>
                <a:prstGeom prst="rect">
                  <a:avLst/>
                </a:prstGeom>
                <a:solidFill>
                  <a:schemeClr val="bg1"/>
                </a:solidFill>
                <a:ln w="28575">
                  <a:solidFill>
                    <a:srgbClr val="0000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61469" name="Gruppo 75"/>
                <p:cNvGrpSpPr>
                  <a:grpSpLocks/>
                </p:cNvGrpSpPr>
                <p:nvPr/>
              </p:nvGrpSpPr>
              <p:grpSpPr bwMode="auto">
                <a:xfrm>
                  <a:off x="622828" y="263018"/>
                  <a:ext cx="6833716" cy="6230155"/>
                  <a:chOff x="1054876" y="263018"/>
                  <a:chExt cx="6833716" cy="6230155"/>
                </a:xfrm>
              </p:grpSpPr>
              <p:grpSp>
                <p:nvGrpSpPr>
                  <p:cNvPr id="61470" name="Gruppo 63"/>
                  <p:cNvGrpSpPr>
                    <a:grpSpLocks/>
                  </p:cNvGrpSpPr>
                  <p:nvPr/>
                </p:nvGrpSpPr>
                <p:grpSpPr bwMode="auto">
                  <a:xfrm>
                    <a:off x="1054876" y="263018"/>
                    <a:ext cx="6833716" cy="6230155"/>
                    <a:chOff x="-240846" y="105558"/>
                    <a:chExt cx="6833716" cy="6230155"/>
                  </a:xfrm>
                </p:grpSpPr>
                <p:sp>
                  <p:nvSpPr>
                    <p:cNvPr id="61475" name="TextBox 30"/>
                    <p:cNvSpPr txBox="1">
                      <a:spLocks noChangeArrowheads="1"/>
                    </p:cNvSpPr>
                    <p:nvPr/>
                  </p:nvSpPr>
                  <p:spPr bwMode="auto">
                    <a:xfrm>
                      <a:off x="3481950" y="1143167"/>
                      <a:ext cx="3013074" cy="40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a:solidFill>
                            <a:srgbClr val="FF0000"/>
                          </a:solidFill>
                          <a:latin typeface="Times New Roman" charset="0"/>
                          <a:cs typeface="Times New Roman" charset="0"/>
                        </a:rPr>
                        <a:t>   3/2</a:t>
                      </a:r>
                      <a:r>
                        <a:rPr lang="it-IT" sz="1400" baseline="30000">
                          <a:solidFill>
                            <a:srgbClr val="FF0000"/>
                          </a:solidFill>
                          <a:latin typeface="Times New Roman" charset="0"/>
                          <a:cs typeface="Times New Roman" charset="0"/>
                        </a:rPr>
                        <a:t>+</a:t>
                      </a:r>
                      <a:endParaRPr lang="it-IT" sz="1400">
                        <a:solidFill>
                          <a:srgbClr val="FF0000"/>
                        </a:solidFill>
                        <a:latin typeface="Times New Roman" charset="0"/>
                        <a:cs typeface="Times New Roman" charset="0"/>
                      </a:endParaRPr>
                    </a:p>
                  </p:txBody>
                </p:sp>
                <p:sp>
                  <p:nvSpPr>
                    <p:cNvPr id="61476" name="TextBox 30"/>
                    <p:cNvSpPr txBox="1">
                      <a:spLocks noChangeArrowheads="1"/>
                    </p:cNvSpPr>
                    <p:nvPr/>
                  </p:nvSpPr>
                  <p:spPr bwMode="auto">
                    <a:xfrm>
                      <a:off x="3541615" y="1542673"/>
                      <a:ext cx="3013074" cy="40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a:solidFill>
                            <a:srgbClr val="FF0000"/>
                          </a:solidFill>
                          <a:latin typeface="Times New Roman" charset="0"/>
                          <a:cs typeface="Times New Roman" charset="0"/>
                        </a:rPr>
                        <a:t>  9/2</a:t>
                      </a:r>
                      <a:r>
                        <a:rPr lang="it-IT" sz="1400" baseline="30000">
                          <a:solidFill>
                            <a:srgbClr val="FF0000"/>
                          </a:solidFill>
                          <a:latin typeface="Times New Roman" charset="0"/>
                          <a:cs typeface="Times New Roman" charset="0"/>
                        </a:rPr>
                        <a:t>+        </a:t>
                      </a:r>
                      <a:endParaRPr lang="it-IT" sz="1400">
                        <a:solidFill>
                          <a:srgbClr val="FF0000"/>
                        </a:solidFill>
                        <a:latin typeface="Times New Roman" charset="0"/>
                        <a:cs typeface="Times New Roman" charset="0"/>
                      </a:endParaRPr>
                    </a:p>
                  </p:txBody>
                </p:sp>
                <p:sp>
                  <p:nvSpPr>
                    <p:cNvPr id="61477" name="Rectangle 43"/>
                    <p:cNvSpPr>
                      <a:spLocks noChangeArrowheads="1"/>
                    </p:cNvSpPr>
                    <p:nvPr/>
                  </p:nvSpPr>
                  <p:spPr bwMode="auto">
                    <a:xfrm>
                      <a:off x="2720974" y="5913271"/>
                      <a:ext cx="2282824"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600">
                          <a:solidFill>
                            <a:srgbClr val="000000"/>
                          </a:solidFill>
                          <a:latin typeface="Times New Roman" charset="0"/>
                          <a:cs typeface="Times New Roman" charset="0"/>
                          <a:sym typeface="Symbol" charset="0"/>
                        </a:rPr>
                        <a:t>3/2-      0.0</a:t>
                      </a:r>
                      <a:endParaRPr lang="it-IT" sz="2400">
                        <a:solidFill>
                          <a:srgbClr val="000000"/>
                        </a:solidFill>
                        <a:latin typeface="Times New Roman" charset="0"/>
                        <a:cs typeface="Times New Roman" charset="0"/>
                      </a:endParaRPr>
                    </a:p>
                  </p:txBody>
                </p:sp>
                <p:sp>
                  <p:nvSpPr>
                    <p:cNvPr id="61478" name="Rectangle 44"/>
                    <p:cNvSpPr>
                      <a:spLocks noChangeArrowheads="1"/>
                    </p:cNvSpPr>
                    <p:nvPr/>
                  </p:nvSpPr>
                  <p:spPr bwMode="auto">
                    <a:xfrm>
                      <a:off x="801688" y="5905334"/>
                      <a:ext cx="1825624"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600">
                          <a:solidFill>
                            <a:srgbClr val="000000"/>
                          </a:solidFill>
                          <a:latin typeface="Times New Roman" charset="0"/>
                          <a:cs typeface="Times New Roman" charset="0"/>
                        </a:rPr>
                        <a:t> </a:t>
                      </a:r>
                      <a:r>
                        <a:rPr lang="it-IT" sz="1600">
                          <a:solidFill>
                            <a:srgbClr val="000000"/>
                          </a:solidFill>
                          <a:latin typeface="Times New Roman" charset="0"/>
                          <a:cs typeface="Times New Roman" charset="0"/>
                          <a:sym typeface="Symbol" charset="0"/>
                        </a:rPr>
                        <a:t>0</a:t>
                      </a:r>
                      <a:r>
                        <a:rPr lang="it-IT" sz="1600" baseline="30000">
                          <a:solidFill>
                            <a:srgbClr val="000000"/>
                          </a:solidFill>
                          <a:latin typeface="Times New Roman" charset="0"/>
                          <a:cs typeface="Times New Roman" charset="0"/>
                          <a:sym typeface="Symbol" charset="0"/>
                        </a:rPr>
                        <a:t>+ </a:t>
                      </a:r>
                      <a:r>
                        <a:rPr lang="it-IT" sz="1600">
                          <a:solidFill>
                            <a:srgbClr val="000000"/>
                          </a:solidFill>
                          <a:latin typeface="Times New Roman" charset="0"/>
                          <a:cs typeface="Times New Roman" charset="0"/>
                          <a:sym typeface="Symbol" charset="0"/>
                        </a:rPr>
                        <a:t>          0.0</a:t>
                      </a:r>
                      <a:endParaRPr lang="it-IT" sz="1600" baseline="30000">
                        <a:solidFill>
                          <a:srgbClr val="000000"/>
                        </a:solidFill>
                        <a:latin typeface="Times New Roman" charset="0"/>
                        <a:cs typeface="Times New Roman" charset="0"/>
                      </a:endParaRPr>
                    </a:p>
                  </p:txBody>
                </p:sp>
                <p:sp>
                  <p:nvSpPr>
                    <p:cNvPr id="61479" name="TextBox 30"/>
                    <p:cNvSpPr txBox="1">
                      <a:spLocks noChangeArrowheads="1"/>
                    </p:cNvSpPr>
                    <p:nvPr/>
                  </p:nvSpPr>
                  <p:spPr bwMode="auto">
                    <a:xfrm>
                      <a:off x="3535112" y="658103"/>
                      <a:ext cx="3013074" cy="40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a:solidFill>
                            <a:srgbClr val="FF0000"/>
                          </a:solidFill>
                          <a:latin typeface="Times New Roman" charset="0"/>
                          <a:cs typeface="Times New Roman" charset="0"/>
                        </a:rPr>
                        <a:t>  7/2</a:t>
                      </a:r>
                      <a:r>
                        <a:rPr lang="it-IT" sz="1400" baseline="30000">
                          <a:solidFill>
                            <a:srgbClr val="FF0000"/>
                          </a:solidFill>
                          <a:latin typeface="Times New Roman" charset="0"/>
                          <a:cs typeface="Times New Roman" charset="0"/>
                        </a:rPr>
                        <a:t>+</a:t>
                      </a:r>
                      <a:endParaRPr lang="it-IT" sz="1400">
                        <a:solidFill>
                          <a:srgbClr val="FF0000"/>
                        </a:solidFill>
                        <a:latin typeface="Times New Roman" charset="0"/>
                        <a:cs typeface="Times New Roman" charset="0"/>
                      </a:endParaRPr>
                    </a:p>
                  </p:txBody>
                </p:sp>
                <p:sp>
                  <p:nvSpPr>
                    <p:cNvPr id="61480" name="TextBox 28"/>
                    <p:cNvSpPr txBox="1">
                      <a:spLocks noChangeArrowheads="1"/>
                    </p:cNvSpPr>
                    <p:nvPr/>
                  </p:nvSpPr>
                  <p:spPr bwMode="auto">
                    <a:xfrm>
                      <a:off x="755650" y="241678"/>
                      <a:ext cx="1471612" cy="62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a:latin typeface="Times New Roman" charset="0"/>
                          <a:cs typeface="Times New Roman" charset="0"/>
                        </a:rPr>
                        <a:t>3</a:t>
                      </a:r>
                      <a:r>
                        <a:rPr lang="it-IT" baseline="30000">
                          <a:latin typeface="Times New Roman" charset="0"/>
                          <a:cs typeface="Times New Roman" charset="0"/>
                        </a:rPr>
                        <a:t>-  </a:t>
                      </a:r>
                      <a:r>
                        <a:rPr lang="it-IT">
                          <a:latin typeface="Times New Roman" charset="0"/>
                          <a:cs typeface="Times New Roman" charset="0"/>
                        </a:rPr>
                        <a:t>     </a:t>
                      </a:r>
                      <a:r>
                        <a:rPr lang="it-IT" sz="2000">
                          <a:latin typeface="Times New Roman" charset="0"/>
                          <a:cs typeface="Times New Roman" charset="0"/>
                        </a:rPr>
                        <a:t>4.507</a:t>
                      </a:r>
                      <a:endParaRPr lang="it-IT" baseline="30000">
                        <a:latin typeface="Times New Roman" charset="0"/>
                        <a:cs typeface="Times New Roman" charset="0"/>
                      </a:endParaRPr>
                    </a:p>
                    <a:p>
                      <a:pPr algn="ctr" eaLnBrk="1" hangingPunct="1"/>
                      <a:endParaRPr lang="it-IT" sz="1600" baseline="30000">
                        <a:latin typeface="Times New Roman" charset="0"/>
                        <a:cs typeface="Times New Roman" charset="0"/>
                      </a:endParaRPr>
                    </a:p>
                  </p:txBody>
                </p:sp>
                <p:sp>
                  <p:nvSpPr>
                    <p:cNvPr id="61481" name="TextBox 30"/>
                    <p:cNvSpPr txBox="1">
                      <a:spLocks noChangeArrowheads="1"/>
                    </p:cNvSpPr>
                    <p:nvPr/>
                  </p:nvSpPr>
                  <p:spPr bwMode="auto">
                    <a:xfrm>
                      <a:off x="3579796" y="898693"/>
                      <a:ext cx="3013074" cy="40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a:solidFill>
                            <a:srgbClr val="FF0000"/>
                          </a:solidFill>
                          <a:latin typeface="Times New Roman" charset="0"/>
                          <a:cs typeface="Times New Roman" charset="0"/>
                        </a:rPr>
                        <a:t> 5/2</a:t>
                      </a:r>
                      <a:r>
                        <a:rPr lang="it-IT" sz="1400" baseline="30000">
                          <a:solidFill>
                            <a:srgbClr val="FF0000"/>
                          </a:solidFill>
                          <a:latin typeface="Times New Roman" charset="0"/>
                          <a:cs typeface="Times New Roman" charset="0"/>
                        </a:rPr>
                        <a:t>+        </a:t>
                      </a:r>
                      <a:endParaRPr lang="it-IT" sz="1400">
                        <a:solidFill>
                          <a:srgbClr val="FF0000"/>
                        </a:solidFill>
                        <a:latin typeface="Times New Roman" charset="0"/>
                        <a:cs typeface="Times New Roman" charset="0"/>
                      </a:endParaRPr>
                    </a:p>
                  </p:txBody>
                </p:sp>
                <p:cxnSp>
                  <p:nvCxnSpPr>
                    <p:cNvPr id="20" name="Straight Arrow Connector 97"/>
                    <p:cNvCxnSpPr/>
                    <p:nvPr/>
                  </p:nvCxnSpPr>
                  <p:spPr bwMode="auto">
                    <a:xfrm rot="5400000">
                      <a:off x="-2499814" y="3182481"/>
                      <a:ext cx="6153846" cy="0"/>
                    </a:xfrm>
                    <a:prstGeom prst="straightConnector1">
                      <a:avLst/>
                    </a:prstGeom>
                    <a:ln w="28575" cap="sq">
                      <a:solidFill>
                        <a:schemeClr val="tx1"/>
                      </a:solidFill>
                      <a:headEnd type="stealth" w="lg" len="lg"/>
                      <a:tailEnd type="none" w="med" len="lg"/>
                    </a:ln>
                  </p:spPr>
                  <p:style>
                    <a:lnRef idx="1">
                      <a:schemeClr val="accent1"/>
                    </a:lnRef>
                    <a:fillRef idx="0">
                      <a:schemeClr val="accent1"/>
                    </a:fillRef>
                    <a:effectRef idx="0">
                      <a:schemeClr val="accent1"/>
                    </a:effectRef>
                    <a:fontRef idx="minor">
                      <a:schemeClr val="tx1"/>
                    </a:fontRef>
                  </p:style>
                </p:cxnSp>
                <p:sp>
                  <p:nvSpPr>
                    <p:cNvPr id="21" name="Rectangle 95"/>
                    <p:cNvSpPr/>
                    <p:nvPr/>
                  </p:nvSpPr>
                  <p:spPr>
                    <a:xfrm>
                      <a:off x="423830" y="5895340"/>
                      <a:ext cx="289528" cy="14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22" name="Straight Connector 100"/>
                    <p:cNvCxnSpPr/>
                    <p:nvPr/>
                  </p:nvCxnSpPr>
                  <p:spPr>
                    <a:xfrm>
                      <a:off x="507093" y="6278977"/>
                      <a:ext cx="1438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485" name="TextBox 40"/>
                    <p:cNvSpPr txBox="1">
                      <a:spLocks noChangeArrowheads="1"/>
                    </p:cNvSpPr>
                    <p:nvPr/>
                  </p:nvSpPr>
                  <p:spPr bwMode="auto">
                    <a:xfrm rot="-5400000">
                      <a:off x="-592478" y="2668628"/>
                      <a:ext cx="1103314" cy="400050"/>
                    </a:xfrm>
                    <a:prstGeom prst="rect">
                      <a:avLst/>
                    </a:prstGeom>
                    <a:solidFill>
                      <a:schemeClr val="bg1"/>
                    </a:solidFill>
                    <a:ln w="9525">
                      <a:solidFill>
                        <a:schemeClr val="bg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2000">
                          <a:latin typeface="Times New Roman" charset="0"/>
                          <a:cs typeface="Times New Roman" charset="0"/>
                        </a:rPr>
                        <a:t>E [MeV]</a:t>
                      </a:r>
                    </a:p>
                  </p:txBody>
                </p:sp>
                <p:cxnSp>
                  <p:nvCxnSpPr>
                    <p:cNvPr id="24" name="Straight Connector 5"/>
                    <p:cNvCxnSpPr/>
                    <p:nvPr/>
                  </p:nvCxnSpPr>
                  <p:spPr bwMode="auto">
                    <a:xfrm>
                      <a:off x="842037" y="784752"/>
                      <a:ext cx="8988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42"/>
                    <p:cNvCxnSpPr/>
                    <p:nvPr/>
                  </p:nvCxnSpPr>
                  <p:spPr bwMode="auto">
                    <a:xfrm>
                      <a:off x="949901" y="6278977"/>
                      <a:ext cx="8988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41"/>
                    <p:cNvCxnSpPr/>
                    <p:nvPr/>
                  </p:nvCxnSpPr>
                  <p:spPr bwMode="auto">
                    <a:xfrm>
                      <a:off x="2828998" y="6278977"/>
                      <a:ext cx="8648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78"/>
                    <p:cNvCxnSpPr/>
                    <p:nvPr/>
                  </p:nvCxnSpPr>
                  <p:spPr bwMode="auto">
                    <a:xfrm>
                      <a:off x="507093" y="5472557"/>
                      <a:ext cx="143818"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79"/>
                    <p:cNvCxnSpPr/>
                    <p:nvPr/>
                  </p:nvCxnSpPr>
                  <p:spPr bwMode="auto">
                    <a:xfrm>
                      <a:off x="507093" y="3613093"/>
                      <a:ext cx="143818"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80"/>
                    <p:cNvCxnSpPr/>
                    <p:nvPr/>
                  </p:nvCxnSpPr>
                  <p:spPr bwMode="auto">
                    <a:xfrm>
                      <a:off x="507093" y="1730142"/>
                      <a:ext cx="143818"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1492" name="Rectangle 44"/>
                    <p:cNvSpPr>
                      <a:spLocks noChangeArrowheads="1"/>
                    </p:cNvSpPr>
                    <p:nvPr/>
                  </p:nvSpPr>
                  <p:spPr bwMode="auto">
                    <a:xfrm>
                      <a:off x="60529" y="5260975"/>
                      <a:ext cx="531812" cy="4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000">
                          <a:solidFill>
                            <a:srgbClr val="000000"/>
                          </a:solidFill>
                          <a:latin typeface="Times New Roman" charset="0"/>
                          <a:cs typeface="Times New Roman" charset="0"/>
                        </a:rPr>
                        <a:t> </a:t>
                      </a:r>
                      <a:r>
                        <a:rPr lang="it-IT" sz="2000">
                          <a:solidFill>
                            <a:srgbClr val="000000"/>
                          </a:solidFill>
                          <a:latin typeface="Times New Roman" charset="0"/>
                          <a:cs typeface="Times New Roman" charset="0"/>
                          <a:sym typeface="Symbol" charset="0"/>
                        </a:rPr>
                        <a:t>2</a:t>
                      </a:r>
                      <a:endParaRPr lang="it-IT" sz="2000" baseline="30000">
                        <a:solidFill>
                          <a:srgbClr val="000000"/>
                        </a:solidFill>
                        <a:latin typeface="Times New Roman" charset="0"/>
                        <a:cs typeface="Times New Roman" charset="0"/>
                      </a:endParaRPr>
                    </a:p>
                  </p:txBody>
                </p:sp>
                <p:sp>
                  <p:nvSpPr>
                    <p:cNvPr id="61493" name="Rectangle 44"/>
                    <p:cNvSpPr>
                      <a:spLocks noChangeArrowheads="1"/>
                    </p:cNvSpPr>
                    <p:nvPr/>
                  </p:nvSpPr>
                  <p:spPr bwMode="auto">
                    <a:xfrm>
                      <a:off x="100216" y="3416301"/>
                      <a:ext cx="53181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000">
                          <a:solidFill>
                            <a:srgbClr val="000000"/>
                          </a:solidFill>
                          <a:latin typeface="Times New Roman" charset="0"/>
                          <a:cs typeface="Times New Roman" charset="0"/>
                        </a:rPr>
                        <a:t> </a:t>
                      </a:r>
                      <a:r>
                        <a:rPr lang="it-IT" sz="2000">
                          <a:solidFill>
                            <a:srgbClr val="000000"/>
                          </a:solidFill>
                          <a:latin typeface="Times New Roman" charset="0"/>
                          <a:cs typeface="Times New Roman" charset="0"/>
                          <a:sym typeface="Symbol" charset="0"/>
                        </a:rPr>
                        <a:t>3</a:t>
                      </a:r>
                      <a:endParaRPr lang="it-IT" sz="2000" baseline="30000">
                        <a:solidFill>
                          <a:srgbClr val="000000"/>
                        </a:solidFill>
                        <a:latin typeface="Times New Roman" charset="0"/>
                        <a:cs typeface="Times New Roman" charset="0"/>
                      </a:endParaRPr>
                    </a:p>
                  </p:txBody>
                </p:sp>
                <p:sp>
                  <p:nvSpPr>
                    <p:cNvPr id="61494" name="Rectangle 44"/>
                    <p:cNvSpPr>
                      <a:spLocks noChangeArrowheads="1"/>
                    </p:cNvSpPr>
                    <p:nvPr/>
                  </p:nvSpPr>
                  <p:spPr bwMode="auto">
                    <a:xfrm>
                      <a:off x="90691" y="1501774"/>
                      <a:ext cx="531813" cy="4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000">
                          <a:solidFill>
                            <a:srgbClr val="000000"/>
                          </a:solidFill>
                          <a:latin typeface="Times New Roman" charset="0"/>
                          <a:cs typeface="Times New Roman" charset="0"/>
                        </a:rPr>
                        <a:t> </a:t>
                      </a:r>
                      <a:r>
                        <a:rPr lang="it-IT" sz="2000">
                          <a:solidFill>
                            <a:srgbClr val="000000"/>
                          </a:solidFill>
                          <a:latin typeface="Times New Roman" charset="0"/>
                          <a:cs typeface="Times New Roman" charset="0"/>
                          <a:sym typeface="Symbol" charset="0"/>
                        </a:rPr>
                        <a:t>4</a:t>
                      </a:r>
                      <a:endParaRPr lang="it-IT" sz="2000" baseline="30000">
                        <a:solidFill>
                          <a:srgbClr val="000000"/>
                        </a:solidFill>
                        <a:latin typeface="Times New Roman" charset="0"/>
                        <a:cs typeface="Times New Roman" charset="0"/>
                      </a:endParaRPr>
                    </a:p>
                  </p:txBody>
                </p:sp>
                <p:grpSp>
                  <p:nvGrpSpPr>
                    <p:cNvPr id="61495" name="Group 93"/>
                    <p:cNvGrpSpPr>
                      <a:grpSpLocks/>
                    </p:cNvGrpSpPr>
                    <p:nvPr/>
                  </p:nvGrpSpPr>
                  <p:grpSpPr bwMode="auto">
                    <a:xfrm>
                      <a:off x="433142" y="5937176"/>
                      <a:ext cx="288935" cy="152413"/>
                      <a:chOff x="1259386" y="5930537"/>
                      <a:chExt cx="288043" cy="152413"/>
                    </a:xfrm>
                  </p:grpSpPr>
                  <p:cxnSp>
                    <p:nvCxnSpPr>
                      <p:cNvPr id="55" name="Straight Connector 102"/>
                      <p:cNvCxnSpPr/>
                      <p:nvPr/>
                    </p:nvCxnSpPr>
                    <p:spPr bwMode="auto">
                      <a:xfrm>
                        <a:off x="1259535" y="5939592"/>
                        <a:ext cx="162239" cy="0"/>
                      </a:xfrm>
                      <a:prstGeom prst="line">
                        <a:avLst/>
                      </a:prstGeom>
                      <a:ln w="222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104"/>
                      <p:cNvCxnSpPr/>
                      <p:nvPr/>
                    </p:nvCxnSpPr>
                    <p:spPr bwMode="auto">
                      <a:xfrm>
                        <a:off x="1259535" y="5929806"/>
                        <a:ext cx="288635" cy="152672"/>
                      </a:xfrm>
                      <a:prstGeom prst="line">
                        <a:avLst/>
                      </a:prstGeom>
                      <a:ln w="222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109"/>
                      <p:cNvCxnSpPr/>
                      <p:nvPr/>
                    </p:nvCxnSpPr>
                    <p:spPr bwMode="auto">
                      <a:xfrm rot="10800000">
                        <a:off x="1414227" y="6082478"/>
                        <a:ext cx="109417" cy="0"/>
                      </a:xfrm>
                      <a:prstGeom prst="line">
                        <a:avLst/>
                      </a:prstGeom>
                      <a:ln w="222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61496" name="Rectangle 44"/>
                    <p:cNvSpPr>
                      <a:spLocks noChangeArrowheads="1"/>
                    </p:cNvSpPr>
                    <p:nvPr/>
                  </p:nvSpPr>
                  <p:spPr bwMode="auto">
                    <a:xfrm>
                      <a:off x="68466" y="5935664"/>
                      <a:ext cx="531813" cy="4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000">
                          <a:solidFill>
                            <a:srgbClr val="000000"/>
                          </a:solidFill>
                          <a:latin typeface="Times New Roman" charset="0"/>
                          <a:cs typeface="Times New Roman" charset="0"/>
                        </a:rPr>
                        <a:t> </a:t>
                      </a:r>
                      <a:r>
                        <a:rPr lang="it-IT" sz="2000">
                          <a:solidFill>
                            <a:srgbClr val="000000"/>
                          </a:solidFill>
                          <a:latin typeface="Times New Roman" charset="0"/>
                          <a:cs typeface="Times New Roman" charset="0"/>
                          <a:sym typeface="Symbol" charset="0"/>
                        </a:rPr>
                        <a:t>0</a:t>
                      </a:r>
                      <a:endParaRPr lang="it-IT" sz="2000" baseline="30000">
                        <a:solidFill>
                          <a:srgbClr val="000000"/>
                        </a:solidFill>
                        <a:latin typeface="Times New Roman" charset="0"/>
                        <a:cs typeface="Times New Roman" charset="0"/>
                      </a:endParaRPr>
                    </a:p>
                  </p:txBody>
                </p:sp>
                <p:cxnSp>
                  <p:nvCxnSpPr>
                    <p:cNvPr id="35" name="Straight Connector 11"/>
                    <p:cNvCxnSpPr/>
                    <p:nvPr/>
                  </p:nvCxnSpPr>
                  <p:spPr bwMode="auto">
                    <a:xfrm>
                      <a:off x="2828998" y="1129242"/>
                      <a:ext cx="900756"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11"/>
                    <p:cNvCxnSpPr/>
                    <p:nvPr/>
                  </p:nvCxnSpPr>
                  <p:spPr bwMode="auto">
                    <a:xfrm>
                      <a:off x="2828998" y="1383695"/>
                      <a:ext cx="900756"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12"/>
                    <p:cNvCxnSpPr/>
                    <p:nvPr/>
                  </p:nvCxnSpPr>
                  <p:spPr bwMode="auto">
                    <a:xfrm>
                      <a:off x="2819537" y="1737971"/>
                      <a:ext cx="900756"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12"/>
                    <p:cNvCxnSpPr/>
                    <p:nvPr/>
                  </p:nvCxnSpPr>
                  <p:spPr bwMode="auto">
                    <a:xfrm>
                      <a:off x="2819537" y="943295"/>
                      <a:ext cx="900756"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Arrow Connector 67"/>
                    <p:cNvCxnSpPr/>
                    <p:nvPr/>
                  </p:nvCxnSpPr>
                  <p:spPr bwMode="auto">
                    <a:xfrm rot="5400000">
                      <a:off x="-1403215" y="3572969"/>
                      <a:ext cx="5470738" cy="0"/>
                    </a:xfrm>
                    <a:prstGeom prst="straightConnector1">
                      <a:avLst/>
                    </a:prstGeom>
                    <a:ln w="63500" cap="sq">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35"/>
                    <p:cNvSpPr txBox="1">
                      <a:spLocks noChangeArrowheads="1"/>
                    </p:cNvSpPr>
                    <p:nvPr/>
                  </p:nvSpPr>
                  <p:spPr bwMode="auto">
                    <a:xfrm>
                      <a:off x="826898" y="4509551"/>
                      <a:ext cx="1110806" cy="720297"/>
                    </a:xfrm>
                    <a:prstGeom prst="rect">
                      <a:avLst/>
                    </a:prstGeom>
                    <a:solidFill>
                      <a:schemeClr val="bg1"/>
                    </a:solidFill>
                    <a:ln w="9525">
                      <a:noFill/>
                      <a:miter lim="800000"/>
                      <a:headEnd/>
                      <a:tailEnd/>
                    </a:ln>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it-IT" sz="3200" b="1" baseline="30000" dirty="0" smtClean="0">
                          <a:solidFill>
                            <a:srgbClr val="0000FF"/>
                          </a:solidFill>
                          <a:effectLst>
                            <a:outerShdw blurRad="38100" dist="38100" dir="2700000" algn="tl">
                              <a:srgbClr val="DDDDDD"/>
                            </a:outerShdw>
                          </a:effectLst>
                          <a:latin typeface="Corbel"/>
                          <a:cs typeface="Corbel"/>
                        </a:rPr>
                        <a:t>48</a:t>
                      </a:r>
                      <a:r>
                        <a:rPr lang="it-IT" sz="3200" b="1" dirty="0" smtClean="0">
                          <a:solidFill>
                            <a:srgbClr val="0000FF"/>
                          </a:solidFill>
                          <a:effectLst>
                            <a:outerShdw blurRad="38100" dist="38100" dir="2700000" algn="tl">
                              <a:srgbClr val="DDDDDD"/>
                            </a:outerShdw>
                          </a:effectLst>
                          <a:latin typeface="Corbel"/>
                          <a:cs typeface="Corbel"/>
                        </a:rPr>
                        <a:t>Ca</a:t>
                      </a:r>
                    </a:p>
                  </p:txBody>
                </p:sp>
                <p:sp>
                  <p:nvSpPr>
                    <p:cNvPr id="61503" name="TextBox 40"/>
                    <p:cNvSpPr txBox="1">
                      <a:spLocks noChangeArrowheads="1"/>
                    </p:cNvSpPr>
                    <p:nvPr/>
                  </p:nvSpPr>
                  <p:spPr bwMode="auto">
                    <a:xfrm>
                      <a:off x="611981" y="2885182"/>
                      <a:ext cx="1655762" cy="8555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b="1">
                          <a:latin typeface="Times New Roman" charset="0"/>
                          <a:cs typeface="Times New Roman" charset="0"/>
                        </a:rPr>
                        <a:t>B(E3)</a:t>
                      </a:r>
                    </a:p>
                    <a:p>
                      <a:pPr algn="ctr" eaLnBrk="1" hangingPunct="1"/>
                      <a:r>
                        <a:rPr lang="it-IT" sz="1800" b="1">
                          <a:latin typeface="Times New Roman" charset="0"/>
                          <a:cs typeface="Times New Roman" charset="0"/>
                        </a:rPr>
                        <a:t>6.8 </a:t>
                      </a:r>
                      <a:r>
                        <a:rPr lang="it-IT" sz="1800" b="1" baseline="30000">
                          <a:latin typeface="Times New Roman" charset="0"/>
                          <a:cs typeface="Times New Roman" charset="0"/>
                        </a:rPr>
                        <a:t>± 1.0 </a:t>
                      </a:r>
                      <a:r>
                        <a:rPr lang="it-IT" sz="1800" b="1" baseline="-25000">
                          <a:latin typeface="Times New Roman" charset="0"/>
                          <a:cs typeface="Times New Roman" charset="0"/>
                        </a:rPr>
                        <a:t>Wu</a:t>
                      </a:r>
                      <a:endParaRPr lang="it-IT" sz="1800" b="1" baseline="30000">
                        <a:latin typeface="Times New Roman" charset="0"/>
                        <a:cs typeface="Times New Roman" charset="0"/>
                      </a:endParaRPr>
                    </a:p>
                  </p:txBody>
                </p:sp>
                <p:cxnSp>
                  <p:nvCxnSpPr>
                    <p:cNvPr id="44" name="Straight Arrow Connector 67"/>
                    <p:cNvCxnSpPr/>
                    <p:nvPr/>
                  </p:nvCxnSpPr>
                  <p:spPr bwMode="auto">
                    <a:xfrm rot="16200000" flipH="1">
                      <a:off x="1029165" y="4021522"/>
                      <a:ext cx="4515561" cy="18923"/>
                    </a:xfrm>
                    <a:prstGeom prst="straightConnector1">
                      <a:avLst/>
                    </a:prstGeom>
                    <a:ln w="63500" cap="sq">
                      <a:tailEnd type="triangle" w="med" len="med"/>
                    </a:ln>
                  </p:spPr>
                  <p:style>
                    <a:lnRef idx="1">
                      <a:schemeClr val="accent1"/>
                    </a:lnRef>
                    <a:fillRef idx="0">
                      <a:schemeClr val="accent1"/>
                    </a:fillRef>
                    <a:effectRef idx="0">
                      <a:schemeClr val="accent1"/>
                    </a:effectRef>
                    <a:fontRef idx="minor">
                      <a:schemeClr val="tx1"/>
                    </a:fontRef>
                  </p:style>
                </p:cxnSp>
                <p:sp>
                  <p:nvSpPr>
                    <p:cNvPr id="61505" name="TextBox 39"/>
                    <p:cNvSpPr txBox="1">
                      <a:spLocks noChangeArrowheads="1"/>
                    </p:cNvSpPr>
                    <p:nvPr/>
                  </p:nvSpPr>
                  <p:spPr bwMode="auto">
                    <a:xfrm>
                      <a:off x="2765425" y="2060575"/>
                      <a:ext cx="1395182" cy="5296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2000" b="1">
                          <a:solidFill>
                            <a:srgbClr val="FF0000"/>
                          </a:solidFill>
                          <a:latin typeface="Times New Roman" charset="0"/>
                          <a:cs typeface="Times New Roman" charset="0"/>
                        </a:rPr>
                        <a:t>3</a:t>
                      </a:r>
                      <a:r>
                        <a:rPr lang="it-IT" sz="2000" b="1" baseline="30000">
                          <a:solidFill>
                            <a:srgbClr val="FF0000"/>
                          </a:solidFill>
                          <a:latin typeface="Times New Roman" charset="0"/>
                          <a:cs typeface="Times New Roman" charset="0"/>
                        </a:rPr>
                        <a:t>- </a:t>
                      </a:r>
                      <a:r>
                        <a:rPr lang="it-IT" sz="2000" b="1">
                          <a:solidFill>
                            <a:srgbClr val="FF0000"/>
                          </a:solidFill>
                          <a:latin typeface="Times New Roman" charset="0"/>
                          <a:cs typeface="Times New Roman" charset="0"/>
                          <a:sym typeface="Symbol" charset="0"/>
                        </a:rPr>
                        <a:t> p</a:t>
                      </a:r>
                      <a:r>
                        <a:rPr lang="it-IT" sz="2000" b="1" baseline="-25000">
                          <a:solidFill>
                            <a:srgbClr val="FF0000"/>
                          </a:solidFill>
                          <a:latin typeface="Times New Roman" charset="0"/>
                          <a:cs typeface="Times New Roman" charset="0"/>
                          <a:sym typeface="Symbol" charset="0"/>
                        </a:rPr>
                        <a:t>3/2</a:t>
                      </a:r>
                      <a:endParaRPr lang="it-IT" sz="2000" b="1">
                        <a:solidFill>
                          <a:srgbClr val="FF0000"/>
                        </a:solidFill>
                        <a:latin typeface="Times New Roman" charset="0"/>
                        <a:cs typeface="Times New Roman" charset="0"/>
                      </a:endParaRPr>
                    </a:p>
                  </p:txBody>
                </p:sp>
                <p:sp>
                  <p:nvSpPr>
                    <p:cNvPr id="61506" name="Rettangolo 62"/>
                    <p:cNvSpPr>
                      <a:spLocks noChangeArrowheads="1"/>
                    </p:cNvSpPr>
                    <p:nvPr/>
                  </p:nvSpPr>
                  <p:spPr bwMode="auto">
                    <a:xfrm>
                      <a:off x="2917729" y="3199525"/>
                      <a:ext cx="855848" cy="5296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it-IT" sz="2000" b="1">
                          <a:solidFill>
                            <a:srgbClr val="FF0000"/>
                          </a:solidFill>
                          <a:latin typeface="Times New Roman" charset="0"/>
                          <a:cs typeface="Times New Roman" charset="0"/>
                        </a:rPr>
                        <a:t>7 </a:t>
                      </a:r>
                      <a:r>
                        <a:rPr lang="it-IT" sz="2000" b="1" baseline="-25000">
                          <a:solidFill>
                            <a:srgbClr val="FF0000"/>
                          </a:solidFill>
                          <a:latin typeface="Times New Roman" charset="0"/>
                          <a:cs typeface="Times New Roman" charset="0"/>
                        </a:rPr>
                        <a:t>Wu</a:t>
                      </a:r>
                    </a:p>
                  </p:txBody>
                </p:sp>
                <p:sp>
                  <p:nvSpPr>
                    <p:cNvPr id="47" name="TextBox 36"/>
                    <p:cNvSpPr txBox="1">
                      <a:spLocks noChangeArrowheads="1"/>
                    </p:cNvSpPr>
                    <p:nvPr/>
                  </p:nvSpPr>
                  <p:spPr bwMode="auto">
                    <a:xfrm>
                      <a:off x="2439175" y="4509551"/>
                      <a:ext cx="1701218" cy="720297"/>
                    </a:xfrm>
                    <a:prstGeom prst="rect">
                      <a:avLst/>
                    </a:prstGeom>
                    <a:solidFill>
                      <a:schemeClr val="bg1"/>
                    </a:solid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it-IT" sz="3200" b="1" baseline="30000" smtClean="0">
                          <a:solidFill>
                            <a:srgbClr val="0000FF"/>
                          </a:solidFill>
                          <a:effectLst>
                            <a:outerShdw blurRad="38100" dist="38100" dir="2700000" algn="tl">
                              <a:srgbClr val="DDDDDD"/>
                            </a:outerShdw>
                          </a:effectLst>
                          <a:latin typeface="Corbel"/>
                          <a:cs typeface="Corbel"/>
                        </a:rPr>
                        <a:t>49</a:t>
                      </a:r>
                      <a:r>
                        <a:rPr lang="it-IT" sz="3200" b="1" smtClean="0">
                          <a:solidFill>
                            <a:srgbClr val="0000FF"/>
                          </a:solidFill>
                          <a:effectLst>
                            <a:outerShdw blurRad="38100" dist="38100" dir="2700000" algn="tl">
                              <a:srgbClr val="DDDDDD"/>
                            </a:outerShdw>
                          </a:effectLst>
                          <a:latin typeface="Corbel"/>
                          <a:cs typeface="Corbel"/>
                        </a:rPr>
                        <a:t>Ca</a:t>
                      </a:r>
                    </a:p>
                  </p:txBody>
                </p:sp>
              </p:grpSp>
              <p:cxnSp>
                <p:nvCxnSpPr>
                  <p:cNvPr id="9" name="Straight Connector 32"/>
                  <p:cNvCxnSpPr/>
                  <p:nvPr/>
                </p:nvCxnSpPr>
                <p:spPr bwMode="auto">
                  <a:xfrm>
                    <a:off x="3059331" y="891322"/>
                    <a:ext cx="1080528" cy="16245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32"/>
                  <p:cNvCxnSpPr/>
                  <p:nvPr/>
                </p:nvCxnSpPr>
                <p:spPr bwMode="auto">
                  <a:xfrm>
                    <a:off x="3059331" y="908937"/>
                    <a:ext cx="1080528" cy="36014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32"/>
                  <p:cNvCxnSpPr/>
                  <p:nvPr/>
                </p:nvCxnSpPr>
                <p:spPr bwMode="auto">
                  <a:xfrm>
                    <a:off x="2987422" y="908937"/>
                    <a:ext cx="1152437" cy="6478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32"/>
                  <p:cNvCxnSpPr/>
                  <p:nvPr/>
                </p:nvCxnSpPr>
                <p:spPr bwMode="auto">
                  <a:xfrm>
                    <a:off x="3059331" y="981359"/>
                    <a:ext cx="1080528" cy="86318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cxnSp>
            <p:nvCxnSpPr>
              <p:cNvPr id="4" name="Straight Connector 32"/>
              <p:cNvCxnSpPr/>
              <p:nvPr/>
            </p:nvCxnSpPr>
            <p:spPr bwMode="auto">
              <a:xfrm>
                <a:off x="3708442" y="3645267"/>
                <a:ext cx="792866" cy="0"/>
              </a:xfrm>
              <a:prstGeom prst="line">
                <a:avLst/>
              </a:prstGeom>
              <a:ln>
                <a:solidFill>
                  <a:srgbClr val="FF00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61460" name="Picture 2"/>
            <p:cNvPicPr>
              <a:picLocks noChangeAspect="1" noChangeArrowheads="1"/>
            </p:cNvPicPr>
            <p:nvPr/>
          </p:nvPicPr>
          <p:blipFill>
            <a:blip r:embed="rId2">
              <a:extLst>
                <a:ext uri="{28A0092B-C50C-407E-A947-70E740481C1C}">
                  <a14:useLocalDpi xmlns:a14="http://schemas.microsoft.com/office/drawing/2010/main" val="0"/>
                </a:ext>
              </a:extLst>
            </a:blip>
            <a:srcRect l="74576" t="36542" r="15134" b="50163"/>
            <a:stretch>
              <a:fillRect/>
            </a:stretch>
          </p:blipFill>
          <p:spPr bwMode="auto">
            <a:xfrm>
              <a:off x="3295980" y="2636912"/>
              <a:ext cx="771964" cy="67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2"/>
            <p:cNvSpPr>
              <a:spLocks noChangeAspect="1"/>
            </p:cNvSpPr>
            <p:nvPr/>
          </p:nvSpPr>
          <p:spPr bwMode="auto">
            <a:xfrm>
              <a:off x="5960170" y="6292732"/>
              <a:ext cx="212594" cy="215974"/>
            </a:xfrm>
            <a:prstGeom prst="ellipse">
              <a:avLst/>
            </a:prstGeom>
            <a:gradFill flip="none" rotWithShape="1">
              <a:gsLst>
                <a:gs pos="0">
                  <a:srgbClr val="000082"/>
                </a:gs>
                <a:gs pos="30000">
                  <a:srgbClr val="66008F"/>
                </a:gs>
                <a:gs pos="64999">
                  <a:srgbClr val="BA0066"/>
                </a:gs>
                <a:gs pos="89999">
                  <a:srgbClr val="FF0000"/>
                </a:gs>
                <a:gs pos="100000">
                  <a:srgbClr val="FF8200"/>
                </a:gs>
              </a:gsLst>
              <a:lin ang="8100000" scaled="1"/>
              <a:tileRect/>
            </a:gradFill>
            <a:ln w="9525">
              <a:solidFill>
                <a:schemeClr val="tx1"/>
              </a:solidFill>
            </a:ln>
            <a:effectLst>
              <a:outerShdw blurRad="190500" dist="228600" dir="2700000" algn="ctr">
                <a:srgbClr val="000000">
                  <a:alpha val="30000"/>
                </a:srgbClr>
              </a:outerShdw>
              <a:softEdge rad="1270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61" name="Rettangolo 60"/>
          <p:cNvSpPr/>
          <p:nvPr/>
        </p:nvSpPr>
        <p:spPr>
          <a:xfrm>
            <a:off x="3060700" y="438150"/>
            <a:ext cx="6911975" cy="830263"/>
          </a:xfrm>
          <a:prstGeom prst="rect">
            <a:avLst/>
          </a:prstGeom>
        </p:spPr>
        <p:txBody>
          <a:bodyPr>
            <a:spAutoFit/>
          </a:bodyPr>
          <a:lstStyle/>
          <a:p>
            <a:pPr>
              <a:buFontTx/>
              <a:buBlip>
                <a:blip r:embed="rId3"/>
              </a:buBlip>
              <a:defRPr/>
            </a:pPr>
            <a:r>
              <a:rPr lang="en-US" sz="2400" b="1" dirty="0">
                <a:solidFill>
                  <a:srgbClr val="0000FF"/>
                </a:solidFill>
                <a:effectLst>
                  <a:outerShdw blurRad="38100" dist="38100" dir="2700000" algn="tl">
                    <a:srgbClr val="000000">
                      <a:alpha val="43137"/>
                    </a:srgbClr>
                  </a:outerShdw>
                </a:effectLst>
                <a:latin typeface="Corbel"/>
                <a:ea typeface="MingLiU_HKSCS" pitchFamily="18" charset="-120"/>
                <a:cs typeface="Corbel"/>
              </a:rPr>
              <a:t> </a:t>
            </a:r>
            <a:r>
              <a:rPr lang="en-US" sz="2400" b="1" dirty="0" err="1">
                <a:solidFill>
                  <a:srgbClr val="0000FF"/>
                </a:solidFill>
                <a:effectLst>
                  <a:outerShdw blurRad="38100" dist="38100" dir="2700000" algn="tl">
                    <a:srgbClr val="000000">
                      <a:alpha val="43137"/>
                    </a:srgbClr>
                  </a:outerShdw>
                </a:effectLst>
                <a:latin typeface="Corbel"/>
                <a:ea typeface="MingLiU_HKSCS" pitchFamily="18" charset="-120"/>
                <a:cs typeface="Corbel"/>
              </a:rPr>
              <a:t>Multiplet</a:t>
            </a:r>
            <a:r>
              <a:rPr lang="en-US" sz="2400" b="1" dirty="0">
                <a:solidFill>
                  <a:srgbClr val="0000FF"/>
                </a:solidFill>
                <a:effectLst>
                  <a:outerShdw blurRad="38100" dist="38100" dir="2700000" algn="tl">
                    <a:srgbClr val="000000">
                      <a:alpha val="43137"/>
                    </a:srgbClr>
                  </a:outerShdw>
                </a:effectLst>
                <a:latin typeface="Corbel"/>
                <a:ea typeface="MingLiU_HKSCS" pitchFamily="18" charset="-120"/>
                <a:cs typeface="Corbel"/>
              </a:rPr>
              <a:t> of States:  |l-j| </a:t>
            </a:r>
            <a:r>
              <a:rPr lang="en-US" sz="2400" b="1" dirty="0">
                <a:solidFill>
                  <a:srgbClr val="0000FF"/>
                </a:solidFill>
                <a:effectLst>
                  <a:outerShdw blurRad="38100" dist="38100" dir="2700000" algn="tl">
                    <a:srgbClr val="000000">
                      <a:alpha val="43137"/>
                    </a:srgbClr>
                  </a:outerShdw>
                </a:effectLst>
                <a:latin typeface="Corbel"/>
                <a:ea typeface="MingLiU_HKSCS" pitchFamily="18" charset="-120"/>
                <a:cs typeface="Corbel"/>
                <a:sym typeface="Symbol"/>
              </a:rPr>
              <a:t> I  </a:t>
            </a:r>
            <a:r>
              <a:rPr lang="en-US" sz="2400" b="1" dirty="0" err="1">
                <a:solidFill>
                  <a:srgbClr val="0000FF"/>
                </a:solidFill>
                <a:effectLst>
                  <a:outerShdw blurRad="38100" dist="38100" dir="2700000" algn="tl">
                    <a:srgbClr val="000000">
                      <a:alpha val="43137"/>
                    </a:srgbClr>
                  </a:outerShdw>
                </a:effectLst>
                <a:latin typeface="Corbel"/>
                <a:ea typeface="MingLiU_HKSCS" pitchFamily="18" charset="-120"/>
                <a:cs typeface="Corbel"/>
                <a:sym typeface="Symbol"/>
              </a:rPr>
              <a:t>l</a:t>
            </a:r>
            <a:r>
              <a:rPr lang="en-US" sz="2400" b="1" dirty="0" err="1">
                <a:solidFill>
                  <a:srgbClr val="0000FF"/>
                </a:solidFill>
                <a:effectLst>
                  <a:outerShdw blurRad="38100" dist="38100" dir="2700000" algn="tl">
                    <a:srgbClr val="000000">
                      <a:alpha val="43137"/>
                    </a:srgbClr>
                  </a:outerShdw>
                </a:effectLst>
                <a:latin typeface="Corbel"/>
                <a:ea typeface="MingLiU_HKSCS" pitchFamily="18" charset="-120"/>
                <a:cs typeface="Corbel"/>
              </a:rPr>
              <a:t>+j</a:t>
            </a:r>
            <a:endParaRPr lang="en-US" sz="2400" b="1" dirty="0">
              <a:solidFill>
                <a:srgbClr val="0000FF"/>
              </a:solidFill>
              <a:effectLst>
                <a:outerShdw blurRad="38100" dist="38100" dir="2700000" algn="tl">
                  <a:srgbClr val="000000">
                    <a:alpha val="43137"/>
                  </a:srgbClr>
                </a:outerShdw>
              </a:effectLst>
              <a:latin typeface="Corbel"/>
              <a:ea typeface="MingLiU_HKSCS" pitchFamily="18" charset="-120"/>
              <a:cs typeface="Corbel"/>
            </a:endParaRPr>
          </a:p>
          <a:p>
            <a:pPr>
              <a:buFontTx/>
              <a:buBlip>
                <a:blip r:embed="rId3"/>
              </a:buBlip>
              <a:defRPr/>
            </a:pPr>
            <a:r>
              <a:rPr lang="en-US" sz="2400" b="1" dirty="0">
                <a:solidFill>
                  <a:srgbClr val="0000FF"/>
                </a:solidFill>
                <a:effectLst>
                  <a:outerShdw blurRad="38100" dist="38100" dir="2700000" algn="tl">
                    <a:srgbClr val="000000">
                      <a:alpha val="43137"/>
                    </a:srgbClr>
                  </a:outerShdw>
                </a:effectLst>
                <a:latin typeface="Corbel"/>
                <a:ea typeface="MingLiU_HKSCS" pitchFamily="18" charset="-120"/>
                <a:cs typeface="Corbel"/>
              </a:rPr>
              <a:t> B(E</a:t>
            </a:r>
            <a:r>
              <a:rPr lang="en-US" sz="2400" b="1" dirty="0">
                <a:solidFill>
                  <a:srgbClr val="0000FF"/>
                </a:solidFill>
                <a:effectLst>
                  <a:outerShdw blurRad="38100" dist="38100" dir="2700000" algn="tl">
                    <a:srgbClr val="000000">
                      <a:alpha val="43137"/>
                    </a:srgbClr>
                  </a:outerShdw>
                </a:effectLst>
                <a:latin typeface="Symbol" charset="2"/>
                <a:ea typeface="MingLiU_HKSCS" pitchFamily="18" charset="-120"/>
                <a:cs typeface="Symbol" charset="2"/>
              </a:rPr>
              <a:t>l</a:t>
            </a:r>
            <a:r>
              <a:rPr lang="en-US" sz="2400" b="1" dirty="0">
                <a:solidFill>
                  <a:srgbClr val="0000FF"/>
                </a:solidFill>
                <a:effectLst>
                  <a:outerShdw blurRad="38100" dist="38100" dir="2700000" algn="tl">
                    <a:srgbClr val="000000">
                      <a:alpha val="43137"/>
                    </a:srgbClr>
                  </a:outerShdw>
                </a:effectLst>
                <a:latin typeface="Corbel"/>
                <a:ea typeface="MingLiU_HKSCS" pitchFamily="18" charset="-120"/>
                <a:cs typeface="Corbel"/>
              </a:rPr>
              <a:t>) of phonon</a:t>
            </a:r>
            <a:endParaRPr lang="it-IT" sz="2000" dirty="0">
              <a:latin typeface="Corbel"/>
              <a:ea typeface="+mn-ea"/>
              <a:cs typeface="Corbel"/>
            </a:endParaRPr>
          </a:p>
        </p:txBody>
      </p:sp>
      <p:grpSp>
        <p:nvGrpSpPr>
          <p:cNvPr id="14" name="Gruppo 66"/>
          <p:cNvGrpSpPr>
            <a:grpSpLocks/>
          </p:cNvGrpSpPr>
          <p:nvPr/>
        </p:nvGrpSpPr>
        <p:grpSpPr bwMode="auto">
          <a:xfrm>
            <a:off x="6602413" y="1806575"/>
            <a:ext cx="2216150" cy="1077913"/>
            <a:chOff x="6170031" y="1805915"/>
            <a:chExt cx="2217052" cy="1077720"/>
          </a:xfrm>
        </p:grpSpPr>
        <p:cxnSp>
          <p:nvCxnSpPr>
            <p:cNvPr id="63" name="Connettore 2 62"/>
            <p:cNvCxnSpPr/>
            <p:nvPr/>
          </p:nvCxnSpPr>
          <p:spPr>
            <a:xfrm>
              <a:off x="6170031" y="1961462"/>
              <a:ext cx="0" cy="899952"/>
            </a:xfrm>
            <a:prstGeom prst="straightConnector1">
              <a:avLst/>
            </a:prstGeom>
            <a:ln w="3810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5" name="Rettangolo 64"/>
            <p:cNvSpPr/>
            <p:nvPr/>
          </p:nvSpPr>
          <p:spPr>
            <a:xfrm>
              <a:off x="6300259" y="1805915"/>
              <a:ext cx="2086824" cy="1077720"/>
            </a:xfrm>
            <a:prstGeom prst="rect">
              <a:avLst/>
            </a:prstGeom>
            <a:solidFill>
              <a:schemeClr val="bg1"/>
            </a:solidFill>
          </p:spPr>
          <p:txBody>
            <a:bodyPr wrap="none">
              <a:spAutoFit/>
            </a:bodyPr>
            <a:lstStyle/>
            <a:p>
              <a:pPr>
                <a:defRPr/>
              </a:pPr>
              <a:r>
                <a:rPr lang="en-US" sz="2400" b="1" dirty="0">
                  <a:solidFill>
                    <a:srgbClr val="0000FF"/>
                  </a:solidFill>
                  <a:effectLst>
                    <a:outerShdw blurRad="38100" dist="38100" dir="2700000" algn="tl">
                      <a:srgbClr val="000000">
                        <a:alpha val="43137"/>
                      </a:srgbClr>
                    </a:outerShdw>
                  </a:effectLst>
                  <a:latin typeface="Corbel"/>
                  <a:ea typeface="MingLiU_HKSCS" pitchFamily="18" charset="-120"/>
                  <a:cs typeface="Corbel"/>
                </a:rPr>
                <a:t>Energy Split:</a:t>
              </a:r>
            </a:p>
            <a:p>
              <a:pPr>
                <a:defRPr/>
              </a:pPr>
              <a:r>
                <a:rPr lang="en-US" sz="2000" dirty="0">
                  <a:solidFill>
                    <a:srgbClr val="0000FF"/>
                  </a:solidFill>
                  <a:effectLst>
                    <a:outerShdw blurRad="38100" dist="38100" dir="2700000" algn="tl">
                      <a:srgbClr val="000000">
                        <a:alpha val="43137"/>
                      </a:srgbClr>
                    </a:outerShdw>
                  </a:effectLst>
                  <a:latin typeface="Corbel"/>
                  <a:ea typeface="MingLiU_HKSCS" pitchFamily="18" charset="-120"/>
                  <a:cs typeface="Corbel"/>
                </a:rPr>
                <a:t>Coupling strength</a:t>
              </a:r>
            </a:p>
            <a:p>
              <a:pPr>
                <a:defRPr/>
              </a:pPr>
              <a:r>
                <a:rPr lang="en-US" sz="2000" dirty="0">
                  <a:solidFill>
                    <a:srgbClr val="0000FF"/>
                  </a:solidFill>
                  <a:effectLst>
                    <a:outerShdw blurRad="38100" dist="38100" dir="2700000" algn="tl">
                      <a:srgbClr val="000000">
                        <a:alpha val="43137"/>
                      </a:srgbClr>
                    </a:outerShdw>
                  </a:effectLst>
                  <a:latin typeface="Corbel"/>
                  <a:ea typeface="MingLiU_HKSCS" pitchFamily="18" charset="-120"/>
                  <a:cs typeface="Corbel"/>
                </a:rPr>
                <a:t>Nuclear Force</a:t>
              </a:r>
            </a:p>
          </p:txBody>
        </p:sp>
      </p:grpSp>
      <p:sp>
        <p:nvSpPr>
          <p:cNvPr id="68" name="Rettangolo 67"/>
          <p:cNvSpPr/>
          <p:nvPr/>
        </p:nvSpPr>
        <p:spPr>
          <a:xfrm>
            <a:off x="6083300" y="1052513"/>
            <a:ext cx="185738" cy="298450"/>
          </a:xfrm>
          <a:prstGeom prst="rect">
            <a:avLst/>
          </a:prstGeom>
        </p:spPr>
        <p:txBody>
          <a:bodyPr wrap="none">
            <a:spAutoFit/>
          </a:bodyPr>
          <a:lstStyle/>
          <a:p>
            <a:pPr>
              <a:defRPr/>
            </a:pPr>
            <a:endParaRPr lang="it-IT" sz="2000" b="1" baseline="-25000" dirty="0">
              <a:solidFill>
                <a:srgbClr val="0000FF"/>
              </a:solidFill>
              <a:effectLst>
                <a:outerShdw blurRad="38100" dist="38100" dir="2700000" algn="tl">
                  <a:srgbClr val="000000">
                    <a:alpha val="43137"/>
                  </a:srgbClr>
                </a:outerShdw>
              </a:effectLst>
              <a:latin typeface="Comic Sans MS" pitchFamily="66" charset="0"/>
              <a:ea typeface="+mn-ea"/>
              <a:cs typeface="Arial" charset="0"/>
            </a:endParaRPr>
          </a:p>
        </p:txBody>
      </p:sp>
      <p:pic>
        <p:nvPicPr>
          <p:cNvPr id="61448" name="Picture 4"/>
          <p:cNvPicPr>
            <a:picLocks noChangeAspect="1"/>
          </p:cNvPicPr>
          <p:nvPr/>
        </p:nvPicPr>
        <p:blipFill>
          <a:blip r:embed="rId4">
            <a:extLst>
              <a:ext uri="{28A0092B-C50C-407E-A947-70E740481C1C}">
                <a14:useLocalDpi xmlns:a14="http://schemas.microsoft.com/office/drawing/2010/main" val="0"/>
              </a:ext>
            </a:extLst>
          </a:blip>
          <a:srcRect l="4024" t="18263" r="11627" b="8713"/>
          <a:stretch>
            <a:fillRect/>
          </a:stretch>
        </p:blipFill>
        <p:spPr bwMode="auto">
          <a:xfrm>
            <a:off x="31750" y="2768600"/>
            <a:ext cx="229235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9" name="Gruppo 2"/>
          <p:cNvGrpSpPr>
            <a:grpSpLocks/>
          </p:cNvGrpSpPr>
          <p:nvPr/>
        </p:nvGrpSpPr>
        <p:grpSpPr bwMode="auto">
          <a:xfrm>
            <a:off x="-44450" y="2565400"/>
            <a:ext cx="2455863" cy="1900238"/>
            <a:chOff x="3583867" y="3931973"/>
            <a:chExt cx="2049893" cy="1408376"/>
          </a:xfrm>
        </p:grpSpPr>
        <p:cxnSp>
          <p:nvCxnSpPr>
            <p:cNvPr id="64" name="Connettore 1 4"/>
            <p:cNvCxnSpPr/>
            <p:nvPr/>
          </p:nvCxnSpPr>
          <p:spPr>
            <a:xfrm rot="5400000">
              <a:off x="3805908" y="4632185"/>
              <a:ext cx="1408376" cy="79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6" name="Connettore 1 5"/>
            <p:cNvCxnSpPr/>
            <p:nvPr/>
          </p:nvCxnSpPr>
          <p:spPr>
            <a:xfrm rot="5400000">
              <a:off x="4147777" y="4636161"/>
              <a:ext cx="1408376"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7" name="Connettore 1 6"/>
            <p:cNvCxnSpPr/>
            <p:nvPr/>
          </p:nvCxnSpPr>
          <p:spPr>
            <a:xfrm>
              <a:off x="3590492" y="4664988"/>
              <a:ext cx="2043268"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9" name="Connettore 1 7"/>
            <p:cNvCxnSpPr/>
            <p:nvPr/>
          </p:nvCxnSpPr>
          <p:spPr>
            <a:xfrm>
              <a:off x="3583867" y="4373194"/>
              <a:ext cx="204194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70" name="Ovale 8"/>
          <p:cNvSpPr/>
          <p:nvPr/>
        </p:nvSpPr>
        <p:spPr>
          <a:xfrm>
            <a:off x="1438275" y="3141663"/>
            <a:ext cx="431800" cy="431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1" name="Ovale 8"/>
          <p:cNvSpPr/>
          <p:nvPr/>
        </p:nvSpPr>
        <p:spPr>
          <a:xfrm>
            <a:off x="646113" y="3141663"/>
            <a:ext cx="431800" cy="431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2" name="TextBox 35"/>
          <p:cNvSpPr txBox="1">
            <a:spLocks noChangeArrowheads="1"/>
          </p:cNvSpPr>
          <p:nvPr/>
        </p:nvSpPr>
        <p:spPr bwMode="auto">
          <a:xfrm>
            <a:off x="300038" y="4724400"/>
            <a:ext cx="1835150" cy="1016000"/>
          </a:xfrm>
          <a:prstGeom prst="rect">
            <a:avLst/>
          </a:prstGeom>
          <a:solidFill>
            <a:schemeClr val="bg1"/>
          </a:solidFill>
          <a:ln w="9525">
            <a:noFill/>
            <a:miter lim="800000"/>
            <a:headEnd/>
            <a:tailEnd/>
          </a:ln>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it-IT" sz="3600" b="1" baseline="30000" dirty="0" smtClean="0">
                <a:solidFill>
                  <a:srgbClr val="FF0000"/>
                </a:solidFill>
                <a:effectLst>
                  <a:outerShdw blurRad="38100" dist="38100" dir="2700000" algn="tl">
                    <a:srgbClr val="DDDDDD"/>
                  </a:outerShdw>
                </a:effectLst>
                <a:latin typeface="Corbel"/>
                <a:cs typeface="Corbel"/>
              </a:rPr>
              <a:t>48</a:t>
            </a:r>
            <a:r>
              <a:rPr lang="it-IT" sz="3600" b="1" dirty="0" smtClean="0">
                <a:solidFill>
                  <a:srgbClr val="FF0000"/>
                </a:solidFill>
                <a:effectLst>
                  <a:outerShdw blurRad="38100" dist="38100" dir="2700000" algn="tl">
                    <a:srgbClr val="DDDDDD"/>
                  </a:outerShdw>
                </a:effectLst>
                <a:latin typeface="Corbel"/>
                <a:cs typeface="Corbel"/>
              </a:rPr>
              <a:t>Ca</a:t>
            </a:r>
            <a:endParaRPr lang="it-IT" sz="2800" b="1" dirty="0" smtClean="0">
              <a:solidFill>
                <a:srgbClr val="0000FF"/>
              </a:solidFill>
              <a:effectLst>
                <a:outerShdw blurRad="38100" dist="38100" dir="2700000" algn="tl">
                  <a:srgbClr val="DDDDDD"/>
                </a:outerShdw>
              </a:effectLst>
              <a:latin typeface="Corbel"/>
              <a:cs typeface="Corbel"/>
            </a:endParaRPr>
          </a:p>
          <a:p>
            <a:pPr algn="ctr" eaLnBrk="1" hangingPunct="1">
              <a:defRPr/>
            </a:pPr>
            <a:r>
              <a:rPr lang="it-IT" sz="2400" b="1" dirty="0" smtClean="0">
                <a:solidFill>
                  <a:srgbClr val="0000FF"/>
                </a:solidFill>
                <a:effectLst>
                  <a:outerShdw blurRad="38100" dist="38100" dir="2700000" algn="tl">
                    <a:srgbClr val="DDDDDD"/>
                  </a:outerShdw>
                </a:effectLst>
                <a:latin typeface="Corbel"/>
                <a:cs typeface="Corbel"/>
              </a:rPr>
              <a:t>(</a:t>
            </a:r>
            <a:r>
              <a:rPr lang="it-IT" sz="2400" b="1" dirty="0" err="1" smtClean="0">
                <a:solidFill>
                  <a:srgbClr val="0000FF"/>
                </a:solidFill>
                <a:effectLst>
                  <a:outerShdw blurRad="38100" dist="38100" dir="2700000" algn="tl">
                    <a:srgbClr val="DDDDDD"/>
                  </a:outerShdw>
                </a:effectLst>
                <a:latin typeface="Corbel"/>
                <a:cs typeface="Corbel"/>
              </a:rPr>
              <a:t>Z</a:t>
            </a:r>
            <a:r>
              <a:rPr lang="it-IT" sz="2400" b="1" dirty="0" smtClean="0">
                <a:solidFill>
                  <a:srgbClr val="0000FF"/>
                </a:solidFill>
                <a:effectLst>
                  <a:outerShdw blurRad="38100" dist="38100" dir="2700000" algn="tl">
                    <a:srgbClr val="DDDDDD"/>
                  </a:outerShdw>
                </a:effectLst>
                <a:latin typeface="Corbel"/>
                <a:cs typeface="Corbel"/>
              </a:rPr>
              <a:t>=20,N=28)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6"/>
          <p:cNvSpPr>
            <a:spLocks noChangeArrowheads="1"/>
          </p:cNvSpPr>
          <p:nvPr/>
        </p:nvSpPr>
        <p:spPr bwMode="auto">
          <a:xfrm>
            <a:off x="180975" y="-36513"/>
            <a:ext cx="9144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0000FF"/>
                </a:solidFill>
                <a:latin typeface="Corbel" charset="0"/>
              </a:rPr>
              <a:t>Evolution of Shell Structure</a:t>
            </a:r>
          </a:p>
        </p:txBody>
      </p:sp>
      <p:sp>
        <p:nvSpPr>
          <p:cNvPr id="19458" name="Rectangle 1"/>
          <p:cNvSpPr>
            <a:spLocks noChangeArrowheads="1"/>
          </p:cNvSpPr>
          <p:nvPr/>
        </p:nvSpPr>
        <p:spPr bwMode="auto">
          <a:xfrm>
            <a:off x="179388" y="563563"/>
            <a:ext cx="518477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000" b="1" i="1">
                <a:solidFill>
                  <a:srgbClr val="0000FF"/>
                </a:solidFill>
                <a:latin typeface="Corbel" charset="0"/>
                <a:cs typeface="Corbel" charset="0"/>
              </a:rPr>
              <a:t>Nucleons generate their own potential </a:t>
            </a:r>
          </a:p>
          <a:p>
            <a:r>
              <a:rPr lang="fr-FR" sz="2000">
                <a:solidFill>
                  <a:srgbClr val="0000FF"/>
                </a:solidFill>
                <a:latin typeface="Corbel" charset="0"/>
                <a:cs typeface="Corbel" charset="0"/>
              </a:rPr>
              <a:t>Quantum effects -&gt; shell gaps, magic numbers </a:t>
            </a:r>
          </a:p>
          <a:p>
            <a:pPr>
              <a:lnSpc>
                <a:spcPct val="50000"/>
              </a:lnSpc>
            </a:pPr>
            <a:endParaRPr lang="fr-FR" sz="1200">
              <a:solidFill>
                <a:srgbClr val="0000FF"/>
              </a:solidFill>
              <a:latin typeface="Corbel" charset="0"/>
              <a:cs typeface="Corbel" charset="0"/>
            </a:endParaRPr>
          </a:p>
          <a:p>
            <a:r>
              <a:rPr lang="fr-FR" sz="2000">
                <a:solidFill>
                  <a:srgbClr val="0000FF"/>
                </a:solidFill>
                <a:latin typeface="Corbel" charset="0"/>
                <a:cs typeface="Corbel" charset="0"/>
              </a:rPr>
              <a:t>Mean field potential:  V= HO + L</a:t>
            </a:r>
            <a:r>
              <a:rPr lang="fr-FR" sz="2000" baseline="30000">
                <a:solidFill>
                  <a:srgbClr val="0000FF"/>
                </a:solidFill>
                <a:latin typeface="Corbel" charset="0"/>
                <a:cs typeface="Corbel" charset="0"/>
              </a:rPr>
              <a:t>2</a:t>
            </a:r>
            <a:r>
              <a:rPr lang="fr-FR" sz="2000">
                <a:solidFill>
                  <a:srgbClr val="0000FF"/>
                </a:solidFill>
                <a:latin typeface="Corbel" charset="0"/>
                <a:cs typeface="Corbel" charset="0"/>
              </a:rPr>
              <a:t> + LS</a:t>
            </a:r>
          </a:p>
          <a:p>
            <a:r>
              <a:rPr lang="fr-FR" sz="2000">
                <a:solidFill>
                  <a:srgbClr val="0000FF"/>
                </a:solidFill>
                <a:latin typeface="Corbel" charset="0"/>
                <a:cs typeface="Corbel" charset="0"/>
              </a:rPr>
              <a:t>(</a:t>
            </a:r>
            <a:r>
              <a:rPr lang="fr-FR" sz="2000" i="1">
                <a:solidFill>
                  <a:srgbClr val="0000FF"/>
                </a:solidFill>
                <a:latin typeface="Corbel" charset="0"/>
                <a:cs typeface="Corbel" charset="0"/>
              </a:rPr>
              <a:t>Haxel, Goppert Mayer 1949</a:t>
            </a:r>
            <a:r>
              <a:rPr lang="fr-FR" sz="2000">
                <a:solidFill>
                  <a:srgbClr val="0000FF"/>
                </a:solidFill>
                <a:latin typeface="Corbel" charset="0"/>
                <a:cs typeface="Corbel" charset="0"/>
              </a:rPr>
              <a:t>)</a:t>
            </a:r>
          </a:p>
        </p:txBody>
      </p:sp>
      <p:grpSp>
        <p:nvGrpSpPr>
          <p:cNvPr id="19459" name="Group 2"/>
          <p:cNvGrpSpPr>
            <a:grpSpLocks/>
          </p:cNvGrpSpPr>
          <p:nvPr/>
        </p:nvGrpSpPr>
        <p:grpSpPr bwMode="auto">
          <a:xfrm>
            <a:off x="377825" y="2606675"/>
            <a:ext cx="3257550" cy="4135438"/>
            <a:chOff x="378346" y="2601301"/>
            <a:chExt cx="3257550" cy="4135440"/>
          </a:xfrm>
        </p:grpSpPr>
        <p:sp>
          <p:nvSpPr>
            <p:cNvPr id="9" name="Rectangle 8"/>
            <p:cNvSpPr/>
            <p:nvPr/>
          </p:nvSpPr>
          <p:spPr>
            <a:xfrm>
              <a:off x="391046" y="2636226"/>
              <a:ext cx="3176588" cy="403225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grpSp>
          <p:nvGrpSpPr>
            <p:cNvPr id="19486" name="Grouper 109"/>
            <p:cNvGrpSpPr>
              <a:grpSpLocks/>
            </p:cNvGrpSpPr>
            <p:nvPr/>
          </p:nvGrpSpPr>
          <p:grpSpPr bwMode="auto">
            <a:xfrm>
              <a:off x="378346" y="2601301"/>
              <a:ext cx="3257550" cy="4135440"/>
              <a:chOff x="782638" y="680020"/>
              <a:chExt cx="3257550" cy="4046540"/>
            </a:xfrm>
          </p:grpSpPr>
          <p:grpSp>
            <p:nvGrpSpPr>
              <p:cNvPr id="19487" name="Group 8"/>
              <p:cNvGrpSpPr>
                <a:grpSpLocks/>
              </p:cNvGrpSpPr>
              <p:nvPr/>
            </p:nvGrpSpPr>
            <p:grpSpPr bwMode="auto">
              <a:xfrm>
                <a:off x="2608263" y="1222945"/>
                <a:ext cx="1431925" cy="3503615"/>
                <a:chOff x="2915" y="1584"/>
                <a:chExt cx="902" cy="2207"/>
              </a:xfrm>
            </p:grpSpPr>
            <p:sp>
              <p:nvSpPr>
                <p:cNvPr id="19541" name="Text Box 9"/>
                <p:cNvSpPr txBox="1">
                  <a:spLocks noChangeArrowheads="1"/>
                </p:cNvSpPr>
                <p:nvPr/>
              </p:nvSpPr>
              <p:spPr bwMode="auto">
                <a:xfrm>
                  <a:off x="3167" y="3487"/>
                  <a:ext cx="3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solidFill>
                        <a:srgbClr val="FF0000"/>
                      </a:solidFill>
                      <a:latin typeface="Times New Roman" charset="0"/>
                    </a:rPr>
                    <a:t>L.S</a:t>
                  </a:r>
                </a:p>
              </p:txBody>
            </p:sp>
            <p:sp>
              <p:nvSpPr>
                <p:cNvPr id="19542" name="Rectangle 12"/>
                <p:cNvSpPr>
                  <a:spLocks noChangeArrowheads="1"/>
                </p:cNvSpPr>
                <p:nvPr/>
              </p:nvSpPr>
              <p:spPr bwMode="auto">
                <a:xfrm>
                  <a:off x="2915" y="3503"/>
                  <a:ext cx="2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400">
                      <a:solidFill>
                        <a:srgbClr val="FF0000"/>
                      </a:solidFill>
                    </a:rPr>
                    <a:t>+</a:t>
                  </a:r>
                </a:p>
              </p:txBody>
            </p:sp>
            <p:grpSp>
              <p:nvGrpSpPr>
                <p:cNvPr id="19543" name="Group 13"/>
                <p:cNvGrpSpPr>
                  <a:grpSpLocks/>
                </p:cNvGrpSpPr>
                <p:nvPr/>
              </p:nvGrpSpPr>
              <p:grpSpPr bwMode="auto">
                <a:xfrm>
                  <a:off x="2925" y="1584"/>
                  <a:ext cx="892" cy="1616"/>
                  <a:chOff x="2925" y="1584"/>
                  <a:chExt cx="892" cy="1616"/>
                </a:xfrm>
              </p:grpSpPr>
              <p:sp>
                <p:nvSpPr>
                  <p:cNvPr id="19544" name="Text Box 14"/>
                  <p:cNvSpPr txBox="1">
                    <a:spLocks noChangeArrowheads="1"/>
                  </p:cNvSpPr>
                  <p:nvPr/>
                </p:nvSpPr>
                <p:spPr bwMode="auto">
                  <a:xfrm>
                    <a:off x="3525" y="2337"/>
                    <a:ext cx="2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latin typeface="Times New Roman" charset="0"/>
                      </a:rPr>
                      <a:t>f</a:t>
                    </a:r>
                    <a:r>
                      <a:rPr lang="en-GB" sz="1600" baseline="-25000">
                        <a:latin typeface="Times New Roman" charset="0"/>
                      </a:rPr>
                      <a:t>7/2</a:t>
                    </a:r>
                  </a:p>
                </p:txBody>
              </p:sp>
              <p:sp>
                <p:nvSpPr>
                  <p:cNvPr id="19545" name="Line 15"/>
                  <p:cNvSpPr>
                    <a:spLocks noChangeShapeType="1"/>
                  </p:cNvSpPr>
                  <p:nvPr/>
                </p:nvSpPr>
                <p:spPr bwMode="auto">
                  <a:xfrm flipV="1">
                    <a:off x="3171" y="2436"/>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46" name="Line 16"/>
                  <p:cNvSpPr>
                    <a:spLocks noChangeShapeType="1"/>
                  </p:cNvSpPr>
                  <p:nvPr/>
                </p:nvSpPr>
                <p:spPr bwMode="auto">
                  <a:xfrm>
                    <a:off x="3135" y="2835"/>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47" name="Rectangle 17"/>
                  <p:cNvSpPr>
                    <a:spLocks noChangeArrowheads="1"/>
                  </p:cNvSpPr>
                  <p:nvPr/>
                </p:nvSpPr>
                <p:spPr bwMode="auto">
                  <a:xfrm>
                    <a:off x="3444" y="2682"/>
                    <a:ext cx="3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a:t> d</a:t>
                    </a:r>
                    <a:r>
                      <a:rPr lang="en-GB" sz="1600" baseline="-25000"/>
                      <a:t>3/2</a:t>
                    </a:r>
                  </a:p>
                </p:txBody>
              </p:sp>
              <p:sp>
                <p:nvSpPr>
                  <p:cNvPr id="19548" name="Text Box 18"/>
                  <p:cNvSpPr txBox="1">
                    <a:spLocks noChangeArrowheads="1"/>
                  </p:cNvSpPr>
                  <p:nvPr/>
                </p:nvSpPr>
                <p:spPr bwMode="auto">
                  <a:xfrm>
                    <a:off x="3225" y="2529"/>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latin typeface="Times New Roman" charset="0"/>
                      </a:rPr>
                      <a:t>20</a:t>
                    </a:r>
                  </a:p>
                </p:txBody>
              </p:sp>
              <p:sp>
                <p:nvSpPr>
                  <p:cNvPr id="19549" name="Oval 19"/>
                  <p:cNvSpPr>
                    <a:spLocks noChangeArrowheads="1"/>
                  </p:cNvSpPr>
                  <p:nvPr/>
                </p:nvSpPr>
                <p:spPr bwMode="auto">
                  <a:xfrm>
                    <a:off x="3259" y="2563"/>
                    <a:ext cx="182" cy="1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550" name="Line 20"/>
                  <p:cNvSpPr>
                    <a:spLocks noChangeShapeType="1"/>
                  </p:cNvSpPr>
                  <p:nvPr/>
                </p:nvSpPr>
                <p:spPr bwMode="auto">
                  <a:xfrm>
                    <a:off x="3141" y="3105"/>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51" name="Line 21"/>
                  <p:cNvSpPr>
                    <a:spLocks noChangeShapeType="1"/>
                  </p:cNvSpPr>
                  <p:nvPr/>
                </p:nvSpPr>
                <p:spPr bwMode="auto">
                  <a:xfrm flipH="1">
                    <a:off x="2931" y="2832"/>
                    <a:ext cx="210" cy="12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552" name="Line 22"/>
                  <p:cNvSpPr>
                    <a:spLocks noChangeShapeType="1"/>
                  </p:cNvSpPr>
                  <p:nvPr/>
                </p:nvSpPr>
                <p:spPr bwMode="auto">
                  <a:xfrm flipH="1" flipV="1">
                    <a:off x="2937" y="2958"/>
                    <a:ext cx="198" cy="14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553" name="Line 23"/>
                  <p:cNvSpPr>
                    <a:spLocks noChangeShapeType="1"/>
                  </p:cNvSpPr>
                  <p:nvPr/>
                </p:nvSpPr>
                <p:spPr bwMode="auto">
                  <a:xfrm flipH="1" flipV="1">
                    <a:off x="2925" y="2244"/>
                    <a:ext cx="210" cy="18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554" name="Line 24"/>
                  <p:cNvSpPr>
                    <a:spLocks noChangeShapeType="1"/>
                  </p:cNvSpPr>
                  <p:nvPr/>
                </p:nvSpPr>
                <p:spPr bwMode="auto">
                  <a:xfrm flipH="1">
                    <a:off x="2925" y="2136"/>
                    <a:ext cx="234" cy="10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555" name="Rectangle 25"/>
                  <p:cNvSpPr>
                    <a:spLocks noChangeArrowheads="1"/>
                  </p:cNvSpPr>
                  <p:nvPr/>
                </p:nvSpPr>
                <p:spPr bwMode="auto">
                  <a:xfrm>
                    <a:off x="3496" y="2969"/>
                    <a:ext cx="31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d</a:t>
                    </a:r>
                    <a:r>
                      <a:rPr lang="en-GB" baseline="-25000"/>
                      <a:t>5/2</a:t>
                    </a:r>
                  </a:p>
                </p:txBody>
              </p:sp>
              <p:sp>
                <p:nvSpPr>
                  <p:cNvPr id="19556" name="Text Box 26"/>
                  <p:cNvSpPr txBox="1">
                    <a:spLocks noChangeArrowheads="1"/>
                  </p:cNvSpPr>
                  <p:nvPr/>
                </p:nvSpPr>
                <p:spPr bwMode="auto">
                  <a:xfrm>
                    <a:off x="3525" y="1911"/>
                    <a:ext cx="2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latin typeface="Times New Roman" charset="0"/>
                      </a:rPr>
                      <a:t>p</a:t>
                    </a:r>
                    <a:r>
                      <a:rPr lang="en-GB" sz="1600" baseline="-25000">
                        <a:latin typeface="Times New Roman" charset="0"/>
                      </a:rPr>
                      <a:t>1/2</a:t>
                    </a:r>
                  </a:p>
                </p:txBody>
              </p:sp>
              <p:sp>
                <p:nvSpPr>
                  <p:cNvPr id="19557" name="Line 27"/>
                  <p:cNvSpPr>
                    <a:spLocks noChangeShapeType="1"/>
                  </p:cNvSpPr>
                  <p:nvPr/>
                </p:nvSpPr>
                <p:spPr bwMode="auto">
                  <a:xfrm>
                    <a:off x="3165" y="2133"/>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58" name="Oval 28"/>
                  <p:cNvSpPr>
                    <a:spLocks noChangeArrowheads="1"/>
                  </p:cNvSpPr>
                  <p:nvPr/>
                </p:nvSpPr>
                <p:spPr bwMode="auto">
                  <a:xfrm>
                    <a:off x="3271" y="2233"/>
                    <a:ext cx="182" cy="1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559" name="Line 29"/>
                  <p:cNvSpPr>
                    <a:spLocks noChangeShapeType="1"/>
                  </p:cNvSpPr>
                  <p:nvPr/>
                </p:nvSpPr>
                <p:spPr bwMode="auto">
                  <a:xfrm>
                    <a:off x="3123" y="2883"/>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0" name="Rectangle 30"/>
                  <p:cNvSpPr>
                    <a:spLocks noChangeArrowheads="1"/>
                  </p:cNvSpPr>
                  <p:nvPr/>
                </p:nvSpPr>
                <p:spPr bwMode="auto">
                  <a:xfrm>
                    <a:off x="3450" y="2772"/>
                    <a:ext cx="31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a:t> s</a:t>
                    </a:r>
                    <a:r>
                      <a:rPr lang="en-GB" sz="1600" baseline="-25000"/>
                      <a:t>1/2</a:t>
                    </a:r>
                  </a:p>
                </p:txBody>
              </p:sp>
              <p:sp>
                <p:nvSpPr>
                  <p:cNvPr id="19561" name="Line 31"/>
                  <p:cNvSpPr>
                    <a:spLocks noChangeShapeType="1"/>
                  </p:cNvSpPr>
                  <p:nvPr/>
                </p:nvSpPr>
                <p:spPr bwMode="auto">
                  <a:xfrm flipV="1">
                    <a:off x="2925" y="2088"/>
                    <a:ext cx="24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2" name="Line 32"/>
                  <p:cNvSpPr>
                    <a:spLocks noChangeShapeType="1"/>
                  </p:cNvSpPr>
                  <p:nvPr/>
                </p:nvSpPr>
                <p:spPr bwMode="auto">
                  <a:xfrm>
                    <a:off x="2925" y="2142"/>
                    <a:ext cx="222" cy="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3" name="Line 33"/>
                  <p:cNvSpPr>
                    <a:spLocks noChangeShapeType="1"/>
                  </p:cNvSpPr>
                  <p:nvPr/>
                </p:nvSpPr>
                <p:spPr bwMode="auto">
                  <a:xfrm>
                    <a:off x="3165" y="2091"/>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4" name="Line 34"/>
                  <p:cNvSpPr>
                    <a:spLocks noChangeShapeType="1"/>
                  </p:cNvSpPr>
                  <p:nvPr/>
                </p:nvSpPr>
                <p:spPr bwMode="auto">
                  <a:xfrm>
                    <a:off x="3165" y="2205"/>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65" name="Text Box 35"/>
                  <p:cNvSpPr txBox="1">
                    <a:spLocks noChangeArrowheads="1"/>
                  </p:cNvSpPr>
                  <p:nvPr/>
                </p:nvSpPr>
                <p:spPr bwMode="auto">
                  <a:xfrm>
                    <a:off x="3513" y="2121"/>
                    <a:ext cx="2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latin typeface="Times New Roman" charset="0"/>
                      </a:rPr>
                      <a:t>p</a:t>
                    </a:r>
                    <a:r>
                      <a:rPr lang="en-GB" sz="1600" baseline="-25000">
                        <a:latin typeface="Times New Roman" charset="0"/>
                      </a:rPr>
                      <a:t>3/2</a:t>
                    </a:r>
                  </a:p>
                </p:txBody>
              </p:sp>
              <p:sp>
                <p:nvSpPr>
                  <p:cNvPr id="19566" name="Text Box 36"/>
                  <p:cNvSpPr txBox="1">
                    <a:spLocks noChangeArrowheads="1"/>
                  </p:cNvSpPr>
                  <p:nvPr/>
                </p:nvSpPr>
                <p:spPr bwMode="auto">
                  <a:xfrm>
                    <a:off x="3525" y="2019"/>
                    <a:ext cx="2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latin typeface="Times New Roman" charset="0"/>
                      </a:rPr>
                      <a:t>f</a:t>
                    </a:r>
                    <a:r>
                      <a:rPr lang="en-GB" sz="1600" baseline="-25000">
                        <a:latin typeface="Times New Roman" charset="0"/>
                      </a:rPr>
                      <a:t>5/2</a:t>
                    </a:r>
                  </a:p>
                </p:txBody>
              </p:sp>
              <p:sp>
                <p:nvSpPr>
                  <p:cNvPr id="19567" name="Rectangle 37"/>
                  <p:cNvSpPr>
                    <a:spLocks noChangeArrowheads="1"/>
                  </p:cNvSpPr>
                  <p:nvPr/>
                </p:nvSpPr>
                <p:spPr bwMode="auto">
                  <a:xfrm>
                    <a:off x="3230" y="2201"/>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0000"/>
                        </a:solidFill>
                      </a:rPr>
                      <a:t>28</a:t>
                    </a:r>
                  </a:p>
                </p:txBody>
              </p:sp>
              <p:sp>
                <p:nvSpPr>
                  <p:cNvPr id="19568" name="Text Box 38"/>
                  <p:cNvSpPr txBox="1">
                    <a:spLocks noChangeArrowheads="1"/>
                  </p:cNvSpPr>
                  <p:nvPr/>
                </p:nvSpPr>
                <p:spPr bwMode="auto">
                  <a:xfrm>
                    <a:off x="3225" y="1881"/>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latin typeface="Times New Roman" charset="0"/>
                      </a:rPr>
                      <a:t>40</a:t>
                    </a:r>
                  </a:p>
                </p:txBody>
              </p:sp>
              <p:sp>
                <p:nvSpPr>
                  <p:cNvPr id="19569" name="Oval 39"/>
                  <p:cNvSpPr>
                    <a:spLocks noChangeArrowheads="1"/>
                  </p:cNvSpPr>
                  <p:nvPr/>
                </p:nvSpPr>
                <p:spPr bwMode="auto">
                  <a:xfrm>
                    <a:off x="3265" y="1909"/>
                    <a:ext cx="182" cy="1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570" name="Line 40"/>
                  <p:cNvSpPr>
                    <a:spLocks noChangeShapeType="1"/>
                  </p:cNvSpPr>
                  <p:nvPr/>
                </p:nvSpPr>
                <p:spPr bwMode="auto">
                  <a:xfrm flipH="1" flipV="1">
                    <a:off x="2925" y="1710"/>
                    <a:ext cx="210" cy="18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571" name="Line 41"/>
                  <p:cNvSpPr>
                    <a:spLocks noChangeShapeType="1"/>
                  </p:cNvSpPr>
                  <p:nvPr/>
                </p:nvSpPr>
                <p:spPr bwMode="auto">
                  <a:xfrm flipH="1">
                    <a:off x="2931" y="1584"/>
                    <a:ext cx="210" cy="12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572" name="Line 42"/>
                  <p:cNvSpPr>
                    <a:spLocks noChangeShapeType="1"/>
                  </p:cNvSpPr>
                  <p:nvPr/>
                </p:nvSpPr>
                <p:spPr bwMode="auto">
                  <a:xfrm>
                    <a:off x="3141" y="1899"/>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3" name="Line 43"/>
                  <p:cNvSpPr>
                    <a:spLocks noChangeShapeType="1"/>
                  </p:cNvSpPr>
                  <p:nvPr/>
                </p:nvSpPr>
                <p:spPr bwMode="auto">
                  <a:xfrm>
                    <a:off x="3141" y="1587"/>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74" name="Text Box 44"/>
                  <p:cNvSpPr txBox="1">
                    <a:spLocks noChangeArrowheads="1"/>
                  </p:cNvSpPr>
                  <p:nvPr/>
                </p:nvSpPr>
                <p:spPr bwMode="auto">
                  <a:xfrm>
                    <a:off x="3513" y="1773"/>
                    <a:ext cx="2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latin typeface="Times New Roman" charset="0"/>
                      </a:rPr>
                      <a:t>g</a:t>
                    </a:r>
                    <a:r>
                      <a:rPr lang="en-GB" sz="1600" baseline="-25000">
                        <a:latin typeface="Times New Roman" charset="0"/>
                      </a:rPr>
                      <a:t>9/2</a:t>
                    </a:r>
                  </a:p>
                </p:txBody>
              </p:sp>
              <p:sp>
                <p:nvSpPr>
                  <p:cNvPr id="19575" name="Rectangle 45"/>
                  <p:cNvSpPr>
                    <a:spLocks noChangeArrowheads="1"/>
                  </p:cNvSpPr>
                  <p:nvPr/>
                </p:nvSpPr>
                <p:spPr bwMode="auto">
                  <a:xfrm>
                    <a:off x="3222" y="1623"/>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0000"/>
                        </a:solidFill>
                      </a:rPr>
                      <a:t>50</a:t>
                    </a:r>
                  </a:p>
                </p:txBody>
              </p:sp>
              <p:sp>
                <p:nvSpPr>
                  <p:cNvPr id="19576" name="Oval 46"/>
                  <p:cNvSpPr>
                    <a:spLocks noChangeArrowheads="1"/>
                  </p:cNvSpPr>
                  <p:nvPr/>
                </p:nvSpPr>
                <p:spPr bwMode="auto">
                  <a:xfrm>
                    <a:off x="3248" y="1633"/>
                    <a:ext cx="216" cy="21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577" name="Rectangle 47"/>
                  <p:cNvSpPr>
                    <a:spLocks noChangeArrowheads="1"/>
                  </p:cNvSpPr>
                  <p:nvPr/>
                </p:nvSpPr>
                <p:spPr bwMode="auto">
                  <a:xfrm>
                    <a:off x="3213" y="2861"/>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0000"/>
                        </a:solidFill>
                      </a:rPr>
                      <a:t>14</a:t>
                    </a:r>
                  </a:p>
                </p:txBody>
              </p:sp>
              <p:sp>
                <p:nvSpPr>
                  <p:cNvPr id="19578" name="Oval 48"/>
                  <p:cNvSpPr>
                    <a:spLocks noChangeArrowheads="1"/>
                  </p:cNvSpPr>
                  <p:nvPr/>
                </p:nvSpPr>
                <p:spPr bwMode="auto">
                  <a:xfrm>
                    <a:off x="3264" y="2904"/>
                    <a:ext cx="176" cy="16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grpSp>
          </p:grpSp>
          <p:grpSp>
            <p:nvGrpSpPr>
              <p:cNvPr id="19488" name="Group 49"/>
              <p:cNvGrpSpPr>
                <a:grpSpLocks/>
              </p:cNvGrpSpPr>
              <p:nvPr/>
            </p:nvGrpSpPr>
            <p:grpSpPr bwMode="auto">
              <a:xfrm>
                <a:off x="782638" y="680020"/>
                <a:ext cx="1868487" cy="4027490"/>
                <a:chOff x="1765" y="1242"/>
                <a:chExt cx="1177" cy="2537"/>
              </a:xfrm>
            </p:grpSpPr>
            <p:sp>
              <p:nvSpPr>
                <p:cNvPr id="19498" name="Rectangle 50"/>
                <p:cNvSpPr>
                  <a:spLocks noChangeArrowheads="1"/>
                </p:cNvSpPr>
                <p:nvPr/>
              </p:nvSpPr>
              <p:spPr bwMode="auto">
                <a:xfrm>
                  <a:off x="1765" y="3491"/>
                  <a:ext cx="4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400">
                      <a:solidFill>
                        <a:schemeClr val="accent2"/>
                      </a:solidFill>
                    </a:rPr>
                    <a:t>H.O</a:t>
                  </a:r>
                </a:p>
              </p:txBody>
            </p:sp>
            <p:sp>
              <p:nvSpPr>
                <p:cNvPr id="19499" name="Rectangle 51"/>
                <p:cNvSpPr>
                  <a:spLocks noChangeArrowheads="1"/>
                </p:cNvSpPr>
                <p:nvPr/>
              </p:nvSpPr>
              <p:spPr bwMode="auto">
                <a:xfrm>
                  <a:off x="2599" y="3485"/>
                  <a:ext cx="2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400">
                      <a:solidFill>
                        <a:schemeClr val="accent2"/>
                      </a:solidFill>
                    </a:rPr>
                    <a:t>L</a:t>
                  </a:r>
                  <a:r>
                    <a:rPr lang="en-GB" sz="2400" baseline="30000">
                      <a:solidFill>
                        <a:schemeClr val="accent2"/>
                      </a:solidFill>
                    </a:rPr>
                    <a:t>2</a:t>
                  </a:r>
                </a:p>
              </p:txBody>
            </p:sp>
            <p:sp>
              <p:nvSpPr>
                <p:cNvPr id="19500" name="Text Box 52"/>
                <p:cNvSpPr txBox="1">
                  <a:spLocks noChangeArrowheads="1"/>
                </p:cNvSpPr>
                <p:nvPr/>
              </p:nvSpPr>
              <p:spPr bwMode="auto">
                <a:xfrm>
                  <a:off x="2274" y="3491"/>
                  <a:ext cx="2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solidFill>
                        <a:schemeClr val="accent2"/>
                      </a:solidFill>
                      <a:latin typeface="Times New Roman" charset="0"/>
                    </a:rPr>
                    <a:t>+</a:t>
                  </a:r>
                </a:p>
              </p:txBody>
            </p:sp>
            <p:grpSp>
              <p:nvGrpSpPr>
                <p:cNvPr id="19501" name="Group 53"/>
                <p:cNvGrpSpPr>
                  <a:grpSpLocks/>
                </p:cNvGrpSpPr>
                <p:nvPr/>
              </p:nvGrpSpPr>
              <p:grpSpPr bwMode="auto">
                <a:xfrm>
                  <a:off x="1779" y="1242"/>
                  <a:ext cx="1163" cy="2315"/>
                  <a:chOff x="1779" y="1242"/>
                  <a:chExt cx="1163" cy="2315"/>
                </a:xfrm>
              </p:grpSpPr>
              <p:sp>
                <p:nvSpPr>
                  <p:cNvPr id="19502" name="Oval 54"/>
                  <p:cNvSpPr>
                    <a:spLocks noChangeArrowheads="1"/>
                  </p:cNvSpPr>
                  <p:nvPr/>
                </p:nvSpPr>
                <p:spPr bwMode="auto">
                  <a:xfrm>
                    <a:off x="2643" y="2427"/>
                    <a:ext cx="270" cy="223"/>
                  </a:xfrm>
                  <a:prstGeom prst="ellipse">
                    <a:avLst/>
                  </a:prstGeom>
                  <a:solidFill>
                    <a:srgbClr val="CCECFF"/>
                  </a:solidFill>
                  <a:ln w="9525">
                    <a:solidFill>
                      <a:schemeClr val="tx1"/>
                    </a:solidFill>
                    <a:round/>
                    <a:headEnd/>
                    <a:tailEnd/>
                  </a:ln>
                </p:spPr>
                <p:txBody>
                  <a:bodyPr wrap="none" anchor="ctr"/>
                  <a:lstStyle/>
                  <a:p>
                    <a:endParaRPr lang="fr-FR"/>
                  </a:p>
                </p:txBody>
              </p:sp>
              <p:sp>
                <p:nvSpPr>
                  <p:cNvPr id="19503" name="Oval 55"/>
                  <p:cNvSpPr>
                    <a:spLocks noChangeArrowheads="1"/>
                  </p:cNvSpPr>
                  <p:nvPr/>
                </p:nvSpPr>
                <p:spPr bwMode="auto">
                  <a:xfrm>
                    <a:off x="2623" y="3133"/>
                    <a:ext cx="230" cy="215"/>
                  </a:xfrm>
                  <a:prstGeom prst="ellipse">
                    <a:avLst/>
                  </a:prstGeom>
                  <a:solidFill>
                    <a:srgbClr val="CCECFF"/>
                  </a:solidFill>
                  <a:ln w="9525">
                    <a:solidFill>
                      <a:schemeClr val="tx1"/>
                    </a:solidFill>
                    <a:round/>
                    <a:headEnd/>
                    <a:tailEnd/>
                  </a:ln>
                </p:spPr>
                <p:txBody>
                  <a:bodyPr wrap="none" anchor="ctr"/>
                  <a:lstStyle/>
                  <a:p>
                    <a:endParaRPr lang="fr-FR"/>
                  </a:p>
                </p:txBody>
              </p:sp>
              <p:sp>
                <p:nvSpPr>
                  <p:cNvPr id="19504" name="Oval 56"/>
                  <p:cNvSpPr>
                    <a:spLocks noChangeArrowheads="1"/>
                  </p:cNvSpPr>
                  <p:nvPr/>
                </p:nvSpPr>
                <p:spPr bwMode="auto">
                  <a:xfrm>
                    <a:off x="2609" y="1807"/>
                    <a:ext cx="254" cy="231"/>
                  </a:xfrm>
                  <a:prstGeom prst="ellipse">
                    <a:avLst/>
                  </a:prstGeom>
                  <a:solidFill>
                    <a:srgbClr val="CCECFF"/>
                  </a:solidFill>
                  <a:ln w="9525">
                    <a:solidFill>
                      <a:schemeClr val="tx1"/>
                    </a:solidFill>
                    <a:round/>
                    <a:headEnd/>
                    <a:tailEnd/>
                  </a:ln>
                </p:spPr>
                <p:txBody>
                  <a:bodyPr wrap="none" anchor="ctr"/>
                  <a:lstStyle/>
                  <a:p>
                    <a:endParaRPr lang="fr-FR"/>
                  </a:p>
                </p:txBody>
              </p:sp>
              <p:sp>
                <p:nvSpPr>
                  <p:cNvPr id="19505" name="Text Box 57"/>
                  <p:cNvSpPr txBox="1">
                    <a:spLocks noChangeArrowheads="1"/>
                  </p:cNvSpPr>
                  <p:nvPr/>
                </p:nvSpPr>
                <p:spPr bwMode="auto">
                  <a:xfrm>
                    <a:off x="2081" y="2420"/>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a:latin typeface="Times New Roman" charset="0"/>
                    </a:endParaRPr>
                  </a:p>
                </p:txBody>
              </p:sp>
              <p:sp>
                <p:nvSpPr>
                  <p:cNvPr id="19506" name="Line 58"/>
                  <p:cNvSpPr>
                    <a:spLocks noChangeShapeType="1"/>
                  </p:cNvSpPr>
                  <p:nvPr/>
                </p:nvSpPr>
                <p:spPr bwMode="auto">
                  <a:xfrm>
                    <a:off x="2565" y="2949"/>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07" name="Line 59"/>
                  <p:cNvSpPr>
                    <a:spLocks noChangeShapeType="1"/>
                  </p:cNvSpPr>
                  <p:nvPr/>
                </p:nvSpPr>
                <p:spPr bwMode="auto">
                  <a:xfrm>
                    <a:off x="2553" y="2241"/>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08" name="Rectangle 60"/>
                  <p:cNvSpPr>
                    <a:spLocks noChangeArrowheads="1"/>
                  </p:cNvSpPr>
                  <p:nvPr/>
                </p:nvSpPr>
                <p:spPr bwMode="auto">
                  <a:xfrm>
                    <a:off x="2309" y="2849"/>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1d</a:t>
                    </a:r>
                  </a:p>
                </p:txBody>
              </p:sp>
              <p:sp>
                <p:nvSpPr>
                  <p:cNvPr id="19509" name="Rectangle 61"/>
                  <p:cNvSpPr>
                    <a:spLocks noChangeArrowheads="1"/>
                  </p:cNvSpPr>
                  <p:nvPr/>
                </p:nvSpPr>
                <p:spPr bwMode="auto">
                  <a:xfrm>
                    <a:off x="2333" y="2129"/>
                    <a:ext cx="2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1f</a:t>
                    </a:r>
                  </a:p>
                </p:txBody>
              </p:sp>
              <p:sp>
                <p:nvSpPr>
                  <p:cNvPr id="19510" name="Line 62"/>
                  <p:cNvSpPr>
                    <a:spLocks noChangeShapeType="1"/>
                  </p:cNvSpPr>
                  <p:nvPr/>
                </p:nvSpPr>
                <p:spPr bwMode="auto">
                  <a:xfrm>
                    <a:off x="2553" y="2145"/>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11" name="Line 63"/>
                  <p:cNvSpPr>
                    <a:spLocks noChangeShapeType="1"/>
                  </p:cNvSpPr>
                  <p:nvPr/>
                </p:nvSpPr>
                <p:spPr bwMode="auto">
                  <a:xfrm>
                    <a:off x="2565" y="2889"/>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12" name="Rectangle 64"/>
                  <p:cNvSpPr>
                    <a:spLocks noChangeArrowheads="1"/>
                  </p:cNvSpPr>
                  <p:nvPr/>
                </p:nvSpPr>
                <p:spPr bwMode="auto">
                  <a:xfrm>
                    <a:off x="2327" y="2735"/>
                    <a:ext cx="2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2s</a:t>
                    </a:r>
                  </a:p>
                </p:txBody>
              </p:sp>
              <p:sp>
                <p:nvSpPr>
                  <p:cNvPr id="19513" name="Rectangle 65"/>
                  <p:cNvSpPr>
                    <a:spLocks noChangeArrowheads="1"/>
                  </p:cNvSpPr>
                  <p:nvPr/>
                </p:nvSpPr>
                <p:spPr bwMode="auto">
                  <a:xfrm>
                    <a:off x="2339" y="2003"/>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2p</a:t>
                    </a:r>
                  </a:p>
                </p:txBody>
              </p:sp>
              <p:sp>
                <p:nvSpPr>
                  <p:cNvPr id="19514" name="Text Box 66"/>
                  <p:cNvSpPr txBox="1">
                    <a:spLocks noChangeArrowheads="1"/>
                  </p:cNvSpPr>
                  <p:nvPr/>
                </p:nvSpPr>
                <p:spPr bwMode="auto">
                  <a:xfrm>
                    <a:off x="2625" y="2378"/>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latin typeface="Times New Roman" charset="0"/>
                      </a:rPr>
                      <a:t>20</a:t>
                    </a:r>
                  </a:p>
                </p:txBody>
              </p:sp>
              <p:sp>
                <p:nvSpPr>
                  <p:cNvPr id="19515" name="Line 67"/>
                  <p:cNvSpPr>
                    <a:spLocks noChangeShapeType="1"/>
                  </p:cNvSpPr>
                  <p:nvPr/>
                </p:nvSpPr>
                <p:spPr bwMode="auto">
                  <a:xfrm>
                    <a:off x="1779" y="2865"/>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16" name="Line 68"/>
                  <p:cNvSpPr>
                    <a:spLocks noChangeShapeType="1"/>
                  </p:cNvSpPr>
                  <p:nvPr/>
                </p:nvSpPr>
                <p:spPr bwMode="auto">
                  <a:xfrm flipH="1" flipV="1">
                    <a:off x="2187" y="2874"/>
                    <a:ext cx="168" cy="7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517" name="Line 69"/>
                  <p:cNvSpPr>
                    <a:spLocks noChangeShapeType="1"/>
                  </p:cNvSpPr>
                  <p:nvPr/>
                </p:nvSpPr>
                <p:spPr bwMode="auto">
                  <a:xfrm flipH="1" flipV="1">
                    <a:off x="2181" y="2862"/>
                    <a:ext cx="186" cy="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518" name="Line 70"/>
                  <p:cNvSpPr>
                    <a:spLocks noChangeShapeType="1"/>
                  </p:cNvSpPr>
                  <p:nvPr/>
                </p:nvSpPr>
                <p:spPr bwMode="auto">
                  <a:xfrm>
                    <a:off x="1821" y="2091"/>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19" name="Line 71"/>
                  <p:cNvSpPr>
                    <a:spLocks noChangeShapeType="1"/>
                  </p:cNvSpPr>
                  <p:nvPr/>
                </p:nvSpPr>
                <p:spPr bwMode="auto">
                  <a:xfrm flipH="1" flipV="1">
                    <a:off x="2193" y="2094"/>
                    <a:ext cx="186" cy="13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520" name="Line 72"/>
                  <p:cNvSpPr>
                    <a:spLocks noChangeShapeType="1"/>
                  </p:cNvSpPr>
                  <p:nvPr/>
                </p:nvSpPr>
                <p:spPr bwMode="auto">
                  <a:xfrm flipH="1" flipV="1">
                    <a:off x="2211" y="2100"/>
                    <a:ext cx="198" cy="4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521" name="Text Box 73"/>
                  <p:cNvSpPr txBox="1">
                    <a:spLocks noChangeArrowheads="1"/>
                  </p:cNvSpPr>
                  <p:nvPr/>
                </p:nvSpPr>
                <p:spPr bwMode="auto">
                  <a:xfrm>
                    <a:off x="1787" y="2670"/>
                    <a:ext cx="37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latin typeface="Times New Roman" charset="0"/>
                      </a:rPr>
                      <a:t>N=2</a:t>
                    </a:r>
                  </a:p>
                </p:txBody>
              </p:sp>
              <p:sp>
                <p:nvSpPr>
                  <p:cNvPr id="19522" name="Text Box 74"/>
                  <p:cNvSpPr txBox="1">
                    <a:spLocks noChangeArrowheads="1"/>
                  </p:cNvSpPr>
                  <p:nvPr/>
                </p:nvSpPr>
                <p:spPr bwMode="auto">
                  <a:xfrm>
                    <a:off x="1829" y="1872"/>
                    <a:ext cx="37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latin typeface="Times New Roman" charset="0"/>
                      </a:rPr>
                      <a:t>N=3</a:t>
                    </a:r>
                  </a:p>
                </p:txBody>
              </p:sp>
              <p:sp>
                <p:nvSpPr>
                  <p:cNvPr id="19523" name="Rectangle 75"/>
                  <p:cNvSpPr>
                    <a:spLocks noChangeArrowheads="1"/>
                  </p:cNvSpPr>
                  <p:nvPr/>
                </p:nvSpPr>
                <p:spPr bwMode="auto">
                  <a:xfrm>
                    <a:off x="2363" y="1607"/>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1g</a:t>
                    </a:r>
                  </a:p>
                </p:txBody>
              </p:sp>
              <p:sp>
                <p:nvSpPr>
                  <p:cNvPr id="19524" name="Line 76"/>
                  <p:cNvSpPr>
                    <a:spLocks noChangeShapeType="1"/>
                  </p:cNvSpPr>
                  <p:nvPr/>
                </p:nvSpPr>
                <p:spPr bwMode="auto">
                  <a:xfrm>
                    <a:off x="1809" y="1461"/>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25" name="Line 77"/>
                  <p:cNvSpPr>
                    <a:spLocks noChangeShapeType="1"/>
                  </p:cNvSpPr>
                  <p:nvPr/>
                </p:nvSpPr>
                <p:spPr bwMode="auto">
                  <a:xfrm flipH="1" flipV="1">
                    <a:off x="2181" y="1464"/>
                    <a:ext cx="240" cy="23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526" name="Line 78"/>
                  <p:cNvSpPr>
                    <a:spLocks noChangeShapeType="1"/>
                  </p:cNvSpPr>
                  <p:nvPr/>
                </p:nvSpPr>
                <p:spPr bwMode="auto">
                  <a:xfrm flipH="1" flipV="1">
                    <a:off x="2199" y="1470"/>
                    <a:ext cx="216" cy="9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527" name="Text Box 79"/>
                  <p:cNvSpPr txBox="1">
                    <a:spLocks noChangeArrowheads="1"/>
                  </p:cNvSpPr>
                  <p:nvPr/>
                </p:nvSpPr>
                <p:spPr bwMode="auto">
                  <a:xfrm>
                    <a:off x="1817" y="1242"/>
                    <a:ext cx="1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latin typeface="Times New Roman" charset="0"/>
                    </a:endParaRPr>
                  </a:p>
                </p:txBody>
              </p:sp>
              <p:sp>
                <p:nvSpPr>
                  <p:cNvPr id="19528" name="Rectangle 80"/>
                  <p:cNvSpPr>
                    <a:spLocks noChangeArrowheads="1"/>
                  </p:cNvSpPr>
                  <p:nvPr/>
                </p:nvSpPr>
                <p:spPr bwMode="auto">
                  <a:xfrm>
                    <a:off x="2345" y="1439"/>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t>2d</a:t>
                    </a:r>
                  </a:p>
                </p:txBody>
              </p:sp>
              <p:sp>
                <p:nvSpPr>
                  <p:cNvPr id="19529" name="Text Box 81"/>
                  <p:cNvSpPr txBox="1">
                    <a:spLocks noChangeArrowheads="1"/>
                  </p:cNvSpPr>
                  <p:nvPr/>
                </p:nvSpPr>
                <p:spPr bwMode="auto">
                  <a:xfrm>
                    <a:off x="1863" y="1559"/>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latin typeface="Times New Roman" charset="0"/>
                      </a:rPr>
                      <a:t>40</a:t>
                    </a:r>
                  </a:p>
                </p:txBody>
              </p:sp>
              <p:sp>
                <p:nvSpPr>
                  <p:cNvPr id="19530" name="Oval 82"/>
                  <p:cNvSpPr>
                    <a:spLocks noChangeArrowheads="1"/>
                  </p:cNvSpPr>
                  <p:nvPr/>
                </p:nvSpPr>
                <p:spPr bwMode="auto">
                  <a:xfrm>
                    <a:off x="1889" y="1591"/>
                    <a:ext cx="254" cy="23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531" name="Text Box 83"/>
                  <p:cNvSpPr txBox="1">
                    <a:spLocks noChangeArrowheads="1"/>
                  </p:cNvSpPr>
                  <p:nvPr/>
                </p:nvSpPr>
                <p:spPr bwMode="auto">
                  <a:xfrm>
                    <a:off x="1869" y="2243"/>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latin typeface="Times New Roman" charset="0"/>
                      </a:rPr>
                      <a:t>20</a:t>
                    </a:r>
                  </a:p>
                </p:txBody>
              </p:sp>
              <p:sp>
                <p:nvSpPr>
                  <p:cNvPr id="19532" name="Oval 84"/>
                  <p:cNvSpPr>
                    <a:spLocks noChangeArrowheads="1"/>
                  </p:cNvSpPr>
                  <p:nvPr/>
                </p:nvSpPr>
                <p:spPr bwMode="auto">
                  <a:xfrm>
                    <a:off x="1887" y="2293"/>
                    <a:ext cx="262" cy="22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533" name="Line 85"/>
                  <p:cNvSpPr>
                    <a:spLocks noChangeShapeType="1"/>
                  </p:cNvSpPr>
                  <p:nvPr/>
                </p:nvSpPr>
                <p:spPr bwMode="auto">
                  <a:xfrm>
                    <a:off x="2571" y="1719"/>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34" name="Line 86"/>
                  <p:cNvSpPr>
                    <a:spLocks noChangeShapeType="1"/>
                  </p:cNvSpPr>
                  <p:nvPr/>
                </p:nvSpPr>
                <p:spPr bwMode="auto">
                  <a:xfrm>
                    <a:off x="1795" y="3529"/>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35" name="Text Box 87"/>
                  <p:cNvSpPr txBox="1">
                    <a:spLocks noChangeArrowheads="1"/>
                  </p:cNvSpPr>
                  <p:nvPr/>
                </p:nvSpPr>
                <p:spPr bwMode="auto">
                  <a:xfrm>
                    <a:off x="1803" y="3326"/>
                    <a:ext cx="37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latin typeface="Times New Roman" charset="0"/>
                      </a:rPr>
                      <a:t>N=1</a:t>
                    </a:r>
                  </a:p>
                </p:txBody>
              </p:sp>
              <p:sp>
                <p:nvSpPr>
                  <p:cNvPr id="19536" name="Text Box 88"/>
                  <p:cNvSpPr txBox="1">
                    <a:spLocks noChangeArrowheads="1"/>
                  </p:cNvSpPr>
                  <p:nvPr/>
                </p:nvSpPr>
                <p:spPr bwMode="auto">
                  <a:xfrm>
                    <a:off x="1901" y="2957"/>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latin typeface="Times New Roman" charset="0"/>
                      </a:rPr>
                      <a:t>8</a:t>
                    </a:r>
                  </a:p>
                </p:txBody>
              </p:sp>
              <p:sp>
                <p:nvSpPr>
                  <p:cNvPr id="19537" name="Oval 89"/>
                  <p:cNvSpPr>
                    <a:spLocks noChangeArrowheads="1"/>
                  </p:cNvSpPr>
                  <p:nvPr/>
                </p:nvSpPr>
                <p:spPr bwMode="auto">
                  <a:xfrm>
                    <a:off x="1887" y="2997"/>
                    <a:ext cx="230" cy="21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538" name="Line 90"/>
                  <p:cNvSpPr>
                    <a:spLocks noChangeShapeType="1"/>
                  </p:cNvSpPr>
                  <p:nvPr/>
                </p:nvSpPr>
                <p:spPr bwMode="auto">
                  <a:xfrm>
                    <a:off x="2571" y="1575"/>
                    <a:ext cx="3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39" name="Rectangle 91"/>
                  <p:cNvSpPr>
                    <a:spLocks noChangeArrowheads="1"/>
                  </p:cNvSpPr>
                  <p:nvPr/>
                </p:nvSpPr>
                <p:spPr bwMode="auto">
                  <a:xfrm>
                    <a:off x="2638" y="309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400"/>
                      <a:t>8</a:t>
                    </a:r>
                    <a:endParaRPr lang="en-US" sz="2400"/>
                  </a:p>
                </p:txBody>
              </p:sp>
              <p:sp>
                <p:nvSpPr>
                  <p:cNvPr id="19540" name="Text Box 92"/>
                  <p:cNvSpPr txBox="1">
                    <a:spLocks noChangeArrowheads="1"/>
                  </p:cNvSpPr>
                  <p:nvPr/>
                </p:nvSpPr>
                <p:spPr bwMode="auto">
                  <a:xfrm>
                    <a:off x="2583" y="1766"/>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a:latin typeface="Times New Roman" charset="0"/>
                      </a:rPr>
                      <a:t>40</a:t>
                    </a:r>
                  </a:p>
                </p:txBody>
              </p:sp>
            </p:grpSp>
          </p:grpSp>
          <p:grpSp>
            <p:nvGrpSpPr>
              <p:cNvPr id="19489" name="Group 102"/>
              <p:cNvGrpSpPr>
                <a:grpSpLocks/>
              </p:cNvGrpSpPr>
              <p:nvPr/>
            </p:nvGrpSpPr>
            <p:grpSpPr bwMode="auto">
              <a:xfrm>
                <a:off x="2628900" y="727645"/>
                <a:ext cx="939800" cy="546100"/>
                <a:chOff x="1656" y="1336"/>
                <a:chExt cx="592" cy="344"/>
              </a:xfrm>
            </p:grpSpPr>
            <p:sp>
              <p:nvSpPr>
                <p:cNvPr id="19492" name="Text Box 96"/>
                <p:cNvSpPr txBox="1">
                  <a:spLocks noChangeArrowheads="1"/>
                </p:cNvSpPr>
                <p:nvPr/>
              </p:nvSpPr>
              <p:spPr bwMode="auto">
                <a:xfrm>
                  <a:off x="1942" y="1336"/>
                  <a:ext cx="2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a:solidFill>
                        <a:srgbClr val="FF0000"/>
                      </a:solidFill>
                      <a:latin typeface="Times New Roman" charset="0"/>
                    </a:rPr>
                    <a:t>82</a:t>
                  </a:r>
                </a:p>
              </p:txBody>
            </p:sp>
            <p:sp>
              <p:nvSpPr>
                <p:cNvPr id="19493" name="Oval 97"/>
                <p:cNvSpPr>
                  <a:spLocks noChangeArrowheads="1"/>
                </p:cNvSpPr>
                <p:nvPr/>
              </p:nvSpPr>
              <p:spPr bwMode="auto">
                <a:xfrm>
                  <a:off x="1960" y="1352"/>
                  <a:ext cx="224" cy="2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9494" name="Line 98"/>
                <p:cNvSpPr>
                  <a:spLocks noChangeShapeType="1"/>
                </p:cNvSpPr>
                <p:nvPr/>
              </p:nvSpPr>
              <p:spPr bwMode="auto">
                <a:xfrm>
                  <a:off x="1664" y="1640"/>
                  <a:ext cx="184" cy="4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495" name="Line 99"/>
                <p:cNvSpPr>
                  <a:spLocks noChangeShapeType="1"/>
                </p:cNvSpPr>
                <p:nvPr/>
              </p:nvSpPr>
              <p:spPr bwMode="auto">
                <a:xfrm>
                  <a:off x="1864" y="1680"/>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6" name="Line 100"/>
                <p:cNvSpPr>
                  <a:spLocks noChangeShapeType="1"/>
                </p:cNvSpPr>
                <p:nvPr/>
              </p:nvSpPr>
              <p:spPr bwMode="auto">
                <a:xfrm flipV="1">
                  <a:off x="1656" y="1584"/>
                  <a:ext cx="168" cy="5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497" name="Line 101"/>
                <p:cNvSpPr>
                  <a:spLocks noChangeShapeType="1"/>
                </p:cNvSpPr>
                <p:nvPr/>
              </p:nvSpPr>
              <p:spPr bwMode="auto">
                <a:xfrm>
                  <a:off x="1856" y="1584"/>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 name="Oval 118"/>
              <p:cNvSpPr>
                <a:spLocks noChangeArrowheads="1"/>
              </p:cNvSpPr>
              <p:nvPr/>
            </p:nvSpPr>
            <p:spPr bwMode="auto">
              <a:xfrm>
                <a:off x="3175001" y="3839583"/>
                <a:ext cx="330200" cy="31688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cs typeface="+mn-cs"/>
                </a:endParaRPr>
              </a:p>
            </p:txBody>
          </p:sp>
          <p:sp>
            <p:nvSpPr>
              <p:cNvPr id="15" name="Text Box 119"/>
              <p:cNvSpPr txBox="1">
                <a:spLocks noChangeArrowheads="1"/>
              </p:cNvSpPr>
              <p:nvPr/>
            </p:nvSpPr>
            <p:spPr bwMode="auto">
              <a:xfrm>
                <a:off x="3184526" y="3789875"/>
                <a:ext cx="311150" cy="39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cs typeface="+mn-cs"/>
                  </a:rPr>
                  <a:t>8</a:t>
                </a:r>
              </a:p>
            </p:txBody>
          </p:sp>
        </p:grpSp>
      </p:grpSp>
      <p:sp>
        <p:nvSpPr>
          <p:cNvPr id="18437" name="Rectangle 3"/>
          <p:cNvSpPr>
            <a:spLocks noChangeArrowheads="1"/>
          </p:cNvSpPr>
          <p:nvPr/>
        </p:nvSpPr>
        <p:spPr bwMode="auto">
          <a:xfrm>
            <a:off x="6516688" y="2060848"/>
            <a:ext cx="4572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i="1" dirty="0">
                <a:solidFill>
                  <a:srgbClr val="FF33CC"/>
                </a:solidFill>
                <a:latin typeface="Corbel" charset="0"/>
              </a:rPr>
              <a:t>Far from stability:</a:t>
            </a:r>
          </a:p>
          <a:p>
            <a:endParaRPr lang="en-US" sz="2000" b="1" i="1" dirty="0">
              <a:solidFill>
                <a:srgbClr val="FF33CC"/>
              </a:solidFill>
              <a:latin typeface="Corbel" charset="0"/>
            </a:endParaRPr>
          </a:p>
          <a:p>
            <a:r>
              <a:rPr lang="en-US" sz="2000" b="1" i="1" dirty="0">
                <a:solidFill>
                  <a:srgbClr val="FF33CC"/>
                </a:solidFill>
                <a:latin typeface="Corbel" charset="0"/>
              </a:rPr>
              <a:t>- New Magic Numbers</a:t>
            </a:r>
          </a:p>
          <a:p>
            <a:r>
              <a:rPr lang="en-US" sz="2000" b="1" i="1" dirty="0">
                <a:solidFill>
                  <a:srgbClr val="FF33CC"/>
                </a:solidFill>
                <a:latin typeface="Corbel" charset="0"/>
              </a:rPr>
              <a:t>- New Shell Closures</a:t>
            </a:r>
          </a:p>
        </p:txBody>
      </p:sp>
      <p:sp>
        <p:nvSpPr>
          <p:cNvPr id="19461" name="Rectangle 104"/>
          <p:cNvSpPr>
            <a:spLocks noChangeArrowheads="1"/>
          </p:cNvSpPr>
          <p:nvPr/>
        </p:nvSpPr>
        <p:spPr bwMode="auto">
          <a:xfrm>
            <a:off x="287338" y="1487488"/>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3200" b="1" i="1" dirty="0">
              <a:solidFill>
                <a:srgbClr val="FF0000"/>
              </a:solidFill>
              <a:latin typeface="Corbel" charset="0"/>
            </a:endParaRPr>
          </a:p>
          <a:p>
            <a:r>
              <a:rPr lang="en-US" sz="3200" b="1" i="1" dirty="0">
                <a:solidFill>
                  <a:srgbClr val="FF0000"/>
                </a:solidFill>
                <a:latin typeface="Corbel" charset="0"/>
              </a:rPr>
              <a:t>@ </a:t>
            </a:r>
            <a:r>
              <a:rPr lang="en-US" sz="3200" b="1" i="1" dirty="0" smtClean="0">
                <a:solidFill>
                  <a:srgbClr val="FF0000"/>
                </a:solidFill>
                <a:latin typeface="Corbel" charset="0"/>
              </a:rPr>
              <a:t>Stability </a:t>
            </a:r>
            <a:r>
              <a:rPr lang="en-US" sz="3200" b="1" i="1" dirty="0">
                <a:solidFill>
                  <a:srgbClr val="FF0000"/>
                </a:solidFill>
                <a:latin typeface="Corbel" charset="0"/>
              </a:rPr>
              <a:t>Valley</a:t>
            </a:r>
          </a:p>
        </p:txBody>
      </p:sp>
      <p:grpSp>
        <p:nvGrpSpPr>
          <p:cNvPr id="4" name="Group 3"/>
          <p:cNvGrpSpPr>
            <a:grpSpLocks/>
          </p:cNvGrpSpPr>
          <p:nvPr/>
        </p:nvGrpSpPr>
        <p:grpSpPr bwMode="auto">
          <a:xfrm>
            <a:off x="3492500" y="2276475"/>
            <a:ext cx="2808288" cy="4392613"/>
            <a:chOff x="3492500" y="2276475"/>
            <a:chExt cx="2807692" cy="4392613"/>
          </a:xfrm>
        </p:grpSpPr>
        <p:sp>
          <p:nvSpPr>
            <p:cNvPr id="139" name="Rectangle 138"/>
            <p:cNvSpPr/>
            <p:nvPr/>
          </p:nvSpPr>
          <p:spPr>
            <a:xfrm>
              <a:off x="4067053" y="2349500"/>
              <a:ext cx="2088707" cy="4319588"/>
            </a:xfrm>
            <a:prstGeom prst="rect">
              <a:avLst/>
            </a:prstGeom>
            <a:solidFill>
              <a:schemeClr val="accent1">
                <a:lumMod val="20000"/>
                <a:lumOff val="80000"/>
                <a:alpha val="7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grpSp>
          <p:nvGrpSpPr>
            <p:cNvPr id="19466" name="Grouper 307"/>
            <p:cNvGrpSpPr>
              <a:grpSpLocks/>
            </p:cNvGrpSpPr>
            <p:nvPr/>
          </p:nvGrpSpPr>
          <p:grpSpPr bwMode="auto">
            <a:xfrm>
              <a:off x="3492500" y="2276475"/>
              <a:ext cx="2807692" cy="4248150"/>
              <a:chOff x="5354391" y="734123"/>
              <a:chExt cx="3518745" cy="3591163"/>
            </a:xfrm>
          </p:grpSpPr>
          <p:sp>
            <p:nvSpPr>
              <p:cNvPr id="19467" name="Oval 2"/>
              <p:cNvSpPr>
                <a:spLocks noChangeArrowheads="1"/>
              </p:cNvSpPr>
              <p:nvPr/>
            </p:nvSpPr>
            <p:spPr bwMode="auto">
              <a:xfrm>
                <a:off x="6921711" y="2315939"/>
                <a:ext cx="598170" cy="392304"/>
              </a:xfrm>
              <a:prstGeom prst="ellipse">
                <a:avLst/>
              </a:prstGeom>
              <a:solidFill>
                <a:srgbClr val="FFFF66"/>
              </a:solidFill>
              <a:ln w="9525">
                <a:solidFill>
                  <a:schemeClr val="tx1"/>
                </a:solidFill>
                <a:round/>
                <a:headEnd/>
                <a:tailEnd/>
              </a:ln>
            </p:spPr>
            <p:txBody>
              <a:bodyPr wrap="none" anchor="ctr"/>
              <a:lstStyle/>
              <a:p>
                <a:endParaRPr lang="fr-FR" sz="2800">
                  <a:solidFill>
                    <a:srgbClr val="000000"/>
                  </a:solidFill>
                  <a:latin typeface="Times New Roman" charset="0"/>
                </a:endParaRPr>
              </a:p>
            </p:txBody>
          </p:sp>
          <p:sp>
            <p:nvSpPr>
              <p:cNvPr id="19468" name="Text Box 75"/>
              <p:cNvSpPr txBox="1">
                <a:spLocks noChangeArrowheads="1"/>
              </p:cNvSpPr>
              <p:nvPr/>
            </p:nvSpPr>
            <p:spPr bwMode="auto">
              <a:xfrm>
                <a:off x="6904508" y="2271930"/>
                <a:ext cx="886061" cy="39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a:solidFill>
                      <a:srgbClr val="000000"/>
                    </a:solidFill>
                    <a:latin typeface="Times New Roman" charset="0"/>
                  </a:rPr>
                  <a:t>16</a:t>
                </a:r>
                <a:endParaRPr lang="en-US">
                  <a:solidFill>
                    <a:srgbClr val="000000"/>
                  </a:solidFill>
                  <a:latin typeface="Times New Roman" charset="0"/>
                </a:endParaRPr>
              </a:p>
            </p:txBody>
          </p:sp>
          <p:sp>
            <p:nvSpPr>
              <p:cNvPr id="19469" name="Line 57"/>
              <p:cNvSpPr>
                <a:spLocks noChangeShapeType="1"/>
              </p:cNvSpPr>
              <p:nvPr/>
            </p:nvSpPr>
            <p:spPr bwMode="auto">
              <a:xfrm>
                <a:off x="6839138" y="2118970"/>
                <a:ext cx="54704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0" name="Line 58"/>
              <p:cNvSpPr>
                <a:spLocks noChangeShapeType="1"/>
              </p:cNvSpPr>
              <p:nvPr/>
            </p:nvSpPr>
            <p:spPr bwMode="auto">
              <a:xfrm>
                <a:off x="6870103" y="2943641"/>
                <a:ext cx="5573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1" name="Text Box 59"/>
              <p:cNvSpPr txBox="1">
                <a:spLocks noChangeArrowheads="1"/>
              </p:cNvSpPr>
              <p:nvPr/>
            </p:nvSpPr>
            <p:spPr bwMode="auto">
              <a:xfrm>
                <a:off x="7368191" y="1965125"/>
                <a:ext cx="662092" cy="41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a:solidFill>
                      <a:srgbClr val="FF0000"/>
                    </a:solidFill>
                    <a:latin typeface="Times New Roman" charset="0"/>
                  </a:rPr>
                  <a:t>1d</a:t>
                </a:r>
                <a:r>
                  <a:rPr lang="fr-FR" sz="2000" baseline="-25000">
                    <a:solidFill>
                      <a:srgbClr val="FF0000"/>
                    </a:solidFill>
                    <a:latin typeface="Times New Roman" charset="0"/>
                  </a:rPr>
                  <a:t>3/2</a:t>
                </a:r>
                <a:endParaRPr lang="en-US" sz="2000" baseline="-25000">
                  <a:solidFill>
                    <a:srgbClr val="FF0000"/>
                  </a:solidFill>
                  <a:latin typeface="Times New Roman" charset="0"/>
                </a:endParaRPr>
              </a:p>
            </p:txBody>
          </p:sp>
          <p:sp>
            <p:nvSpPr>
              <p:cNvPr id="19472" name="Text Box 60"/>
              <p:cNvSpPr txBox="1">
                <a:spLocks noChangeArrowheads="1"/>
              </p:cNvSpPr>
              <p:nvPr/>
            </p:nvSpPr>
            <p:spPr bwMode="auto">
              <a:xfrm>
                <a:off x="7379699" y="2687023"/>
                <a:ext cx="634419" cy="41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a:solidFill>
                      <a:srgbClr val="000000"/>
                    </a:solidFill>
                    <a:latin typeface="Times New Roman" charset="0"/>
                  </a:rPr>
                  <a:t>2s</a:t>
                </a:r>
                <a:r>
                  <a:rPr lang="fr-FR" sz="2000" baseline="-25000">
                    <a:solidFill>
                      <a:srgbClr val="000000"/>
                    </a:solidFill>
                    <a:latin typeface="Times New Roman" charset="0"/>
                  </a:rPr>
                  <a:t>1/2</a:t>
                </a:r>
                <a:endParaRPr lang="en-US" sz="2000" baseline="-25000">
                  <a:solidFill>
                    <a:srgbClr val="000000"/>
                  </a:solidFill>
                  <a:latin typeface="Times New Roman" charset="0"/>
                </a:endParaRPr>
              </a:p>
            </p:txBody>
          </p:sp>
          <p:sp>
            <p:nvSpPr>
              <p:cNvPr id="19473" name="Text Box 61"/>
              <p:cNvSpPr txBox="1">
                <a:spLocks noChangeArrowheads="1"/>
              </p:cNvSpPr>
              <p:nvPr/>
            </p:nvSpPr>
            <p:spPr bwMode="auto">
              <a:xfrm>
                <a:off x="6925151" y="3120883"/>
                <a:ext cx="3717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800">
                    <a:solidFill>
                      <a:srgbClr val="000000"/>
                    </a:solidFill>
                    <a:latin typeface="Symbol" charset="0"/>
                  </a:rPr>
                  <a:t>n</a:t>
                </a:r>
                <a:endParaRPr lang="en-US" sz="2800">
                  <a:solidFill>
                    <a:srgbClr val="000000"/>
                  </a:solidFill>
                  <a:latin typeface="Symbol" charset="0"/>
                </a:endParaRPr>
              </a:p>
            </p:txBody>
          </p:sp>
          <p:sp>
            <p:nvSpPr>
              <p:cNvPr id="19474" name="Line 62"/>
              <p:cNvSpPr>
                <a:spLocks noChangeShapeType="1"/>
              </p:cNvSpPr>
              <p:nvPr/>
            </p:nvSpPr>
            <p:spPr bwMode="auto">
              <a:xfrm>
                <a:off x="6882609" y="3107943"/>
                <a:ext cx="5470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5" name="Text Box 63"/>
              <p:cNvSpPr txBox="1">
                <a:spLocks noChangeArrowheads="1"/>
              </p:cNvSpPr>
              <p:nvPr/>
            </p:nvSpPr>
            <p:spPr bwMode="auto">
              <a:xfrm>
                <a:off x="7358660" y="2926654"/>
                <a:ext cx="662092" cy="41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a:solidFill>
                      <a:srgbClr val="000000"/>
                    </a:solidFill>
                    <a:latin typeface="Times New Roman" charset="0"/>
                  </a:rPr>
                  <a:t>1d</a:t>
                </a:r>
                <a:r>
                  <a:rPr lang="fr-FR" sz="2000" baseline="-25000">
                    <a:solidFill>
                      <a:srgbClr val="000000"/>
                    </a:solidFill>
                    <a:latin typeface="Times New Roman" charset="0"/>
                  </a:rPr>
                  <a:t>5/2</a:t>
                </a:r>
                <a:endParaRPr lang="en-US" sz="2000" baseline="-25000">
                  <a:solidFill>
                    <a:srgbClr val="000000"/>
                  </a:solidFill>
                  <a:latin typeface="Times New Roman" charset="0"/>
                </a:endParaRPr>
              </a:p>
            </p:txBody>
          </p:sp>
          <p:sp>
            <p:nvSpPr>
              <p:cNvPr id="19476" name="Line 82"/>
              <p:cNvSpPr>
                <a:spLocks noChangeShapeType="1"/>
              </p:cNvSpPr>
              <p:nvPr/>
            </p:nvSpPr>
            <p:spPr bwMode="auto">
              <a:xfrm>
                <a:off x="6835698" y="1942049"/>
                <a:ext cx="547045" cy="0"/>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7" name="Text Box 83"/>
              <p:cNvSpPr txBox="1">
                <a:spLocks noChangeArrowheads="1"/>
              </p:cNvSpPr>
              <p:nvPr/>
            </p:nvSpPr>
            <p:spPr bwMode="auto">
              <a:xfrm>
                <a:off x="7368982" y="1549745"/>
                <a:ext cx="620400" cy="41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a:solidFill>
                      <a:srgbClr val="000000"/>
                    </a:solidFill>
                    <a:latin typeface="Times New Roman" charset="0"/>
                  </a:rPr>
                  <a:t>1f</a:t>
                </a:r>
                <a:r>
                  <a:rPr lang="fr-FR" sz="2000" baseline="-25000">
                    <a:solidFill>
                      <a:srgbClr val="000000"/>
                    </a:solidFill>
                    <a:latin typeface="Times New Roman" charset="0"/>
                  </a:rPr>
                  <a:t>7/2</a:t>
                </a:r>
                <a:endParaRPr lang="en-US" sz="2000" baseline="-25000">
                  <a:solidFill>
                    <a:srgbClr val="000000"/>
                  </a:solidFill>
                  <a:latin typeface="Times New Roman" charset="0"/>
                </a:endParaRPr>
              </a:p>
            </p:txBody>
          </p:sp>
          <p:sp>
            <p:nvSpPr>
              <p:cNvPr id="19478" name="Line 138"/>
              <p:cNvSpPr>
                <a:spLocks noChangeShapeType="1"/>
              </p:cNvSpPr>
              <p:nvPr/>
            </p:nvSpPr>
            <p:spPr bwMode="auto">
              <a:xfrm>
                <a:off x="6842579" y="1857434"/>
                <a:ext cx="550486"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9" name="Rectangle 139"/>
              <p:cNvSpPr>
                <a:spLocks noChangeArrowheads="1"/>
              </p:cNvSpPr>
              <p:nvPr/>
            </p:nvSpPr>
            <p:spPr bwMode="auto">
              <a:xfrm>
                <a:off x="7386184" y="1749743"/>
                <a:ext cx="662092" cy="413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000">
                    <a:solidFill>
                      <a:srgbClr val="008000"/>
                    </a:solidFill>
                    <a:latin typeface="Times New Roman" charset="0"/>
                  </a:rPr>
                  <a:t>2p</a:t>
                </a:r>
                <a:r>
                  <a:rPr lang="fr-FR" sz="2000" baseline="-25000">
                    <a:solidFill>
                      <a:srgbClr val="008000"/>
                    </a:solidFill>
                    <a:latin typeface="Times New Roman" charset="0"/>
                  </a:rPr>
                  <a:t>3/2</a:t>
                </a:r>
                <a:endParaRPr lang="en-US" sz="2000" baseline="-25000">
                  <a:solidFill>
                    <a:srgbClr val="008000"/>
                  </a:solidFill>
                  <a:latin typeface="Times New Roman" charset="0"/>
                </a:endParaRPr>
              </a:p>
            </p:txBody>
          </p:sp>
          <p:cxnSp>
            <p:nvCxnSpPr>
              <p:cNvPr id="124" name="Connecteur droit 54"/>
              <p:cNvCxnSpPr>
                <a:stCxn id="19544" idx="3"/>
                <a:endCxn id="19478" idx="0"/>
              </p:cNvCxnSpPr>
              <p:nvPr/>
            </p:nvCxnSpPr>
            <p:spPr>
              <a:xfrm flipV="1">
                <a:off x="5493629" y="1857368"/>
                <a:ext cx="1348620" cy="802510"/>
              </a:xfrm>
              <a:prstGeom prst="line">
                <a:avLst/>
              </a:prstGeom>
              <a:ln w="6350"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5" name="Connecteur droit 55"/>
              <p:cNvCxnSpPr>
                <a:endCxn id="19469" idx="0"/>
              </p:cNvCxnSpPr>
              <p:nvPr/>
            </p:nvCxnSpPr>
            <p:spPr>
              <a:xfrm flipV="1">
                <a:off x="5354391" y="2119056"/>
                <a:ext cx="1483880" cy="1049436"/>
              </a:xfrm>
              <a:prstGeom prst="line">
                <a:avLst/>
              </a:prstGeom>
              <a:ln w="952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6" name="Connecteur droit 56"/>
              <p:cNvCxnSpPr>
                <a:endCxn id="19476" idx="0"/>
              </p:cNvCxnSpPr>
              <p:nvPr/>
            </p:nvCxnSpPr>
            <p:spPr>
              <a:xfrm flipV="1">
                <a:off x="5443902" y="1941913"/>
                <a:ext cx="1392380" cy="374415"/>
              </a:xfrm>
              <a:prstGeom prst="line">
                <a:avLst/>
              </a:prstGeom>
              <a:ln w="9525" cmpd="sng">
                <a:solidFill>
                  <a:srgbClr val="008000"/>
                </a:solidFill>
                <a:prstDash val="dash"/>
              </a:ln>
              <a:effectLst/>
            </p:spPr>
            <p:style>
              <a:lnRef idx="2">
                <a:schemeClr val="accent1"/>
              </a:lnRef>
              <a:fillRef idx="0">
                <a:schemeClr val="accent1"/>
              </a:fillRef>
              <a:effectRef idx="1">
                <a:schemeClr val="accent1"/>
              </a:effectRef>
              <a:fontRef idx="minor">
                <a:schemeClr val="tx1"/>
              </a:fontRef>
            </p:style>
          </p:cxnSp>
          <p:sp>
            <p:nvSpPr>
              <p:cNvPr id="19483" name="Rectangle 126"/>
              <p:cNvSpPr>
                <a:spLocks noChangeArrowheads="1"/>
              </p:cNvSpPr>
              <p:nvPr/>
            </p:nvSpPr>
            <p:spPr bwMode="auto">
              <a:xfrm>
                <a:off x="6031468" y="734123"/>
                <a:ext cx="2841668" cy="754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2800" b="1" i="1">
                    <a:solidFill>
                      <a:srgbClr val="FF0000"/>
                    </a:solidFill>
                    <a:latin typeface="Corbel" charset="0"/>
                    <a:cs typeface="Corbel" charset="0"/>
                  </a:rPr>
                  <a:t> </a:t>
                </a:r>
                <a:r>
                  <a:rPr lang="fr-FR" sz="2400" b="1" i="1">
                    <a:solidFill>
                      <a:srgbClr val="0000FF"/>
                    </a:solidFill>
                    <a:latin typeface="Corbel" charset="0"/>
                    <a:cs typeface="Corbel" charset="0"/>
                  </a:rPr>
                  <a:t>Collapse N= 20</a:t>
                </a:r>
              </a:p>
              <a:p>
                <a:r>
                  <a:rPr lang="fr-FR" sz="2400" b="1" i="1">
                    <a:solidFill>
                      <a:srgbClr val="0000FF"/>
                    </a:solidFill>
                    <a:latin typeface="Corbel" charset="0"/>
                    <a:cs typeface="Corbel" charset="0"/>
                  </a:rPr>
                  <a:t>&amp; N=28 gaps</a:t>
                </a:r>
                <a:endParaRPr lang="fr-FR" sz="2400" b="1">
                  <a:solidFill>
                    <a:srgbClr val="0000FF"/>
                  </a:solidFill>
                  <a:latin typeface="Corbel" charset="0"/>
                  <a:cs typeface="Corbel" charset="0"/>
                </a:endParaRPr>
              </a:p>
            </p:txBody>
          </p:sp>
          <p:sp>
            <p:nvSpPr>
              <p:cNvPr id="19484" name="Rectangle 127"/>
              <p:cNvSpPr>
                <a:spLocks noChangeArrowheads="1"/>
              </p:cNvSpPr>
              <p:nvPr/>
            </p:nvSpPr>
            <p:spPr bwMode="auto">
              <a:xfrm>
                <a:off x="6083569" y="3830985"/>
                <a:ext cx="2699323" cy="49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3200" b="1" i="1">
                    <a:solidFill>
                      <a:srgbClr val="FF0000"/>
                    </a:solidFill>
                    <a:latin typeface="Corbel" charset="0"/>
                    <a:cs typeface="Corbel" charset="0"/>
                  </a:rPr>
                  <a:t>@ Drip line</a:t>
                </a:r>
                <a:endParaRPr lang="fr-FR" sz="2800" b="1">
                  <a:latin typeface="Corbel" charset="0"/>
                  <a:cs typeface="Corbel" charset="0"/>
                </a:endParaRPr>
              </a:p>
            </p:txBody>
          </p:sp>
        </p:grpSp>
      </p:grpSp>
      <p:pic>
        <p:nvPicPr>
          <p:cNvPr id="19463" name="Picture 1"/>
          <p:cNvPicPr>
            <a:picLocks noChangeAspect="1"/>
          </p:cNvPicPr>
          <p:nvPr/>
        </p:nvPicPr>
        <p:blipFill>
          <a:blip r:embed="rId2">
            <a:extLst>
              <a:ext uri="{28A0092B-C50C-407E-A947-70E740481C1C}">
                <a14:useLocalDpi xmlns:a14="http://schemas.microsoft.com/office/drawing/2010/main" val="0"/>
              </a:ext>
            </a:extLst>
          </a:blip>
          <a:srcRect l="2252" t="9689" r="11632" b="2188"/>
          <a:stretch>
            <a:fillRect/>
          </a:stretch>
        </p:blipFill>
        <p:spPr bwMode="auto">
          <a:xfrm>
            <a:off x="6227763" y="3453036"/>
            <a:ext cx="2860675"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2"/>
          <p:cNvSpPr>
            <a:spLocks noChangeArrowheads="1"/>
          </p:cNvSpPr>
          <p:nvPr/>
        </p:nvSpPr>
        <p:spPr bwMode="auto">
          <a:xfrm>
            <a:off x="7021513" y="5002783"/>
            <a:ext cx="1820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FF"/>
                </a:solidFill>
                <a:latin typeface="Corbel" charset="0"/>
              </a:rPr>
              <a:t>First excited state</a:t>
            </a:r>
            <a:endParaRPr lang="en-US">
              <a:solidFill>
                <a:srgbClr val="0000FF"/>
              </a:solidFill>
            </a:endParaRPr>
          </a:p>
        </p:txBody>
      </p:sp>
      <p:sp>
        <p:nvSpPr>
          <p:cNvPr id="2" name="Rectangle 1"/>
          <p:cNvSpPr/>
          <p:nvPr/>
        </p:nvSpPr>
        <p:spPr>
          <a:xfrm>
            <a:off x="6660232" y="5838363"/>
            <a:ext cx="2338745" cy="830997"/>
          </a:xfrm>
          <a:prstGeom prst="rect">
            <a:avLst/>
          </a:prstGeom>
        </p:spPr>
        <p:txBody>
          <a:bodyPr wrap="none">
            <a:spAutoFit/>
          </a:bodyPr>
          <a:lstStyle/>
          <a:p>
            <a:pPr eaLnBrk="1" hangingPunct="1"/>
            <a:r>
              <a:rPr lang="en-US" sz="2400" b="1" i="1" dirty="0">
                <a:solidFill>
                  <a:srgbClr val="FF33CC"/>
                </a:solidFill>
                <a:latin typeface="Corbel" charset="0"/>
                <a:cs typeface="Corbel" charset="0"/>
              </a:rPr>
              <a:t>… effective </a:t>
            </a:r>
            <a:endParaRPr lang="en-US" sz="2400" b="1" i="1" dirty="0" smtClean="0">
              <a:solidFill>
                <a:srgbClr val="FF33CC"/>
              </a:solidFill>
              <a:latin typeface="Corbel" charset="0"/>
              <a:cs typeface="Corbel" charset="0"/>
            </a:endParaRPr>
          </a:p>
          <a:p>
            <a:pPr eaLnBrk="1" hangingPunct="1"/>
            <a:r>
              <a:rPr lang="en-US" sz="2400" b="1" i="1" dirty="0">
                <a:solidFill>
                  <a:srgbClr val="FF33CC"/>
                </a:solidFill>
                <a:latin typeface="Corbel" charset="0"/>
                <a:cs typeface="Corbel" charset="0"/>
              </a:rPr>
              <a:t> </a:t>
            </a:r>
            <a:r>
              <a:rPr lang="en-US" sz="2400" b="1" i="1" dirty="0" smtClean="0">
                <a:solidFill>
                  <a:srgbClr val="FF33CC"/>
                </a:solidFill>
                <a:latin typeface="Corbel" charset="0"/>
                <a:cs typeface="Corbel" charset="0"/>
              </a:rPr>
              <a:t>     nuclear </a:t>
            </a:r>
            <a:r>
              <a:rPr lang="en-US" sz="2400" b="1" i="1" dirty="0">
                <a:solidFill>
                  <a:srgbClr val="FF33CC"/>
                </a:solidFill>
                <a:latin typeface="Corbel" charset="0"/>
                <a:cs typeface="Corbel" charset="0"/>
              </a:rPr>
              <a:t>force</a:t>
            </a:r>
            <a:endParaRPr lang="en-US" sz="2400" b="1" i="1" dirty="0">
              <a:solidFill>
                <a:srgbClr val="FF33CC"/>
              </a:solidFill>
              <a:latin typeface="Corbel" charset="0"/>
              <a:cs typeface="Corbe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8437"/>
                                        </p:tgtEl>
                                        <p:attrNameLst>
                                          <p:attrName>style.visibility</p:attrName>
                                        </p:attrNameLst>
                                      </p:cBhvr>
                                      <p:to>
                                        <p:strVal val="visible"/>
                                      </p:to>
                                    </p:set>
                                    <p:anim calcmode="lin" valueType="num">
                                      <p:cBhvr>
                                        <p:cTn id="11" dur="500" fill="hold"/>
                                        <p:tgtEl>
                                          <p:spTgt spid="18437"/>
                                        </p:tgtEl>
                                        <p:attrNameLst>
                                          <p:attrName>ppt_w</p:attrName>
                                        </p:attrNameLst>
                                      </p:cBhvr>
                                      <p:tavLst>
                                        <p:tav tm="0">
                                          <p:val>
                                            <p:fltVal val="0"/>
                                          </p:val>
                                        </p:tav>
                                        <p:tav tm="100000">
                                          <p:val>
                                            <p:strVal val="#ppt_w"/>
                                          </p:val>
                                        </p:tav>
                                      </p:tavLst>
                                    </p:anim>
                                    <p:anim calcmode="lin" valueType="num">
                                      <p:cBhvr>
                                        <p:cTn id="12" dur="500" fill="hold"/>
                                        <p:tgtEl>
                                          <p:spTgt spid="184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email"/>
          <a:srcRect/>
          <a:stretch>
            <a:fillRect/>
          </a:stretch>
        </p:blipFill>
        <p:spPr bwMode="auto">
          <a:xfrm>
            <a:off x="169863" y="1808163"/>
            <a:ext cx="4635500" cy="4233862"/>
          </a:xfrm>
          <a:prstGeom prst="rect">
            <a:avLst/>
          </a:prstGeom>
          <a:noFill/>
          <a:ln w="9525">
            <a:noFill/>
            <a:miter lim="800000"/>
            <a:headEnd/>
            <a:tailEnd/>
          </a:ln>
          <a:effectLst>
            <a:outerShdw blurRad="50800" dist="38100" algn="l" rotWithShape="0">
              <a:prstClr val="black">
                <a:alpha val="40000"/>
              </a:prstClr>
            </a:outerShdw>
          </a:effectLst>
        </p:spPr>
      </p:pic>
      <p:sp>
        <p:nvSpPr>
          <p:cNvPr id="62466" name="CasellaDiTesto 2"/>
          <p:cNvSpPr txBox="1">
            <a:spLocks noChangeArrowheads="1"/>
          </p:cNvSpPr>
          <p:nvPr/>
        </p:nvSpPr>
        <p:spPr bwMode="auto">
          <a:xfrm>
            <a:off x="320675" y="5983288"/>
            <a:ext cx="8042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b="1">
                <a:solidFill>
                  <a:srgbClr val="0070C0"/>
                </a:solidFill>
              </a:rPr>
              <a:t>Betty  Tsang </a:t>
            </a:r>
          </a:p>
          <a:p>
            <a:pPr eaLnBrk="1" hangingPunct="1"/>
            <a:r>
              <a:rPr lang="it-IT" sz="1800" b="1">
                <a:solidFill>
                  <a:srgbClr val="0070C0"/>
                </a:solidFill>
              </a:rPr>
              <a:t>Summary of  the </a:t>
            </a:r>
            <a:r>
              <a:rPr lang="en-US" sz="1800" b="1">
                <a:solidFill>
                  <a:srgbClr val="0070C0"/>
                </a:solidFill>
              </a:rPr>
              <a:t>NuSYM11 International Symposium on Nuclear Symmetry Energy</a:t>
            </a:r>
            <a:endParaRPr lang="it-IT" sz="1800" b="1">
              <a:solidFill>
                <a:srgbClr val="0070C0"/>
              </a:solidFill>
            </a:endParaRPr>
          </a:p>
        </p:txBody>
      </p:sp>
      <p:sp>
        <p:nvSpPr>
          <p:cNvPr id="4" name="CasellaDiTesto 3"/>
          <p:cNvSpPr txBox="1"/>
          <p:nvPr/>
        </p:nvSpPr>
        <p:spPr>
          <a:xfrm>
            <a:off x="5316538" y="3594100"/>
            <a:ext cx="3105150" cy="1938338"/>
          </a:xfrm>
          <a:prstGeom prst="rect">
            <a:avLst/>
          </a:prstGeom>
          <a:noFill/>
        </p:spPr>
        <p:txBody>
          <a:bodyPr>
            <a:spAutoFit/>
          </a:bodyPr>
          <a:lstStyle/>
          <a:p>
            <a:pPr>
              <a:defRPr/>
            </a:pPr>
            <a:r>
              <a:rPr lang="en-US" sz="2400" b="1" dirty="0">
                <a:solidFill>
                  <a:schemeClr val="tx2">
                    <a:lumMod val="75000"/>
                  </a:schemeClr>
                </a:solidFill>
              </a:rPr>
              <a:t> is related to </a:t>
            </a:r>
            <a:r>
              <a:rPr lang="en-US" sz="2400" b="1" i="1" dirty="0">
                <a:solidFill>
                  <a:schemeClr val="tx2">
                    <a:lumMod val="75000"/>
                  </a:schemeClr>
                </a:solidFill>
              </a:rPr>
              <a:t>P</a:t>
            </a:r>
            <a:r>
              <a:rPr lang="en-US" sz="2400" b="1" baseline="-25000" dirty="0">
                <a:solidFill>
                  <a:schemeClr val="tx2">
                    <a:lumMod val="75000"/>
                  </a:schemeClr>
                </a:solidFill>
              </a:rPr>
              <a:t>o</a:t>
            </a:r>
            <a:r>
              <a:rPr lang="en-US" sz="2400" b="1" dirty="0">
                <a:solidFill>
                  <a:schemeClr val="tx2">
                    <a:lumMod val="75000"/>
                  </a:schemeClr>
                </a:solidFill>
              </a:rPr>
              <a:t>, the pressure from the symmetry energy for pure neutron matter at S</a:t>
            </a:r>
            <a:r>
              <a:rPr lang="en-US" sz="2400" b="1" i="1" baseline="-25000" dirty="0">
                <a:solidFill>
                  <a:schemeClr val="tx2">
                    <a:lumMod val="75000"/>
                  </a:schemeClr>
                </a:solidFill>
              </a:rPr>
              <a:t>o</a:t>
            </a:r>
            <a:endParaRPr lang="it-IT" sz="2400" b="1" dirty="0">
              <a:solidFill>
                <a:schemeClr val="tx2">
                  <a:lumMod val="75000"/>
                </a:schemeClr>
              </a:solidFill>
            </a:endParaRPr>
          </a:p>
        </p:txBody>
      </p:sp>
      <p:sp>
        <p:nvSpPr>
          <p:cNvPr id="62468"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62469" name="Object 1"/>
          <p:cNvGraphicFramePr>
            <a:graphicFrameLocks noChangeAspect="1"/>
          </p:cNvGraphicFramePr>
          <p:nvPr/>
        </p:nvGraphicFramePr>
        <p:xfrm>
          <a:off x="4883150" y="1808163"/>
          <a:ext cx="4260850" cy="587375"/>
        </p:xfrm>
        <a:graphic>
          <a:graphicData uri="http://schemas.openxmlformats.org/presentationml/2006/ole">
            <mc:AlternateContent xmlns:mc="http://schemas.openxmlformats.org/markup-compatibility/2006">
              <mc:Choice xmlns:v="urn:schemas-microsoft-com:vml" Requires="v">
                <p:oleObj spid="_x0000_s62597" name="Equation" r:id="rId4" imgW="7315200" imgH="1003300" progId="Equation.3">
                  <p:embed/>
                </p:oleObj>
              </mc:Choice>
              <mc:Fallback>
                <p:oleObj name="Equation" r:id="rId4" imgW="7315200" imgH="10033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150" y="1808163"/>
                        <a:ext cx="42608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Freccia circolare a sinistra 6"/>
          <p:cNvSpPr/>
          <p:nvPr/>
        </p:nvSpPr>
        <p:spPr>
          <a:xfrm>
            <a:off x="6369050" y="2371725"/>
            <a:ext cx="731838" cy="1216025"/>
          </a:xfrm>
          <a:prstGeom prst="curvedLeftArrow">
            <a:avLst/>
          </a:prstGeom>
          <a:solidFill>
            <a:srgbClr val="FBF4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8" name="CasellaDiTesto 7"/>
          <p:cNvSpPr txBox="1"/>
          <p:nvPr/>
        </p:nvSpPr>
        <p:spPr>
          <a:xfrm>
            <a:off x="149225" y="0"/>
            <a:ext cx="8705850" cy="1754188"/>
          </a:xfrm>
          <a:prstGeom prst="rect">
            <a:avLst/>
          </a:prstGeom>
          <a:noFill/>
        </p:spPr>
        <p:txBody>
          <a:bodyPr wrap="none">
            <a:spAutoFit/>
          </a:bodyPr>
          <a:lstStyle/>
          <a:p>
            <a:pPr>
              <a:defRPr/>
            </a:pPr>
            <a:r>
              <a:rPr lang="it-IT" sz="4000" b="1" dirty="0" err="1">
                <a:solidFill>
                  <a:srgbClr val="FF0000"/>
                </a:solidFill>
                <a:effectLst>
                  <a:outerShdw blurRad="38100" dist="38100" dir="2700000" algn="tl">
                    <a:srgbClr val="000000">
                      <a:alpha val="43137"/>
                    </a:srgbClr>
                  </a:outerShdw>
                </a:effectLst>
                <a:latin typeface="Comic Sans MS" pitchFamily="66" charset="0"/>
              </a:rPr>
              <a:t>Neutron</a:t>
            </a:r>
            <a:r>
              <a:rPr lang="it-IT" sz="4000" b="1" dirty="0">
                <a:solidFill>
                  <a:srgbClr val="FF0000"/>
                </a:solidFill>
                <a:effectLst>
                  <a:outerShdw blurRad="38100" dist="38100" dir="2700000" algn="tl">
                    <a:srgbClr val="000000">
                      <a:alpha val="43137"/>
                    </a:srgbClr>
                  </a:outerShdw>
                </a:effectLst>
                <a:latin typeface="Comic Sans MS" pitchFamily="66" charset="0"/>
              </a:rPr>
              <a:t> </a:t>
            </a:r>
            <a:r>
              <a:rPr lang="it-IT" sz="4000" b="1" dirty="0" err="1">
                <a:solidFill>
                  <a:srgbClr val="FF0000"/>
                </a:solidFill>
                <a:effectLst>
                  <a:outerShdw blurRad="38100" dist="38100" dir="2700000" algn="tl">
                    <a:srgbClr val="000000">
                      <a:alpha val="43137"/>
                    </a:srgbClr>
                  </a:outerShdw>
                </a:effectLst>
                <a:latin typeface="Comic Sans MS" pitchFamily="66" charset="0"/>
              </a:rPr>
              <a:t>pressure</a:t>
            </a:r>
            <a:r>
              <a:rPr lang="it-IT" sz="4000" b="1" dirty="0">
                <a:solidFill>
                  <a:srgbClr val="FF0000"/>
                </a:solidFill>
                <a:effectLst>
                  <a:outerShdw blurRad="38100" dist="38100" dir="2700000" algn="tl">
                    <a:srgbClr val="000000">
                      <a:alpha val="43137"/>
                    </a:srgbClr>
                  </a:outerShdw>
                </a:effectLst>
                <a:latin typeface="Comic Sans MS" pitchFamily="66" charset="0"/>
              </a:rPr>
              <a:t> </a:t>
            </a:r>
            <a:r>
              <a:rPr lang="it-IT" sz="4000" b="1" dirty="0" err="1">
                <a:solidFill>
                  <a:srgbClr val="FF0000"/>
                </a:solidFill>
                <a:effectLst>
                  <a:outerShdw blurRad="38100" dist="38100" dir="2700000" algn="tl">
                    <a:srgbClr val="000000">
                      <a:alpha val="43137"/>
                    </a:srgbClr>
                  </a:outerShdw>
                </a:effectLst>
                <a:latin typeface="Comic Sans MS" pitchFamily="66" charset="0"/>
              </a:rPr>
              <a:t>from</a:t>
            </a:r>
            <a:r>
              <a:rPr lang="it-IT" sz="4000" b="1" dirty="0">
                <a:solidFill>
                  <a:srgbClr val="FF0000"/>
                </a:solidFill>
                <a:effectLst>
                  <a:outerShdw blurRad="38100" dist="38100" dir="2700000" algn="tl">
                    <a:srgbClr val="000000">
                      <a:alpha val="43137"/>
                    </a:srgbClr>
                  </a:outerShdw>
                </a:effectLst>
                <a:latin typeface="Comic Sans MS" pitchFamily="66" charset="0"/>
              </a:rPr>
              <a:t> the </a:t>
            </a:r>
            <a:r>
              <a:rPr lang="it-IT" sz="4000" b="1" dirty="0" err="1">
                <a:solidFill>
                  <a:srgbClr val="FF0000"/>
                </a:solidFill>
                <a:effectLst>
                  <a:outerShdw blurRad="38100" dist="38100" dir="2700000" algn="tl">
                    <a:srgbClr val="000000">
                      <a:alpha val="43137"/>
                    </a:srgbClr>
                  </a:outerShdw>
                </a:effectLst>
                <a:latin typeface="Comic Sans MS" pitchFamily="66" charset="0"/>
              </a:rPr>
              <a:t>skin</a:t>
            </a:r>
            <a:endParaRPr lang="it-IT" sz="4000" b="1" dirty="0">
              <a:solidFill>
                <a:srgbClr val="FF0000"/>
              </a:solidFill>
              <a:effectLst>
                <a:outerShdw blurRad="38100" dist="38100" dir="2700000" algn="tl">
                  <a:srgbClr val="000000">
                    <a:alpha val="43137"/>
                  </a:srgbClr>
                </a:outerShdw>
              </a:effectLst>
              <a:latin typeface="Comic Sans MS" pitchFamily="66" charset="0"/>
            </a:endParaRPr>
          </a:p>
          <a:p>
            <a:pPr>
              <a:defRPr/>
            </a:pPr>
            <a:endParaRPr lang="it-IT" sz="2400" b="1" dirty="0">
              <a:solidFill>
                <a:srgbClr val="0070C0"/>
              </a:solidFill>
              <a:effectLst>
                <a:outerShdw blurRad="38100" dist="38100" dir="2700000" algn="tl">
                  <a:srgbClr val="000000">
                    <a:alpha val="43137"/>
                  </a:srgbClr>
                </a:outerShdw>
              </a:effectLst>
              <a:latin typeface="Comic Sans MS" pitchFamily="66" charset="0"/>
            </a:endParaRPr>
          </a:p>
          <a:p>
            <a:pPr>
              <a:defRPr/>
            </a:pPr>
            <a:r>
              <a:rPr lang="it-IT" sz="2400" b="1" dirty="0" err="1">
                <a:solidFill>
                  <a:srgbClr val="0070C0"/>
                </a:solidFill>
                <a:effectLst>
                  <a:outerShdw blurRad="38100" dist="38100" dir="2700000" algn="tl">
                    <a:srgbClr val="000000">
                      <a:alpha val="43137"/>
                    </a:srgbClr>
                  </a:outerShdw>
                </a:effectLst>
                <a:latin typeface="Comic Sans MS" pitchFamily="66" charset="0"/>
              </a:rPr>
              <a:t>…from</a:t>
            </a:r>
            <a:r>
              <a:rPr lang="it-IT" sz="2400" b="1" dirty="0">
                <a:solidFill>
                  <a:srgbClr val="0070C0"/>
                </a:solidFill>
                <a:effectLst>
                  <a:outerShdw blurRad="38100" dist="38100" dir="2700000" algn="tl">
                    <a:srgbClr val="000000">
                      <a:alpha val="43137"/>
                    </a:srgbClr>
                  </a:outerShdw>
                </a:effectLst>
                <a:latin typeface="Comic Sans MS" pitchFamily="66" charset="0"/>
              </a:rPr>
              <a:t> </a:t>
            </a:r>
            <a:r>
              <a:rPr lang="it-IT" sz="2400" b="1" dirty="0" err="1">
                <a:solidFill>
                  <a:srgbClr val="0070C0"/>
                </a:solidFill>
                <a:effectLst>
                  <a:outerShdw blurRad="38100" dist="38100" dir="2700000" algn="tl">
                    <a:srgbClr val="000000">
                      <a:alpha val="43137"/>
                    </a:srgbClr>
                  </a:outerShdw>
                </a:effectLst>
                <a:latin typeface="Comic Sans MS" pitchFamily="66" charset="0"/>
              </a:rPr>
              <a:t>different</a:t>
            </a:r>
            <a:r>
              <a:rPr lang="it-IT" sz="2400" b="1" dirty="0">
                <a:solidFill>
                  <a:srgbClr val="0070C0"/>
                </a:solidFill>
                <a:effectLst>
                  <a:outerShdw blurRad="38100" dist="38100" dir="2700000" algn="tl">
                    <a:srgbClr val="000000">
                      <a:alpha val="43137"/>
                    </a:srgbClr>
                  </a:outerShdw>
                </a:effectLst>
                <a:latin typeface="Comic Sans MS" pitchFamily="66" charset="0"/>
              </a:rPr>
              <a:t> </a:t>
            </a:r>
            <a:r>
              <a:rPr lang="it-IT" sz="2400" b="1" dirty="0" err="1">
                <a:solidFill>
                  <a:srgbClr val="0070C0"/>
                </a:solidFill>
                <a:effectLst>
                  <a:outerShdw blurRad="38100" dist="38100" dir="2700000" algn="tl">
                    <a:srgbClr val="000000">
                      <a:alpha val="43137"/>
                    </a:srgbClr>
                  </a:outerShdw>
                </a:effectLst>
                <a:latin typeface="Comic Sans MS" pitchFamily="66" charset="0"/>
              </a:rPr>
              <a:t>measurements</a:t>
            </a:r>
            <a:r>
              <a:rPr lang="it-IT" sz="2400" b="1" dirty="0">
                <a:solidFill>
                  <a:srgbClr val="0070C0"/>
                </a:solidFill>
                <a:effectLst>
                  <a:outerShdw blurRad="38100" dist="38100" dir="2700000" algn="tl">
                    <a:srgbClr val="000000">
                      <a:alpha val="43137"/>
                    </a:srgbClr>
                  </a:outerShdw>
                </a:effectLst>
                <a:latin typeface="Comic Sans MS" pitchFamily="66" charset="0"/>
              </a:rPr>
              <a:t> </a:t>
            </a:r>
            <a:r>
              <a:rPr lang="it-IT" sz="2400" b="1" dirty="0" err="1">
                <a:solidFill>
                  <a:srgbClr val="0070C0"/>
                </a:solidFill>
                <a:effectLst>
                  <a:outerShdw blurRad="38100" dist="38100" dir="2700000" algn="tl">
                    <a:srgbClr val="000000">
                      <a:alpha val="43137"/>
                    </a:srgbClr>
                  </a:outerShdw>
                </a:effectLst>
                <a:latin typeface="Comic Sans MS" pitchFamily="66" charset="0"/>
              </a:rPr>
              <a:t>…</a:t>
            </a:r>
            <a:r>
              <a:rPr lang="it-IT" sz="2400" b="1" dirty="0">
                <a:solidFill>
                  <a:srgbClr val="0070C0"/>
                </a:solidFill>
                <a:effectLst>
                  <a:outerShdw blurRad="38100" dist="38100" dir="2700000" algn="tl">
                    <a:srgbClr val="000000">
                      <a:alpha val="43137"/>
                    </a:srgbClr>
                  </a:outerShdw>
                </a:effectLst>
                <a:latin typeface="Comic Sans MS" pitchFamily="66" charset="0"/>
              </a:rPr>
              <a:t> </a:t>
            </a:r>
            <a:r>
              <a:rPr lang="it-IT" sz="2400" b="1" dirty="0" err="1">
                <a:solidFill>
                  <a:srgbClr val="0070C0"/>
                </a:solidFill>
                <a:effectLst>
                  <a:outerShdw blurRad="38100" dist="38100" dir="2700000" algn="tl">
                    <a:srgbClr val="000000">
                      <a:alpha val="43137"/>
                    </a:srgbClr>
                  </a:outerShdw>
                </a:effectLst>
                <a:latin typeface="Comic Sans MS" pitchFamily="66" charset="0"/>
              </a:rPr>
              <a:t>extrapolation</a:t>
            </a:r>
            <a:r>
              <a:rPr lang="it-IT" sz="2400" b="1" dirty="0">
                <a:solidFill>
                  <a:srgbClr val="0070C0"/>
                </a:solidFill>
                <a:effectLst>
                  <a:outerShdw blurRad="38100" dist="38100" dir="2700000" algn="tl">
                    <a:srgbClr val="000000">
                      <a:alpha val="43137"/>
                    </a:srgbClr>
                  </a:outerShdw>
                </a:effectLst>
                <a:latin typeface="Comic Sans MS" pitchFamily="66" charset="0"/>
              </a:rPr>
              <a:t> </a:t>
            </a:r>
            <a:r>
              <a:rPr lang="it-IT" sz="2400" b="1" dirty="0" err="1">
                <a:solidFill>
                  <a:srgbClr val="0070C0"/>
                </a:solidFill>
                <a:effectLst>
                  <a:outerShdw blurRad="38100" dist="38100" dir="2700000" algn="tl">
                    <a:srgbClr val="000000">
                      <a:alpha val="43137"/>
                    </a:srgbClr>
                  </a:outerShdw>
                </a:effectLst>
                <a:latin typeface="Comic Sans MS" pitchFamily="66" charset="0"/>
              </a:rPr>
              <a:t>for</a:t>
            </a:r>
            <a:r>
              <a:rPr lang="it-IT" sz="2400" b="1" dirty="0">
                <a:solidFill>
                  <a:srgbClr val="0070C0"/>
                </a:solidFill>
                <a:effectLst>
                  <a:outerShdw blurRad="38100" dist="38100" dir="2700000" algn="tl">
                    <a:srgbClr val="000000">
                      <a:alpha val="43137"/>
                    </a:srgbClr>
                  </a:outerShdw>
                </a:effectLst>
                <a:latin typeface="Comic Sans MS" pitchFamily="66" charset="0"/>
              </a:rPr>
              <a:t> </a:t>
            </a:r>
            <a:r>
              <a:rPr lang="it-IT" sz="2400" b="1" baseline="30000" dirty="0">
                <a:solidFill>
                  <a:srgbClr val="0070C0"/>
                </a:solidFill>
                <a:effectLst>
                  <a:outerShdw blurRad="38100" dist="38100" dir="2700000" algn="tl">
                    <a:srgbClr val="000000">
                      <a:alpha val="43137"/>
                    </a:srgbClr>
                  </a:outerShdw>
                </a:effectLst>
                <a:latin typeface="Comic Sans MS" pitchFamily="66" charset="0"/>
              </a:rPr>
              <a:t>208</a:t>
            </a:r>
            <a:r>
              <a:rPr lang="it-IT" sz="2400" b="1" dirty="0">
                <a:solidFill>
                  <a:srgbClr val="0070C0"/>
                </a:solidFill>
                <a:effectLst>
                  <a:outerShdw blurRad="38100" dist="38100" dir="2700000" algn="tl">
                    <a:srgbClr val="000000">
                      <a:alpha val="43137"/>
                    </a:srgbClr>
                  </a:outerShdw>
                </a:effectLst>
                <a:latin typeface="Comic Sans MS" pitchFamily="66" charset="0"/>
              </a:rPr>
              <a:t>Pb </a:t>
            </a:r>
          </a:p>
          <a:p>
            <a:pPr>
              <a:defRPr/>
            </a:pPr>
            <a:r>
              <a:rPr lang="it-IT" sz="2000" b="1" dirty="0">
                <a:solidFill>
                  <a:srgbClr val="0070C0"/>
                </a:solidFill>
                <a:effectLst>
                  <a:outerShdw blurRad="38100" dist="38100" dir="2700000" algn="tl">
                    <a:srgbClr val="000000">
                      <a:alpha val="43137"/>
                    </a:srgbClr>
                  </a:outerShdw>
                </a:effectLst>
                <a:latin typeface="Comic Sans MS" pitchFamily="66" charset="0"/>
              </a:rPr>
              <a:t>(</a:t>
            </a:r>
            <a:r>
              <a:rPr lang="it-IT" sz="2000" b="1" dirty="0" err="1">
                <a:solidFill>
                  <a:srgbClr val="0070C0"/>
                </a:solidFill>
                <a:effectLst>
                  <a:outerShdw blurRad="38100" dist="38100" dir="2700000" algn="tl">
                    <a:srgbClr val="000000">
                      <a:alpha val="43137"/>
                    </a:srgbClr>
                  </a:outerShdw>
                </a:effectLst>
                <a:latin typeface="Comic Sans MS" pitchFamily="66" charset="0"/>
              </a:rPr>
              <a:t>including</a:t>
            </a:r>
            <a:r>
              <a:rPr lang="it-IT" sz="2000" b="1" dirty="0">
                <a:solidFill>
                  <a:srgbClr val="0070C0"/>
                </a:solidFill>
                <a:effectLst>
                  <a:outerShdw blurRad="38100" dist="38100" dir="2700000" algn="tl">
                    <a:srgbClr val="000000">
                      <a:alpha val="43137"/>
                    </a:srgbClr>
                  </a:outerShdw>
                </a:effectLst>
                <a:latin typeface="Comic Sans MS" pitchFamily="66" charset="0"/>
              </a:rPr>
              <a:t> </a:t>
            </a:r>
            <a:r>
              <a:rPr lang="it-IT" sz="2000" b="1" dirty="0" err="1">
                <a:solidFill>
                  <a:srgbClr val="0070C0"/>
                </a:solidFill>
                <a:effectLst>
                  <a:outerShdw blurRad="38100" dist="38100" dir="2700000" algn="tl">
                    <a:srgbClr val="000000">
                      <a:alpha val="43137"/>
                    </a:srgbClr>
                  </a:outerShdw>
                </a:effectLst>
                <a:latin typeface="Comic Sans MS" pitchFamily="66" charset="0"/>
              </a:rPr>
              <a:t>pygmy</a:t>
            </a:r>
            <a:r>
              <a:rPr lang="it-IT" sz="2000" b="1" dirty="0">
                <a:solidFill>
                  <a:srgbClr val="0070C0"/>
                </a:solidFill>
                <a:effectLst>
                  <a:outerShdw blurRad="38100" dist="38100" dir="2700000" algn="tl">
                    <a:srgbClr val="000000">
                      <a:alpha val="43137"/>
                    </a:srgbClr>
                  </a:outerShdw>
                </a:effectLst>
                <a:latin typeface="Comic Sans MS" pitchFamily="66" charset="0"/>
              </a:rPr>
              <a:t> in </a:t>
            </a:r>
            <a:r>
              <a:rPr lang="it-IT" sz="2000" b="1" baseline="30000" dirty="0">
                <a:solidFill>
                  <a:srgbClr val="0070C0"/>
                </a:solidFill>
                <a:effectLst>
                  <a:outerShdw blurRad="38100" dist="38100" dir="2700000" algn="tl">
                    <a:srgbClr val="000000">
                      <a:alpha val="43137"/>
                    </a:srgbClr>
                  </a:outerShdw>
                </a:effectLst>
                <a:latin typeface="Comic Sans MS" pitchFamily="66" charset="0"/>
              </a:rPr>
              <a:t>68</a:t>
            </a:r>
            <a:r>
              <a:rPr lang="it-IT" sz="2000" b="1" dirty="0">
                <a:solidFill>
                  <a:srgbClr val="0070C0"/>
                </a:solidFill>
                <a:effectLst>
                  <a:outerShdw blurRad="38100" dist="38100" dir="2700000" algn="tl">
                    <a:srgbClr val="000000">
                      <a:alpha val="43137"/>
                    </a:srgbClr>
                  </a:outerShdw>
                </a:effectLst>
                <a:latin typeface="Comic Sans MS" pitchFamily="66" charset="0"/>
              </a:rPr>
              <a:t>Ni and </a:t>
            </a:r>
            <a:r>
              <a:rPr lang="it-IT" sz="2000" b="1" baseline="30000" dirty="0">
                <a:solidFill>
                  <a:srgbClr val="0070C0"/>
                </a:solidFill>
                <a:effectLst>
                  <a:outerShdw blurRad="38100" dist="38100" dir="2700000" algn="tl">
                    <a:srgbClr val="000000">
                      <a:alpha val="43137"/>
                    </a:srgbClr>
                  </a:outerShdw>
                </a:effectLst>
                <a:latin typeface="Comic Sans MS" pitchFamily="66" charset="0"/>
              </a:rPr>
              <a:t>132</a:t>
            </a:r>
            <a:r>
              <a:rPr lang="it-IT" sz="2000" b="1" dirty="0">
                <a:solidFill>
                  <a:srgbClr val="0070C0"/>
                </a:solidFill>
                <a:effectLst>
                  <a:outerShdw blurRad="38100" dist="38100" dir="2700000" algn="tl">
                    <a:srgbClr val="000000">
                      <a:alpha val="43137"/>
                    </a:srgbClr>
                  </a:outerShdw>
                </a:effectLst>
                <a:latin typeface="Comic Sans MS" pitchFamily="66" charset="0"/>
              </a:rPr>
              <a:t> </a:t>
            </a:r>
            <a:r>
              <a:rPr lang="it-IT" sz="2000" b="1" dirty="0" err="1">
                <a:solidFill>
                  <a:srgbClr val="0070C0"/>
                </a:solidFill>
                <a:effectLst>
                  <a:outerShdw blurRad="38100" dist="38100" dir="2700000" algn="tl">
                    <a:srgbClr val="000000">
                      <a:alpha val="43137"/>
                    </a:srgbClr>
                  </a:outerShdw>
                </a:effectLst>
                <a:latin typeface="Comic Sans MS" pitchFamily="66" charset="0"/>
              </a:rPr>
              <a:t>Sn</a:t>
            </a:r>
            <a:r>
              <a:rPr lang="it-IT" sz="2000" b="1" dirty="0">
                <a:solidFill>
                  <a:srgbClr val="0070C0"/>
                </a:solidFill>
                <a:effectLst>
                  <a:outerShdw blurRad="38100" dist="38100" dir="2700000" algn="tl">
                    <a:srgbClr val="000000">
                      <a:alpha val="43137"/>
                    </a:srgbClr>
                  </a:outerShdw>
                </a:effectLst>
                <a:latin typeface="Comic Sans MS" pitchFamily="66" charset="0"/>
              </a:rPr>
              <a:t> )  </a:t>
            </a:r>
          </a:p>
        </p:txBody>
      </p:sp>
      <p:cxnSp>
        <p:nvCxnSpPr>
          <p:cNvPr id="10" name="Connettore 1 9"/>
          <p:cNvCxnSpPr/>
          <p:nvPr/>
        </p:nvCxnSpPr>
        <p:spPr>
          <a:xfrm flipV="1">
            <a:off x="0" y="674688"/>
            <a:ext cx="9144000" cy="11112"/>
          </a:xfrm>
          <a:prstGeom prst="line">
            <a:avLst/>
          </a:prstGeom>
          <a:ln w="38100">
            <a:solidFill>
              <a:srgbClr val="FF0000"/>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ext Box 2"/>
          <p:cNvSpPr txBox="1">
            <a:spLocks noChangeArrowheads="1"/>
          </p:cNvSpPr>
          <p:nvPr/>
        </p:nvSpPr>
        <p:spPr bwMode="auto">
          <a:xfrm>
            <a:off x="-396875" y="298450"/>
            <a:ext cx="4392613" cy="53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40000"/>
              </a:lnSpc>
              <a:spcBef>
                <a:spcPct val="50000"/>
              </a:spcBef>
              <a:defRPr/>
            </a:pPr>
            <a:r>
              <a:rPr lang="en-GB" sz="2800" b="1">
                <a:solidFill>
                  <a:srgbClr val="FF0000"/>
                </a:solidFill>
                <a:latin typeface="Comic Sans MS" charset="0"/>
                <a:cs typeface="Arial" charset="0"/>
              </a:rPr>
              <a:t>Flange Design</a:t>
            </a:r>
            <a:r>
              <a:rPr lang="en-GB" sz="2400">
                <a:solidFill>
                  <a:srgbClr val="FF0000"/>
                </a:solidFill>
                <a:latin typeface="Comic Sans MS" charset="0"/>
                <a:cs typeface="Arial" charset="0"/>
              </a:rPr>
              <a:t> </a:t>
            </a:r>
          </a:p>
          <a:p>
            <a:pPr algn="ctr">
              <a:lnSpc>
                <a:spcPct val="40000"/>
              </a:lnSpc>
              <a:spcBef>
                <a:spcPct val="50000"/>
              </a:spcBef>
              <a:defRPr/>
            </a:pPr>
            <a:r>
              <a:rPr lang="en-GB" sz="2000">
                <a:solidFill>
                  <a:srgbClr val="FF0000"/>
                </a:solidFill>
                <a:latin typeface="Comic Sans MS" charset="0"/>
                <a:cs typeface="Arial" charset="0"/>
              </a:rPr>
              <a:t>(Daresbury Laboratory)</a:t>
            </a:r>
          </a:p>
        </p:txBody>
      </p:sp>
      <p:sp>
        <p:nvSpPr>
          <p:cNvPr id="321540" name="Rectangle 4"/>
          <p:cNvSpPr>
            <a:spLocks noChangeArrowheads="1"/>
          </p:cNvSpPr>
          <p:nvPr/>
        </p:nvSpPr>
        <p:spPr bwMode="auto">
          <a:xfrm>
            <a:off x="0" y="-7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Arial" charset="0"/>
            </a:endParaRPr>
          </a:p>
        </p:txBody>
      </p:sp>
      <p:sp>
        <p:nvSpPr>
          <p:cNvPr id="321541" name="Rectangle 5"/>
          <p:cNvSpPr>
            <a:spLocks noChangeArrowheads="1"/>
          </p:cNvSpPr>
          <p:nvPr/>
        </p:nvSpPr>
        <p:spPr bwMode="auto">
          <a:xfrm>
            <a:off x="4156075" y="3221038"/>
            <a:ext cx="12890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GB" altLang="zh-CN" sz="1200">
                <a:latin typeface="Times New Roman" charset="0"/>
                <a:ea typeface="SimSun" charset="0"/>
                <a:cs typeface="SimSun" charset="0"/>
              </a:rPr>
              <a:t>                             </a:t>
            </a:r>
            <a:endParaRPr lang="en-GB" altLang="zh-CN" sz="2400">
              <a:latin typeface="Times New Roman" charset="0"/>
              <a:ea typeface="SimSun" charset="0"/>
              <a:cs typeface="SimSun" charset="0"/>
            </a:endParaRPr>
          </a:p>
        </p:txBody>
      </p:sp>
      <p:sp>
        <p:nvSpPr>
          <p:cNvPr id="321544" name="Rectangle 8"/>
          <p:cNvSpPr>
            <a:spLocks noChangeArrowheads="1"/>
          </p:cNvSpPr>
          <p:nvPr/>
        </p:nvSpPr>
        <p:spPr bwMode="auto">
          <a:xfrm>
            <a:off x="0" y="-466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cs typeface="Arial" charset="0"/>
            </a:endParaRPr>
          </a:p>
        </p:txBody>
      </p:sp>
      <p:sp>
        <p:nvSpPr>
          <p:cNvPr id="321545" name="Rectangle 9"/>
          <p:cNvSpPr>
            <a:spLocks noChangeArrowheads="1"/>
          </p:cNvSpPr>
          <p:nvPr/>
        </p:nvSpPr>
        <p:spPr bwMode="auto">
          <a:xfrm>
            <a:off x="0" y="5848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GB" sz="2400">
              <a:latin typeface="Times New Roman" charset="0"/>
              <a:cs typeface="Arial" charset="0"/>
            </a:endParaRPr>
          </a:p>
        </p:txBody>
      </p:sp>
      <p:pic>
        <p:nvPicPr>
          <p:cNvPr id="48134" name="Picture 12" descr="0186-0010235_pl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8050"/>
            <a:ext cx="29527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1" name="Text Box 15"/>
          <p:cNvSpPr txBox="1">
            <a:spLocks noChangeArrowheads="1"/>
          </p:cNvSpPr>
          <p:nvPr/>
        </p:nvSpPr>
        <p:spPr bwMode="auto">
          <a:xfrm>
            <a:off x="5967413" y="201613"/>
            <a:ext cx="3068637" cy="55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lnSpc>
                <a:spcPct val="80000"/>
              </a:lnSpc>
              <a:defRPr/>
            </a:pPr>
            <a:r>
              <a:rPr lang="it-IT">
                <a:solidFill>
                  <a:srgbClr val="0000FF"/>
                </a:solidFill>
                <a:latin typeface="Comic Sans MS" charset="0"/>
                <a:cs typeface="Arial" charset="0"/>
              </a:rPr>
              <a:t>controllo delle specifiche </a:t>
            </a:r>
          </a:p>
          <a:p>
            <a:pPr algn="r">
              <a:lnSpc>
                <a:spcPct val="80000"/>
              </a:lnSpc>
              <a:defRPr/>
            </a:pPr>
            <a:r>
              <a:rPr lang="it-IT" sz="2000" b="1">
                <a:solidFill>
                  <a:srgbClr val="0000FF"/>
                </a:solidFill>
                <a:latin typeface="Comic Sans MS" charset="0"/>
                <a:cs typeface="Arial" charset="0"/>
              </a:rPr>
              <a:t>Daresbury </a:t>
            </a:r>
            <a:r>
              <a:rPr lang="it-IT" b="1">
                <a:solidFill>
                  <a:srgbClr val="0000FF"/>
                </a:solidFill>
                <a:latin typeface="Comic Sans MS" charset="0"/>
                <a:cs typeface="Arial" charset="0"/>
              </a:rPr>
              <a:t>(</a:t>
            </a:r>
            <a:r>
              <a:rPr lang="it-IT" sz="1600">
                <a:solidFill>
                  <a:srgbClr val="0000FF"/>
                </a:solidFill>
                <a:latin typeface="Comic Sans MS" charset="0"/>
                <a:cs typeface="Arial" charset="0"/>
              </a:rPr>
              <a:t>CMM machine) </a:t>
            </a:r>
          </a:p>
        </p:txBody>
      </p:sp>
      <p:pic>
        <p:nvPicPr>
          <p:cNvPr id="48136" name="Picture 16" descr="01010093"/>
          <p:cNvPicPr>
            <a:picLocks noChangeAspect="1" noChangeArrowheads="1"/>
          </p:cNvPicPr>
          <p:nvPr/>
        </p:nvPicPr>
        <p:blipFill>
          <a:blip r:embed="rId3">
            <a:extLst>
              <a:ext uri="{28A0092B-C50C-407E-A947-70E740481C1C}">
                <a14:useLocalDpi xmlns:a14="http://schemas.microsoft.com/office/drawing/2010/main" val="0"/>
              </a:ext>
            </a:extLst>
          </a:blip>
          <a:srcRect t="5690" b="23164"/>
          <a:stretch>
            <a:fillRect/>
          </a:stretch>
        </p:blipFill>
        <p:spPr bwMode="auto">
          <a:xfrm>
            <a:off x="5940425" y="777875"/>
            <a:ext cx="30194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7" name="Rectangle 11"/>
          <p:cNvSpPr>
            <a:spLocks noChangeArrowheads="1"/>
          </p:cNvSpPr>
          <p:nvPr/>
        </p:nvSpPr>
        <p:spPr bwMode="auto">
          <a:xfrm>
            <a:off x="3492500" y="1793875"/>
            <a:ext cx="2232025" cy="914400"/>
          </a:xfrm>
          <a:prstGeom prst="rect">
            <a:avLst/>
          </a:prstGeom>
          <a:noFill/>
          <a:ln w="2857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a:solidFill>
                  <a:srgbClr val="0000FF"/>
                </a:solidFill>
                <a:latin typeface="Comic Sans MS" charset="0"/>
                <a:cs typeface="Times New Roman" charset="0"/>
              </a:rPr>
              <a:t>48 dimensioni</a:t>
            </a:r>
            <a:r>
              <a:rPr lang="en-US" sz="1600">
                <a:solidFill>
                  <a:srgbClr val="0000FF"/>
                </a:solidFill>
                <a:latin typeface="Comic Sans MS" charset="0"/>
                <a:cs typeface="Times New Roman" charset="0"/>
              </a:rPr>
              <a:t> </a:t>
            </a:r>
          </a:p>
          <a:p>
            <a:pPr>
              <a:defRPr/>
            </a:pPr>
            <a:r>
              <a:rPr lang="en-US" sz="1600">
                <a:solidFill>
                  <a:srgbClr val="0000FF"/>
                </a:solidFill>
                <a:latin typeface="Comic Sans MS" charset="0"/>
                <a:cs typeface="Times New Roman" charset="0"/>
              </a:rPr>
              <a:t>tolleranza   &lt; 0.3 mm </a:t>
            </a:r>
          </a:p>
          <a:p>
            <a:pPr>
              <a:defRPr/>
            </a:pPr>
            <a:r>
              <a:rPr lang="en-US" sz="1600">
                <a:solidFill>
                  <a:srgbClr val="0000FF"/>
                </a:solidFill>
                <a:latin typeface="Comic Sans MS" charset="0"/>
                <a:cs typeface="Times New Roman" charset="0"/>
              </a:rPr>
              <a:t>                  &lt; 0.05°</a:t>
            </a:r>
            <a:endParaRPr lang="it-IT" sz="1600">
              <a:solidFill>
                <a:srgbClr val="0000FF"/>
              </a:solidFill>
              <a:latin typeface="Comic Sans MS" charset="0"/>
              <a:cs typeface="Times New Roman" charset="0"/>
            </a:endParaRPr>
          </a:p>
        </p:txBody>
      </p:sp>
      <p:pic>
        <p:nvPicPr>
          <p:cNvPr id="48138" name="Picture 17" descr="1-shell di 15 flangie AG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789363"/>
            <a:ext cx="4068763"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4" name="Text Box 18"/>
          <p:cNvSpPr txBox="1">
            <a:spLocks noChangeArrowheads="1"/>
          </p:cNvSpPr>
          <p:nvPr/>
        </p:nvSpPr>
        <p:spPr bwMode="auto">
          <a:xfrm>
            <a:off x="539750" y="6488113"/>
            <a:ext cx="3743325" cy="396875"/>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28575">
                <a:solidFill>
                  <a:srgbClr val="FF0000"/>
                </a:solidFill>
                <a:prstDash val="dash"/>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1">
                <a:solidFill>
                  <a:schemeClr val="bg1"/>
                </a:solidFill>
                <a:latin typeface="Comic Sans MS" charset="0"/>
                <a:cs typeface="Arial" charset="0"/>
              </a:rPr>
              <a:t>Shell di 15 flange di AGATA</a:t>
            </a:r>
          </a:p>
        </p:txBody>
      </p:sp>
      <p:sp>
        <p:nvSpPr>
          <p:cNvPr id="321555" name="Text Box 19"/>
          <p:cNvSpPr txBox="1">
            <a:spLocks noChangeArrowheads="1"/>
          </p:cNvSpPr>
          <p:nvPr/>
        </p:nvSpPr>
        <p:spPr bwMode="auto">
          <a:xfrm>
            <a:off x="4716463" y="4984750"/>
            <a:ext cx="4205287" cy="892175"/>
          </a:xfrm>
          <a:prstGeom prst="rect">
            <a:avLst/>
          </a:prstGeom>
          <a:solidFill>
            <a:srgbClr val="FFFF66"/>
          </a:solidFill>
          <a:ln w="38100">
            <a:solidFill>
              <a:srgbClr val="FF0000"/>
            </a:solidFill>
            <a:prstDash val="dash"/>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u="sng">
                <a:solidFill>
                  <a:srgbClr val="0000FF"/>
                </a:solidFill>
                <a:latin typeface="Comic Sans MS" charset="0"/>
                <a:cs typeface="Arial" charset="0"/>
              </a:rPr>
              <a:t>Metà 2006 – maggio 2008</a:t>
            </a:r>
            <a:r>
              <a:rPr lang="it-IT" sz="2000">
                <a:solidFill>
                  <a:srgbClr val="0000FF"/>
                </a:solidFill>
                <a:latin typeface="Comic Sans MS" charset="0"/>
                <a:cs typeface="Arial" charset="0"/>
              </a:rPr>
              <a:t>:</a:t>
            </a:r>
          </a:p>
          <a:p>
            <a:pPr>
              <a:lnSpc>
                <a:spcPct val="50000"/>
              </a:lnSpc>
              <a:defRPr/>
            </a:pPr>
            <a:endParaRPr lang="it-IT" sz="2000">
              <a:solidFill>
                <a:srgbClr val="0000FF"/>
              </a:solidFill>
              <a:latin typeface="Comic Sans MS" charset="0"/>
              <a:cs typeface="Arial" charset="0"/>
            </a:endParaRPr>
          </a:p>
          <a:p>
            <a:pPr>
              <a:defRPr/>
            </a:pPr>
            <a:r>
              <a:rPr lang="it-IT" sz="2000">
                <a:solidFill>
                  <a:srgbClr val="0000FF"/>
                </a:solidFill>
                <a:latin typeface="Comic Sans MS" charset="0"/>
                <a:cs typeface="Arial" charset="0"/>
              </a:rPr>
              <a:t>lavorazione e montaggio terminati</a:t>
            </a:r>
          </a:p>
        </p:txBody>
      </p:sp>
    </p:spTree>
    <p:extLst>
      <p:ext uri="{BB962C8B-B14F-4D97-AF65-F5344CB8AC3E}">
        <p14:creationId xmlns:p14="http://schemas.microsoft.com/office/powerpoint/2010/main" val="7466098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ext Box 2"/>
          <p:cNvSpPr txBox="1">
            <a:spLocks noChangeArrowheads="1"/>
          </p:cNvSpPr>
          <p:nvPr/>
        </p:nvSpPr>
        <p:spPr bwMode="auto">
          <a:xfrm>
            <a:off x="34925" y="25400"/>
            <a:ext cx="737552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defRPr/>
            </a:pPr>
            <a:r>
              <a:rPr lang="it-IT" sz="2400" b="1">
                <a:solidFill>
                  <a:srgbClr val="FF0000"/>
                </a:solidFill>
                <a:latin typeface="Comic Sans MS" charset="0"/>
                <a:cs typeface="Arial" charset="0"/>
              </a:rPr>
              <a:t>Camera di scattering per AGATA Demonstrator </a:t>
            </a:r>
          </a:p>
          <a:p>
            <a:pPr>
              <a:lnSpc>
                <a:spcPct val="90000"/>
              </a:lnSpc>
              <a:defRPr/>
            </a:pPr>
            <a:r>
              <a:rPr lang="it-IT" sz="2400" b="1">
                <a:solidFill>
                  <a:srgbClr val="FF0000"/>
                </a:solidFill>
                <a:latin typeface="Comic Sans MS" charset="0"/>
                <a:cs typeface="Arial" charset="0"/>
              </a:rPr>
              <a:t>su spettrometro PRISMA</a:t>
            </a:r>
          </a:p>
        </p:txBody>
      </p:sp>
      <p:grpSp>
        <p:nvGrpSpPr>
          <p:cNvPr id="49154" name="Group 17"/>
          <p:cNvGrpSpPr>
            <a:grpSpLocks/>
          </p:cNvGrpSpPr>
          <p:nvPr/>
        </p:nvGrpSpPr>
        <p:grpSpPr bwMode="auto">
          <a:xfrm>
            <a:off x="3276600" y="836613"/>
            <a:ext cx="2881313" cy="5257800"/>
            <a:chOff x="22" y="531"/>
            <a:chExt cx="2178" cy="3761"/>
          </a:xfrm>
        </p:grpSpPr>
        <p:pic>
          <p:nvPicPr>
            <p:cNvPr id="49168" name="Picture 3" descr="DSCN36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 y="935"/>
              <a:ext cx="2178"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4" descr="DSCN36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 y="2659"/>
              <a:ext cx="2177"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90" name="Text Box 6"/>
            <p:cNvSpPr txBox="1">
              <a:spLocks noChangeArrowheads="1"/>
            </p:cNvSpPr>
            <p:nvPr/>
          </p:nvSpPr>
          <p:spPr bwMode="auto">
            <a:xfrm>
              <a:off x="168" y="531"/>
              <a:ext cx="2017" cy="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a:solidFill>
                    <a:srgbClr val="0000FF"/>
                  </a:solidFill>
                  <a:latin typeface="Comic Sans MS" charset="0"/>
                  <a:cs typeface="Arial" charset="0"/>
                </a:rPr>
                <a:t>Lavorazione Meccanica </a:t>
              </a:r>
            </a:p>
            <a:p>
              <a:pPr algn="ctr">
                <a:defRPr/>
              </a:pPr>
              <a:r>
                <a:rPr lang="it-IT">
                  <a:solidFill>
                    <a:srgbClr val="0000FF"/>
                  </a:solidFill>
                  <a:latin typeface="Comic Sans MS" charset="0"/>
                  <a:cs typeface="Arial" charset="0"/>
                </a:rPr>
                <a:t>INFN-Milano</a:t>
              </a:r>
            </a:p>
          </p:txBody>
        </p:sp>
      </p:grpSp>
      <p:sp>
        <p:nvSpPr>
          <p:cNvPr id="323591" name="Text Box 7"/>
          <p:cNvSpPr txBox="1">
            <a:spLocks noChangeArrowheads="1"/>
          </p:cNvSpPr>
          <p:nvPr/>
        </p:nvSpPr>
        <p:spPr bwMode="auto">
          <a:xfrm>
            <a:off x="34925" y="812800"/>
            <a:ext cx="2927350"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dirty="0">
                <a:solidFill>
                  <a:srgbClr val="0000FF"/>
                </a:solidFill>
                <a:latin typeface="Comic Sans MS" charset="0"/>
                <a:cs typeface="Arial" charset="0"/>
              </a:rPr>
              <a:t>spessore cameretta: 2mm</a:t>
            </a:r>
          </a:p>
          <a:p>
            <a:pPr>
              <a:buFont typeface="Wingdings" charset="0"/>
              <a:buChar char="è"/>
              <a:defRPr/>
            </a:pPr>
            <a:r>
              <a:rPr lang="it-IT" sz="1600" dirty="0">
                <a:solidFill>
                  <a:srgbClr val="FF0000"/>
                </a:solidFill>
                <a:latin typeface="Comic Sans MS" charset="0"/>
                <a:cs typeface="Arial" charset="0"/>
                <a:sym typeface="Wingdings" charset="0"/>
              </a:rPr>
              <a:t> basso assorbimento</a:t>
            </a:r>
          </a:p>
          <a:p>
            <a:pPr>
              <a:buFont typeface="Wingdings" charset="0"/>
              <a:buChar char="è"/>
              <a:defRPr/>
            </a:pPr>
            <a:r>
              <a:rPr lang="it-IT" sz="1600" dirty="0">
                <a:solidFill>
                  <a:srgbClr val="FF0000"/>
                </a:solidFill>
                <a:latin typeface="Comic Sans MS" charset="0"/>
                <a:cs typeface="Arial" charset="0"/>
                <a:sym typeface="Wingdings" charset="0"/>
              </a:rPr>
              <a:t> vuoto 10</a:t>
            </a:r>
            <a:r>
              <a:rPr lang="it-IT" sz="1600" baseline="30000" dirty="0">
                <a:solidFill>
                  <a:srgbClr val="FF0000"/>
                </a:solidFill>
                <a:latin typeface="Comic Sans MS" charset="0"/>
                <a:cs typeface="Arial" charset="0"/>
                <a:sym typeface="Wingdings" charset="0"/>
              </a:rPr>
              <a:t>-6</a:t>
            </a:r>
          </a:p>
        </p:txBody>
      </p:sp>
      <p:sp>
        <p:nvSpPr>
          <p:cNvPr id="323592" name="Text Box 8"/>
          <p:cNvSpPr txBox="1">
            <a:spLocks noChangeArrowheads="1"/>
          </p:cNvSpPr>
          <p:nvPr/>
        </p:nvSpPr>
        <p:spPr bwMode="auto">
          <a:xfrm>
            <a:off x="58738" y="6375400"/>
            <a:ext cx="393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u="sng">
                <a:solidFill>
                  <a:srgbClr val="0000FF"/>
                </a:solidFill>
                <a:latin typeface="Comic Sans MS" charset="0"/>
                <a:cs typeface="Arial" charset="0"/>
              </a:rPr>
              <a:t>17 mesi di lavoro di tutto il servizio</a:t>
            </a:r>
          </a:p>
        </p:txBody>
      </p:sp>
      <p:pic>
        <p:nvPicPr>
          <p:cNvPr id="49157" name="Picture 9" descr="outpu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138613"/>
            <a:ext cx="2519363"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0" descr="LM0A0200-58deg"/>
          <p:cNvPicPr>
            <a:picLocks noChangeAspect="1" noChangeArrowheads="1"/>
          </p:cNvPicPr>
          <p:nvPr/>
        </p:nvPicPr>
        <p:blipFill>
          <a:blip r:embed="rId5">
            <a:extLst>
              <a:ext uri="{28A0092B-C50C-407E-A947-70E740481C1C}">
                <a14:useLocalDpi xmlns:a14="http://schemas.microsoft.com/office/drawing/2010/main" val="0"/>
              </a:ext>
            </a:extLst>
          </a:blip>
          <a:srcRect l="14832" t="4839" r="17557"/>
          <a:stretch>
            <a:fillRect/>
          </a:stretch>
        </p:blipFill>
        <p:spPr bwMode="auto">
          <a:xfrm>
            <a:off x="6462713" y="3702050"/>
            <a:ext cx="2484437"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95" name="Line 11"/>
          <p:cNvSpPr>
            <a:spLocks noChangeShapeType="1"/>
          </p:cNvSpPr>
          <p:nvPr/>
        </p:nvSpPr>
        <p:spPr bwMode="auto">
          <a:xfrm flipH="1">
            <a:off x="6967538" y="5214938"/>
            <a:ext cx="503237" cy="431800"/>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23596" name="Text Box 12"/>
          <p:cNvSpPr txBox="1">
            <a:spLocks noChangeArrowheads="1"/>
          </p:cNvSpPr>
          <p:nvPr/>
        </p:nvSpPr>
        <p:spPr bwMode="auto">
          <a:xfrm>
            <a:off x="6443663" y="5646738"/>
            <a:ext cx="8223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80000"/>
              </a:lnSpc>
              <a:defRPr/>
            </a:pPr>
            <a:r>
              <a:rPr lang="it-IT" sz="1400" b="1">
                <a:latin typeface="Comic Sans MS" charset="0"/>
                <a:cs typeface="Arial" charset="0"/>
              </a:rPr>
              <a:t>DANTE</a:t>
            </a:r>
          </a:p>
          <a:p>
            <a:pPr>
              <a:lnSpc>
                <a:spcPct val="80000"/>
              </a:lnSpc>
              <a:defRPr/>
            </a:pPr>
            <a:r>
              <a:rPr lang="it-IT" sz="1400" b="1">
                <a:latin typeface="Comic Sans MS" charset="0"/>
                <a:cs typeface="Arial" charset="0"/>
              </a:rPr>
              <a:t>Array</a:t>
            </a:r>
          </a:p>
        </p:txBody>
      </p:sp>
      <p:sp>
        <p:nvSpPr>
          <p:cNvPr id="323597" name="Line 13"/>
          <p:cNvSpPr>
            <a:spLocks noChangeShapeType="1"/>
          </p:cNvSpPr>
          <p:nvPr/>
        </p:nvSpPr>
        <p:spPr bwMode="auto">
          <a:xfrm>
            <a:off x="8262938" y="5141913"/>
            <a:ext cx="288925" cy="360362"/>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23598" name="Text Box 14"/>
          <p:cNvSpPr txBox="1">
            <a:spLocks noChangeArrowheads="1"/>
          </p:cNvSpPr>
          <p:nvPr/>
        </p:nvSpPr>
        <p:spPr bwMode="auto">
          <a:xfrm>
            <a:off x="8024813" y="5408613"/>
            <a:ext cx="11001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b="1">
                <a:solidFill>
                  <a:schemeClr val="bg1"/>
                </a:solidFill>
                <a:latin typeface="Comic Sans MS" charset="0"/>
                <a:cs typeface="Arial" charset="0"/>
              </a:rPr>
              <a:t>supporto </a:t>
            </a:r>
          </a:p>
          <a:p>
            <a:pPr>
              <a:defRPr/>
            </a:pPr>
            <a:r>
              <a:rPr lang="it-IT" sz="1600" b="1">
                <a:solidFill>
                  <a:schemeClr val="bg1"/>
                </a:solidFill>
                <a:latin typeface="Comic Sans MS" charset="0"/>
                <a:cs typeface="Arial" charset="0"/>
              </a:rPr>
              <a:t>PARTEC</a:t>
            </a:r>
          </a:p>
        </p:txBody>
      </p:sp>
      <p:pic>
        <p:nvPicPr>
          <p:cNvPr id="49163" name="Picture 15" descr="5-cameretta AGATA-inter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665288"/>
            <a:ext cx="2449513"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600" name="Picture 16"/>
          <p:cNvPicPr>
            <a:picLocks noChangeAspect="1" noChangeArrowheads="1"/>
          </p:cNvPicPr>
          <p:nvPr/>
        </p:nvPicPr>
        <p:blipFill>
          <a:blip r:embed="rId7">
            <a:extLst>
              <a:ext uri="{28A0092B-C50C-407E-A947-70E740481C1C}">
                <a14:useLocalDpi xmlns:a14="http://schemas.microsoft.com/office/drawing/2010/main" val="0"/>
              </a:ext>
            </a:extLst>
          </a:blip>
          <a:srcRect l="8754" r="10095"/>
          <a:stretch>
            <a:fillRect/>
          </a:stretch>
        </p:blipFill>
        <p:spPr bwMode="auto">
          <a:xfrm>
            <a:off x="6588125" y="1412875"/>
            <a:ext cx="2266950"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3602" name="Rectangle 18"/>
          <p:cNvSpPr>
            <a:spLocks noChangeArrowheads="1"/>
          </p:cNvSpPr>
          <p:nvPr/>
        </p:nvSpPr>
        <p:spPr bwMode="auto">
          <a:xfrm>
            <a:off x="4067175" y="6170613"/>
            <a:ext cx="4908550" cy="669925"/>
          </a:xfrm>
          <a:prstGeom prst="rect">
            <a:avLst/>
          </a:prstGeom>
          <a:solidFill>
            <a:srgbClr val="FFFF66"/>
          </a:solidFill>
          <a:ln w="28575">
            <a:solidFill>
              <a:srgbClr val="FF0000"/>
            </a:solidFill>
            <a:prstDash val="dash"/>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b="1" u="sng">
                <a:solidFill>
                  <a:srgbClr val="0000FF"/>
                </a:solidFill>
                <a:latin typeface="Comic Sans MS" charset="0"/>
                <a:cs typeface="Arial" charset="0"/>
              </a:rPr>
              <a:t>Costi</a:t>
            </a:r>
            <a:r>
              <a:rPr lang="it-IT">
                <a:solidFill>
                  <a:srgbClr val="0000FF"/>
                </a:solidFill>
                <a:latin typeface="Comic Sans MS" charset="0"/>
                <a:cs typeface="Arial" charset="0"/>
              </a:rPr>
              <a:t>: 8k€ (progettazione) + 2k€ (materiale)</a:t>
            </a:r>
          </a:p>
          <a:p>
            <a:pPr>
              <a:defRPr/>
            </a:pPr>
            <a:r>
              <a:rPr lang="it-IT">
                <a:solidFill>
                  <a:srgbClr val="FF0000"/>
                </a:solidFill>
                <a:latin typeface="Comic Sans MS" charset="0"/>
                <a:cs typeface="Arial" charset="0"/>
                <a:sym typeface="Wingdings" charset="0"/>
              </a:rPr>
              <a:t></a:t>
            </a:r>
            <a:r>
              <a:rPr lang="it-IT">
                <a:solidFill>
                  <a:srgbClr val="0000FF"/>
                </a:solidFill>
                <a:latin typeface="Comic Sans MS" charset="0"/>
                <a:cs typeface="Arial" charset="0"/>
                <a:sym typeface="Wingdings" charset="0"/>
              </a:rPr>
              <a:t> Vecchio p</a:t>
            </a:r>
            <a:r>
              <a:rPr lang="it-IT">
                <a:solidFill>
                  <a:srgbClr val="0000FF"/>
                </a:solidFill>
                <a:latin typeface="Comic Sans MS" charset="0"/>
                <a:cs typeface="Arial" charset="0"/>
              </a:rPr>
              <a:t>rogetto CINEL: 8k € + 25 k€ </a:t>
            </a:r>
          </a:p>
        </p:txBody>
      </p:sp>
      <p:sp>
        <p:nvSpPr>
          <p:cNvPr id="323603" name="Line 19"/>
          <p:cNvSpPr>
            <a:spLocks noChangeShapeType="1"/>
          </p:cNvSpPr>
          <p:nvPr/>
        </p:nvSpPr>
        <p:spPr bwMode="auto">
          <a:xfrm>
            <a:off x="900113" y="2420938"/>
            <a:ext cx="1368425" cy="1223962"/>
          </a:xfrm>
          <a:prstGeom prst="line">
            <a:avLst/>
          </a:prstGeom>
          <a:noFill/>
          <a:ln w="9525">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23604" name="Text Box 20"/>
          <p:cNvSpPr txBox="1">
            <a:spLocks noChangeArrowheads="1"/>
          </p:cNvSpPr>
          <p:nvPr/>
        </p:nvSpPr>
        <p:spPr bwMode="auto">
          <a:xfrm rot="2553755">
            <a:off x="1038225" y="2500313"/>
            <a:ext cx="758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a:solidFill>
                  <a:schemeClr val="bg1"/>
                </a:solidFill>
                <a:latin typeface="Comic Sans MS" charset="0"/>
                <a:cs typeface="Arial" charset="0"/>
              </a:rPr>
              <a:t>26cm</a:t>
            </a:r>
          </a:p>
        </p:txBody>
      </p:sp>
    </p:spTree>
    <p:extLst>
      <p:ext uri="{BB962C8B-B14F-4D97-AF65-F5344CB8AC3E}">
        <p14:creationId xmlns:p14="http://schemas.microsoft.com/office/powerpoint/2010/main" val="510109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590675"/>
            <a:ext cx="4338637" cy="49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4612" name="Line 4"/>
          <p:cNvSpPr>
            <a:spLocks noChangeShapeType="1"/>
          </p:cNvSpPr>
          <p:nvPr/>
        </p:nvSpPr>
        <p:spPr bwMode="auto">
          <a:xfrm flipH="1" flipV="1">
            <a:off x="2836863" y="3367088"/>
            <a:ext cx="582612" cy="106997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24613" name="Text Box 5"/>
          <p:cNvSpPr txBox="1">
            <a:spLocks noChangeArrowheads="1"/>
          </p:cNvSpPr>
          <p:nvPr/>
        </p:nvSpPr>
        <p:spPr bwMode="auto">
          <a:xfrm rot="3685385">
            <a:off x="3028156" y="3647282"/>
            <a:ext cx="941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b="1">
                <a:solidFill>
                  <a:srgbClr val="FF0000"/>
                </a:solidFill>
                <a:latin typeface="Comic Sans MS" charset="0"/>
                <a:cs typeface="Arial" charset="0"/>
              </a:rPr>
              <a:t>beam</a:t>
            </a:r>
          </a:p>
        </p:txBody>
      </p:sp>
      <p:sp>
        <p:nvSpPr>
          <p:cNvPr id="324614" name="Text Box 6"/>
          <p:cNvSpPr txBox="1">
            <a:spLocks noChangeArrowheads="1"/>
          </p:cNvSpPr>
          <p:nvPr/>
        </p:nvSpPr>
        <p:spPr bwMode="auto">
          <a:xfrm rot="-1846157">
            <a:off x="3287713" y="1484313"/>
            <a:ext cx="1411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b="1">
                <a:solidFill>
                  <a:srgbClr val="0000FF"/>
                </a:solidFill>
                <a:latin typeface="Comic Sans MS" charset="0"/>
                <a:cs typeface="Arial" charset="0"/>
              </a:rPr>
              <a:t>PRISMA</a:t>
            </a:r>
          </a:p>
        </p:txBody>
      </p:sp>
      <p:sp>
        <p:nvSpPr>
          <p:cNvPr id="324615" name="Line 7"/>
          <p:cNvSpPr>
            <a:spLocks noChangeShapeType="1"/>
          </p:cNvSpPr>
          <p:nvPr/>
        </p:nvSpPr>
        <p:spPr bwMode="auto">
          <a:xfrm flipV="1">
            <a:off x="3332163" y="1476375"/>
            <a:ext cx="1484312" cy="858838"/>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24616" name="Text Box 8"/>
          <p:cNvSpPr txBox="1">
            <a:spLocks noChangeArrowheads="1"/>
          </p:cNvSpPr>
          <p:nvPr/>
        </p:nvSpPr>
        <p:spPr bwMode="auto">
          <a:xfrm>
            <a:off x="1417638" y="1268413"/>
            <a:ext cx="15779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defRPr/>
            </a:pPr>
            <a:r>
              <a:rPr lang="it-IT" b="1">
                <a:solidFill>
                  <a:srgbClr val="0000FF"/>
                </a:solidFill>
                <a:latin typeface="Comic Sans MS" charset="0"/>
                <a:cs typeface="Arial" charset="0"/>
              </a:rPr>
              <a:t>MCP</a:t>
            </a:r>
          </a:p>
          <a:p>
            <a:pPr>
              <a:lnSpc>
                <a:spcPct val="90000"/>
              </a:lnSpc>
              <a:defRPr/>
            </a:pPr>
            <a:r>
              <a:rPr lang="it-IT" sz="1600">
                <a:solidFill>
                  <a:srgbClr val="0000FF"/>
                </a:solidFill>
                <a:latin typeface="Comic Sans MS" charset="0"/>
                <a:cs typeface="Arial" charset="0"/>
              </a:rPr>
              <a:t>PRISMA</a:t>
            </a:r>
          </a:p>
          <a:p>
            <a:pPr>
              <a:lnSpc>
                <a:spcPct val="90000"/>
              </a:lnSpc>
              <a:defRPr/>
            </a:pPr>
            <a:r>
              <a:rPr lang="it-IT" sz="1600">
                <a:solidFill>
                  <a:srgbClr val="0000FF"/>
                </a:solidFill>
                <a:latin typeface="Comic Sans MS" charset="0"/>
                <a:cs typeface="Arial" charset="0"/>
              </a:rPr>
              <a:t>start detector</a:t>
            </a:r>
          </a:p>
        </p:txBody>
      </p:sp>
      <p:sp>
        <p:nvSpPr>
          <p:cNvPr id="324617" name="Line 9"/>
          <p:cNvSpPr>
            <a:spLocks noChangeShapeType="1"/>
          </p:cNvSpPr>
          <p:nvPr/>
        </p:nvSpPr>
        <p:spPr bwMode="auto">
          <a:xfrm>
            <a:off x="2405063" y="1878013"/>
            <a:ext cx="247650" cy="40005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24619" name="Text Box 11"/>
          <p:cNvSpPr txBox="1">
            <a:spLocks noChangeArrowheads="1"/>
          </p:cNvSpPr>
          <p:nvPr/>
        </p:nvSpPr>
        <p:spPr bwMode="auto">
          <a:xfrm>
            <a:off x="34925" y="25400"/>
            <a:ext cx="7310438"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defRPr/>
            </a:pPr>
            <a:r>
              <a:rPr lang="it-IT" sz="2400" b="1">
                <a:solidFill>
                  <a:srgbClr val="FF0000"/>
                </a:solidFill>
                <a:latin typeface="Comic Sans MS" charset="0"/>
                <a:cs typeface="Arial" charset="0"/>
              </a:rPr>
              <a:t>Telescopic beam line per AGATA Demonstrator </a:t>
            </a:r>
          </a:p>
          <a:p>
            <a:pPr>
              <a:lnSpc>
                <a:spcPct val="90000"/>
              </a:lnSpc>
              <a:defRPr/>
            </a:pPr>
            <a:r>
              <a:rPr lang="it-IT" sz="2400" b="1">
                <a:solidFill>
                  <a:srgbClr val="FF0000"/>
                </a:solidFill>
                <a:latin typeface="Comic Sans MS" charset="0"/>
                <a:cs typeface="Arial" charset="0"/>
              </a:rPr>
              <a:t>su spettrometro PRISMA</a:t>
            </a:r>
          </a:p>
        </p:txBody>
      </p:sp>
      <p:pic>
        <p:nvPicPr>
          <p:cNvPr id="50185" name="Picture 12" descr="2-tubo telescopico e cameretta AG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60575"/>
            <a:ext cx="42846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21" name="Text Box 13"/>
          <p:cNvSpPr txBox="1">
            <a:spLocks noChangeArrowheads="1"/>
          </p:cNvSpPr>
          <p:nvPr/>
        </p:nvSpPr>
        <p:spPr bwMode="auto">
          <a:xfrm>
            <a:off x="4716463" y="5705475"/>
            <a:ext cx="4205287" cy="892175"/>
          </a:xfrm>
          <a:prstGeom prst="rect">
            <a:avLst/>
          </a:prstGeom>
          <a:solidFill>
            <a:srgbClr val="FFFF66"/>
          </a:solidFill>
          <a:ln w="38100">
            <a:solidFill>
              <a:srgbClr val="FF0000"/>
            </a:solidFill>
            <a:prstDash val="dash"/>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u="sng">
                <a:solidFill>
                  <a:srgbClr val="0000FF"/>
                </a:solidFill>
                <a:latin typeface="Comic Sans MS" charset="0"/>
                <a:cs typeface="Arial" charset="0"/>
              </a:rPr>
              <a:t>gennaio 2007 – maggio 2008</a:t>
            </a:r>
            <a:r>
              <a:rPr lang="it-IT" sz="2000">
                <a:solidFill>
                  <a:srgbClr val="0000FF"/>
                </a:solidFill>
                <a:latin typeface="Comic Sans MS" charset="0"/>
                <a:cs typeface="Arial" charset="0"/>
              </a:rPr>
              <a:t>:</a:t>
            </a:r>
          </a:p>
          <a:p>
            <a:pPr>
              <a:lnSpc>
                <a:spcPct val="50000"/>
              </a:lnSpc>
              <a:defRPr/>
            </a:pPr>
            <a:endParaRPr lang="it-IT" sz="2000">
              <a:solidFill>
                <a:srgbClr val="0000FF"/>
              </a:solidFill>
              <a:latin typeface="Comic Sans MS" charset="0"/>
              <a:cs typeface="Arial" charset="0"/>
            </a:endParaRPr>
          </a:p>
          <a:p>
            <a:pPr>
              <a:defRPr/>
            </a:pPr>
            <a:r>
              <a:rPr lang="it-IT" sz="2000">
                <a:solidFill>
                  <a:srgbClr val="0000FF"/>
                </a:solidFill>
                <a:latin typeface="Comic Sans MS" charset="0"/>
                <a:cs typeface="Arial" charset="0"/>
              </a:rPr>
              <a:t>lavorazione e montaggio terminati</a:t>
            </a:r>
          </a:p>
        </p:txBody>
      </p:sp>
    </p:spTree>
    <p:extLst>
      <p:ext uri="{BB962C8B-B14F-4D97-AF65-F5344CB8AC3E}">
        <p14:creationId xmlns:p14="http://schemas.microsoft.com/office/powerpoint/2010/main" val="39947564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31" name="Rectangle 7"/>
          <p:cNvSpPr>
            <a:spLocks noChangeArrowheads="1"/>
          </p:cNvSpPr>
          <p:nvPr/>
        </p:nvSpPr>
        <p:spPr bwMode="auto">
          <a:xfrm>
            <a:off x="539750" y="6072188"/>
            <a:ext cx="3887788" cy="333375"/>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l="2380" t="2397"/>
          <a:stretch>
            <a:fillRect/>
          </a:stretch>
        </p:blipFill>
        <p:spPr bwMode="auto">
          <a:xfrm>
            <a:off x="0" y="49213"/>
            <a:ext cx="406717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l="3008" t="5226" r="2272" b="3075"/>
          <a:stretch>
            <a:fillRect/>
          </a:stretch>
        </p:blipFill>
        <p:spPr bwMode="auto">
          <a:xfrm>
            <a:off x="4679950" y="3097213"/>
            <a:ext cx="4500563"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8" name="Text Box 4"/>
          <p:cNvSpPr txBox="1">
            <a:spLocks noChangeArrowheads="1"/>
          </p:cNvSpPr>
          <p:nvPr/>
        </p:nvSpPr>
        <p:spPr bwMode="auto">
          <a:xfrm>
            <a:off x="179388" y="3644900"/>
            <a:ext cx="5256212" cy="31940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it-IT" sz="2400" b="1">
                <a:solidFill>
                  <a:srgbClr val="0000FF"/>
                </a:solidFill>
                <a:latin typeface="Comic Sans MS" charset="0"/>
                <a:cs typeface="Arial" charset="0"/>
              </a:rPr>
              <a:t>35 detectors Helena array</a:t>
            </a:r>
            <a:r>
              <a:rPr lang="it-IT">
                <a:latin typeface="Comic Sans MS" charset="0"/>
                <a:cs typeface="Arial" charset="0"/>
              </a:rPr>
              <a:t>: </a:t>
            </a:r>
          </a:p>
          <a:p>
            <a:pPr>
              <a:lnSpc>
                <a:spcPct val="80000"/>
              </a:lnSpc>
              <a:spcBef>
                <a:spcPct val="50000"/>
              </a:spcBef>
              <a:defRPr/>
            </a:pPr>
            <a:r>
              <a:rPr lang="it-IT">
                <a:latin typeface="Comic Sans MS" charset="0"/>
                <a:cs typeface="Arial" charset="0"/>
              </a:rPr>
              <a:t>BaF</a:t>
            </a:r>
            <a:r>
              <a:rPr lang="it-IT" baseline="-25000">
                <a:latin typeface="Comic Sans MS" charset="0"/>
                <a:cs typeface="Arial" charset="0"/>
              </a:rPr>
              <a:t>2 </a:t>
            </a:r>
            <a:r>
              <a:rPr lang="it-IT">
                <a:latin typeface="Comic Sans MS" charset="0"/>
                <a:cs typeface="Arial" charset="0"/>
              </a:rPr>
              <a:t>exagonal</a:t>
            </a:r>
            <a:r>
              <a:rPr lang="it-IT" baseline="-25000">
                <a:latin typeface="Comic Sans MS" charset="0"/>
                <a:cs typeface="Arial" charset="0"/>
              </a:rPr>
              <a:t> </a:t>
            </a:r>
            <a:r>
              <a:rPr lang="it-IT">
                <a:latin typeface="Comic Sans MS" charset="0"/>
                <a:cs typeface="Arial" charset="0"/>
              </a:rPr>
              <a:t>scintillators</a:t>
            </a:r>
            <a:r>
              <a:rPr lang="it-IT" baseline="-25000">
                <a:latin typeface="Comic Sans MS" charset="0"/>
                <a:cs typeface="Arial" charset="0"/>
              </a:rPr>
              <a:t> </a:t>
            </a:r>
            <a:r>
              <a:rPr lang="it-IT">
                <a:latin typeface="Comic Sans MS" charset="0"/>
                <a:cs typeface="Arial" charset="0"/>
              </a:rPr>
              <a:t>3</a:t>
            </a:r>
            <a:r>
              <a:rPr lang="ja-JP" altLang="it-IT">
                <a:latin typeface="Arial"/>
                <a:cs typeface="Arial" charset="0"/>
              </a:rPr>
              <a:t>”</a:t>
            </a:r>
            <a:r>
              <a:rPr lang="it-IT">
                <a:latin typeface="Comic Sans MS" charset="0"/>
                <a:cs typeface="Arial" charset="0"/>
              </a:rPr>
              <a:t>x3</a:t>
            </a:r>
            <a:r>
              <a:rPr lang="ja-JP" altLang="it-IT">
                <a:latin typeface="Arial"/>
                <a:cs typeface="Arial" charset="0"/>
              </a:rPr>
              <a:t>”</a:t>
            </a:r>
            <a:endParaRPr lang="it-IT">
              <a:latin typeface="Comic Sans MS" charset="0"/>
              <a:cs typeface="Arial" charset="0"/>
            </a:endParaRPr>
          </a:p>
          <a:p>
            <a:pPr>
              <a:lnSpc>
                <a:spcPct val="80000"/>
              </a:lnSpc>
              <a:spcBef>
                <a:spcPct val="50000"/>
              </a:spcBef>
              <a:defRPr/>
            </a:pPr>
            <a:r>
              <a:rPr lang="it-IT">
                <a:latin typeface="Comic Sans MS" charset="0"/>
                <a:cs typeface="Arial" charset="0"/>
              </a:rPr>
              <a:t>15 cm from target</a:t>
            </a:r>
          </a:p>
          <a:p>
            <a:pPr>
              <a:lnSpc>
                <a:spcPct val="50000"/>
              </a:lnSpc>
              <a:spcBef>
                <a:spcPct val="50000"/>
              </a:spcBef>
              <a:defRPr/>
            </a:pPr>
            <a:r>
              <a:rPr lang="it-IT" sz="2400">
                <a:latin typeface="Symbol" charset="0"/>
                <a:cs typeface="Arial" charset="0"/>
              </a:rPr>
              <a:t>W = </a:t>
            </a:r>
            <a:r>
              <a:rPr lang="it-IT">
                <a:latin typeface="Comic Sans MS" charset="0"/>
                <a:cs typeface="Arial" charset="0"/>
              </a:rPr>
              <a:t>57% of 4</a:t>
            </a:r>
            <a:r>
              <a:rPr lang="it-IT">
                <a:latin typeface="Symbol" charset="0"/>
                <a:cs typeface="Arial" charset="0"/>
              </a:rPr>
              <a:t>p</a:t>
            </a:r>
          </a:p>
          <a:p>
            <a:pPr>
              <a:lnSpc>
                <a:spcPct val="60000"/>
              </a:lnSpc>
              <a:spcBef>
                <a:spcPct val="50000"/>
              </a:spcBef>
              <a:defRPr/>
            </a:pPr>
            <a:r>
              <a:rPr lang="it-IT">
                <a:latin typeface="Comic Sans MS" charset="0"/>
                <a:cs typeface="Arial" charset="0"/>
              </a:rPr>
              <a:t>Total eff. </a:t>
            </a:r>
            <a:r>
              <a:rPr lang="it-IT" sz="2400">
                <a:latin typeface="Symbol" charset="0"/>
                <a:cs typeface="Arial" charset="0"/>
              </a:rPr>
              <a:t>e</a:t>
            </a:r>
            <a:r>
              <a:rPr lang="it-IT">
                <a:latin typeface="Comic Sans MS" charset="0"/>
                <a:cs typeface="Arial" charset="0"/>
              </a:rPr>
              <a:t> </a:t>
            </a:r>
            <a:r>
              <a:rPr lang="en-US">
                <a:latin typeface="Comic Sans MS" charset="0"/>
                <a:cs typeface="Arial" charset="0"/>
              </a:rPr>
              <a:t>~ </a:t>
            </a:r>
            <a:r>
              <a:rPr lang="it-IT">
                <a:latin typeface="Comic Sans MS" charset="0"/>
                <a:cs typeface="Arial" charset="0"/>
              </a:rPr>
              <a:t>35%</a:t>
            </a:r>
          </a:p>
          <a:p>
            <a:pPr>
              <a:lnSpc>
                <a:spcPct val="20000"/>
              </a:lnSpc>
              <a:spcBef>
                <a:spcPct val="50000"/>
              </a:spcBef>
              <a:defRPr/>
            </a:pPr>
            <a:endParaRPr lang="it-IT">
              <a:latin typeface="Comic Sans MS" charset="0"/>
              <a:cs typeface="Arial" charset="0"/>
              <a:sym typeface="Wingdings" charset="0"/>
            </a:endParaRPr>
          </a:p>
          <a:p>
            <a:pPr>
              <a:lnSpc>
                <a:spcPct val="20000"/>
              </a:lnSpc>
              <a:spcBef>
                <a:spcPct val="50000"/>
              </a:spcBef>
              <a:defRPr/>
            </a:pPr>
            <a:r>
              <a:rPr lang="it-IT">
                <a:latin typeface="Comic Sans MS" charset="0"/>
                <a:cs typeface="Arial" charset="0"/>
                <a:sym typeface="Wingdings" charset="0"/>
              </a:rPr>
              <a:t>electronics: AGAVA interface</a:t>
            </a:r>
          </a:p>
          <a:p>
            <a:pPr>
              <a:lnSpc>
                <a:spcPct val="0"/>
              </a:lnSpc>
              <a:spcBef>
                <a:spcPct val="50000"/>
              </a:spcBef>
              <a:defRPr/>
            </a:pPr>
            <a:endParaRPr lang="it-IT">
              <a:latin typeface="Comic Sans MS" charset="0"/>
              <a:cs typeface="Arial" charset="0"/>
              <a:sym typeface="Wingdings" charset="0"/>
            </a:endParaRPr>
          </a:p>
          <a:p>
            <a:pPr>
              <a:lnSpc>
                <a:spcPct val="60000"/>
              </a:lnSpc>
              <a:spcBef>
                <a:spcPct val="50000"/>
              </a:spcBef>
              <a:buFont typeface="Wingdings" charset="0"/>
              <a:buNone/>
              <a:defRPr/>
            </a:pPr>
            <a:r>
              <a:rPr lang="it-IT">
                <a:latin typeface="Comic Sans MS" charset="0"/>
                <a:cs typeface="Arial" charset="0"/>
                <a:sym typeface="Wingdings" charset="0"/>
              </a:rPr>
              <a:t>   AGATA detectors @ 23 cm (</a:t>
            </a:r>
            <a:r>
              <a:rPr lang="it-IT" sz="2400">
                <a:latin typeface="Symbol" charset="0"/>
                <a:cs typeface="Arial" charset="0"/>
              </a:rPr>
              <a:t>e</a:t>
            </a:r>
            <a:r>
              <a:rPr lang="it-IT">
                <a:latin typeface="Comic Sans MS" charset="0"/>
                <a:cs typeface="Arial" charset="0"/>
              </a:rPr>
              <a:t> </a:t>
            </a:r>
            <a:r>
              <a:rPr lang="en-US">
                <a:latin typeface="Comic Sans MS" charset="0"/>
                <a:cs typeface="Arial" charset="0"/>
              </a:rPr>
              <a:t>~ </a:t>
            </a:r>
            <a:r>
              <a:rPr lang="it-IT">
                <a:latin typeface="Comic Sans MS" charset="0"/>
                <a:cs typeface="Arial" charset="0"/>
              </a:rPr>
              <a:t>3%)</a:t>
            </a:r>
            <a:endParaRPr lang="it-IT">
              <a:latin typeface="Comic Sans MS" charset="0"/>
              <a:cs typeface="Arial" charset="0"/>
              <a:sym typeface="Wingdings" charset="0"/>
            </a:endParaRPr>
          </a:p>
          <a:p>
            <a:pPr>
              <a:lnSpc>
                <a:spcPct val="60000"/>
              </a:lnSpc>
              <a:spcBef>
                <a:spcPct val="50000"/>
              </a:spcBef>
              <a:buFont typeface="Wingdings" charset="0"/>
              <a:buNone/>
              <a:defRPr/>
            </a:pPr>
            <a:r>
              <a:rPr lang="it-IT">
                <a:latin typeface="Comic Sans MS" charset="0"/>
                <a:cs typeface="Arial" charset="0"/>
                <a:sym typeface="Wingdings" charset="0"/>
              </a:rPr>
              <a:t>                         </a:t>
            </a:r>
            <a:r>
              <a:rPr lang="it-IT" sz="2000">
                <a:solidFill>
                  <a:srgbClr val="FF0000"/>
                </a:solidFill>
                <a:latin typeface="Comic Sans MS" charset="0"/>
                <a:cs typeface="Arial" charset="0"/>
                <a:sym typeface="Wingdings" charset="0"/>
              </a:rPr>
              <a:t>    </a:t>
            </a:r>
            <a:r>
              <a:rPr lang="it-IT">
                <a:latin typeface="Comic Sans MS" charset="0"/>
                <a:cs typeface="Arial" charset="0"/>
                <a:sym typeface="Wingdings" charset="0"/>
              </a:rPr>
              <a:t>@ 14 cm (</a:t>
            </a:r>
            <a:r>
              <a:rPr lang="it-IT" sz="2400">
                <a:latin typeface="Symbol" charset="0"/>
                <a:cs typeface="Arial" charset="0"/>
              </a:rPr>
              <a:t>e</a:t>
            </a:r>
            <a:r>
              <a:rPr lang="it-IT">
                <a:latin typeface="Comic Sans MS" charset="0"/>
                <a:cs typeface="Arial" charset="0"/>
              </a:rPr>
              <a:t> </a:t>
            </a:r>
            <a:r>
              <a:rPr lang="en-US">
                <a:latin typeface="Comic Sans MS" charset="0"/>
                <a:cs typeface="Arial" charset="0"/>
              </a:rPr>
              <a:t>~ </a:t>
            </a:r>
            <a:r>
              <a:rPr lang="it-IT">
                <a:latin typeface="Comic Sans MS" charset="0"/>
                <a:cs typeface="Arial" charset="0"/>
              </a:rPr>
              <a:t>6%)</a:t>
            </a:r>
            <a:endParaRPr lang="it-IT">
              <a:latin typeface="Comic Sans MS" charset="0"/>
              <a:cs typeface="Arial" charset="0"/>
              <a:sym typeface="Wingdings" charset="0"/>
            </a:endParaRPr>
          </a:p>
        </p:txBody>
      </p:sp>
      <p:sp>
        <p:nvSpPr>
          <p:cNvPr id="333829" name="Text Box 5"/>
          <p:cNvSpPr txBox="1">
            <a:spLocks noChangeArrowheads="1"/>
          </p:cNvSpPr>
          <p:nvPr/>
        </p:nvSpPr>
        <p:spPr bwMode="auto">
          <a:xfrm>
            <a:off x="4546600" y="153988"/>
            <a:ext cx="4562475"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2400" b="1">
                <a:solidFill>
                  <a:srgbClr val="FF0000"/>
                </a:solidFill>
                <a:latin typeface="Comic Sans MS" charset="0"/>
                <a:cs typeface="Arial" charset="0"/>
              </a:rPr>
              <a:t>Design Study for</a:t>
            </a:r>
          </a:p>
          <a:p>
            <a:pPr algn="ctr">
              <a:defRPr/>
            </a:pPr>
            <a:r>
              <a:rPr lang="it-IT" sz="2400" b="1">
                <a:solidFill>
                  <a:srgbClr val="FF0000"/>
                </a:solidFill>
                <a:latin typeface="Comic Sans MS" charset="0"/>
                <a:cs typeface="Arial" charset="0"/>
              </a:rPr>
              <a:t>Multiplicity Filter couppled to</a:t>
            </a:r>
          </a:p>
          <a:p>
            <a:pPr algn="ctr">
              <a:defRPr/>
            </a:pPr>
            <a:r>
              <a:rPr lang="it-IT" sz="2400" b="1">
                <a:solidFill>
                  <a:srgbClr val="FF0000"/>
                </a:solidFill>
                <a:latin typeface="Comic Sans MS" charset="0"/>
                <a:cs typeface="Arial" charset="0"/>
              </a:rPr>
              <a:t>AGATA Demonstrator @ LNL</a:t>
            </a:r>
          </a:p>
          <a:p>
            <a:pPr algn="ctr">
              <a:lnSpc>
                <a:spcPct val="60000"/>
              </a:lnSpc>
              <a:defRPr/>
            </a:pPr>
            <a:endParaRPr lang="it-IT" sz="2400" b="1">
              <a:solidFill>
                <a:srgbClr val="FF0000"/>
              </a:solidFill>
              <a:latin typeface="Comic Sans MS" charset="0"/>
              <a:cs typeface="Arial" charset="0"/>
            </a:endParaRPr>
          </a:p>
          <a:p>
            <a:pPr algn="ctr">
              <a:defRPr/>
            </a:pPr>
            <a:r>
              <a:rPr lang="it-IT" sz="2000">
                <a:latin typeface="Comic Sans MS" charset="0"/>
                <a:cs typeface="Arial" charset="0"/>
              </a:rPr>
              <a:t>B. Million, </a:t>
            </a:r>
          </a:p>
          <a:p>
            <a:pPr algn="ctr">
              <a:defRPr/>
            </a:pPr>
            <a:r>
              <a:rPr lang="it-IT" sz="2000">
                <a:latin typeface="Comic Sans MS" charset="0"/>
                <a:cs typeface="Arial" charset="0"/>
              </a:rPr>
              <a:t>Simulations &amp; Ancillary detectors</a:t>
            </a:r>
          </a:p>
        </p:txBody>
      </p:sp>
      <p:sp>
        <p:nvSpPr>
          <p:cNvPr id="333830" name="Rectangle 6"/>
          <p:cNvSpPr>
            <a:spLocks noChangeArrowheads="1"/>
          </p:cNvSpPr>
          <p:nvPr/>
        </p:nvSpPr>
        <p:spPr bwMode="auto">
          <a:xfrm>
            <a:off x="179388" y="4056063"/>
            <a:ext cx="3671887" cy="187325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
        <p:nvSpPr>
          <p:cNvPr id="333832" name="Oval 8"/>
          <p:cNvSpPr>
            <a:spLocks noChangeArrowheads="1"/>
          </p:cNvSpPr>
          <p:nvPr/>
        </p:nvSpPr>
        <p:spPr bwMode="auto">
          <a:xfrm>
            <a:off x="2339975" y="6453188"/>
            <a:ext cx="2303463" cy="431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spTree>
    <p:extLst>
      <p:ext uri="{BB962C8B-B14F-4D97-AF65-F5344CB8AC3E}">
        <p14:creationId xmlns:p14="http://schemas.microsoft.com/office/powerpoint/2010/main" val="282619043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36513" y="-100013"/>
            <a:ext cx="9144001" cy="5334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it-IT" sz="2000" b="1">
                <a:solidFill>
                  <a:srgbClr val="FF0000"/>
                </a:solidFill>
                <a:latin typeface="Comic Sans MS" charset="0"/>
                <a:cs typeface="Arial" charset="0"/>
              </a:rPr>
              <a:t>Pulse Shape Analyisis e tracking in HPGe </a:t>
            </a:r>
            <a:r>
              <a:rPr lang="it-IT" sz="1600">
                <a:solidFill>
                  <a:srgbClr val="0000FF"/>
                </a:solidFill>
                <a:latin typeface="Comic Sans MS" charset="0"/>
                <a:cs typeface="Arial" charset="0"/>
              </a:rPr>
              <a:t>(F. Crespi, F. Camera)</a:t>
            </a:r>
            <a:endParaRPr lang="en-US" sz="1600">
              <a:solidFill>
                <a:srgbClr val="0000FF"/>
              </a:solidFill>
              <a:latin typeface="Comic Sans MS" charset="0"/>
              <a:cs typeface="Arial" charset="0"/>
            </a:endParaRPr>
          </a:p>
        </p:txBody>
      </p:sp>
      <p:sp>
        <p:nvSpPr>
          <p:cNvPr id="334851" name="Text Box 3"/>
          <p:cNvSpPr txBox="1">
            <a:spLocks noChangeArrowheads="1"/>
          </p:cNvSpPr>
          <p:nvPr/>
        </p:nvSpPr>
        <p:spPr bwMode="auto">
          <a:xfrm>
            <a:off x="-73025" y="476250"/>
            <a:ext cx="5597525" cy="68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1300">
                <a:cs typeface="Arial" charset="0"/>
              </a:rPr>
              <a:t>Sviluppo di un algoritmo (</a:t>
            </a:r>
            <a:r>
              <a:rPr lang="it-IT" sz="1300" b="1">
                <a:solidFill>
                  <a:srgbClr val="FF33CC"/>
                </a:solidFill>
                <a:cs typeface="Arial" charset="0"/>
              </a:rPr>
              <a:t>Recursive Subtraction</a:t>
            </a:r>
            <a:r>
              <a:rPr lang="it-IT" sz="1300" b="1">
                <a:cs typeface="Arial" charset="0"/>
              </a:rPr>
              <a:t>*</a:t>
            </a:r>
            <a:r>
              <a:rPr lang="it-IT" sz="1300">
                <a:cs typeface="Arial" charset="0"/>
              </a:rPr>
              <a:t>) per determinare </a:t>
            </a:r>
          </a:p>
          <a:p>
            <a:pPr algn="ctr">
              <a:defRPr/>
            </a:pPr>
            <a:r>
              <a:rPr lang="it-IT" sz="1300" b="1">
                <a:cs typeface="Arial" charset="0"/>
              </a:rPr>
              <a:t>posizione e numero di interazioni</a:t>
            </a:r>
            <a:r>
              <a:rPr lang="it-IT" sz="1300">
                <a:cs typeface="Arial" charset="0"/>
              </a:rPr>
              <a:t> in un segmento</a:t>
            </a:r>
          </a:p>
          <a:p>
            <a:pPr algn="ctr">
              <a:defRPr/>
            </a:pPr>
            <a:r>
              <a:rPr lang="it-IT" sz="1300">
                <a:cs typeface="Arial" charset="0"/>
              </a:rPr>
              <a:t> testato su dati acquisiti in test sotto fascio di rivelatori HPGe segmentati</a:t>
            </a:r>
            <a:r>
              <a:rPr lang="it-IT" sz="1300" b="1">
                <a:cs typeface="Arial" charset="0"/>
              </a:rPr>
              <a:t>**</a:t>
            </a:r>
          </a:p>
        </p:txBody>
      </p:sp>
      <p:sp>
        <p:nvSpPr>
          <p:cNvPr id="334852" name="Text Box 4"/>
          <p:cNvSpPr txBox="1">
            <a:spLocks noChangeArrowheads="1"/>
          </p:cNvSpPr>
          <p:nvPr/>
        </p:nvSpPr>
        <p:spPr bwMode="auto">
          <a:xfrm>
            <a:off x="955675" y="3535363"/>
            <a:ext cx="7542213" cy="73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it-IT" sz="1400">
                <a:cs typeface="Arial" charset="0"/>
              </a:rPr>
              <a:t>Nuovo </a:t>
            </a:r>
            <a:r>
              <a:rPr lang="it-IT" sz="1400" b="1">
                <a:solidFill>
                  <a:srgbClr val="FF0000"/>
                </a:solidFill>
                <a:cs typeface="Arial" charset="0"/>
              </a:rPr>
              <a:t>Metodo Sperimentale</a:t>
            </a:r>
            <a:r>
              <a:rPr lang="it-IT" sz="1400">
                <a:cs typeface="Arial" charset="0"/>
              </a:rPr>
              <a:t> per estrarre la risposta posizionale di rivelatori HPGe***:</a:t>
            </a:r>
          </a:p>
          <a:p>
            <a:pPr algn="ctr">
              <a:buFont typeface="Wingdings" charset="0"/>
              <a:buNone/>
              <a:defRPr/>
            </a:pPr>
            <a:r>
              <a:rPr lang="it-IT" sz="1400">
                <a:cs typeface="Arial" charset="0"/>
              </a:rPr>
              <a:t>permette di realizzare </a:t>
            </a:r>
            <a:r>
              <a:rPr lang="it-IT" sz="1400" b="1" u="sng">
                <a:solidFill>
                  <a:srgbClr val="FF0000"/>
                </a:solidFill>
                <a:cs typeface="Arial" charset="0"/>
              </a:rPr>
              <a:t>l</a:t>
            </a:r>
            <a:r>
              <a:rPr lang="ja-JP" altLang="it-IT" sz="1400" b="1" u="sng">
                <a:solidFill>
                  <a:srgbClr val="FF0000"/>
                </a:solidFill>
                <a:latin typeface="Arial"/>
                <a:cs typeface="Arial" charset="0"/>
              </a:rPr>
              <a:t>’</a:t>
            </a:r>
            <a:r>
              <a:rPr lang="it-IT" sz="1400" b="1" u="sng">
                <a:solidFill>
                  <a:srgbClr val="FF0000"/>
                </a:solidFill>
                <a:cs typeface="Arial" charset="0"/>
              </a:rPr>
              <a:t>intero scan di un rivelatore in ~ 1 settimana</a:t>
            </a:r>
            <a:r>
              <a:rPr lang="it-IT" sz="1400">
                <a:solidFill>
                  <a:srgbClr val="FF0000"/>
                </a:solidFill>
                <a:cs typeface="Arial" charset="0"/>
              </a:rPr>
              <a:t> </a:t>
            </a:r>
          </a:p>
          <a:p>
            <a:pPr algn="ctr">
              <a:buFont typeface="Wingdings" charset="0"/>
              <a:buChar char="à"/>
              <a:defRPr/>
            </a:pPr>
            <a:r>
              <a:rPr lang="it-IT" sz="1400">
                <a:cs typeface="Arial" charset="0"/>
              </a:rPr>
              <a:t> </a:t>
            </a:r>
            <a:r>
              <a:rPr lang="it-IT" sz="1400" b="1">
                <a:solidFill>
                  <a:srgbClr val="FF33CC"/>
                </a:solidFill>
                <a:cs typeface="Arial" charset="0"/>
              </a:rPr>
              <a:t>ordini di grandezza più rapido dei metodi standard basati su misure in coincidenza!  </a:t>
            </a:r>
          </a:p>
        </p:txBody>
      </p:sp>
      <p:sp>
        <p:nvSpPr>
          <p:cNvPr id="334853" name="Text Box 5"/>
          <p:cNvSpPr txBox="1">
            <a:spLocks noChangeArrowheads="1"/>
          </p:cNvSpPr>
          <p:nvPr/>
        </p:nvSpPr>
        <p:spPr bwMode="auto">
          <a:xfrm>
            <a:off x="107950" y="3276600"/>
            <a:ext cx="5376863" cy="152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it-IT" sz="1000" b="1" i="1">
                <a:cs typeface="Arial" charset="0"/>
              </a:rPr>
              <a:t>*</a:t>
            </a:r>
            <a:r>
              <a:rPr lang="it-IT" sz="1000" i="1">
                <a:cs typeface="Arial" charset="0"/>
              </a:rPr>
              <a:t>F.C.L. Crespi et. Al. NIMA 570(2007) 459-466  and </a:t>
            </a:r>
            <a:r>
              <a:rPr lang="it-IT" sz="1000" b="1" i="1">
                <a:cs typeface="Arial" charset="0"/>
              </a:rPr>
              <a:t>**</a:t>
            </a:r>
            <a:r>
              <a:rPr lang="it-IT" sz="1000" i="1">
                <a:cs typeface="Arial" charset="0"/>
              </a:rPr>
              <a:t>F.C.L. Crespi et. Al. NIMA to be submitted</a:t>
            </a:r>
            <a:endParaRPr lang="en-US" sz="1000" i="1">
              <a:cs typeface="Arial" charset="0"/>
            </a:endParaRPr>
          </a:p>
        </p:txBody>
      </p:sp>
      <p:sp>
        <p:nvSpPr>
          <p:cNvPr id="334854" name="Text Box 6"/>
          <p:cNvSpPr txBox="1">
            <a:spLocks noChangeArrowheads="1"/>
          </p:cNvSpPr>
          <p:nvPr/>
        </p:nvSpPr>
        <p:spPr bwMode="auto">
          <a:xfrm>
            <a:off x="34925" y="6630988"/>
            <a:ext cx="2849563" cy="1825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it-IT" sz="1000" b="1">
                <a:cs typeface="Arial" charset="0"/>
              </a:rPr>
              <a:t>***</a:t>
            </a:r>
            <a:r>
              <a:rPr lang="it-IT" sz="1000" i="1">
                <a:cs typeface="Arial" charset="0"/>
              </a:rPr>
              <a:t>F.C.L. Crespi et. Al. NIMA 4815 to be published</a:t>
            </a:r>
            <a:r>
              <a:rPr lang="it-IT" sz="1200" i="1">
                <a:cs typeface="Arial" charset="0"/>
              </a:rPr>
              <a:t> </a:t>
            </a:r>
            <a:endParaRPr lang="en-US" sz="1200" i="1">
              <a:cs typeface="Arial" charset="0"/>
            </a:endParaRPr>
          </a:p>
        </p:txBody>
      </p:sp>
      <p:pic>
        <p:nvPicPr>
          <p:cNvPr id="334855" name="Picture 7"/>
          <p:cNvPicPr>
            <a:picLocks noChangeAspect="1" noChangeArrowheads="1"/>
          </p:cNvPicPr>
          <p:nvPr/>
        </p:nvPicPr>
        <p:blipFill>
          <a:blip r:embed="rId3">
            <a:extLst>
              <a:ext uri="{28A0092B-C50C-407E-A947-70E740481C1C}">
                <a14:useLocalDpi xmlns:a14="http://schemas.microsoft.com/office/drawing/2010/main" val="0"/>
              </a:ext>
            </a:extLst>
          </a:blip>
          <a:srcRect l="15504" t="25594" r="19565" b="20277"/>
          <a:stretch>
            <a:fillRect/>
          </a:stretch>
        </p:blipFill>
        <p:spPr bwMode="auto">
          <a:xfrm>
            <a:off x="3200400" y="4503738"/>
            <a:ext cx="2895600" cy="18113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4856" name="Picture 8"/>
          <p:cNvPicPr>
            <a:picLocks noChangeAspect="1" noChangeArrowheads="1"/>
          </p:cNvPicPr>
          <p:nvPr/>
        </p:nvPicPr>
        <p:blipFill>
          <a:blip r:embed="rId4">
            <a:extLst>
              <a:ext uri="{28A0092B-C50C-407E-A947-70E740481C1C}">
                <a14:useLocalDpi xmlns:a14="http://schemas.microsoft.com/office/drawing/2010/main" val="0"/>
              </a:ext>
            </a:extLst>
          </a:blip>
          <a:srcRect l="20000" t="14000" r="20000" b="16000"/>
          <a:stretch>
            <a:fillRect/>
          </a:stretch>
        </p:blipFill>
        <p:spPr bwMode="auto">
          <a:xfrm>
            <a:off x="6286500" y="4503738"/>
            <a:ext cx="2705100" cy="197326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7352" name="Picture 9"/>
          <p:cNvPicPr>
            <a:picLocks noChangeAspect="1" noChangeArrowheads="1"/>
          </p:cNvPicPr>
          <p:nvPr/>
        </p:nvPicPr>
        <p:blipFill>
          <a:blip r:embed="rId5">
            <a:extLst>
              <a:ext uri="{28A0092B-C50C-407E-A947-70E740481C1C}">
                <a14:useLocalDpi xmlns:a14="http://schemas.microsoft.com/office/drawing/2010/main" val="0"/>
              </a:ext>
            </a:extLst>
          </a:blip>
          <a:srcRect l="22438" t="13634" r="11946" b="8539"/>
          <a:stretch>
            <a:fillRect/>
          </a:stretch>
        </p:blipFill>
        <p:spPr bwMode="auto">
          <a:xfrm>
            <a:off x="381000" y="4503738"/>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8" name="Picture 10"/>
          <p:cNvPicPr>
            <a:picLocks noChangeAspect="1" noChangeArrowheads="1"/>
          </p:cNvPicPr>
          <p:nvPr/>
        </p:nvPicPr>
        <p:blipFill>
          <a:blip r:embed="rId6">
            <a:extLst>
              <a:ext uri="{28A0092B-C50C-407E-A947-70E740481C1C}">
                <a14:useLocalDpi xmlns:a14="http://schemas.microsoft.com/office/drawing/2010/main" val="0"/>
              </a:ext>
            </a:extLst>
          </a:blip>
          <a:srcRect l="12500" t="13000" r="15625" b="11000"/>
          <a:stretch>
            <a:fillRect/>
          </a:stretch>
        </p:blipFill>
        <p:spPr bwMode="auto">
          <a:xfrm>
            <a:off x="6372225" y="1628775"/>
            <a:ext cx="2624138" cy="17335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4859" name="Picture 11"/>
          <p:cNvPicPr>
            <a:picLocks noChangeAspect="1" noChangeArrowheads="1"/>
          </p:cNvPicPr>
          <p:nvPr/>
        </p:nvPicPr>
        <p:blipFill>
          <a:blip r:embed="rId7">
            <a:extLst>
              <a:ext uri="{28A0092B-C50C-407E-A947-70E740481C1C}">
                <a14:useLocalDpi xmlns:a14="http://schemas.microsoft.com/office/drawing/2010/main" val="0"/>
              </a:ext>
            </a:extLst>
          </a:blip>
          <a:srcRect l="1379" t="3387"/>
          <a:stretch>
            <a:fillRect/>
          </a:stretch>
        </p:blipFill>
        <p:spPr bwMode="auto">
          <a:xfrm rot="-16200000">
            <a:off x="658813" y="741362"/>
            <a:ext cx="1817688" cy="29829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4865" name="Picture 17"/>
          <p:cNvPicPr>
            <a:picLocks noChangeAspect="1" noChangeArrowheads="1"/>
          </p:cNvPicPr>
          <p:nvPr/>
        </p:nvPicPr>
        <p:blipFill>
          <a:blip r:embed="rId8">
            <a:extLst>
              <a:ext uri="{28A0092B-C50C-407E-A947-70E740481C1C}">
                <a14:useLocalDpi xmlns:a14="http://schemas.microsoft.com/office/drawing/2010/main" val="0"/>
              </a:ext>
            </a:extLst>
          </a:blip>
          <a:srcRect l="3400" t="48495" r="55931" b="12471"/>
          <a:stretch>
            <a:fillRect/>
          </a:stretch>
        </p:blipFill>
        <p:spPr bwMode="auto">
          <a:xfrm>
            <a:off x="7200900" y="276225"/>
            <a:ext cx="1908175" cy="1352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4869"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2138" y="1338263"/>
            <a:ext cx="2568575" cy="187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4870" name="Line 22"/>
          <p:cNvSpPr>
            <a:spLocks noChangeShapeType="1"/>
          </p:cNvSpPr>
          <p:nvPr/>
        </p:nvSpPr>
        <p:spPr bwMode="auto">
          <a:xfrm flipH="1">
            <a:off x="5311775" y="2636838"/>
            <a:ext cx="196850" cy="1857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34871" name="Text Box 23"/>
          <p:cNvSpPr txBox="1">
            <a:spLocks noChangeArrowheads="1"/>
          </p:cNvSpPr>
          <p:nvPr/>
        </p:nvSpPr>
        <p:spPr bwMode="auto">
          <a:xfrm>
            <a:off x="4932363" y="2420938"/>
            <a:ext cx="1193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200" b="1">
                <a:latin typeface="Comic Sans MS" charset="0"/>
                <a:cs typeface="Arial" charset="0"/>
              </a:rPr>
              <a:t>No correction</a:t>
            </a:r>
          </a:p>
        </p:txBody>
      </p:sp>
      <p:sp>
        <p:nvSpPr>
          <p:cNvPr id="334873" name="Line 25"/>
          <p:cNvSpPr>
            <a:spLocks noChangeShapeType="1"/>
          </p:cNvSpPr>
          <p:nvPr/>
        </p:nvSpPr>
        <p:spPr bwMode="auto">
          <a:xfrm flipH="1">
            <a:off x="4859338" y="2349500"/>
            <a:ext cx="147637" cy="1397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34874" name="Text Box 26"/>
          <p:cNvSpPr txBox="1">
            <a:spLocks noChangeArrowheads="1"/>
          </p:cNvSpPr>
          <p:nvPr/>
        </p:nvSpPr>
        <p:spPr bwMode="auto">
          <a:xfrm>
            <a:off x="4878388" y="1973263"/>
            <a:ext cx="81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200" b="1">
                <a:solidFill>
                  <a:srgbClr val="0000FF"/>
                </a:solidFill>
                <a:latin typeface="Comic Sans MS" charset="0"/>
                <a:cs typeface="Arial" charset="0"/>
              </a:rPr>
              <a:t>Segment</a:t>
            </a:r>
          </a:p>
          <a:p>
            <a:pPr>
              <a:defRPr/>
            </a:pPr>
            <a:r>
              <a:rPr lang="it-IT" sz="1200">
                <a:solidFill>
                  <a:srgbClr val="0000FF"/>
                </a:solidFill>
                <a:latin typeface="Comic Sans MS" charset="0"/>
                <a:cs typeface="Arial" charset="0"/>
              </a:rPr>
              <a:t> </a:t>
            </a:r>
            <a:r>
              <a:rPr lang="it-IT" sz="1000">
                <a:solidFill>
                  <a:srgbClr val="0000FF"/>
                </a:solidFill>
                <a:latin typeface="Comic Sans MS" charset="0"/>
                <a:cs typeface="Arial" charset="0"/>
              </a:rPr>
              <a:t>9.4 keV</a:t>
            </a:r>
          </a:p>
        </p:txBody>
      </p:sp>
      <p:grpSp>
        <p:nvGrpSpPr>
          <p:cNvPr id="57361" name="Group 27"/>
          <p:cNvGrpSpPr>
            <a:grpSpLocks/>
          </p:cNvGrpSpPr>
          <p:nvPr/>
        </p:nvGrpSpPr>
        <p:grpSpPr bwMode="auto">
          <a:xfrm>
            <a:off x="4716463" y="1573213"/>
            <a:ext cx="855662" cy="487362"/>
            <a:chOff x="2064" y="2850"/>
            <a:chExt cx="785" cy="477"/>
          </a:xfrm>
        </p:grpSpPr>
        <p:sp>
          <p:nvSpPr>
            <p:cNvPr id="334876" name="Line 28"/>
            <p:cNvSpPr>
              <a:spLocks noChangeShapeType="1"/>
            </p:cNvSpPr>
            <p:nvPr/>
          </p:nvSpPr>
          <p:spPr bwMode="auto">
            <a:xfrm flipH="1">
              <a:off x="2064" y="2976"/>
              <a:ext cx="135" cy="1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334877" name="Text Box 29"/>
            <p:cNvSpPr txBox="1">
              <a:spLocks noChangeArrowheads="1"/>
            </p:cNvSpPr>
            <p:nvPr/>
          </p:nvSpPr>
          <p:spPr bwMode="auto">
            <a:xfrm>
              <a:off x="2188" y="2850"/>
              <a:ext cx="661"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b="1">
                  <a:solidFill>
                    <a:srgbClr val="FF0000"/>
                  </a:solidFill>
                  <a:latin typeface="Comic Sans MS" charset="0"/>
                  <a:cs typeface="Arial" charset="0"/>
                </a:rPr>
                <a:t>PSA</a:t>
              </a:r>
            </a:p>
            <a:p>
              <a:pPr>
                <a:defRPr/>
              </a:pPr>
              <a:r>
                <a:rPr lang="it-IT" sz="1200">
                  <a:solidFill>
                    <a:srgbClr val="FF0000"/>
                  </a:solidFill>
                  <a:latin typeface="Comic Sans MS" charset="0"/>
                  <a:cs typeface="Arial" charset="0"/>
                </a:rPr>
                <a:t>8.2 keV</a:t>
              </a:r>
            </a:p>
          </p:txBody>
        </p:sp>
      </p:grpSp>
      <p:sp>
        <p:nvSpPr>
          <p:cNvPr id="334878" name="Text Box 30"/>
          <p:cNvSpPr txBox="1">
            <a:spLocks noChangeArrowheads="1"/>
          </p:cNvSpPr>
          <p:nvPr/>
        </p:nvSpPr>
        <p:spPr bwMode="auto">
          <a:xfrm>
            <a:off x="3835400" y="1076325"/>
            <a:ext cx="1744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b="1" baseline="30000">
                <a:solidFill>
                  <a:srgbClr val="0000FF"/>
                </a:solidFill>
                <a:latin typeface="Comic Sans MS" charset="0"/>
                <a:cs typeface="Arial" charset="0"/>
              </a:rPr>
              <a:t>48</a:t>
            </a:r>
            <a:r>
              <a:rPr lang="it-IT" sz="1400" b="1">
                <a:solidFill>
                  <a:srgbClr val="0000FF"/>
                </a:solidFill>
                <a:latin typeface="Comic Sans MS" charset="0"/>
                <a:cs typeface="Arial" charset="0"/>
              </a:rPr>
              <a:t>Ti + </a:t>
            </a:r>
            <a:r>
              <a:rPr lang="it-IT" sz="1400" b="1" baseline="30000">
                <a:solidFill>
                  <a:srgbClr val="0000FF"/>
                </a:solidFill>
                <a:latin typeface="Comic Sans MS" charset="0"/>
                <a:cs typeface="Arial" charset="0"/>
              </a:rPr>
              <a:t>2</a:t>
            </a:r>
            <a:r>
              <a:rPr lang="it-IT" sz="1400" b="1">
                <a:solidFill>
                  <a:srgbClr val="0000FF"/>
                </a:solidFill>
                <a:latin typeface="Comic Sans MS" charset="0"/>
                <a:cs typeface="Arial" charset="0"/>
              </a:rPr>
              <a:t>H </a:t>
            </a:r>
            <a:r>
              <a:rPr lang="it-IT" sz="1400" b="1">
                <a:solidFill>
                  <a:srgbClr val="0000FF"/>
                </a:solidFill>
                <a:latin typeface="Comic Sans MS" charset="0"/>
                <a:cs typeface="Arial" charset="0"/>
                <a:sym typeface="Symbol" charset="0"/>
              </a:rPr>
              <a:t> </a:t>
            </a:r>
            <a:r>
              <a:rPr lang="it-IT" sz="1400" b="1" baseline="30000">
                <a:solidFill>
                  <a:srgbClr val="0000FF"/>
                </a:solidFill>
                <a:latin typeface="Comic Sans MS" charset="0"/>
                <a:cs typeface="Arial" charset="0"/>
                <a:sym typeface="Symbol" charset="0"/>
              </a:rPr>
              <a:t>49</a:t>
            </a:r>
            <a:r>
              <a:rPr lang="it-IT" sz="1400" b="1">
                <a:solidFill>
                  <a:srgbClr val="0000FF"/>
                </a:solidFill>
                <a:latin typeface="Comic Sans MS" charset="0"/>
                <a:cs typeface="Arial" charset="0"/>
                <a:sym typeface="Symbol" charset="0"/>
              </a:rPr>
              <a:t>T*</a:t>
            </a:r>
            <a:r>
              <a:rPr lang="it-IT" sz="1600" b="1">
                <a:solidFill>
                  <a:srgbClr val="0000FF"/>
                </a:solidFill>
                <a:latin typeface="Comic Sans MS" charset="0"/>
                <a:cs typeface="Arial" charset="0"/>
                <a:sym typeface="Symbol" charset="0"/>
              </a:rPr>
              <a:t> </a:t>
            </a:r>
            <a:endParaRPr lang="it-IT" sz="1600" b="1">
              <a:solidFill>
                <a:srgbClr val="0000FF"/>
              </a:solidFill>
              <a:latin typeface="Symbol" charset="0"/>
              <a:cs typeface="Arial" charset="0"/>
              <a:sym typeface="Symbol" charset="0"/>
            </a:endParaRPr>
          </a:p>
        </p:txBody>
      </p:sp>
      <p:sp>
        <p:nvSpPr>
          <p:cNvPr id="334879" name="Text Box 31"/>
          <p:cNvSpPr txBox="1">
            <a:spLocks noChangeArrowheads="1"/>
          </p:cNvSpPr>
          <p:nvPr/>
        </p:nvSpPr>
        <p:spPr bwMode="auto">
          <a:xfrm>
            <a:off x="3603625" y="2085975"/>
            <a:ext cx="620713" cy="212725"/>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it-IT" sz="1400" b="1">
                <a:solidFill>
                  <a:srgbClr val="FF0000"/>
                </a:solidFill>
                <a:latin typeface="Comic Sans MS" charset="0"/>
                <a:cs typeface="Arial" charset="0"/>
              </a:rPr>
              <a:t>v/c</a:t>
            </a:r>
            <a:r>
              <a:rPr lang="it-IT" sz="1400" b="1">
                <a:solidFill>
                  <a:srgbClr val="FF0000"/>
                </a:solidFill>
                <a:latin typeface="Comic Sans MS" charset="0"/>
                <a:cs typeface="Arial" charset="0"/>
                <a:sym typeface="Symbol" charset="0"/>
              </a:rPr>
              <a:t>6%</a:t>
            </a:r>
          </a:p>
        </p:txBody>
      </p:sp>
      <p:sp>
        <p:nvSpPr>
          <p:cNvPr id="334880" name="Text Box 32"/>
          <p:cNvSpPr txBox="1">
            <a:spLocks noChangeArrowheads="1"/>
          </p:cNvSpPr>
          <p:nvPr/>
        </p:nvSpPr>
        <p:spPr bwMode="auto">
          <a:xfrm>
            <a:off x="6784975" y="1771650"/>
            <a:ext cx="1139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1400">
                <a:solidFill>
                  <a:srgbClr val="FF0000"/>
                </a:solidFill>
                <a:cs typeface="Arial" charset="0"/>
              </a:rPr>
              <a:t># interazioni</a:t>
            </a:r>
          </a:p>
        </p:txBody>
      </p:sp>
      <p:graphicFrame>
        <p:nvGraphicFramePr>
          <p:cNvPr id="57365" name="Object 33"/>
          <p:cNvGraphicFramePr>
            <a:graphicFrameLocks noChangeAspect="1"/>
          </p:cNvGraphicFramePr>
          <p:nvPr/>
        </p:nvGraphicFramePr>
        <p:xfrm>
          <a:off x="5651500" y="528638"/>
          <a:ext cx="1439863" cy="912812"/>
        </p:xfrm>
        <a:graphic>
          <a:graphicData uri="http://schemas.openxmlformats.org/presentationml/2006/ole">
            <mc:AlternateContent xmlns:mc="http://schemas.openxmlformats.org/markup-compatibility/2006">
              <mc:Choice xmlns:v="urn:schemas-microsoft-com:vml" Requires="v">
                <p:oleObj spid="_x0000_s1139" name="Equation" r:id="rId10" imgW="1231900" imgH="876300" progId="Equation.3">
                  <p:embed/>
                </p:oleObj>
              </mc:Choice>
              <mc:Fallback>
                <p:oleObj name="Equation" r:id="rId10" imgW="1231900" imgH="8763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51500" y="528638"/>
                        <a:ext cx="1439863" cy="912812"/>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34882" name="Text Box 34"/>
          <p:cNvSpPr txBox="1">
            <a:spLocks noChangeArrowheads="1"/>
          </p:cNvSpPr>
          <p:nvPr/>
        </p:nvSpPr>
        <p:spPr bwMode="auto">
          <a:xfrm>
            <a:off x="3203575" y="6457950"/>
            <a:ext cx="5897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b="1">
                <a:solidFill>
                  <a:srgbClr val="0000FF"/>
                </a:solidFill>
                <a:latin typeface="Comic Sans MS" charset="0"/>
                <a:cs typeface="Arial" charset="0"/>
              </a:rPr>
              <a:t>Selected for invited Talk IEEE Dresda October 08</a:t>
            </a:r>
          </a:p>
        </p:txBody>
      </p:sp>
    </p:spTree>
    <p:extLst>
      <p:ext uri="{BB962C8B-B14F-4D97-AF65-F5344CB8AC3E}">
        <p14:creationId xmlns:p14="http://schemas.microsoft.com/office/powerpoint/2010/main" val="207936292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Immagine_Agava"/>
          <p:cNvPicPr>
            <a:picLocks noChangeAspect="1" noChangeArrowheads="1"/>
          </p:cNvPicPr>
          <p:nvPr/>
        </p:nvPicPr>
        <p:blipFill>
          <a:blip r:embed="rId2">
            <a:extLst>
              <a:ext uri="{28A0092B-C50C-407E-A947-70E740481C1C}">
                <a14:useLocalDpi xmlns:a14="http://schemas.microsoft.com/office/drawing/2010/main" val="0"/>
              </a:ext>
            </a:extLst>
          </a:blip>
          <a:srcRect l="18652" t="8922" r="5614" b="5843"/>
          <a:stretch>
            <a:fillRect/>
          </a:stretch>
        </p:blipFill>
        <p:spPr bwMode="auto">
          <a:xfrm>
            <a:off x="5219700" y="1773238"/>
            <a:ext cx="2880692" cy="454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1" name="Rectangle 3"/>
          <p:cNvSpPr>
            <a:spLocks noChangeArrowheads="1"/>
          </p:cNvSpPr>
          <p:nvPr/>
        </p:nvSpPr>
        <p:spPr bwMode="auto">
          <a:xfrm>
            <a:off x="106363" y="76200"/>
            <a:ext cx="8497887" cy="172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it-IT" sz="2800" b="1">
                <a:solidFill>
                  <a:srgbClr val="FF0000"/>
                </a:solidFill>
                <a:latin typeface="Corbel"/>
                <a:cs typeface="Corbel"/>
              </a:rPr>
              <a:t>Sistema ACQ Ancillari di AGATA </a:t>
            </a:r>
          </a:p>
          <a:p>
            <a:pPr>
              <a:lnSpc>
                <a:spcPct val="80000"/>
              </a:lnSpc>
              <a:defRPr/>
            </a:pPr>
            <a:endParaRPr lang="it-IT" sz="2000" b="1">
              <a:latin typeface="Corbel"/>
              <a:cs typeface="Corbel"/>
            </a:endParaRPr>
          </a:p>
          <a:p>
            <a:pPr>
              <a:lnSpc>
                <a:spcPct val="40000"/>
              </a:lnSpc>
              <a:defRPr/>
            </a:pPr>
            <a:r>
              <a:rPr lang="it-IT" sz="2000" b="1">
                <a:latin typeface="Corbel"/>
                <a:cs typeface="Corbel"/>
              </a:rPr>
              <a:t>S. Brambilla</a:t>
            </a:r>
            <a:r>
              <a:rPr lang="it-IT" sz="2800" b="1">
                <a:solidFill>
                  <a:srgbClr val="FF0000"/>
                </a:solidFill>
                <a:latin typeface="Corbel"/>
                <a:cs typeface="Corbel"/>
              </a:rPr>
              <a:t> </a:t>
            </a:r>
          </a:p>
          <a:p>
            <a:pPr>
              <a:lnSpc>
                <a:spcPct val="50000"/>
              </a:lnSpc>
              <a:defRPr/>
            </a:pPr>
            <a:endParaRPr lang="it-IT" sz="2800" b="1">
              <a:solidFill>
                <a:srgbClr val="FF0000"/>
              </a:solidFill>
              <a:latin typeface="Corbel"/>
              <a:cs typeface="Corbel"/>
            </a:endParaRPr>
          </a:p>
          <a:p>
            <a:pPr>
              <a:lnSpc>
                <a:spcPct val="80000"/>
              </a:lnSpc>
              <a:defRPr/>
            </a:pPr>
            <a:r>
              <a:rPr lang="it-IT" sz="1400">
                <a:solidFill>
                  <a:srgbClr val="0000FF"/>
                </a:solidFill>
                <a:latin typeface="Corbel"/>
                <a:cs typeface="Corbel"/>
              </a:rPr>
              <a:t> </a:t>
            </a:r>
            <a:r>
              <a:rPr lang="it-IT" sz="2000">
                <a:solidFill>
                  <a:srgbClr val="0000FF"/>
                </a:solidFill>
                <a:latin typeface="Corbel"/>
                <a:cs typeface="Corbel"/>
              </a:rPr>
              <a:t>sviluppo scheda </a:t>
            </a:r>
            <a:r>
              <a:rPr lang="it-IT" sz="2000" b="1">
                <a:solidFill>
                  <a:srgbClr val="0000FF"/>
                </a:solidFill>
                <a:latin typeface="Corbel"/>
                <a:cs typeface="Corbel"/>
              </a:rPr>
              <a:t>AGAVA</a:t>
            </a:r>
            <a:r>
              <a:rPr lang="it-IT" sz="2000">
                <a:solidFill>
                  <a:srgbClr val="0000FF"/>
                </a:solidFill>
                <a:latin typeface="Corbel"/>
                <a:cs typeface="Corbel"/>
              </a:rPr>
              <a:t> (</a:t>
            </a:r>
            <a:r>
              <a:rPr lang="it-IT" b="1">
                <a:solidFill>
                  <a:srgbClr val="0000FF"/>
                </a:solidFill>
                <a:latin typeface="Corbel"/>
                <a:cs typeface="Corbel"/>
              </a:rPr>
              <a:t>AGATA VME adapter</a:t>
            </a:r>
            <a:r>
              <a:rPr lang="it-IT" sz="2000">
                <a:solidFill>
                  <a:srgbClr val="0000FF"/>
                </a:solidFill>
                <a:latin typeface="Corbel"/>
                <a:cs typeface="Corbel"/>
              </a:rPr>
              <a:t>) </a:t>
            </a:r>
          </a:p>
          <a:p>
            <a:pPr>
              <a:lnSpc>
                <a:spcPct val="80000"/>
              </a:lnSpc>
              <a:defRPr/>
            </a:pPr>
            <a:r>
              <a:rPr lang="it-IT" sz="2000">
                <a:solidFill>
                  <a:srgbClr val="0000FF"/>
                </a:solidFill>
                <a:latin typeface="Corbel"/>
                <a:cs typeface="Corbel"/>
              </a:rPr>
              <a:t>per sincronizzazione</a:t>
            </a:r>
            <a:r>
              <a:rPr lang="it-IT" sz="2800">
                <a:solidFill>
                  <a:srgbClr val="0000FF"/>
                </a:solidFill>
                <a:latin typeface="Corbel"/>
                <a:cs typeface="Corbel"/>
              </a:rPr>
              <a:t> </a:t>
            </a:r>
            <a:r>
              <a:rPr lang="it-IT" sz="2000" b="1">
                <a:solidFill>
                  <a:srgbClr val="0000FF"/>
                </a:solidFill>
                <a:latin typeface="Corbel"/>
                <a:cs typeface="Corbel"/>
              </a:rPr>
              <a:t>Ge array</a:t>
            </a:r>
            <a:r>
              <a:rPr lang="it-IT" sz="2800">
                <a:solidFill>
                  <a:srgbClr val="0000FF"/>
                </a:solidFill>
                <a:latin typeface="Corbel"/>
                <a:cs typeface="Corbel"/>
              </a:rPr>
              <a:t> </a:t>
            </a:r>
            <a:r>
              <a:rPr lang="it-IT" sz="2400">
                <a:solidFill>
                  <a:srgbClr val="0000FF"/>
                </a:solidFill>
                <a:latin typeface="Corbel"/>
                <a:cs typeface="Corbel"/>
              </a:rPr>
              <a:t>&amp;</a:t>
            </a:r>
            <a:r>
              <a:rPr lang="it-IT" sz="2800">
                <a:solidFill>
                  <a:srgbClr val="0000FF"/>
                </a:solidFill>
                <a:latin typeface="Corbel"/>
                <a:cs typeface="Corbel"/>
              </a:rPr>
              <a:t> </a:t>
            </a:r>
            <a:r>
              <a:rPr lang="it-IT" sz="2000" b="1">
                <a:solidFill>
                  <a:srgbClr val="0000FF"/>
                </a:solidFill>
                <a:latin typeface="Corbel"/>
                <a:cs typeface="Corbel"/>
              </a:rPr>
              <a:t>ancillary </a:t>
            </a:r>
            <a:r>
              <a:rPr lang="it-IT">
                <a:solidFill>
                  <a:srgbClr val="0000FF"/>
                </a:solidFill>
                <a:latin typeface="Corbel"/>
                <a:cs typeface="Corbel"/>
              </a:rPr>
              <a:t>(</a:t>
            </a:r>
            <a:r>
              <a:rPr lang="it-IT" sz="1600" b="1">
                <a:solidFill>
                  <a:srgbClr val="0000FF"/>
                </a:solidFill>
                <a:latin typeface="Corbel"/>
                <a:cs typeface="Corbel"/>
              </a:rPr>
              <a:t>HECTOR, DANTE, PRISMA, RFD,</a:t>
            </a:r>
            <a:r>
              <a:rPr lang="it-IT">
                <a:solidFill>
                  <a:srgbClr val="0000FF"/>
                </a:solidFill>
                <a:latin typeface="Corbel"/>
                <a:cs typeface="Corbel"/>
              </a:rPr>
              <a:t> …)</a:t>
            </a:r>
          </a:p>
        </p:txBody>
      </p:sp>
      <p:sp>
        <p:nvSpPr>
          <p:cNvPr id="339973" name="Text Box 5"/>
          <p:cNvSpPr txBox="1">
            <a:spLocks noChangeArrowheads="1"/>
          </p:cNvSpPr>
          <p:nvPr/>
        </p:nvSpPr>
        <p:spPr bwMode="auto">
          <a:xfrm>
            <a:off x="1547813" y="1735138"/>
            <a:ext cx="328635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a:solidFill>
                  <a:srgbClr val="FF0000"/>
                </a:solidFill>
                <a:latin typeface="Corbel"/>
                <a:cs typeface="Corbel"/>
              </a:rPr>
              <a:t>- </a:t>
            </a:r>
            <a:r>
              <a:rPr lang="it-IT" sz="2000" b="1">
                <a:solidFill>
                  <a:srgbClr val="FF0000"/>
                </a:solidFill>
                <a:latin typeface="Corbel"/>
                <a:cs typeface="Corbel"/>
              </a:rPr>
              <a:t>Sviluppo hardware scheda</a:t>
            </a:r>
            <a:r>
              <a:rPr lang="it-IT" sz="2000">
                <a:solidFill>
                  <a:srgbClr val="0000FF"/>
                </a:solidFill>
                <a:latin typeface="Corbel"/>
                <a:cs typeface="Corbel"/>
              </a:rPr>
              <a:t>:</a:t>
            </a:r>
          </a:p>
          <a:p>
            <a:pPr>
              <a:defRPr/>
            </a:pPr>
            <a:r>
              <a:rPr lang="it-IT">
                <a:solidFill>
                  <a:srgbClr val="0000FF"/>
                </a:solidFill>
                <a:latin typeface="Corbel"/>
                <a:cs typeface="Corbel"/>
              </a:rPr>
              <a:t>   Istituto di Cracovia</a:t>
            </a:r>
          </a:p>
        </p:txBody>
      </p:sp>
      <p:sp>
        <p:nvSpPr>
          <p:cNvPr id="339974" name="Text Box 6"/>
          <p:cNvSpPr txBox="1">
            <a:spLocks noChangeArrowheads="1"/>
          </p:cNvSpPr>
          <p:nvPr/>
        </p:nvSpPr>
        <p:spPr bwMode="auto">
          <a:xfrm>
            <a:off x="1547813" y="2455863"/>
            <a:ext cx="3390672"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a:solidFill>
                  <a:srgbClr val="FF0000"/>
                </a:solidFill>
                <a:latin typeface="Corbel"/>
                <a:cs typeface="Corbel"/>
              </a:rPr>
              <a:t>- </a:t>
            </a:r>
            <a:r>
              <a:rPr lang="it-IT" sz="2000" b="1">
                <a:solidFill>
                  <a:srgbClr val="FF0000"/>
                </a:solidFill>
                <a:latin typeface="Corbel"/>
                <a:cs typeface="Corbel"/>
              </a:rPr>
              <a:t>Contributo Italiano</a:t>
            </a:r>
            <a:r>
              <a:rPr lang="it-IT" sz="2000">
                <a:solidFill>
                  <a:srgbClr val="FF0000"/>
                </a:solidFill>
                <a:latin typeface="Corbel"/>
                <a:cs typeface="Corbel"/>
              </a:rPr>
              <a:t>:</a:t>
            </a:r>
          </a:p>
          <a:p>
            <a:pPr>
              <a:defRPr/>
            </a:pPr>
            <a:r>
              <a:rPr lang="it-IT" sz="2000">
                <a:solidFill>
                  <a:srgbClr val="FF0000"/>
                </a:solidFill>
                <a:latin typeface="Corbel"/>
                <a:cs typeface="Corbel"/>
              </a:rPr>
              <a:t> </a:t>
            </a:r>
            <a:r>
              <a:rPr lang="it-IT" sz="2000">
                <a:solidFill>
                  <a:srgbClr val="0000FF"/>
                </a:solidFill>
                <a:latin typeface="Corbel"/>
                <a:cs typeface="Corbel"/>
              </a:rPr>
              <a:t> </a:t>
            </a:r>
            <a:r>
              <a:rPr lang="it-IT" sz="1600">
                <a:latin typeface="Corbel"/>
                <a:cs typeface="Corbel"/>
              </a:rPr>
              <a:t>PD, Bellato</a:t>
            </a:r>
            <a:r>
              <a:rPr lang="it-IT" sz="2000">
                <a:solidFill>
                  <a:srgbClr val="0000FF"/>
                </a:solidFill>
                <a:latin typeface="Corbel"/>
                <a:cs typeface="Corbel"/>
              </a:rPr>
              <a:t>: </a:t>
            </a:r>
            <a:r>
              <a:rPr lang="it-IT">
                <a:solidFill>
                  <a:srgbClr val="0000FF"/>
                </a:solidFill>
                <a:latin typeface="Corbel"/>
                <a:cs typeface="Corbel"/>
              </a:rPr>
              <a:t>GTS Mezzanine</a:t>
            </a:r>
            <a:r>
              <a:rPr lang="it-IT" sz="2000">
                <a:solidFill>
                  <a:srgbClr val="FF0000"/>
                </a:solidFill>
                <a:latin typeface="Corbel"/>
                <a:cs typeface="Corbel"/>
              </a:rPr>
              <a:t> </a:t>
            </a:r>
          </a:p>
          <a:p>
            <a:pPr>
              <a:defRPr/>
            </a:pPr>
            <a:r>
              <a:rPr lang="it-IT" sz="2000">
                <a:solidFill>
                  <a:srgbClr val="FF0000"/>
                </a:solidFill>
                <a:latin typeface="Corbel"/>
                <a:cs typeface="Corbel"/>
              </a:rPr>
              <a:t>  </a:t>
            </a:r>
            <a:r>
              <a:rPr lang="it-IT" sz="1600">
                <a:latin typeface="Corbel"/>
                <a:cs typeface="Corbel"/>
              </a:rPr>
              <a:t>Mi, S. Brambilla</a:t>
            </a:r>
            <a:r>
              <a:rPr lang="it-IT" sz="1600" b="1">
                <a:latin typeface="Corbel"/>
                <a:cs typeface="Corbel"/>
              </a:rPr>
              <a:t>:</a:t>
            </a:r>
          </a:p>
          <a:p>
            <a:pPr>
              <a:defRPr/>
            </a:pPr>
            <a:r>
              <a:rPr lang="it-IT" sz="2000">
                <a:solidFill>
                  <a:srgbClr val="FF0000"/>
                </a:solidFill>
                <a:latin typeface="Corbel"/>
                <a:cs typeface="Corbel"/>
              </a:rPr>
              <a:t>  </a:t>
            </a:r>
            <a:r>
              <a:rPr lang="it-IT">
                <a:solidFill>
                  <a:srgbClr val="0000FF"/>
                </a:solidFill>
                <a:latin typeface="Corbel"/>
                <a:cs typeface="Corbel"/>
              </a:rPr>
              <a:t>- implementazione FIRMWARE </a:t>
            </a:r>
          </a:p>
          <a:p>
            <a:pPr>
              <a:defRPr/>
            </a:pPr>
            <a:r>
              <a:rPr lang="it-IT">
                <a:solidFill>
                  <a:srgbClr val="0000FF"/>
                </a:solidFill>
                <a:latin typeface="Corbel"/>
                <a:cs typeface="Corbel"/>
              </a:rPr>
              <a:t>  - modalità di gestione</a:t>
            </a:r>
          </a:p>
          <a:p>
            <a:pPr>
              <a:defRPr/>
            </a:pPr>
            <a:r>
              <a:rPr lang="it-IT">
                <a:solidFill>
                  <a:srgbClr val="0000FF"/>
                </a:solidFill>
                <a:latin typeface="Corbel"/>
                <a:cs typeface="Corbel"/>
              </a:rPr>
              <a:t>  - read-out e integrazione AGAVA</a:t>
            </a:r>
          </a:p>
          <a:p>
            <a:pPr>
              <a:defRPr/>
            </a:pPr>
            <a:r>
              <a:rPr lang="it-IT">
                <a:solidFill>
                  <a:srgbClr val="0000FF"/>
                </a:solidFill>
                <a:latin typeface="Corbel"/>
                <a:cs typeface="Corbel"/>
              </a:rPr>
              <a:t>    con modulistica di Front-End</a:t>
            </a:r>
          </a:p>
          <a:p>
            <a:pPr>
              <a:defRPr/>
            </a:pPr>
            <a:r>
              <a:rPr lang="it-IT">
                <a:solidFill>
                  <a:srgbClr val="0000FF"/>
                </a:solidFill>
                <a:latin typeface="Corbel"/>
                <a:cs typeface="Corbel"/>
              </a:rPr>
              <a:t>    (TDC – ADC- QDC – SCALER)</a:t>
            </a:r>
          </a:p>
          <a:p>
            <a:pPr>
              <a:defRPr/>
            </a:pPr>
            <a:r>
              <a:rPr lang="it-IT">
                <a:solidFill>
                  <a:srgbClr val="0000FF"/>
                </a:solidFill>
                <a:latin typeface="Corbel"/>
                <a:cs typeface="Corbel"/>
              </a:rPr>
              <a:t>  </a:t>
            </a:r>
          </a:p>
        </p:txBody>
      </p:sp>
    </p:spTree>
    <p:extLst>
      <p:ext uri="{BB962C8B-B14F-4D97-AF65-F5344CB8AC3E}">
        <p14:creationId xmlns:p14="http://schemas.microsoft.com/office/powerpoint/2010/main" val="28651422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179512" y="908720"/>
            <a:ext cx="8229600" cy="1143000"/>
          </a:xfrm>
        </p:spPr>
        <p:txBody>
          <a:bodyPr/>
          <a:lstStyle/>
          <a:p>
            <a:pPr eaLnBrk="1" hangingPunct="1"/>
            <a:r>
              <a:rPr lang="en-US" sz="2000" b="1" i="1" u="sng" dirty="0" err="1" smtClean="0">
                <a:solidFill>
                  <a:srgbClr val="0000FF"/>
                </a:solidFill>
                <a:latin typeface="Verdana" charset="0"/>
              </a:rPr>
              <a:t>Coulex</a:t>
            </a:r>
            <a:r>
              <a:rPr lang="en-US" sz="2000" b="1" i="1" u="sng" dirty="0" smtClean="0">
                <a:solidFill>
                  <a:srgbClr val="0000FF"/>
                </a:solidFill>
                <a:latin typeface="Verdana" charset="0"/>
              </a:rPr>
              <a:t> and Fragmentation of </a:t>
            </a:r>
            <a:r>
              <a:rPr lang="en-US" sz="2000" b="1" i="1" u="sng" baseline="30000" dirty="0" smtClean="0">
                <a:solidFill>
                  <a:srgbClr val="0000FF"/>
                </a:solidFill>
                <a:latin typeface="Verdana" charset="0"/>
              </a:rPr>
              <a:t>80</a:t>
            </a:r>
            <a:r>
              <a:rPr lang="en-US" sz="2000" b="1" i="1" u="sng" dirty="0" smtClean="0">
                <a:solidFill>
                  <a:srgbClr val="0000FF"/>
                </a:solidFill>
                <a:latin typeface="Verdana" charset="0"/>
              </a:rPr>
              <a:t>Kr beam</a:t>
            </a:r>
            <a:endParaRPr lang="en-US" sz="2000" b="1" i="1" u="sng" dirty="0">
              <a:solidFill>
                <a:srgbClr val="0000FF"/>
              </a:solidFill>
              <a:latin typeface="Verdana" charset="0"/>
            </a:endParaRPr>
          </a:p>
        </p:txBody>
      </p:sp>
      <p:pic>
        <p:nvPicPr>
          <p:cNvPr id="16388" name="Picture 5" descr="tracking_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238" y="2479129"/>
            <a:ext cx="5883275"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7"/>
          <p:cNvSpPr txBox="1">
            <a:spLocks noChangeArrowheads="1"/>
          </p:cNvSpPr>
          <p:nvPr/>
        </p:nvSpPr>
        <p:spPr bwMode="auto">
          <a:xfrm>
            <a:off x="217488" y="3685629"/>
            <a:ext cx="2727325"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b="1"/>
              <a:t>Gates:</a:t>
            </a:r>
          </a:p>
          <a:p>
            <a:pPr algn="l" eaLnBrk="1" hangingPunct="1">
              <a:buFontTx/>
              <a:buChar char="•"/>
            </a:pPr>
            <a:r>
              <a:rPr lang="en-US"/>
              <a:t> particle-gamma time</a:t>
            </a:r>
          </a:p>
          <a:p>
            <a:pPr algn="l" eaLnBrk="1" hangingPunct="1">
              <a:buFontTx/>
              <a:buChar char="•"/>
            </a:pPr>
            <a:r>
              <a:rPr lang="en-US"/>
              <a:t> LYCCA E-</a:t>
            </a:r>
            <a:r>
              <a:rPr lang="el-GR">
                <a:cs typeface="Arial" charset="0"/>
              </a:rPr>
              <a:t>Δ</a:t>
            </a:r>
            <a:r>
              <a:rPr lang="en-US">
                <a:cs typeface="Arial" charset="0"/>
              </a:rPr>
              <a:t>E</a:t>
            </a:r>
          </a:p>
          <a:p>
            <a:pPr algn="l" eaLnBrk="1" hangingPunct="1">
              <a:buFontTx/>
              <a:buChar char="•"/>
            </a:pPr>
            <a:r>
              <a:rPr lang="en-US">
                <a:cs typeface="Arial" charset="0"/>
              </a:rPr>
              <a:t> LYCCA E-ToF</a:t>
            </a:r>
          </a:p>
          <a:p>
            <a:pPr algn="l" eaLnBrk="1" hangingPunct="1">
              <a:buFontTx/>
              <a:buChar char="•"/>
            </a:pPr>
            <a:r>
              <a:rPr lang="en-US">
                <a:cs typeface="Arial" charset="0"/>
              </a:rPr>
              <a:t> gamma multiplicity &lt;= 2</a:t>
            </a:r>
            <a:endParaRPr lang="el-GR">
              <a:cs typeface="Arial" charset="0"/>
            </a:endParaRPr>
          </a:p>
        </p:txBody>
      </p:sp>
      <p:sp>
        <p:nvSpPr>
          <p:cNvPr id="16390" name="Text Box 8"/>
          <p:cNvSpPr txBox="1">
            <a:spLocks noChangeArrowheads="1"/>
          </p:cNvSpPr>
          <p:nvPr/>
        </p:nvSpPr>
        <p:spPr bwMode="auto">
          <a:xfrm>
            <a:off x="3635375" y="1837779"/>
            <a:ext cx="5329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buFontTx/>
              <a:buChar char="•"/>
            </a:pPr>
            <a:r>
              <a:rPr lang="en-US"/>
              <a:t> Difference between the OFT and MGT gamma </a:t>
            </a:r>
          </a:p>
          <a:p>
            <a:pPr algn="l" eaLnBrk="1" hangingPunct="1"/>
            <a:r>
              <a:rPr lang="en-US"/>
              <a:t>  tracking algorithms</a:t>
            </a:r>
          </a:p>
        </p:txBody>
      </p:sp>
      <p:sp>
        <p:nvSpPr>
          <p:cNvPr id="16391" name="Text Box 10"/>
          <p:cNvSpPr txBox="1">
            <a:spLocks noChangeArrowheads="1"/>
          </p:cNvSpPr>
          <p:nvPr/>
        </p:nvSpPr>
        <p:spPr bwMode="auto">
          <a:xfrm>
            <a:off x="217488" y="5242967"/>
            <a:ext cx="363378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b="1"/>
              <a:t>Statistics:</a:t>
            </a:r>
          </a:p>
          <a:p>
            <a:pPr algn="l" eaLnBrk="1" hangingPunct="1">
              <a:buFontTx/>
              <a:buChar char="•"/>
            </a:pPr>
            <a:r>
              <a:rPr lang="en-US"/>
              <a:t> incident particles </a:t>
            </a:r>
            <a:r>
              <a:rPr lang="en-US">
                <a:cs typeface="Arial" charset="0"/>
              </a:rPr>
              <a:t>≈ 92·10</a:t>
            </a:r>
            <a:r>
              <a:rPr lang="en-US" baseline="30000">
                <a:cs typeface="Arial" charset="0"/>
              </a:rPr>
              <a:t>6</a:t>
            </a:r>
          </a:p>
          <a:p>
            <a:pPr algn="l" eaLnBrk="1" hangingPunct="1">
              <a:buFontTx/>
              <a:buChar char="•"/>
            </a:pPr>
            <a:r>
              <a:rPr lang="en-US"/>
              <a:t> part.-AGATA triggers ≈ 1.3·10</a:t>
            </a:r>
            <a:r>
              <a:rPr lang="en-US" baseline="30000"/>
              <a:t>6</a:t>
            </a:r>
          </a:p>
        </p:txBody>
      </p:sp>
      <p:sp>
        <p:nvSpPr>
          <p:cNvPr id="16392" name="Text Box 11"/>
          <p:cNvSpPr txBox="1">
            <a:spLocks noChangeArrowheads="1"/>
          </p:cNvSpPr>
          <p:nvPr/>
        </p:nvSpPr>
        <p:spPr bwMode="auto">
          <a:xfrm>
            <a:off x="217488" y="2793454"/>
            <a:ext cx="29432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b="1"/>
              <a:t>Trigger:</a:t>
            </a:r>
          </a:p>
          <a:p>
            <a:pPr algn="l" eaLnBrk="1" hangingPunct="1">
              <a:buFontTx/>
              <a:buChar char="•"/>
            </a:pPr>
            <a:r>
              <a:rPr lang="en-US"/>
              <a:t> particle-AGATA-LYCCA</a:t>
            </a:r>
          </a:p>
          <a:p>
            <a:pPr algn="l" eaLnBrk="1" hangingPunct="1">
              <a:buFontTx/>
              <a:buChar char="•"/>
            </a:pPr>
            <a:r>
              <a:rPr lang="en-US"/>
              <a:t> particle-HECTOR-LYCCA</a:t>
            </a:r>
            <a:endParaRPr lang="el-GR">
              <a:cs typeface="Arial" charset="0"/>
            </a:endParaRPr>
          </a:p>
        </p:txBody>
      </p:sp>
      <p:sp>
        <p:nvSpPr>
          <p:cNvPr id="16393" name="Text Box 13"/>
          <p:cNvSpPr txBox="1">
            <a:spLocks noChangeArrowheads="1"/>
          </p:cNvSpPr>
          <p:nvPr/>
        </p:nvSpPr>
        <p:spPr bwMode="auto">
          <a:xfrm>
            <a:off x="236538" y="1837779"/>
            <a:ext cx="322103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b="1"/>
              <a:t>One shift:</a:t>
            </a:r>
          </a:p>
          <a:p>
            <a:pPr algn="l" eaLnBrk="1" hangingPunct="1">
              <a:buFontTx/>
              <a:buChar char="•"/>
            </a:pPr>
            <a:r>
              <a:rPr lang="en-US"/>
              <a:t> duration  </a:t>
            </a:r>
            <a:r>
              <a:rPr lang="en-US">
                <a:cs typeface="Arial" charset="0"/>
              </a:rPr>
              <a:t>≈ </a:t>
            </a:r>
            <a:r>
              <a:rPr lang="en-US"/>
              <a:t>8h</a:t>
            </a:r>
          </a:p>
          <a:p>
            <a:pPr algn="l" eaLnBrk="1" hangingPunct="1">
              <a:buFontTx/>
              <a:buChar char="•"/>
            </a:pPr>
            <a:r>
              <a:rPr lang="en-US"/>
              <a:t> intensity  </a:t>
            </a:r>
            <a:r>
              <a:rPr lang="en-US">
                <a:cs typeface="Arial" charset="0"/>
              </a:rPr>
              <a:t>≈ 35k part. per spill</a:t>
            </a:r>
          </a:p>
        </p:txBody>
      </p:sp>
      <p:sp>
        <p:nvSpPr>
          <p:cNvPr id="16394" name="Text Box 14"/>
          <p:cNvSpPr txBox="1">
            <a:spLocks noChangeArrowheads="1"/>
          </p:cNvSpPr>
          <p:nvPr/>
        </p:nvSpPr>
        <p:spPr bwMode="auto">
          <a:xfrm>
            <a:off x="6948488" y="3525292"/>
            <a:ext cx="1758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a:solidFill>
                  <a:schemeClr val="accent2"/>
                </a:solidFill>
              </a:rPr>
              <a:t>MGT tracking</a:t>
            </a:r>
          </a:p>
          <a:p>
            <a:pPr algn="l" eaLnBrk="1" hangingPunct="1"/>
            <a:r>
              <a:rPr lang="en-US">
                <a:solidFill>
                  <a:schemeClr val="accent2"/>
                </a:solidFill>
              </a:rPr>
              <a:t>950 counts</a:t>
            </a:r>
          </a:p>
          <a:p>
            <a:pPr algn="l" eaLnBrk="1" hangingPunct="1"/>
            <a:r>
              <a:rPr lang="en-US">
                <a:solidFill>
                  <a:schemeClr val="accent2"/>
                </a:solidFill>
              </a:rPr>
              <a:t>2.2% resolution</a:t>
            </a:r>
          </a:p>
        </p:txBody>
      </p:sp>
      <p:sp>
        <p:nvSpPr>
          <p:cNvPr id="16395" name="Text Box 15"/>
          <p:cNvSpPr txBox="1">
            <a:spLocks noChangeArrowheads="1"/>
          </p:cNvSpPr>
          <p:nvPr/>
        </p:nvSpPr>
        <p:spPr bwMode="auto">
          <a:xfrm>
            <a:off x="3729038" y="4574629"/>
            <a:ext cx="1758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dirty="0"/>
              <a:t>OFT tracking</a:t>
            </a:r>
          </a:p>
          <a:p>
            <a:pPr algn="l" eaLnBrk="1" hangingPunct="1"/>
            <a:r>
              <a:rPr lang="en-US" dirty="0"/>
              <a:t>670 counts</a:t>
            </a:r>
          </a:p>
          <a:p>
            <a:pPr algn="l" eaLnBrk="1" hangingPunct="1"/>
            <a:r>
              <a:rPr lang="en-US" dirty="0"/>
              <a:t>1.7% resolution</a:t>
            </a:r>
          </a:p>
        </p:txBody>
      </p:sp>
      <p:sp>
        <p:nvSpPr>
          <p:cNvPr id="16396" name="Text Box 16"/>
          <p:cNvSpPr txBox="1">
            <a:spLocks noChangeArrowheads="1"/>
          </p:cNvSpPr>
          <p:nvPr/>
        </p:nvSpPr>
        <p:spPr bwMode="auto">
          <a:xfrm>
            <a:off x="4945063" y="3206204"/>
            <a:ext cx="188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aseline="30000"/>
              <a:t>80</a:t>
            </a:r>
            <a:r>
              <a:rPr lang="en-US"/>
              <a:t>Kr  2</a:t>
            </a:r>
            <a:r>
              <a:rPr lang="en-US" baseline="-25000"/>
              <a:t>1</a:t>
            </a:r>
            <a:r>
              <a:rPr lang="en-US" baseline="30000"/>
              <a:t>+            </a:t>
            </a:r>
            <a:r>
              <a:rPr lang="en-US"/>
              <a:t>0</a:t>
            </a:r>
            <a:r>
              <a:rPr lang="en-US" baseline="-25000"/>
              <a:t>1</a:t>
            </a:r>
            <a:r>
              <a:rPr lang="en-US" baseline="30000"/>
              <a:t>+</a:t>
            </a:r>
            <a:r>
              <a:rPr lang="en-US"/>
              <a:t> </a:t>
            </a:r>
          </a:p>
          <a:p>
            <a:pPr eaLnBrk="1" hangingPunct="1"/>
            <a:r>
              <a:rPr lang="en-US"/>
              <a:t>616.6 keV</a:t>
            </a:r>
          </a:p>
        </p:txBody>
      </p:sp>
      <p:sp>
        <p:nvSpPr>
          <p:cNvPr id="16397" name="Line 17"/>
          <p:cNvSpPr>
            <a:spLocks noChangeShapeType="1"/>
          </p:cNvSpPr>
          <p:nvPr/>
        </p:nvSpPr>
        <p:spPr bwMode="auto">
          <a:xfrm>
            <a:off x="5970588" y="3409404"/>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98" name="Text Box 18"/>
          <p:cNvSpPr txBox="1">
            <a:spLocks noChangeArrowheads="1"/>
          </p:cNvSpPr>
          <p:nvPr/>
        </p:nvSpPr>
        <p:spPr bwMode="auto">
          <a:xfrm>
            <a:off x="5553075" y="5798592"/>
            <a:ext cx="146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energy [keV]</a:t>
            </a:r>
          </a:p>
        </p:txBody>
      </p:sp>
      <p:sp>
        <p:nvSpPr>
          <p:cNvPr id="2" name="Rectangle 1"/>
          <p:cNvSpPr/>
          <p:nvPr/>
        </p:nvSpPr>
        <p:spPr>
          <a:xfrm>
            <a:off x="179512" y="188640"/>
            <a:ext cx="8964488" cy="874085"/>
          </a:xfrm>
          <a:prstGeom prst="rect">
            <a:avLst/>
          </a:prstGeom>
        </p:spPr>
        <p:txBody>
          <a:bodyPr wrap="square">
            <a:spAutoFit/>
          </a:bodyPr>
          <a:lstStyle/>
          <a:p>
            <a:pPr eaLnBrk="1" hangingPunct="1">
              <a:lnSpc>
                <a:spcPct val="90000"/>
              </a:lnSpc>
              <a:spcBef>
                <a:spcPts val="1800"/>
              </a:spcBef>
            </a:pPr>
            <a:r>
              <a:rPr lang="en-US" sz="3200" b="1" dirty="0" smtClean="0">
                <a:solidFill>
                  <a:srgbClr val="0000FF"/>
                </a:solidFill>
                <a:latin typeface="Verdana" charset="0"/>
              </a:rPr>
              <a:t>GSI: </a:t>
            </a:r>
            <a:r>
              <a:rPr lang="en-US" sz="2400" b="1" dirty="0" smtClean="0">
                <a:solidFill>
                  <a:srgbClr val="0000FF"/>
                </a:solidFill>
                <a:latin typeface="Verdana" charset="0"/>
              </a:rPr>
              <a:t>Demonstration of  performance of AGATA 	  at relativistic beam energies (v/c ≈ 50%)</a:t>
            </a:r>
            <a:endParaRPr lang="en-US" sz="2400" b="1" dirty="0">
              <a:solidFill>
                <a:srgbClr val="0000FF"/>
              </a:solidFill>
              <a:latin typeface="Verdana" charset="0"/>
            </a:endParaRPr>
          </a:p>
        </p:txBody>
      </p:sp>
      <p:sp>
        <p:nvSpPr>
          <p:cNvPr id="16" name="Rectangle 2"/>
          <p:cNvSpPr txBox="1">
            <a:spLocks noChangeArrowheads="1"/>
          </p:cNvSpPr>
          <p:nvPr/>
        </p:nvSpPr>
        <p:spPr bwMode="auto">
          <a:xfrm>
            <a:off x="86816" y="6102424"/>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r>
              <a:rPr lang="en-US" sz="2000" b="1" i="1" dirty="0" smtClean="0">
                <a:solidFill>
                  <a:srgbClr val="FF33CC"/>
                </a:solidFill>
                <a:latin typeface="Verdana" charset="0"/>
              </a:rPr>
              <a:t>N. </a:t>
            </a:r>
            <a:r>
              <a:rPr lang="en-US" sz="2000" b="1" i="1" dirty="0" err="1" smtClean="0">
                <a:solidFill>
                  <a:srgbClr val="FF33CC"/>
                </a:solidFill>
                <a:latin typeface="Verdana" charset="0"/>
              </a:rPr>
              <a:t>Pietralla</a:t>
            </a:r>
            <a:r>
              <a:rPr lang="en-US" sz="2000" b="1" i="1" dirty="0" smtClean="0">
                <a:solidFill>
                  <a:srgbClr val="FF33CC"/>
                </a:solidFill>
                <a:latin typeface="Verdana" charset="0"/>
              </a:rPr>
              <a:t>, invited talk at INPC2013</a:t>
            </a:r>
            <a:endParaRPr lang="en-US" sz="2000" b="1" i="1" dirty="0">
              <a:solidFill>
                <a:srgbClr val="FF33CC"/>
              </a:solidFill>
              <a:latin typeface="Verdana" charset="0"/>
            </a:endParaRPr>
          </a:p>
        </p:txBody>
      </p:sp>
    </p:spTree>
    <p:extLst>
      <p:ext uri="{BB962C8B-B14F-4D97-AF65-F5344CB8AC3E}">
        <p14:creationId xmlns:p14="http://schemas.microsoft.com/office/powerpoint/2010/main" val="27382306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758" y="1241729"/>
            <a:ext cx="1279898" cy="125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egnaposto testo 6"/>
          <p:cNvSpPr txBox="1">
            <a:spLocks/>
          </p:cNvSpPr>
          <p:nvPr/>
        </p:nvSpPr>
        <p:spPr>
          <a:xfrm>
            <a:off x="107504" y="476672"/>
            <a:ext cx="4024877" cy="703374"/>
          </a:xfrm>
          <a:prstGeom prst="roundRect">
            <a:avLst>
              <a:gd name="adj" fmla="val 9558"/>
            </a:avLst>
          </a:prstGeom>
          <a:ln w="47625">
            <a:solidFill>
              <a:srgbClr val="2182BD"/>
            </a:solidFill>
          </a:ln>
        </p:spPr>
        <p:txBody>
          <a:bodyPr vert="horz" wrap="square" lIns="91440" tIns="45720" rIns="91440" bIns="45720" rtlCol="0" anchor="ctr" anchorCtr="0">
            <a:sp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smtClean="0"/>
              <a:t>Projectile-like (</a:t>
            </a:r>
            <a:r>
              <a:rPr lang="en-US" baseline="30000" dirty="0" smtClean="0"/>
              <a:t>16</a:t>
            </a:r>
            <a:r>
              <a:rPr lang="en-US" dirty="0" smtClean="0"/>
              <a:t>O, v/c ~20%)</a:t>
            </a:r>
          </a:p>
          <a:p>
            <a:pPr marL="285750" lvl="1"/>
            <a:r>
              <a:rPr lang="en-US" dirty="0" smtClean="0">
                <a:solidFill>
                  <a:srgbClr val="FF0000"/>
                </a:solidFill>
              </a:rPr>
              <a:t>&gt; 500 keV </a:t>
            </a:r>
            <a:r>
              <a:rPr lang="en-US" dirty="0" smtClean="0"/>
              <a:t>@ 5 MeV</a:t>
            </a:r>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255" y="2542389"/>
            <a:ext cx="3401672" cy="406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47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1517650"/>
            <a:ext cx="33909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16"/>
          <p:cNvSpPr>
            <a:spLocks noChangeArrowheads="1"/>
          </p:cNvSpPr>
          <p:nvPr/>
        </p:nvSpPr>
        <p:spPr bwMode="auto">
          <a:xfrm>
            <a:off x="107950" y="-26988"/>
            <a:ext cx="9144000"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b="1">
                <a:solidFill>
                  <a:srgbClr val="FF0000"/>
                </a:solidFill>
                <a:latin typeface="Corbel" charset="0"/>
              </a:rPr>
              <a:t>1. MILANO: Robustness of SHELL Closure </a:t>
            </a:r>
          </a:p>
        </p:txBody>
      </p:sp>
      <p:sp>
        <p:nvSpPr>
          <p:cNvPr id="18" name="Rectangle 17"/>
          <p:cNvSpPr>
            <a:spLocks noChangeArrowheads="1"/>
          </p:cNvSpPr>
          <p:nvPr/>
        </p:nvSpPr>
        <p:spPr bwMode="auto">
          <a:xfrm>
            <a:off x="4013200" y="5732463"/>
            <a:ext cx="5118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2000" i="1">
                <a:solidFill>
                  <a:srgbClr val="0000FF"/>
                </a:solidFill>
                <a:latin typeface="Corbel" charset="0"/>
                <a:cs typeface="Corbel" charset="0"/>
              </a:rPr>
              <a:t>Coupling between </a:t>
            </a:r>
          </a:p>
          <a:p>
            <a:pPr algn="r"/>
            <a:r>
              <a:rPr lang="en-US" sz="2000" i="1">
                <a:solidFill>
                  <a:srgbClr val="0000FF"/>
                </a:solidFill>
                <a:latin typeface="Corbel" charset="0"/>
                <a:cs typeface="Corbel" charset="0"/>
              </a:rPr>
              <a:t>Particle and Vibrations</a:t>
            </a:r>
          </a:p>
          <a:p>
            <a:pPr algn="r"/>
            <a:r>
              <a:rPr lang="en-US" sz="2000" i="1">
                <a:solidFill>
                  <a:srgbClr val="0000FF"/>
                </a:solidFill>
                <a:latin typeface="Corbel" charset="0"/>
                <a:cs typeface="Corbel" charset="0"/>
              </a:rPr>
              <a:t> is </a:t>
            </a:r>
            <a:r>
              <a:rPr lang="en-US" sz="2000" b="1" i="1">
                <a:solidFill>
                  <a:srgbClr val="0000FF"/>
                </a:solidFill>
                <a:latin typeface="Corbel" charset="0"/>
                <a:cs typeface="Corbel" charset="0"/>
              </a:rPr>
              <a:t>NOT</a:t>
            </a:r>
            <a:r>
              <a:rPr lang="en-US" sz="2000" i="1">
                <a:solidFill>
                  <a:srgbClr val="0000FF"/>
                </a:solidFill>
                <a:latin typeface="Corbel" charset="0"/>
                <a:cs typeface="Corbel" charset="0"/>
              </a:rPr>
              <a:t> included in SHELL Model</a:t>
            </a:r>
          </a:p>
        </p:txBody>
      </p:sp>
      <p:sp>
        <p:nvSpPr>
          <p:cNvPr id="20484" name="Rectangle 1"/>
          <p:cNvSpPr>
            <a:spLocks noChangeArrowheads="1"/>
          </p:cNvSpPr>
          <p:nvPr/>
        </p:nvSpPr>
        <p:spPr bwMode="auto">
          <a:xfrm>
            <a:off x="4787900" y="735013"/>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solidFill>
                  <a:srgbClr val="0000FF"/>
                </a:solidFill>
                <a:latin typeface="Corbel" charset="0"/>
              </a:rPr>
              <a:t>Large Basis Shell Model (LB-SM)</a:t>
            </a:r>
            <a:endParaRPr lang="en-US" b="1">
              <a:solidFill>
                <a:srgbClr val="0000FF"/>
              </a:solidFill>
              <a:latin typeface="Corbel" charset="0"/>
            </a:endParaRPr>
          </a:p>
          <a:p>
            <a:pPr algn="ctr"/>
            <a:r>
              <a:rPr lang="en-US" b="1">
                <a:solidFill>
                  <a:srgbClr val="0000FF"/>
                </a:solidFill>
                <a:latin typeface="Corbel" charset="0"/>
              </a:rPr>
              <a:t> </a:t>
            </a:r>
            <a:r>
              <a:rPr lang="en-US" sz="2000" i="1">
                <a:solidFill>
                  <a:srgbClr val="0000FF"/>
                </a:solidFill>
                <a:latin typeface="Corbel" charset="0"/>
              </a:rPr>
              <a:t>Correlations among valence nucleons</a:t>
            </a:r>
            <a:endParaRPr lang="en-US" sz="2000" i="1"/>
          </a:p>
        </p:txBody>
      </p:sp>
      <p:grpSp>
        <p:nvGrpSpPr>
          <p:cNvPr id="20485" name="Group 1"/>
          <p:cNvGrpSpPr>
            <a:grpSpLocks/>
          </p:cNvGrpSpPr>
          <p:nvPr/>
        </p:nvGrpSpPr>
        <p:grpSpPr bwMode="auto">
          <a:xfrm>
            <a:off x="684213" y="2852738"/>
            <a:ext cx="2808287" cy="1287462"/>
            <a:chOff x="6227763" y="1289050"/>
            <a:chExt cx="2808287" cy="1287463"/>
          </a:xfrm>
        </p:grpSpPr>
        <p:pic>
          <p:nvPicPr>
            <p:cNvPr id="20488" name="Picture 2"/>
            <p:cNvPicPr>
              <a:picLocks noChangeAspect="1" noChangeArrowheads="1"/>
            </p:cNvPicPr>
            <p:nvPr/>
          </p:nvPicPr>
          <p:blipFill>
            <a:blip r:embed="rId3">
              <a:extLst>
                <a:ext uri="{28A0092B-C50C-407E-A947-70E740481C1C}">
                  <a14:useLocalDpi xmlns:a14="http://schemas.microsoft.com/office/drawing/2010/main" val="0"/>
                </a:ext>
              </a:extLst>
            </a:blip>
            <a:srcRect l="74576" t="36542" r="15134" b="50163"/>
            <a:stretch>
              <a:fillRect/>
            </a:stretch>
          </p:blipFill>
          <p:spPr bwMode="auto">
            <a:xfrm>
              <a:off x="6227763" y="1438275"/>
              <a:ext cx="129698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2"/>
            <p:cNvSpPr>
              <a:spLocks noChangeAspect="1"/>
            </p:cNvSpPr>
            <p:nvPr/>
          </p:nvSpPr>
          <p:spPr bwMode="auto">
            <a:xfrm>
              <a:off x="7311734" y="2348930"/>
              <a:ext cx="212594" cy="215974"/>
            </a:xfrm>
            <a:prstGeom prst="ellipse">
              <a:avLst/>
            </a:prstGeom>
            <a:gradFill flip="none" rotWithShape="1">
              <a:gsLst>
                <a:gs pos="0">
                  <a:srgbClr val="000082"/>
                </a:gs>
                <a:gs pos="30000">
                  <a:srgbClr val="66008F"/>
                </a:gs>
                <a:gs pos="64999">
                  <a:srgbClr val="BA0066"/>
                </a:gs>
                <a:gs pos="89999">
                  <a:srgbClr val="FF0000"/>
                </a:gs>
                <a:gs pos="100000">
                  <a:srgbClr val="FF8200"/>
                </a:gs>
              </a:gsLst>
              <a:lin ang="8100000" scaled="1"/>
              <a:tileRect/>
            </a:gradFill>
            <a:ln w="9525">
              <a:solidFill>
                <a:schemeClr val="tx1"/>
              </a:solidFill>
            </a:ln>
            <a:effectLst>
              <a:outerShdw blurRad="190500" dist="228600" dir="2700000" algn="ctr">
                <a:srgbClr val="000000">
                  <a:alpha val="30000"/>
                </a:srgbClr>
              </a:outerShdw>
              <a:softEdge rad="1270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latin typeface="Corbel"/>
                <a:cs typeface="Corbel"/>
              </a:endParaRPr>
            </a:p>
          </p:txBody>
        </p:sp>
        <p:sp>
          <p:nvSpPr>
            <p:cNvPr id="20492" name="TextBox 4"/>
            <p:cNvSpPr txBox="1">
              <a:spLocks noChangeArrowheads="1"/>
            </p:cNvSpPr>
            <p:nvPr/>
          </p:nvSpPr>
          <p:spPr bwMode="auto">
            <a:xfrm>
              <a:off x="7839075" y="1289050"/>
              <a:ext cx="1196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0000FF"/>
                  </a:solidFill>
                </a:rPr>
                <a:t>excited core</a:t>
              </a:r>
            </a:p>
            <a:p>
              <a:pPr eaLnBrk="1" hangingPunct="1"/>
              <a:r>
                <a:rPr lang="en-US" sz="1400" i="1">
                  <a:solidFill>
                    <a:srgbClr val="0000FF"/>
                  </a:solidFill>
                </a:rPr>
                <a:t>(phonon)</a:t>
              </a:r>
            </a:p>
          </p:txBody>
        </p:sp>
        <p:cxnSp>
          <p:nvCxnSpPr>
            <p:cNvPr id="20493" name="Straight Connector 9"/>
            <p:cNvCxnSpPr>
              <a:cxnSpLocks noChangeShapeType="1"/>
            </p:cNvCxnSpPr>
            <p:nvPr/>
          </p:nvCxnSpPr>
          <p:spPr bwMode="auto">
            <a:xfrm flipH="1">
              <a:off x="7237413" y="1628775"/>
              <a:ext cx="647700" cy="347663"/>
            </a:xfrm>
            <a:prstGeom prst="line">
              <a:avLst/>
            </a:prstGeom>
            <a:noFill/>
            <a:ln w="9525">
              <a:solidFill>
                <a:srgbClr val="0000FF"/>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Freeform 10"/>
            <p:cNvSpPr>
              <a:spLocks/>
            </p:cNvSpPr>
            <p:nvPr/>
          </p:nvSpPr>
          <p:spPr bwMode="auto">
            <a:xfrm>
              <a:off x="7167563" y="2205038"/>
              <a:ext cx="215900" cy="215900"/>
            </a:xfrm>
            <a:custGeom>
              <a:avLst/>
              <a:gdLst>
                <a:gd name="T0" fmla="*/ 0 w 548640"/>
                <a:gd name="T1" fmla="*/ 5338 h 544014"/>
                <a:gd name="T2" fmla="*/ 22027 w 548640"/>
                <a:gd name="T3" fmla="*/ 537 h 544014"/>
                <a:gd name="T4" fmla="*/ 29894 w 548640"/>
                <a:gd name="T5" fmla="*/ 16540 h 544014"/>
                <a:gd name="T6" fmla="*/ 23600 w 548640"/>
                <a:gd name="T7" fmla="*/ 38943 h 544014"/>
                <a:gd name="T8" fmla="*/ 42480 w 548640"/>
                <a:gd name="T9" fmla="*/ 45344 h 544014"/>
                <a:gd name="T10" fmla="*/ 58214 w 548640"/>
                <a:gd name="T11" fmla="*/ 38943 h 544014"/>
                <a:gd name="T12" fmla="*/ 67654 w 548640"/>
                <a:gd name="T13" fmla="*/ 53345 h 544014"/>
                <a:gd name="T14" fmla="*/ 58214 w 548640"/>
                <a:gd name="T15" fmla="*/ 69347 h 544014"/>
                <a:gd name="T16" fmla="*/ 56640 w 548640"/>
                <a:gd name="T17" fmla="*/ 82149 h 544014"/>
                <a:gd name="T18" fmla="*/ 67654 w 548640"/>
                <a:gd name="T19" fmla="*/ 85349 h 544014"/>
                <a:gd name="T20" fmla="*/ 75521 w 548640"/>
                <a:gd name="T21" fmla="*/ 75748 h 544014"/>
                <a:gd name="T22" fmla="*/ 84961 w 548640"/>
                <a:gd name="T23" fmla="*/ 77348 h 544014"/>
                <a:gd name="T24" fmla="*/ 84961 w 548640"/>
                <a:gd name="T25" fmla="*/ 77348 h 5440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8640"/>
                <a:gd name="T40" fmla="*/ 0 h 544014"/>
                <a:gd name="T41" fmla="*/ 548640 w 548640"/>
                <a:gd name="T42" fmla="*/ 544014 h 5440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8640" h="544014">
                  <a:moveTo>
                    <a:pt x="0" y="33893"/>
                  </a:moveTo>
                  <a:cubicBezTo>
                    <a:pt x="55033" y="12726"/>
                    <a:pt x="110067" y="-8440"/>
                    <a:pt x="142240" y="3413"/>
                  </a:cubicBezTo>
                  <a:cubicBezTo>
                    <a:pt x="174413" y="15266"/>
                    <a:pt x="191347" y="64373"/>
                    <a:pt x="193040" y="105013"/>
                  </a:cubicBezTo>
                  <a:cubicBezTo>
                    <a:pt x="194733" y="145653"/>
                    <a:pt x="138853" y="216773"/>
                    <a:pt x="152400" y="247253"/>
                  </a:cubicBezTo>
                  <a:cubicBezTo>
                    <a:pt x="165947" y="277733"/>
                    <a:pt x="237067" y="287893"/>
                    <a:pt x="274320" y="287893"/>
                  </a:cubicBezTo>
                  <a:cubicBezTo>
                    <a:pt x="311573" y="287893"/>
                    <a:pt x="348827" y="238786"/>
                    <a:pt x="375920" y="247253"/>
                  </a:cubicBezTo>
                  <a:cubicBezTo>
                    <a:pt x="403013" y="255720"/>
                    <a:pt x="436880" y="306520"/>
                    <a:pt x="436880" y="338693"/>
                  </a:cubicBezTo>
                  <a:cubicBezTo>
                    <a:pt x="436880" y="370866"/>
                    <a:pt x="387773" y="409813"/>
                    <a:pt x="375920" y="440293"/>
                  </a:cubicBezTo>
                  <a:cubicBezTo>
                    <a:pt x="364067" y="470773"/>
                    <a:pt x="355600" y="504640"/>
                    <a:pt x="365760" y="521573"/>
                  </a:cubicBezTo>
                  <a:cubicBezTo>
                    <a:pt x="375920" y="538506"/>
                    <a:pt x="416560" y="548666"/>
                    <a:pt x="436880" y="541893"/>
                  </a:cubicBezTo>
                  <a:cubicBezTo>
                    <a:pt x="457200" y="535120"/>
                    <a:pt x="469053" y="489400"/>
                    <a:pt x="487680" y="480933"/>
                  </a:cubicBezTo>
                  <a:cubicBezTo>
                    <a:pt x="506307" y="472466"/>
                    <a:pt x="548640" y="491093"/>
                    <a:pt x="548640" y="491093"/>
                  </a:cubicBezTo>
                </a:path>
              </a:pathLst>
            </a:custGeom>
            <a:noFill/>
            <a:ln w="38100" cap="flat" cmpd="sng">
              <a:solidFill>
                <a:srgbClr val="0000FF"/>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n-US"/>
            </a:p>
          </p:txBody>
        </p:sp>
      </p:grpSp>
      <p:sp>
        <p:nvSpPr>
          <p:cNvPr id="13" name="Rettangolo 7"/>
          <p:cNvSpPr/>
          <p:nvPr/>
        </p:nvSpPr>
        <p:spPr bwMode="auto">
          <a:xfrm>
            <a:off x="179388" y="682625"/>
            <a:ext cx="8820150" cy="2095500"/>
          </a:xfrm>
          <a:prstGeom prst="rect">
            <a:avLst/>
          </a:prstGeom>
          <a:noFill/>
        </p:spPr>
        <p:txBody>
          <a:bodyPr>
            <a:spAutoFit/>
          </a:bodyPr>
          <a:lstStyle/>
          <a:p>
            <a:pPr>
              <a:defRPr/>
            </a:pPr>
            <a:r>
              <a:rPr lang="en-US" sz="2400" b="1" i="1" dirty="0">
                <a:solidFill>
                  <a:srgbClr val="FF00FF"/>
                </a:solidFill>
                <a:latin typeface="Corbel"/>
                <a:cs typeface="Corbel"/>
              </a:rPr>
              <a:t>Coupling between </a:t>
            </a:r>
          </a:p>
          <a:p>
            <a:pPr>
              <a:defRPr/>
            </a:pPr>
            <a:r>
              <a:rPr lang="en-US" sz="2400" b="1" i="1" dirty="0">
                <a:solidFill>
                  <a:srgbClr val="FF00FF"/>
                </a:solidFill>
                <a:latin typeface="Corbel"/>
                <a:cs typeface="Corbel"/>
              </a:rPr>
              <a:t>Particle and Phonon</a:t>
            </a:r>
            <a:endParaRPr lang="en-US" sz="1000" b="1" dirty="0">
              <a:solidFill>
                <a:srgbClr val="0000FF"/>
              </a:solidFill>
              <a:latin typeface="Corbel"/>
              <a:cs typeface="Corbel"/>
            </a:endParaRPr>
          </a:p>
          <a:p>
            <a:pPr>
              <a:lnSpc>
                <a:spcPct val="50000"/>
              </a:lnSpc>
              <a:defRPr/>
            </a:pPr>
            <a:endParaRPr lang="en-US" sz="1050" b="1" dirty="0">
              <a:solidFill>
                <a:srgbClr val="0000FF"/>
              </a:solidFill>
              <a:latin typeface="Corbel"/>
              <a:cs typeface="Corbel"/>
            </a:endParaRPr>
          </a:p>
          <a:p>
            <a:pPr>
              <a:defRPr/>
            </a:pPr>
            <a:r>
              <a:rPr lang="en-US" sz="2000" b="1" dirty="0">
                <a:solidFill>
                  <a:srgbClr val="0000FF"/>
                </a:solidFill>
                <a:effectLst>
                  <a:outerShdw blurRad="38100" dist="38100" dir="2700000" algn="tl">
                    <a:srgbClr val="DDDDDD"/>
                  </a:outerShdw>
                </a:effectLst>
                <a:latin typeface="Corbel"/>
                <a:cs typeface="Corbel"/>
              </a:rPr>
              <a:t>Key Ingredient for:</a:t>
            </a:r>
          </a:p>
          <a:p>
            <a:pPr marL="342900" indent="-342900">
              <a:buFont typeface="Wingdings" charset="2"/>
              <a:buChar char="q"/>
              <a:defRPr/>
            </a:pPr>
            <a:r>
              <a:rPr lang="en-US" sz="1600" dirty="0" err="1">
                <a:solidFill>
                  <a:srgbClr val="0000FF"/>
                </a:solidFill>
                <a:latin typeface="Corbel"/>
                <a:cs typeface="Corbel"/>
              </a:rPr>
              <a:t>Anharmonicity</a:t>
            </a:r>
            <a:r>
              <a:rPr lang="en-US" sz="1600" dirty="0">
                <a:solidFill>
                  <a:srgbClr val="0000FF"/>
                </a:solidFill>
                <a:latin typeface="Corbel"/>
                <a:cs typeface="Corbel"/>
              </a:rPr>
              <a:t> of vibrational spectra</a:t>
            </a:r>
          </a:p>
          <a:p>
            <a:pPr marL="285750" indent="-285750">
              <a:buFont typeface="Wingdings" charset="2"/>
              <a:buChar char="q"/>
              <a:defRPr/>
            </a:pPr>
            <a:r>
              <a:rPr lang="en-US" sz="1600" dirty="0">
                <a:solidFill>
                  <a:srgbClr val="0000FF"/>
                </a:solidFill>
                <a:latin typeface="Corbel"/>
                <a:cs typeface="Corbel"/>
              </a:rPr>
              <a:t> Damping of Giant Resonances</a:t>
            </a:r>
          </a:p>
          <a:p>
            <a:pPr marL="342900" indent="-342900">
              <a:buFont typeface="Wingdings" charset="2"/>
              <a:buChar char="q"/>
              <a:defRPr/>
            </a:pPr>
            <a:r>
              <a:rPr lang="en-US" sz="1600" dirty="0">
                <a:solidFill>
                  <a:srgbClr val="0000FF"/>
                </a:solidFill>
                <a:latin typeface="Corbel"/>
                <a:cs typeface="Corbel"/>
              </a:rPr>
              <a:t>Quenching of Spectroscopic Factors, …</a:t>
            </a:r>
            <a:endParaRPr lang="en-US" sz="900" b="1" dirty="0">
              <a:solidFill>
                <a:srgbClr val="0000FF"/>
              </a:solidFill>
              <a:latin typeface="Corbel"/>
              <a:cs typeface="Corbel"/>
            </a:endParaRPr>
          </a:p>
          <a:p>
            <a:pPr>
              <a:defRPr/>
            </a:pPr>
            <a:endParaRPr lang="en-US" sz="900" b="1" dirty="0">
              <a:solidFill>
                <a:srgbClr val="0000FF"/>
              </a:solidFill>
              <a:latin typeface="Corbel"/>
              <a:cs typeface="Corbel"/>
            </a:endParaRPr>
          </a:p>
        </p:txBody>
      </p:sp>
      <p:sp>
        <p:nvSpPr>
          <p:cNvPr id="15" name="TextBox 14"/>
          <p:cNvSpPr txBox="1"/>
          <p:nvPr/>
        </p:nvSpPr>
        <p:spPr bwMode="auto">
          <a:xfrm>
            <a:off x="250825" y="4292600"/>
            <a:ext cx="3455988" cy="2493963"/>
          </a:xfrm>
          <a:prstGeom prst="rect">
            <a:avLst/>
          </a:prstGeom>
          <a:noFill/>
          <a:ln w="28575" cmpd="sng">
            <a:solidFill>
              <a:srgbClr val="0000FF"/>
            </a:solidFill>
          </a:ln>
          <a:effectLst/>
        </p:spPr>
        <p:txBody>
          <a:bodyPr>
            <a:spAutoFit/>
          </a:bodyPr>
          <a:lstStyle/>
          <a:p>
            <a:pPr>
              <a:defRPr/>
            </a:pPr>
            <a:r>
              <a:rPr lang="en-US" sz="2000" b="1" i="1" dirty="0">
                <a:solidFill>
                  <a:srgbClr val="FF0000"/>
                </a:solidFill>
                <a:latin typeface="Corbel"/>
                <a:cs typeface="Corbel"/>
              </a:rPr>
              <a:t> Research Program in Milano </a:t>
            </a:r>
            <a:r>
              <a:rPr lang="en-US" i="1" dirty="0">
                <a:solidFill>
                  <a:srgbClr val="FF0000"/>
                </a:solidFill>
                <a:latin typeface="Corbel"/>
                <a:cs typeface="Corbel"/>
              </a:rPr>
              <a:t>(with </a:t>
            </a:r>
            <a:r>
              <a:rPr lang="en-US" i="1" dirty="0" err="1">
                <a:solidFill>
                  <a:srgbClr val="FF0000"/>
                </a:solidFill>
                <a:latin typeface="Corbel"/>
                <a:cs typeface="Corbel"/>
              </a:rPr>
              <a:t>Colò</a:t>
            </a:r>
            <a:r>
              <a:rPr lang="en-US" i="1" dirty="0">
                <a:solidFill>
                  <a:srgbClr val="FF0000"/>
                </a:solidFill>
                <a:latin typeface="Corbel"/>
                <a:cs typeface="Corbel"/>
              </a:rPr>
              <a:t> and </a:t>
            </a:r>
            <a:r>
              <a:rPr lang="en-US" i="1" dirty="0" err="1">
                <a:solidFill>
                  <a:srgbClr val="FF0000"/>
                </a:solidFill>
                <a:latin typeface="Corbel"/>
                <a:cs typeface="Corbel"/>
              </a:rPr>
              <a:t>Bortignon</a:t>
            </a:r>
            <a:r>
              <a:rPr lang="en-US" sz="2000" b="1" i="1" dirty="0">
                <a:solidFill>
                  <a:srgbClr val="FF0000"/>
                </a:solidFill>
                <a:latin typeface="Corbel"/>
                <a:cs typeface="Corbel"/>
              </a:rPr>
              <a:t>): </a:t>
            </a:r>
          </a:p>
          <a:p>
            <a:pPr>
              <a:defRPr/>
            </a:pPr>
            <a:r>
              <a:rPr lang="en-US" sz="2000" dirty="0">
                <a:solidFill>
                  <a:srgbClr val="0000FF"/>
                </a:solidFill>
                <a:effectLst>
                  <a:outerShdw blurRad="38100" dist="38100" dir="2700000" algn="tl">
                    <a:srgbClr val="C0C0C0"/>
                  </a:outerShdw>
                </a:effectLst>
                <a:latin typeface="Corbel"/>
                <a:cs typeface="Corbel"/>
              </a:rPr>
              <a:t>Coupling with 1 particle</a:t>
            </a:r>
          </a:p>
          <a:p>
            <a:pPr>
              <a:defRPr/>
            </a:pPr>
            <a:r>
              <a:rPr lang="en-US" sz="2000" dirty="0">
                <a:solidFill>
                  <a:srgbClr val="000000"/>
                </a:solidFill>
                <a:effectLst>
                  <a:outerShdw blurRad="38100" dist="38100" dir="2700000" algn="tl">
                    <a:srgbClr val="C0C0C0"/>
                  </a:outerShdw>
                </a:effectLst>
                <a:latin typeface="Corbel"/>
                <a:cs typeface="Corbel"/>
              </a:rPr>
              <a:t>    </a:t>
            </a:r>
            <a:r>
              <a:rPr lang="en-US" i="1" dirty="0">
                <a:solidFill>
                  <a:srgbClr val="000000"/>
                </a:solidFill>
                <a:effectLst>
                  <a:outerShdw blurRad="38100" dist="38100" dir="2700000" algn="tl">
                    <a:srgbClr val="C0C0C0"/>
                  </a:outerShdw>
                </a:effectLst>
                <a:latin typeface="Corbel"/>
                <a:cs typeface="Corbel"/>
              </a:rPr>
              <a:t>- effective single particle levels</a:t>
            </a:r>
          </a:p>
          <a:p>
            <a:pPr>
              <a:defRPr/>
            </a:pPr>
            <a:r>
              <a:rPr lang="en-US" i="1" dirty="0">
                <a:solidFill>
                  <a:srgbClr val="000000"/>
                </a:solidFill>
                <a:effectLst>
                  <a:outerShdw blurRad="38100" dist="38100" dir="2700000" algn="tl">
                    <a:srgbClr val="C0C0C0"/>
                  </a:outerShdw>
                </a:effectLst>
                <a:latin typeface="Corbel"/>
                <a:cs typeface="Corbel"/>
              </a:rPr>
              <a:t>     - coupling strength</a:t>
            </a:r>
            <a:endParaRPr lang="en-US" sz="2800" dirty="0">
              <a:solidFill>
                <a:srgbClr val="000000"/>
              </a:solidFill>
              <a:effectLst>
                <a:outerShdw blurRad="38100" dist="38100" dir="2700000" algn="tl">
                  <a:srgbClr val="C0C0C0"/>
                </a:outerShdw>
              </a:effectLst>
              <a:latin typeface="Corbel"/>
              <a:cs typeface="Corbel"/>
            </a:endParaRPr>
          </a:p>
          <a:p>
            <a:pPr>
              <a:defRPr/>
            </a:pPr>
            <a:r>
              <a:rPr lang="en-US" sz="2000" dirty="0">
                <a:solidFill>
                  <a:srgbClr val="0000FF"/>
                </a:solidFill>
                <a:effectLst>
                  <a:outerShdw blurRad="38100" dist="38100" dir="2700000" algn="tl">
                    <a:srgbClr val="C0C0C0"/>
                  </a:outerShdw>
                </a:effectLst>
                <a:latin typeface="Corbel"/>
                <a:cs typeface="Corbel"/>
              </a:rPr>
              <a:t>Coupling with 2 particles</a:t>
            </a:r>
          </a:p>
          <a:p>
            <a:pPr>
              <a:defRPr/>
            </a:pPr>
            <a:r>
              <a:rPr lang="en-US" sz="2000" dirty="0">
                <a:solidFill>
                  <a:srgbClr val="000000"/>
                </a:solidFill>
                <a:effectLst>
                  <a:outerShdw blurRad="38100" dist="38100" dir="2700000" algn="tl">
                    <a:srgbClr val="C0C0C0"/>
                  </a:outerShdw>
                </a:effectLst>
                <a:latin typeface="Corbel"/>
                <a:cs typeface="Corbel"/>
              </a:rPr>
              <a:t>    - </a:t>
            </a:r>
            <a:r>
              <a:rPr lang="en-US" i="1" dirty="0">
                <a:solidFill>
                  <a:srgbClr val="000000"/>
                </a:solidFill>
                <a:effectLst>
                  <a:outerShdw blurRad="38100" dist="38100" dir="2700000" algn="tl">
                    <a:srgbClr val="C0C0C0"/>
                  </a:outerShdw>
                </a:effectLst>
                <a:latin typeface="Corbel"/>
                <a:cs typeface="Corbel"/>
              </a:rPr>
              <a:t>core + 2 particles model  </a:t>
            </a:r>
          </a:p>
          <a:p>
            <a:pPr>
              <a:defRPr/>
            </a:pPr>
            <a:r>
              <a:rPr lang="en-US" i="1" dirty="0">
                <a:solidFill>
                  <a:srgbClr val="000000"/>
                </a:solidFill>
                <a:effectLst>
                  <a:outerShdw blurRad="38100" dist="38100" dir="2700000" algn="tl">
                    <a:srgbClr val="C0C0C0"/>
                  </a:outerShdw>
                </a:effectLst>
                <a:latin typeface="Corbel"/>
                <a:cs typeface="Corbel"/>
              </a:rPr>
              <a:t>    -   physics of pairing</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5"/>
          <p:cNvSpPr txBox="1">
            <a:spLocks noChangeArrowheads="1"/>
          </p:cNvSpPr>
          <p:nvPr/>
        </p:nvSpPr>
        <p:spPr bwMode="auto">
          <a:xfrm>
            <a:off x="-252413" y="5249863"/>
            <a:ext cx="503396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prstDash val="dash"/>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it-IT" sz="1600">
                <a:solidFill>
                  <a:srgbClr val="0000FF"/>
                </a:solidFill>
                <a:latin typeface="Corbel" charset="0"/>
                <a:cs typeface="Corbel" charset="0"/>
              </a:rPr>
              <a:t>Heavy-Ion </a:t>
            </a:r>
            <a:r>
              <a:rPr lang="it-IT" sz="1600" b="1" i="1">
                <a:solidFill>
                  <a:srgbClr val="0000FF"/>
                </a:solidFill>
                <a:latin typeface="Corbel" charset="0"/>
                <a:cs typeface="Corbel" charset="0"/>
              </a:rPr>
              <a:t>multi-nucleon</a:t>
            </a:r>
            <a:r>
              <a:rPr lang="it-IT" sz="1600">
                <a:solidFill>
                  <a:srgbClr val="0000FF"/>
                </a:solidFill>
                <a:latin typeface="Corbel" charset="0"/>
                <a:cs typeface="Corbel" charset="0"/>
              </a:rPr>
              <a:t>  </a:t>
            </a:r>
            <a:r>
              <a:rPr lang="it-IT" sz="1600" b="1" i="1">
                <a:solidFill>
                  <a:srgbClr val="0000FF"/>
                </a:solidFill>
                <a:latin typeface="Corbel" charset="0"/>
                <a:cs typeface="Corbel" charset="0"/>
              </a:rPr>
              <a:t>transfer </a:t>
            </a:r>
            <a:r>
              <a:rPr lang="it-IT" sz="1600">
                <a:solidFill>
                  <a:srgbClr val="0000FF"/>
                </a:solidFill>
                <a:latin typeface="Corbel" charset="0"/>
                <a:cs typeface="Corbel" charset="0"/>
              </a:rPr>
              <a:t>Reaction</a:t>
            </a:r>
          </a:p>
          <a:p>
            <a:pPr algn="ctr" eaLnBrk="1" hangingPunct="1">
              <a:lnSpc>
                <a:spcPct val="80000"/>
              </a:lnSpc>
            </a:pPr>
            <a:r>
              <a:rPr lang="it-IT" sz="1600">
                <a:solidFill>
                  <a:srgbClr val="0000FF"/>
                </a:solidFill>
                <a:latin typeface="Corbel" charset="0"/>
                <a:cs typeface="Corbel" charset="0"/>
              </a:rPr>
              <a:t> </a:t>
            </a:r>
            <a:r>
              <a:rPr lang="it-IT" sz="1600" baseline="30000">
                <a:solidFill>
                  <a:srgbClr val="0000FF"/>
                </a:solidFill>
                <a:latin typeface="Corbel" charset="0"/>
                <a:cs typeface="Corbel" charset="0"/>
              </a:rPr>
              <a:t>48</a:t>
            </a:r>
            <a:r>
              <a:rPr lang="it-IT" sz="1600">
                <a:solidFill>
                  <a:srgbClr val="0000FF"/>
                </a:solidFill>
                <a:latin typeface="Corbel" charset="0"/>
                <a:cs typeface="Corbel" charset="0"/>
              </a:rPr>
              <a:t>Ca+</a:t>
            </a:r>
            <a:r>
              <a:rPr lang="it-IT" sz="1600" baseline="30000">
                <a:solidFill>
                  <a:srgbClr val="0000FF"/>
                </a:solidFill>
                <a:latin typeface="Corbel" charset="0"/>
                <a:cs typeface="Corbel" charset="0"/>
              </a:rPr>
              <a:t>64</a:t>
            </a:r>
            <a:r>
              <a:rPr lang="it-IT" sz="1600">
                <a:solidFill>
                  <a:srgbClr val="0000FF"/>
                </a:solidFill>
                <a:latin typeface="Corbel" charset="0"/>
                <a:cs typeface="Corbel" charset="0"/>
              </a:rPr>
              <a:t>Ni @ 6MeV/A  </a:t>
            </a:r>
            <a:r>
              <a:rPr lang="it-IT" sz="1600" b="1">
                <a:solidFill>
                  <a:srgbClr val="0000FF"/>
                </a:solidFill>
                <a:latin typeface="Corbel" charset="0"/>
                <a:cs typeface="Corbel" charset="0"/>
              </a:rPr>
              <a:t>(LEGNARO)</a:t>
            </a:r>
          </a:p>
          <a:p>
            <a:pPr algn="ctr" eaLnBrk="1" hangingPunct="1">
              <a:lnSpc>
                <a:spcPct val="50000"/>
              </a:lnSpc>
            </a:pPr>
            <a:endParaRPr lang="it-IT" sz="1000">
              <a:solidFill>
                <a:srgbClr val="0000FF"/>
              </a:solidFill>
              <a:latin typeface="Corbel" charset="0"/>
              <a:cs typeface="Corbel" charset="0"/>
            </a:endParaRPr>
          </a:p>
          <a:p>
            <a:pPr algn="ctr" eaLnBrk="1" hangingPunct="1">
              <a:lnSpc>
                <a:spcPct val="80000"/>
              </a:lnSpc>
            </a:pPr>
            <a:endParaRPr lang="it-IT" sz="400" b="1">
              <a:solidFill>
                <a:srgbClr val="0000FF"/>
              </a:solidFill>
              <a:latin typeface="Corbel" charset="0"/>
              <a:cs typeface="Corbel" charset="0"/>
            </a:endParaRPr>
          </a:p>
          <a:p>
            <a:pPr algn="ctr" eaLnBrk="1" hangingPunct="1">
              <a:lnSpc>
                <a:spcPct val="80000"/>
              </a:lnSpc>
            </a:pPr>
            <a:r>
              <a:rPr lang="it-IT" sz="1800" b="1">
                <a:solidFill>
                  <a:srgbClr val="0000FF"/>
                </a:solidFill>
                <a:latin typeface="Corbel" charset="0"/>
                <a:cs typeface="Corbel" charset="0"/>
              </a:rPr>
              <a:t>Ge Array (CLARA) + Spectrometer (PRISMA)</a:t>
            </a:r>
          </a:p>
        </p:txBody>
      </p:sp>
      <p:pic>
        <p:nvPicPr>
          <p:cNvPr id="21506" name="Picture 27"/>
          <p:cNvPicPr>
            <a:picLocks noChangeAspect="1" noChangeArrowheads="1"/>
          </p:cNvPicPr>
          <p:nvPr/>
        </p:nvPicPr>
        <p:blipFill>
          <a:blip r:embed="rId2">
            <a:extLst>
              <a:ext uri="{28A0092B-C50C-407E-A947-70E740481C1C}">
                <a14:useLocalDpi xmlns:a14="http://schemas.microsoft.com/office/drawing/2010/main" val="0"/>
              </a:ext>
            </a:extLst>
          </a:blip>
          <a:srcRect l="2647"/>
          <a:stretch>
            <a:fillRect/>
          </a:stretch>
        </p:blipFill>
        <p:spPr bwMode="auto">
          <a:xfrm>
            <a:off x="106363" y="903288"/>
            <a:ext cx="3760787"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8"/>
          <p:cNvSpPr>
            <a:spLocks noChangeArrowheads="1"/>
          </p:cNvSpPr>
          <p:nvPr/>
        </p:nvSpPr>
        <p:spPr bwMode="auto">
          <a:xfrm>
            <a:off x="107950" y="6199188"/>
            <a:ext cx="47513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o-RO" sz="1600">
                <a:latin typeface="Corbel" charset="0"/>
                <a:cs typeface="Corbel" charset="0"/>
              </a:rPr>
              <a:t>D. Montanari, S. Leoni et al., PLB697(2011)288</a:t>
            </a:r>
          </a:p>
          <a:p>
            <a:r>
              <a:rPr lang="ro-RO" sz="1600">
                <a:latin typeface="Corbel" charset="0"/>
                <a:cs typeface="Corbel" charset="0"/>
              </a:rPr>
              <a:t>D. Montanari, S. Leoni et al., PRC85, (2012)044301</a:t>
            </a:r>
          </a:p>
          <a:p>
            <a:endParaRPr lang="ro-RO" sz="1600">
              <a:latin typeface="Corbel" charset="0"/>
              <a:cs typeface="Corbel" charset="0"/>
            </a:endParaRPr>
          </a:p>
        </p:txBody>
      </p:sp>
      <p:pic>
        <p:nvPicPr>
          <p:cNvPr id="21508" name="Picture 1"/>
          <p:cNvPicPr>
            <a:picLocks noChangeAspect="1"/>
          </p:cNvPicPr>
          <p:nvPr/>
        </p:nvPicPr>
        <p:blipFill>
          <a:blip r:embed="rId3">
            <a:extLst>
              <a:ext uri="{28A0092B-C50C-407E-A947-70E740481C1C}">
                <a14:useLocalDpi xmlns:a14="http://schemas.microsoft.com/office/drawing/2010/main" val="0"/>
              </a:ext>
            </a:extLst>
          </a:blip>
          <a:srcRect t="31589" r="47336" b="34924"/>
          <a:stretch>
            <a:fillRect/>
          </a:stretch>
        </p:blipFill>
        <p:spPr bwMode="auto">
          <a:xfrm>
            <a:off x="5364163" y="1844675"/>
            <a:ext cx="20383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1"/>
          <p:cNvSpPr>
            <a:spLocks noChangeArrowheads="1"/>
          </p:cNvSpPr>
          <p:nvPr/>
        </p:nvSpPr>
        <p:spPr bwMode="auto">
          <a:xfrm>
            <a:off x="3995738" y="836613"/>
            <a:ext cx="2563812"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b="1">
                <a:solidFill>
                  <a:srgbClr val="0000FF"/>
                </a:solidFill>
                <a:latin typeface="Corbel" charset="0"/>
                <a:cs typeface="Corbel" charset="0"/>
              </a:rPr>
              <a:t>Angular distributions</a:t>
            </a:r>
          </a:p>
          <a:p>
            <a:r>
              <a:rPr lang="it-IT" b="1">
                <a:solidFill>
                  <a:srgbClr val="0000FF"/>
                </a:solidFill>
                <a:latin typeface="Corbel" charset="0"/>
                <a:cs typeface="Corbel" charset="0"/>
              </a:rPr>
              <a:t>Polarizations</a:t>
            </a:r>
          </a:p>
          <a:p>
            <a:r>
              <a:rPr lang="it-IT" b="1">
                <a:solidFill>
                  <a:srgbClr val="0000FF"/>
                </a:solidFill>
                <a:latin typeface="Corbel" charset="0"/>
                <a:cs typeface="Corbel" charset="0"/>
              </a:rPr>
              <a:t>Lifetimes</a:t>
            </a:r>
          </a:p>
          <a:p>
            <a:endParaRPr lang="it-IT" sz="1600" b="1">
              <a:solidFill>
                <a:srgbClr val="0000FF"/>
              </a:solidFill>
              <a:latin typeface="Corbel" charset="0"/>
              <a:cs typeface="Corbel" charset="0"/>
            </a:endParaRPr>
          </a:p>
          <a:p>
            <a:r>
              <a:rPr lang="it-IT" sz="1600" i="1">
                <a:solidFill>
                  <a:srgbClr val="0000FF"/>
                </a:solidFill>
                <a:latin typeface="Corbel" charset="0"/>
                <a:cs typeface="Corbel" charset="0"/>
              </a:rPr>
              <a:t>to firmly</a:t>
            </a:r>
          </a:p>
          <a:p>
            <a:r>
              <a:rPr lang="it-IT" sz="1600" i="1">
                <a:solidFill>
                  <a:srgbClr val="0000FF"/>
                </a:solidFill>
                <a:latin typeface="Corbel" charset="0"/>
                <a:cs typeface="Corbel" charset="0"/>
              </a:rPr>
              <a:t> establish </a:t>
            </a:r>
          </a:p>
          <a:p>
            <a:r>
              <a:rPr lang="it-IT" sz="1600" i="1">
                <a:solidFill>
                  <a:srgbClr val="0000FF"/>
                </a:solidFill>
                <a:latin typeface="Corbel" charset="0"/>
                <a:cs typeface="Corbel" charset="0"/>
              </a:rPr>
              <a:t>I</a:t>
            </a:r>
            <a:r>
              <a:rPr lang="it-IT" sz="1600" i="1" baseline="30000">
                <a:solidFill>
                  <a:srgbClr val="0000FF"/>
                </a:solidFill>
                <a:latin typeface="Symbol" charset="0"/>
                <a:cs typeface="Symbol" charset="0"/>
              </a:rPr>
              <a:t>p</a:t>
            </a:r>
            <a:r>
              <a:rPr lang="it-IT" sz="1600" i="1">
                <a:solidFill>
                  <a:srgbClr val="0000FF"/>
                </a:solidFill>
                <a:latin typeface="Corbel" charset="0"/>
                <a:cs typeface="Corbel" charset="0"/>
              </a:rPr>
              <a:t> and B(E/M</a:t>
            </a:r>
            <a:r>
              <a:rPr lang="it-IT" sz="1600" i="1">
                <a:solidFill>
                  <a:srgbClr val="0000FF"/>
                </a:solidFill>
                <a:latin typeface="Symbol" charset="0"/>
                <a:cs typeface="Symbol" charset="0"/>
              </a:rPr>
              <a:t>l</a:t>
            </a:r>
            <a:r>
              <a:rPr lang="it-IT" sz="1600" i="1">
                <a:solidFill>
                  <a:srgbClr val="0000FF"/>
                </a:solidFill>
                <a:latin typeface="Corbel" charset="0"/>
                <a:cs typeface="Corbel" charset="0"/>
              </a:rPr>
              <a:t>)</a:t>
            </a:r>
          </a:p>
        </p:txBody>
      </p:sp>
      <p:sp>
        <p:nvSpPr>
          <p:cNvPr id="21510" name="Rectangle 2"/>
          <p:cNvSpPr>
            <a:spLocks noChangeArrowheads="1"/>
          </p:cNvSpPr>
          <p:nvPr/>
        </p:nvSpPr>
        <p:spPr bwMode="auto">
          <a:xfrm>
            <a:off x="107950" y="-26988"/>
            <a:ext cx="8640763" cy="89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800" b="1" dirty="0" err="1">
                <a:solidFill>
                  <a:srgbClr val="0000FF"/>
                </a:solidFill>
                <a:latin typeface="Corbel" charset="0"/>
                <a:cs typeface="Corbel" charset="0"/>
              </a:rPr>
              <a:t>Systematic</a:t>
            </a:r>
            <a:r>
              <a:rPr lang="it-IT" sz="2800" b="1" dirty="0">
                <a:solidFill>
                  <a:srgbClr val="0000FF"/>
                </a:solidFill>
                <a:latin typeface="Corbel" charset="0"/>
                <a:cs typeface="Corbel" charset="0"/>
              </a:rPr>
              <a:t> </a:t>
            </a:r>
            <a:r>
              <a:rPr lang="it-IT" sz="2800" b="1" dirty="0" err="1">
                <a:solidFill>
                  <a:srgbClr val="0000FF"/>
                </a:solidFill>
                <a:latin typeface="Corbel" charset="0"/>
                <a:cs typeface="Corbel" charset="0"/>
              </a:rPr>
              <a:t>Study</a:t>
            </a:r>
            <a:r>
              <a:rPr lang="it-IT" sz="2800" b="1" dirty="0">
                <a:solidFill>
                  <a:srgbClr val="0000FF"/>
                </a:solidFill>
                <a:latin typeface="Corbel" charset="0"/>
                <a:cs typeface="Corbel" charset="0"/>
              </a:rPr>
              <a:t> </a:t>
            </a:r>
            <a:r>
              <a:rPr lang="it-IT" sz="2800" b="1" dirty="0" err="1">
                <a:solidFill>
                  <a:srgbClr val="0000FF"/>
                </a:solidFill>
                <a:latin typeface="Corbel" charset="0"/>
                <a:cs typeface="Corbel" charset="0"/>
              </a:rPr>
              <a:t>around</a:t>
            </a:r>
            <a:r>
              <a:rPr lang="it-IT" sz="2800" b="1" dirty="0">
                <a:solidFill>
                  <a:srgbClr val="0000FF"/>
                </a:solidFill>
                <a:latin typeface="Corbel" charset="0"/>
                <a:cs typeface="Corbel" charset="0"/>
              </a:rPr>
              <a:t> </a:t>
            </a:r>
            <a:r>
              <a:rPr lang="it-IT" sz="2800" b="1" dirty="0" err="1">
                <a:solidFill>
                  <a:srgbClr val="0000FF"/>
                </a:solidFill>
                <a:latin typeface="Corbel" charset="0"/>
                <a:cs typeface="Corbel" charset="0"/>
              </a:rPr>
              <a:t>magic</a:t>
            </a:r>
            <a:r>
              <a:rPr lang="it-IT" sz="2800" b="1" dirty="0">
                <a:solidFill>
                  <a:srgbClr val="0000FF"/>
                </a:solidFill>
                <a:latin typeface="Corbel" charset="0"/>
                <a:cs typeface="Corbel" charset="0"/>
              </a:rPr>
              <a:t> nuclei: Ca, Ni, Sn, …</a:t>
            </a:r>
          </a:p>
          <a:p>
            <a:r>
              <a:rPr lang="it-IT" sz="2400" i="1" dirty="0">
                <a:solidFill>
                  <a:srgbClr val="0000FF"/>
                </a:solidFill>
                <a:latin typeface="Corbel" charset="0"/>
                <a:cs typeface="Corbel" charset="0"/>
              </a:rPr>
              <a:t>S. Leoni, A. Bracco</a:t>
            </a:r>
            <a:r>
              <a:rPr lang="it-IT" sz="2000" i="1" dirty="0">
                <a:solidFill>
                  <a:srgbClr val="0000FF"/>
                </a:solidFill>
                <a:latin typeface="Corbel" charset="0"/>
                <a:cs typeface="Corbel" charset="0"/>
              </a:rPr>
              <a:t>, </a:t>
            </a:r>
            <a:r>
              <a:rPr lang="it-IT" sz="2400" i="1" dirty="0" smtClean="0">
                <a:solidFill>
                  <a:srgbClr val="0000FF"/>
                </a:solidFill>
                <a:latin typeface="Corbel" charset="0"/>
                <a:cs typeface="Corbel" charset="0"/>
              </a:rPr>
              <a:t>…</a:t>
            </a:r>
            <a:endParaRPr lang="it-IT" sz="2400" i="1" dirty="0">
              <a:solidFill>
                <a:srgbClr val="0000FF"/>
              </a:solidFill>
              <a:latin typeface="Corbel" charset="0"/>
              <a:cs typeface="Corbel" charset="0"/>
            </a:endParaRPr>
          </a:p>
        </p:txBody>
      </p:sp>
      <p:pic>
        <p:nvPicPr>
          <p:cNvPr id="21511" name="Picture 4"/>
          <p:cNvPicPr>
            <a:picLocks noChangeAspect="1"/>
          </p:cNvPicPr>
          <p:nvPr/>
        </p:nvPicPr>
        <p:blipFill>
          <a:blip r:embed="rId4">
            <a:extLst>
              <a:ext uri="{28A0092B-C50C-407E-A947-70E740481C1C}">
                <a14:useLocalDpi xmlns:a14="http://schemas.microsoft.com/office/drawing/2010/main" val="0"/>
              </a:ext>
            </a:extLst>
          </a:blip>
          <a:srcRect l="4024" t="18263" r="11627" b="8713"/>
          <a:stretch>
            <a:fillRect/>
          </a:stretch>
        </p:blipFill>
        <p:spPr bwMode="auto">
          <a:xfrm>
            <a:off x="6623050" y="4005263"/>
            <a:ext cx="2481263"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2" name="Gruppo 2"/>
          <p:cNvGrpSpPr>
            <a:grpSpLocks/>
          </p:cNvGrpSpPr>
          <p:nvPr/>
        </p:nvGrpSpPr>
        <p:grpSpPr bwMode="auto">
          <a:xfrm>
            <a:off x="6588125" y="3748088"/>
            <a:ext cx="2514600" cy="2057400"/>
            <a:chOff x="3525165" y="3931972"/>
            <a:chExt cx="2049893" cy="1408377"/>
          </a:xfrm>
        </p:grpSpPr>
        <p:cxnSp>
          <p:nvCxnSpPr>
            <p:cNvPr id="13" name="Connettore 1 4"/>
            <p:cNvCxnSpPr/>
            <p:nvPr/>
          </p:nvCxnSpPr>
          <p:spPr>
            <a:xfrm rot="5400000">
              <a:off x="3764394" y="4632278"/>
              <a:ext cx="1408377" cy="776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Connettore 1 5"/>
            <p:cNvCxnSpPr/>
            <p:nvPr/>
          </p:nvCxnSpPr>
          <p:spPr>
            <a:xfrm rot="5400000">
              <a:off x="4106042" y="4636161"/>
              <a:ext cx="1408377"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 name="Connettore 1 6"/>
            <p:cNvCxnSpPr/>
            <p:nvPr/>
          </p:nvCxnSpPr>
          <p:spPr>
            <a:xfrm>
              <a:off x="3531636" y="4699190"/>
              <a:ext cx="2043422"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Connettore 1 7"/>
            <p:cNvCxnSpPr/>
            <p:nvPr/>
          </p:nvCxnSpPr>
          <p:spPr>
            <a:xfrm>
              <a:off x="3525165" y="4407951"/>
              <a:ext cx="2042128"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7" name="Ovale 8"/>
          <p:cNvSpPr/>
          <p:nvPr/>
        </p:nvSpPr>
        <p:spPr>
          <a:xfrm>
            <a:off x="8172450" y="4437063"/>
            <a:ext cx="441325" cy="4667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Ovale 8"/>
          <p:cNvSpPr/>
          <p:nvPr/>
        </p:nvSpPr>
        <p:spPr>
          <a:xfrm>
            <a:off x="7297738" y="4437063"/>
            <a:ext cx="442912" cy="4667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TextBox 35"/>
          <p:cNvSpPr txBox="1">
            <a:spLocks noChangeArrowheads="1"/>
          </p:cNvSpPr>
          <p:nvPr/>
        </p:nvSpPr>
        <p:spPr bwMode="auto">
          <a:xfrm>
            <a:off x="4681538" y="4500563"/>
            <a:ext cx="1835150" cy="1016000"/>
          </a:xfrm>
          <a:prstGeom prst="rect">
            <a:avLst/>
          </a:prstGeom>
          <a:solidFill>
            <a:schemeClr val="bg1"/>
          </a:solidFill>
          <a:ln w="9525">
            <a:noFill/>
            <a:miter lim="800000"/>
            <a:headEnd/>
            <a:tailEnd/>
          </a:ln>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it-IT" sz="3600" b="1" baseline="30000" dirty="0" smtClean="0">
                <a:solidFill>
                  <a:srgbClr val="FF0000"/>
                </a:solidFill>
                <a:effectLst>
                  <a:outerShdw blurRad="38100" dist="38100" dir="2700000" algn="tl">
                    <a:srgbClr val="DDDDDD"/>
                  </a:outerShdw>
                </a:effectLst>
                <a:latin typeface="Corbel"/>
                <a:cs typeface="Corbel"/>
              </a:rPr>
              <a:t>48</a:t>
            </a:r>
            <a:r>
              <a:rPr lang="it-IT" sz="3600" b="1" dirty="0" smtClean="0">
                <a:solidFill>
                  <a:srgbClr val="FF0000"/>
                </a:solidFill>
                <a:effectLst>
                  <a:outerShdw blurRad="38100" dist="38100" dir="2700000" algn="tl">
                    <a:srgbClr val="DDDDDD"/>
                  </a:outerShdw>
                </a:effectLst>
                <a:latin typeface="Corbel"/>
                <a:cs typeface="Corbel"/>
              </a:rPr>
              <a:t>Ca</a:t>
            </a:r>
            <a:endParaRPr lang="it-IT" sz="2800" b="1" dirty="0" smtClean="0">
              <a:solidFill>
                <a:srgbClr val="0000FF"/>
              </a:solidFill>
              <a:effectLst>
                <a:outerShdw blurRad="38100" dist="38100" dir="2700000" algn="tl">
                  <a:srgbClr val="DDDDDD"/>
                </a:outerShdw>
              </a:effectLst>
              <a:latin typeface="Corbel"/>
              <a:cs typeface="Corbel"/>
            </a:endParaRPr>
          </a:p>
          <a:p>
            <a:pPr algn="ctr" eaLnBrk="1" hangingPunct="1">
              <a:defRPr/>
            </a:pPr>
            <a:r>
              <a:rPr lang="it-IT" sz="2400" b="1" dirty="0" smtClean="0">
                <a:solidFill>
                  <a:srgbClr val="0000FF"/>
                </a:solidFill>
                <a:effectLst>
                  <a:outerShdw blurRad="38100" dist="38100" dir="2700000" algn="tl">
                    <a:srgbClr val="DDDDDD"/>
                  </a:outerShdw>
                </a:effectLst>
                <a:latin typeface="Corbel"/>
                <a:cs typeface="Corbel"/>
              </a:rPr>
              <a:t>(</a:t>
            </a:r>
            <a:r>
              <a:rPr lang="it-IT" sz="2400" b="1" dirty="0" err="1" smtClean="0">
                <a:solidFill>
                  <a:srgbClr val="0000FF"/>
                </a:solidFill>
                <a:effectLst>
                  <a:outerShdw blurRad="38100" dist="38100" dir="2700000" algn="tl">
                    <a:srgbClr val="DDDDDD"/>
                  </a:outerShdw>
                </a:effectLst>
                <a:latin typeface="Corbel"/>
                <a:cs typeface="Corbel"/>
              </a:rPr>
              <a:t>Z</a:t>
            </a:r>
            <a:r>
              <a:rPr lang="it-IT" sz="2400" b="1" dirty="0" smtClean="0">
                <a:solidFill>
                  <a:srgbClr val="0000FF"/>
                </a:solidFill>
                <a:effectLst>
                  <a:outerShdw blurRad="38100" dist="38100" dir="2700000" algn="tl">
                    <a:srgbClr val="DDDDDD"/>
                  </a:outerShdw>
                </a:effectLst>
                <a:latin typeface="Corbel"/>
                <a:cs typeface="Corbel"/>
              </a:rPr>
              <a:t>=20,N=28)</a:t>
            </a:r>
          </a:p>
        </p:txBody>
      </p:sp>
      <p:sp>
        <p:nvSpPr>
          <p:cNvPr id="20" name="Oval 2"/>
          <p:cNvSpPr>
            <a:spLocks noChangeAspect="1"/>
          </p:cNvSpPr>
          <p:nvPr/>
        </p:nvSpPr>
        <p:spPr bwMode="auto">
          <a:xfrm>
            <a:off x="2411760" y="4725144"/>
            <a:ext cx="141715" cy="143951"/>
          </a:xfrm>
          <a:prstGeom prst="ellipse">
            <a:avLst/>
          </a:prstGeom>
          <a:gradFill flip="none" rotWithShape="1">
            <a:gsLst>
              <a:gs pos="0">
                <a:srgbClr val="000082"/>
              </a:gs>
              <a:gs pos="30000">
                <a:srgbClr val="66008F"/>
              </a:gs>
              <a:gs pos="64999">
                <a:srgbClr val="BA0066"/>
              </a:gs>
              <a:gs pos="89999">
                <a:srgbClr val="FF0000"/>
              </a:gs>
              <a:gs pos="100000">
                <a:srgbClr val="FF8200"/>
              </a:gs>
            </a:gsLst>
            <a:lin ang="8100000" scaled="1"/>
            <a:tileRect/>
          </a:gradFill>
          <a:ln w="9525">
            <a:solidFill>
              <a:schemeClr val="tx1"/>
            </a:solidFill>
          </a:ln>
          <a:effectLst>
            <a:outerShdw blurRad="190500" dist="228600" dir="2700000" sx="86000" sy="86000" algn="ctr">
              <a:srgbClr val="000000">
                <a:alpha val="30000"/>
              </a:srgbClr>
            </a:outerShdw>
            <a:softEdge rad="1270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1" name="Rectangle 20"/>
          <p:cNvSpPr>
            <a:spLocks noChangeArrowheads="1"/>
          </p:cNvSpPr>
          <p:nvPr/>
        </p:nvSpPr>
        <p:spPr bwMode="auto">
          <a:xfrm>
            <a:off x="5108575" y="6034088"/>
            <a:ext cx="3927475" cy="708025"/>
          </a:xfrm>
          <a:prstGeom prst="rect">
            <a:avLst/>
          </a:prstGeom>
          <a:solidFill>
            <a:schemeClr val="bg1"/>
          </a:solidFill>
          <a:ln w="19050">
            <a:solidFill>
              <a:srgbClr val="FF0000"/>
            </a:solidFill>
            <a:miter lim="800000"/>
            <a:headEnd/>
            <a:tailEnd/>
          </a:ln>
        </p:spPr>
        <p:txBody>
          <a:bodyPr wrap="none">
            <a:spAutoFit/>
          </a:bodyPr>
          <a:lstStyle/>
          <a:p>
            <a:pPr algn="ctr"/>
            <a:r>
              <a:rPr lang="en-US" sz="2000" b="1" i="1">
                <a:solidFill>
                  <a:srgbClr val="FF00FF"/>
                </a:solidFill>
                <a:latin typeface="Corbel" charset="0"/>
                <a:cs typeface="Corbel" charset="0"/>
              </a:rPr>
              <a:t>Preparatory work for RIB facilities </a:t>
            </a:r>
          </a:p>
          <a:p>
            <a:pPr algn="ctr"/>
            <a:r>
              <a:rPr lang="en-US" sz="2000" b="1" i="1">
                <a:solidFill>
                  <a:srgbClr val="FF00FF"/>
                </a:solidFill>
                <a:latin typeface="Corbel" charset="0"/>
                <a:cs typeface="Corbel" charset="0"/>
              </a:rPr>
              <a:t>SPES, SPIRAL2, ISOLDE, …</a:t>
            </a:r>
          </a:p>
        </p:txBody>
      </p:sp>
      <p:pic>
        <p:nvPicPr>
          <p:cNvPr id="22" name="Picture 36" descr="Pagine da zz"/>
          <p:cNvPicPr>
            <a:picLocks noChangeAspect="1" noChangeArrowheads="1"/>
          </p:cNvPicPr>
          <p:nvPr/>
        </p:nvPicPr>
        <p:blipFill>
          <a:blip r:embed="rId5"/>
          <a:srcRect r="6217"/>
          <a:stretch>
            <a:fillRect/>
          </a:stretch>
        </p:blipFill>
        <p:spPr bwMode="auto">
          <a:xfrm>
            <a:off x="7218363" y="549275"/>
            <a:ext cx="1919287" cy="1584325"/>
          </a:xfrm>
          <a:prstGeom prst="rect">
            <a:avLst/>
          </a:prstGeom>
          <a:ln>
            <a:noFill/>
          </a:ln>
          <a:effectLst>
            <a:outerShdw blurRad="292100" dist="139700" dir="2700000" algn="tl" rotWithShape="0">
              <a:srgbClr val="333333">
                <a:alpha val="65000"/>
              </a:srgbClr>
            </a:outerShdw>
          </a:effectLst>
        </p:spPr>
      </p:pic>
      <p:sp>
        <p:nvSpPr>
          <p:cNvPr id="21521" name="CasellaDiTesto 6"/>
          <p:cNvSpPr txBox="1">
            <a:spLocks noChangeArrowheads="1"/>
          </p:cNvSpPr>
          <p:nvPr/>
        </p:nvSpPr>
        <p:spPr bwMode="auto">
          <a:xfrm>
            <a:off x="8370888" y="1844675"/>
            <a:ext cx="7667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200" b="1">
                <a:solidFill>
                  <a:srgbClr val="0000FF"/>
                </a:solidFill>
                <a:latin typeface="Corbel" charset="0"/>
                <a:cs typeface="Arial Unicode MS" charset="0"/>
              </a:rPr>
              <a:t>Plunger</a:t>
            </a:r>
          </a:p>
        </p:txBody>
      </p:sp>
      <p:sp>
        <p:nvSpPr>
          <p:cNvPr id="24" name="CasellaDiTesto 6"/>
          <p:cNvSpPr txBox="1">
            <a:spLocks noChangeArrowheads="1"/>
          </p:cNvSpPr>
          <p:nvPr/>
        </p:nvSpPr>
        <p:spPr bwMode="auto">
          <a:xfrm>
            <a:off x="8359775" y="631825"/>
            <a:ext cx="820738" cy="27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it-IT" sz="1200" b="1" dirty="0">
                <a:solidFill>
                  <a:srgbClr val="0000FF"/>
                </a:solidFill>
                <a:latin typeface="Corbel"/>
                <a:ea typeface="+mn-ea"/>
                <a:cs typeface="Corbel"/>
              </a:rPr>
              <a:t>lifetime</a:t>
            </a:r>
          </a:p>
        </p:txBody>
      </p:sp>
      <p:sp>
        <p:nvSpPr>
          <p:cNvPr id="21523" name="TextBox 1"/>
          <p:cNvSpPr txBox="1">
            <a:spLocks noChangeArrowheads="1"/>
          </p:cNvSpPr>
          <p:nvPr/>
        </p:nvSpPr>
        <p:spPr bwMode="auto">
          <a:xfrm>
            <a:off x="7487666" y="2708275"/>
            <a:ext cx="1620838" cy="400110"/>
          </a:xfrm>
          <a:prstGeom prst="rect">
            <a:avLst/>
          </a:prstGeom>
          <a:noFill/>
          <a:ln w="3810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dirty="0" smtClean="0">
                <a:solidFill>
                  <a:srgbClr val="0000FF"/>
                </a:solidFill>
                <a:latin typeface="Symbol" charset="2"/>
                <a:cs typeface="Symbol" charset="2"/>
              </a:rPr>
              <a:t>t</a:t>
            </a:r>
            <a:r>
              <a:rPr lang="en-US" sz="2000" b="1" i="1" dirty="0" smtClean="0">
                <a:solidFill>
                  <a:srgbClr val="0000FF"/>
                </a:solidFill>
                <a:latin typeface="Corbel" charset="0"/>
                <a:cs typeface="Corbel" charset="0"/>
              </a:rPr>
              <a:t> ≈ </a:t>
            </a:r>
            <a:r>
              <a:rPr lang="en-US" sz="2000" b="1" i="1" dirty="0">
                <a:solidFill>
                  <a:srgbClr val="0000FF"/>
                </a:solidFill>
                <a:latin typeface="Corbel" charset="0"/>
                <a:cs typeface="Corbel" charset="0"/>
              </a:rPr>
              <a:t>1</a:t>
            </a:r>
            <a:r>
              <a:rPr lang="en-US" sz="2000" b="1" i="1" dirty="0" smtClean="0">
                <a:solidFill>
                  <a:srgbClr val="0000FF"/>
                </a:solidFill>
                <a:latin typeface="Corbel" charset="0"/>
                <a:cs typeface="Corbel" charset="0"/>
              </a:rPr>
              <a:t>/B(</a:t>
            </a:r>
            <a:r>
              <a:rPr lang="en-US" sz="2000" b="1" i="1" dirty="0" err="1" smtClean="0">
                <a:solidFill>
                  <a:srgbClr val="0000FF"/>
                </a:solidFill>
                <a:latin typeface="Corbel" charset="0"/>
                <a:cs typeface="Corbel" charset="0"/>
              </a:rPr>
              <a:t>E,M</a:t>
            </a:r>
            <a:r>
              <a:rPr lang="en-US" sz="2000" b="1" i="1" dirty="0" err="1" smtClean="0">
                <a:solidFill>
                  <a:srgbClr val="0000FF"/>
                </a:solidFill>
                <a:latin typeface="Symbol" charset="0"/>
                <a:cs typeface="Symbol" charset="0"/>
              </a:rPr>
              <a:t>l</a:t>
            </a:r>
            <a:r>
              <a:rPr lang="en-US" sz="2000" b="1" i="1" dirty="0" smtClean="0">
                <a:solidFill>
                  <a:srgbClr val="0000FF"/>
                </a:solidFill>
                <a:latin typeface="Corbel" charset="0"/>
                <a:cs typeface="Corbel" charset="0"/>
              </a:rPr>
              <a:t>) </a:t>
            </a:r>
            <a:endParaRPr lang="en-US" sz="2000" b="1" i="1" dirty="0">
              <a:solidFill>
                <a:srgbClr val="0000FF"/>
              </a:solidFill>
              <a:latin typeface="Symbol" charset="0"/>
              <a:cs typeface="Symbo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0" y="0"/>
            <a:ext cx="9540875" cy="756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800" b="1" dirty="0" err="1">
                <a:solidFill>
                  <a:srgbClr val="0000FF"/>
                </a:solidFill>
                <a:latin typeface="Corbel" charset="0"/>
                <a:cs typeface="Corbel" charset="0"/>
              </a:rPr>
              <a:t>Systematic</a:t>
            </a:r>
            <a:r>
              <a:rPr lang="it-IT" sz="2800" b="1" dirty="0">
                <a:solidFill>
                  <a:srgbClr val="0000FF"/>
                </a:solidFill>
                <a:latin typeface="Corbel" charset="0"/>
                <a:cs typeface="Corbel" charset="0"/>
              </a:rPr>
              <a:t> </a:t>
            </a:r>
            <a:r>
              <a:rPr lang="it-IT" sz="2800" b="1" dirty="0" err="1">
                <a:solidFill>
                  <a:srgbClr val="0000FF"/>
                </a:solidFill>
                <a:latin typeface="Corbel" charset="0"/>
                <a:cs typeface="Corbel" charset="0"/>
              </a:rPr>
              <a:t>investigation</a:t>
            </a:r>
            <a:r>
              <a:rPr lang="it-IT" sz="2800" b="1" dirty="0">
                <a:solidFill>
                  <a:srgbClr val="0000FF"/>
                </a:solidFill>
                <a:latin typeface="Corbel" charset="0"/>
                <a:cs typeface="Corbel" charset="0"/>
              </a:rPr>
              <a:t> of  </a:t>
            </a:r>
            <a:r>
              <a:rPr lang="it-IT" sz="2800" b="1" dirty="0" err="1">
                <a:solidFill>
                  <a:srgbClr val="0000FF"/>
                </a:solidFill>
                <a:latin typeface="Corbel" charset="0"/>
                <a:cs typeface="Corbel" charset="0"/>
              </a:rPr>
              <a:t>Particle-Phonon</a:t>
            </a:r>
            <a:r>
              <a:rPr lang="it-IT" sz="2800" b="1" dirty="0">
                <a:solidFill>
                  <a:srgbClr val="0000FF"/>
                </a:solidFill>
                <a:latin typeface="Corbel" charset="0"/>
                <a:cs typeface="Corbel" charset="0"/>
              </a:rPr>
              <a:t> </a:t>
            </a:r>
          </a:p>
          <a:p>
            <a:r>
              <a:rPr lang="it-IT" sz="2800" b="1" dirty="0" err="1">
                <a:solidFill>
                  <a:srgbClr val="0000FF"/>
                </a:solidFill>
                <a:latin typeface="Corbel" charset="0"/>
                <a:cs typeface="Corbel" charset="0"/>
              </a:rPr>
              <a:t>coupled</a:t>
            </a:r>
            <a:r>
              <a:rPr lang="it-IT" sz="2800" b="1" dirty="0">
                <a:solidFill>
                  <a:srgbClr val="0000FF"/>
                </a:solidFill>
                <a:latin typeface="Corbel" charset="0"/>
                <a:cs typeface="Corbel" charset="0"/>
              </a:rPr>
              <a:t> </a:t>
            </a:r>
            <a:r>
              <a:rPr lang="it-IT" sz="2800" b="1" dirty="0" err="1">
                <a:solidFill>
                  <a:srgbClr val="0000FF"/>
                </a:solidFill>
                <a:latin typeface="Corbel" charset="0"/>
                <a:cs typeface="Corbel" charset="0"/>
              </a:rPr>
              <a:t>states</a:t>
            </a:r>
            <a:endParaRPr lang="it-IT" sz="2800" b="1" dirty="0">
              <a:solidFill>
                <a:srgbClr val="0000FF"/>
              </a:solidFill>
              <a:latin typeface="Corbel" charset="0"/>
              <a:cs typeface="Corbel" charset="0"/>
            </a:endParaRPr>
          </a:p>
          <a:p>
            <a:pPr>
              <a:lnSpc>
                <a:spcPct val="60000"/>
              </a:lnSpc>
            </a:pPr>
            <a:endParaRPr lang="it-IT" sz="2800" b="1" dirty="0" smtClean="0">
              <a:solidFill>
                <a:srgbClr val="0000FF"/>
              </a:solidFill>
              <a:latin typeface="Corbel" charset="0"/>
              <a:cs typeface="Corbel" charset="0"/>
            </a:endParaRPr>
          </a:p>
          <a:p>
            <a:r>
              <a:rPr lang="it-IT" sz="2400" b="1" i="1" dirty="0" smtClean="0">
                <a:solidFill>
                  <a:srgbClr val="FF33CC"/>
                </a:solidFill>
                <a:latin typeface="Corbel" charset="0"/>
                <a:cs typeface="Corbel" charset="0"/>
              </a:rPr>
              <a:t>Under Analysis:</a:t>
            </a:r>
            <a:endParaRPr lang="it-IT" sz="2400" b="1" i="1" dirty="0">
              <a:solidFill>
                <a:srgbClr val="FF33CC"/>
              </a:solidFill>
              <a:latin typeface="Corbel" charset="0"/>
              <a:cs typeface="Corbel" charset="0"/>
            </a:endParaRPr>
          </a:p>
          <a:p>
            <a:r>
              <a:rPr lang="it-IT" sz="2400" b="1" baseline="30000" dirty="0">
                <a:solidFill>
                  <a:srgbClr val="0000FF"/>
                </a:solidFill>
                <a:latin typeface="Corbel" charset="0"/>
                <a:cs typeface="Corbel" charset="0"/>
              </a:rPr>
              <a:t>65,67</a:t>
            </a:r>
            <a:r>
              <a:rPr lang="it-IT" sz="2400" b="1" dirty="0">
                <a:solidFill>
                  <a:srgbClr val="0000FF"/>
                </a:solidFill>
                <a:latin typeface="Corbel" charset="0"/>
                <a:cs typeface="Corbel" charset="0"/>
              </a:rPr>
              <a:t>Cu </a:t>
            </a:r>
            <a:r>
              <a:rPr lang="it-IT" sz="2400" b="1" dirty="0">
                <a:solidFill>
                  <a:srgbClr val="0000FF"/>
                </a:solidFill>
                <a:latin typeface="Corbel" charset="0"/>
                <a:cs typeface="Corbel" charset="0"/>
                <a:sym typeface="Wingdings" charset="0"/>
              </a:rPr>
              <a:t> </a:t>
            </a:r>
            <a:r>
              <a:rPr lang="it-IT" sz="2400" b="1" baseline="30000" dirty="0">
                <a:solidFill>
                  <a:srgbClr val="0000FF"/>
                </a:solidFill>
                <a:latin typeface="Corbel" charset="0"/>
                <a:cs typeface="Corbel" charset="0"/>
                <a:sym typeface="Wingdings" charset="0"/>
              </a:rPr>
              <a:t>64,66</a:t>
            </a:r>
            <a:r>
              <a:rPr lang="it-IT" sz="2400" b="1" dirty="0">
                <a:solidFill>
                  <a:srgbClr val="0000FF"/>
                </a:solidFill>
                <a:latin typeface="Corbel" charset="0"/>
                <a:cs typeface="Corbel" charset="0"/>
                <a:sym typeface="Wingdings" charset="0"/>
              </a:rPr>
              <a:t>Ni + 1p</a:t>
            </a:r>
          </a:p>
          <a:p>
            <a:r>
              <a:rPr lang="it-IT" baseline="30000" dirty="0">
                <a:solidFill>
                  <a:srgbClr val="0000FF"/>
                </a:solidFill>
                <a:latin typeface="Corbel" charset="0"/>
                <a:cs typeface="Corbel" charset="0"/>
                <a:sym typeface="Wingdings" charset="0"/>
              </a:rPr>
              <a:t>7</a:t>
            </a:r>
            <a:r>
              <a:rPr lang="it-IT" dirty="0">
                <a:solidFill>
                  <a:srgbClr val="0000FF"/>
                </a:solidFill>
                <a:latin typeface="Corbel" charset="0"/>
                <a:cs typeface="Corbel" charset="0"/>
                <a:sym typeface="Wingdings" charset="0"/>
              </a:rPr>
              <a:t>Li+</a:t>
            </a:r>
            <a:r>
              <a:rPr lang="it-IT" baseline="30000" dirty="0">
                <a:solidFill>
                  <a:srgbClr val="0000FF"/>
                </a:solidFill>
                <a:latin typeface="Corbel" charset="0"/>
                <a:cs typeface="Corbel" charset="0"/>
                <a:sym typeface="Wingdings" charset="0"/>
              </a:rPr>
              <a:t>64</a:t>
            </a:r>
            <a:r>
              <a:rPr lang="it-IT" dirty="0">
                <a:solidFill>
                  <a:srgbClr val="0000FF"/>
                </a:solidFill>
                <a:latin typeface="Corbel" charset="0"/>
                <a:cs typeface="Corbel" charset="0"/>
                <a:sym typeface="Wingdings" charset="0"/>
              </a:rPr>
              <a:t>Ni (Tandem Lab. </a:t>
            </a:r>
            <a:r>
              <a:rPr lang="it-IT" dirty="0" err="1">
                <a:solidFill>
                  <a:srgbClr val="0000FF"/>
                </a:solidFill>
                <a:latin typeface="Corbel" charset="0"/>
                <a:cs typeface="Corbel" charset="0"/>
                <a:sym typeface="Wingdings" charset="0"/>
              </a:rPr>
              <a:t>Bucharest</a:t>
            </a:r>
            <a:r>
              <a:rPr lang="it-IT" dirty="0">
                <a:solidFill>
                  <a:srgbClr val="0000FF"/>
                </a:solidFill>
                <a:latin typeface="Corbel" charset="0"/>
                <a:cs typeface="Corbel" charset="0"/>
                <a:sym typeface="Wingdings" charset="0"/>
              </a:rPr>
              <a:t>)</a:t>
            </a:r>
          </a:p>
          <a:p>
            <a:r>
              <a:rPr lang="it-IT" dirty="0">
                <a:solidFill>
                  <a:srgbClr val="0000FF"/>
                </a:solidFill>
                <a:latin typeface="Corbel" charset="0"/>
                <a:cs typeface="Corbel" charset="0"/>
                <a:sym typeface="Wingdings" charset="0"/>
              </a:rPr>
              <a:t>ROSPHERE </a:t>
            </a:r>
            <a:r>
              <a:rPr lang="it-IT" dirty="0" err="1">
                <a:solidFill>
                  <a:srgbClr val="0000FF"/>
                </a:solidFill>
                <a:latin typeface="Corbel" charset="0"/>
                <a:cs typeface="Corbel" charset="0"/>
                <a:sym typeface="Wingdings" charset="0"/>
              </a:rPr>
              <a:t>Ge</a:t>
            </a:r>
            <a:r>
              <a:rPr lang="it-IT" dirty="0">
                <a:solidFill>
                  <a:srgbClr val="0000FF"/>
                </a:solidFill>
                <a:latin typeface="Corbel" charset="0"/>
                <a:cs typeface="Corbel" charset="0"/>
                <a:sym typeface="Wingdings" charset="0"/>
              </a:rPr>
              <a:t> Array+ LaBr</a:t>
            </a:r>
            <a:r>
              <a:rPr lang="it-IT" baseline="-25000" dirty="0">
                <a:solidFill>
                  <a:srgbClr val="0000FF"/>
                </a:solidFill>
                <a:latin typeface="Corbel" charset="0"/>
                <a:cs typeface="Corbel" charset="0"/>
                <a:sym typeface="Wingdings" charset="0"/>
              </a:rPr>
              <a:t>3</a:t>
            </a:r>
          </a:p>
          <a:p>
            <a:endParaRPr lang="it-IT" baseline="-25000" dirty="0">
              <a:solidFill>
                <a:srgbClr val="0000FF"/>
              </a:solidFill>
              <a:latin typeface="Corbel" charset="0"/>
              <a:cs typeface="Corbel" charset="0"/>
              <a:sym typeface="Wingdings" charset="0"/>
            </a:endParaRPr>
          </a:p>
          <a:p>
            <a:r>
              <a:rPr lang="it-IT" sz="2400" b="1" baseline="30000" dirty="0">
                <a:solidFill>
                  <a:srgbClr val="0000FF"/>
                </a:solidFill>
                <a:latin typeface="Corbel" charset="0"/>
                <a:cs typeface="Corbel" charset="0"/>
              </a:rPr>
              <a:t>49,47</a:t>
            </a:r>
            <a:r>
              <a:rPr lang="it-IT" sz="2400" b="1" dirty="0">
                <a:solidFill>
                  <a:srgbClr val="0000FF"/>
                </a:solidFill>
                <a:latin typeface="Corbel" charset="0"/>
                <a:cs typeface="Corbel" charset="0"/>
              </a:rPr>
              <a:t>Ca </a:t>
            </a:r>
            <a:r>
              <a:rPr lang="it-IT" sz="2400" b="1" dirty="0">
                <a:solidFill>
                  <a:srgbClr val="0000FF"/>
                </a:solidFill>
                <a:latin typeface="Corbel" charset="0"/>
                <a:cs typeface="Corbel" charset="0"/>
                <a:sym typeface="Wingdings" charset="0"/>
              </a:rPr>
              <a:t> </a:t>
            </a:r>
            <a:r>
              <a:rPr lang="it-IT" sz="2400" b="1" baseline="30000" dirty="0">
                <a:solidFill>
                  <a:srgbClr val="0000FF"/>
                </a:solidFill>
                <a:latin typeface="Corbel" charset="0"/>
                <a:cs typeface="Corbel" charset="0"/>
                <a:sym typeface="Wingdings" charset="0"/>
              </a:rPr>
              <a:t>48,46</a:t>
            </a:r>
            <a:r>
              <a:rPr lang="it-IT" sz="2400" b="1" dirty="0">
                <a:solidFill>
                  <a:srgbClr val="0000FF"/>
                </a:solidFill>
                <a:latin typeface="Corbel" charset="0"/>
                <a:cs typeface="Corbel" charset="0"/>
                <a:sym typeface="Wingdings" charset="0"/>
              </a:rPr>
              <a:t>Ca + 1n</a:t>
            </a:r>
          </a:p>
          <a:p>
            <a:r>
              <a:rPr lang="it-IT" dirty="0" err="1">
                <a:solidFill>
                  <a:srgbClr val="0000FF"/>
                </a:solidFill>
                <a:latin typeface="Corbel" charset="0"/>
                <a:cs typeface="Corbel" charset="0"/>
                <a:sym typeface="Wingdings" charset="0"/>
              </a:rPr>
              <a:t>Cold</a:t>
            </a:r>
            <a:r>
              <a:rPr lang="it-IT" dirty="0">
                <a:solidFill>
                  <a:srgbClr val="0000FF"/>
                </a:solidFill>
                <a:latin typeface="Corbel" charset="0"/>
                <a:cs typeface="Corbel" charset="0"/>
                <a:sym typeface="Wingdings" charset="0"/>
              </a:rPr>
              <a:t> </a:t>
            </a:r>
            <a:r>
              <a:rPr lang="it-IT" dirty="0" err="1">
                <a:solidFill>
                  <a:srgbClr val="0000FF"/>
                </a:solidFill>
                <a:latin typeface="Corbel" charset="0"/>
                <a:cs typeface="Corbel" charset="0"/>
                <a:sym typeface="Wingdings" charset="0"/>
              </a:rPr>
              <a:t>n</a:t>
            </a:r>
            <a:r>
              <a:rPr lang="it-IT" dirty="0">
                <a:solidFill>
                  <a:srgbClr val="0000FF"/>
                </a:solidFill>
                <a:latin typeface="Corbel" charset="0"/>
                <a:cs typeface="Corbel" charset="0"/>
                <a:sym typeface="Wingdings" charset="0"/>
              </a:rPr>
              <a:t> + </a:t>
            </a:r>
            <a:r>
              <a:rPr lang="it-IT" baseline="30000" dirty="0">
                <a:solidFill>
                  <a:srgbClr val="0000FF"/>
                </a:solidFill>
                <a:latin typeface="Corbel" charset="0"/>
                <a:cs typeface="Corbel" charset="0"/>
                <a:sym typeface="Wingdings" charset="0"/>
              </a:rPr>
              <a:t>46,48</a:t>
            </a:r>
            <a:r>
              <a:rPr lang="it-IT" dirty="0">
                <a:solidFill>
                  <a:srgbClr val="0000FF"/>
                </a:solidFill>
                <a:latin typeface="Corbel" charset="0"/>
                <a:cs typeface="Corbel" charset="0"/>
                <a:sym typeface="Wingdings" charset="0"/>
              </a:rPr>
              <a:t>Ca (</a:t>
            </a:r>
            <a:r>
              <a:rPr lang="it-IT" dirty="0" err="1">
                <a:solidFill>
                  <a:srgbClr val="0000FF"/>
                </a:solidFill>
                <a:latin typeface="Corbel" charset="0"/>
                <a:cs typeface="Corbel" charset="0"/>
                <a:sym typeface="Wingdings" charset="0"/>
              </a:rPr>
              <a:t>Reactor</a:t>
            </a:r>
            <a:r>
              <a:rPr lang="it-IT" dirty="0">
                <a:solidFill>
                  <a:srgbClr val="0000FF"/>
                </a:solidFill>
                <a:latin typeface="Corbel" charset="0"/>
                <a:cs typeface="Corbel" charset="0"/>
                <a:sym typeface="Wingdings" charset="0"/>
              </a:rPr>
              <a:t> ILL, Grenoble)</a:t>
            </a:r>
          </a:p>
          <a:p>
            <a:r>
              <a:rPr lang="it-IT" dirty="0" err="1">
                <a:solidFill>
                  <a:srgbClr val="0000FF"/>
                </a:solidFill>
                <a:latin typeface="Corbel" charset="0"/>
                <a:cs typeface="Corbel" charset="0"/>
                <a:sym typeface="Wingdings" charset="0"/>
              </a:rPr>
              <a:t>Exogam</a:t>
            </a:r>
            <a:r>
              <a:rPr lang="it-IT" dirty="0">
                <a:solidFill>
                  <a:srgbClr val="0000FF"/>
                </a:solidFill>
                <a:latin typeface="Corbel" charset="0"/>
                <a:cs typeface="Corbel" charset="0"/>
                <a:sym typeface="Wingdings" charset="0"/>
              </a:rPr>
              <a:t>/GASP </a:t>
            </a:r>
            <a:r>
              <a:rPr lang="it-IT" dirty="0" err="1">
                <a:solidFill>
                  <a:srgbClr val="0000FF"/>
                </a:solidFill>
                <a:latin typeface="Corbel" charset="0"/>
                <a:cs typeface="Corbel" charset="0"/>
                <a:sym typeface="Wingdings" charset="0"/>
              </a:rPr>
              <a:t>Ge</a:t>
            </a:r>
            <a:r>
              <a:rPr lang="it-IT" dirty="0">
                <a:solidFill>
                  <a:srgbClr val="0000FF"/>
                </a:solidFill>
                <a:latin typeface="Corbel" charset="0"/>
                <a:cs typeface="Corbel" charset="0"/>
                <a:sym typeface="Wingdings" charset="0"/>
              </a:rPr>
              <a:t> Array + LaBr</a:t>
            </a:r>
            <a:r>
              <a:rPr lang="it-IT" baseline="-25000" dirty="0">
                <a:solidFill>
                  <a:srgbClr val="0000FF"/>
                </a:solidFill>
                <a:latin typeface="Corbel" charset="0"/>
                <a:cs typeface="Corbel" charset="0"/>
                <a:sym typeface="Wingdings" charset="0"/>
              </a:rPr>
              <a:t>3</a:t>
            </a:r>
          </a:p>
          <a:p>
            <a:endParaRPr lang="it-IT" dirty="0">
              <a:solidFill>
                <a:srgbClr val="0000FF"/>
              </a:solidFill>
              <a:latin typeface="Corbel" charset="0"/>
              <a:cs typeface="Corbel" charset="0"/>
              <a:sym typeface="Wingdings" charset="0"/>
            </a:endParaRPr>
          </a:p>
          <a:p>
            <a:r>
              <a:rPr lang="it-IT" sz="2400" b="1" baseline="30000" dirty="0">
                <a:solidFill>
                  <a:srgbClr val="0000FF"/>
                </a:solidFill>
                <a:latin typeface="Corbel" charset="0"/>
                <a:cs typeface="Corbel" charset="0"/>
              </a:rPr>
              <a:t>210</a:t>
            </a:r>
            <a:r>
              <a:rPr lang="it-IT" sz="2400" b="1" dirty="0">
                <a:solidFill>
                  <a:srgbClr val="0000FF"/>
                </a:solidFill>
                <a:latin typeface="Corbel" charset="0"/>
                <a:cs typeface="Corbel" charset="0"/>
              </a:rPr>
              <a:t>Bi </a:t>
            </a:r>
            <a:r>
              <a:rPr lang="it-IT" sz="2400" b="1" dirty="0">
                <a:solidFill>
                  <a:srgbClr val="0000FF"/>
                </a:solidFill>
                <a:latin typeface="Corbel" charset="0"/>
                <a:cs typeface="Corbel" charset="0"/>
                <a:sym typeface="Wingdings" charset="0"/>
              </a:rPr>
              <a:t> </a:t>
            </a:r>
            <a:r>
              <a:rPr lang="it-IT" sz="2400" b="1" baseline="30000" dirty="0">
                <a:solidFill>
                  <a:srgbClr val="0000FF"/>
                </a:solidFill>
                <a:latin typeface="Corbel" charset="0"/>
                <a:cs typeface="Corbel" charset="0"/>
                <a:sym typeface="Wingdings" charset="0"/>
              </a:rPr>
              <a:t>209</a:t>
            </a:r>
            <a:r>
              <a:rPr lang="it-IT" sz="2400" b="1" dirty="0">
                <a:solidFill>
                  <a:srgbClr val="0000FF"/>
                </a:solidFill>
                <a:latin typeface="Corbel" charset="0"/>
                <a:cs typeface="Corbel" charset="0"/>
                <a:sym typeface="Wingdings" charset="0"/>
              </a:rPr>
              <a:t>Bi + 1n</a:t>
            </a:r>
          </a:p>
          <a:p>
            <a:r>
              <a:rPr lang="it-IT" dirty="0" err="1">
                <a:solidFill>
                  <a:srgbClr val="0000FF"/>
                </a:solidFill>
                <a:latin typeface="Corbel" charset="0"/>
                <a:cs typeface="Corbel" charset="0"/>
                <a:sym typeface="Wingdings" charset="0"/>
              </a:rPr>
              <a:t>Cold</a:t>
            </a:r>
            <a:r>
              <a:rPr lang="it-IT" dirty="0">
                <a:solidFill>
                  <a:srgbClr val="0000FF"/>
                </a:solidFill>
                <a:latin typeface="Corbel" charset="0"/>
                <a:cs typeface="Corbel" charset="0"/>
                <a:sym typeface="Wingdings" charset="0"/>
              </a:rPr>
              <a:t> </a:t>
            </a:r>
            <a:r>
              <a:rPr lang="it-IT" dirty="0" err="1">
                <a:solidFill>
                  <a:srgbClr val="0000FF"/>
                </a:solidFill>
                <a:latin typeface="Corbel" charset="0"/>
                <a:cs typeface="Corbel" charset="0"/>
                <a:sym typeface="Wingdings" charset="0"/>
              </a:rPr>
              <a:t>n</a:t>
            </a:r>
            <a:r>
              <a:rPr lang="it-IT" dirty="0">
                <a:solidFill>
                  <a:srgbClr val="0000FF"/>
                </a:solidFill>
                <a:latin typeface="Corbel" charset="0"/>
                <a:cs typeface="Corbel" charset="0"/>
                <a:sym typeface="Wingdings" charset="0"/>
              </a:rPr>
              <a:t> + </a:t>
            </a:r>
            <a:r>
              <a:rPr lang="it-IT" baseline="30000" dirty="0">
                <a:solidFill>
                  <a:srgbClr val="0000FF"/>
                </a:solidFill>
                <a:latin typeface="Corbel" charset="0"/>
                <a:cs typeface="Corbel" charset="0"/>
                <a:sym typeface="Wingdings" charset="0"/>
              </a:rPr>
              <a:t>209</a:t>
            </a:r>
            <a:r>
              <a:rPr lang="it-IT" dirty="0">
                <a:solidFill>
                  <a:srgbClr val="0000FF"/>
                </a:solidFill>
                <a:latin typeface="Corbel" charset="0"/>
                <a:cs typeface="Corbel" charset="0"/>
                <a:sym typeface="Wingdings" charset="0"/>
              </a:rPr>
              <a:t>Bi (</a:t>
            </a:r>
            <a:r>
              <a:rPr lang="it-IT" dirty="0" err="1">
                <a:solidFill>
                  <a:srgbClr val="0000FF"/>
                </a:solidFill>
                <a:latin typeface="Corbel" charset="0"/>
                <a:cs typeface="Corbel" charset="0"/>
                <a:sym typeface="Wingdings" charset="0"/>
              </a:rPr>
              <a:t>Reactor</a:t>
            </a:r>
            <a:r>
              <a:rPr lang="it-IT" dirty="0">
                <a:solidFill>
                  <a:srgbClr val="0000FF"/>
                </a:solidFill>
                <a:latin typeface="Corbel" charset="0"/>
                <a:cs typeface="Corbel" charset="0"/>
                <a:sym typeface="Wingdings" charset="0"/>
              </a:rPr>
              <a:t> ILL, Grenoble)</a:t>
            </a:r>
          </a:p>
          <a:p>
            <a:r>
              <a:rPr lang="it-IT" dirty="0" err="1">
                <a:solidFill>
                  <a:srgbClr val="0000FF"/>
                </a:solidFill>
                <a:latin typeface="Corbel" charset="0"/>
                <a:cs typeface="Corbel" charset="0"/>
                <a:sym typeface="Wingdings" charset="0"/>
              </a:rPr>
              <a:t>Exogam</a:t>
            </a:r>
            <a:r>
              <a:rPr lang="it-IT" dirty="0">
                <a:solidFill>
                  <a:srgbClr val="0000FF"/>
                </a:solidFill>
                <a:latin typeface="Corbel" charset="0"/>
                <a:cs typeface="Corbel" charset="0"/>
                <a:sym typeface="Wingdings" charset="0"/>
              </a:rPr>
              <a:t>/GASP </a:t>
            </a:r>
            <a:r>
              <a:rPr lang="it-IT" dirty="0" err="1">
                <a:solidFill>
                  <a:srgbClr val="0000FF"/>
                </a:solidFill>
                <a:latin typeface="Corbel" charset="0"/>
                <a:cs typeface="Corbel" charset="0"/>
                <a:sym typeface="Wingdings" charset="0"/>
              </a:rPr>
              <a:t>Ge</a:t>
            </a:r>
            <a:r>
              <a:rPr lang="it-IT" dirty="0">
                <a:solidFill>
                  <a:srgbClr val="0000FF"/>
                </a:solidFill>
                <a:latin typeface="Corbel" charset="0"/>
                <a:cs typeface="Corbel" charset="0"/>
                <a:sym typeface="Wingdings" charset="0"/>
              </a:rPr>
              <a:t> Array + LaBr</a:t>
            </a:r>
            <a:r>
              <a:rPr lang="it-IT" baseline="-25000" dirty="0">
                <a:solidFill>
                  <a:srgbClr val="0000FF"/>
                </a:solidFill>
                <a:latin typeface="Corbel" charset="0"/>
                <a:cs typeface="Corbel" charset="0"/>
                <a:sym typeface="Wingdings" charset="0"/>
              </a:rPr>
              <a:t>3</a:t>
            </a:r>
          </a:p>
          <a:p>
            <a:endParaRPr lang="it-IT" dirty="0">
              <a:solidFill>
                <a:srgbClr val="0000FF"/>
              </a:solidFill>
              <a:latin typeface="Corbel" charset="0"/>
              <a:cs typeface="Corbel" charset="0"/>
              <a:sym typeface="Wingdings" charset="0"/>
            </a:endParaRPr>
          </a:p>
          <a:p>
            <a:r>
              <a:rPr lang="it-IT" sz="2400" b="1" dirty="0">
                <a:solidFill>
                  <a:srgbClr val="0000FF"/>
                </a:solidFill>
                <a:latin typeface="Corbel" charset="0"/>
                <a:cs typeface="Corbel" charset="0"/>
              </a:rPr>
              <a:t>1 and 2 </a:t>
            </a:r>
            <a:r>
              <a:rPr lang="it-IT" sz="2400" b="1" dirty="0" err="1">
                <a:solidFill>
                  <a:srgbClr val="0000FF"/>
                </a:solidFill>
                <a:latin typeface="Corbel" charset="0"/>
                <a:cs typeface="Corbel" charset="0"/>
              </a:rPr>
              <a:t>nucleons</a:t>
            </a:r>
            <a:r>
              <a:rPr lang="it-IT" sz="2400" b="1" dirty="0">
                <a:solidFill>
                  <a:srgbClr val="0000FF"/>
                </a:solidFill>
                <a:latin typeface="Corbel" charset="0"/>
                <a:cs typeface="Corbel" charset="0"/>
              </a:rPr>
              <a:t> </a:t>
            </a:r>
            <a:r>
              <a:rPr lang="it-IT" sz="2400" b="1" dirty="0" err="1">
                <a:solidFill>
                  <a:srgbClr val="0000FF"/>
                </a:solidFill>
                <a:latin typeface="Corbel" charset="0"/>
                <a:cs typeface="Corbel" charset="0"/>
              </a:rPr>
              <a:t>around</a:t>
            </a:r>
            <a:r>
              <a:rPr lang="it-IT" sz="2400" b="1" dirty="0">
                <a:solidFill>
                  <a:srgbClr val="0000FF"/>
                </a:solidFill>
                <a:latin typeface="Corbel" charset="0"/>
                <a:cs typeface="Corbel" charset="0"/>
              </a:rPr>
              <a:t> </a:t>
            </a:r>
            <a:r>
              <a:rPr lang="it-IT" sz="2400" b="1" baseline="30000" dirty="0">
                <a:solidFill>
                  <a:srgbClr val="0000FF"/>
                </a:solidFill>
                <a:latin typeface="Corbel" charset="0"/>
                <a:cs typeface="Corbel" charset="0"/>
              </a:rPr>
              <a:t>132</a:t>
            </a:r>
            <a:r>
              <a:rPr lang="it-IT" sz="2400" b="1" dirty="0">
                <a:solidFill>
                  <a:srgbClr val="0000FF"/>
                </a:solidFill>
                <a:latin typeface="Corbel" charset="0"/>
                <a:cs typeface="Corbel" charset="0"/>
              </a:rPr>
              <a:t>Sn</a:t>
            </a:r>
            <a:endParaRPr lang="it-IT" sz="2400" b="1" dirty="0">
              <a:solidFill>
                <a:srgbClr val="0000FF"/>
              </a:solidFill>
              <a:latin typeface="Corbel" charset="0"/>
              <a:cs typeface="Corbel" charset="0"/>
              <a:sym typeface="Wingdings" charset="0"/>
            </a:endParaRPr>
          </a:p>
          <a:p>
            <a:r>
              <a:rPr lang="it-IT" dirty="0" err="1">
                <a:solidFill>
                  <a:srgbClr val="0000FF"/>
                </a:solidFill>
                <a:latin typeface="Corbel" charset="0"/>
                <a:cs typeface="Corbel" charset="0"/>
                <a:sym typeface="Wingdings" charset="0"/>
              </a:rPr>
              <a:t>Cold</a:t>
            </a:r>
            <a:r>
              <a:rPr lang="it-IT" dirty="0">
                <a:solidFill>
                  <a:srgbClr val="0000FF"/>
                </a:solidFill>
                <a:latin typeface="Corbel" charset="0"/>
                <a:cs typeface="Corbel" charset="0"/>
                <a:sym typeface="Wingdings" charset="0"/>
              </a:rPr>
              <a:t> </a:t>
            </a:r>
            <a:r>
              <a:rPr lang="it-IT" dirty="0" err="1">
                <a:solidFill>
                  <a:srgbClr val="0000FF"/>
                </a:solidFill>
                <a:latin typeface="Corbel" charset="0"/>
                <a:cs typeface="Corbel" charset="0"/>
                <a:sym typeface="Wingdings" charset="0"/>
              </a:rPr>
              <a:t>n</a:t>
            </a:r>
            <a:r>
              <a:rPr lang="it-IT" dirty="0">
                <a:solidFill>
                  <a:srgbClr val="0000FF"/>
                </a:solidFill>
                <a:latin typeface="Corbel" charset="0"/>
                <a:cs typeface="Corbel" charset="0"/>
                <a:sym typeface="Wingdings" charset="0"/>
              </a:rPr>
              <a:t> + </a:t>
            </a:r>
            <a:r>
              <a:rPr lang="it-IT" baseline="30000" dirty="0">
                <a:solidFill>
                  <a:srgbClr val="0000FF"/>
                </a:solidFill>
                <a:latin typeface="Corbel" charset="0"/>
                <a:cs typeface="Corbel" charset="0"/>
                <a:sym typeface="Wingdings" charset="0"/>
              </a:rPr>
              <a:t>235</a:t>
            </a:r>
            <a:r>
              <a:rPr lang="it-IT" dirty="0">
                <a:solidFill>
                  <a:srgbClr val="0000FF"/>
                </a:solidFill>
                <a:latin typeface="Corbel" charset="0"/>
                <a:cs typeface="Corbel" charset="0"/>
                <a:sym typeface="Wingdings" charset="0"/>
              </a:rPr>
              <a:t>U and </a:t>
            </a:r>
            <a:r>
              <a:rPr lang="it-IT" baseline="30000" dirty="0">
                <a:solidFill>
                  <a:srgbClr val="0000FF"/>
                </a:solidFill>
                <a:latin typeface="Corbel" charset="0"/>
                <a:cs typeface="Corbel" charset="0"/>
                <a:sym typeface="Wingdings" charset="0"/>
              </a:rPr>
              <a:t>241</a:t>
            </a:r>
            <a:r>
              <a:rPr lang="it-IT" dirty="0">
                <a:solidFill>
                  <a:srgbClr val="0000FF"/>
                </a:solidFill>
                <a:latin typeface="Corbel" charset="0"/>
                <a:cs typeface="Corbel" charset="0"/>
                <a:sym typeface="Wingdings" charset="0"/>
              </a:rPr>
              <a:t>Pu  (</a:t>
            </a:r>
            <a:r>
              <a:rPr lang="it-IT" dirty="0" err="1">
                <a:solidFill>
                  <a:srgbClr val="0000FF"/>
                </a:solidFill>
                <a:latin typeface="Corbel" charset="0"/>
                <a:cs typeface="Corbel" charset="0"/>
                <a:sym typeface="Wingdings" charset="0"/>
              </a:rPr>
              <a:t>Reactor</a:t>
            </a:r>
            <a:r>
              <a:rPr lang="it-IT" dirty="0">
                <a:solidFill>
                  <a:srgbClr val="0000FF"/>
                </a:solidFill>
                <a:latin typeface="Corbel" charset="0"/>
                <a:cs typeface="Corbel" charset="0"/>
                <a:sym typeface="Wingdings" charset="0"/>
              </a:rPr>
              <a:t> ILL, Grenoble)</a:t>
            </a:r>
          </a:p>
          <a:p>
            <a:r>
              <a:rPr lang="it-IT" dirty="0" err="1">
                <a:solidFill>
                  <a:srgbClr val="0000FF"/>
                </a:solidFill>
                <a:latin typeface="Corbel" charset="0"/>
                <a:cs typeface="Corbel" charset="0"/>
                <a:sym typeface="Wingdings" charset="0"/>
              </a:rPr>
              <a:t>Exogam</a:t>
            </a:r>
            <a:r>
              <a:rPr lang="it-IT" dirty="0">
                <a:solidFill>
                  <a:srgbClr val="0000FF"/>
                </a:solidFill>
                <a:latin typeface="Corbel" charset="0"/>
                <a:cs typeface="Corbel" charset="0"/>
                <a:sym typeface="Wingdings" charset="0"/>
              </a:rPr>
              <a:t>/GASP </a:t>
            </a:r>
            <a:r>
              <a:rPr lang="it-IT" dirty="0" err="1">
                <a:solidFill>
                  <a:srgbClr val="0000FF"/>
                </a:solidFill>
                <a:latin typeface="Corbel" charset="0"/>
                <a:cs typeface="Corbel" charset="0"/>
                <a:sym typeface="Wingdings" charset="0"/>
              </a:rPr>
              <a:t>Ge</a:t>
            </a:r>
            <a:r>
              <a:rPr lang="it-IT" dirty="0">
                <a:solidFill>
                  <a:srgbClr val="0000FF"/>
                </a:solidFill>
                <a:latin typeface="Corbel" charset="0"/>
                <a:cs typeface="Corbel" charset="0"/>
                <a:sym typeface="Wingdings" charset="0"/>
              </a:rPr>
              <a:t> Array + LaBr</a:t>
            </a:r>
            <a:r>
              <a:rPr lang="it-IT" baseline="-25000" dirty="0">
                <a:solidFill>
                  <a:srgbClr val="0000FF"/>
                </a:solidFill>
                <a:latin typeface="Corbel" charset="0"/>
                <a:cs typeface="Corbel" charset="0"/>
                <a:sym typeface="Wingdings" charset="0"/>
              </a:rPr>
              <a:t>3</a:t>
            </a:r>
          </a:p>
          <a:p>
            <a:endParaRPr lang="it-IT" sz="2000" baseline="-25000" dirty="0">
              <a:solidFill>
                <a:srgbClr val="0000FF"/>
              </a:solidFill>
              <a:latin typeface="Corbel" charset="0"/>
              <a:cs typeface="Corbel" charset="0"/>
              <a:sym typeface="Wingdings" charset="0"/>
            </a:endParaRPr>
          </a:p>
          <a:p>
            <a:pPr>
              <a:lnSpc>
                <a:spcPct val="50000"/>
              </a:lnSpc>
            </a:pPr>
            <a:endParaRPr lang="it-IT" sz="2000" b="1" baseline="-25000" dirty="0">
              <a:solidFill>
                <a:srgbClr val="FF33CC"/>
              </a:solidFill>
              <a:latin typeface="Corbel" charset="0"/>
              <a:cs typeface="Corbel" charset="0"/>
              <a:sym typeface="Wingdings" charset="0"/>
            </a:endParaRPr>
          </a:p>
          <a:p>
            <a:r>
              <a:rPr lang="it-IT" sz="2400" b="1" i="1" dirty="0">
                <a:solidFill>
                  <a:srgbClr val="FF33CC"/>
                </a:solidFill>
                <a:latin typeface="Corbel" charset="0"/>
                <a:cs typeface="Corbel" charset="0"/>
                <a:sym typeface="Wingdings" charset="0"/>
              </a:rPr>
              <a:t> LOI for HIE-ISOLDE, SPIRAL2, SPES, …</a:t>
            </a:r>
          </a:p>
          <a:p>
            <a:endParaRPr lang="it-IT" sz="2000" baseline="-25000" dirty="0">
              <a:solidFill>
                <a:srgbClr val="0000FF"/>
              </a:solidFill>
              <a:latin typeface="Corbel" charset="0"/>
              <a:cs typeface="Corbel" charset="0"/>
              <a:sym typeface="Wingdings" charset="0"/>
            </a:endParaRPr>
          </a:p>
          <a:p>
            <a:endParaRPr lang="it-IT" sz="2800" b="1" dirty="0">
              <a:solidFill>
                <a:srgbClr val="0000FF"/>
              </a:solidFill>
              <a:latin typeface="Corbel" charset="0"/>
              <a:cs typeface="Corbel" charset="0"/>
              <a:sym typeface="Wingdings" charset="0"/>
            </a:endParaRPr>
          </a:p>
        </p:txBody>
      </p:sp>
      <p:grpSp>
        <p:nvGrpSpPr>
          <p:cNvPr id="22530" name="Gruppo 9"/>
          <p:cNvGrpSpPr>
            <a:grpSpLocks/>
          </p:cNvGrpSpPr>
          <p:nvPr/>
        </p:nvGrpSpPr>
        <p:grpSpPr bwMode="auto">
          <a:xfrm>
            <a:off x="6580188" y="1257300"/>
            <a:ext cx="2455862" cy="1900238"/>
            <a:chOff x="3680598" y="2116864"/>
            <a:chExt cx="2049893" cy="1408376"/>
          </a:xfrm>
        </p:grpSpPr>
        <p:pic>
          <p:nvPicPr>
            <p:cNvPr id="4" name="Picture 2"/>
            <p:cNvPicPr>
              <a:picLocks noChangeAspect="1" noChangeArrowheads="1"/>
            </p:cNvPicPr>
            <p:nvPr/>
          </p:nvPicPr>
          <p:blipFill>
            <a:blip r:embed="rId2"/>
            <a:srcRect l="34821" t="31067" r="33012" b="26511"/>
            <a:stretch>
              <a:fillRect/>
            </a:stretch>
          </p:blipFill>
          <p:spPr bwMode="auto">
            <a:xfrm>
              <a:off x="3874059" y="2172164"/>
              <a:ext cx="1750426" cy="1264832"/>
            </a:xfrm>
            <a:prstGeom prst="rect">
              <a:avLst/>
            </a:prstGeom>
            <a:ln w="28575">
              <a:noFill/>
            </a:ln>
            <a:effectLst>
              <a:outerShdw blurRad="292100" dist="139700" dir="2700000" algn="tl" rotWithShape="0">
                <a:srgbClr val="333333">
                  <a:alpha val="65000"/>
                </a:srgbClr>
              </a:outerShdw>
            </a:effectLst>
          </p:spPr>
        </p:pic>
        <p:cxnSp>
          <p:nvCxnSpPr>
            <p:cNvPr id="5" name="Connettore 1 11"/>
            <p:cNvCxnSpPr/>
            <p:nvPr/>
          </p:nvCxnSpPr>
          <p:spPr>
            <a:xfrm rot="5400000">
              <a:off x="3902639" y="2817076"/>
              <a:ext cx="1408376" cy="795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 name="Connettore 1 12"/>
            <p:cNvCxnSpPr/>
            <p:nvPr/>
          </p:nvCxnSpPr>
          <p:spPr>
            <a:xfrm rot="5400000">
              <a:off x="4211381" y="2821052"/>
              <a:ext cx="1408376"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 name="Connettore 1 13"/>
            <p:cNvCxnSpPr/>
            <p:nvPr/>
          </p:nvCxnSpPr>
          <p:spPr>
            <a:xfrm>
              <a:off x="3687223" y="2806344"/>
              <a:ext cx="2043268"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 name="Connettore 1 14"/>
            <p:cNvCxnSpPr/>
            <p:nvPr/>
          </p:nvCxnSpPr>
          <p:spPr>
            <a:xfrm>
              <a:off x="3680598" y="2500432"/>
              <a:ext cx="204194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9" name="Ovale 15"/>
          <p:cNvSpPr/>
          <p:nvPr/>
        </p:nvSpPr>
        <p:spPr>
          <a:xfrm>
            <a:off x="7624763" y="2192338"/>
            <a:ext cx="504825" cy="5032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532" name="Rectangle 9"/>
          <p:cNvSpPr>
            <a:spLocks noChangeArrowheads="1"/>
          </p:cNvSpPr>
          <p:nvPr/>
        </p:nvSpPr>
        <p:spPr bwMode="auto">
          <a:xfrm>
            <a:off x="6505575" y="476250"/>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2000" b="1" i="1">
                <a:solidFill>
                  <a:srgbClr val="FF33CC"/>
                </a:solidFill>
                <a:latin typeface="Corbel" charset="0"/>
                <a:cs typeface="Corbel" charset="0"/>
                <a:sym typeface="Wingdings" charset="0"/>
              </a:rPr>
              <a:t>Around </a:t>
            </a:r>
          </a:p>
          <a:p>
            <a:pPr algn="ctr"/>
            <a:r>
              <a:rPr lang="it-IT" sz="2000" b="1" i="1">
                <a:solidFill>
                  <a:srgbClr val="FF33CC"/>
                </a:solidFill>
                <a:latin typeface="Corbel" charset="0"/>
                <a:cs typeface="Corbel" charset="0"/>
                <a:sym typeface="Wingdings" charset="0"/>
              </a:rPr>
              <a:t>Doubly Magic  </a:t>
            </a:r>
            <a:r>
              <a:rPr lang="it-IT" sz="2000" b="1" i="1" baseline="30000">
                <a:solidFill>
                  <a:srgbClr val="FF33CC"/>
                </a:solidFill>
                <a:latin typeface="Corbel" charset="0"/>
                <a:cs typeface="Corbel" charset="0"/>
                <a:sym typeface="Wingdings" charset="0"/>
              </a:rPr>
              <a:t>132</a:t>
            </a:r>
            <a:r>
              <a:rPr lang="it-IT" sz="2000" b="1" i="1">
                <a:solidFill>
                  <a:srgbClr val="FF33CC"/>
                </a:solidFill>
                <a:latin typeface="Corbel" charset="0"/>
                <a:cs typeface="Corbel" charset="0"/>
                <a:sym typeface="Wingdings" charset="0"/>
              </a:rPr>
              <a:t>Sn</a:t>
            </a:r>
          </a:p>
        </p:txBody>
      </p:sp>
      <p:pic>
        <p:nvPicPr>
          <p:cNvPr id="11" name="Picture 10"/>
          <p:cNvPicPr>
            <a:picLocks noChangeAspect="1" noChangeArrowheads="1"/>
          </p:cNvPicPr>
          <p:nvPr/>
        </p:nvPicPr>
        <p:blipFill>
          <a:blip r:embed="rId3"/>
          <a:srcRect l="40466" t="18871" r="27238" b="2029"/>
          <a:stretch>
            <a:fillRect/>
          </a:stretch>
        </p:blipFill>
        <p:spPr bwMode="auto">
          <a:xfrm>
            <a:off x="7019925" y="3289300"/>
            <a:ext cx="1800225" cy="3079750"/>
          </a:xfrm>
          <a:prstGeom prst="rect">
            <a:avLst/>
          </a:prstGeom>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ln>
            <a:solidFill>
              <a:srgbClr val="FF0000"/>
            </a:solid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6607175" y="6443663"/>
            <a:ext cx="2573338" cy="369887"/>
          </a:xfrm>
          <a:prstGeom prst="rect">
            <a:avLst/>
          </a:prstGeom>
          <a:noFill/>
          <a:ln w="9525">
            <a:noFill/>
            <a:miter lim="800000"/>
            <a:headEnd/>
            <a:tailEnd/>
          </a:ln>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it-IT" dirty="0" err="1" smtClean="0">
                <a:effectLst>
                  <a:outerShdw blurRad="38100" dist="38100" dir="2700000" algn="tl">
                    <a:srgbClr val="DDDDDD"/>
                  </a:outerShdw>
                </a:effectLst>
                <a:latin typeface="Corbel"/>
                <a:cs typeface="Corbel"/>
              </a:rPr>
              <a:t>G.Colò</a:t>
            </a:r>
            <a:r>
              <a:rPr lang="it-IT" dirty="0" smtClean="0">
                <a:effectLst>
                  <a:outerShdw blurRad="38100" dist="38100" dir="2700000" algn="tl">
                    <a:srgbClr val="DDDDDD"/>
                  </a:outerShdw>
                </a:effectLst>
                <a:latin typeface="Corbel"/>
                <a:cs typeface="Corbel"/>
              </a:rPr>
              <a:t> and </a:t>
            </a:r>
            <a:r>
              <a:rPr lang="it-IT" dirty="0" err="1" smtClean="0">
                <a:effectLst>
                  <a:outerShdw blurRad="38100" dist="38100" dir="2700000" algn="tl">
                    <a:srgbClr val="DDDDDD"/>
                  </a:outerShdw>
                </a:effectLst>
                <a:latin typeface="Corbel"/>
                <a:cs typeface="Corbel"/>
              </a:rPr>
              <a:t>P.F.Bortignon</a:t>
            </a:r>
            <a:endParaRPr lang="it-IT" dirty="0" smtClean="0">
              <a:effectLst>
                <a:outerShdw blurRad="38100" dist="38100" dir="2700000" algn="tl">
                  <a:srgbClr val="DDDDDD"/>
                </a:outerShdw>
              </a:effectLst>
              <a:latin typeface="Corbel"/>
              <a:cs typeface="Corbel"/>
            </a:endParaRPr>
          </a:p>
        </p:txBody>
      </p:sp>
      <p:sp>
        <p:nvSpPr>
          <p:cNvPr id="14" name="TextBox 6"/>
          <p:cNvSpPr txBox="1">
            <a:spLocks noChangeArrowheads="1"/>
          </p:cNvSpPr>
          <p:nvPr/>
        </p:nvSpPr>
        <p:spPr bwMode="auto">
          <a:xfrm>
            <a:off x="5383291" y="3451066"/>
            <a:ext cx="1447613" cy="1261884"/>
          </a:xfrm>
          <a:prstGeom prst="rect">
            <a:avLst/>
          </a:prstGeom>
          <a:noFill/>
          <a:ln w="9525">
            <a:noFill/>
            <a:miter lim="800000"/>
            <a:headEnd/>
            <a:tailEnd/>
          </a:ln>
          <a:effectLst>
            <a:glow rad="101600">
              <a:schemeClr val="accent1">
                <a:satMod val="175000"/>
                <a:alpha val="40000"/>
              </a:schemeClr>
            </a:glow>
          </a:effectLst>
          <a:scene3d>
            <a:camera prst="orthographicFront">
              <a:rot lat="0" lon="0" rev="0"/>
            </a:camera>
            <a:lightRig rig="contrasting" dir="t">
              <a:rot lat="0" lon="0" rev="1500000"/>
            </a:lightRig>
          </a:scene3d>
          <a:sp3d prstMaterial="metal">
            <a:bevelT w="88900" h="88900"/>
          </a:sp3d>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defRPr/>
            </a:pPr>
            <a:r>
              <a:rPr lang="it-IT" sz="3600" b="1" i="1" baseline="30000" dirty="0" smtClean="0">
                <a:solidFill>
                  <a:srgbClr val="FF33CC"/>
                </a:solidFill>
                <a:latin typeface="Corbel"/>
                <a:cs typeface="Corbel"/>
              </a:rPr>
              <a:t>131</a:t>
            </a:r>
            <a:r>
              <a:rPr lang="it-IT" sz="3600" b="1" i="1" dirty="0" smtClean="0">
                <a:solidFill>
                  <a:srgbClr val="FF33CC"/>
                </a:solidFill>
                <a:latin typeface="Corbel"/>
                <a:cs typeface="Corbel"/>
              </a:rPr>
              <a:t>In </a:t>
            </a:r>
            <a:endParaRPr lang="it-IT" sz="2000" b="1" i="1" dirty="0">
              <a:solidFill>
                <a:srgbClr val="FF33CC"/>
              </a:solidFill>
              <a:latin typeface="Corbel"/>
              <a:cs typeface="Corbel"/>
            </a:endParaRPr>
          </a:p>
          <a:p>
            <a:pPr algn="r" eaLnBrk="1" hangingPunct="1">
              <a:defRPr/>
            </a:pPr>
            <a:r>
              <a:rPr lang="it-IT" sz="2000" b="1" i="1" dirty="0" err="1" smtClean="0">
                <a:solidFill>
                  <a:srgbClr val="FF33CC"/>
                </a:solidFill>
                <a:latin typeface="Corbel"/>
                <a:cs typeface="Corbel"/>
              </a:rPr>
              <a:t>proton</a:t>
            </a:r>
            <a:r>
              <a:rPr lang="it-IT" sz="2000" b="1" i="1" dirty="0" smtClean="0">
                <a:solidFill>
                  <a:srgbClr val="FF33CC"/>
                </a:solidFill>
                <a:latin typeface="Corbel"/>
                <a:cs typeface="Corbel"/>
              </a:rPr>
              <a:t> </a:t>
            </a:r>
          </a:p>
          <a:p>
            <a:pPr algn="r" eaLnBrk="1" hangingPunct="1">
              <a:defRPr/>
            </a:pPr>
            <a:r>
              <a:rPr lang="it-IT" sz="2000" b="1" i="1" dirty="0" err="1" smtClean="0">
                <a:solidFill>
                  <a:srgbClr val="FF33CC"/>
                </a:solidFill>
                <a:latin typeface="Corbel"/>
                <a:cs typeface="Corbel"/>
              </a:rPr>
              <a:t>hole</a:t>
            </a:r>
            <a:r>
              <a:rPr lang="it-IT" sz="2000" b="1" i="1" dirty="0" smtClean="0">
                <a:solidFill>
                  <a:srgbClr val="FF33CC"/>
                </a:solidFill>
                <a:latin typeface="Corbel"/>
                <a:cs typeface="Corbel"/>
              </a:rPr>
              <a:t> </a:t>
            </a:r>
            <a:r>
              <a:rPr lang="it-IT" sz="2000" b="1" i="1" dirty="0" err="1" smtClean="0">
                <a:solidFill>
                  <a:srgbClr val="FF33CC"/>
                </a:solidFill>
                <a:latin typeface="Corbel"/>
                <a:cs typeface="Corbel"/>
              </a:rPr>
              <a:t>states</a:t>
            </a:r>
            <a:endParaRPr lang="it-IT" sz="2000" b="1" i="1" dirty="0" smtClean="0">
              <a:solidFill>
                <a:srgbClr val="FF33CC"/>
              </a:solidFill>
              <a:latin typeface="Corbel"/>
              <a:cs typeface="Corbe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3923928" y="3645024"/>
            <a:ext cx="5040188" cy="316835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p:cNvSpPr/>
          <p:nvPr/>
        </p:nvSpPr>
        <p:spPr>
          <a:xfrm>
            <a:off x="375791" y="3675185"/>
            <a:ext cx="3271730" cy="3142109"/>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55" name="Rectangle 16"/>
          <p:cNvSpPr>
            <a:spLocks noChangeArrowheads="1"/>
          </p:cNvSpPr>
          <p:nvPr/>
        </p:nvSpPr>
        <p:spPr bwMode="auto">
          <a:xfrm>
            <a:off x="107950" y="115888"/>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50000"/>
              </a:lnSpc>
            </a:pPr>
            <a:r>
              <a:rPr lang="en-US" sz="3200" b="1">
                <a:solidFill>
                  <a:srgbClr val="0000FF"/>
                </a:solidFill>
                <a:latin typeface="Corbel" charset="0"/>
              </a:rPr>
              <a:t>Change of Structure due to n-excess</a:t>
            </a:r>
          </a:p>
        </p:txBody>
      </p:sp>
      <p:sp>
        <p:nvSpPr>
          <p:cNvPr id="23556" name="Text Box 43"/>
          <p:cNvSpPr txBox="1">
            <a:spLocks noChangeArrowheads="1"/>
          </p:cNvSpPr>
          <p:nvPr/>
        </p:nvSpPr>
        <p:spPr bwMode="auto">
          <a:xfrm>
            <a:off x="73025" y="476250"/>
            <a:ext cx="9107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800" b="1">
                <a:solidFill>
                  <a:srgbClr val="FF0000"/>
                </a:solidFill>
                <a:latin typeface="Corbel" charset="0"/>
                <a:cs typeface="Corbel" charset="0"/>
              </a:rPr>
              <a:t>2. MILANO: Collective dipole modes </a:t>
            </a:r>
            <a:r>
              <a:rPr lang="it-IT" sz="2800" b="1">
                <a:solidFill>
                  <a:srgbClr val="FF0000"/>
                </a:solidFill>
                <a:latin typeface="Corbel" charset="0"/>
                <a:cs typeface="Corbel" charset="0"/>
                <a:sym typeface="Wingdings" charset="0"/>
              </a:rPr>
              <a:t> </a:t>
            </a:r>
            <a:r>
              <a:rPr lang="it-IT" sz="2800" b="1">
                <a:solidFill>
                  <a:srgbClr val="FF0000"/>
                </a:solidFill>
                <a:latin typeface="Corbel" charset="0"/>
                <a:cs typeface="Corbel" charset="0"/>
              </a:rPr>
              <a:t>pygmy resonances</a:t>
            </a:r>
            <a:endParaRPr lang="it-IT" sz="2800">
              <a:solidFill>
                <a:srgbClr val="FF0000"/>
              </a:solidFill>
              <a:latin typeface="Corbel" charset="0"/>
              <a:cs typeface="Corbel" charset="0"/>
            </a:endParaRPr>
          </a:p>
        </p:txBody>
      </p:sp>
      <p:pic>
        <p:nvPicPr>
          <p:cNvPr id="33" name="Picture 3" descr="povnuc_pd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187450" y="1219200"/>
            <a:ext cx="1676400" cy="1201738"/>
          </a:xfrm>
        </p:spPr>
      </p:pic>
      <p:sp>
        <p:nvSpPr>
          <p:cNvPr id="35" name="Text Box 4"/>
          <p:cNvSpPr txBox="1">
            <a:spLocks noChangeArrowheads="1"/>
          </p:cNvSpPr>
          <p:nvPr/>
        </p:nvSpPr>
        <p:spPr bwMode="auto">
          <a:xfrm>
            <a:off x="1259632" y="1180257"/>
            <a:ext cx="1884362"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050" b="1" dirty="0" err="1">
                <a:solidFill>
                  <a:schemeClr val="bg1"/>
                </a:solidFill>
              </a:rPr>
              <a:t>n</a:t>
            </a:r>
            <a:r>
              <a:rPr lang="it-IT" sz="1050" b="1" dirty="0">
                <a:solidFill>
                  <a:schemeClr val="bg1"/>
                </a:solidFill>
              </a:rPr>
              <a:t> </a:t>
            </a:r>
            <a:r>
              <a:rPr lang="it-IT" sz="1050" b="1" dirty="0" err="1">
                <a:solidFill>
                  <a:schemeClr val="bg1"/>
                </a:solidFill>
              </a:rPr>
              <a:t>excess</a:t>
            </a:r>
            <a:r>
              <a:rPr lang="it-IT" sz="1050" b="1" dirty="0">
                <a:solidFill>
                  <a:schemeClr val="bg1"/>
                </a:solidFill>
              </a:rPr>
              <a:t> vs </a:t>
            </a:r>
            <a:r>
              <a:rPr lang="it-IT" sz="1050" b="1" dirty="0" err="1">
                <a:solidFill>
                  <a:schemeClr val="bg1"/>
                </a:solidFill>
              </a:rPr>
              <a:t>inert</a:t>
            </a:r>
            <a:r>
              <a:rPr lang="it-IT" sz="1050" b="1" dirty="0">
                <a:solidFill>
                  <a:schemeClr val="bg1"/>
                </a:solidFill>
              </a:rPr>
              <a:t> core</a:t>
            </a:r>
          </a:p>
        </p:txBody>
      </p:sp>
      <p:grpSp>
        <p:nvGrpSpPr>
          <p:cNvPr id="23559" name="Group 42"/>
          <p:cNvGrpSpPr>
            <a:grpSpLocks/>
          </p:cNvGrpSpPr>
          <p:nvPr/>
        </p:nvGrpSpPr>
        <p:grpSpPr bwMode="auto">
          <a:xfrm>
            <a:off x="3473450" y="950913"/>
            <a:ext cx="2447925" cy="2333625"/>
            <a:chOff x="4059" y="2069"/>
            <a:chExt cx="1357" cy="1139"/>
          </a:xfrm>
        </p:grpSpPr>
        <p:pic>
          <p:nvPicPr>
            <p:cNvPr id="37"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 y="2069"/>
              <a:ext cx="1357" cy="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 name="Oval 44"/>
            <p:cNvSpPr>
              <a:spLocks noChangeArrowheads="1"/>
            </p:cNvSpPr>
            <p:nvPr/>
          </p:nvSpPr>
          <p:spPr bwMode="auto">
            <a:xfrm>
              <a:off x="4572" y="2598"/>
              <a:ext cx="256" cy="231"/>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600"/>
            </a:p>
          </p:txBody>
        </p:sp>
      </p:grpSp>
      <p:sp>
        <p:nvSpPr>
          <p:cNvPr id="39" name="Line 46"/>
          <p:cNvSpPr>
            <a:spLocks noChangeShapeType="1"/>
          </p:cNvSpPr>
          <p:nvPr/>
        </p:nvSpPr>
        <p:spPr bwMode="auto">
          <a:xfrm flipH="1">
            <a:off x="2843213" y="2276475"/>
            <a:ext cx="1657350" cy="62706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0" name="Text Box 47"/>
          <p:cNvSpPr txBox="1">
            <a:spLocks noChangeArrowheads="1"/>
          </p:cNvSpPr>
          <p:nvPr/>
        </p:nvSpPr>
        <p:spPr bwMode="auto">
          <a:xfrm>
            <a:off x="895350" y="2608263"/>
            <a:ext cx="2092325" cy="56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lnSpc>
                <a:spcPct val="80000"/>
              </a:lnSpc>
              <a:defRPr/>
            </a:pPr>
            <a:r>
              <a:rPr lang="it-IT" dirty="0">
                <a:solidFill>
                  <a:srgbClr val="0000FF"/>
                </a:solidFill>
                <a:latin typeface="Corbel"/>
                <a:cs typeface="Corbel"/>
              </a:rPr>
              <a:t>E1 </a:t>
            </a:r>
            <a:r>
              <a:rPr lang="it-IT" dirty="0" err="1">
                <a:solidFill>
                  <a:srgbClr val="0000FF"/>
                </a:solidFill>
                <a:latin typeface="Corbel"/>
                <a:cs typeface="Corbel"/>
              </a:rPr>
              <a:t>strength</a:t>
            </a:r>
            <a:r>
              <a:rPr lang="it-IT" dirty="0">
                <a:solidFill>
                  <a:srgbClr val="0000FF"/>
                </a:solidFill>
                <a:latin typeface="Corbel"/>
                <a:cs typeface="Corbel"/>
              </a:rPr>
              <a:t> </a:t>
            </a:r>
            <a:r>
              <a:rPr lang="it-IT" sz="2000" b="1" dirty="0" err="1">
                <a:solidFill>
                  <a:srgbClr val="0000FF"/>
                </a:solidFill>
                <a:latin typeface="Corbel"/>
                <a:cs typeface="Corbel"/>
              </a:rPr>
              <a:t>shifted</a:t>
            </a:r>
            <a:r>
              <a:rPr lang="it-IT" dirty="0">
                <a:solidFill>
                  <a:srgbClr val="0000FF"/>
                </a:solidFill>
                <a:latin typeface="Corbel"/>
                <a:cs typeface="Corbel"/>
              </a:rPr>
              <a:t> </a:t>
            </a:r>
          </a:p>
          <a:p>
            <a:pPr algn="ctr">
              <a:lnSpc>
                <a:spcPct val="80000"/>
              </a:lnSpc>
              <a:defRPr/>
            </a:pPr>
            <a:r>
              <a:rPr lang="it-IT" dirty="0" err="1">
                <a:solidFill>
                  <a:srgbClr val="0000FF"/>
                </a:solidFill>
                <a:latin typeface="Corbel"/>
                <a:cs typeface="Corbel"/>
              </a:rPr>
              <a:t>towards</a:t>
            </a:r>
            <a:r>
              <a:rPr lang="it-IT" dirty="0">
                <a:solidFill>
                  <a:srgbClr val="0000FF"/>
                </a:solidFill>
                <a:latin typeface="Corbel"/>
                <a:cs typeface="Corbel"/>
              </a:rPr>
              <a:t> </a:t>
            </a:r>
            <a:r>
              <a:rPr lang="it-IT" dirty="0" err="1">
                <a:solidFill>
                  <a:srgbClr val="0000FF"/>
                </a:solidFill>
                <a:latin typeface="Corbel"/>
                <a:cs typeface="Corbel"/>
              </a:rPr>
              <a:t>low</a:t>
            </a:r>
            <a:r>
              <a:rPr lang="it-IT" dirty="0">
                <a:solidFill>
                  <a:srgbClr val="0000FF"/>
                </a:solidFill>
                <a:latin typeface="Corbel"/>
                <a:cs typeface="Corbel"/>
              </a:rPr>
              <a:t> </a:t>
            </a:r>
            <a:r>
              <a:rPr lang="it-IT" dirty="0" err="1">
                <a:solidFill>
                  <a:srgbClr val="0000FF"/>
                </a:solidFill>
                <a:latin typeface="Corbel"/>
                <a:cs typeface="Corbel"/>
              </a:rPr>
              <a:t>energy</a:t>
            </a:r>
            <a:endParaRPr lang="it-IT" dirty="0">
              <a:solidFill>
                <a:srgbClr val="0000FF"/>
              </a:solidFill>
              <a:latin typeface="Corbel"/>
              <a:cs typeface="Corbel"/>
            </a:endParaRPr>
          </a:p>
        </p:txBody>
      </p:sp>
      <p:sp>
        <p:nvSpPr>
          <p:cNvPr id="41" name="Text Box 48"/>
          <p:cNvSpPr txBox="1">
            <a:spLocks noChangeArrowheads="1"/>
          </p:cNvSpPr>
          <p:nvPr/>
        </p:nvSpPr>
        <p:spPr bwMode="auto">
          <a:xfrm>
            <a:off x="5076825" y="1268413"/>
            <a:ext cx="5969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600" b="1" dirty="0">
                <a:solidFill>
                  <a:srgbClr val="0000FF"/>
                </a:solidFill>
                <a:latin typeface="Corbel"/>
                <a:cs typeface="Corbel"/>
              </a:rPr>
              <a:t>GDR</a:t>
            </a:r>
          </a:p>
        </p:txBody>
      </p:sp>
      <p:sp>
        <p:nvSpPr>
          <p:cNvPr id="42" name="Text Box 49"/>
          <p:cNvSpPr txBox="1">
            <a:spLocks noChangeArrowheads="1"/>
          </p:cNvSpPr>
          <p:nvPr/>
        </p:nvSpPr>
        <p:spPr bwMode="auto">
          <a:xfrm>
            <a:off x="4337050" y="1671638"/>
            <a:ext cx="576263"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600" b="1" dirty="0">
                <a:solidFill>
                  <a:srgbClr val="FF0000"/>
                </a:solidFill>
                <a:latin typeface="Corbel"/>
                <a:cs typeface="Corbel"/>
              </a:rPr>
              <a:t>PDR</a:t>
            </a:r>
          </a:p>
        </p:txBody>
      </p:sp>
      <p:grpSp>
        <p:nvGrpSpPr>
          <p:cNvPr id="23564" name="Group 58"/>
          <p:cNvGrpSpPr>
            <a:grpSpLocks/>
          </p:cNvGrpSpPr>
          <p:nvPr/>
        </p:nvGrpSpPr>
        <p:grpSpPr bwMode="auto">
          <a:xfrm>
            <a:off x="409129" y="3959348"/>
            <a:ext cx="3514799" cy="2782020"/>
            <a:chOff x="214013" y="3877133"/>
            <a:chExt cx="3641293" cy="3018277"/>
          </a:xfrm>
        </p:grpSpPr>
        <p:grpSp>
          <p:nvGrpSpPr>
            <p:cNvPr id="23572" name="Group 5"/>
            <p:cNvGrpSpPr>
              <a:grpSpLocks/>
            </p:cNvGrpSpPr>
            <p:nvPr/>
          </p:nvGrpSpPr>
          <p:grpSpPr bwMode="auto">
            <a:xfrm>
              <a:off x="214013" y="3877133"/>
              <a:ext cx="3277863" cy="2923116"/>
              <a:chOff x="3385" y="1401"/>
              <a:chExt cx="2375" cy="2105"/>
            </a:xfrm>
          </p:grpSpPr>
          <p:grpSp>
            <p:nvGrpSpPr>
              <p:cNvPr id="23574" name="Group 6"/>
              <p:cNvGrpSpPr>
                <a:grpSpLocks/>
              </p:cNvGrpSpPr>
              <p:nvPr/>
            </p:nvGrpSpPr>
            <p:grpSpPr bwMode="auto">
              <a:xfrm>
                <a:off x="3400" y="1401"/>
                <a:ext cx="2360" cy="2105"/>
                <a:chOff x="3400" y="1401"/>
                <a:chExt cx="2360" cy="2105"/>
              </a:xfrm>
            </p:grpSpPr>
            <p:pic>
              <p:nvPicPr>
                <p:cNvPr id="46" name="Picture 7"/>
                <p:cNvPicPr>
                  <a:picLocks noChangeAspect="1" noChangeArrowheads="1"/>
                </p:cNvPicPr>
                <p:nvPr/>
              </p:nvPicPr>
              <p:blipFill>
                <a:blip r:embed="rId4">
                  <a:extLst>
                    <a:ext uri="{28A0092B-C50C-407E-A947-70E740481C1C}">
                      <a14:useLocalDpi xmlns:a14="http://schemas.microsoft.com/office/drawing/2010/main" val="0"/>
                    </a:ext>
                  </a:extLst>
                </a:blip>
                <a:srcRect l="12622" t="4839" r="18729" b="59204"/>
                <a:stretch>
                  <a:fillRect/>
                </a:stretch>
              </p:blipFill>
              <p:spPr bwMode="auto">
                <a:xfrm>
                  <a:off x="3400" y="1412"/>
                  <a:ext cx="2204" cy="19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2857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 name="Text Box 8"/>
                <p:cNvSpPr txBox="1">
                  <a:spLocks noChangeArrowheads="1"/>
                </p:cNvSpPr>
                <p:nvPr/>
              </p:nvSpPr>
              <p:spPr bwMode="auto">
                <a:xfrm>
                  <a:off x="4491" y="1427"/>
                  <a:ext cx="455"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1" dirty="0" err="1">
                      <a:solidFill>
                        <a:srgbClr val="FF0000"/>
                      </a:solidFill>
                      <a:latin typeface="Corbel"/>
                      <a:cs typeface="Corbel"/>
                    </a:rPr>
                    <a:t>exp</a:t>
                  </a:r>
                  <a:endParaRPr lang="it-IT" sz="2000" b="1" dirty="0">
                    <a:solidFill>
                      <a:srgbClr val="FF0000"/>
                    </a:solidFill>
                    <a:latin typeface="Corbel"/>
                    <a:cs typeface="Corbel"/>
                  </a:endParaRPr>
                </a:p>
              </p:txBody>
            </p:sp>
            <p:sp>
              <p:nvSpPr>
                <p:cNvPr id="48" name="Text Box 9"/>
                <p:cNvSpPr txBox="1">
                  <a:spLocks noChangeArrowheads="1"/>
                </p:cNvSpPr>
                <p:nvPr/>
              </p:nvSpPr>
              <p:spPr bwMode="auto">
                <a:xfrm>
                  <a:off x="3999" y="2593"/>
                  <a:ext cx="841"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1" dirty="0">
                      <a:solidFill>
                        <a:srgbClr val="339933"/>
                      </a:solidFill>
                      <a:latin typeface="Corbel"/>
                      <a:cs typeface="Corbel"/>
                    </a:rPr>
                    <a:t>+</a:t>
                  </a:r>
                  <a:r>
                    <a:rPr lang="it-IT" sz="2000" b="1" dirty="0" err="1">
                      <a:solidFill>
                        <a:srgbClr val="339933"/>
                      </a:solidFill>
                      <a:latin typeface="Corbel"/>
                      <a:cs typeface="Corbel"/>
                    </a:rPr>
                    <a:t>pygmy</a:t>
                  </a:r>
                  <a:endParaRPr lang="it-IT" sz="2000" b="1" dirty="0">
                    <a:solidFill>
                      <a:srgbClr val="339933"/>
                    </a:solidFill>
                    <a:latin typeface="Corbel"/>
                    <a:cs typeface="Corbel"/>
                  </a:endParaRPr>
                </a:p>
              </p:txBody>
            </p:sp>
            <p:sp>
              <p:nvSpPr>
                <p:cNvPr id="49" name="Text Box 10"/>
                <p:cNvSpPr txBox="1">
                  <a:spLocks noChangeArrowheads="1"/>
                </p:cNvSpPr>
                <p:nvPr/>
              </p:nvSpPr>
              <p:spPr bwMode="auto">
                <a:xfrm>
                  <a:off x="4649" y="2338"/>
                  <a:ext cx="753" cy="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000" b="1" dirty="0" err="1">
                      <a:solidFill>
                        <a:srgbClr val="3399FF"/>
                      </a:solidFill>
                      <a:latin typeface="Corbel"/>
                      <a:cs typeface="Corbel"/>
                    </a:rPr>
                    <a:t>Theory</a:t>
                  </a:r>
                  <a:endParaRPr lang="it-IT" sz="2000" b="1" dirty="0">
                    <a:solidFill>
                      <a:srgbClr val="3399FF"/>
                    </a:solidFill>
                    <a:latin typeface="Corbel"/>
                    <a:cs typeface="Corbel"/>
                  </a:endParaRPr>
                </a:p>
              </p:txBody>
            </p:sp>
            <p:sp>
              <p:nvSpPr>
                <p:cNvPr id="50" name="Text Box 11"/>
                <p:cNvSpPr txBox="1">
                  <a:spLocks noChangeArrowheads="1"/>
                </p:cNvSpPr>
                <p:nvPr/>
              </p:nvSpPr>
              <p:spPr bwMode="auto">
                <a:xfrm>
                  <a:off x="3673" y="1401"/>
                  <a:ext cx="253" cy="17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54000" rIns="54000">
                  <a:spAutoFit/>
                </a:bodyPr>
                <a:lstStyle/>
                <a:p>
                  <a:pPr algn="ctr">
                    <a:defRPr/>
                  </a:pPr>
                  <a:r>
                    <a:rPr lang="it-IT" sz="1000" dirty="0">
                      <a:latin typeface="Comic Sans MS" charset="0"/>
                    </a:rPr>
                    <a:t>10</a:t>
                  </a:r>
                  <a:r>
                    <a:rPr lang="it-IT" sz="1000" baseline="30000" dirty="0">
                      <a:latin typeface="Comic Sans MS" charset="0"/>
                    </a:rPr>
                    <a:t>1</a:t>
                  </a:r>
                </a:p>
                <a:p>
                  <a:pPr algn="ctr">
                    <a:defRPr/>
                  </a:pPr>
                  <a:endParaRPr lang="it-IT" sz="1000" baseline="30000" dirty="0">
                    <a:latin typeface="Comic Sans MS" charset="0"/>
                  </a:endParaRPr>
                </a:p>
                <a:p>
                  <a:pPr algn="ctr">
                    <a:defRPr/>
                  </a:pPr>
                  <a:r>
                    <a:rPr lang="it-IT" sz="1000" dirty="0">
                      <a:latin typeface="Comic Sans MS" charset="0"/>
                    </a:rPr>
                    <a:t>10</a:t>
                  </a:r>
                  <a:r>
                    <a:rPr lang="it-IT" sz="1000" baseline="30000" dirty="0">
                      <a:latin typeface="Comic Sans MS" charset="0"/>
                    </a:rPr>
                    <a:t>0</a:t>
                  </a:r>
                </a:p>
                <a:p>
                  <a:pPr algn="ctr">
                    <a:defRPr/>
                  </a:pPr>
                  <a:endParaRPr lang="it-IT" sz="1000" baseline="30000" dirty="0">
                    <a:latin typeface="Comic Sans MS" charset="0"/>
                  </a:endParaRPr>
                </a:p>
                <a:p>
                  <a:pPr algn="ctr">
                    <a:defRPr/>
                  </a:pPr>
                  <a:r>
                    <a:rPr lang="it-IT" sz="1000" dirty="0">
                      <a:latin typeface="Comic Sans MS" charset="0"/>
                    </a:rPr>
                    <a:t>10</a:t>
                  </a:r>
                  <a:r>
                    <a:rPr lang="it-IT" sz="1000" baseline="30000" dirty="0">
                      <a:latin typeface="Comic Sans MS" charset="0"/>
                    </a:rPr>
                    <a:t>-1</a:t>
                  </a:r>
                </a:p>
                <a:p>
                  <a:pPr algn="ctr">
                    <a:defRPr/>
                  </a:pPr>
                  <a:endParaRPr lang="it-IT" sz="1000" baseline="30000" dirty="0">
                    <a:latin typeface="Comic Sans MS" charset="0"/>
                  </a:endParaRPr>
                </a:p>
                <a:p>
                  <a:pPr algn="ctr">
                    <a:defRPr/>
                  </a:pPr>
                  <a:r>
                    <a:rPr lang="it-IT" sz="1000" dirty="0">
                      <a:latin typeface="Comic Sans MS" charset="0"/>
                    </a:rPr>
                    <a:t>10</a:t>
                  </a:r>
                  <a:r>
                    <a:rPr lang="it-IT" sz="1000" baseline="30000" dirty="0">
                      <a:latin typeface="Comic Sans MS" charset="0"/>
                    </a:rPr>
                    <a:t>-2</a:t>
                  </a:r>
                </a:p>
                <a:p>
                  <a:pPr algn="ctr">
                    <a:defRPr/>
                  </a:pPr>
                  <a:endParaRPr lang="it-IT" sz="1000" baseline="30000" dirty="0">
                    <a:latin typeface="Comic Sans MS" charset="0"/>
                  </a:endParaRPr>
                </a:p>
                <a:p>
                  <a:pPr algn="ctr">
                    <a:defRPr/>
                  </a:pPr>
                  <a:r>
                    <a:rPr lang="it-IT" sz="1000" dirty="0">
                      <a:latin typeface="Comic Sans MS" charset="0"/>
                    </a:rPr>
                    <a:t>10</a:t>
                  </a:r>
                  <a:r>
                    <a:rPr lang="it-IT" sz="1000" baseline="30000" dirty="0">
                      <a:latin typeface="Comic Sans MS" charset="0"/>
                    </a:rPr>
                    <a:t>-3</a:t>
                  </a:r>
                </a:p>
                <a:p>
                  <a:pPr algn="ctr">
                    <a:defRPr/>
                  </a:pPr>
                  <a:endParaRPr lang="it-IT" sz="1000" baseline="30000" dirty="0">
                    <a:latin typeface="Comic Sans MS" charset="0"/>
                  </a:endParaRPr>
                </a:p>
                <a:p>
                  <a:pPr algn="ctr">
                    <a:defRPr/>
                  </a:pPr>
                  <a:r>
                    <a:rPr lang="it-IT" sz="1000" dirty="0">
                      <a:latin typeface="Comic Sans MS" charset="0"/>
                    </a:rPr>
                    <a:t>10</a:t>
                  </a:r>
                  <a:r>
                    <a:rPr lang="it-IT" sz="1000" baseline="30000" dirty="0">
                      <a:latin typeface="Comic Sans MS" charset="0"/>
                    </a:rPr>
                    <a:t>-4</a:t>
                  </a:r>
                </a:p>
                <a:p>
                  <a:pPr algn="ctr">
                    <a:defRPr/>
                  </a:pPr>
                  <a:endParaRPr lang="it-IT" sz="1000" baseline="30000" dirty="0">
                    <a:latin typeface="Comic Sans MS" charset="0"/>
                  </a:endParaRPr>
                </a:p>
                <a:p>
                  <a:pPr algn="ctr">
                    <a:defRPr/>
                  </a:pPr>
                  <a:r>
                    <a:rPr lang="it-IT" sz="1000" dirty="0">
                      <a:latin typeface="Comic Sans MS" charset="0"/>
                    </a:rPr>
                    <a:t>10</a:t>
                  </a:r>
                  <a:r>
                    <a:rPr lang="it-IT" sz="1000" baseline="30000" dirty="0">
                      <a:latin typeface="Comic Sans MS" charset="0"/>
                    </a:rPr>
                    <a:t>-5</a:t>
                  </a:r>
                </a:p>
                <a:p>
                  <a:pPr algn="ctr">
                    <a:defRPr/>
                  </a:pPr>
                  <a:endParaRPr lang="it-IT" sz="1000" baseline="30000" dirty="0">
                    <a:latin typeface="Comic Sans MS" charset="0"/>
                  </a:endParaRPr>
                </a:p>
                <a:p>
                  <a:pPr algn="ctr">
                    <a:defRPr/>
                  </a:pPr>
                  <a:r>
                    <a:rPr lang="it-IT" sz="1000" dirty="0">
                      <a:latin typeface="Comic Sans MS" charset="0"/>
                    </a:rPr>
                    <a:t>10</a:t>
                  </a:r>
                  <a:r>
                    <a:rPr lang="it-IT" sz="1000" baseline="30000" dirty="0">
                      <a:latin typeface="Comic Sans MS" charset="0"/>
                    </a:rPr>
                    <a:t>-6</a:t>
                  </a:r>
                </a:p>
              </p:txBody>
            </p:sp>
            <p:sp>
              <p:nvSpPr>
                <p:cNvPr id="51" name="Text Box 12"/>
                <p:cNvSpPr txBox="1">
                  <a:spLocks noChangeArrowheads="1"/>
                </p:cNvSpPr>
                <p:nvPr/>
              </p:nvSpPr>
              <p:spPr bwMode="auto">
                <a:xfrm>
                  <a:off x="4652" y="3112"/>
                  <a:ext cx="291" cy="3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it-IT" sz="2400" dirty="0">
                      <a:latin typeface="Corbel"/>
                      <a:cs typeface="Corbel"/>
                    </a:rPr>
                    <a:t>A</a:t>
                  </a:r>
                </a:p>
              </p:txBody>
            </p:sp>
            <p:sp>
              <p:nvSpPr>
                <p:cNvPr id="52" name="Rectangle 13"/>
                <p:cNvSpPr>
                  <a:spLocks noChangeArrowheads="1"/>
                </p:cNvSpPr>
                <p:nvPr/>
              </p:nvSpPr>
              <p:spPr bwMode="auto">
                <a:xfrm>
                  <a:off x="3833" y="3066"/>
                  <a:ext cx="1929" cy="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3" name="Text Box 14"/>
                <p:cNvSpPr txBox="1">
                  <a:spLocks noChangeArrowheads="1"/>
                </p:cNvSpPr>
                <p:nvPr/>
              </p:nvSpPr>
              <p:spPr bwMode="auto">
                <a:xfrm>
                  <a:off x="3884" y="3074"/>
                  <a:ext cx="1747" cy="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it-IT" sz="1050" dirty="0">
                      <a:latin typeface="Comic Sans MS" charset="0"/>
                    </a:rPr>
                    <a:t>80    90    100   110   120    130   140</a:t>
                  </a:r>
                </a:p>
              </p:txBody>
            </p:sp>
          </p:grpSp>
          <p:sp>
            <p:nvSpPr>
              <p:cNvPr id="45" name="Text Box 15"/>
              <p:cNvSpPr txBox="1">
                <a:spLocks noChangeArrowheads="1"/>
              </p:cNvSpPr>
              <p:nvPr/>
            </p:nvSpPr>
            <p:spPr bwMode="auto">
              <a:xfrm rot="16200000">
                <a:off x="2755" y="2222"/>
                <a:ext cx="1499" cy="23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it-IT" sz="1600" b="1" dirty="0">
                    <a:latin typeface="Corbel"/>
                    <a:cs typeface="Corbel"/>
                  </a:rPr>
                  <a:t>Relative </a:t>
                </a:r>
                <a:r>
                  <a:rPr lang="it-IT" sz="1600" b="1" dirty="0" err="1">
                    <a:latin typeface="Corbel"/>
                    <a:cs typeface="Corbel"/>
                  </a:rPr>
                  <a:t>Abundance</a:t>
                </a:r>
                <a:r>
                  <a:rPr lang="it-IT" sz="2000" b="1" dirty="0">
                    <a:latin typeface="Corbel"/>
                    <a:cs typeface="Corbel"/>
                  </a:rPr>
                  <a:t>      </a:t>
                </a:r>
              </a:p>
            </p:txBody>
          </p:sp>
        </p:grpSp>
        <p:sp>
          <p:nvSpPr>
            <p:cNvPr id="54" name="Text Box 17"/>
            <p:cNvSpPr txBox="1">
              <a:spLocks noChangeArrowheads="1"/>
            </p:cNvSpPr>
            <p:nvPr/>
          </p:nvSpPr>
          <p:spPr bwMode="auto">
            <a:xfrm>
              <a:off x="902317" y="6604289"/>
              <a:ext cx="2952989" cy="29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000" dirty="0">
                  <a:latin typeface="Corbel"/>
                  <a:cs typeface="Corbel"/>
                </a:rPr>
                <a:t>S. </a:t>
              </a:r>
              <a:r>
                <a:rPr lang="en-US" sz="1000" dirty="0" err="1">
                  <a:latin typeface="Corbel"/>
                  <a:cs typeface="Corbel"/>
                </a:rPr>
                <a:t>Goriely</a:t>
              </a:r>
              <a:r>
                <a:rPr lang="en-US" sz="1000" dirty="0">
                  <a:latin typeface="Corbel"/>
                  <a:cs typeface="Corbel"/>
                </a:rPr>
                <a:t>, Phys. </a:t>
              </a:r>
              <a:r>
                <a:rPr lang="en-US" sz="1000" dirty="0" err="1">
                  <a:latin typeface="Corbel"/>
                  <a:cs typeface="Corbel"/>
                </a:rPr>
                <a:t>Lett</a:t>
              </a:r>
              <a:r>
                <a:rPr lang="en-US" sz="1000" dirty="0">
                  <a:latin typeface="Corbel"/>
                  <a:cs typeface="Corbel"/>
                </a:rPr>
                <a:t>. B 436 (1998) 10</a:t>
              </a:r>
            </a:p>
          </p:txBody>
        </p:sp>
      </p:grpSp>
      <p:pic>
        <p:nvPicPr>
          <p:cNvPr id="23565" name="Picture 6" descr="dipol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1312863"/>
            <a:ext cx="1595437"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36"/>
          <p:cNvSpPr txBox="1">
            <a:spLocks noChangeArrowheads="1"/>
          </p:cNvSpPr>
          <p:nvPr/>
        </p:nvSpPr>
        <p:spPr bwMode="auto">
          <a:xfrm>
            <a:off x="6516688" y="1281188"/>
            <a:ext cx="67786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sz="1200" b="1" dirty="0">
                <a:solidFill>
                  <a:schemeClr val="bg1"/>
                </a:solidFill>
              </a:rPr>
              <a:t>IVGDR</a:t>
            </a:r>
          </a:p>
        </p:txBody>
      </p:sp>
      <p:sp>
        <p:nvSpPr>
          <p:cNvPr id="23567" name="Rectangle 59"/>
          <p:cNvSpPr>
            <a:spLocks noChangeArrowheads="1"/>
          </p:cNvSpPr>
          <p:nvPr/>
        </p:nvSpPr>
        <p:spPr bwMode="auto">
          <a:xfrm>
            <a:off x="2267744" y="3183061"/>
            <a:ext cx="575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i="1" dirty="0">
                <a:solidFill>
                  <a:srgbClr val="FF00FF"/>
                </a:solidFill>
                <a:latin typeface="Corbel" charset="0"/>
                <a:cs typeface="Corbel" charset="0"/>
              </a:rPr>
              <a:t>Important </a:t>
            </a:r>
            <a:r>
              <a:rPr lang="en-US" sz="2400" b="1" i="1" dirty="0" smtClean="0">
                <a:solidFill>
                  <a:srgbClr val="FF00FF"/>
                </a:solidFill>
                <a:latin typeface="Corbel" charset="0"/>
                <a:cs typeface="Corbel" charset="0"/>
              </a:rPr>
              <a:t>Astrophysics </a:t>
            </a:r>
            <a:r>
              <a:rPr lang="en-US" sz="2400" b="1" i="1" dirty="0">
                <a:solidFill>
                  <a:srgbClr val="FF00FF"/>
                </a:solidFill>
                <a:latin typeface="Corbel" charset="0"/>
                <a:cs typeface="Corbel" charset="0"/>
              </a:rPr>
              <a:t>Implications</a:t>
            </a:r>
            <a:endParaRPr lang="en-US" sz="1000" b="1" i="1" dirty="0">
              <a:solidFill>
                <a:srgbClr val="0000FF"/>
              </a:solidFill>
              <a:latin typeface="Corbel" charset="0"/>
              <a:cs typeface="Corbel" charset="0"/>
            </a:endParaRPr>
          </a:p>
        </p:txBody>
      </p:sp>
      <p:pic>
        <p:nvPicPr>
          <p:cNvPr id="2356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3891086"/>
            <a:ext cx="2879725" cy="265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9" name="Text Box 15"/>
          <p:cNvSpPr txBox="1">
            <a:spLocks noChangeArrowheads="1"/>
          </p:cNvSpPr>
          <p:nvPr/>
        </p:nvSpPr>
        <p:spPr bwMode="auto">
          <a:xfrm>
            <a:off x="6383338" y="3645024"/>
            <a:ext cx="25098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i="1">
                <a:solidFill>
                  <a:srgbClr val="0000FF"/>
                </a:solidFill>
                <a:latin typeface="Corbel" charset="0"/>
                <a:cs typeface="Corbel" charset="0"/>
              </a:rPr>
              <a:t>Neutron Pressure from SKIN</a:t>
            </a:r>
            <a:endParaRPr lang="it-IT" sz="2000" b="1" i="1">
              <a:solidFill>
                <a:srgbClr val="0000FF"/>
              </a:solidFill>
              <a:latin typeface="Corbel" charset="0"/>
              <a:cs typeface="Corbel" charset="0"/>
            </a:endParaRPr>
          </a:p>
        </p:txBody>
      </p:sp>
      <p:sp>
        <p:nvSpPr>
          <p:cNvPr id="23570" name="Rectangle 63"/>
          <p:cNvSpPr>
            <a:spLocks noChangeArrowheads="1"/>
          </p:cNvSpPr>
          <p:nvPr/>
        </p:nvSpPr>
        <p:spPr bwMode="auto">
          <a:xfrm>
            <a:off x="3995738" y="3675186"/>
            <a:ext cx="2160587" cy="316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dirty="0" smtClean="0">
                <a:solidFill>
                  <a:srgbClr val="0000FF"/>
                </a:solidFill>
                <a:latin typeface="Corbel" charset="0"/>
                <a:cs typeface="Corbel" charset="0"/>
              </a:rPr>
              <a:t>Info on </a:t>
            </a:r>
            <a:r>
              <a:rPr lang="it-IT" sz="2000" b="1" i="1" dirty="0" err="1" smtClean="0">
                <a:solidFill>
                  <a:srgbClr val="0000FF"/>
                </a:solidFill>
                <a:latin typeface="Corbel" charset="0"/>
                <a:cs typeface="Corbel" charset="0"/>
              </a:rPr>
              <a:t>E</a:t>
            </a:r>
            <a:r>
              <a:rPr lang="it-IT" sz="2000" b="1" i="1" baseline="-25000" dirty="0" err="1" smtClean="0">
                <a:solidFill>
                  <a:srgbClr val="0000FF"/>
                </a:solidFill>
                <a:latin typeface="Corbel" charset="0"/>
                <a:cs typeface="Corbel" charset="0"/>
              </a:rPr>
              <a:t>sym</a:t>
            </a:r>
            <a:endParaRPr lang="it-IT" sz="2000" b="1" i="1" dirty="0">
              <a:solidFill>
                <a:srgbClr val="0000FF"/>
              </a:solidFill>
              <a:latin typeface="Corbel" charset="0"/>
              <a:cs typeface="Corbel" charset="0"/>
            </a:endParaRPr>
          </a:p>
          <a:p>
            <a:r>
              <a:rPr lang="it-IT" dirty="0" smtClean="0">
                <a:solidFill>
                  <a:srgbClr val="0000FF"/>
                </a:solidFill>
                <a:latin typeface="Corbel" charset="0"/>
                <a:cs typeface="Corbel" charset="0"/>
              </a:rPr>
              <a:t>EOS </a:t>
            </a:r>
            <a:r>
              <a:rPr lang="it-IT" dirty="0">
                <a:solidFill>
                  <a:srgbClr val="0000FF"/>
                </a:solidFill>
                <a:latin typeface="Corbel" charset="0"/>
                <a:cs typeface="Corbel" charset="0"/>
              </a:rPr>
              <a:t>of </a:t>
            </a:r>
            <a:r>
              <a:rPr lang="it-IT" dirty="0" err="1">
                <a:solidFill>
                  <a:srgbClr val="0000FF"/>
                </a:solidFill>
                <a:latin typeface="Corbel" charset="0"/>
                <a:cs typeface="Corbel" charset="0"/>
              </a:rPr>
              <a:t>nuclear</a:t>
            </a:r>
            <a:r>
              <a:rPr lang="it-IT" dirty="0">
                <a:solidFill>
                  <a:srgbClr val="0000FF"/>
                </a:solidFill>
                <a:latin typeface="Corbel" charset="0"/>
                <a:cs typeface="Corbel" charset="0"/>
              </a:rPr>
              <a:t> </a:t>
            </a:r>
            <a:r>
              <a:rPr lang="it-IT" dirty="0" err="1" smtClean="0">
                <a:solidFill>
                  <a:srgbClr val="0000FF"/>
                </a:solidFill>
                <a:latin typeface="Corbel" charset="0"/>
                <a:cs typeface="Corbel" charset="0"/>
              </a:rPr>
              <a:t>matter</a:t>
            </a:r>
            <a:endParaRPr lang="it-IT" dirty="0" smtClean="0">
              <a:solidFill>
                <a:srgbClr val="0000FF"/>
              </a:solidFill>
              <a:latin typeface="Corbel" charset="0"/>
              <a:cs typeface="Corbel" charset="0"/>
            </a:endParaRPr>
          </a:p>
          <a:p>
            <a:pPr>
              <a:lnSpc>
                <a:spcPct val="70000"/>
              </a:lnSpc>
            </a:pPr>
            <a:endParaRPr lang="it-IT" b="1" dirty="0" smtClean="0">
              <a:solidFill>
                <a:srgbClr val="0000FF"/>
              </a:solidFill>
              <a:latin typeface="Corbel" charset="0"/>
              <a:cs typeface="Corbel" charset="0"/>
            </a:endParaRPr>
          </a:p>
          <a:p>
            <a:r>
              <a:rPr lang="it-IT" b="1" i="1" dirty="0" err="1" smtClean="0">
                <a:solidFill>
                  <a:srgbClr val="0000FF"/>
                </a:solidFill>
                <a:latin typeface="Corbel" charset="0"/>
                <a:cs typeface="Corbel" charset="0"/>
              </a:rPr>
              <a:t>Neutron</a:t>
            </a:r>
            <a:r>
              <a:rPr lang="it-IT" b="1" i="1" dirty="0" smtClean="0">
                <a:solidFill>
                  <a:srgbClr val="0000FF"/>
                </a:solidFill>
                <a:latin typeface="Corbel" charset="0"/>
                <a:cs typeface="Corbel" charset="0"/>
              </a:rPr>
              <a:t> Pressure:</a:t>
            </a:r>
            <a:endParaRPr lang="it-IT" b="1" i="1" dirty="0">
              <a:solidFill>
                <a:srgbClr val="0000FF"/>
              </a:solidFill>
              <a:latin typeface="Corbel" charset="0"/>
              <a:cs typeface="Corbel" charset="0"/>
            </a:endParaRPr>
          </a:p>
          <a:p>
            <a:r>
              <a:rPr lang="it-IT" dirty="0" err="1" smtClean="0">
                <a:solidFill>
                  <a:srgbClr val="0000FF"/>
                </a:solidFill>
                <a:latin typeface="Corbel" charset="0"/>
                <a:cs typeface="Corbel" charset="0"/>
              </a:rPr>
              <a:t>extrapolation</a:t>
            </a:r>
            <a:r>
              <a:rPr lang="it-IT" dirty="0" smtClean="0">
                <a:solidFill>
                  <a:srgbClr val="0000FF"/>
                </a:solidFill>
                <a:latin typeface="Corbel" charset="0"/>
                <a:cs typeface="Corbel" charset="0"/>
              </a:rPr>
              <a:t> </a:t>
            </a:r>
            <a:r>
              <a:rPr lang="it-IT" dirty="0">
                <a:solidFill>
                  <a:srgbClr val="0000FF"/>
                </a:solidFill>
                <a:latin typeface="Corbel" charset="0"/>
                <a:cs typeface="Corbel" charset="0"/>
              </a:rPr>
              <a:t>for </a:t>
            </a:r>
            <a:r>
              <a:rPr lang="it-IT" baseline="30000" dirty="0">
                <a:solidFill>
                  <a:srgbClr val="0000FF"/>
                </a:solidFill>
                <a:latin typeface="Corbel" charset="0"/>
                <a:cs typeface="Corbel" charset="0"/>
              </a:rPr>
              <a:t>208</a:t>
            </a:r>
            <a:r>
              <a:rPr lang="it-IT" dirty="0">
                <a:solidFill>
                  <a:srgbClr val="0000FF"/>
                </a:solidFill>
                <a:latin typeface="Corbel" charset="0"/>
                <a:cs typeface="Corbel" charset="0"/>
              </a:rPr>
              <a:t>Pb </a:t>
            </a:r>
            <a:r>
              <a:rPr lang="it-IT" dirty="0" smtClean="0">
                <a:solidFill>
                  <a:srgbClr val="0000FF"/>
                </a:solidFill>
                <a:latin typeface="Corbel" charset="0"/>
                <a:cs typeface="Corbel" charset="0"/>
              </a:rPr>
              <a:t>from </a:t>
            </a:r>
            <a:r>
              <a:rPr lang="it-IT" dirty="0" err="1">
                <a:solidFill>
                  <a:srgbClr val="0000FF"/>
                </a:solidFill>
                <a:latin typeface="Corbel" charset="0"/>
                <a:cs typeface="Corbel" charset="0"/>
              </a:rPr>
              <a:t>different</a:t>
            </a:r>
            <a:endParaRPr lang="it-IT" dirty="0">
              <a:solidFill>
                <a:srgbClr val="0000FF"/>
              </a:solidFill>
              <a:latin typeface="Corbel" charset="0"/>
              <a:cs typeface="Corbel" charset="0"/>
            </a:endParaRPr>
          </a:p>
          <a:p>
            <a:r>
              <a:rPr lang="it-IT" dirty="0" err="1">
                <a:solidFill>
                  <a:srgbClr val="0000FF"/>
                </a:solidFill>
                <a:latin typeface="Corbel" charset="0"/>
                <a:cs typeface="Corbel" charset="0"/>
              </a:rPr>
              <a:t>measurements</a:t>
            </a:r>
            <a:endParaRPr lang="it-IT" dirty="0">
              <a:solidFill>
                <a:srgbClr val="0000FF"/>
              </a:solidFill>
              <a:latin typeface="Corbel" charset="0"/>
              <a:cs typeface="Corbel" charset="0"/>
            </a:endParaRPr>
          </a:p>
          <a:p>
            <a:r>
              <a:rPr lang="it-IT" sz="1600" dirty="0">
                <a:solidFill>
                  <a:srgbClr val="0000FF"/>
                </a:solidFill>
                <a:latin typeface="Corbel" charset="0"/>
                <a:cs typeface="Corbel" charset="0"/>
              </a:rPr>
              <a:t>(</a:t>
            </a:r>
            <a:r>
              <a:rPr lang="it-IT" sz="1600" dirty="0" err="1">
                <a:solidFill>
                  <a:srgbClr val="0000FF"/>
                </a:solidFill>
                <a:latin typeface="Corbel" charset="0"/>
                <a:cs typeface="Corbel" charset="0"/>
              </a:rPr>
              <a:t>including</a:t>
            </a:r>
            <a:r>
              <a:rPr lang="it-IT" sz="1600" dirty="0">
                <a:solidFill>
                  <a:srgbClr val="0000FF"/>
                </a:solidFill>
                <a:latin typeface="Corbel" charset="0"/>
                <a:cs typeface="Corbel" charset="0"/>
              </a:rPr>
              <a:t> </a:t>
            </a:r>
            <a:r>
              <a:rPr lang="it-IT" sz="1600" dirty="0" err="1">
                <a:solidFill>
                  <a:srgbClr val="0000FF"/>
                </a:solidFill>
                <a:latin typeface="Corbel" charset="0"/>
                <a:cs typeface="Corbel" charset="0"/>
              </a:rPr>
              <a:t>pygmy</a:t>
            </a:r>
            <a:r>
              <a:rPr lang="it-IT" sz="1600" dirty="0">
                <a:solidFill>
                  <a:srgbClr val="0000FF"/>
                </a:solidFill>
                <a:latin typeface="Corbel" charset="0"/>
                <a:cs typeface="Corbel" charset="0"/>
              </a:rPr>
              <a:t> in </a:t>
            </a:r>
            <a:r>
              <a:rPr lang="it-IT" sz="1600" baseline="30000" dirty="0">
                <a:solidFill>
                  <a:srgbClr val="0000FF"/>
                </a:solidFill>
                <a:latin typeface="Corbel" charset="0"/>
                <a:cs typeface="Corbel" charset="0"/>
              </a:rPr>
              <a:t>68</a:t>
            </a:r>
            <a:r>
              <a:rPr lang="it-IT" sz="1600" dirty="0">
                <a:solidFill>
                  <a:srgbClr val="0000FF"/>
                </a:solidFill>
                <a:latin typeface="Corbel" charset="0"/>
                <a:cs typeface="Corbel" charset="0"/>
              </a:rPr>
              <a:t>Ni and </a:t>
            </a:r>
            <a:r>
              <a:rPr lang="it-IT" sz="1600" baseline="30000" dirty="0">
                <a:solidFill>
                  <a:srgbClr val="0000FF"/>
                </a:solidFill>
                <a:latin typeface="Corbel" charset="0"/>
                <a:cs typeface="Corbel" charset="0"/>
              </a:rPr>
              <a:t>132</a:t>
            </a:r>
            <a:r>
              <a:rPr lang="it-IT" sz="1600" dirty="0">
                <a:solidFill>
                  <a:srgbClr val="0000FF"/>
                </a:solidFill>
                <a:latin typeface="Corbel" charset="0"/>
                <a:cs typeface="Corbel" charset="0"/>
              </a:rPr>
              <a:t> Sn ) </a:t>
            </a:r>
          </a:p>
          <a:p>
            <a:pPr>
              <a:lnSpc>
                <a:spcPct val="50000"/>
              </a:lnSpc>
            </a:pPr>
            <a:endParaRPr lang="it-IT" b="1" dirty="0">
              <a:solidFill>
                <a:srgbClr val="0000FF"/>
              </a:solidFill>
              <a:latin typeface="Corbel" charset="0"/>
              <a:cs typeface="Corbel" charset="0"/>
            </a:endParaRPr>
          </a:p>
          <a:p>
            <a:r>
              <a:rPr lang="it-IT" b="1" dirty="0">
                <a:solidFill>
                  <a:srgbClr val="0000FF"/>
                </a:solidFill>
                <a:latin typeface="Corbel" charset="0"/>
                <a:cs typeface="Corbel" charset="0"/>
                <a:sym typeface="Wingdings" charset="0"/>
              </a:rPr>
              <a:t> </a:t>
            </a:r>
            <a:r>
              <a:rPr lang="it-IT" b="1" i="1" dirty="0" err="1">
                <a:solidFill>
                  <a:srgbClr val="0000FF"/>
                </a:solidFill>
                <a:latin typeface="Corbel" charset="0"/>
                <a:cs typeface="Corbel" charset="0"/>
                <a:sym typeface="Wingdings" charset="0"/>
              </a:rPr>
              <a:t>Neutron</a:t>
            </a:r>
            <a:r>
              <a:rPr lang="it-IT" b="1" i="1" dirty="0">
                <a:solidFill>
                  <a:srgbClr val="0000FF"/>
                </a:solidFill>
                <a:latin typeface="Corbel" charset="0"/>
                <a:cs typeface="Corbel" charset="0"/>
                <a:sym typeface="Wingdings" charset="0"/>
              </a:rPr>
              <a:t> </a:t>
            </a:r>
            <a:r>
              <a:rPr lang="it-IT" b="1" i="1" dirty="0" err="1">
                <a:solidFill>
                  <a:srgbClr val="0000FF"/>
                </a:solidFill>
                <a:latin typeface="Corbel" charset="0"/>
                <a:cs typeface="Corbel" charset="0"/>
                <a:sym typeface="Wingdings" charset="0"/>
              </a:rPr>
              <a:t>stars</a:t>
            </a:r>
            <a:endParaRPr lang="it-IT" b="1" i="1" dirty="0">
              <a:solidFill>
                <a:srgbClr val="0000FF"/>
              </a:solidFill>
              <a:latin typeface="Corbel" charset="0"/>
              <a:cs typeface="Corbel" charset="0"/>
            </a:endParaRPr>
          </a:p>
        </p:txBody>
      </p:sp>
      <p:sp>
        <p:nvSpPr>
          <p:cNvPr id="23571" name="Text Box 15"/>
          <p:cNvSpPr txBox="1">
            <a:spLocks noChangeArrowheads="1"/>
          </p:cNvSpPr>
          <p:nvPr/>
        </p:nvSpPr>
        <p:spPr bwMode="auto">
          <a:xfrm>
            <a:off x="447229" y="3675186"/>
            <a:ext cx="31809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i="1">
                <a:solidFill>
                  <a:srgbClr val="0000FF"/>
                </a:solidFill>
                <a:latin typeface="Corbel" charset="0"/>
                <a:cs typeface="Corbel" charset="0"/>
              </a:rPr>
              <a:t>Element Abundance in the Universe</a:t>
            </a:r>
            <a:endParaRPr lang="it-IT" sz="2000" b="1" i="1">
              <a:solidFill>
                <a:srgbClr val="0000FF"/>
              </a:solidFill>
              <a:latin typeface="Corbel" charset="0"/>
              <a:cs typeface="Corbe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Struttura predefini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ruttura predefinita">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18051</TotalTime>
  <Words>4662</Words>
  <Application>Microsoft Macintosh PowerPoint</Application>
  <PresentationFormat>On-screen Show (4:3)</PresentationFormat>
  <Paragraphs>1082</Paragraphs>
  <Slides>58</Slides>
  <Notes>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58</vt:i4>
      </vt:variant>
    </vt:vector>
  </HeadingPairs>
  <TitlesOfParts>
    <vt:vector size="61" baseType="lpstr">
      <vt:lpstr>Struttura predefinita</vt:lpstr>
      <vt:lpstr>Equation</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Experimental setup: AGATA + HELENA</vt:lpstr>
      <vt:lpstr>PowerPoint Presentation</vt:lpstr>
      <vt:lpstr>PowerPoint Presentation</vt:lpstr>
      <vt:lpstr>Long Range Plan 2010  Recommendations and priorities</vt:lpstr>
      <vt:lpstr>PowerPoint Presentation</vt:lpstr>
      <vt:lpstr>First Step of AGATA: The AGATA Demonstrator Objective of the final R&amp;D phase 2003-2011</vt:lpstr>
      <vt:lpstr>AGATA: a Gamma Tracking Array</vt:lpstr>
      <vt:lpstr>PowerPoint Presentation</vt:lpstr>
      <vt:lpstr>PowerPoint Presentation</vt:lpstr>
      <vt:lpstr> From the Demonstrator to AGATA 1p Plans for the next few years</vt:lpstr>
      <vt:lpstr>Coulex of 80Kr beam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Coulex and Fragmentation of 80Kr beam</vt:lpstr>
      <vt:lpstr>PowerPoint Presentation</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silvia leoni</dc:creator>
  <cp:lastModifiedBy>Leoni Silvia</cp:lastModifiedBy>
  <cp:revision>1376</cp:revision>
  <dcterms:created xsi:type="dcterms:W3CDTF">2005-09-07T12:32:01Z</dcterms:created>
  <dcterms:modified xsi:type="dcterms:W3CDTF">2013-06-09T20:56:20Z</dcterms:modified>
</cp:coreProperties>
</file>