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sldIdLst>
    <p:sldId id="282" r:id="rId2"/>
    <p:sldId id="283" r:id="rId3"/>
    <p:sldId id="284" r:id="rId4"/>
    <p:sldId id="285" r:id="rId5"/>
    <p:sldId id="286" r:id="rId6"/>
    <p:sldId id="288" r:id="rId7"/>
    <p:sldId id="289" r:id="rId8"/>
    <p:sldId id="290" r:id="rId9"/>
    <p:sldId id="291" r:id="rId10"/>
    <p:sldId id="261" r:id="rId11"/>
    <p:sldId id="287" r:id="rId12"/>
    <p:sldId id="262" r:id="rId13"/>
    <p:sldId id="292" r:id="rId14"/>
    <p:sldId id="263" r:id="rId15"/>
    <p:sldId id="264" r:id="rId16"/>
    <p:sldId id="265" r:id="rId17"/>
    <p:sldId id="293" r:id="rId18"/>
    <p:sldId id="268" r:id="rId19"/>
    <p:sldId id="294" r:id="rId20"/>
    <p:sldId id="297" r:id="rId21"/>
    <p:sldId id="298" r:id="rId22"/>
    <p:sldId id="266" r:id="rId23"/>
    <p:sldId id="278" r:id="rId24"/>
    <p:sldId id="270" r:id="rId25"/>
    <p:sldId id="281" r:id="rId26"/>
    <p:sldId id="280" r:id="rId27"/>
    <p:sldId id="295" r:id="rId28"/>
    <p:sldId id="277" r:id="rId29"/>
    <p:sldId id="267" r:id="rId30"/>
    <p:sldId id="273" r:id="rId31"/>
    <p:sldId id="269" r:id="rId32"/>
    <p:sldId id="296" r:id="rId33"/>
    <p:sldId id="29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66"/>
    <a:srgbClr val="6699FF"/>
    <a:srgbClr val="2D2D8A"/>
    <a:srgbClr val="FF0000"/>
    <a:srgbClr val="CCECFF"/>
    <a:srgbClr val="75CAFF"/>
    <a:srgbClr val="6666FF"/>
    <a:srgbClr val="FF6699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65817" autoAdjust="0"/>
  </p:normalViewPr>
  <p:slideViewPr>
    <p:cSldViewPr snapToGrid="0">
      <p:cViewPr varScale="1">
        <p:scale>
          <a:sx n="45" d="100"/>
          <a:sy n="45" d="100"/>
        </p:scale>
        <p:origin x="-1901" y="-82"/>
      </p:cViewPr>
      <p:guideLst>
        <p:guide orient="horz" pos="1091"/>
        <p:guide pos="370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35E0D14-7BA6-4DA1-A404-1E975512D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2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E0D14-7BA6-4DA1-A404-1E975512DCC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1AAE4-0C11-4D39-AED0-A36FD1339D1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1AAE4-0C11-4D39-AED0-A36FD1339D1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1AAE4-0C11-4D39-AED0-A36FD1339D1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F63320A9-624D-42FB-B8FA-18E4822C8FD2}" type="slidenum">
              <a:rPr lang="en-US" smtClean="0"/>
              <a:pPr algn="r" eaLnBrk="1" hangingPunct="1"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39D48C8-9ECF-450C-8E1E-429BFDA1D514}" type="slidenum">
              <a:rPr lang="en-US" smtClean="0"/>
              <a:pPr algn="r" eaLnBrk="1" hangingPunct="1"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569938A-D4A5-4ACE-BD57-8F3DE6724CB0}" type="slidenum">
              <a:rPr lang="en-US" smtClean="0"/>
              <a:pPr algn="r" eaLnBrk="1" hangingPunct="1"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569938A-D4A5-4ACE-BD57-8F3DE6724CB0}" type="slidenum">
              <a:rPr lang="en-US" smtClean="0"/>
              <a:pPr algn="r" eaLnBrk="1" hangingPunct="1"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569938A-D4A5-4ACE-BD57-8F3DE6724CB0}" type="slidenum">
              <a:rPr lang="en-US" smtClean="0"/>
              <a:pPr algn="r" eaLnBrk="1" hangingPunct="1"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569938A-D4A5-4ACE-BD57-8F3DE6724CB0}" type="slidenum">
              <a:rPr lang="en-US" smtClean="0"/>
              <a:pPr algn="r" eaLnBrk="1" hangingPunct="1"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622EFEBA-290C-4F90-A994-AD4D69076DD7}" type="slidenum">
              <a:rPr lang="en-US" smtClean="0"/>
              <a:pPr algn="r" eaLnBrk="1" hangingPunct="1"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8569938A-D4A5-4ACE-BD57-8F3DE6724CB0}" type="slidenum">
              <a:rPr lang="en-US" smtClean="0"/>
              <a:pPr algn="r" eaLnBrk="1" hangingPunct="1"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F1A833E9-031C-42F4-B940-D948AAF738D8}" type="slidenum">
              <a:rPr lang="en-US" smtClean="0"/>
              <a:pPr algn="r" eaLnBrk="1" hangingPunct="1"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F63320A9-624D-42FB-B8FA-18E4822C8FD2}" type="slidenum">
              <a:rPr lang="en-US" smtClean="0">
                <a:solidFill>
                  <a:prstClr val="black"/>
                </a:solidFill>
              </a:rPr>
              <a:pPr algn="r" eaLnBrk="1" hangingPunct="1">
                <a:defRPr/>
              </a:pPr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04960" cy="6858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7883" y="438912"/>
            <a:ext cx="8208498" cy="2121535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3941" y="2743200"/>
            <a:ext cx="8478376" cy="1752600"/>
          </a:xfrm>
        </p:spPr>
        <p:txBody>
          <a:bodyPr/>
          <a:lstStyle>
            <a:lvl1pPr marL="0" indent="0" algn="ctr">
              <a:buFont typeface="Webdings" pitchFamily="18" charset="2"/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431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infn-picc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124575"/>
            <a:ext cx="976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66675" y="5540375"/>
          <a:ext cx="7651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2" name="Document" r:id="rId4" imgW="342846" imgH="358212" progId="Word.Document.8">
                  <p:embed/>
                </p:oleObj>
              </mc:Choice>
              <mc:Fallback>
                <p:oleObj name="Document" r:id="rId4" imgW="342846" imgH="3582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5540375"/>
                        <a:ext cx="7651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4763"/>
            <a:ext cx="585788" cy="889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763588" y="4763"/>
            <a:ext cx="585787" cy="88900"/>
          </a:xfrm>
          <a:prstGeom prst="rect">
            <a:avLst/>
          </a:prstGeom>
          <a:solidFill>
            <a:srgbClr val="333399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1527175" y="4763"/>
            <a:ext cx="585788" cy="8890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2290763" y="4763"/>
            <a:ext cx="585787" cy="88900"/>
          </a:xfrm>
          <a:prstGeom prst="rect">
            <a:avLst/>
          </a:prstGeom>
          <a:solidFill>
            <a:srgbClr val="333399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2" name="Rectangle 22"/>
          <p:cNvSpPr>
            <a:spLocks noChangeArrowheads="1"/>
          </p:cNvSpPr>
          <p:nvPr userDrawn="1"/>
        </p:nvSpPr>
        <p:spPr bwMode="auto">
          <a:xfrm>
            <a:off x="3044825" y="4763"/>
            <a:ext cx="585788" cy="88900"/>
          </a:xfrm>
          <a:prstGeom prst="rect">
            <a:avLst/>
          </a:prstGeom>
          <a:solidFill>
            <a:srgbClr val="3333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3808413" y="4763"/>
            <a:ext cx="585787" cy="88900"/>
          </a:xfrm>
          <a:prstGeom prst="rect">
            <a:avLst/>
          </a:prstGeom>
          <a:solidFill>
            <a:srgbClr val="3333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4572000" y="4763"/>
            <a:ext cx="585788" cy="88900"/>
          </a:xfrm>
          <a:prstGeom prst="rect">
            <a:avLst/>
          </a:prstGeom>
          <a:solidFill>
            <a:srgbClr val="333399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fld id="{E34E7570-2100-411E-B7A2-27D6DD1581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96347" y="6610569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infn-picc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124575"/>
            <a:ext cx="976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66675" y="5540375"/>
          <a:ext cx="7651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6" name="Document" r:id="rId4" imgW="342846" imgH="358212" progId="Word.Document.8">
                  <p:embed/>
                </p:oleObj>
              </mc:Choice>
              <mc:Fallback>
                <p:oleObj name="Document" r:id="rId4" imgW="342846" imgH="3582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5540375"/>
                        <a:ext cx="7651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0" y="4763"/>
            <a:ext cx="585788" cy="889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1" name="Rectangle 16"/>
          <p:cNvSpPr>
            <a:spLocks noChangeArrowheads="1"/>
          </p:cNvSpPr>
          <p:nvPr userDrawn="1"/>
        </p:nvSpPr>
        <p:spPr bwMode="auto">
          <a:xfrm>
            <a:off x="763588" y="4763"/>
            <a:ext cx="585787" cy="88900"/>
          </a:xfrm>
          <a:prstGeom prst="rect">
            <a:avLst/>
          </a:prstGeom>
          <a:solidFill>
            <a:srgbClr val="333399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>
            <a:off x="1527175" y="4763"/>
            <a:ext cx="585788" cy="8890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 userDrawn="1"/>
        </p:nvSpPr>
        <p:spPr bwMode="auto">
          <a:xfrm>
            <a:off x="2290763" y="4763"/>
            <a:ext cx="585787" cy="88900"/>
          </a:xfrm>
          <a:prstGeom prst="rect">
            <a:avLst/>
          </a:prstGeom>
          <a:solidFill>
            <a:srgbClr val="333399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4" name="Rectangle 22"/>
          <p:cNvSpPr>
            <a:spLocks noChangeArrowheads="1"/>
          </p:cNvSpPr>
          <p:nvPr userDrawn="1"/>
        </p:nvSpPr>
        <p:spPr bwMode="auto">
          <a:xfrm>
            <a:off x="3044825" y="4763"/>
            <a:ext cx="585788" cy="88900"/>
          </a:xfrm>
          <a:prstGeom prst="rect">
            <a:avLst/>
          </a:prstGeom>
          <a:solidFill>
            <a:srgbClr val="3333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5" name="Rectangle 23"/>
          <p:cNvSpPr>
            <a:spLocks noChangeArrowheads="1"/>
          </p:cNvSpPr>
          <p:nvPr userDrawn="1"/>
        </p:nvSpPr>
        <p:spPr bwMode="auto">
          <a:xfrm>
            <a:off x="3808413" y="4763"/>
            <a:ext cx="585787" cy="88900"/>
          </a:xfrm>
          <a:prstGeom prst="rect">
            <a:avLst/>
          </a:prstGeom>
          <a:solidFill>
            <a:srgbClr val="3333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6" name="Rectangle 24"/>
          <p:cNvSpPr>
            <a:spLocks noChangeArrowheads="1"/>
          </p:cNvSpPr>
          <p:nvPr userDrawn="1"/>
        </p:nvSpPr>
        <p:spPr bwMode="auto">
          <a:xfrm>
            <a:off x="4572000" y="4763"/>
            <a:ext cx="585788" cy="88900"/>
          </a:xfrm>
          <a:prstGeom prst="rect">
            <a:avLst/>
          </a:prstGeom>
          <a:solidFill>
            <a:srgbClr val="333399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4046220" cy="49609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655820" y="1172845"/>
            <a:ext cx="4046220" cy="496093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0" y="6497638"/>
            <a:ext cx="527050" cy="360362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fld id="{1F8E2CF0-1492-4B46-B868-341B33FBC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7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infn-picc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124575"/>
            <a:ext cx="976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66675" y="5540375"/>
          <a:ext cx="7651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0" name="Document" r:id="rId4" imgW="342846" imgH="358212" progId="Word.Document.8">
                  <p:embed/>
                </p:oleObj>
              </mc:Choice>
              <mc:Fallback>
                <p:oleObj name="Document" r:id="rId4" imgW="342846" imgH="3582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5540375"/>
                        <a:ext cx="7651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4"/>
          <p:cNvSpPr>
            <a:spLocks noChangeArrowheads="1"/>
          </p:cNvSpPr>
          <p:nvPr userDrawn="1"/>
        </p:nvSpPr>
        <p:spPr bwMode="auto">
          <a:xfrm>
            <a:off x="0" y="4763"/>
            <a:ext cx="585788" cy="889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763588" y="4763"/>
            <a:ext cx="585787" cy="88900"/>
          </a:xfrm>
          <a:prstGeom prst="rect">
            <a:avLst/>
          </a:prstGeom>
          <a:solidFill>
            <a:srgbClr val="333399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1527175" y="4763"/>
            <a:ext cx="585788" cy="8890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" name="Rectangle 18"/>
          <p:cNvSpPr>
            <a:spLocks noChangeArrowheads="1"/>
          </p:cNvSpPr>
          <p:nvPr userDrawn="1"/>
        </p:nvSpPr>
        <p:spPr bwMode="auto">
          <a:xfrm>
            <a:off x="2290763" y="4763"/>
            <a:ext cx="585787" cy="88900"/>
          </a:xfrm>
          <a:prstGeom prst="rect">
            <a:avLst/>
          </a:prstGeom>
          <a:solidFill>
            <a:srgbClr val="333399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1" name="Rectangle 22"/>
          <p:cNvSpPr>
            <a:spLocks noChangeArrowheads="1"/>
          </p:cNvSpPr>
          <p:nvPr userDrawn="1"/>
        </p:nvSpPr>
        <p:spPr bwMode="auto">
          <a:xfrm>
            <a:off x="3044825" y="4763"/>
            <a:ext cx="585788" cy="88900"/>
          </a:xfrm>
          <a:prstGeom prst="rect">
            <a:avLst/>
          </a:prstGeom>
          <a:solidFill>
            <a:srgbClr val="3333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2" name="Rectangle 23"/>
          <p:cNvSpPr>
            <a:spLocks noChangeArrowheads="1"/>
          </p:cNvSpPr>
          <p:nvPr userDrawn="1"/>
        </p:nvSpPr>
        <p:spPr bwMode="auto">
          <a:xfrm>
            <a:off x="3808413" y="4763"/>
            <a:ext cx="585787" cy="88900"/>
          </a:xfrm>
          <a:prstGeom prst="rect">
            <a:avLst/>
          </a:prstGeom>
          <a:solidFill>
            <a:srgbClr val="3333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4572000" y="4763"/>
            <a:ext cx="585788" cy="88900"/>
          </a:xfrm>
          <a:prstGeom prst="rect">
            <a:avLst/>
          </a:prstGeom>
          <a:solidFill>
            <a:srgbClr val="333399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1E09-2371-4A7C-BB3C-38B8725CED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DD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3175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65225"/>
            <a:ext cx="8229600" cy="49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81750"/>
            <a:ext cx="5254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3FBDD48-7F78-497C-9091-0B10EDA17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 descr="logoinfn-picco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124575"/>
            <a:ext cx="976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66675" y="5540375"/>
          <a:ext cx="7651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Document" r:id="rId8" imgW="342846" imgH="358212" progId="Word.Document.8">
                  <p:embed/>
                </p:oleObj>
              </mc:Choice>
              <mc:Fallback>
                <p:oleObj name="Document" r:id="rId8" imgW="342846" imgH="358212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5540375"/>
                        <a:ext cx="7651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14"/>
          <p:cNvSpPr>
            <a:spLocks noChangeArrowheads="1"/>
          </p:cNvSpPr>
          <p:nvPr userDrawn="1"/>
        </p:nvSpPr>
        <p:spPr bwMode="auto">
          <a:xfrm>
            <a:off x="0" y="-6350"/>
            <a:ext cx="585788" cy="889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35" name="Rectangle 16"/>
          <p:cNvSpPr>
            <a:spLocks noChangeArrowheads="1"/>
          </p:cNvSpPr>
          <p:nvPr userDrawn="1"/>
        </p:nvSpPr>
        <p:spPr bwMode="auto">
          <a:xfrm>
            <a:off x="763588" y="-6350"/>
            <a:ext cx="585787" cy="88900"/>
          </a:xfrm>
          <a:prstGeom prst="rect">
            <a:avLst/>
          </a:prstGeom>
          <a:solidFill>
            <a:srgbClr val="333399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36" name="Rectangle 17"/>
          <p:cNvSpPr>
            <a:spLocks noChangeArrowheads="1"/>
          </p:cNvSpPr>
          <p:nvPr userDrawn="1"/>
        </p:nvSpPr>
        <p:spPr bwMode="auto">
          <a:xfrm>
            <a:off x="1527175" y="-6350"/>
            <a:ext cx="585788" cy="88900"/>
          </a:xfrm>
          <a:prstGeom prst="rect">
            <a:avLst/>
          </a:prstGeom>
          <a:solidFill>
            <a:srgbClr val="333399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37" name="Rectangle 18"/>
          <p:cNvSpPr>
            <a:spLocks noChangeArrowheads="1"/>
          </p:cNvSpPr>
          <p:nvPr userDrawn="1"/>
        </p:nvSpPr>
        <p:spPr bwMode="auto">
          <a:xfrm>
            <a:off x="2290763" y="-6350"/>
            <a:ext cx="585787" cy="88900"/>
          </a:xfrm>
          <a:prstGeom prst="rect">
            <a:avLst/>
          </a:prstGeom>
          <a:solidFill>
            <a:srgbClr val="333399">
              <a:alpha val="5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38" name="Rectangle 22"/>
          <p:cNvSpPr>
            <a:spLocks noChangeArrowheads="1"/>
          </p:cNvSpPr>
          <p:nvPr userDrawn="1"/>
        </p:nvSpPr>
        <p:spPr bwMode="auto">
          <a:xfrm>
            <a:off x="3044825" y="-6350"/>
            <a:ext cx="585788" cy="88900"/>
          </a:xfrm>
          <a:prstGeom prst="rect">
            <a:avLst/>
          </a:prstGeom>
          <a:solidFill>
            <a:srgbClr val="3333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39" name="Rectangle 23"/>
          <p:cNvSpPr>
            <a:spLocks noChangeArrowheads="1"/>
          </p:cNvSpPr>
          <p:nvPr userDrawn="1"/>
        </p:nvSpPr>
        <p:spPr bwMode="auto">
          <a:xfrm>
            <a:off x="3808413" y="-6350"/>
            <a:ext cx="585787" cy="88900"/>
          </a:xfrm>
          <a:prstGeom prst="rect">
            <a:avLst/>
          </a:prstGeom>
          <a:solidFill>
            <a:srgbClr val="3333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1040" name="Rectangle 24"/>
          <p:cNvSpPr>
            <a:spLocks noChangeArrowheads="1"/>
          </p:cNvSpPr>
          <p:nvPr userDrawn="1"/>
        </p:nvSpPr>
        <p:spPr bwMode="auto">
          <a:xfrm>
            <a:off x="4572000" y="-6350"/>
            <a:ext cx="585788" cy="88900"/>
          </a:xfrm>
          <a:prstGeom prst="rect">
            <a:avLst/>
          </a:prstGeom>
          <a:solidFill>
            <a:srgbClr val="333399">
              <a:alpha val="1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D2D8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D2D8A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D2D8A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D2D8A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2D2D8A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3333CC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3333CC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3333CC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3333CC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~"/>
        <a:defRPr sz="32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7.emf"/><Relationship Id="rId3" Type="http://schemas.openxmlformats.org/officeDocument/2006/relationships/image" Target="../media/image70.gif"/><Relationship Id="rId7" Type="http://schemas.openxmlformats.org/officeDocument/2006/relationships/image" Target="../media/image64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69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6.emf"/><Relationship Id="rId5" Type="http://schemas.openxmlformats.org/officeDocument/2006/relationships/image" Target="../media/image63.emf"/><Relationship Id="rId15" Type="http://schemas.openxmlformats.org/officeDocument/2006/relationships/image" Target="../media/image68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5.emf"/><Relationship Id="rId1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0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26" Type="http://schemas.openxmlformats.org/officeDocument/2006/relationships/image" Target="../media/image161.png"/><Relationship Id="rId3" Type="http://schemas.openxmlformats.org/officeDocument/2006/relationships/image" Target="../media/image138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33" Type="http://schemas.openxmlformats.org/officeDocument/2006/relationships/image" Target="../media/image168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24" Type="http://schemas.openxmlformats.org/officeDocument/2006/relationships/image" Target="../media/image159.png"/><Relationship Id="rId32" Type="http://schemas.openxmlformats.org/officeDocument/2006/relationships/image" Target="../media/image167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28" Type="http://schemas.openxmlformats.org/officeDocument/2006/relationships/image" Target="../media/image163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31" Type="http://schemas.openxmlformats.org/officeDocument/2006/relationships/image" Target="../media/image166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2.png"/><Relationship Id="rId30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26" Type="http://schemas.openxmlformats.org/officeDocument/2006/relationships/image" Target="../media/image193.png"/><Relationship Id="rId3" Type="http://schemas.openxmlformats.org/officeDocument/2006/relationships/image" Target="../media/image170.png"/><Relationship Id="rId21" Type="http://schemas.openxmlformats.org/officeDocument/2006/relationships/image" Target="../media/image188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5" Type="http://schemas.openxmlformats.org/officeDocument/2006/relationships/image" Target="../media/image192.png"/><Relationship Id="rId33" Type="http://schemas.openxmlformats.org/officeDocument/2006/relationships/image" Target="../media/image200.png"/><Relationship Id="rId2" Type="http://schemas.openxmlformats.org/officeDocument/2006/relationships/image" Target="../media/image169.png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29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24" Type="http://schemas.openxmlformats.org/officeDocument/2006/relationships/image" Target="../media/image191.png"/><Relationship Id="rId32" Type="http://schemas.openxmlformats.org/officeDocument/2006/relationships/image" Target="../media/image199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23" Type="http://schemas.openxmlformats.org/officeDocument/2006/relationships/image" Target="../media/image190.png"/><Relationship Id="rId28" Type="http://schemas.openxmlformats.org/officeDocument/2006/relationships/image" Target="../media/image195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31" Type="http://schemas.openxmlformats.org/officeDocument/2006/relationships/image" Target="../media/image198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Relationship Id="rId22" Type="http://schemas.openxmlformats.org/officeDocument/2006/relationships/image" Target="../media/image189.png"/><Relationship Id="rId27" Type="http://schemas.openxmlformats.org/officeDocument/2006/relationships/image" Target="../media/image194.png"/><Relationship Id="rId30" Type="http://schemas.openxmlformats.org/officeDocument/2006/relationships/image" Target="../media/image19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3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emf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9.emf"/><Relationship Id="rId5" Type="http://schemas.openxmlformats.org/officeDocument/2006/relationships/image" Target="../media/image41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0.png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6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gif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41.jpeg"/><Relationship Id="rId15" Type="http://schemas.openxmlformats.org/officeDocument/2006/relationships/image" Target="../media/image44.emf"/><Relationship Id="rId10" Type="http://schemas.openxmlformats.org/officeDocument/2006/relationships/image" Target="../media/image38.e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r>
              <a:rPr lang="it-IT" smtClean="0"/>
              <a:t>EXOCHIM</a:t>
            </a:r>
            <a:endParaRPr lang="en-US" dirty="0"/>
          </a:p>
        </p:txBody>
      </p:sp>
      <p:pic>
        <p:nvPicPr>
          <p:cNvPr id="25606" name="Picture 6" descr="CHIME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44" y="862885"/>
            <a:ext cx="7654153" cy="526745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064845" y="888643"/>
            <a:ext cx="7641274" cy="5216813"/>
          </a:xfrm>
          <a:prstGeom prst="rect">
            <a:avLst/>
          </a:prstGeom>
          <a:solidFill>
            <a:srgbClr val="4D4D4D">
              <a:alpha val="60001"/>
            </a:srgb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Study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isospin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and mass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dependence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reaction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mechanisms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Fermi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energies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particular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attention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on time scale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measurement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multifragmentation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200" dirty="0">
              <a:solidFill>
                <a:schemeClr val="bg1"/>
              </a:solidFill>
              <a:latin typeface="Comic Sans MS" pitchFamily="8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Study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population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decay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of nuclei and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resonances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border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drip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lines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searching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exotic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decay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task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be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pursued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using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radioactive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fragmentation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beams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LNS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intermediate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energies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and the EXCYT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beams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 tandem </a:t>
            </a:r>
            <a:r>
              <a:rPr lang="it-IT" dirty="0" err="1">
                <a:solidFill>
                  <a:schemeClr val="bg1"/>
                </a:solidFill>
                <a:latin typeface="Comic Sans MS" pitchFamily="84" charset="0"/>
              </a:rPr>
              <a:t>energy</a:t>
            </a:r>
            <a:r>
              <a:rPr lang="it-IT" dirty="0">
                <a:solidFill>
                  <a:schemeClr val="bg1"/>
                </a:solidFill>
                <a:latin typeface="Comic Sans MS" pitchFamily="8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it-IT" sz="1200" dirty="0" smtClean="0">
              <a:solidFill>
                <a:schemeClr val="bg1"/>
              </a:solidFill>
              <a:latin typeface="Comic Sans MS" pitchFamily="8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Tx/>
              <a:buChar char="•"/>
            </a:pP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Studies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on the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isospin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dependence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of the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asymmetry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term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nuclear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equation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of state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high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density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, by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measuring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differential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neutron-proton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flows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and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other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variables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at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GSI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using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some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wheels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of CHIMERA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coupled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to </a:t>
            </a:r>
            <a:r>
              <a:rPr lang="it-IT" dirty="0" err="1" smtClean="0">
                <a:solidFill>
                  <a:schemeClr val="bg1"/>
                </a:solidFill>
                <a:latin typeface="Comic Sans MS" pitchFamily="84" charset="0"/>
              </a:rPr>
              <a:t>other</a:t>
            </a:r>
            <a:r>
              <a:rPr lang="it-IT" dirty="0" smtClean="0">
                <a:solidFill>
                  <a:schemeClr val="bg1"/>
                </a:solidFill>
                <a:latin typeface="Comic Sans MS" pitchFamily="84" charset="0"/>
              </a:rPr>
              <a:t> detectors. </a:t>
            </a:r>
            <a:endParaRPr lang="it-IT" dirty="0">
              <a:solidFill>
                <a:schemeClr val="bg1"/>
              </a:solidFill>
              <a:latin typeface="Comic Sans MS" pitchFamily="84" charset="0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29776E4F-118F-46BA-9B20-388E5BAED5B4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2D2D8A"/>
                </a:solidFill>
              </a:rPr>
              <a:t>Instrumentation Requirements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488" y="1039813"/>
            <a:ext cx="8229600" cy="4706937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it-IT" sz="1600" b="1" kern="1200" dirty="0" smtClean="0"/>
              <a:t>High </a:t>
            </a:r>
            <a:r>
              <a:rPr lang="it-IT" sz="1600" b="1" kern="1200" dirty="0" err="1" smtClean="0"/>
              <a:t>energy</a:t>
            </a:r>
            <a:r>
              <a:rPr lang="it-IT" sz="1600" b="1" kern="1200" dirty="0" smtClean="0"/>
              <a:t>- and </a:t>
            </a:r>
            <a:r>
              <a:rPr lang="it-IT" sz="1600" b="1" kern="1200" dirty="0" err="1" smtClean="0"/>
              <a:t>angular-resolution</a:t>
            </a:r>
            <a:r>
              <a:rPr lang="it-IT" sz="1600" kern="1200" dirty="0" smtClean="0"/>
              <a:t>, to </a:t>
            </a:r>
            <a:r>
              <a:rPr lang="it-IT" sz="1600" kern="1200" dirty="0" err="1" smtClean="0"/>
              <a:t>obtain</a:t>
            </a:r>
            <a:r>
              <a:rPr lang="it-IT" sz="1600" kern="1200" dirty="0" smtClean="0"/>
              <a:t> the </a:t>
            </a:r>
            <a:r>
              <a:rPr lang="it-IT" sz="1600" kern="1200" dirty="0" err="1" smtClean="0"/>
              <a:t>momentum</a:t>
            </a:r>
            <a:r>
              <a:rPr lang="it-IT" sz="1600" kern="1200" dirty="0" smtClean="0"/>
              <a:t> </a:t>
            </a:r>
            <a:r>
              <a:rPr lang="it-IT" sz="1600" kern="1200" dirty="0" err="1" smtClean="0"/>
              <a:t>vector</a:t>
            </a:r>
            <a:r>
              <a:rPr lang="it-IT" sz="1600" kern="1200" dirty="0" smtClean="0"/>
              <a:t> and </a:t>
            </a:r>
            <a:r>
              <a:rPr lang="it-IT" sz="1600" kern="1200" dirty="0" err="1" smtClean="0"/>
              <a:t>its</a:t>
            </a:r>
            <a:r>
              <a:rPr lang="it-IT" sz="1600" kern="1200" dirty="0" smtClean="0"/>
              <a:t> </a:t>
            </a:r>
            <a:r>
              <a:rPr lang="it-IT" sz="1600" kern="1200" dirty="0" err="1" smtClean="0"/>
              <a:t>correlation</a:t>
            </a:r>
            <a:r>
              <a:rPr lang="it-IT" sz="1600" kern="1200" dirty="0" smtClean="0"/>
              <a:t> (</a:t>
            </a:r>
            <a:r>
              <a:rPr lang="it-IT" sz="1600" kern="1200" dirty="0" smtClean="0">
                <a:sym typeface="Wingdings" pitchFamily="2" charset="2"/>
              </a:rPr>
              <a:t> </a:t>
            </a:r>
            <a:r>
              <a:rPr lang="it-IT" sz="1600" kern="1200" dirty="0" err="1" smtClean="0"/>
              <a:t>correlation</a:t>
            </a:r>
            <a:r>
              <a:rPr lang="it-IT" sz="1600" kern="1200" dirty="0" smtClean="0"/>
              <a:t> </a:t>
            </a:r>
            <a:r>
              <a:rPr lang="it-IT" sz="1600" kern="1200" dirty="0" err="1" smtClean="0"/>
              <a:t>measurements</a:t>
            </a:r>
            <a:r>
              <a:rPr lang="it-IT" sz="1600" kern="1200" dirty="0" smtClean="0"/>
              <a:t> and </a:t>
            </a:r>
            <a:r>
              <a:rPr lang="it-IT" sz="1600" kern="1200" dirty="0" err="1" smtClean="0"/>
              <a:t>direct</a:t>
            </a:r>
            <a:r>
              <a:rPr lang="it-IT" sz="1600" kern="1200" dirty="0" smtClean="0"/>
              <a:t> </a:t>
            </a:r>
            <a:r>
              <a:rPr lang="it-IT" sz="1600" kern="1200" dirty="0" err="1" smtClean="0"/>
              <a:t>reactions</a:t>
            </a:r>
            <a:r>
              <a:rPr lang="it-IT" sz="1600" kern="1200" dirty="0" smtClean="0"/>
              <a:t> in inverse </a:t>
            </a:r>
            <a:r>
              <a:rPr lang="it-IT" sz="1600" kern="1200" dirty="0" err="1" smtClean="0"/>
              <a:t>kinematics</a:t>
            </a:r>
            <a:r>
              <a:rPr lang="it-IT" sz="1600" kern="1200" dirty="0" smtClean="0"/>
              <a:t> with RIB)</a:t>
            </a:r>
          </a:p>
          <a:p>
            <a:pPr>
              <a:spcAft>
                <a:spcPts val="600"/>
              </a:spcAft>
              <a:defRPr/>
            </a:pPr>
            <a:r>
              <a:rPr lang="it-IT" sz="1600" b="1" kern="1200" dirty="0" smtClean="0"/>
              <a:t>Wide </a:t>
            </a:r>
            <a:r>
              <a:rPr lang="it-IT" sz="1600" b="1" kern="1200" dirty="0" err="1" smtClean="0"/>
              <a:t>solid</a:t>
            </a:r>
            <a:r>
              <a:rPr lang="it-IT" sz="1600" b="1" kern="1200" dirty="0" smtClean="0"/>
              <a:t> </a:t>
            </a:r>
            <a:r>
              <a:rPr lang="it-IT" sz="1600" b="1" kern="1200" dirty="0" err="1" smtClean="0"/>
              <a:t>angular</a:t>
            </a:r>
            <a:r>
              <a:rPr lang="it-IT" sz="1600" b="1" kern="1200" dirty="0" smtClean="0"/>
              <a:t> </a:t>
            </a:r>
            <a:r>
              <a:rPr lang="it-IT" sz="1600" b="1" kern="1200" dirty="0" err="1" smtClean="0"/>
              <a:t>coverage</a:t>
            </a:r>
            <a:r>
              <a:rPr lang="it-IT" sz="1600" kern="1200" dirty="0" smtClean="0"/>
              <a:t>, to gain large </a:t>
            </a:r>
            <a:r>
              <a:rPr lang="it-IT" sz="1600" kern="1200" dirty="0" err="1" smtClean="0"/>
              <a:t>statistics</a:t>
            </a:r>
            <a:r>
              <a:rPr lang="it-IT" sz="1600" kern="1200" dirty="0" smtClean="0"/>
              <a:t> in </a:t>
            </a:r>
            <a:r>
              <a:rPr lang="it-IT" sz="1600" kern="1200" dirty="0" err="1" smtClean="0"/>
              <a:t>two</a:t>
            </a:r>
            <a:r>
              <a:rPr lang="it-IT" sz="1600" kern="1200" dirty="0" smtClean="0"/>
              <a:t>- or more-</a:t>
            </a:r>
            <a:r>
              <a:rPr lang="it-IT" sz="1600" kern="1200" dirty="0" err="1" smtClean="0"/>
              <a:t>particle</a:t>
            </a:r>
            <a:r>
              <a:rPr lang="it-IT" sz="1600" kern="1200" dirty="0" smtClean="0"/>
              <a:t> </a:t>
            </a:r>
            <a:r>
              <a:rPr lang="it-IT" sz="1600" kern="1200" dirty="0" err="1" smtClean="0"/>
              <a:t>correlation</a:t>
            </a:r>
            <a:endParaRPr lang="it-IT" sz="1600" kern="1200" dirty="0" smtClean="0"/>
          </a:p>
          <a:p>
            <a:pPr>
              <a:spcAft>
                <a:spcPts val="600"/>
              </a:spcAft>
              <a:defRPr/>
            </a:pPr>
            <a:r>
              <a:rPr lang="it-IT" sz="1600" b="1" kern="1200" dirty="0" err="1" smtClean="0"/>
              <a:t>Low</a:t>
            </a:r>
            <a:r>
              <a:rPr lang="it-IT" sz="1600" b="1" kern="1200" dirty="0" smtClean="0"/>
              <a:t> </a:t>
            </a:r>
            <a:r>
              <a:rPr lang="it-IT" sz="1600" b="1" kern="1200" dirty="0" err="1" smtClean="0"/>
              <a:t>identification</a:t>
            </a:r>
            <a:r>
              <a:rPr lang="it-IT" sz="1600" b="1" kern="1200" dirty="0" smtClean="0"/>
              <a:t> </a:t>
            </a:r>
            <a:r>
              <a:rPr lang="it-IT" sz="1600" b="1" kern="1200" dirty="0" err="1" smtClean="0"/>
              <a:t>thresholds</a:t>
            </a:r>
            <a:r>
              <a:rPr lang="it-IT" sz="1600" b="1" kern="1200" dirty="0" smtClean="0"/>
              <a:t> </a:t>
            </a:r>
            <a:r>
              <a:rPr lang="it-IT" sz="1600" kern="1200" dirty="0" err="1" smtClean="0"/>
              <a:t>both</a:t>
            </a:r>
            <a:r>
              <a:rPr lang="it-IT" sz="1600" kern="1200" dirty="0" smtClean="0"/>
              <a:t> for </a:t>
            </a:r>
            <a:r>
              <a:rPr lang="it-IT" sz="1600" kern="1200" dirty="0" err="1" smtClean="0"/>
              <a:t>LCPs</a:t>
            </a:r>
            <a:r>
              <a:rPr lang="it-IT" sz="1600" kern="1200" dirty="0" smtClean="0"/>
              <a:t> and </a:t>
            </a:r>
            <a:r>
              <a:rPr lang="it-IT" sz="1600" kern="1200" dirty="0" err="1" smtClean="0"/>
              <a:t>IMFs</a:t>
            </a:r>
            <a:r>
              <a:rPr lang="it-IT" sz="1600" kern="1200" dirty="0" smtClean="0"/>
              <a:t>  (</a:t>
            </a:r>
            <a:r>
              <a:rPr lang="it-IT" sz="1600" kern="1200" dirty="0" smtClean="0">
                <a:sym typeface="Wingdings" pitchFamily="2" charset="2"/>
              </a:rPr>
              <a:t> </a:t>
            </a:r>
            <a:r>
              <a:rPr lang="it-IT" sz="1600" kern="1200" dirty="0" err="1" smtClean="0">
                <a:sym typeface="Wingdings" pitchFamily="2" charset="2"/>
              </a:rPr>
              <a:t>low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energy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measurements</a:t>
            </a:r>
            <a:r>
              <a:rPr lang="it-IT" sz="1600" kern="1200" dirty="0" smtClean="0">
                <a:sym typeface="Wingdings" pitchFamily="2" charset="2"/>
              </a:rPr>
              <a:t> with RIB </a:t>
            </a:r>
            <a:r>
              <a:rPr lang="it-IT" sz="1600" kern="1200" dirty="0" err="1" smtClean="0">
                <a:sym typeface="Wingdings" pitchFamily="2" charset="2"/>
              </a:rPr>
              <a:t>at</a:t>
            </a:r>
            <a:r>
              <a:rPr lang="it-IT" sz="1600" kern="1200" dirty="0" smtClean="0">
                <a:sym typeface="Wingdings" pitchFamily="2" charset="2"/>
              </a:rPr>
              <a:t> SPES and SPIRAL2)</a:t>
            </a:r>
          </a:p>
          <a:p>
            <a:pPr>
              <a:spcAft>
                <a:spcPts val="600"/>
              </a:spcAft>
              <a:defRPr/>
            </a:pPr>
            <a:r>
              <a:rPr lang="it-IT" sz="1600" b="1" kern="1200" dirty="0" smtClean="0">
                <a:sym typeface="Wingdings" pitchFamily="2" charset="2"/>
              </a:rPr>
              <a:t>Wide </a:t>
            </a:r>
            <a:r>
              <a:rPr lang="it-IT" sz="1600" b="1" kern="1200" dirty="0" err="1" smtClean="0">
                <a:sym typeface="Wingdings" pitchFamily="2" charset="2"/>
              </a:rPr>
              <a:t>dynamic</a:t>
            </a:r>
            <a:r>
              <a:rPr lang="it-IT" sz="1600" b="1" kern="1200" dirty="0" smtClean="0">
                <a:sym typeface="Wingdings" pitchFamily="2" charset="2"/>
              </a:rPr>
              <a:t> </a:t>
            </a:r>
            <a:r>
              <a:rPr lang="it-IT" sz="1600" b="1" kern="1200" dirty="0" err="1" smtClean="0">
                <a:sym typeface="Wingdings" pitchFamily="2" charset="2"/>
              </a:rPr>
              <a:t>range</a:t>
            </a:r>
            <a:r>
              <a:rPr lang="it-IT" sz="1600" b="1" kern="1200" dirty="0" smtClean="0">
                <a:sym typeface="Wingdings" pitchFamily="2" charset="2"/>
              </a:rPr>
              <a:t> </a:t>
            </a:r>
            <a:r>
              <a:rPr lang="it-IT" sz="1600" kern="1200" dirty="0" smtClean="0">
                <a:sym typeface="Wingdings" pitchFamily="2" charset="2"/>
              </a:rPr>
              <a:t>to </a:t>
            </a:r>
            <a:r>
              <a:rPr lang="it-IT" sz="1600" kern="1200" dirty="0" err="1" smtClean="0">
                <a:sym typeface="Wingdings" pitchFamily="2" charset="2"/>
              </a:rPr>
              <a:t>detect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both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LCPs</a:t>
            </a:r>
            <a:r>
              <a:rPr lang="it-IT" sz="1600" kern="1200" dirty="0" smtClean="0">
                <a:sym typeface="Wingdings" pitchFamily="2" charset="2"/>
              </a:rPr>
              <a:t> and </a:t>
            </a:r>
            <a:r>
              <a:rPr lang="it-IT" sz="1600" kern="1200" dirty="0" err="1" smtClean="0">
                <a:sym typeface="Wingdings" pitchFamily="2" charset="2"/>
              </a:rPr>
              <a:t>IMFs</a:t>
            </a:r>
            <a:r>
              <a:rPr lang="it-IT" sz="1600" kern="1200" dirty="0" smtClean="0">
                <a:sym typeface="Wingdings" pitchFamily="2" charset="2"/>
              </a:rPr>
              <a:t> in </a:t>
            </a:r>
            <a:r>
              <a:rPr lang="it-IT" sz="1600" kern="1200" dirty="0">
                <a:sym typeface="Wingdings" pitchFamily="2" charset="2"/>
              </a:rPr>
              <a:t>the </a:t>
            </a:r>
            <a:r>
              <a:rPr lang="it-IT" sz="1600" kern="1200" dirty="0" err="1">
                <a:sym typeface="Wingdings" pitchFamily="2" charset="2"/>
              </a:rPr>
              <a:t>same</a:t>
            </a:r>
            <a:r>
              <a:rPr lang="it-IT" sz="1600" kern="1200" dirty="0">
                <a:sym typeface="Wingdings" pitchFamily="2" charset="2"/>
              </a:rPr>
              <a:t> </a:t>
            </a:r>
            <a:r>
              <a:rPr lang="it-IT" sz="1600" kern="1200" dirty="0" err="1">
                <a:sym typeface="Wingdings" pitchFamily="2" charset="2"/>
              </a:rPr>
              <a:t>event</a:t>
            </a:r>
            <a:r>
              <a:rPr lang="it-IT" sz="1600" kern="1200" dirty="0">
                <a:sym typeface="Wingdings" pitchFamily="2" charset="2"/>
              </a:rPr>
              <a:t> </a:t>
            </a:r>
            <a:r>
              <a:rPr lang="it-IT" sz="1600" kern="1200" dirty="0" smtClean="0">
                <a:sym typeface="Wingdings" pitchFamily="2" charset="2"/>
              </a:rPr>
              <a:t>( LCP-IMF </a:t>
            </a:r>
            <a:r>
              <a:rPr lang="it-IT" sz="1600" kern="1200" dirty="0" err="1" smtClean="0">
                <a:sym typeface="Wingdings" pitchFamily="2" charset="2"/>
              </a:rPr>
              <a:t>correlation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functions</a:t>
            </a:r>
            <a:r>
              <a:rPr lang="it-IT" sz="1600" kern="1200" dirty="0" smtClean="0">
                <a:sym typeface="Wingdings" pitchFamily="2" charset="2"/>
              </a:rPr>
              <a:t> to </a:t>
            </a:r>
            <a:r>
              <a:rPr lang="it-IT" sz="1600" kern="1200" dirty="0" err="1" smtClean="0">
                <a:sym typeface="Wingdings" pitchFamily="2" charset="2"/>
              </a:rPr>
              <a:t>ascertain</a:t>
            </a:r>
            <a:r>
              <a:rPr lang="it-IT" sz="1600" kern="1200" dirty="0" smtClean="0">
                <a:sym typeface="Wingdings" pitchFamily="2" charset="2"/>
              </a:rPr>
              <a:t> temperature and </a:t>
            </a:r>
            <a:r>
              <a:rPr lang="it-IT" sz="1600" kern="1200" dirty="0" err="1" smtClean="0">
                <a:sym typeface="Wingdings" pitchFamily="2" charset="2"/>
              </a:rPr>
              <a:t>excitation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energy</a:t>
            </a:r>
            <a:r>
              <a:rPr lang="it-IT" sz="1600" kern="1200" dirty="0" smtClean="0">
                <a:sym typeface="Wingdings" pitchFamily="2" charset="2"/>
              </a:rPr>
              <a:t> of </a:t>
            </a:r>
            <a:r>
              <a:rPr lang="it-IT" sz="1600" kern="1200" dirty="0" err="1" smtClean="0">
                <a:sym typeface="Wingdings" pitchFamily="2" charset="2"/>
              </a:rPr>
              <a:t>primary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fragments</a:t>
            </a:r>
            <a:r>
              <a:rPr lang="it-IT" sz="1600" kern="1200" dirty="0" smtClean="0">
                <a:sym typeface="Wingdings" pitchFamily="2" charset="2"/>
              </a:rPr>
              <a:t> and (</a:t>
            </a:r>
            <a:r>
              <a:rPr lang="it-IT" sz="1600" kern="1200" dirty="0" err="1" smtClean="0">
                <a:sym typeface="Wingdings" pitchFamily="2" charset="2"/>
              </a:rPr>
              <a:t>p,d</a:t>
            </a:r>
            <a:r>
              <a:rPr lang="it-IT" sz="1600" kern="1200" dirty="0" smtClean="0">
                <a:sym typeface="Wingdings" pitchFamily="2" charset="2"/>
              </a:rPr>
              <a:t>) and (</a:t>
            </a:r>
            <a:r>
              <a:rPr lang="it-IT" sz="1600" kern="1200" dirty="0" err="1" smtClean="0">
                <a:sym typeface="Wingdings" pitchFamily="2" charset="2"/>
              </a:rPr>
              <a:t>d,p</a:t>
            </a:r>
            <a:r>
              <a:rPr lang="it-IT" sz="1600" kern="1200" dirty="0" smtClean="0">
                <a:sym typeface="Wingdings" pitchFamily="2" charset="2"/>
              </a:rPr>
              <a:t>) </a:t>
            </a:r>
            <a:r>
              <a:rPr lang="it-IT" sz="1600" kern="1200" dirty="0" err="1" smtClean="0">
                <a:sym typeface="Wingdings" pitchFamily="2" charset="2"/>
              </a:rPr>
              <a:t>direct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reactions</a:t>
            </a:r>
            <a:r>
              <a:rPr lang="it-IT" sz="1600" kern="1200" dirty="0" smtClean="0">
                <a:sym typeface="Wingdings" pitchFamily="2" charset="2"/>
              </a:rPr>
              <a:t> in inverse </a:t>
            </a:r>
            <a:r>
              <a:rPr lang="it-IT" sz="1600" kern="1200" dirty="0" err="1" smtClean="0">
                <a:sym typeface="Wingdings" pitchFamily="2" charset="2"/>
              </a:rPr>
              <a:t>kinematics</a:t>
            </a:r>
            <a:r>
              <a:rPr lang="it-IT" sz="1600" kern="1200" dirty="0">
                <a:sym typeface="Wingdings" pitchFamily="2" charset="2"/>
              </a:rPr>
              <a:t> </a:t>
            </a:r>
            <a:r>
              <a:rPr lang="it-IT" sz="1600" kern="1200" dirty="0" smtClean="0">
                <a:sym typeface="Wingdings" pitchFamily="2" charset="2"/>
              </a:rPr>
              <a:t>with </a:t>
            </a:r>
            <a:r>
              <a:rPr lang="it-IT" sz="1600" kern="1200" dirty="0" err="1" smtClean="0">
                <a:sym typeface="Wingdings" pitchFamily="2" charset="2"/>
              </a:rPr>
              <a:t>RIBs</a:t>
            </a:r>
            <a:r>
              <a:rPr lang="it-IT" sz="1600" kern="1200" dirty="0" smtClean="0">
                <a:sym typeface="Wingdings" pitchFamily="2" charset="2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it-IT" sz="1600" b="1" kern="1200" dirty="0" smtClean="0">
                <a:sym typeface="Wingdings" pitchFamily="2" charset="2"/>
              </a:rPr>
              <a:t>High </a:t>
            </a:r>
            <a:r>
              <a:rPr lang="it-IT" sz="1600" b="1" kern="1200" dirty="0" err="1" smtClean="0">
                <a:sym typeface="Wingdings" pitchFamily="2" charset="2"/>
              </a:rPr>
              <a:t>stopping</a:t>
            </a:r>
            <a:r>
              <a:rPr lang="it-IT" sz="1600" b="1" kern="1200" dirty="0" smtClean="0">
                <a:sym typeface="Wingdings" pitchFamily="2" charset="2"/>
              </a:rPr>
              <a:t> </a:t>
            </a:r>
            <a:r>
              <a:rPr lang="it-IT" sz="1600" b="1" kern="1200" dirty="0" err="1" smtClean="0">
                <a:sym typeface="Wingdings" pitchFamily="2" charset="2"/>
              </a:rPr>
              <a:t>power</a:t>
            </a:r>
            <a:r>
              <a:rPr lang="it-IT" sz="1600" b="1" kern="1200" dirty="0" smtClean="0">
                <a:sym typeface="Wingdings" pitchFamily="2" charset="2"/>
              </a:rPr>
              <a:t> </a:t>
            </a:r>
            <a:r>
              <a:rPr lang="it-IT" sz="1600" kern="1200" dirty="0" smtClean="0">
                <a:sym typeface="Wingdings" pitchFamily="2" charset="2"/>
              </a:rPr>
              <a:t> high-</a:t>
            </a:r>
            <a:r>
              <a:rPr lang="it-IT" sz="1600" kern="1200" dirty="0" err="1" smtClean="0">
                <a:sym typeface="Wingdings" pitchFamily="2" charset="2"/>
              </a:rPr>
              <a:t>energy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LCPs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correlations</a:t>
            </a:r>
            <a:r>
              <a:rPr lang="it-IT" sz="1600" kern="1200" dirty="0" smtClean="0">
                <a:sym typeface="Wingdings" pitchFamily="2" charset="2"/>
              </a:rPr>
              <a:t>, ‘</a:t>
            </a:r>
            <a:r>
              <a:rPr lang="it-IT" sz="1600" kern="1200" dirty="0" err="1" smtClean="0">
                <a:sym typeface="Wingdings" pitchFamily="2" charset="2"/>
              </a:rPr>
              <a:t>space</a:t>
            </a:r>
            <a:r>
              <a:rPr lang="it-IT" sz="1600" kern="1200" dirty="0" smtClean="0">
                <a:sym typeface="Wingdings" pitchFamily="2" charset="2"/>
              </a:rPr>
              <a:t>-time’ </a:t>
            </a:r>
            <a:r>
              <a:rPr lang="it-IT" sz="1600" kern="1200" dirty="0" err="1" smtClean="0">
                <a:sym typeface="Wingdings" pitchFamily="2" charset="2"/>
              </a:rPr>
              <a:t>snapshots</a:t>
            </a:r>
            <a:r>
              <a:rPr lang="it-IT" sz="1600" kern="1200" dirty="0" smtClean="0">
                <a:sym typeface="Wingdings" pitchFamily="2" charset="2"/>
              </a:rPr>
              <a:t> of </a:t>
            </a:r>
            <a:r>
              <a:rPr lang="it-IT" sz="1600" kern="1200" dirty="0" err="1" smtClean="0">
                <a:sym typeface="Wingdings" pitchFamily="2" charset="2"/>
              </a:rPr>
              <a:t>particle</a:t>
            </a:r>
            <a:r>
              <a:rPr lang="it-IT" sz="1600" kern="1200" dirty="0" smtClean="0">
                <a:sym typeface="Wingdings" pitchFamily="2" charset="2"/>
              </a:rPr>
              <a:t> and </a:t>
            </a:r>
            <a:r>
              <a:rPr lang="it-IT" sz="1600" kern="1200" dirty="0" err="1" smtClean="0">
                <a:sym typeface="Wingdings" pitchFamily="2" charset="2"/>
              </a:rPr>
              <a:t>complex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fragments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emitting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sources</a:t>
            </a:r>
            <a:r>
              <a:rPr lang="it-IT" sz="1600" kern="1200" dirty="0" smtClean="0">
                <a:sym typeface="Wingdings" pitchFamily="2" charset="2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it-IT" sz="1600" b="1" kern="1200" dirty="0" smtClean="0">
                <a:sym typeface="Wingdings" pitchFamily="2" charset="2"/>
              </a:rPr>
              <a:t>Simple, versatile, modular and </a:t>
            </a:r>
            <a:r>
              <a:rPr lang="it-IT" sz="1600" b="1" kern="1200" dirty="0" err="1" smtClean="0">
                <a:sym typeface="Wingdings" pitchFamily="2" charset="2"/>
              </a:rPr>
              <a:t>transportable</a:t>
            </a:r>
            <a:r>
              <a:rPr lang="it-IT" sz="1600" b="1" kern="1200" dirty="0" smtClean="0">
                <a:sym typeface="Wingdings" pitchFamily="2" charset="2"/>
              </a:rPr>
              <a:t> geometry </a:t>
            </a:r>
            <a:r>
              <a:rPr lang="it-IT" sz="1600" kern="1200" dirty="0" smtClean="0">
                <a:sym typeface="Wingdings" pitchFamily="2" charset="2"/>
              </a:rPr>
              <a:t> </a:t>
            </a:r>
            <a:r>
              <a:rPr lang="it-IT" sz="1600" kern="1200" dirty="0" err="1" smtClean="0">
                <a:sym typeface="Wingdings" pitchFamily="2" charset="2"/>
              </a:rPr>
              <a:t>ease</a:t>
            </a:r>
            <a:r>
              <a:rPr lang="it-IT" sz="1600" kern="1200" dirty="0" smtClean="0">
                <a:sym typeface="Wingdings" pitchFamily="2" charset="2"/>
              </a:rPr>
              <a:t> of </a:t>
            </a:r>
            <a:r>
              <a:rPr lang="it-IT" sz="1600" kern="1200" dirty="0" err="1" smtClean="0">
                <a:sym typeface="Wingdings" pitchFamily="2" charset="2"/>
              </a:rPr>
              <a:t>coupling</a:t>
            </a:r>
            <a:r>
              <a:rPr lang="it-IT" sz="1600" kern="1200" dirty="0" smtClean="0">
                <a:sym typeface="Wingdings" pitchFamily="2" charset="2"/>
              </a:rPr>
              <a:t> with </a:t>
            </a:r>
            <a:r>
              <a:rPr lang="it-IT" sz="1600" kern="1200" dirty="0" err="1" smtClean="0">
                <a:sym typeface="Wingdings" pitchFamily="2" charset="2"/>
              </a:rPr>
              <a:t>other</a:t>
            </a:r>
            <a:r>
              <a:rPr lang="it-IT" sz="1600" kern="1200" dirty="0" smtClean="0">
                <a:sym typeface="Wingdings" pitchFamily="2" charset="2"/>
              </a:rPr>
              <a:t> detectors (4</a:t>
            </a:r>
            <a:r>
              <a:rPr lang="it-IT" sz="1600" kern="1200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it-IT" sz="1600" kern="1200" dirty="0">
                <a:sym typeface="Wingdings" pitchFamily="2" charset="2"/>
              </a:rPr>
              <a:t>-</a:t>
            </a:r>
            <a:r>
              <a:rPr lang="it-IT" sz="1600" kern="1200" dirty="0" smtClean="0">
                <a:sym typeface="Wingdings" pitchFamily="2" charset="2"/>
              </a:rPr>
              <a:t>arrays,  </a:t>
            </a:r>
            <a:r>
              <a:rPr lang="it-IT" sz="1600" kern="1200" dirty="0" err="1" smtClean="0">
                <a:sym typeface="Wingdings" pitchFamily="2" charset="2"/>
              </a:rPr>
              <a:t>spectrometers</a:t>
            </a:r>
            <a:r>
              <a:rPr lang="it-IT" sz="1600" kern="1200" dirty="0" smtClean="0">
                <a:sym typeface="Wingdings" pitchFamily="2" charset="2"/>
              </a:rPr>
              <a:t>, </a:t>
            </a:r>
            <a:r>
              <a:rPr lang="it-IT" sz="1600" kern="1200" dirty="0" err="1" smtClean="0">
                <a:sym typeface="Wingdings" pitchFamily="2" charset="2"/>
              </a:rPr>
              <a:t>neutron</a:t>
            </a:r>
            <a:r>
              <a:rPr lang="it-IT" sz="1600" kern="1200" dirty="0" smtClean="0">
                <a:sym typeface="Wingdings" pitchFamily="2" charset="2"/>
              </a:rPr>
              <a:t> detectors) and </a:t>
            </a:r>
            <a:r>
              <a:rPr lang="it-IT" sz="1600" kern="1200" dirty="0" err="1" smtClean="0">
                <a:sym typeface="Wingdings" pitchFamily="2" charset="2"/>
              </a:rPr>
              <a:t>temporary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installation</a:t>
            </a:r>
            <a:r>
              <a:rPr lang="it-IT" sz="1600" kern="1200" dirty="0" smtClean="0">
                <a:sym typeface="Wingdings" pitchFamily="2" charset="2"/>
              </a:rPr>
              <a:t> in </a:t>
            </a:r>
            <a:r>
              <a:rPr lang="it-IT" sz="1600" kern="1200" dirty="0" err="1" smtClean="0">
                <a:sym typeface="Wingdings" pitchFamily="2" charset="2"/>
              </a:rPr>
              <a:t>different</a:t>
            </a:r>
            <a:r>
              <a:rPr lang="it-IT" sz="1600" kern="1200" dirty="0" smtClean="0">
                <a:sym typeface="Wingdings" pitchFamily="2" charset="2"/>
              </a:rPr>
              <a:t> </a:t>
            </a:r>
            <a:r>
              <a:rPr lang="it-IT" sz="1600" kern="1200" dirty="0" err="1" smtClean="0">
                <a:sym typeface="Wingdings" pitchFamily="2" charset="2"/>
              </a:rPr>
              <a:t>facilities</a:t>
            </a:r>
            <a:r>
              <a:rPr lang="it-IT" sz="1600" kern="1200" dirty="0" smtClean="0">
                <a:sym typeface="Wingdings" pitchFamily="2" charset="2"/>
              </a:rPr>
              <a:t>. </a:t>
            </a:r>
            <a:endParaRPr lang="en-US" sz="1600" kern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C118E8-9E61-4860-9192-77632516AA4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2D2D8A"/>
                </a:solidFill>
              </a:rPr>
              <a:t>Existing</a:t>
            </a:r>
            <a:r>
              <a:rPr lang="it-IT" dirty="0" smtClean="0">
                <a:solidFill>
                  <a:srgbClr val="2D2D8A"/>
                </a:solidFill>
              </a:rPr>
              <a:t> </a:t>
            </a:r>
            <a:r>
              <a:rPr lang="it-IT" dirty="0" err="1" smtClean="0">
                <a:solidFill>
                  <a:srgbClr val="2D2D8A"/>
                </a:solidFill>
              </a:rPr>
              <a:t>correlators</a:t>
            </a:r>
            <a:endParaRPr lang="en-US" dirty="0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6F3E21E-D086-4408-9D33-9447C396790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923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1" y="1783809"/>
            <a:ext cx="3839889" cy="231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86" y="1730362"/>
            <a:ext cx="2218719" cy="203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776" y="938898"/>
            <a:ext cx="4878840" cy="73994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MUST II </a:t>
            </a:r>
            <a:r>
              <a:rPr lang="en-US" sz="1600" dirty="0" smtClean="0"/>
              <a:t>- Mur à strip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/>
              <a:t>(@</a:t>
            </a:r>
            <a:r>
              <a:rPr lang="en-US" sz="1600" dirty="0" err="1" smtClean="0"/>
              <a:t>Ganil</a:t>
            </a:r>
            <a:r>
              <a:rPr lang="en-US" sz="1600" dirty="0" smtClean="0"/>
              <a:t>)	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2"/>
          </p:nvPr>
        </p:nvSpPr>
        <p:spPr>
          <a:xfrm>
            <a:off x="4655819" y="865836"/>
            <a:ext cx="4359391" cy="96523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 err="1" smtClean="0"/>
              <a:t>HiRA</a:t>
            </a:r>
            <a:r>
              <a:rPr lang="en-US" dirty="0" smtClean="0"/>
              <a:t> </a:t>
            </a:r>
            <a:r>
              <a:rPr lang="en-US" sz="1600" dirty="0" smtClean="0"/>
              <a:t>-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sz="1600" dirty="0"/>
              <a:t>High Resolution Array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/>
              <a:t>(@ </a:t>
            </a:r>
            <a:r>
              <a:rPr lang="en-US" sz="1600" dirty="0"/>
              <a:t>Michigan State </a:t>
            </a:r>
            <a:r>
              <a:rPr lang="en-US" sz="1600" dirty="0" smtClean="0"/>
              <a:t>University)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 bwMode="auto">
          <a:xfrm>
            <a:off x="5241701" y="3763519"/>
            <a:ext cx="3902299" cy="28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r>
              <a:rPr lang="en-US" sz="1600" kern="0" dirty="0"/>
              <a:t>m</a:t>
            </a:r>
            <a:r>
              <a:rPr lang="en-US" sz="1600" kern="0" dirty="0" smtClean="0"/>
              <a:t>ainly intended for nuclear astrophysics studies (Z=1 and Z=2)</a:t>
            </a:r>
          </a:p>
          <a:p>
            <a:r>
              <a:rPr lang="en-US" sz="1600" kern="0" dirty="0" smtClean="0"/>
              <a:t>array of 20 telescopes: </a:t>
            </a:r>
          </a:p>
          <a:p>
            <a:pPr lvl="1"/>
            <a:r>
              <a:rPr lang="en-US" sz="1200" kern="0" dirty="0" smtClean="0"/>
              <a:t>65µm-thick Single-Side Si-strip detector </a:t>
            </a:r>
          </a:p>
          <a:p>
            <a:pPr lvl="1"/>
            <a:r>
              <a:rPr lang="en-US" sz="1200" kern="0" dirty="0" smtClean="0"/>
              <a:t>1.5mm-thick silicon-strip detector </a:t>
            </a:r>
          </a:p>
          <a:p>
            <a:pPr lvl="1"/>
            <a:r>
              <a:rPr lang="en-US" sz="1200" kern="0" dirty="0" smtClean="0"/>
              <a:t>four 4cm-thick </a:t>
            </a:r>
            <a:r>
              <a:rPr lang="en-US" sz="1200" kern="0" dirty="0" err="1" smtClean="0"/>
              <a:t>CsI</a:t>
            </a:r>
            <a:r>
              <a:rPr lang="en-US" sz="1200" kern="0" dirty="0" smtClean="0"/>
              <a:t>(</a:t>
            </a:r>
            <a:r>
              <a:rPr lang="en-US" sz="1200" kern="0" dirty="0" err="1" smtClean="0"/>
              <a:t>Tl</a:t>
            </a:r>
            <a:r>
              <a:rPr lang="en-US" sz="1200" kern="0" dirty="0" smtClean="0"/>
              <a:t>) crystals</a:t>
            </a:r>
          </a:p>
          <a:p>
            <a:r>
              <a:rPr lang="en-US" sz="1600" kern="0" dirty="0" smtClean="0"/>
              <a:t>angular resolution of 0.15° at the nominal distance of 35 cm from the target</a:t>
            </a:r>
          </a:p>
          <a:p>
            <a:r>
              <a:rPr lang="en-US" sz="1600" kern="0" dirty="0" smtClean="0"/>
              <a:t>70% of the solid angle between scattering angles of 5° and 30°</a:t>
            </a:r>
          </a:p>
          <a:p>
            <a:endParaRPr lang="en-US" sz="1600" kern="0" dirty="0" smtClean="0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927278" y="4124131"/>
            <a:ext cx="4147002" cy="245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r>
              <a:rPr lang="en-US" sz="1600" dirty="0"/>
              <a:t>dedicated to the study of reactions induced by radioactive beams on light </a:t>
            </a:r>
            <a:r>
              <a:rPr lang="en-US" sz="1600" dirty="0" smtClean="0"/>
              <a:t>particles (up to Z=2) </a:t>
            </a:r>
          </a:p>
          <a:p>
            <a:r>
              <a:rPr lang="en-US" sz="1600" dirty="0" smtClean="0"/>
              <a:t>telescope </a:t>
            </a:r>
            <a:r>
              <a:rPr lang="en-US" sz="1600" dirty="0"/>
              <a:t>consists </a:t>
            </a:r>
            <a:r>
              <a:rPr lang="en-US" sz="1600" dirty="0" smtClean="0"/>
              <a:t>of</a:t>
            </a:r>
          </a:p>
          <a:p>
            <a:pPr lvl="1"/>
            <a:r>
              <a:rPr lang="en-US" sz="1200" kern="0" dirty="0" smtClean="0"/>
              <a:t>300µm-thick Double-Side </a:t>
            </a:r>
            <a:r>
              <a:rPr lang="en-US" sz="1200" kern="0" dirty="0"/>
              <a:t>Si-strip detector </a:t>
            </a:r>
          </a:p>
          <a:p>
            <a:pPr lvl="1"/>
            <a:r>
              <a:rPr lang="en-US" sz="1200" kern="0" dirty="0"/>
              <a:t>t</a:t>
            </a:r>
            <a:r>
              <a:rPr lang="en-US" sz="1200" kern="0" dirty="0" smtClean="0"/>
              <a:t>wo segmented 5mm-thick Si(Li) detector </a:t>
            </a:r>
            <a:endParaRPr lang="en-US" sz="1200" kern="0" dirty="0"/>
          </a:p>
          <a:p>
            <a:pPr lvl="1"/>
            <a:r>
              <a:rPr lang="en-US" sz="1200" kern="0" dirty="0" smtClean="0"/>
              <a:t>3cm-thick </a:t>
            </a:r>
            <a:r>
              <a:rPr lang="en-US" sz="1200" kern="0" dirty="0" err="1"/>
              <a:t>CsI</a:t>
            </a:r>
            <a:r>
              <a:rPr lang="en-US" sz="1200" kern="0" dirty="0"/>
              <a:t>(</a:t>
            </a:r>
            <a:r>
              <a:rPr lang="en-US" sz="1200" kern="0" dirty="0" err="1"/>
              <a:t>Tl</a:t>
            </a:r>
            <a:r>
              <a:rPr lang="en-US" sz="1200" kern="0" dirty="0"/>
              <a:t>) </a:t>
            </a:r>
            <a:r>
              <a:rPr lang="en-US" sz="1200" kern="0" dirty="0" smtClean="0"/>
              <a:t>crystals </a:t>
            </a:r>
            <a:endParaRPr lang="en-US" sz="1200" kern="0" dirty="0"/>
          </a:p>
          <a:p>
            <a:r>
              <a:rPr lang="en-US" sz="1600" dirty="0"/>
              <a:t>l</a:t>
            </a:r>
            <a:r>
              <a:rPr lang="en-US" sz="1600" dirty="0" smtClean="0"/>
              <a:t>arge angular</a:t>
            </a:r>
            <a:r>
              <a:rPr lang="en-US" sz="1600" dirty="0"/>
              <a:t> </a:t>
            </a:r>
            <a:r>
              <a:rPr lang="en-US" sz="1600" dirty="0" smtClean="0"/>
              <a:t>coverage (70% up</a:t>
            </a:r>
            <a:r>
              <a:rPr lang="en-US" sz="1600" dirty="0"/>
              <a:t> </a:t>
            </a:r>
            <a:r>
              <a:rPr lang="en-US" sz="1600" dirty="0" smtClean="0"/>
              <a:t>to</a:t>
            </a:r>
            <a:r>
              <a:rPr lang="en-US" sz="1600" dirty="0"/>
              <a:t> </a:t>
            </a:r>
            <a:r>
              <a:rPr lang="en-US" sz="1600" dirty="0" smtClean="0"/>
              <a:t>angles</a:t>
            </a:r>
            <a:r>
              <a:rPr lang="en-US" sz="1600" dirty="0"/>
              <a:t> </a:t>
            </a:r>
            <a:r>
              <a:rPr lang="en-US" sz="1600" dirty="0" smtClean="0"/>
              <a:t>of</a:t>
            </a:r>
            <a:r>
              <a:rPr lang="en-US" sz="1600" dirty="0"/>
              <a:t> </a:t>
            </a:r>
            <a:r>
              <a:rPr lang="en-US" sz="1600" dirty="0" smtClean="0"/>
              <a:t>45°).</a:t>
            </a:r>
            <a:endParaRPr lang="en-US" sz="1600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Emmanuel-files\farcos_cluster_vistas_con_stri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50584" r="53629" b="1730"/>
          <a:stretch>
            <a:fillRect/>
          </a:stretch>
        </p:blipFill>
        <p:spPr bwMode="auto">
          <a:xfrm>
            <a:off x="4675188" y="828675"/>
            <a:ext cx="200501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2D2D8A"/>
                </a:solidFill>
              </a:rPr>
              <a:t>FARCOS components: detectors 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1126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714FE3BA-4796-4C52-BC6D-DC7BD89FB8DA}" type="slidenum">
              <a:rPr lang="en-US" smtClean="0"/>
              <a:pPr algn="r" eaLnBrk="1" hangingPunct="1">
                <a:defRPr/>
              </a:pPr>
              <a:t>12</a:t>
            </a:fld>
            <a:endParaRPr lang="en-US" smtClean="0"/>
          </a:p>
        </p:txBody>
      </p:sp>
      <p:pic>
        <p:nvPicPr>
          <p:cNvPr id="112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212850"/>
            <a:ext cx="474821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85938" y="2741613"/>
            <a:ext cx="508793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DSSSD, made by MICRON Semiconductor, on a standard design (BB7)</a:t>
            </a:r>
            <a:r>
              <a:rPr lang="en-US" sz="1250" dirty="0">
                <a:solidFill>
                  <a:schemeClr val="accent6"/>
                </a:solidFill>
                <a:cs typeface="+mn-cs"/>
              </a:rPr>
              <a:t> </a:t>
            </a:r>
            <a:r>
              <a:rPr lang="en-US" sz="1250" dirty="0">
                <a:solidFill>
                  <a:schemeClr val="accent6"/>
                </a:solidFill>
                <a:latin typeface="+mn-lt"/>
                <a:cs typeface="+mn-cs"/>
              </a:rPr>
              <a:t>with a </a:t>
            </a:r>
            <a:r>
              <a:rPr lang="en-US" sz="1250" dirty="0" smtClean="0">
                <a:solidFill>
                  <a:schemeClr val="accent6"/>
                </a:solidFill>
                <a:latin typeface="+mn-lt"/>
                <a:cs typeface="+mn-cs"/>
              </a:rPr>
              <a:t>minimum area </a:t>
            </a:r>
            <a:r>
              <a:rPr lang="en-US" sz="1250" dirty="0">
                <a:solidFill>
                  <a:schemeClr val="accent6"/>
                </a:solidFill>
                <a:latin typeface="+mn-lt"/>
                <a:cs typeface="+mn-cs"/>
              </a:rPr>
              <a:t>PCB frame (4 mm </a:t>
            </a:r>
            <a:r>
              <a:rPr lang="en-US" sz="1250" dirty="0" smtClean="0">
                <a:solidFill>
                  <a:schemeClr val="accent6"/>
                </a:solidFill>
                <a:latin typeface="+mn-lt"/>
                <a:cs typeface="+mn-cs"/>
              </a:rPr>
              <a:t>wide) 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Front-side gap: 25 </a:t>
            </a:r>
            <a:r>
              <a:rPr lang="en-US" sz="1250" dirty="0" smtClean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m,  back-side gap 40 </a:t>
            </a:r>
            <a:r>
              <a:rPr lang="en-US" sz="1250" dirty="0" smtClean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m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err="1" smtClean="0">
                <a:solidFill>
                  <a:schemeClr val="accent6"/>
                </a:solidFill>
                <a:latin typeface="+mj-lt"/>
                <a:cs typeface="+mn-cs"/>
              </a:rPr>
              <a:t>Kapton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 cables directly bonded to each side of the welded detector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3875" y="1235075"/>
            <a:ext cx="1963738" cy="1882775"/>
          </a:xfrm>
          <a:prstGeom prst="rect">
            <a:avLst/>
          </a:prstGeom>
          <a:noFill/>
          <a:ln w="1905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0413" y="828675"/>
            <a:ext cx="17065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Single cluster</a:t>
            </a:r>
            <a:endParaRPr lang="en-US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8613" y="828675"/>
            <a:ext cx="2354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Possible geometries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3875" y="3117850"/>
            <a:ext cx="1963738" cy="1503363"/>
          </a:xfrm>
          <a:prstGeom prst="rect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73875" y="4654550"/>
            <a:ext cx="22701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/>
                </a:solidFill>
                <a:latin typeface="+mj-lt"/>
                <a:cs typeface="+mn-cs"/>
              </a:rPr>
              <a:t>geometry of clusters follows the same radius with respect to the center of the target (i.e. each detector tangential</a:t>
            </a:r>
          </a:p>
          <a:p>
            <a:pPr algn="ctr">
              <a:defRPr/>
            </a:pPr>
            <a:r>
              <a:rPr lang="en-US" sz="1200" dirty="0">
                <a:solidFill>
                  <a:schemeClr val="accent6"/>
                </a:solidFill>
                <a:latin typeface="+mj-lt"/>
                <a:cs typeface="+mn-cs"/>
              </a:rPr>
              <a:t>to the imaginary sphere generated by a distance ”target-array” previously fixed)</a:t>
            </a:r>
          </a:p>
        </p:txBody>
      </p:sp>
      <p:pic>
        <p:nvPicPr>
          <p:cNvPr id="1127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803525"/>
            <a:ext cx="1630363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075113"/>
            <a:ext cx="1647825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665288" y="4008438"/>
            <a:ext cx="4673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highly homogeneous </a:t>
            </a:r>
            <a:r>
              <a:rPr lang="en-US" sz="1250" dirty="0" err="1" smtClean="0">
                <a:solidFill>
                  <a:schemeClr val="accent6"/>
                </a:solidFill>
                <a:latin typeface="+mj-lt"/>
                <a:cs typeface="+mn-cs"/>
              </a:rPr>
              <a:t>CsI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(</a:t>
            </a:r>
            <a:r>
              <a:rPr lang="en-US" sz="1250" dirty="0" err="1" smtClean="0">
                <a:solidFill>
                  <a:schemeClr val="accent6"/>
                </a:solidFill>
                <a:latin typeface="+mj-lt"/>
                <a:cs typeface="+mn-cs"/>
              </a:rPr>
              <a:t>Tl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) crystals, made by SCIONIX, with </a:t>
            </a:r>
            <a:r>
              <a:rPr lang="en-US" sz="1250" dirty="0" err="1" smtClean="0">
                <a:solidFill>
                  <a:schemeClr val="accent6"/>
                </a:solidFill>
                <a:latin typeface="+mj-lt"/>
                <a:cs typeface="+mn-cs"/>
              </a:rPr>
              <a:t>Tl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 concentration of the order of 1200 to 1500 ppm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each crystal wrapped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with 0.12 mm thick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white reflector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including 50 micron of aluminized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Mylar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entrance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window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composed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by 2 </a:t>
            </a:r>
            <a:r>
              <a:rPr lang="en-US" sz="1250" i="1" dirty="0" smtClean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m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thick aluminized Mylar with a density of 0.29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g/cm</a:t>
            </a:r>
            <a:r>
              <a:rPr lang="en-US" sz="1250" baseline="30000" dirty="0" smtClean="0">
                <a:solidFill>
                  <a:schemeClr val="accent6"/>
                </a:solidFill>
                <a:latin typeface="+mj-lt"/>
                <a:cs typeface="+mn-cs"/>
              </a:rPr>
              <a:t>2</a:t>
            </a:r>
            <a:endParaRPr lang="en-US" sz="1250" dirty="0" smtClean="0">
              <a:solidFill>
                <a:schemeClr val="accent6"/>
              </a:solidFill>
              <a:latin typeface="+mj-lt"/>
              <a:cs typeface="+mn-cs"/>
            </a:endParaRP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output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light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read out by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a Hamamatsu 18x18 mm PIN diode </a:t>
            </a:r>
            <a:r>
              <a:rPr lang="en-US" sz="1250" dirty="0" smtClean="0">
                <a:solidFill>
                  <a:schemeClr val="accent6"/>
                </a:solidFill>
                <a:latin typeface="+mj-lt"/>
                <a:cs typeface="+mn-cs"/>
              </a:rPr>
              <a:t>S3204-08, attached </a:t>
            </a:r>
            <a:r>
              <a:rPr lang="en-US" sz="1250" dirty="0">
                <a:solidFill>
                  <a:schemeClr val="accent6"/>
                </a:solidFill>
                <a:latin typeface="+mj-lt"/>
                <a:cs typeface="+mn-cs"/>
              </a:rPr>
              <a:t>to the rear face of each crystal. </a:t>
            </a:r>
            <a:endParaRPr lang="en-US" sz="1250" dirty="0" smtClean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-564" b="-1"/>
          <a:stretch/>
        </p:blipFill>
        <p:spPr>
          <a:xfrm>
            <a:off x="3114541" y="2163763"/>
            <a:ext cx="3028279" cy="1365249"/>
          </a:xfrm>
          <a:prstGeom prst="rect">
            <a:avLst/>
          </a:prstGeom>
        </p:spPr>
      </p:pic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309688" y="1998663"/>
          <a:ext cx="1398587" cy="164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0" name="CorelDRAW" r:id="rId4" imgW="4677156" imgH="5498592" progId="CorelDRAW.Graphic.13">
                  <p:embed/>
                </p:oleObj>
              </mc:Choice>
              <mc:Fallback>
                <p:oleObj name="CorelDRAW" r:id="rId4" imgW="4677156" imgH="5498592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998663"/>
                        <a:ext cx="1398587" cy="164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4008438" y="2171700"/>
            <a:ext cx="2587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100" b="1" dirty="0">
                <a:solidFill>
                  <a:schemeClr val="accent2"/>
                </a:solidFill>
                <a:latin typeface="Comic Sans MS" pitchFamily="84" charset="0"/>
              </a:rPr>
              <a:t>Si</a:t>
            </a:r>
            <a:endParaRPr lang="it-IT" sz="2800" b="1" dirty="0">
              <a:solidFill>
                <a:schemeClr val="accent2"/>
              </a:solidFill>
              <a:latin typeface="Comic Sans MS" pitchFamily="84" charset="0"/>
            </a:endParaRP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4894420" y="2038840"/>
            <a:ext cx="9255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it-IT" sz="2100" b="1" dirty="0" err="1">
                <a:solidFill>
                  <a:srgbClr val="FFFF00"/>
                </a:solidFill>
                <a:latin typeface="Comic Sans MS" pitchFamily="84" charset="0"/>
              </a:rPr>
              <a:t>CsI</a:t>
            </a:r>
            <a:r>
              <a:rPr lang="it-IT" sz="2100" b="1" dirty="0">
                <a:solidFill>
                  <a:srgbClr val="FFFF00"/>
                </a:solidFill>
                <a:latin typeface="Comic Sans MS" pitchFamily="84" charset="0"/>
              </a:rPr>
              <a:t>(</a:t>
            </a:r>
            <a:r>
              <a:rPr lang="it-IT" sz="2100" b="1" dirty="0" err="1">
                <a:solidFill>
                  <a:srgbClr val="FFFF00"/>
                </a:solidFill>
                <a:latin typeface="Comic Sans MS" pitchFamily="84" charset="0"/>
              </a:rPr>
              <a:t>Tl</a:t>
            </a:r>
            <a:r>
              <a:rPr lang="it-IT" sz="2100" b="1" dirty="0">
                <a:solidFill>
                  <a:srgbClr val="FFFF00"/>
                </a:solidFill>
                <a:latin typeface="Comic Sans MS" pitchFamily="84" charset="0"/>
              </a:rPr>
              <a:t>)</a:t>
            </a:r>
            <a:endParaRPr lang="it-IT" sz="2800" b="1" dirty="0">
              <a:solidFill>
                <a:srgbClr val="FFFF00"/>
              </a:solidFill>
              <a:latin typeface="Comic Sans MS" pitchFamily="84" charset="0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 flipV="1">
            <a:off x="5846763" y="908049"/>
            <a:ext cx="812800" cy="14239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V="1">
            <a:off x="4267200" y="1125538"/>
            <a:ext cx="2392363" cy="13668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6748463" y="476250"/>
            <a:ext cx="2395537" cy="1466850"/>
          </a:xfrm>
          <a:prstGeom prst="rect">
            <a:avLst/>
          </a:prstGeom>
          <a:solidFill>
            <a:srgbClr val="FF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Charge</a:t>
            </a:r>
            <a:r>
              <a:rPr lang="en-US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(isotopic)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 dirty="0">
              <a:solidFill>
                <a:schemeClr val="accent2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  <a:latin typeface="Symbol" pitchFamily="84" charset="2"/>
                <a:sym typeface="Symbol" pitchFamily="84" charset="2"/>
              </a:rPr>
              <a:t>D</a:t>
            </a:r>
            <a:r>
              <a:rPr lang="it-IT" b="1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</a:t>
            </a:r>
            <a:r>
              <a:rPr lang="en-US" b="1" dirty="0" err="1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en-US" b="1" baseline="-25000" dirty="0" err="1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CsI</a:t>
            </a:r>
            <a:endParaRPr lang="en-US" b="1" baseline="-25000" dirty="0">
              <a:solidFill>
                <a:srgbClr val="FFFF00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 dirty="0">
                <a:latin typeface="Comic Sans MS" pitchFamily="84" charset="0"/>
              </a:rPr>
              <a:t>for </a:t>
            </a:r>
            <a:r>
              <a:rPr lang="it-IT" b="1" dirty="0" err="1">
                <a:latin typeface="Comic Sans MS" pitchFamily="84" charset="0"/>
              </a:rPr>
              <a:t>ions</a:t>
            </a:r>
            <a:r>
              <a:rPr lang="it-IT" b="1" dirty="0">
                <a:latin typeface="Comic Sans MS" pitchFamily="84" charset="0"/>
              </a:rPr>
              <a:t> </a:t>
            </a:r>
            <a:r>
              <a:rPr lang="it-IT" b="1" dirty="0" err="1">
                <a:latin typeface="Comic Sans MS" pitchFamily="84" charset="0"/>
              </a:rPr>
              <a:t>stopping</a:t>
            </a:r>
            <a:r>
              <a:rPr lang="it-IT" b="1" dirty="0">
                <a:latin typeface="Comic Sans MS" pitchFamily="84" charset="0"/>
              </a:rPr>
              <a:t> in </a:t>
            </a:r>
            <a:r>
              <a:rPr lang="en-US" b="1" dirty="0" err="1">
                <a:latin typeface="Comic Sans MS" pitchFamily="84" charset="0"/>
              </a:rPr>
              <a:t>CsI</a:t>
            </a:r>
            <a:r>
              <a:rPr lang="en-US" b="1" dirty="0">
                <a:latin typeface="Comic Sans MS" pitchFamily="84" charset="0"/>
              </a:rPr>
              <a:t>(</a:t>
            </a:r>
            <a:r>
              <a:rPr lang="en-US" b="1" dirty="0" err="1">
                <a:latin typeface="Comic Sans MS" pitchFamily="84" charset="0"/>
              </a:rPr>
              <a:t>Tl</a:t>
            </a:r>
            <a:r>
              <a:rPr lang="en-US" b="1" dirty="0">
                <a:latin typeface="Comic Sans MS" pitchFamily="84" charset="0"/>
              </a:rPr>
              <a:t>)</a:t>
            </a:r>
            <a:endParaRPr lang="en-GB" b="1" dirty="0">
              <a:latin typeface="Comic Sans MS" pitchFamily="84" charset="0"/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>
            <a:off x="5562600" y="3429000"/>
            <a:ext cx="1169988" cy="504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6748463" y="3429000"/>
            <a:ext cx="2395537" cy="1466850"/>
          </a:xfrm>
          <a:prstGeom prst="rect">
            <a:avLst/>
          </a:prstGeom>
          <a:solidFill>
            <a:srgbClr val="FFCC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6CCFF"/>
                </a:solidFill>
                <a:latin typeface="Comic Sans MS" pitchFamily="84" charset="0"/>
                <a:sym typeface="Symbol" pitchFamily="84" charset="2"/>
              </a:rPr>
              <a:t>Isotopic (LCP)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Fast-Slow</a:t>
            </a:r>
            <a:endParaRPr lang="it-IT" b="1" dirty="0">
              <a:solidFill>
                <a:srgbClr val="FFFF00"/>
              </a:solidFill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 dirty="0">
                <a:latin typeface="Comic Sans MS" pitchFamily="84" charset="0"/>
              </a:rPr>
              <a:t>for </a:t>
            </a:r>
            <a:r>
              <a:rPr lang="it-IT" b="1" dirty="0" err="1">
                <a:latin typeface="Comic Sans MS" pitchFamily="84" charset="0"/>
              </a:rPr>
              <a:t>ions</a:t>
            </a:r>
            <a:r>
              <a:rPr lang="it-IT" b="1" dirty="0">
                <a:latin typeface="Comic Sans MS" pitchFamily="84" charset="0"/>
              </a:rPr>
              <a:t> </a:t>
            </a:r>
            <a:r>
              <a:rPr lang="it-IT" b="1" dirty="0" err="1">
                <a:latin typeface="Comic Sans MS" pitchFamily="84" charset="0"/>
              </a:rPr>
              <a:t>stopping</a:t>
            </a:r>
            <a:r>
              <a:rPr lang="it-IT" b="1" dirty="0">
                <a:latin typeface="Comic Sans MS" pitchFamily="84" charset="0"/>
              </a:rPr>
              <a:t> in </a:t>
            </a:r>
            <a:r>
              <a:rPr lang="en-US" b="1" dirty="0" err="1">
                <a:latin typeface="Comic Sans MS" pitchFamily="84" charset="0"/>
              </a:rPr>
              <a:t>CsI</a:t>
            </a:r>
            <a:r>
              <a:rPr lang="en-US" b="1" dirty="0">
                <a:latin typeface="Comic Sans MS" pitchFamily="84" charset="0"/>
              </a:rPr>
              <a:t>(</a:t>
            </a:r>
            <a:r>
              <a:rPr lang="en-US" b="1" dirty="0" err="1">
                <a:latin typeface="Comic Sans MS" pitchFamily="84" charset="0"/>
              </a:rPr>
              <a:t>Tl</a:t>
            </a:r>
            <a:r>
              <a:rPr lang="en-US" b="1" dirty="0">
                <a:latin typeface="Comic Sans MS" pitchFamily="84" charset="0"/>
              </a:rPr>
              <a:t>)</a:t>
            </a:r>
            <a:endParaRPr lang="en-GB" b="1" dirty="0">
              <a:latin typeface="Comic Sans MS" pitchFamily="84" charset="0"/>
            </a:endParaRP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0" y="549275"/>
            <a:ext cx="2395538" cy="1466850"/>
          </a:xfrm>
          <a:prstGeom prst="rect">
            <a:avLst/>
          </a:prstGeom>
          <a:solidFill>
            <a:srgbClr val="66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Charge</a:t>
            </a:r>
            <a:r>
              <a:rPr lang="it-IT" b="1">
                <a:solidFill>
                  <a:srgbClr val="974578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>
              <a:solidFill>
                <a:srgbClr val="974578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-RT</a:t>
            </a:r>
            <a:endParaRPr lang="it-IT" b="1"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>
                <a:latin typeface="Comic Sans MS" pitchFamily="84" charset="0"/>
              </a:rPr>
              <a:t>for ions stopping in Silicon</a:t>
            </a:r>
            <a:endParaRPr lang="en-GB" b="1">
              <a:latin typeface="Comic Sans MS" pitchFamily="84" charset="0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 flipH="1" flipV="1">
            <a:off x="2362200" y="914399"/>
            <a:ext cx="1205248" cy="15779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H="1">
            <a:off x="2362200" y="3581400"/>
            <a:ext cx="1449946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0" y="4076700"/>
            <a:ext cx="2395538" cy="1466850"/>
          </a:xfrm>
          <a:prstGeom prst="rect">
            <a:avLst/>
          </a:prstGeom>
          <a:solidFill>
            <a:srgbClr val="3333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CCFF"/>
                </a:solidFill>
                <a:latin typeface="Comic Sans MS" pitchFamily="84" charset="0"/>
                <a:sym typeface="Symbol" pitchFamily="84" charset="2"/>
              </a:rPr>
              <a:t>Mass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>
              <a:solidFill>
                <a:schemeClr val="accent2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</a:t>
            </a:r>
            <a:r>
              <a:rPr lang="en-US" b="1">
                <a:solidFill>
                  <a:schemeClr val="tx2"/>
                </a:solidFill>
                <a:latin typeface="Comic Sans MS" pitchFamily="84" charset="0"/>
                <a:sym typeface="Symbol" pitchFamily="84" charset="2"/>
              </a:rPr>
              <a:t>ToF</a:t>
            </a:r>
            <a:endParaRPr lang="it-IT" b="1">
              <a:solidFill>
                <a:schemeClr val="tx2"/>
              </a:solidFill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>
                <a:latin typeface="Comic Sans MS" pitchFamily="84" charset="0"/>
              </a:rPr>
              <a:t>for ions stopping in Silicon</a:t>
            </a:r>
            <a:endParaRPr lang="en-GB" b="1">
              <a:latin typeface="Comic Sans MS" pitchFamily="84" charset="0"/>
            </a:endParaRPr>
          </a:p>
        </p:txBody>
      </p:sp>
      <p:sp>
        <p:nvSpPr>
          <p:cNvPr id="87063" name="Rectangle 23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711513"/>
          </a:xfrm>
        </p:spPr>
        <p:txBody>
          <a:bodyPr/>
          <a:lstStyle/>
          <a:p>
            <a:r>
              <a:rPr lang="en-US" sz="3800" dirty="0"/>
              <a:t>Identification </a:t>
            </a:r>
            <a:r>
              <a:rPr lang="en-US" sz="3800" dirty="0" smtClean="0"/>
              <a:t>Techniques</a:t>
            </a:r>
            <a:endParaRPr lang="en-US" sz="3800" dirty="0"/>
          </a:p>
        </p:txBody>
      </p:sp>
      <p:grpSp>
        <p:nvGrpSpPr>
          <p:cNvPr id="87064" name="Group 24"/>
          <p:cNvGrpSpPr>
            <a:grpSpLocks/>
          </p:cNvGrpSpPr>
          <p:nvPr/>
        </p:nvGrpSpPr>
        <p:grpSpPr bwMode="auto">
          <a:xfrm>
            <a:off x="6842125" y="4868863"/>
            <a:ext cx="2266950" cy="1989137"/>
            <a:chOff x="1876" y="1110"/>
            <a:chExt cx="2008" cy="2100"/>
          </a:xfrm>
        </p:grpSpPr>
        <p:graphicFrame>
          <p:nvGraphicFramePr>
            <p:cNvPr id="87065" name="Object 25"/>
            <p:cNvGraphicFramePr>
              <a:graphicFrameLocks noChangeAspect="1"/>
            </p:cNvGraphicFramePr>
            <p:nvPr/>
          </p:nvGraphicFramePr>
          <p:xfrm>
            <a:off x="1876" y="1110"/>
            <a:ext cx="2008" cy="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51" name="CorelDRAW" r:id="rId6" imgW="3188208" imgH="3332988" progId="CorelDRAW.Graphic.13">
                    <p:embed/>
                  </p:oleObj>
                </mc:Choice>
                <mc:Fallback>
                  <p:oleObj name="CorelDRAW" r:id="rId6" imgW="3188208" imgH="3332988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6" y="1110"/>
                          <a:ext cx="2008" cy="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66" name="Object 26"/>
            <p:cNvGraphicFramePr>
              <a:graphicFrameLocks noChangeAspect="1"/>
            </p:cNvGraphicFramePr>
            <p:nvPr/>
          </p:nvGraphicFramePr>
          <p:xfrm>
            <a:off x="2699" y="2364"/>
            <a:ext cx="1043" cy="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52" name="CorelDRAW" r:id="rId8" imgW="3022854" imgH="1908048" progId="CorelDRAW.Graphic.13">
                    <p:embed/>
                  </p:oleObj>
                </mc:Choice>
                <mc:Fallback>
                  <p:oleObj name="CorelDRAW" r:id="rId8" imgW="3022854" imgH="1908048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2364"/>
                          <a:ext cx="1043" cy="6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7067" name="Object 27"/>
          <p:cNvGraphicFramePr>
            <a:graphicFrameLocks noChangeAspect="1"/>
          </p:cNvGraphicFramePr>
          <p:nvPr/>
        </p:nvGraphicFramePr>
        <p:xfrm>
          <a:off x="6319838" y="1916113"/>
          <a:ext cx="1492250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3" name="CorelDRAW" r:id="rId10" imgW="3164205" imgH="3208020" progId="CorelDRAW.Graphic.13">
                  <p:embed/>
                </p:oleObj>
              </mc:Choice>
              <mc:Fallback>
                <p:oleObj name="CorelDRAW" r:id="rId10" imgW="3164205" imgH="320802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838" y="1916113"/>
                        <a:ext cx="1492250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68" name="Object 28"/>
          <p:cNvGraphicFramePr>
            <a:graphicFrameLocks noChangeAspect="1"/>
          </p:cNvGraphicFramePr>
          <p:nvPr/>
        </p:nvGraphicFramePr>
        <p:xfrm>
          <a:off x="7740650" y="1989138"/>
          <a:ext cx="1390650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4" name="CorelDRAW" r:id="rId12" imgW="2672334" imgH="2765298" progId="CorelDRAW.Graphic.13">
                  <p:embed/>
                </p:oleObj>
              </mc:Choice>
              <mc:Fallback>
                <p:oleObj name="CorelDRAW" r:id="rId12" imgW="2672334" imgH="276529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1989138"/>
                        <a:ext cx="1390650" cy="143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69" name="Object 29"/>
          <p:cNvGraphicFramePr>
            <a:graphicFrameLocks noChangeAspect="1"/>
          </p:cNvGraphicFramePr>
          <p:nvPr/>
        </p:nvGraphicFramePr>
        <p:xfrm>
          <a:off x="2268538" y="4365625"/>
          <a:ext cx="201612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5" name="CorelDRAW" r:id="rId14" imgW="3694557" imgH="3495675" progId="CorelDRAW.Graphic.13">
                  <p:embed/>
                </p:oleObj>
              </mc:Choice>
              <mc:Fallback>
                <p:oleObj name="CorelDRAW" r:id="rId14" imgW="3694557" imgH="349567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365625"/>
                        <a:ext cx="201612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0" name="Line 30"/>
          <p:cNvSpPr>
            <a:spLocks noChangeShapeType="1"/>
          </p:cNvSpPr>
          <p:nvPr/>
        </p:nvSpPr>
        <p:spPr bwMode="auto">
          <a:xfrm flipH="1">
            <a:off x="2438400" y="3810000"/>
            <a:ext cx="1828800" cy="4111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87071" name="Object 31"/>
          <p:cNvGraphicFramePr>
            <a:graphicFrameLocks noChangeAspect="1"/>
          </p:cNvGraphicFramePr>
          <p:nvPr/>
        </p:nvGraphicFramePr>
        <p:xfrm>
          <a:off x="0" y="1989138"/>
          <a:ext cx="1398588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6" name="CorelDRAW" r:id="rId16" imgW="4677156" imgH="5531358" progId="CorelDRAW.Graphic.13">
                  <p:embed/>
                </p:oleObj>
              </mc:Choice>
              <mc:Fallback>
                <p:oleObj name="CorelDRAW" r:id="rId16" imgW="4677156" imgH="553135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1398588" cy="165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7087" name="Group 47"/>
          <p:cNvGrpSpPr>
            <a:grpSpLocks/>
          </p:cNvGrpSpPr>
          <p:nvPr/>
        </p:nvGrpSpPr>
        <p:grpSpPr bwMode="auto">
          <a:xfrm>
            <a:off x="4572000" y="4267200"/>
            <a:ext cx="990600" cy="304800"/>
            <a:chOff x="2880" y="2736"/>
            <a:chExt cx="1152" cy="288"/>
          </a:xfrm>
        </p:grpSpPr>
        <p:sp>
          <p:nvSpPr>
            <p:cNvPr id="87075" name="Line 35"/>
            <p:cNvSpPr>
              <a:spLocks noChangeShapeType="1"/>
            </p:cNvSpPr>
            <p:nvPr/>
          </p:nvSpPr>
          <p:spPr bwMode="auto">
            <a:xfrm>
              <a:off x="2880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6" name="Line 36"/>
            <p:cNvSpPr>
              <a:spLocks noChangeShapeType="1"/>
            </p:cNvSpPr>
            <p:nvPr/>
          </p:nvSpPr>
          <p:spPr bwMode="auto">
            <a:xfrm>
              <a:off x="3120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7" name="Line 37"/>
            <p:cNvSpPr>
              <a:spLocks noChangeShapeType="1"/>
            </p:cNvSpPr>
            <p:nvPr/>
          </p:nvSpPr>
          <p:spPr bwMode="auto">
            <a:xfrm>
              <a:off x="3120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8" name="Line 38"/>
            <p:cNvSpPr>
              <a:spLocks noChangeShapeType="1"/>
            </p:cNvSpPr>
            <p:nvPr/>
          </p:nvSpPr>
          <p:spPr bwMode="auto">
            <a:xfrm>
              <a:off x="3264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9" name="Line 39"/>
            <p:cNvSpPr>
              <a:spLocks noChangeShapeType="1"/>
            </p:cNvSpPr>
            <p:nvPr/>
          </p:nvSpPr>
          <p:spPr bwMode="auto">
            <a:xfrm>
              <a:off x="3264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0" name="Line 40"/>
            <p:cNvSpPr>
              <a:spLocks noChangeShapeType="1"/>
            </p:cNvSpPr>
            <p:nvPr/>
          </p:nvSpPr>
          <p:spPr bwMode="auto">
            <a:xfrm>
              <a:off x="3504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1" name="Line 41"/>
            <p:cNvSpPr>
              <a:spLocks noChangeShapeType="1"/>
            </p:cNvSpPr>
            <p:nvPr/>
          </p:nvSpPr>
          <p:spPr bwMode="auto">
            <a:xfrm>
              <a:off x="3504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2" name="Line 42"/>
            <p:cNvSpPr>
              <a:spLocks noChangeShapeType="1"/>
            </p:cNvSpPr>
            <p:nvPr/>
          </p:nvSpPr>
          <p:spPr bwMode="auto">
            <a:xfrm>
              <a:off x="3648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3" name="Line 43"/>
            <p:cNvSpPr>
              <a:spLocks noChangeShapeType="1"/>
            </p:cNvSpPr>
            <p:nvPr/>
          </p:nvSpPr>
          <p:spPr bwMode="auto">
            <a:xfrm>
              <a:off x="3648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4" name="Line 44"/>
            <p:cNvSpPr>
              <a:spLocks noChangeShapeType="1"/>
            </p:cNvSpPr>
            <p:nvPr/>
          </p:nvSpPr>
          <p:spPr bwMode="auto">
            <a:xfrm>
              <a:off x="3888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5" name="Line 45"/>
            <p:cNvSpPr>
              <a:spLocks noChangeShapeType="1"/>
            </p:cNvSpPr>
            <p:nvPr/>
          </p:nvSpPr>
          <p:spPr bwMode="auto">
            <a:xfrm>
              <a:off x="3888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4267200" y="3581400"/>
            <a:ext cx="15795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sz="1400" b="1">
                <a:solidFill>
                  <a:schemeClr val="bg2"/>
                </a:solidFill>
                <a:latin typeface="Comic Sans MS" pitchFamily="84" charset="0"/>
              </a:rPr>
              <a:t>Superconducting Cyclotron </a:t>
            </a:r>
          </a:p>
          <a:p>
            <a:r>
              <a:rPr lang="it-IT" sz="1400" b="1">
                <a:solidFill>
                  <a:schemeClr val="bg2"/>
                </a:solidFill>
                <a:latin typeface="Comic Sans MS" pitchFamily="84" charset="0"/>
              </a:rPr>
              <a:t>Reference Signal</a:t>
            </a:r>
          </a:p>
        </p:txBody>
      </p:sp>
      <p:sp>
        <p:nvSpPr>
          <p:cNvPr id="4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7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7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4" grpId="0" animBg="1"/>
      <p:bldP spid="87055" grpId="0" animBg="1"/>
      <p:bldP spid="87056" grpId="0" animBg="1"/>
      <p:bldP spid="87057" grpId="0" animBg="1"/>
      <p:bldP spid="87058" grpId="0" animBg="1"/>
      <p:bldP spid="87059" grpId="0" animBg="1"/>
      <p:bldP spid="87060" grpId="0" animBg="1"/>
      <p:bldP spid="87061" grpId="0" animBg="1"/>
      <p:bldP spid="87062" grpId="0" animBg="1"/>
      <p:bldP spid="870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2D2D8A"/>
                </a:solidFill>
              </a:rPr>
              <a:t>FARCOS components: front-end</a:t>
            </a:r>
          </a:p>
        </p:txBody>
      </p:sp>
      <p:sp>
        <p:nvSpPr>
          <p:cNvPr id="1229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C0608D40-BA65-4CA0-B01D-AB104DD87EC6}" type="slidenum">
              <a:rPr lang="en-US" smtClean="0"/>
              <a:pPr algn="r" eaLnBrk="1" hangingPunct="1">
                <a:defRPr/>
              </a:pPr>
              <a:t>14</a:t>
            </a:fld>
            <a:endParaRPr lang="en-US" smtClean="0"/>
          </a:p>
        </p:txBody>
      </p:sp>
      <p:pic>
        <p:nvPicPr>
          <p:cNvPr id="12293" name="Content Placeholder 4" descr="00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3464141" y="1993475"/>
            <a:ext cx="2760864" cy="151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2263" y="3755713"/>
            <a:ext cx="2278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Simplified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schematic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of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one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channel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CPA</a:t>
            </a:r>
            <a:endParaRPr lang="en-US" sz="1600" i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7981" y="3590815"/>
            <a:ext cx="35083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Final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assembly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of a 32-channel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preamplifier</a:t>
            </a:r>
            <a:r>
              <a:rPr lang="it-IT" sz="1600" i="1" dirty="0">
                <a:solidFill>
                  <a:schemeClr val="accent6"/>
                </a:solidFill>
                <a:latin typeface="+mn-lt"/>
                <a:cs typeface="+mn-cs"/>
              </a:rPr>
              <a:t> in a compact </a:t>
            </a:r>
            <a:r>
              <a:rPr lang="it-IT" sz="1600" i="1" dirty="0" err="1">
                <a:solidFill>
                  <a:schemeClr val="accent6"/>
                </a:solidFill>
                <a:latin typeface="+mn-lt"/>
                <a:cs typeface="+mn-cs"/>
              </a:rPr>
              <a:t>module</a:t>
            </a:r>
            <a:endParaRPr lang="en-US" sz="1600" i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cxnSp>
        <p:nvCxnSpPr>
          <p:cNvPr id="12298" name="Straight Arrow Connector 6"/>
          <p:cNvCxnSpPr>
            <a:cxnSpLocks noChangeShapeType="1"/>
          </p:cNvCxnSpPr>
          <p:nvPr/>
        </p:nvCxnSpPr>
        <p:spPr bwMode="auto">
          <a:xfrm flipV="1">
            <a:off x="4061142" y="2128512"/>
            <a:ext cx="516572" cy="380525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299" name="Straight Arrow Connector 12"/>
          <p:cNvCxnSpPr>
            <a:cxnSpLocks noChangeShapeType="1"/>
          </p:cNvCxnSpPr>
          <p:nvPr/>
        </p:nvCxnSpPr>
        <p:spPr bwMode="auto">
          <a:xfrm>
            <a:off x="4061142" y="2502368"/>
            <a:ext cx="1651635" cy="227965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4133690" y="2180185"/>
            <a:ext cx="9032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i="1" dirty="0">
                <a:solidFill>
                  <a:srgbClr val="FFFF00"/>
                </a:solidFill>
                <a:latin typeface="+mn-lt"/>
                <a:cs typeface="+mn-cs"/>
              </a:rPr>
              <a:t>8 cm</a:t>
            </a:r>
            <a:endParaRPr lang="en-US" sz="1600" i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1885" y="2292977"/>
            <a:ext cx="9032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i="1" dirty="0">
                <a:solidFill>
                  <a:srgbClr val="FFFF00"/>
                </a:solidFill>
                <a:latin typeface="+mn-lt"/>
                <a:cs typeface="+mn-cs"/>
              </a:rPr>
              <a:t>10.5 cm</a:t>
            </a:r>
            <a:endParaRPr lang="en-US" sz="1600" i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59525" y="1736725"/>
            <a:ext cx="2784475" cy="270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Low power consumption: ~36 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mW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 per channel</a:t>
            </a:r>
          </a:p>
          <a:p>
            <a:pPr marL="285750" indent="-285750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Rise-Time (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pulser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):</a:t>
            </a:r>
          </a:p>
          <a:p>
            <a:pPr>
              <a:spcAft>
                <a:spcPts val="30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    ~ 3-7 ns (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C</a:t>
            </a:r>
            <a:r>
              <a:rPr lang="en-US" sz="1600" baseline="-25000" dirty="0" err="1">
                <a:solidFill>
                  <a:srgbClr val="000090"/>
                </a:solidFill>
                <a:latin typeface="+mn-lt"/>
                <a:cs typeface="+mn-cs"/>
              </a:rPr>
              <a:t>input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=0-100pF)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Energy resolution : (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pulser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)  ~ 4.3 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KeV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 (</a:t>
            </a:r>
            <a:r>
              <a:rPr lang="en-US" sz="1600" dirty="0" err="1">
                <a:solidFill>
                  <a:srgbClr val="000090"/>
                </a:solidFill>
                <a:latin typeface="+mn-lt"/>
                <a:cs typeface="+mn-cs"/>
              </a:rPr>
              <a:t>C</a:t>
            </a:r>
            <a:r>
              <a:rPr lang="en-US" sz="1600" baseline="-25000" dirty="0" err="1">
                <a:solidFill>
                  <a:srgbClr val="000090"/>
                </a:solidFill>
                <a:latin typeface="+mn-lt"/>
                <a:cs typeface="+mn-cs"/>
              </a:rPr>
              <a:t>input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=0-100pF)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000090"/>
                </a:solidFill>
                <a:latin typeface="+mn-lt"/>
                <a:cs typeface="+mn-cs"/>
              </a:rPr>
              <a:t>Modules </a:t>
            </a:r>
            <a:r>
              <a:rPr lang="en-US" sz="1600" dirty="0">
                <a:solidFill>
                  <a:srgbClr val="000090"/>
                </a:solidFill>
                <a:latin typeface="+mn-lt"/>
                <a:cs typeface="+mn-cs"/>
              </a:rPr>
              <a:t>with different sensitivities: 10, 20, 45 mV/MeV…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79650" y="4646768"/>
            <a:ext cx="65897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Phase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I.1: 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new design to accomodate 3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different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user-selectable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sensitivities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in a single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module</a:t>
            </a:r>
            <a:endParaRPr lang="en-US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8725" y="5539504"/>
            <a:ext cx="76406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Phase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II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: VLSI design under way in 0.35 </a:t>
            </a:r>
            <a:r>
              <a:rPr lang="it-IT" dirty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m AMS CMOS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technology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both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voltage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mode and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current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mode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solutions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under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investigation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endParaRPr lang="en-US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0688" y="874713"/>
            <a:ext cx="59086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Phase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0: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Mesytec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MPR16 16 </a:t>
            </a:r>
            <a:r>
              <a:rPr lang="it-IT" dirty="0" err="1">
                <a:solidFill>
                  <a:schemeClr val="accent6"/>
                </a:solidFill>
                <a:latin typeface="+mn-lt"/>
                <a:cs typeface="+mn-cs"/>
              </a:rPr>
              <a:t>channels</a:t>
            </a:r>
            <a:r>
              <a:rPr lang="it-IT" dirty="0">
                <a:solidFill>
                  <a:schemeClr val="accent6"/>
                </a:solidFill>
                <a:latin typeface="+mn-lt"/>
                <a:cs typeface="+mn-cs"/>
              </a:rPr>
              <a:t> CPA</a:t>
            </a:r>
            <a:endParaRPr lang="en-US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6175" y="1341438"/>
            <a:ext cx="64531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Phase I: </a:t>
            </a:r>
            <a:r>
              <a:rPr lang="en-US" dirty="0">
                <a:solidFill>
                  <a:schemeClr val="accent6"/>
                </a:solidFill>
                <a:latin typeface="+mn-lt"/>
                <a:cs typeface="+mn-cs"/>
              </a:rPr>
              <a:t>hybrid large bandwidth charge </a:t>
            </a:r>
            <a:r>
              <a:rPr lang="en-US" dirty="0" err="1">
                <a:solidFill>
                  <a:schemeClr val="accent6"/>
                </a:solidFill>
                <a:latin typeface="+mn-lt"/>
                <a:cs typeface="+mn-cs"/>
              </a:rPr>
              <a:t>preamplifers</a:t>
            </a:r>
            <a:endParaRPr lang="en-US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690075"/>
              </p:ext>
            </p:extLst>
          </p:nvPr>
        </p:nvGraphicFramePr>
        <p:xfrm>
          <a:off x="84138" y="1738313"/>
          <a:ext cx="3438525" cy="191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7" name="Picture" r:id="rId4" imgW="5023440" imgH="2734920" progId="Word.Picture.8">
                  <p:embed/>
                </p:oleObj>
              </mc:Choice>
              <mc:Fallback>
                <p:oleObj name="Picture" r:id="rId4" imgW="5023440" imgH="2734920" progId="Word.Picture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3133" r="418"/>
                      <a:stretch>
                        <a:fillRect/>
                      </a:stretch>
                    </p:blipFill>
                    <p:spPr bwMode="auto">
                      <a:xfrm>
                        <a:off x="84138" y="1738313"/>
                        <a:ext cx="3438525" cy="1919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8637" y="1243013"/>
            <a:ext cx="9053848" cy="3201987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38637" y="4646767"/>
            <a:ext cx="9053848" cy="689725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461293" y="5515334"/>
            <a:ext cx="7631191" cy="689725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1440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2D2D8A"/>
                </a:solidFill>
              </a:rPr>
              <a:t>FARCOS components: DAQ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38" y="930275"/>
            <a:ext cx="4046537" cy="1195388"/>
          </a:xfrm>
        </p:spPr>
        <p:txBody>
          <a:bodyPr/>
          <a:lstStyle/>
          <a:p>
            <a:pPr marL="0" indent="0" algn="ctr">
              <a:buFont typeface="Webdings" pitchFamily="18" charset="2"/>
              <a:buNone/>
              <a:defRPr/>
            </a:pPr>
            <a:r>
              <a:rPr lang="it-IT" sz="2400" b="1" dirty="0" smtClean="0"/>
              <a:t> </a:t>
            </a:r>
            <a:r>
              <a:rPr lang="it-IT" sz="2400" b="1" u="sng" dirty="0" err="1" smtClean="0"/>
              <a:t>Analog</a:t>
            </a:r>
            <a:r>
              <a:rPr lang="it-IT" sz="2400" b="1" u="sng" dirty="0" smtClean="0"/>
              <a:t> DAQ</a:t>
            </a:r>
          </a:p>
          <a:p>
            <a:pPr marL="0" indent="0" algn="ctr">
              <a:buFont typeface="Webdings" pitchFamily="18" charset="2"/>
              <a:buNone/>
              <a:defRPr/>
            </a:pPr>
            <a:r>
              <a:rPr lang="it-IT" sz="1700" b="1" dirty="0" err="1" smtClean="0"/>
              <a:t>borrowed</a:t>
            </a:r>
            <a:r>
              <a:rPr lang="it-IT" sz="1700" b="1" dirty="0" smtClean="0"/>
              <a:t> from CHIMERA detector</a:t>
            </a:r>
            <a:endParaRPr lang="en-US" sz="17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772025" y="935038"/>
            <a:ext cx="4046538" cy="500062"/>
          </a:xfrm>
        </p:spPr>
        <p:txBody>
          <a:bodyPr/>
          <a:lstStyle/>
          <a:p>
            <a:pPr marL="0" indent="0" algn="ctr">
              <a:buFont typeface="Webdings" pitchFamily="18" charset="2"/>
              <a:buNone/>
              <a:defRPr/>
            </a:pPr>
            <a:r>
              <a:rPr lang="it-IT" sz="2400" b="1" dirty="0" smtClean="0"/>
              <a:t> </a:t>
            </a:r>
            <a:r>
              <a:rPr lang="it-IT" sz="2400" b="1" u="sng" dirty="0" smtClean="0"/>
              <a:t>Digital DAQ</a:t>
            </a:r>
            <a:endParaRPr lang="en-US" sz="2400" b="1" u="sng" dirty="0"/>
          </a:p>
        </p:txBody>
      </p:sp>
      <p:sp>
        <p:nvSpPr>
          <p:cNvPr id="1331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fld id="{0BADD40E-E92C-4454-91ED-88B67F08E795}" type="slidenum">
              <a:rPr lang="en-US" smtClean="0"/>
              <a:pPr algn="l" eaLnBrk="1" hangingPunct="1">
                <a:defRPr/>
              </a:pPr>
              <a:t>15</a:t>
            </a:fld>
            <a:endParaRPr lang="en-US" smtClean="0"/>
          </a:p>
        </p:txBody>
      </p:sp>
      <p:grpSp>
        <p:nvGrpSpPr>
          <p:cNvPr id="13319" name="Group 6"/>
          <p:cNvGrpSpPr>
            <a:grpSpLocks/>
          </p:cNvGrpSpPr>
          <p:nvPr/>
        </p:nvGrpSpPr>
        <p:grpSpPr bwMode="auto">
          <a:xfrm>
            <a:off x="236538" y="3281363"/>
            <a:ext cx="3892550" cy="1884362"/>
            <a:chOff x="144007" y="3015544"/>
            <a:chExt cx="3892031" cy="1883567"/>
          </a:xfrm>
        </p:grpSpPr>
        <p:pic>
          <p:nvPicPr>
            <p:cNvPr id="1333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986" y="3015544"/>
              <a:ext cx="2566052" cy="179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33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7" y="3729367"/>
              <a:ext cx="2291889" cy="116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2755900"/>
            <a:ext cx="111442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21" descr="14b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3"/>
          <a:stretch>
            <a:fillRect/>
          </a:stretch>
        </p:blipFill>
        <p:spPr bwMode="auto">
          <a:xfrm>
            <a:off x="6234113" y="3486150"/>
            <a:ext cx="7223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462088"/>
            <a:ext cx="1528762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9488" y="5545138"/>
            <a:ext cx="74930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Digital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acquisition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runs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in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parallel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to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analog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DAQ on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one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selected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DSSSD + 4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CsI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(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Tl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) for on-line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monitoring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,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raw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waveforms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storage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, etc. </a:t>
            </a:r>
            <a:endParaRPr lang="en-US" sz="16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6425" y="3627438"/>
            <a:ext cx="22240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Fast VME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digitizers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(12-14-16 bits, </a:t>
            </a:r>
          </a:p>
          <a:p>
            <a:pPr algn="ctr">
              <a:defRPr/>
            </a:pP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up to 500 MS/s) </a:t>
            </a:r>
          </a:p>
          <a:p>
            <a:pPr algn="ctr">
              <a:defRPr/>
            </a:pP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Struck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GmbH</a:t>
            </a:r>
            <a:endParaRPr lang="en-US" sz="14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8538" y="2649538"/>
            <a:ext cx="18319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Custom Anti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Aliasing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Amplifiers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with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selectable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gain and BW</a:t>
            </a:r>
            <a:endParaRPr lang="en-US" sz="14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9025" y="1527175"/>
            <a:ext cx="27463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64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channels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from DSSSD</a:t>
            </a:r>
          </a:p>
          <a:p>
            <a:pPr algn="ctr"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+ 4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CsI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(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Tl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)</a:t>
            </a:r>
          </a:p>
          <a:p>
            <a:pPr algn="ctr"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+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Triggers</a:t>
            </a:r>
            <a:endParaRPr lang="en-US" sz="16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4575" y="4686300"/>
            <a:ext cx="283845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Host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PC,connected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via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optical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link on PCI bus, </a:t>
            </a:r>
            <a:r>
              <a:rPr lang="it-IT" sz="1400" b="1" dirty="0" err="1">
                <a:solidFill>
                  <a:schemeClr val="accent6"/>
                </a:solidFill>
                <a:latin typeface="+mj-lt"/>
                <a:cs typeface="+mn-cs"/>
              </a:rPr>
              <a:t>running</a:t>
            </a:r>
            <a:r>
              <a:rPr lang="it-IT" sz="1400" b="1" dirty="0">
                <a:solidFill>
                  <a:schemeClr val="accent6"/>
                </a:solidFill>
                <a:latin typeface="+mj-lt"/>
                <a:cs typeface="+mn-cs"/>
              </a:rPr>
              <a:t> custom SW under Linux</a:t>
            </a:r>
            <a:endParaRPr lang="en-US" sz="14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725" y="1863725"/>
            <a:ext cx="3943350" cy="136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4 x 64 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channels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 300 </a:t>
            </a:r>
            <a:r>
              <a:rPr lang="it-IT" sz="1600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m DSSSD</a:t>
            </a:r>
          </a:p>
          <a:p>
            <a:pPr>
              <a:spcAft>
                <a:spcPts val="600"/>
              </a:spcAft>
              <a:defRPr/>
            </a:pPr>
            <a:r>
              <a:rPr lang="fr-FR" sz="1600" b="1" dirty="0">
                <a:solidFill>
                  <a:schemeClr val="accent6"/>
                </a:solidFill>
                <a:latin typeface="+mj-lt"/>
                <a:cs typeface="+mn-cs"/>
              </a:rPr>
              <a:t>4 x 64  </a:t>
            </a:r>
            <a:r>
              <a:rPr lang="fr-FR" sz="1600" b="1" dirty="0" err="1">
                <a:solidFill>
                  <a:schemeClr val="accent6"/>
                </a:solidFill>
                <a:latin typeface="+mj-lt"/>
                <a:cs typeface="+mn-cs"/>
              </a:rPr>
              <a:t>channels</a:t>
            </a:r>
            <a:r>
              <a:rPr lang="fr-FR" sz="1600" b="1" dirty="0">
                <a:solidFill>
                  <a:schemeClr val="accent6"/>
                </a:solidFill>
                <a:latin typeface="+mj-lt"/>
                <a:cs typeface="+mn-cs"/>
              </a:rPr>
              <a:t> 1500 </a:t>
            </a:r>
            <a:r>
              <a:rPr lang="fr-FR" sz="1600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m</a:t>
            </a:r>
            <a:r>
              <a:rPr lang="fr-FR" sz="1600" b="1" dirty="0">
                <a:solidFill>
                  <a:schemeClr val="accent6"/>
                </a:solidFill>
                <a:latin typeface="+mj-lt"/>
                <a:cs typeface="+mn-cs"/>
              </a:rPr>
              <a:t>m DSSSD</a:t>
            </a:r>
          </a:p>
          <a:p>
            <a:pPr>
              <a:spcAft>
                <a:spcPts val="600"/>
              </a:spcAft>
              <a:defRPr/>
            </a:pP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4 x 4   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CsI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(</a:t>
            </a:r>
            <a:r>
              <a:rPr lang="it-IT" sz="1600" b="1" dirty="0" err="1">
                <a:solidFill>
                  <a:schemeClr val="accent6"/>
                </a:solidFill>
                <a:latin typeface="+mj-lt"/>
                <a:cs typeface="+mn-cs"/>
              </a:rPr>
              <a:t>Tl</a:t>
            </a:r>
            <a:r>
              <a:rPr lang="it-IT" sz="1600" b="1" dirty="0">
                <a:solidFill>
                  <a:schemeClr val="accent6"/>
                </a:solidFill>
                <a:latin typeface="+mj-lt"/>
                <a:cs typeface="+mn-cs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it-IT" sz="2000" b="1" dirty="0">
                <a:solidFill>
                  <a:schemeClr val="accent6"/>
                </a:solidFill>
                <a:latin typeface="+mj-lt"/>
                <a:cs typeface="+mn-cs"/>
              </a:rPr>
              <a:t>528   Total no. </a:t>
            </a:r>
            <a:r>
              <a:rPr lang="it-IT" sz="2000" b="1" dirty="0" err="1">
                <a:solidFill>
                  <a:schemeClr val="accent6"/>
                </a:solidFill>
                <a:latin typeface="+mj-lt"/>
                <a:cs typeface="+mn-cs"/>
              </a:rPr>
              <a:t>channels</a:t>
            </a:r>
            <a:endParaRPr lang="it-IT" sz="20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075" y="3756025"/>
            <a:ext cx="2184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 b="1" i="1" dirty="0">
                <a:solidFill>
                  <a:schemeClr val="accent6"/>
                </a:solidFill>
                <a:latin typeface="+mj-lt"/>
                <a:cs typeface="+mn-cs"/>
              </a:rPr>
              <a:t>DSSSD </a:t>
            </a:r>
            <a:r>
              <a:rPr lang="it-IT" sz="1600" b="1" i="1" dirty="0" err="1">
                <a:solidFill>
                  <a:schemeClr val="accent6"/>
                </a:solidFill>
                <a:latin typeface="+mj-lt"/>
                <a:cs typeface="+mn-cs"/>
              </a:rPr>
              <a:t>readout</a:t>
            </a:r>
            <a:endParaRPr lang="it-IT" sz="1600" b="1" i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1225" y="4995863"/>
            <a:ext cx="1955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i="1" dirty="0" err="1">
                <a:solidFill>
                  <a:schemeClr val="accent6"/>
                </a:solidFill>
                <a:cs typeface="+mn-cs"/>
              </a:rPr>
              <a:t>CsI</a:t>
            </a:r>
            <a:r>
              <a:rPr lang="it-IT" sz="1600" b="1" i="1" dirty="0">
                <a:solidFill>
                  <a:schemeClr val="accent6"/>
                </a:solidFill>
                <a:cs typeface="+mn-cs"/>
              </a:rPr>
              <a:t>(</a:t>
            </a:r>
            <a:r>
              <a:rPr lang="it-IT" sz="1600" b="1" i="1" dirty="0" err="1">
                <a:solidFill>
                  <a:schemeClr val="accent6"/>
                </a:solidFill>
                <a:cs typeface="+mn-cs"/>
              </a:rPr>
              <a:t>Tl</a:t>
            </a:r>
            <a:r>
              <a:rPr lang="it-IT" sz="1600" b="1" i="1" dirty="0">
                <a:solidFill>
                  <a:schemeClr val="accent6"/>
                </a:solidFill>
                <a:cs typeface="+mn-cs"/>
              </a:rPr>
              <a:t>) </a:t>
            </a:r>
            <a:r>
              <a:rPr lang="it-IT" sz="1600" b="1" i="1" dirty="0" err="1">
                <a:solidFill>
                  <a:schemeClr val="accent6"/>
                </a:solidFill>
                <a:latin typeface="+mj-lt"/>
                <a:cs typeface="+mn-cs"/>
              </a:rPr>
              <a:t>readout</a:t>
            </a:r>
            <a:endParaRPr lang="it-IT" sz="1600" b="1" i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2600" y="879676"/>
            <a:ext cx="4271056" cy="4545146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537277" y="879676"/>
            <a:ext cx="4554322" cy="4545146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 bwMode="auto">
          <a:xfrm>
            <a:off x="5714" y="0"/>
            <a:ext cx="1684974" cy="1174750"/>
          </a:xfrm>
          <a:prstGeom prst="cloudCallout">
            <a:avLst>
              <a:gd name="adj1" fmla="val 60690"/>
              <a:gd name="adj2" fmla="val 48913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"/>
          <a:stretch/>
        </p:blipFill>
        <p:spPr bwMode="auto">
          <a:xfrm rot="20280759">
            <a:off x="322480" y="214400"/>
            <a:ext cx="1067683" cy="7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56321" y="78865"/>
            <a:ext cx="8394700" cy="899929"/>
          </a:xfrm>
        </p:spPr>
        <p:txBody>
          <a:bodyPr/>
          <a:lstStyle/>
          <a:p>
            <a:pPr eaLnBrk="1" hangingPunct="1"/>
            <a:r>
              <a:rPr lang="it-IT" sz="4400" dirty="0" smtClean="0">
                <a:solidFill>
                  <a:srgbClr val="2D2D8A"/>
                </a:solidFill>
              </a:rPr>
              <a:t>   DSSSD </a:t>
            </a:r>
            <a:r>
              <a:rPr lang="it-IT" sz="4400" dirty="0" err="1" smtClean="0">
                <a:solidFill>
                  <a:srgbClr val="2D2D8A"/>
                </a:solidFill>
              </a:rPr>
              <a:t>qualification</a:t>
            </a:r>
            <a:r>
              <a:rPr lang="it-IT" sz="4400" dirty="0" smtClean="0">
                <a:solidFill>
                  <a:srgbClr val="2D2D8A"/>
                </a:solidFill>
              </a:rPr>
              <a:t> – I</a:t>
            </a:r>
            <a:br>
              <a:rPr lang="it-IT" sz="4400" dirty="0" smtClean="0">
                <a:solidFill>
                  <a:srgbClr val="2D2D8A"/>
                </a:solidFill>
              </a:rPr>
            </a:br>
            <a:r>
              <a:rPr lang="it-IT" sz="1400" dirty="0" smtClean="0">
                <a:solidFill>
                  <a:srgbClr val="2D2D8A"/>
                </a:solidFill>
              </a:rPr>
              <a:t>          </a:t>
            </a:r>
            <a:endParaRPr lang="en-US" sz="1400" dirty="0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C95AEA-8158-41EB-A795-78414905402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38374" y="797567"/>
            <a:ext cx="6905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Experimental setup at the DEFEL </a:t>
            </a:r>
            <a:r>
              <a:rPr lang="en-US" b="1" dirty="0" err="1">
                <a:solidFill>
                  <a:schemeClr val="accent6"/>
                </a:solidFill>
                <a:latin typeface="+mn-lt"/>
                <a:cs typeface="+mn-cs"/>
              </a:rPr>
              <a:t>beamline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of </a:t>
            </a:r>
            <a:r>
              <a:rPr lang="en-US" b="1" dirty="0" err="1">
                <a:solidFill>
                  <a:schemeClr val="accent6"/>
                </a:solidFill>
                <a:latin typeface="+mn-lt"/>
                <a:cs typeface="+mn-cs"/>
              </a:rPr>
              <a:t>LaBeC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, INFN, Firenze (Italy)</a:t>
            </a:r>
          </a:p>
        </p:txBody>
      </p:sp>
      <p:pic>
        <p:nvPicPr>
          <p:cNvPr id="143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32" y="4273100"/>
            <a:ext cx="49196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98" y="4251142"/>
            <a:ext cx="1680604" cy="20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b="752"/>
          <a:stretch>
            <a:fillRect/>
          </a:stretch>
        </p:blipFill>
        <p:spPr bwMode="auto">
          <a:xfrm>
            <a:off x="1690688" y="1436664"/>
            <a:ext cx="499110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0404757">
            <a:off x="-11799" y="605207"/>
            <a:ext cx="2006600" cy="38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900" b="1" dirty="0" smtClean="0">
                <a:solidFill>
                  <a:srgbClr val="75CAFF"/>
                </a:solidFill>
                <a:latin typeface="+mn-lt"/>
                <a:cs typeface="+mn-cs"/>
              </a:rPr>
              <a:t>ASPIDE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83363" y="1612877"/>
            <a:ext cx="2505075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accent6"/>
                </a:solidFill>
                <a:latin typeface="+mn-lt"/>
                <a:cs typeface="+mn-cs"/>
              </a:rPr>
              <a:t>S1, S2, S3: motorized slits (collimators) </a:t>
            </a:r>
          </a:p>
          <a:p>
            <a:pPr algn="r">
              <a:defRPr/>
            </a:pPr>
            <a:r>
              <a:rPr lang="en-US" sz="1000" dirty="0">
                <a:solidFill>
                  <a:schemeClr val="accent6"/>
                </a:solidFill>
                <a:latin typeface="+mn-lt"/>
                <a:cs typeface="+mn-cs"/>
              </a:rPr>
              <a:t>RPs: rotating platforms </a:t>
            </a:r>
          </a:p>
          <a:p>
            <a:pPr algn="r">
              <a:defRPr/>
            </a:pPr>
            <a:r>
              <a:rPr lang="en-US" sz="1000" dirty="0">
                <a:solidFill>
                  <a:schemeClr val="accent6"/>
                </a:solidFill>
                <a:latin typeface="+mn-lt"/>
                <a:cs typeface="+mn-cs"/>
              </a:rPr>
              <a:t>A1, A2: A3 tantalum apertures </a:t>
            </a:r>
          </a:p>
          <a:p>
            <a:pPr algn="r">
              <a:defRPr/>
            </a:pPr>
            <a:r>
              <a:rPr lang="en-US" sz="1000" dirty="0">
                <a:solidFill>
                  <a:schemeClr val="accent6"/>
                </a:solidFill>
                <a:latin typeface="+mn-lt"/>
                <a:cs typeface="+mn-cs"/>
              </a:rPr>
              <a:t>V1,V2,V3: high vacuum pumping station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725" y="2495348"/>
            <a:ext cx="9002713" cy="1722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Electrostatic chopper deflects the continuous beam of the accelerator transversally across a slit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  <a:sym typeface="Wingdings" pitchFamily="2" charset="2"/>
              </a:rPr>
              <a:t>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bunch of ions </a:t>
            </a: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proceed downstream through an aperture for a short time lapse (of the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order of one nanosecond</a:t>
            </a: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). 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Adjustment of the size of the aperture with a motorized slit, and of the intensity of the continuous beam,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  <a:sym typeface="Wingdings" pitchFamily="2" charset="2"/>
              </a:rPr>
              <a:t>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pulsed beam with a variable and finely controllable number of particles in each pulse, down to an average value much below 1 proton per trigger 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Position o</a:t>
            </a: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f interaction in a defined area of down to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better than 100 µm × 100 µm.  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Proton energies </a:t>
            </a: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tunable in the range 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1-6 MeV. Repetition rate from a manual single shot up to hundreds of Hz  </a:t>
            </a:r>
          </a:p>
          <a:p>
            <a:pPr marL="171450" indent="-171450">
              <a:spcAft>
                <a:spcPts val="300"/>
              </a:spcAft>
              <a:buFont typeface="Wingdings" pitchFamily="2" charset="2"/>
              <a:buChar char="ü"/>
              <a:defRPr/>
            </a:pP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Other ion types </a:t>
            </a:r>
            <a:r>
              <a:rPr lang="en-US" sz="1200" dirty="0">
                <a:solidFill>
                  <a:schemeClr val="accent6"/>
                </a:solidFill>
                <a:latin typeface="+mn-lt"/>
                <a:cs typeface="+mn-cs"/>
              </a:rPr>
              <a:t>can be accelerated</a:t>
            </a:r>
            <a:r>
              <a:rPr lang="en-US" sz="1200" b="1" dirty="0">
                <a:solidFill>
                  <a:schemeClr val="accent6"/>
                </a:solidFill>
                <a:latin typeface="+mn-lt"/>
                <a:cs typeface="+mn-cs"/>
              </a:rPr>
              <a:t>: He2+ up to 8 MeV, Li3+ up to 11MeV, C4+ up to 14 MeV.</a:t>
            </a:r>
          </a:p>
        </p:txBody>
      </p:sp>
      <p:pic>
        <p:nvPicPr>
          <p:cNvPr id="1435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74777"/>
            <a:ext cx="192881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50" y="1436664"/>
            <a:ext cx="1801813" cy="2778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dirty="0">
                <a:solidFill>
                  <a:schemeClr val="accent6"/>
                </a:solidFill>
                <a:latin typeface="+mj-lt"/>
                <a:cs typeface="+mn-cs"/>
              </a:rPr>
              <a:t>3MV </a:t>
            </a:r>
            <a:r>
              <a:rPr lang="it-IT" sz="1200" b="1" dirty="0" err="1">
                <a:solidFill>
                  <a:schemeClr val="accent6"/>
                </a:solidFill>
                <a:latin typeface="+mj-lt"/>
                <a:cs typeface="+mn-cs"/>
              </a:rPr>
              <a:t>Tandetron</a:t>
            </a:r>
            <a:endParaRPr lang="en-US" sz="12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8375" y="1358877"/>
            <a:ext cx="192405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dirty="0">
                <a:solidFill>
                  <a:schemeClr val="accent6"/>
                </a:solidFill>
                <a:latin typeface="+mj-lt"/>
                <a:cs typeface="+mn-cs"/>
              </a:rPr>
              <a:t>DEFEL </a:t>
            </a:r>
            <a:r>
              <a:rPr lang="it-IT" sz="1200" b="1" dirty="0" err="1">
                <a:solidFill>
                  <a:schemeClr val="accent6"/>
                </a:solidFill>
                <a:latin typeface="+mj-lt"/>
                <a:cs typeface="+mn-cs"/>
              </a:rPr>
              <a:t>beamline</a:t>
            </a:r>
            <a:endParaRPr lang="en-US" sz="1200" b="1" dirty="0">
              <a:solidFill>
                <a:schemeClr val="accent6"/>
              </a:solidFill>
              <a:latin typeface="+mj-lt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38374" y="6219795"/>
            <a:ext cx="1468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accent6"/>
                </a:solidFill>
                <a:latin typeface="+mn-lt"/>
                <a:cs typeface="+mn-cs"/>
              </a:rPr>
              <a:t>Data </a:t>
            </a:r>
            <a:r>
              <a:rPr lang="it-IT" sz="1000" b="1" dirty="0" err="1" smtClean="0">
                <a:solidFill>
                  <a:schemeClr val="accent6"/>
                </a:solidFill>
                <a:latin typeface="+mn-lt"/>
                <a:cs typeface="+mn-cs"/>
              </a:rPr>
              <a:t>taking</a:t>
            </a:r>
            <a:endParaRPr lang="it-IT" sz="1000" b="1" dirty="0" smtClean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it-IT" sz="1000" b="1" dirty="0" err="1" smtClean="0">
                <a:solidFill>
                  <a:schemeClr val="accent6"/>
                </a:solidFill>
                <a:latin typeface="+mn-lt"/>
                <a:cs typeface="+mn-cs"/>
              </a:rPr>
              <a:t>September</a:t>
            </a:r>
            <a:r>
              <a:rPr lang="it-IT" sz="1000" b="1" dirty="0" smtClean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sz="1000" b="1" dirty="0">
                <a:solidFill>
                  <a:schemeClr val="accent6"/>
                </a:solidFill>
                <a:latin typeface="+mn-lt"/>
                <a:cs typeface="+mn-cs"/>
              </a:rPr>
              <a:t>2012</a:t>
            </a:r>
            <a:endParaRPr lang="en-US" sz="10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1435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4262905"/>
            <a:ext cx="2385944" cy="123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400" dirty="0" smtClean="0">
                <a:solidFill>
                  <a:srgbClr val="2D2D8A"/>
                </a:solidFill>
              </a:rPr>
              <a:t>DSSSD </a:t>
            </a:r>
            <a:r>
              <a:rPr lang="it-IT" sz="4400" dirty="0" err="1" smtClean="0">
                <a:solidFill>
                  <a:srgbClr val="2D2D8A"/>
                </a:solidFill>
              </a:rPr>
              <a:t>qualification</a:t>
            </a:r>
            <a:r>
              <a:rPr lang="it-IT" sz="4400" dirty="0" smtClean="0">
                <a:solidFill>
                  <a:srgbClr val="2D2D8A"/>
                </a:solidFill>
              </a:rPr>
              <a:t> - II</a:t>
            </a:r>
            <a:endParaRPr lang="en-US" dirty="0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DBC0D8-D075-4FE0-9E2B-63B52FF1993D}" type="slidenum">
              <a:rPr lang="en-US">
                <a:solidFill>
                  <a:srgbClr val="2D2D8A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5" y="862013"/>
            <a:ext cx="89296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D2D8A"/>
                </a:solidFill>
                <a:latin typeface="+mn-lt"/>
                <a:cs typeface="Arial" charset="0"/>
              </a:rPr>
              <a:t>Energy </a:t>
            </a:r>
            <a:r>
              <a:rPr lang="en-US" b="1" dirty="0" smtClean="0">
                <a:solidFill>
                  <a:srgbClr val="2D2D8A"/>
                </a:solidFill>
                <a:latin typeface="+mn-lt"/>
                <a:cs typeface="Arial" charset="0"/>
              </a:rPr>
              <a:t>calibration, non-linearity and energy resolution</a:t>
            </a:r>
            <a:endParaRPr lang="en-US" b="1" dirty="0">
              <a:solidFill>
                <a:srgbClr val="2D2D8A"/>
              </a:solidFill>
              <a:latin typeface="+mn-lt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158170"/>
            <a:ext cx="39353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2D2D8A"/>
                </a:solidFill>
                <a:latin typeface="+mn-lt"/>
                <a:cs typeface="Arial" charset="0"/>
              </a:rPr>
              <a:t>each bunch gives rise to a single event (detector charge collection time &gt;&gt; bunch duration) of amplitude proportional to the bunch multiplicity 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3106406" y="1970649"/>
            <a:ext cx="663796" cy="24923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8584" y="1498125"/>
            <a:ext cx="2268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rgbClr val="2D2D8A"/>
                </a:solidFill>
                <a:latin typeface="+mn-lt"/>
                <a:cs typeface="Arial" charset="0"/>
              </a:rPr>
              <a:t>accurate energy calibration of each strip and of the corresponding preamplifier in a wide energy range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sz="1400" dirty="0">
                <a:solidFill>
                  <a:srgbClr val="2D2D8A"/>
                </a:solidFill>
                <a:latin typeface="+mn-lt"/>
                <a:cs typeface="Arial" charset="0"/>
              </a:rPr>
              <a:t>measure the linearity of the overall system</a:t>
            </a:r>
          </a:p>
        </p:txBody>
      </p:sp>
      <p:pic>
        <p:nvPicPr>
          <p:cNvPr id="1537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7175"/>
            <a:ext cx="3032566" cy="201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48919"/>
              </p:ext>
            </p:extLst>
          </p:nvPr>
        </p:nvGraphicFramePr>
        <p:xfrm>
          <a:off x="3877506" y="1231900"/>
          <a:ext cx="2791690" cy="25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Plot" r:id="rId5" imgW="6756502" imgH="6212434" progId="Grapher.Document">
                  <p:embed/>
                </p:oleObj>
              </mc:Choice>
              <mc:Fallback>
                <p:oleObj name="Plot" r:id="rId5" imgW="6756502" imgH="6212434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7506" y="1231900"/>
                        <a:ext cx="2791690" cy="2563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TextBox 3"/>
          <p:cNvSpPr txBox="1">
            <a:spLocks noChangeArrowheads="1"/>
          </p:cNvSpPr>
          <p:nvPr/>
        </p:nvSpPr>
        <p:spPr bwMode="auto">
          <a:xfrm>
            <a:off x="5425663" y="1280142"/>
            <a:ext cx="10246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</a:rPr>
              <a:t>45mV/MeV </a:t>
            </a:r>
            <a:r>
              <a:rPr lang="en-US" sz="900" dirty="0">
                <a:solidFill>
                  <a:srgbClr val="000000"/>
                </a:solidFill>
              </a:rPr>
              <a:t>CPA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81" y="3963145"/>
            <a:ext cx="2400300" cy="22574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69" y="4128498"/>
            <a:ext cx="3154362" cy="210978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-166882" y="4945807"/>
            <a:ext cx="2217738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cs typeface="Arial" charset="0"/>
              </a:rPr>
              <a:t>junction side strips</a:t>
            </a:r>
          </a:p>
        </p:txBody>
      </p:sp>
      <p:sp>
        <p:nvSpPr>
          <p:cNvPr id="19" name="Right Arrow 18"/>
          <p:cNvSpPr/>
          <p:nvPr/>
        </p:nvSpPr>
        <p:spPr bwMode="auto">
          <a:xfrm>
            <a:off x="3596577" y="4962807"/>
            <a:ext cx="663796" cy="24923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44789" y="3839092"/>
            <a:ext cx="5117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2D2D8A"/>
                </a:solidFill>
                <a:latin typeface="+mn-lt"/>
                <a:cs typeface="Arial" charset="0"/>
              </a:rPr>
              <a:t>FWHM of single-proton peak for different kernel lengths. </a:t>
            </a:r>
          </a:p>
        </p:txBody>
      </p:sp>
      <p:cxnSp>
        <p:nvCxnSpPr>
          <p:cNvPr id="21" name="Straight Connector 7"/>
          <p:cNvCxnSpPr>
            <a:cxnSpLocks noChangeShapeType="1"/>
          </p:cNvCxnSpPr>
          <p:nvPr/>
        </p:nvCxnSpPr>
        <p:spPr bwMode="auto">
          <a:xfrm flipH="1" flipV="1">
            <a:off x="5942550" y="5844010"/>
            <a:ext cx="1204912" cy="635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5229762" y="5690023"/>
            <a:ext cx="779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0000"/>
                </a:solidFill>
              </a:rPr>
              <a:t>11.6 keV</a:t>
            </a:r>
          </a:p>
        </p:txBody>
      </p:sp>
      <p:cxnSp>
        <p:nvCxnSpPr>
          <p:cNvPr id="23" name="Straight Connector 18"/>
          <p:cNvCxnSpPr>
            <a:cxnSpLocks noChangeShapeType="1"/>
          </p:cNvCxnSpPr>
          <p:nvPr/>
        </p:nvCxnSpPr>
        <p:spPr bwMode="auto">
          <a:xfrm flipH="1" flipV="1">
            <a:off x="5942550" y="5564610"/>
            <a:ext cx="1204912" cy="635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5223412" y="5410623"/>
            <a:ext cx="79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0000"/>
                </a:solidFill>
              </a:rPr>
              <a:t>16.5 keV</a:t>
            </a: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62499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C:\Users\guazzoni\d\chiara\conf\nss12\FARCOS\talk\figure\wfmScanFirenze\Share_F11_F12.ps.ti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0857" r="5292" b="11687"/>
          <a:stretch>
            <a:fillRect/>
          </a:stretch>
        </p:blipFill>
        <p:spPr bwMode="auto">
          <a:xfrm>
            <a:off x="1341438" y="3022600"/>
            <a:ext cx="3240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dirty="0" smtClean="0">
                <a:solidFill>
                  <a:srgbClr val="2D2D8A"/>
                </a:solidFill>
              </a:rPr>
              <a:t>DSSSD </a:t>
            </a:r>
            <a:r>
              <a:rPr lang="en-US" sz="4400" dirty="0" smtClean="0">
                <a:solidFill>
                  <a:srgbClr val="2D2D8A"/>
                </a:solidFill>
              </a:rPr>
              <a:t>qualification</a:t>
            </a:r>
            <a:r>
              <a:rPr lang="it-IT" sz="4400" dirty="0" smtClean="0">
                <a:solidFill>
                  <a:srgbClr val="2D2D8A"/>
                </a:solidFill>
              </a:rPr>
              <a:t> - IV</a:t>
            </a:r>
            <a:endParaRPr lang="en-US" dirty="0" smtClean="0">
              <a:solidFill>
                <a:srgbClr val="2D2D8A"/>
              </a:solidFill>
            </a:endParaRPr>
          </a:p>
        </p:txBody>
      </p:sp>
      <p:pic>
        <p:nvPicPr>
          <p:cNvPr id="17412" name="Picture 7" descr="C:\Users\guazzoni\d\chiara\conf\nss12\FARCOS\talk\figure\wfmScanFirenze\Share_B12_B13.ps.ti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1334" r="5612" b="11208"/>
          <a:stretch>
            <a:fillRect/>
          </a:stretch>
        </p:blipFill>
        <p:spPr bwMode="auto">
          <a:xfrm>
            <a:off x="5911850" y="3051175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26964E-4E3B-404B-905B-E8566AE589C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5359" r="7285" b="600"/>
          <a:stretch>
            <a:fillRect/>
          </a:stretch>
        </p:blipFill>
        <p:spPr bwMode="auto">
          <a:xfrm>
            <a:off x="1152525" y="2063750"/>
            <a:ext cx="17272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25" y="812800"/>
            <a:ext cx="8929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2D position response matrix (front injection)</a:t>
            </a:r>
          </a:p>
        </p:txBody>
      </p:sp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5476" r="5635" b="-374"/>
          <a:stretch>
            <a:fillRect/>
          </a:stretch>
        </p:blipFill>
        <p:spPr bwMode="auto">
          <a:xfrm>
            <a:off x="5716588" y="1998663"/>
            <a:ext cx="17272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481263"/>
            <a:ext cx="6318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490788"/>
            <a:ext cx="539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227638"/>
            <a:ext cx="1401763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4033838"/>
            <a:ext cx="139858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181600"/>
            <a:ext cx="1400175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102100"/>
            <a:ext cx="13589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73038" y="1917700"/>
            <a:ext cx="1498601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+mn-cs"/>
              </a:rPr>
              <a:t>junction side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+mn-cs"/>
              </a:rPr>
              <a:t>strips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0563" y="1998663"/>
            <a:ext cx="149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ohmic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 side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strips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527175" y="4665663"/>
            <a:ext cx="95250" cy="77787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1760538" y="4851400"/>
            <a:ext cx="95250" cy="79375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016125" y="5053013"/>
            <a:ext cx="95250" cy="79375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08113" y="4367213"/>
            <a:ext cx="35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C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47825" y="4549775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B</a:t>
            </a:r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893888" y="4762500"/>
            <a:ext cx="33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A</a:t>
            </a:r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103938" y="4697413"/>
            <a:ext cx="95250" cy="79375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337300" y="4884738"/>
            <a:ext cx="95250" cy="77787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592888" y="5070475"/>
            <a:ext cx="95250" cy="79375"/>
          </a:xfrm>
          <a:prstGeom prst="ellips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03925" y="44005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3</a:t>
            </a:r>
            <a:endParaRPr lang="en-US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37288" y="45831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2</a:t>
            </a:r>
            <a:endParaRPr lang="en-US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483350" y="479583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/>
              <a:t>1</a:t>
            </a:r>
            <a:endParaRPr lang="en-US"/>
          </a:p>
        </p:txBody>
      </p:sp>
      <p:sp>
        <p:nvSpPr>
          <p:cNvPr id="17438" name="TextBox 38"/>
          <p:cNvSpPr txBox="1">
            <a:spLocks noChangeArrowheads="1"/>
          </p:cNvSpPr>
          <p:nvPr/>
        </p:nvSpPr>
        <p:spPr bwMode="auto">
          <a:xfrm rot="-5400000">
            <a:off x="5592763" y="3421063"/>
            <a:ext cx="455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FF0000"/>
                </a:solidFill>
              </a:rPr>
              <a:t>B12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439" name="TextBox 39"/>
          <p:cNvSpPr txBox="1">
            <a:spLocks noChangeArrowheads="1"/>
          </p:cNvSpPr>
          <p:nvPr/>
        </p:nvSpPr>
        <p:spPr bwMode="auto">
          <a:xfrm>
            <a:off x="8383588" y="5149850"/>
            <a:ext cx="45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008000"/>
                </a:solidFill>
              </a:rPr>
              <a:t>B13</a:t>
            </a:r>
            <a:endParaRPr lang="en-US" sz="1200">
              <a:solidFill>
                <a:srgbClr val="008000"/>
              </a:solidFill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156325" y="571817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008000"/>
                </a:solidFill>
              </a:rPr>
              <a:t>B13</a:t>
            </a:r>
            <a:endParaRPr lang="en-US" sz="120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791075" y="4598988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FF0000"/>
                </a:solidFill>
              </a:rPr>
              <a:t>B12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442" name="TextBox 42"/>
          <p:cNvSpPr txBox="1">
            <a:spLocks noChangeArrowheads="1"/>
          </p:cNvSpPr>
          <p:nvPr/>
        </p:nvSpPr>
        <p:spPr bwMode="auto">
          <a:xfrm rot="-5400000">
            <a:off x="1013620" y="3421856"/>
            <a:ext cx="436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0070C0"/>
                </a:solidFill>
              </a:rPr>
              <a:t>F11</a:t>
            </a:r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17443" name="TextBox 43"/>
          <p:cNvSpPr txBox="1">
            <a:spLocks noChangeArrowheads="1"/>
          </p:cNvSpPr>
          <p:nvPr/>
        </p:nvSpPr>
        <p:spPr bwMode="auto">
          <a:xfrm>
            <a:off x="3800475" y="5149850"/>
            <a:ext cx="4492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FF0000"/>
                </a:solidFill>
              </a:rPr>
              <a:t>F12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479550" y="5708650"/>
            <a:ext cx="4492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FF0000"/>
                </a:solidFill>
              </a:rPr>
              <a:t>F12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5725" y="4652963"/>
            <a:ext cx="438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>
                <a:solidFill>
                  <a:srgbClr val="0070C0"/>
                </a:solidFill>
              </a:rPr>
              <a:t>F11</a:t>
            </a:r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55700"/>
            <a:ext cx="4216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high spatial resolution of the proton beam allows scanning across the strips  </a:t>
            </a: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  <a:sym typeface="Wingdings" pitchFamily="2" charset="2"/>
              </a:rPr>
              <a:t>and </a:t>
            </a: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record the waveform response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76775" y="1263650"/>
            <a:ext cx="4589463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waveform shape vs. interaction position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strip profile</a:t>
            </a:r>
            <a:r>
              <a:rPr lang="en-US" dirty="0">
                <a:cs typeface="+mn-cs"/>
              </a:rPr>
              <a:t> </a:t>
            </a: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and amount of sharing events </a:t>
            </a:r>
          </a:p>
        </p:txBody>
      </p:sp>
      <p:sp>
        <p:nvSpPr>
          <p:cNvPr id="48" name="Right Arrow 47"/>
          <p:cNvSpPr/>
          <p:nvPr/>
        </p:nvSpPr>
        <p:spPr bwMode="auto">
          <a:xfrm>
            <a:off x="4244975" y="1460500"/>
            <a:ext cx="360363" cy="22066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8288" y="2063750"/>
            <a:ext cx="12160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  <a:cs typeface="+mn-cs"/>
              </a:rPr>
              <a:t>3MeV protons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54888" y="1971675"/>
            <a:ext cx="12176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+mn-lt"/>
                <a:cs typeface="+mn-cs"/>
              </a:rPr>
              <a:t>3MeV protons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817688" y="2220913"/>
            <a:ext cx="76200" cy="911225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Curved Connector 10"/>
          <p:cNvCxnSpPr>
            <a:stCxn id="9" idx="2"/>
            <a:endCxn id="7" idx="1"/>
          </p:cNvCxnSpPr>
          <p:nvPr/>
        </p:nvCxnSpPr>
        <p:spPr bwMode="auto">
          <a:xfrm rot="5400000">
            <a:off x="922338" y="3617913"/>
            <a:ext cx="1419225" cy="447675"/>
          </a:xfrm>
          <a:prstGeom prst="curvedConnector4">
            <a:avLst>
              <a:gd name="adj1" fmla="val 43488"/>
              <a:gd name="adj2" fmla="val 151109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0" name="Rectangle 49"/>
          <p:cNvSpPr/>
          <p:nvPr/>
        </p:nvSpPr>
        <p:spPr bwMode="auto">
          <a:xfrm>
            <a:off x="6535738" y="2151063"/>
            <a:ext cx="77787" cy="911225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Curved Connector 50"/>
          <p:cNvCxnSpPr>
            <a:stCxn id="50" idx="2"/>
            <a:endCxn id="30" idx="1"/>
          </p:cNvCxnSpPr>
          <p:nvPr/>
        </p:nvCxnSpPr>
        <p:spPr bwMode="auto">
          <a:xfrm rot="5400000">
            <a:off x="5527675" y="3538538"/>
            <a:ext cx="1524000" cy="571500"/>
          </a:xfrm>
          <a:prstGeom prst="curvedConnector4">
            <a:avLst>
              <a:gd name="adj1" fmla="val 43929"/>
              <a:gd name="adj2" fmla="val 140028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 animBg="1"/>
      <p:bldP spid="7" grpId="0"/>
      <p:bldP spid="25" grpId="0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41" grpId="0"/>
      <p:bldP spid="42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255" r="1512" b="2718"/>
          <a:stretch/>
        </p:blipFill>
        <p:spPr bwMode="auto">
          <a:xfrm>
            <a:off x="1410903" y="1138874"/>
            <a:ext cx="770682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400" dirty="0" smtClean="0">
                <a:solidFill>
                  <a:srgbClr val="2D2D8A"/>
                </a:solidFill>
              </a:rPr>
              <a:t>DSSSD </a:t>
            </a:r>
            <a:r>
              <a:rPr lang="en-US" sz="4400" dirty="0" smtClean="0">
                <a:solidFill>
                  <a:srgbClr val="2D2D8A"/>
                </a:solidFill>
              </a:rPr>
              <a:t>qualification</a:t>
            </a:r>
            <a:r>
              <a:rPr lang="it-IT" sz="4400" dirty="0" smtClean="0">
                <a:solidFill>
                  <a:srgbClr val="2D2D8A"/>
                </a:solidFill>
              </a:rPr>
              <a:t> - IV</a:t>
            </a:r>
            <a:endParaRPr lang="en-US" dirty="0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26964E-4E3B-404B-905B-E8566AE589CB}" type="slidenum">
              <a:rPr lang="en-US">
                <a:solidFill>
                  <a:srgbClr val="2D2D8A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25" y="812800"/>
            <a:ext cx="8929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D2D8A"/>
                </a:solidFill>
                <a:latin typeface="+mn-lt"/>
                <a:cs typeface="Arial" charset="0"/>
              </a:rPr>
              <a:t>2D position response matrix (front injection)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929" y="1127905"/>
            <a:ext cx="130997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+mn-lt"/>
                <a:cs typeface="Arial" charset="0"/>
              </a:rPr>
              <a:t>7.5MeV Li ions</a:t>
            </a:r>
            <a:endParaRPr lang="en-US" sz="1200" b="1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/>
          <a:stretch/>
        </p:blipFill>
        <p:spPr bwMode="auto">
          <a:xfrm>
            <a:off x="5486400" y="3759258"/>
            <a:ext cx="3657600" cy="257159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5258" b="758"/>
          <a:stretch/>
        </p:blipFill>
        <p:spPr bwMode="auto">
          <a:xfrm>
            <a:off x="5486399" y="1138874"/>
            <a:ext cx="3650381" cy="257815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4018032" y="4535408"/>
            <a:ext cx="216024" cy="216024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Curved Connector 12"/>
          <p:cNvCxnSpPr>
            <a:stCxn id="10" idx="6"/>
            <a:endCxn id="2052" idx="1"/>
          </p:cNvCxnSpPr>
          <p:nvPr/>
        </p:nvCxnSpPr>
        <p:spPr bwMode="auto">
          <a:xfrm flipV="1">
            <a:off x="4234056" y="2427953"/>
            <a:ext cx="1252343" cy="2215467"/>
          </a:xfrm>
          <a:prstGeom prst="curvedConnector3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Curved Connector 52"/>
          <p:cNvCxnSpPr>
            <a:endCxn id="2051" idx="1"/>
          </p:cNvCxnSpPr>
          <p:nvPr/>
        </p:nvCxnSpPr>
        <p:spPr bwMode="auto">
          <a:xfrm>
            <a:off x="4234056" y="4643420"/>
            <a:ext cx="1252344" cy="401635"/>
          </a:xfrm>
          <a:prstGeom prst="curvedConnector3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" name="Oval 58"/>
          <p:cNvSpPr/>
          <p:nvPr/>
        </p:nvSpPr>
        <p:spPr bwMode="auto">
          <a:xfrm>
            <a:off x="3244612" y="3129156"/>
            <a:ext cx="216024" cy="216024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0" name="Curved Connector 59"/>
          <p:cNvCxnSpPr>
            <a:stCxn id="59" idx="6"/>
            <a:endCxn id="2054" idx="1"/>
          </p:cNvCxnSpPr>
          <p:nvPr/>
        </p:nvCxnSpPr>
        <p:spPr bwMode="auto">
          <a:xfrm>
            <a:off x="3460636" y="3237168"/>
            <a:ext cx="2024259" cy="1837337"/>
          </a:xfrm>
          <a:prstGeom prst="curvedConnector3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" name="Curved Connector 60"/>
          <p:cNvCxnSpPr>
            <a:stCxn id="59" idx="6"/>
            <a:endCxn id="2053" idx="1"/>
          </p:cNvCxnSpPr>
          <p:nvPr/>
        </p:nvCxnSpPr>
        <p:spPr bwMode="auto">
          <a:xfrm flipV="1">
            <a:off x="3460636" y="2469559"/>
            <a:ext cx="2025763" cy="767609"/>
          </a:xfrm>
          <a:prstGeom prst="curvedConnector3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128397"/>
            <a:ext cx="3650381" cy="2682324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95" y="3774342"/>
            <a:ext cx="3590925" cy="26003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" name="Oval 67"/>
          <p:cNvSpPr/>
          <p:nvPr/>
        </p:nvSpPr>
        <p:spPr bwMode="auto">
          <a:xfrm>
            <a:off x="2698049" y="3582510"/>
            <a:ext cx="216024" cy="216024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Curved Connector 68"/>
          <p:cNvCxnSpPr>
            <a:stCxn id="68" idx="6"/>
            <a:endCxn id="2055" idx="1"/>
          </p:cNvCxnSpPr>
          <p:nvPr/>
        </p:nvCxnSpPr>
        <p:spPr bwMode="auto">
          <a:xfrm flipV="1">
            <a:off x="2914073" y="2437071"/>
            <a:ext cx="2650831" cy="1253451"/>
          </a:xfrm>
          <a:prstGeom prst="curvedConnector3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0" name="Curved Connector 69"/>
          <p:cNvCxnSpPr>
            <a:stCxn id="68" idx="6"/>
            <a:endCxn id="2056" idx="1"/>
          </p:cNvCxnSpPr>
          <p:nvPr/>
        </p:nvCxnSpPr>
        <p:spPr bwMode="auto">
          <a:xfrm>
            <a:off x="2914073" y="3690522"/>
            <a:ext cx="2650831" cy="1373661"/>
          </a:xfrm>
          <a:prstGeom prst="curvedConnector3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04" y="1128397"/>
            <a:ext cx="3552825" cy="261734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04" y="3759258"/>
            <a:ext cx="3579096" cy="26098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0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493722" y="3817913"/>
            <a:ext cx="1177458" cy="1557420"/>
            <a:chOff x="7535335" y="5034409"/>
            <a:chExt cx="1177458" cy="1557420"/>
          </a:xfrm>
        </p:grpSpPr>
        <p:pic>
          <p:nvPicPr>
            <p:cNvPr id="46097" name="Picture 17" descr="http://dinamico2.unibg.it/previdi/pictures/previdi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5" t="5778" r="21511" b="44189"/>
            <a:stretch/>
          </p:blipFill>
          <p:spPr bwMode="auto">
            <a:xfrm>
              <a:off x="7535335" y="5034409"/>
              <a:ext cx="1177458" cy="155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35335" y="6330219"/>
              <a:ext cx="10867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Fabio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Previdi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53503" y="2326611"/>
            <a:ext cx="1352283" cy="1673424"/>
            <a:chOff x="7535335" y="2960038"/>
            <a:chExt cx="1352283" cy="1673424"/>
          </a:xfrm>
        </p:grpSpPr>
        <p:pic>
          <p:nvPicPr>
            <p:cNvPr id="46090" name="Picture 10" descr="https://lh6.googleusercontent.com/-4u6sFzYpOcc/AAAAAAAAAAI/AAAAAAAAABI/pAspJRwooEw/s200-c-k/phot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r="22983" b="12932"/>
            <a:stretch/>
          </p:blipFill>
          <p:spPr bwMode="auto">
            <a:xfrm>
              <a:off x="7535335" y="2960038"/>
              <a:ext cx="1352282" cy="1658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51578" y="4371852"/>
              <a:ext cx="1036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Ciro</a:t>
              </a:r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Boiano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22671" y="4044216"/>
            <a:ext cx="1290738" cy="1658647"/>
            <a:chOff x="6060702" y="4306761"/>
            <a:chExt cx="1290738" cy="1658647"/>
          </a:xfrm>
        </p:grpSpPr>
        <p:pic>
          <p:nvPicPr>
            <p:cNvPr id="4608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702" y="4306761"/>
              <a:ext cx="1254618" cy="165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088950" y="5679357"/>
              <a:ext cx="1262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Pietro</a:t>
              </a:r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Zambon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60181" y="3809864"/>
            <a:ext cx="1262490" cy="1666696"/>
            <a:chOff x="4853196" y="3926199"/>
            <a:chExt cx="1262490" cy="1666696"/>
          </a:xfrm>
        </p:grpSpPr>
        <p:pic>
          <p:nvPicPr>
            <p:cNvPr id="4608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5" r="13505"/>
            <a:stretch/>
          </p:blipFill>
          <p:spPr bwMode="auto">
            <a:xfrm>
              <a:off x="4853196" y="3926199"/>
              <a:ext cx="1236372" cy="165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853196" y="5331285"/>
              <a:ext cx="1262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Filippo</a:t>
              </a:r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Riccio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34122" y="2492170"/>
            <a:ext cx="1296408" cy="1711894"/>
            <a:chOff x="8581869" y="3816606"/>
            <a:chExt cx="1296408" cy="1711894"/>
          </a:xfrm>
        </p:grpSpPr>
        <p:pic>
          <p:nvPicPr>
            <p:cNvPr id="46098" name="Picture 1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9" t="12681" r="10663"/>
            <a:stretch/>
          </p:blipFill>
          <p:spPr bwMode="auto">
            <a:xfrm>
              <a:off x="8581869" y="3816606"/>
              <a:ext cx="1124262" cy="169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8615787" y="5266890"/>
              <a:ext cx="1262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Luisa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Zetta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35368" y="2555857"/>
            <a:ext cx="1262490" cy="1749969"/>
            <a:chOff x="5335368" y="2555857"/>
            <a:chExt cx="1262490" cy="1749969"/>
          </a:xfrm>
        </p:grpSpPr>
        <p:pic>
          <p:nvPicPr>
            <p:cNvPr id="46099" name="Picture 1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5" t="6653" r="11913"/>
            <a:stretch/>
          </p:blipFill>
          <p:spPr bwMode="auto">
            <a:xfrm>
              <a:off x="5414040" y="2555857"/>
              <a:ext cx="1079389" cy="170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335368" y="4044216"/>
              <a:ext cx="1262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Paolo Guazzoni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Units</a:t>
            </a:r>
            <a:r>
              <a:rPr lang="it-IT" dirty="0" smtClean="0"/>
              <a:t> and INFN-MI team</a:t>
            </a:r>
            <a:endParaRPr 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" y="886851"/>
            <a:ext cx="4527208" cy="4125443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2592" y="5102447"/>
            <a:ext cx="6085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Total FTE @ MI:  2.8FTE  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+ 1 new PhD student 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+ 1 new Research Contract  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+ 2 Senior + 3 man/month Electronic Service 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+ 1 man/month Mechanical Workshop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82031" y="886851"/>
            <a:ext cx="1395453" cy="1691228"/>
            <a:chOff x="5079282" y="931747"/>
            <a:chExt cx="1395453" cy="1691228"/>
          </a:xfrm>
        </p:grpSpPr>
        <p:pic>
          <p:nvPicPr>
            <p:cNvPr id="46095" name="Picture 15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5"/>
            <a:stretch/>
          </p:blipFill>
          <p:spPr bwMode="auto">
            <a:xfrm>
              <a:off x="5132937" y="931747"/>
              <a:ext cx="1341798" cy="1660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79282" y="2361365"/>
              <a:ext cx="13439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Tommaso</a:t>
              </a:r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Parsani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11034" y="773821"/>
            <a:ext cx="1382574" cy="1673453"/>
            <a:chOff x="7173530" y="1193532"/>
            <a:chExt cx="1382574" cy="1673453"/>
          </a:xfrm>
        </p:grpSpPr>
        <p:pic>
          <p:nvPicPr>
            <p:cNvPr id="46088" name="Picture 8" descr="http://farm3.staticflickr.com/2626/4083832963_f3e091df0f_n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r="12957" b="45582"/>
            <a:stretch/>
          </p:blipFill>
          <p:spPr bwMode="auto">
            <a:xfrm>
              <a:off x="7173530" y="1193532"/>
              <a:ext cx="1275009" cy="1658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212167" y="2605375"/>
              <a:ext cx="13439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latin typeface="+mj-lt"/>
                </a:rPr>
                <a:t>Chiara Guazzoni</a:t>
              </a:r>
              <a:endParaRPr lang="en-US" sz="1100" b="1" dirty="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65624" y="931547"/>
            <a:ext cx="1511326" cy="1710163"/>
            <a:chOff x="5803836" y="2426929"/>
            <a:chExt cx="1615589" cy="1710163"/>
          </a:xfrm>
        </p:grpSpPr>
        <p:pic>
          <p:nvPicPr>
            <p:cNvPr id="46092" name="Picture 12" descr="https://encrypted-tbn3.gstatic.com/images?q=tbn:ANd9GcTTiVBuRWImIGtRnht8hZGawFLxtIyLklFg3yhkepkBWNQtqpgO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3" t="8216" r="7002" b="26319"/>
            <a:stretch/>
          </p:blipFill>
          <p:spPr bwMode="auto">
            <a:xfrm>
              <a:off x="5803836" y="2426929"/>
              <a:ext cx="1455314" cy="1658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075488" y="3875482"/>
              <a:ext cx="13439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00"/>
                  </a:solidFill>
                  <a:latin typeface="+mj-lt"/>
                </a:rPr>
                <a:t>Andrea </a:t>
              </a:r>
              <a:r>
                <a:rPr lang="en-US" sz="1100" b="1" dirty="0" err="1" smtClean="0">
                  <a:solidFill>
                    <a:srgbClr val="FFFF00"/>
                  </a:solidFill>
                  <a:latin typeface="+mj-lt"/>
                </a:rPr>
                <a:t>Castoldi</a:t>
              </a:r>
              <a:endParaRPr lang="en-US" sz="11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4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29776E4F-118F-46BA-9B20-388E5BAED5B4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0" y="206064"/>
            <a:ext cx="9144000" cy="1436042"/>
          </a:xfrm>
        </p:spPr>
        <p:txBody>
          <a:bodyPr/>
          <a:lstStyle/>
          <a:p>
            <a:pPr eaLnBrk="1" hangingPunct="1"/>
            <a:r>
              <a:rPr lang="en-US" dirty="0"/>
              <a:t>3D simulator of electron-hole transport and signal formation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in </a:t>
            </a:r>
            <a:r>
              <a:rPr lang="en-US" sz="1800" dirty="0"/>
              <a:t>a 2D fully-dep. semiconductor detectors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26964E-4E3B-404B-905B-E8566AE589CB}" type="slidenum">
              <a:rPr lang="en-US">
                <a:solidFill>
                  <a:srgbClr val="2D2D8A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2D2D8A"/>
              </a:solidFill>
            </a:endParaRPr>
          </a:p>
        </p:txBody>
      </p:sp>
      <p:graphicFrame>
        <p:nvGraphicFramePr>
          <p:cNvPr id="22" name="Object 4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904064"/>
              </p:ext>
            </p:extLst>
          </p:nvPr>
        </p:nvGraphicFramePr>
        <p:xfrm>
          <a:off x="2542829" y="3559841"/>
          <a:ext cx="1193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0" name="Equation" r:id="rId4" imgW="1193760" imgH="241200" progId="Equation.3">
                  <p:embed/>
                </p:oleObj>
              </mc:Choice>
              <mc:Fallback>
                <p:oleObj name="Equation" r:id="rId4" imgW="119376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2829" y="3559841"/>
                        <a:ext cx="1193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496351"/>
              </p:ext>
            </p:extLst>
          </p:nvPr>
        </p:nvGraphicFramePr>
        <p:xfrm>
          <a:off x="1266876" y="5910422"/>
          <a:ext cx="1285875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name="Equazione" r:id="rId6" imgW="622080" imgH="228600" progId="Equation.3">
                  <p:embed/>
                </p:oleObj>
              </mc:Choice>
              <mc:Fallback>
                <p:oleObj name="Equazione" r:id="rId6" imgW="62208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76" y="5910422"/>
                        <a:ext cx="1285875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16" descr="Pietro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4477" r="6743" b="8954"/>
          <a:stretch>
            <a:fillRect/>
          </a:stretch>
        </p:blipFill>
        <p:spPr bwMode="auto">
          <a:xfrm>
            <a:off x="842617" y="2599403"/>
            <a:ext cx="29098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89" y="4545341"/>
            <a:ext cx="2943114" cy="230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95857" y="5587257"/>
            <a:ext cx="28225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500" b="1" dirty="0">
                <a:solidFill>
                  <a:srgbClr val="FF6600"/>
                </a:solidFill>
                <a:latin typeface="+mn-lt"/>
              </a:rPr>
              <a:t>2D DETECTOR</a:t>
            </a:r>
            <a:r>
              <a:rPr lang="en-US" sz="1500" b="1" dirty="0">
                <a:solidFill>
                  <a:srgbClr val="FF9900"/>
                </a:solidFill>
                <a:latin typeface="+mn-lt"/>
              </a:rPr>
              <a:t> </a:t>
            </a:r>
            <a:r>
              <a:rPr lang="en-US" sz="1500" b="1" dirty="0">
                <a:solidFill>
                  <a:srgbClr val="FF6600"/>
                </a:solidFill>
                <a:latin typeface="+mn-lt"/>
              </a:rPr>
              <a:t>POTENTIAL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1347442" y="3751928"/>
            <a:ext cx="935037" cy="1079500"/>
          </a:xfrm>
          <a:custGeom>
            <a:avLst/>
            <a:gdLst>
              <a:gd name="T0" fmla="*/ 499 w 499"/>
              <a:gd name="T1" fmla="*/ 0 h 680"/>
              <a:gd name="T2" fmla="*/ 91 w 499"/>
              <a:gd name="T3" fmla="*/ 408 h 680"/>
              <a:gd name="T4" fmla="*/ 0 w 499"/>
              <a:gd name="T5" fmla="*/ 680 h 680"/>
              <a:gd name="T6" fmla="*/ 0 60000 65536"/>
              <a:gd name="T7" fmla="*/ 0 60000 65536"/>
              <a:gd name="T8" fmla="*/ 0 60000 65536"/>
              <a:gd name="T9" fmla="*/ 0 w 499"/>
              <a:gd name="T10" fmla="*/ 0 h 680"/>
              <a:gd name="T11" fmla="*/ 499 w 499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9" h="680">
                <a:moveTo>
                  <a:pt x="499" y="0"/>
                </a:moveTo>
                <a:cubicBezTo>
                  <a:pt x="336" y="147"/>
                  <a:pt x="174" y="295"/>
                  <a:pt x="91" y="408"/>
                </a:cubicBezTo>
                <a:cubicBezTo>
                  <a:pt x="8" y="521"/>
                  <a:pt x="4" y="600"/>
                  <a:pt x="0" y="680"/>
                </a:cubicBezTo>
              </a:path>
            </a:pathLst>
          </a:custGeom>
          <a:noFill/>
          <a:ln w="15875" cap="flat" cmpd="sng">
            <a:solidFill>
              <a:srgbClr val="3366FF"/>
            </a:solidFill>
            <a:prstDash val="solid"/>
            <a:round/>
            <a:headEnd type="oval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245093" y="4831428"/>
            <a:ext cx="24306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500" b="1" dirty="0">
                <a:solidFill>
                  <a:srgbClr val="3366FF"/>
                </a:solidFill>
                <a:latin typeface="+mn-lt"/>
              </a:rPr>
              <a:t>3D CHARGE CLOUD</a:t>
            </a: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3752504" y="3490054"/>
            <a:ext cx="15583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500" b="1" dirty="0">
                <a:solidFill>
                  <a:schemeClr val="bg2"/>
                </a:solidFill>
                <a:latin typeface="+mn-lt"/>
              </a:rPr>
              <a:t>ELECTRODES</a:t>
            </a:r>
          </a:p>
        </p:txBody>
      </p:sp>
      <p:sp>
        <p:nvSpPr>
          <p:cNvPr id="30" name="Freeform 42"/>
          <p:cNvSpPr>
            <a:spLocks/>
          </p:cNvSpPr>
          <p:nvPr/>
        </p:nvSpPr>
        <p:spPr bwMode="auto">
          <a:xfrm>
            <a:off x="3003204" y="3751928"/>
            <a:ext cx="1391387" cy="287338"/>
          </a:xfrm>
          <a:custGeom>
            <a:avLst/>
            <a:gdLst>
              <a:gd name="T0" fmla="*/ 0 w 771"/>
              <a:gd name="T1" fmla="*/ 363 h 363"/>
              <a:gd name="T2" fmla="*/ 635 w 771"/>
              <a:gd name="T3" fmla="*/ 227 h 363"/>
              <a:gd name="T4" fmla="*/ 771 w 771"/>
              <a:gd name="T5" fmla="*/ 0 h 363"/>
              <a:gd name="T6" fmla="*/ 0 60000 65536"/>
              <a:gd name="T7" fmla="*/ 0 60000 65536"/>
              <a:gd name="T8" fmla="*/ 0 60000 65536"/>
              <a:gd name="T9" fmla="*/ 0 w 771"/>
              <a:gd name="T10" fmla="*/ 0 h 363"/>
              <a:gd name="T11" fmla="*/ 771 w 771"/>
              <a:gd name="T12" fmla="*/ 363 h 3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363">
                <a:moveTo>
                  <a:pt x="0" y="363"/>
                </a:moveTo>
                <a:cubicBezTo>
                  <a:pt x="253" y="325"/>
                  <a:pt x="507" y="287"/>
                  <a:pt x="635" y="227"/>
                </a:cubicBezTo>
                <a:cubicBezTo>
                  <a:pt x="763" y="167"/>
                  <a:pt x="767" y="83"/>
                  <a:pt x="771" y="0"/>
                </a:cubicBezTo>
              </a:path>
            </a:pathLst>
          </a:custGeom>
          <a:noFill/>
          <a:ln w="15875" cap="flat" cmpd="sng">
            <a:solidFill>
              <a:srgbClr val="003300"/>
            </a:solidFill>
            <a:prstDash val="solid"/>
            <a:round/>
            <a:headEnd type="oval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1" name="Freeform 43"/>
          <p:cNvSpPr>
            <a:spLocks/>
          </p:cNvSpPr>
          <p:nvPr/>
        </p:nvSpPr>
        <p:spPr bwMode="auto">
          <a:xfrm>
            <a:off x="2858742" y="2815302"/>
            <a:ext cx="1535849" cy="674751"/>
          </a:xfrm>
          <a:custGeom>
            <a:avLst/>
            <a:gdLst>
              <a:gd name="T0" fmla="*/ 0 w 771"/>
              <a:gd name="T1" fmla="*/ 106 h 196"/>
              <a:gd name="T2" fmla="*/ 589 w 771"/>
              <a:gd name="T3" fmla="*/ 15 h 196"/>
              <a:gd name="T4" fmla="*/ 771 w 771"/>
              <a:gd name="T5" fmla="*/ 196 h 196"/>
              <a:gd name="T6" fmla="*/ 0 60000 65536"/>
              <a:gd name="T7" fmla="*/ 0 60000 65536"/>
              <a:gd name="T8" fmla="*/ 0 60000 65536"/>
              <a:gd name="T9" fmla="*/ 0 w 771"/>
              <a:gd name="T10" fmla="*/ 0 h 196"/>
              <a:gd name="T11" fmla="*/ 771 w 771"/>
              <a:gd name="T12" fmla="*/ 196 h 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196">
                <a:moveTo>
                  <a:pt x="0" y="106"/>
                </a:moveTo>
                <a:cubicBezTo>
                  <a:pt x="230" y="53"/>
                  <a:pt x="461" y="0"/>
                  <a:pt x="589" y="15"/>
                </a:cubicBezTo>
                <a:cubicBezTo>
                  <a:pt x="717" y="30"/>
                  <a:pt x="744" y="113"/>
                  <a:pt x="771" y="196"/>
                </a:cubicBezTo>
              </a:path>
            </a:pathLst>
          </a:custGeom>
          <a:noFill/>
          <a:ln w="15875" cap="flat" cmpd="sng">
            <a:solidFill>
              <a:srgbClr val="A50021"/>
            </a:solidFill>
            <a:prstDash val="solid"/>
            <a:round/>
            <a:headEnd type="oval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aphicFrame>
        <p:nvGraphicFramePr>
          <p:cNvPr id="32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211135"/>
              </p:ext>
            </p:extLst>
          </p:nvPr>
        </p:nvGraphicFramePr>
        <p:xfrm>
          <a:off x="285668" y="5051561"/>
          <a:ext cx="2211505" cy="44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name="Equation" r:id="rId10" imgW="1193760" imgH="241200" progId="Equation.3">
                  <p:embed/>
                </p:oleObj>
              </mc:Choice>
              <mc:Fallback>
                <p:oleObj name="Equation" r:id="rId10" imgW="119376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668" y="5051561"/>
                        <a:ext cx="2211505" cy="44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Freeform 54"/>
          <p:cNvSpPr>
            <a:spLocks/>
          </p:cNvSpPr>
          <p:nvPr/>
        </p:nvSpPr>
        <p:spPr bwMode="auto">
          <a:xfrm>
            <a:off x="2462660" y="4039266"/>
            <a:ext cx="180182" cy="1512887"/>
          </a:xfrm>
          <a:custGeom>
            <a:avLst/>
            <a:gdLst>
              <a:gd name="T0" fmla="*/ 181 w 181"/>
              <a:gd name="T1" fmla="*/ 0 h 953"/>
              <a:gd name="T2" fmla="*/ 90 w 181"/>
              <a:gd name="T3" fmla="*/ 726 h 953"/>
              <a:gd name="T4" fmla="*/ 0 w 181"/>
              <a:gd name="T5" fmla="*/ 953 h 953"/>
              <a:gd name="T6" fmla="*/ 0 60000 65536"/>
              <a:gd name="T7" fmla="*/ 0 60000 65536"/>
              <a:gd name="T8" fmla="*/ 0 60000 65536"/>
              <a:gd name="T9" fmla="*/ 0 w 181"/>
              <a:gd name="T10" fmla="*/ 0 h 953"/>
              <a:gd name="T11" fmla="*/ 181 w 181"/>
              <a:gd name="T12" fmla="*/ 953 h 9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953">
                <a:moveTo>
                  <a:pt x="181" y="0"/>
                </a:moveTo>
                <a:cubicBezTo>
                  <a:pt x="150" y="283"/>
                  <a:pt x="120" y="567"/>
                  <a:pt x="90" y="726"/>
                </a:cubicBezTo>
                <a:cubicBezTo>
                  <a:pt x="60" y="885"/>
                  <a:pt x="30" y="919"/>
                  <a:pt x="0" y="953"/>
                </a:cubicBezTo>
              </a:path>
            </a:pathLst>
          </a:custGeom>
          <a:noFill/>
          <a:ln w="15875" cap="flat" cmpd="sng">
            <a:solidFill>
              <a:srgbClr val="FF6600"/>
            </a:solidFill>
            <a:prstDash val="solid"/>
            <a:round/>
            <a:headEnd type="oval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742384"/>
            <a:ext cx="9028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rgbClr val="2D2D8A"/>
                </a:solidFill>
                <a:latin typeface="+mj-lt"/>
              </a:rPr>
              <a:t>response </a:t>
            </a:r>
            <a:r>
              <a:rPr lang="en-US" b="1" dirty="0">
                <a:solidFill>
                  <a:srgbClr val="2D2D8A"/>
                </a:solidFill>
                <a:latin typeface="+mj-lt"/>
              </a:rPr>
              <a:t>of segmented detectors to high-density ionization tracks </a:t>
            </a:r>
            <a:r>
              <a:rPr lang="en-US" b="1" dirty="0" smtClean="0">
                <a:solidFill>
                  <a:srgbClr val="2D2D8A"/>
                </a:solidFill>
                <a:latin typeface="+mj-lt"/>
              </a:rPr>
              <a:t>as in nuclear </a:t>
            </a:r>
            <a:r>
              <a:rPr lang="en-US" b="1" dirty="0">
                <a:solidFill>
                  <a:srgbClr val="2D2D8A"/>
                </a:solidFill>
                <a:latin typeface="+mj-lt"/>
              </a:rPr>
              <a:t>physics experiments </a:t>
            </a:r>
            <a:r>
              <a:rPr lang="en-US" b="1" dirty="0" smtClean="0">
                <a:solidFill>
                  <a:srgbClr val="2D2D8A"/>
                </a:solidFill>
                <a:latin typeface="+mj-lt"/>
              </a:rPr>
              <a:t>(and </a:t>
            </a:r>
            <a:r>
              <a:rPr lang="en-US" b="1" dirty="0">
                <a:solidFill>
                  <a:srgbClr val="2D2D8A"/>
                </a:solidFill>
                <a:latin typeface="+mj-lt"/>
              </a:rPr>
              <a:t>FEL </a:t>
            </a:r>
            <a:r>
              <a:rPr lang="en-US" b="1" dirty="0" smtClean="0">
                <a:solidFill>
                  <a:srgbClr val="2D2D8A"/>
                </a:solidFill>
                <a:latin typeface="+mj-lt"/>
              </a:rPr>
              <a:t>facilities).</a:t>
            </a:r>
            <a:endParaRPr lang="en-US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7058" y="2388715"/>
            <a:ext cx="358694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3D </a:t>
            </a:r>
            <a:r>
              <a:rPr lang="en-US" sz="1500" dirty="0">
                <a:solidFill>
                  <a:srgbClr val="000066"/>
                </a:solidFill>
                <a:latin typeface="+mn-lt"/>
              </a:rPr>
              <a:t>microscopic approach for </a:t>
            </a: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charge </a:t>
            </a:r>
            <a:r>
              <a:rPr lang="en-US" sz="1500" dirty="0">
                <a:solidFill>
                  <a:srgbClr val="000066"/>
                </a:solidFill>
                <a:latin typeface="+mn-lt"/>
              </a:rPr>
              <a:t>cloud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66"/>
                </a:solidFill>
                <a:latin typeface="+mn-lt"/>
              </a:rPr>
              <a:t>Runge-Kutta45 Adapt. Step-Size integration of drift equation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66"/>
                </a:solidFill>
                <a:latin typeface="+mn-lt"/>
              </a:rPr>
              <a:t>Thermal Diffusion – Monte Carlo extraction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66"/>
                </a:solidFill>
                <a:latin typeface="+mn-lt"/>
              </a:rPr>
              <a:t>Coulomb Interaction </a:t>
            </a: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- with </a:t>
            </a:r>
            <a:r>
              <a:rPr lang="en-US" sz="1500" dirty="0">
                <a:solidFill>
                  <a:srgbClr val="000066"/>
                </a:solidFill>
                <a:latin typeface="+mn-lt"/>
              </a:rPr>
              <a:t>image charge techniques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Charge </a:t>
            </a:r>
            <a:r>
              <a:rPr lang="en-US" sz="1500" dirty="0">
                <a:solidFill>
                  <a:srgbClr val="000066"/>
                </a:solidFill>
                <a:latin typeface="+mn-lt"/>
              </a:rPr>
              <a:t>Clustering and Adaptive Step-Size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66"/>
                </a:solidFill>
                <a:latin typeface="+mn-lt"/>
              </a:rPr>
              <a:t>Induced charges and currents at any electrode (</a:t>
            </a:r>
            <a:r>
              <a:rPr lang="en-US" sz="1500" dirty="0" err="1" smtClean="0">
                <a:solidFill>
                  <a:srgbClr val="000066"/>
                </a:solidFill>
                <a:latin typeface="+mn-lt"/>
              </a:rPr>
              <a:t>Ramo</a:t>
            </a: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 Theorem)</a:t>
            </a:r>
            <a:endParaRPr lang="en-US" sz="1500" dirty="0">
              <a:solidFill>
                <a:srgbClr val="000066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500" dirty="0">
                <a:solidFill>
                  <a:srgbClr val="000066"/>
                </a:solidFill>
                <a:latin typeface="+mn-lt"/>
              </a:rPr>
              <a:t>Parallel </a:t>
            </a:r>
            <a:r>
              <a:rPr lang="en-US" sz="1500" dirty="0" smtClean="0">
                <a:solidFill>
                  <a:srgbClr val="000066"/>
                </a:solidFill>
                <a:latin typeface="+mn-lt"/>
              </a:rPr>
              <a:t>Computing</a:t>
            </a:r>
          </a:p>
          <a:p>
            <a:pPr algn="ctr"/>
            <a:r>
              <a:rPr lang="it-IT" sz="2200" dirty="0" smtClean="0">
                <a:solidFill>
                  <a:srgbClr val="000066"/>
                </a:solidFill>
                <a:latin typeface="+mn-lt"/>
              </a:rPr>
              <a:t>…</a:t>
            </a:r>
          </a:p>
          <a:p>
            <a:pPr algn="ctr"/>
            <a:endParaRPr lang="en-US" sz="1500" dirty="0" smtClean="0">
              <a:solidFill>
                <a:srgbClr val="000066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500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61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4E7570-2100-411E-B7A2-27D6DD15814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7.5 </a:t>
            </a:r>
            <a:r>
              <a:rPr lang="it-IT" dirty="0" err="1" smtClean="0"/>
              <a:t>MeV</a:t>
            </a:r>
            <a:r>
              <a:rPr lang="it-IT" dirty="0" smtClean="0"/>
              <a:t> </a:t>
            </a:r>
            <a:r>
              <a:rPr lang="it-IT" baseline="30000" dirty="0" smtClean="0"/>
              <a:t>7</a:t>
            </a:r>
            <a:r>
              <a:rPr lang="it-IT" dirty="0" smtClean="0"/>
              <a:t>Li on DSSSD </a:t>
            </a:r>
            <a:br>
              <a:rPr lang="it-IT" dirty="0" smtClean="0"/>
            </a:br>
            <a:r>
              <a:rPr lang="it-IT" sz="2200" dirty="0" smtClean="0"/>
              <a:t>front </a:t>
            </a:r>
            <a:r>
              <a:rPr lang="it-IT" sz="2200" dirty="0" err="1" smtClean="0"/>
              <a:t>injection</a:t>
            </a:r>
            <a:endParaRPr lang="en-US" sz="2200" dirty="0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4925" y="1170968"/>
            <a:ext cx="8894763" cy="1978025"/>
            <a:chOff x="68" y="1071"/>
            <a:chExt cx="5603" cy="124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8" name="Picture 22" descr="Li75FCt2_3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r="16858" b="9128"/>
            <a:stretch>
              <a:fillRect/>
            </a:stretch>
          </p:blipFill>
          <p:spPr bwMode="auto">
            <a:xfrm>
              <a:off x="1504" y="1071"/>
              <a:ext cx="1285" cy="123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Li75FCt4_3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r="16858" b="9128"/>
            <a:stretch>
              <a:fillRect/>
            </a:stretch>
          </p:blipFill>
          <p:spPr bwMode="auto">
            <a:xfrm>
              <a:off x="2925" y="1071"/>
              <a:ext cx="1283" cy="123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4" descr="Li75FCt05_3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r="16858" b="9128"/>
            <a:stretch>
              <a:fillRect/>
            </a:stretch>
          </p:blipFill>
          <p:spPr bwMode="auto">
            <a:xfrm>
              <a:off x="68" y="1071"/>
              <a:ext cx="1279" cy="12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5" descr="Li75FCt6_3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r="16858" b="9128"/>
            <a:stretch>
              <a:fillRect/>
            </a:stretch>
          </p:blipFill>
          <p:spPr bwMode="auto">
            <a:xfrm>
              <a:off x="4377" y="1071"/>
              <a:ext cx="1294" cy="124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2510" r="5560" b="7530"/>
          <a:stretch>
            <a:fillRect/>
          </a:stretch>
        </p:blipFill>
        <p:spPr bwMode="auto">
          <a:xfrm>
            <a:off x="3580201" y="3986047"/>
            <a:ext cx="2203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29"/>
          <p:cNvSpPr>
            <a:spLocks/>
          </p:cNvSpPr>
          <p:nvPr/>
        </p:nvSpPr>
        <p:spPr bwMode="auto">
          <a:xfrm>
            <a:off x="1187450" y="1313843"/>
            <a:ext cx="408315" cy="504825"/>
          </a:xfrm>
          <a:custGeom>
            <a:avLst/>
            <a:gdLst>
              <a:gd name="T0" fmla="*/ 0 w 363"/>
              <a:gd name="T1" fmla="*/ 272 h 272"/>
              <a:gd name="T2" fmla="*/ 272 w 363"/>
              <a:gd name="T3" fmla="*/ 45 h 272"/>
              <a:gd name="T4" fmla="*/ 363 w 363"/>
              <a:gd name="T5" fmla="*/ 0 h 272"/>
              <a:gd name="T6" fmla="*/ 0 60000 65536"/>
              <a:gd name="T7" fmla="*/ 0 60000 65536"/>
              <a:gd name="T8" fmla="*/ 0 60000 65536"/>
              <a:gd name="T9" fmla="*/ 0 w 363"/>
              <a:gd name="T10" fmla="*/ 0 h 272"/>
              <a:gd name="T11" fmla="*/ 363 w 363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272">
                <a:moveTo>
                  <a:pt x="0" y="272"/>
                </a:moveTo>
                <a:cubicBezTo>
                  <a:pt x="106" y="181"/>
                  <a:pt x="212" y="90"/>
                  <a:pt x="272" y="45"/>
                </a:cubicBezTo>
                <a:cubicBezTo>
                  <a:pt x="332" y="0"/>
                  <a:pt x="347" y="0"/>
                  <a:pt x="363" y="0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1187450" y="1159954"/>
            <a:ext cx="8172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HOLES</a:t>
            </a: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>
            <a:off x="1187450" y="1963130"/>
            <a:ext cx="408315" cy="863600"/>
          </a:xfrm>
          <a:custGeom>
            <a:avLst/>
            <a:gdLst>
              <a:gd name="T0" fmla="*/ 0 w 408"/>
              <a:gd name="T1" fmla="*/ 0 h 408"/>
              <a:gd name="T2" fmla="*/ 317 w 408"/>
              <a:gd name="T3" fmla="*/ 272 h 408"/>
              <a:gd name="T4" fmla="*/ 408 w 408"/>
              <a:gd name="T5" fmla="*/ 408 h 408"/>
              <a:gd name="T6" fmla="*/ 0 60000 65536"/>
              <a:gd name="T7" fmla="*/ 0 60000 65536"/>
              <a:gd name="T8" fmla="*/ 0 60000 65536"/>
              <a:gd name="T9" fmla="*/ 0 w 408"/>
              <a:gd name="T10" fmla="*/ 0 h 408"/>
              <a:gd name="T11" fmla="*/ 408 w 408"/>
              <a:gd name="T12" fmla="*/ 408 h 4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408">
                <a:moveTo>
                  <a:pt x="0" y="0"/>
                </a:moveTo>
                <a:cubicBezTo>
                  <a:pt x="124" y="102"/>
                  <a:pt x="249" y="204"/>
                  <a:pt x="317" y="272"/>
                </a:cubicBezTo>
                <a:cubicBezTo>
                  <a:pt x="385" y="340"/>
                  <a:pt x="396" y="374"/>
                  <a:pt x="408" y="408"/>
                </a:cubicBezTo>
              </a:path>
            </a:pathLst>
          </a:custGeom>
          <a:noFill/>
          <a:ln w="15875" cap="flat" cmpd="sng">
            <a:solidFill>
              <a:srgbClr val="00FF00"/>
            </a:solidFill>
            <a:prstDash val="solid"/>
            <a:round/>
            <a:headEnd type="oval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803908" y="2679098"/>
            <a:ext cx="127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rgbClr val="00FF00"/>
                </a:solidFill>
                <a:latin typeface="+mn-lt"/>
              </a:rPr>
              <a:t>ELECTRONS</a:t>
            </a:r>
          </a:p>
        </p:txBody>
      </p:sp>
      <p:pic>
        <p:nvPicPr>
          <p:cNvPr id="18" name="Picture 34" descr="Q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397" r="6068"/>
          <a:stretch>
            <a:fillRect/>
          </a:stretch>
        </p:blipFill>
        <p:spPr bwMode="auto">
          <a:xfrm>
            <a:off x="0" y="3531559"/>
            <a:ext cx="2358195" cy="18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5" descr="I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397" r="6068"/>
          <a:stretch>
            <a:fillRect/>
          </a:stretch>
        </p:blipFill>
        <p:spPr bwMode="auto">
          <a:xfrm>
            <a:off x="1391607" y="4694661"/>
            <a:ext cx="2524348" cy="19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7" descr="I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397" r="6068"/>
          <a:stretch>
            <a:fillRect/>
          </a:stretch>
        </p:blipFill>
        <p:spPr bwMode="auto">
          <a:xfrm>
            <a:off x="5664832" y="4759056"/>
            <a:ext cx="2524293" cy="19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Q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397" r="6068"/>
          <a:stretch>
            <a:fillRect/>
          </a:stretch>
        </p:blipFill>
        <p:spPr bwMode="auto">
          <a:xfrm>
            <a:off x="6784231" y="3531559"/>
            <a:ext cx="2359769" cy="1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34925" y="3229729"/>
            <a:ext cx="2040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FF0000"/>
                </a:solidFill>
                <a:latin typeface="+mn-lt"/>
              </a:rPr>
              <a:t>ELECTRODE #2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2429669" y="3328851"/>
            <a:ext cx="455603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000066"/>
                </a:solidFill>
                <a:latin typeface="+mn-lt"/>
              </a:rPr>
              <a:t>Total generated charge Q</a:t>
            </a:r>
            <a:r>
              <a:rPr lang="en-US" baseline="-25000" dirty="0">
                <a:solidFill>
                  <a:srgbClr val="0000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=2.083</a:t>
            </a:r>
            <a:r>
              <a:rPr lang="en-US" dirty="0">
                <a:solidFill>
                  <a:srgbClr val="000066"/>
                </a:solidFill>
                <a:latin typeface="+mn-lt"/>
                <a:cs typeface="Arial" pitchFamily="34" charset="0"/>
              </a:rPr>
              <a:t>×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10</a:t>
            </a:r>
            <a:r>
              <a:rPr lang="en-US" baseline="30000" dirty="0">
                <a:solidFill>
                  <a:srgbClr val="000066"/>
                </a:solidFill>
                <a:latin typeface="+mn-lt"/>
              </a:rPr>
              <a:t>6</a:t>
            </a:r>
            <a:r>
              <a:rPr lang="en-US" i="1" dirty="0">
                <a:solidFill>
                  <a:srgbClr val="000066"/>
                </a:solidFill>
                <a:latin typeface="+mn-lt"/>
              </a:rPr>
              <a:t>q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000066"/>
                </a:solidFill>
                <a:latin typeface="+mn-lt"/>
              </a:rPr>
              <a:t>Simulated as </a:t>
            </a:r>
            <a:r>
              <a:rPr lang="en-US" dirty="0" smtClean="0">
                <a:solidFill>
                  <a:srgbClr val="000066"/>
                </a:solidFill>
                <a:latin typeface="+mn-lt"/>
              </a:rPr>
              <a:t>20</a:t>
            </a:r>
            <a:r>
              <a:rPr lang="en-US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>,</a:t>
            </a:r>
            <a:r>
              <a:rPr lang="en-US" dirty="0" smtClean="0">
                <a:solidFill>
                  <a:srgbClr val="000066"/>
                </a:solidFill>
                <a:latin typeface="+mn-lt"/>
              </a:rPr>
              <a:t>000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e</a:t>
            </a:r>
            <a:r>
              <a:rPr lang="en-US" baseline="30000" dirty="0">
                <a:solidFill>
                  <a:srgbClr val="000066"/>
                </a:solidFill>
                <a:latin typeface="+mn-lt"/>
              </a:rPr>
              <a:t>-_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h</a:t>
            </a:r>
            <a:r>
              <a:rPr lang="en-US" baseline="30000" dirty="0">
                <a:solidFill>
                  <a:srgbClr val="000066"/>
                </a:solidFill>
                <a:latin typeface="+mn-lt"/>
              </a:rPr>
              <a:t>+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+mn-lt"/>
              </a:rPr>
              <a:t>pairs</a:t>
            </a:r>
            <a:endParaRPr lang="en-US" dirty="0">
              <a:solidFill>
                <a:srgbClr val="000066"/>
              </a:solidFill>
              <a:latin typeface="+mn-lt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dirty="0" err="1" smtClean="0">
                <a:solidFill>
                  <a:srgbClr val="000066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66"/>
                </a:solidFill>
                <a:latin typeface="+mn-lt"/>
              </a:rPr>
              <a:t>span</a:t>
            </a:r>
            <a:r>
              <a:rPr lang="en-US" baseline="-250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+mn-lt"/>
              </a:rPr>
              <a:t>= 8ns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; </a:t>
            </a:r>
            <a:r>
              <a:rPr lang="en-US" dirty="0" err="1" smtClean="0">
                <a:solidFill>
                  <a:srgbClr val="000066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000066"/>
                </a:solidFill>
                <a:latin typeface="+mn-lt"/>
              </a:rPr>
              <a:t>calc</a:t>
            </a:r>
            <a:r>
              <a:rPr lang="en-US" baseline="-25000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+mn-lt"/>
              </a:rPr>
              <a:t>= 7h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on a 24 threads server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7235825" y="3229729"/>
            <a:ext cx="2040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8000"/>
                </a:solidFill>
                <a:latin typeface="+mn-lt"/>
              </a:rPr>
              <a:t>ELECTRODE #4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96347" y="6662085"/>
            <a:ext cx="5137093" cy="247431"/>
          </a:xfrm>
        </p:spPr>
        <p:txBody>
          <a:bodyPr/>
          <a:lstStyle/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 - I</a:t>
            </a:r>
            <a:endParaRPr lang="en-US" smtClean="0">
              <a:solidFill>
                <a:srgbClr val="2D2D8A"/>
              </a:solidFill>
            </a:endParaRPr>
          </a:p>
        </p:txBody>
      </p:sp>
      <p:grpSp>
        <p:nvGrpSpPr>
          <p:cNvPr id="18435" name="Group 7"/>
          <p:cNvGrpSpPr>
            <a:grpSpLocks/>
          </p:cNvGrpSpPr>
          <p:nvPr/>
        </p:nvGrpSpPr>
        <p:grpSpPr bwMode="auto">
          <a:xfrm>
            <a:off x="2560638" y="1703388"/>
            <a:ext cx="6583362" cy="4494212"/>
            <a:chOff x="2448000" y="1188000"/>
            <a:chExt cx="5076000" cy="4068000"/>
          </a:xfrm>
        </p:grpSpPr>
        <p:pic>
          <p:nvPicPr>
            <p:cNvPr id="1844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9" t="5714" r="407" b="15504"/>
            <a:stretch>
              <a:fillRect/>
            </a:stretch>
          </p:blipFill>
          <p:spPr bwMode="auto">
            <a:xfrm>
              <a:off x="2448000" y="1188000"/>
              <a:ext cx="5076000" cy="40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2"/>
            <p:cNvSpPr/>
            <p:nvPr/>
          </p:nvSpPr>
          <p:spPr bwMode="auto">
            <a:xfrm>
              <a:off x="2647376" y="3907897"/>
              <a:ext cx="987574" cy="1340841"/>
            </a:xfrm>
            <a:custGeom>
              <a:avLst/>
              <a:gdLst>
                <a:gd name="connsiteX0" fmla="*/ 247650 w 535305"/>
                <a:gd name="connsiteY0" fmla="*/ 0 h 960120"/>
                <a:gd name="connsiteX1" fmla="*/ 422910 w 535305"/>
                <a:gd name="connsiteY1" fmla="*/ 80010 h 960120"/>
                <a:gd name="connsiteX2" fmla="*/ 535305 w 535305"/>
                <a:gd name="connsiteY2" fmla="*/ 893445 h 960120"/>
                <a:gd name="connsiteX3" fmla="*/ 321945 w 535305"/>
                <a:gd name="connsiteY3" fmla="*/ 960120 h 960120"/>
                <a:gd name="connsiteX4" fmla="*/ 76200 w 535305"/>
                <a:gd name="connsiteY4" fmla="*/ 809625 h 960120"/>
                <a:gd name="connsiteX5" fmla="*/ 0 w 535305"/>
                <a:gd name="connsiteY5" fmla="*/ 542925 h 960120"/>
                <a:gd name="connsiteX6" fmla="*/ 247650 w 535305"/>
                <a:gd name="connsiteY6" fmla="*/ 0 h 9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305" h="960120">
                  <a:moveTo>
                    <a:pt x="247650" y="0"/>
                  </a:moveTo>
                  <a:lnTo>
                    <a:pt x="422910" y="80010"/>
                  </a:lnTo>
                  <a:lnTo>
                    <a:pt x="535305" y="893445"/>
                  </a:lnTo>
                  <a:lnTo>
                    <a:pt x="321945" y="960120"/>
                  </a:lnTo>
                  <a:lnTo>
                    <a:pt x="76200" y="809625"/>
                  </a:lnTo>
                  <a:lnTo>
                    <a:pt x="0" y="542925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007635"/>
            </a:solidFill>
            <a:ln>
              <a:solidFill>
                <a:srgbClr val="008000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extLst/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658806" y="3919328"/>
              <a:ext cx="952429" cy="1221123"/>
            </a:xfrm>
            <a:custGeom>
              <a:avLst/>
              <a:gdLst>
                <a:gd name="connsiteX0" fmla="*/ 241935 w 516255"/>
                <a:gd name="connsiteY0" fmla="*/ 0 h 874395"/>
                <a:gd name="connsiteX1" fmla="*/ 403860 w 516255"/>
                <a:gd name="connsiteY1" fmla="*/ 74295 h 874395"/>
                <a:gd name="connsiteX2" fmla="*/ 516255 w 516255"/>
                <a:gd name="connsiteY2" fmla="*/ 874395 h 874395"/>
                <a:gd name="connsiteX3" fmla="*/ 512445 w 516255"/>
                <a:gd name="connsiteY3" fmla="*/ 872490 h 874395"/>
                <a:gd name="connsiteX4" fmla="*/ 480060 w 516255"/>
                <a:gd name="connsiteY4" fmla="*/ 864870 h 874395"/>
                <a:gd name="connsiteX5" fmla="*/ 384810 w 516255"/>
                <a:gd name="connsiteY5" fmla="*/ 834390 h 874395"/>
                <a:gd name="connsiteX6" fmla="*/ 323850 w 516255"/>
                <a:gd name="connsiteY6" fmla="*/ 802005 h 874395"/>
                <a:gd name="connsiteX7" fmla="*/ 257175 w 516255"/>
                <a:gd name="connsiteY7" fmla="*/ 765810 h 874395"/>
                <a:gd name="connsiteX8" fmla="*/ 211455 w 516255"/>
                <a:gd name="connsiteY8" fmla="*/ 744855 h 874395"/>
                <a:gd name="connsiteX9" fmla="*/ 177165 w 516255"/>
                <a:gd name="connsiteY9" fmla="*/ 718185 h 874395"/>
                <a:gd name="connsiteX10" fmla="*/ 87630 w 516255"/>
                <a:gd name="connsiteY10" fmla="*/ 643890 h 874395"/>
                <a:gd name="connsiteX11" fmla="*/ 45720 w 516255"/>
                <a:gd name="connsiteY11" fmla="*/ 594360 h 874395"/>
                <a:gd name="connsiteX12" fmla="*/ 26670 w 516255"/>
                <a:gd name="connsiteY12" fmla="*/ 563880 h 874395"/>
                <a:gd name="connsiteX13" fmla="*/ 5715 w 516255"/>
                <a:gd name="connsiteY13" fmla="*/ 531495 h 874395"/>
                <a:gd name="connsiteX14" fmla="*/ 0 w 516255"/>
                <a:gd name="connsiteY14" fmla="*/ 523875 h 874395"/>
                <a:gd name="connsiteX15" fmla="*/ 241935 w 516255"/>
                <a:gd name="connsiteY15" fmla="*/ 0 h 87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6255" h="874395">
                  <a:moveTo>
                    <a:pt x="241935" y="0"/>
                  </a:moveTo>
                  <a:lnTo>
                    <a:pt x="403860" y="74295"/>
                  </a:lnTo>
                  <a:lnTo>
                    <a:pt x="516255" y="874395"/>
                  </a:lnTo>
                  <a:lnTo>
                    <a:pt x="512445" y="872490"/>
                  </a:lnTo>
                  <a:lnTo>
                    <a:pt x="480060" y="864870"/>
                  </a:lnTo>
                  <a:lnTo>
                    <a:pt x="384810" y="834390"/>
                  </a:lnTo>
                  <a:lnTo>
                    <a:pt x="323850" y="802005"/>
                  </a:lnTo>
                  <a:lnTo>
                    <a:pt x="257175" y="765810"/>
                  </a:lnTo>
                  <a:lnTo>
                    <a:pt x="211455" y="744855"/>
                  </a:lnTo>
                  <a:lnTo>
                    <a:pt x="177165" y="718185"/>
                  </a:lnTo>
                  <a:lnTo>
                    <a:pt x="87630" y="643890"/>
                  </a:lnTo>
                  <a:lnTo>
                    <a:pt x="45720" y="594360"/>
                  </a:lnTo>
                  <a:lnTo>
                    <a:pt x="26670" y="563880"/>
                  </a:lnTo>
                  <a:lnTo>
                    <a:pt x="5715" y="531495"/>
                  </a:lnTo>
                  <a:lnTo>
                    <a:pt x="0" y="523875"/>
                  </a:lnTo>
                  <a:lnTo>
                    <a:pt x="241935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innerShdw blurRad="889000" dist="1155700" dir="16560000">
                <a:prstClr val="black">
                  <a:alpha val="50000"/>
                </a:prstClr>
              </a:innerShdw>
              <a:softEdge rad="12700"/>
            </a:effectLst>
            <a:extLst/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909D54-CFBB-4ACF-AFAD-0D53FE89F38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4856163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439" name="Straight Connector 9"/>
          <p:cNvCxnSpPr>
            <a:cxnSpLocks noChangeShapeType="1"/>
          </p:cNvCxnSpPr>
          <p:nvPr/>
        </p:nvCxnSpPr>
        <p:spPr bwMode="auto">
          <a:xfrm>
            <a:off x="3713163" y="359092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4856163" y="814388"/>
            <a:ext cx="4176712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Experimental setup</a:t>
            </a:r>
          </a:p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CHIMERA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exp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.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chamber</a:t>
            </a:r>
            <a:endParaRPr lang="it-IT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LNS, Catania –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July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2012</a:t>
            </a:r>
            <a:endParaRPr lang="en-US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8263" y="3949700"/>
            <a:ext cx="2651126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62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MeV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/u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protons</a:t>
            </a:r>
            <a:endParaRPr lang="it-IT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62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MeV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/u </a:t>
            </a:r>
            <a:r>
              <a:rPr lang="it-IT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a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particles</a:t>
            </a:r>
            <a:endParaRPr lang="it-IT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20  </a:t>
            </a:r>
            <a:r>
              <a:rPr lang="it-IT" b="1" dirty="0" err="1">
                <a:solidFill>
                  <a:schemeClr val="accent6"/>
                </a:solidFill>
                <a:latin typeface="+mn-lt"/>
                <a:cs typeface="+mn-cs"/>
              </a:rPr>
              <a:t>MeV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/u </a:t>
            </a:r>
            <a:r>
              <a:rPr lang="it-IT" b="1" baseline="30000" dirty="0">
                <a:solidFill>
                  <a:schemeClr val="accent6"/>
                </a:solidFill>
                <a:latin typeface="+mn-lt"/>
                <a:cs typeface="+mn-cs"/>
              </a:rPr>
              <a:t>20</a:t>
            </a:r>
            <a:r>
              <a:rPr lang="it-IT" b="1" dirty="0">
                <a:solidFill>
                  <a:schemeClr val="accent6"/>
                </a:solidFill>
                <a:latin typeface="+mn-lt"/>
                <a:cs typeface="+mn-cs"/>
              </a:rPr>
              <a:t>Ne</a:t>
            </a:r>
            <a:endParaRPr lang="en-US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 – II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7F9E82-1F93-48FA-BC74-855404DF2D0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85725" y="838200"/>
            <a:ext cx="8929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Mixed nuclei radioactive source (digital DAQ)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431" y="3125402"/>
            <a:ext cx="4293612" cy="2941164"/>
            <a:chOff x="313478" y="3415320"/>
            <a:chExt cx="3872158" cy="2649490"/>
          </a:xfrm>
        </p:grpSpPr>
        <p:pic>
          <p:nvPicPr>
            <p:cNvPr id="2048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78" y="3415320"/>
              <a:ext cx="3872158" cy="26494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387044" y="4368945"/>
              <a:ext cx="231800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+mn-lt"/>
                  <a:cs typeface="+mn-cs"/>
                </a:rPr>
                <a:t>&lt;FWHM&gt; = 11.87 </a:t>
              </a:r>
              <a:r>
                <a:rPr lang="en-US" sz="1400" b="1" dirty="0" err="1">
                  <a:solidFill>
                    <a:srgbClr val="FF0000"/>
                  </a:solidFill>
                  <a:latin typeface="+mn-lt"/>
                  <a:cs typeface="+mn-cs"/>
                </a:rPr>
                <a:t>keV</a:t>
              </a:r>
              <a:r>
                <a:rPr lang="en-US" sz="1400" b="1" dirty="0">
                  <a:solidFill>
                    <a:srgbClr val="FF0000"/>
                  </a:solidFill>
                  <a:latin typeface="+mn-lt"/>
                  <a:cs typeface="+mn-cs"/>
                </a:rPr>
                <a:t> </a:t>
              </a:r>
              <a:endParaRPr lang="en-US" sz="1400" b="1" dirty="0" smtClean="0">
                <a:solidFill>
                  <a:srgbClr val="FF0000"/>
                </a:solidFill>
                <a:latin typeface="+mn-lt"/>
                <a:cs typeface="+mn-cs"/>
              </a:endParaRPr>
            </a:p>
            <a:p>
              <a:pPr algn="ctr">
                <a:defRPr/>
              </a:pPr>
              <a:r>
                <a:rPr lang="en-US" sz="1400" b="1" dirty="0" smtClean="0">
                  <a:solidFill>
                    <a:srgbClr val="FF0000"/>
                  </a:solidFill>
                  <a:latin typeface="+mn-lt"/>
                  <a:cs typeface="+mn-cs"/>
                </a:rPr>
                <a:t>(</a:t>
              </a:r>
              <a:r>
                <a:rPr lang="en-US" sz="1400" b="1" dirty="0">
                  <a:solidFill>
                    <a:srgbClr val="FF0000"/>
                  </a:solidFill>
                  <a:latin typeface="+mn-lt"/>
                  <a:cs typeface="+mn-cs"/>
                </a:rPr>
                <a:t>excluding F1)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Symbol" pitchFamily="18" charset="2"/>
                  <a:cs typeface="+mn-cs"/>
                </a:rPr>
                <a:t>s</a:t>
              </a:r>
              <a:r>
                <a:rPr lang="en-US" sz="1400" b="1" dirty="0">
                  <a:solidFill>
                    <a:srgbClr val="FF0000"/>
                  </a:solidFill>
                  <a:latin typeface="+mn-lt"/>
                  <a:cs typeface="+mn-cs"/>
                </a:rPr>
                <a:t> = 1.74 </a:t>
              </a:r>
              <a:r>
                <a:rPr lang="en-US" sz="1400" b="1" dirty="0" err="1">
                  <a:solidFill>
                    <a:srgbClr val="FF0000"/>
                  </a:solidFill>
                  <a:latin typeface="+mn-lt"/>
                  <a:cs typeface="+mn-cs"/>
                </a:rPr>
                <a:t>keV</a:t>
              </a:r>
              <a:endParaRPr lang="en-US" sz="1400" b="1" dirty="0">
                <a:solidFill>
                  <a:srgbClr val="FF000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8688" y="1517621"/>
            <a:ext cx="2301313" cy="1550846"/>
            <a:chOff x="519159" y="1424173"/>
            <a:chExt cx="2907271" cy="2114937"/>
          </a:xfrm>
        </p:grpSpPr>
        <p:pic>
          <p:nvPicPr>
            <p:cNvPr id="2048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4" t="5067" r="7088" b="10942"/>
            <a:stretch>
              <a:fillRect/>
            </a:stretch>
          </p:blipFill>
          <p:spPr bwMode="auto">
            <a:xfrm>
              <a:off x="519159" y="1424173"/>
              <a:ext cx="2907271" cy="2114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90" name="Group 83"/>
            <p:cNvGrpSpPr>
              <a:grpSpLocks/>
            </p:cNvGrpSpPr>
            <p:nvPr/>
          </p:nvGrpSpPr>
          <p:grpSpPr bwMode="auto">
            <a:xfrm>
              <a:off x="1203349" y="1681723"/>
              <a:ext cx="1884340" cy="1072590"/>
              <a:chOff x="1294153" y="1792871"/>
              <a:chExt cx="1884333" cy="1072751"/>
            </a:xfrm>
          </p:grpSpPr>
          <p:sp>
            <p:nvSpPr>
              <p:cNvPr id="20491" name="Rectangle 12"/>
              <p:cNvSpPr>
                <a:spLocks noChangeArrowheads="1"/>
              </p:cNvSpPr>
              <p:nvPr/>
            </p:nvSpPr>
            <p:spPr bwMode="auto">
              <a:xfrm>
                <a:off x="2500624" y="2575109"/>
                <a:ext cx="677862" cy="29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 dirty="0"/>
                  <a:t>244</a:t>
                </a:r>
                <a:r>
                  <a:rPr lang="it-IT" sz="1300" dirty="0"/>
                  <a:t>Cm </a:t>
                </a:r>
              </a:p>
            </p:txBody>
          </p:sp>
          <p:sp>
            <p:nvSpPr>
              <p:cNvPr id="20492" name="Rectangle 13"/>
              <p:cNvSpPr>
                <a:spLocks noChangeArrowheads="1"/>
              </p:cNvSpPr>
              <p:nvPr/>
            </p:nvSpPr>
            <p:spPr bwMode="auto">
              <a:xfrm>
                <a:off x="2171218" y="1792872"/>
                <a:ext cx="668337" cy="290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 dirty="0"/>
                  <a:t>241</a:t>
                </a:r>
                <a:r>
                  <a:rPr lang="it-IT" sz="1300" dirty="0"/>
                  <a:t>Am </a:t>
                </a:r>
              </a:p>
            </p:txBody>
          </p:sp>
          <p:sp>
            <p:nvSpPr>
              <p:cNvPr id="20493" name="Rectangle 14"/>
              <p:cNvSpPr>
                <a:spLocks noChangeArrowheads="1"/>
              </p:cNvSpPr>
              <p:nvPr/>
            </p:nvSpPr>
            <p:spPr bwMode="auto">
              <a:xfrm>
                <a:off x="1294153" y="1792871"/>
                <a:ext cx="576262" cy="290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 dirty="0"/>
                  <a:t>239</a:t>
                </a:r>
                <a:r>
                  <a:rPr lang="it-IT" sz="1300" dirty="0"/>
                  <a:t>Pu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646334" y="1142981"/>
            <a:ext cx="294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junction side strips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70702" y="1141394"/>
            <a:ext cx="233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8000"/>
                </a:solidFill>
                <a:latin typeface="+mn-lt"/>
                <a:cs typeface="+mn-cs"/>
              </a:rPr>
              <a:t>ohmic</a:t>
            </a:r>
            <a:r>
              <a:rPr lang="en-US" b="1" dirty="0">
                <a:solidFill>
                  <a:srgbClr val="008000"/>
                </a:solidFill>
                <a:latin typeface="+mn-lt"/>
                <a:cs typeface="+mn-cs"/>
              </a:rPr>
              <a:t> side strips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98660" y="1504193"/>
            <a:ext cx="2825314" cy="1551600"/>
            <a:chOff x="1177925" y="294555"/>
            <a:chExt cx="4667681" cy="2728912"/>
          </a:xfrm>
        </p:grpSpPr>
        <p:pic>
          <p:nvPicPr>
            <p:cNvPr id="19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" t="4143" r="6613" b="10355"/>
            <a:stretch>
              <a:fillRect/>
            </a:stretch>
          </p:blipFill>
          <p:spPr bwMode="auto">
            <a:xfrm>
              <a:off x="2045131" y="294555"/>
              <a:ext cx="3800475" cy="2728912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4"/>
            <p:cNvGrpSpPr>
              <a:grpSpLocks/>
            </p:cNvGrpSpPr>
            <p:nvPr/>
          </p:nvGrpSpPr>
          <p:grpSpPr bwMode="auto">
            <a:xfrm>
              <a:off x="1177925" y="1493838"/>
              <a:ext cx="2181225" cy="1020762"/>
              <a:chOff x="1178243" y="1493044"/>
              <a:chExt cx="2181530" cy="1021850"/>
            </a:xfrm>
          </p:grpSpPr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2681911" y="2224381"/>
                <a:ext cx="677862" cy="29051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 dirty="0"/>
                  <a:t>244</a:t>
                </a:r>
                <a:r>
                  <a:rPr lang="it-IT" sz="1300" dirty="0"/>
                  <a:t>Cm </a:t>
                </a:r>
              </a:p>
            </p:txBody>
          </p:sp>
          <p:sp>
            <p:nvSpPr>
              <p:cNvPr id="22" name="Rectangle 13"/>
              <p:cNvSpPr>
                <a:spLocks noChangeArrowheads="1"/>
              </p:cNvSpPr>
              <p:nvPr/>
            </p:nvSpPr>
            <p:spPr bwMode="auto">
              <a:xfrm>
                <a:off x="2274088" y="1493044"/>
                <a:ext cx="668337" cy="29051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/>
                  <a:t>241</a:t>
                </a:r>
                <a:r>
                  <a:rPr lang="it-IT" sz="1300"/>
                  <a:t>Am </a:t>
                </a:r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1178243" y="1638300"/>
                <a:ext cx="576262" cy="29051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it-IT" sz="1300" baseline="30000"/>
                  <a:t>239</a:t>
                </a:r>
                <a:r>
                  <a:rPr lang="it-IT" sz="1300"/>
                  <a:t>Pu</a:t>
                </a:r>
              </a:p>
            </p:txBody>
          </p:sp>
        </p:grp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01" y="3143892"/>
            <a:ext cx="4298745" cy="2934936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161874" y="3586609"/>
            <a:ext cx="253408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&lt;FWHM&gt; = 17.6 </a:t>
            </a: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keV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Symbol" pitchFamily="18" charset="2"/>
                <a:cs typeface="+mn-cs"/>
              </a:rPr>
              <a:t>s</a:t>
            </a:r>
            <a:r>
              <a:rPr lang="en-US" sz="1400" b="1" dirty="0" smtClean="0">
                <a:solidFill>
                  <a:srgbClr val="008000"/>
                </a:solidFill>
                <a:latin typeface="+mn-lt"/>
                <a:cs typeface="+mn-cs"/>
              </a:rPr>
              <a:t> 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= 7.35 </a:t>
            </a: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keV</a:t>
            </a:r>
            <a:endParaRPr lang="en-US" sz="1400" b="1" dirty="0">
              <a:solidFill>
                <a:srgbClr val="008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 - IV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8D158A-0D88-496F-9286-EA24CBB5BE09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2355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5334" r="4927" b="10474"/>
          <a:stretch>
            <a:fillRect/>
          </a:stretch>
        </p:blipFill>
        <p:spPr bwMode="auto">
          <a:xfrm>
            <a:off x="0" y="1230313"/>
            <a:ext cx="2987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6319" r="4927" b="10916"/>
          <a:stretch>
            <a:fillRect/>
          </a:stretch>
        </p:blipFill>
        <p:spPr bwMode="auto">
          <a:xfrm>
            <a:off x="0" y="3743325"/>
            <a:ext cx="29876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6650" r="6290" b="10587"/>
          <a:stretch>
            <a:fillRect/>
          </a:stretch>
        </p:blipFill>
        <p:spPr bwMode="auto">
          <a:xfrm>
            <a:off x="6191250" y="3743325"/>
            <a:ext cx="29162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6761" r="4211" b="9045"/>
          <a:stretch>
            <a:fillRect/>
          </a:stretch>
        </p:blipFill>
        <p:spPr bwMode="auto">
          <a:xfrm>
            <a:off x="6145213" y="1230313"/>
            <a:ext cx="29892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725" y="860425"/>
            <a:ext cx="8929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62 </a:t>
            </a:r>
            <a:r>
              <a:rPr lang="en-US" b="1" dirty="0" smtClean="0">
                <a:solidFill>
                  <a:schemeClr val="accent6"/>
                </a:solidFill>
                <a:latin typeface="+mn-lt"/>
                <a:cs typeface="+mn-cs"/>
              </a:rPr>
              <a:t>MeV/u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a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particle beam on </a:t>
            </a:r>
            <a:r>
              <a:rPr lang="en-US" b="1" dirty="0" err="1">
                <a:solidFill>
                  <a:schemeClr val="accent6"/>
                </a:solidFill>
                <a:latin typeface="+mn-lt"/>
                <a:cs typeface="+mn-cs"/>
              </a:rPr>
              <a:t>Pb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target –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D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E-E – front strips (digital DAQ) </a:t>
            </a:r>
          </a:p>
        </p:txBody>
      </p:sp>
      <p:pic>
        <p:nvPicPr>
          <p:cNvPr id="2356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5299" r="4201" b="10500"/>
          <a:stretch>
            <a:fillRect/>
          </a:stretch>
        </p:blipFill>
        <p:spPr bwMode="auto">
          <a:xfrm>
            <a:off x="3128963" y="3789363"/>
            <a:ext cx="30162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5257" r="4201" b="10544"/>
          <a:stretch>
            <a:fillRect/>
          </a:stretch>
        </p:blipFill>
        <p:spPr bwMode="auto">
          <a:xfrm>
            <a:off x="3054350" y="1230313"/>
            <a:ext cx="3017838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3375438"/>
            <a:ext cx="2011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+mn-cs"/>
              </a:rPr>
              <a:t>junction side strips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28492" y="1357313"/>
            <a:ext cx="7009058" cy="5048766"/>
            <a:chOff x="1328492" y="1357313"/>
            <a:chExt cx="7009058" cy="5048766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493838" y="1357313"/>
              <a:ext cx="6843712" cy="4864100"/>
              <a:chOff x="1494000" y="1162561"/>
              <a:chExt cx="6843450" cy="4864621"/>
            </a:xfrm>
          </p:grpSpPr>
          <p:pic>
            <p:nvPicPr>
              <p:cNvPr id="23565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8" t="5461" r="5554" b="10352"/>
              <a:stretch>
                <a:fillRect/>
              </a:stretch>
            </p:blipFill>
            <p:spPr bwMode="auto">
              <a:xfrm>
                <a:off x="3090870" y="1229992"/>
                <a:ext cx="2952000" cy="21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6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76" t="6650" r="4861" b="10587"/>
              <a:stretch>
                <a:fillRect/>
              </a:stretch>
            </p:blipFill>
            <p:spPr bwMode="auto">
              <a:xfrm>
                <a:off x="3054870" y="3744000"/>
                <a:ext cx="2988000" cy="20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7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6" t="6761" r="4211" b="9045"/>
              <a:stretch>
                <a:fillRect/>
              </a:stretch>
            </p:blipFill>
            <p:spPr bwMode="auto">
              <a:xfrm>
                <a:off x="1494000" y="1162561"/>
                <a:ext cx="6843450" cy="4864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8" name="TextBox 2"/>
              <p:cNvSpPr txBox="1">
                <a:spLocks noChangeArrowheads="1"/>
              </p:cNvSpPr>
              <p:nvPr/>
            </p:nvSpPr>
            <p:spPr bwMode="auto">
              <a:xfrm>
                <a:off x="2323350" y="4418668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baseline="30000"/>
                  <a:t>3</a:t>
                </a:r>
                <a:r>
                  <a:rPr lang="it-IT"/>
                  <a:t>He</a:t>
                </a:r>
                <a:endParaRPr lang="en-US"/>
              </a:p>
            </p:txBody>
          </p:sp>
          <p:sp>
            <p:nvSpPr>
              <p:cNvPr id="23569" name="TextBox 16"/>
              <p:cNvSpPr txBox="1">
                <a:spLocks noChangeArrowheads="1"/>
              </p:cNvSpPr>
              <p:nvPr/>
            </p:nvSpPr>
            <p:spPr bwMode="auto">
              <a:xfrm>
                <a:off x="3306330" y="4417498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baseline="30000"/>
                  <a:t>4</a:t>
                </a:r>
                <a:r>
                  <a:rPr lang="it-IT"/>
                  <a:t>He</a:t>
                </a:r>
                <a:endParaRPr lang="en-US"/>
              </a:p>
            </p:txBody>
          </p:sp>
          <p:sp>
            <p:nvSpPr>
              <p:cNvPr id="23570" name="TextBox 17"/>
              <p:cNvSpPr txBox="1">
                <a:spLocks noChangeArrowheads="1"/>
              </p:cNvSpPr>
              <p:nvPr/>
            </p:nvSpPr>
            <p:spPr bwMode="auto">
              <a:xfrm>
                <a:off x="1877580" y="5187040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p</a:t>
                </a:r>
                <a:endParaRPr lang="en-US"/>
              </a:p>
            </p:txBody>
          </p:sp>
          <p:sp>
            <p:nvSpPr>
              <p:cNvPr id="23571" name="TextBox 18"/>
              <p:cNvSpPr txBox="1">
                <a:spLocks noChangeArrowheads="1"/>
              </p:cNvSpPr>
              <p:nvPr/>
            </p:nvSpPr>
            <p:spPr bwMode="auto">
              <a:xfrm>
                <a:off x="2071890" y="5147232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d</a:t>
                </a:r>
                <a:endParaRPr lang="en-US"/>
              </a:p>
            </p:txBody>
          </p:sp>
          <p:sp>
            <p:nvSpPr>
              <p:cNvPr id="23572" name="TextBox 19"/>
              <p:cNvSpPr txBox="1">
                <a:spLocks noChangeArrowheads="1"/>
              </p:cNvSpPr>
              <p:nvPr/>
            </p:nvSpPr>
            <p:spPr bwMode="auto">
              <a:xfrm>
                <a:off x="2063520" y="4962566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t</a:t>
                </a:r>
                <a:endParaRPr lang="en-US"/>
              </a:p>
            </p:txBody>
          </p:sp>
          <p:sp>
            <p:nvSpPr>
              <p:cNvPr id="23573" name="TextBox 22"/>
              <p:cNvSpPr txBox="1">
                <a:spLocks noChangeArrowheads="1"/>
              </p:cNvSpPr>
              <p:nvPr/>
            </p:nvSpPr>
            <p:spPr bwMode="auto">
              <a:xfrm>
                <a:off x="6145740" y="4003169"/>
                <a:ext cx="113517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sz="1600"/>
                  <a:t>elastic scattering peak</a:t>
                </a:r>
                <a:endParaRPr lang="en-US" sz="1600"/>
              </a:p>
            </p:txBody>
          </p:sp>
          <p:cxnSp>
            <p:nvCxnSpPr>
              <p:cNvPr id="23574" name="Straight Arrow Connector 5"/>
              <p:cNvCxnSpPr>
                <a:cxnSpLocks noChangeShapeType="1"/>
                <a:stCxn id="23573" idx="2"/>
              </p:cNvCxnSpPr>
              <p:nvPr/>
            </p:nvCxnSpPr>
            <p:spPr bwMode="auto">
              <a:xfrm>
                <a:off x="6713325" y="4834166"/>
                <a:ext cx="659025" cy="352874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" name="TextBox 2"/>
            <p:cNvSpPr txBox="1"/>
            <p:nvPr/>
          </p:nvSpPr>
          <p:spPr>
            <a:xfrm>
              <a:off x="7355150" y="603674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-25000" dirty="0" err="1" smtClean="0"/>
                <a:t>CsI</a:t>
              </a:r>
              <a:endParaRPr lang="en-US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28492" y="141990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itchFamily="18" charset="2"/>
                </a:rPr>
                <a:t>D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Si</a:t>
              </a:r>
              <a:endParaRPr lang="en-US" baseline="-25000" dirty="0"/>
            </a:p>
          </p:txBody>
        </p:sp>
      </p:grpSp>
      <p:sp>
        <p:nvSpPr>
          <p:cNvPr id="2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 - IV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F41-F214-4ECE-90D4-B4A4373416D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45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014538"/>
            <a:ext cx="25701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014538"/>
            <a:ext cx="25685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2014538"/>
            <a:ext cx="25701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725" y="860425"/>
            <a:ext cx="8929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62 </a:t>
            </a:r>
            <a:r>
              <a:rPr lang="en-US" b="1" dirty="0" smtClean="0">
                <a:solidFill>
                  <a:schemeClr val="accent6"/>
                </a:solidFill>
                <a:latin typeface="+mn-lt"/>
                <a:cs typeface="+mn-cs"/>
              </a:rPr>
              <a:t>MeV/u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a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particle beam on </a:t>
            </a:r>
            <a:r>
              <a:rPr lang="en-US" b="1" dirty="0" err="1">
                <a:solidFill>
                  <a:schemeClr val="accent6"/>
                </a:solidFill>
                <a:latin typeface="+mn-lt"/>
                <a:cs typeface="+mn-cs"/>
              </a:rPr>
              <a:t>Pb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target –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D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E-E – back strips (digital DAQ)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725" y="1703243"/>
            <a:ext cx="17541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ohmic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 side strips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06513" y="1276350"/>
            <a:ext cx="6423025" cy="4811713"/>
            <a:chOff x="1306513" y="1276350"/>
            <a:chExt cx="6423025" cy="481171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306513" y="1276350"/>
              <a:ext cx="6423025" cy="4811713"/>
              <a:chOff x="1307197" y="1138873"/>
              <a:chExt cx="6423134" cy="4811396"/>
            </a:xfrm>
          </p:grpSpPr>
          <p:pic>
            <p:nvPicPr>
              <p:cNvPr id="24586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197" y="1138873"/>
                <a:ext cx="6423134" cy="481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7" name="TextBox 15"/>
              <p:cNvSpPr txBox="1">
                <a:spLocks noChangeArrowheads="1"/>
              </p:cNvSpPr>
              <p:nvPr/>
            </p:nvSpPr>
            <p:spPr bwMode="auto">
              <a:xfrm>
                <a:off x="2290127" y="4234001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baseline="30000"/>
                  <a:t>3</a:t>
                </a:r>
                <a:r>
                  <a:rPr lang="it-IT"/>
                  <a:t>He</a:t>
                </a:r>
                <a:endParaRPr lang="en-US"/>
              </a:p>
            </p:txBody>
          </p:sp>
          <p:sp>
            <p:nvSpPr>
              <p:cNvPr id="24588" name="TextBox 16"/>
              <p:cNvSpPr txBox="1">
                <a:spLocks noChangeArrowheads="1"/>
              </p:cNvSpPr>
              <p:nvPr/>
            </p:nvSpPr>
            <p:spPr bwMode="auto">
              <a:xfrm>
                <a:off x="2327477" y="3359905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baseline="30000"/>
                  <a:t>4</a:t>
                </a:r>
                <a:r>
                  <a:rPr lang="it-IT"/>
                  <a:t>He</a:t>
                </a:r>
                <a:endParaRPr lang="en-US"/>
              </a:p>
            </p:txBody>
          </p:sp>
          <p:sp>
            <p:nvSpPr>
              <p:cNvPr id="24589" name="TextBox 17"/>
              <p:cNvSpPr txBox="1">
                <a:spLocks noChangeArrowheads="1"/>
              </p:cNvSpPr>
              <p:nvPr/>
            </p:nvSpPr>
            <p:spPr bwMode="auto">
              <a:xfrm>
                <a:off x="2064587" y="4691254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d</a:t>
                </a:r>
                <a:endParaRPr lang="en-US"/>
              </a:p>
            </p:txBody>
          </p:sp>
          <p:sp>
            <p:nvSpPr>
              <p:cNvPr id="24590" name="TextBox 18"/>
              <p:cNvSpPr txBox="1">
                <a:spLocks noChangeArrowheads="1"/>
              </p:cNvSpPr>
              <p:nvPr/>
            </p:nvSpPr>
            <p:spPr bwMode="auto">
              <a:xfrm>
                <a:off x="2017800" y="4503580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t</a:t>
                </a:r>
                <a:endParaRPr lang="en-US"/>
              </a:p>
            </p:txBody>
          </p:sp>
          <p:sp>
            <p:nvSpPr>
              <p:cNvPr id="24591" name="TextBox 19"/>
              <p:cNvSpPr txBox="1">
                <a:spLocks noChangeArrowheads="1"/>
              </p:cNvSpPr>
              <p:nvPr/>
            </p:nvSpPr>
            <p:spPr bwMode="auto">
              <a:xfrm>
                <a:off x="5117040" y="3640811"/>
                <a:ext cx="113517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 sz="1600"/>
                  <a:t>elastic scattering peak</a:t>
                </a:r>
                <a:endParaRPr lang="en-US" sz="1600"/>
              </a:p>
            </p:txBody>
          </p:sp>
          <p:cxnSp>
            <p:nvCxnSpPr>
              <p:cNvPr id="24592" name="Straight Arrow Connector 20"/>
              <p:cNvCxnSpPr>
                <a:cxnSpLocks noChangeShapeType="1"/>
                <a:stCxn id="24591" idx="2"/>
              </p:cNvCxnSpPr>
              <p:nvPr/>
            </p:nvCxnSpPr>
            <p:spPr bwMode="auto">
              <a:xfrm>
                <a:off x="5684625" y="4471808"/>
                <a:ext cx="659025" cy="352874"/>
              </a:xfrm>
              <a:prstGeom prst="straightConnector1">
                <a:avLst/>
              </a:prstGeom>
              <a:noFill/>
              <a:ln w="12700" algn="ctr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4593" name="TextBox 21"/>
              <p:cNvSpPr txBox="1">
                <a:spLocks noChangeArrowheads="1"/>
              </p:cNvSpPr>
              <p:nvPr/>
            </p:nvSpPr>
            <p:spPr bwMode="auto">
              <a:xfrm>
                <a:off x="2071774" y="4889296"/>
                <a:ext cx="7315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it-IT"/>
                  <a:t>p</a:t>
                </a:r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785763" y="541868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-25000" dirty="0" err="1" smtClean="0"/>
                <a:t>CsI</a:t>
              </a:r>
              <a:endParaRPr lang="en-US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1347309" y="2134489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itchFamily="18" charset="2"/>
                </a:rPr>
                <a:t>D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Si</a:t>
              </a:r>
              <a:endParaRPr lang="en-US" baseline="-25000" dirty="0"/>
            </a:p>
          </p:txBody>
        </p:sp>
      </p:grpSp>
      <p:sp>
        <p:nvSpPr>
          <p:cNvPr id="2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4552DB-6A90-4869-A0BE-4108AB06854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35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Thank</a:t>
            </a:r>
            <a:r>
              <a:rPr lang="it-IT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you</a:t>
            </a:r>
            <a:r>
              <a:rPr lang="it-IT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  <a:r>
              <a:rPr lang="it-IT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your</a:t>
            </a:r>
            <a:r>
              <a:rPr lang="it-IT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4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attention</a:t>
            </a:r>
            <a:r>
              <a:rPr lang="it-IT" sz="4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4552DB-6A90-4869-A0BE-4108AB068547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35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it-IT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Backup </a:t>
            </a:r>
            <a:r>
              <a:rPr lang="it-IT" sz="4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slides</a:t>
            </a: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8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DSSSD qualification - II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DBC0D8-D075-4FE0-9E2B-63B52FF1993D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3746500"/>
            <a:ext cx="2619375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284288"/>
            <a:ext cx="269557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725" y="862013"/>
            <a:ext cx="89296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Energy calibration and non-linearity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463" y="3998913"/>
            <a:ext cx="483393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each bunch gives rise to a single event (detector charge collection time &gt;&gt; bunch duration) of amplitude proportional to the bunch multiplicity </a:t>
            </a: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2934494" y="4852194"/>
            <a:ext cx="295275" cy="24923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2475" y="5099050"/>
            <a:ext cx="46577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accurate energy calibration of each strip and of the corresponding preamplifier in a wide energy range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measure the linearity of the overall system</a:t>
            </a:r>
          </a:p>
        </p:txBody>
      </p:sp>
      <p:sp>
        <p:nvSpPr>
          <p:cNvPr id="15371" name="TextBox 3"/>
          <p:cNvSpPr txBox="1">
            <a:spLocks noChangeArrowheads="1"/>
          </p:cNvSpPr>
          <p:nvPr/>
        </p:nvSpPr>
        <p:spPr bwMode="auto">
          <a:xfrm>
            <a:off x="7373938" y="1327150"/>
            <a:ext cx="10874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900"/>
              <a:t>, 45mV/MeV CPA</a:t>
            </a:r>
          </a:p>
        </p:txBody>
      </p:sp>
      <p:sp>
        <p:nvSpPr>
          <p:cNvPr id="15372" name="TextBox 16"/>
          <p:cNvSpPr txBox="1">
            <a:spLocks noChangeArrowheads="1"/>
          </p:cNvSpPr>
          <p:nvPr/>
        </p:nvSpPr>
        <p:spPr bwMode="auto">
          <a:xfrm>
            <a:off x="7383463" y="3779838"/>
            <a:ext cx="10890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900"/>
              <a:t>, 45mV/MeV CPA</a:t>
            </a:r>
          </a:p>
        </p:txBody>
      </p:sp>
      <p:pic>
        <p:nvPicPr>
          <p:cNvPr id="153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70781"/>
            <a:ext cx="41021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DSSSD qualification - III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487684-BC03-4250-933C-E2695C914A4F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725" y="862013"/>
            <a:ext cx="89296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Energy resolution</a:t>
            </a:r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39863"/>
            <a:ext cx="2400300" cy="2257425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821113"/>
            <a:ext cx="2400300" cy="2255837"/>
          </a:xfrm>
          <a:prstGeom prst="rect">
            <a:avLst/>
          </a:prstGeom>
          <a:noFill/>
          <a:ln w="19050" algn="ctr">
            <a:solidFill>
              <a:srgbClr val="0076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943350"/>
            <a:ext cx="3151187" cy="2108200"/>
          </a:xfrm>
          <a:prstGeom prst="rect">
            <a:avLst/>
          </a:prstGeom>
          <a:noFill/>
          <a:ln w="1905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730375"/>
            <a:ext cx="3154362" cy="210978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-215900" y="2422525"/>
            <a:ext cx="2217738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+mn-cs"/>
              </a:rPr>
              <a:t>junction side strips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6832" y="4864894"/>
            <a:ext cx="17541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ohmic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 side strips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3817938" y="1355725"/>
            <a:ext cx="835025" cy="40163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0900" y="1157288"/>
            <a:ext cx="43545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+mn-cs"/>
              </a:rPr>
              <a:t>FWHM of single-proton peak for different kernel lengths. </a:t>
            </a:r>
          </a:p>
        </p:txBody>
      </p:sp>
      <p:cxnSp>
        <p:nvCxnSpPr>
          <p:cNvPr id="16398" name="Straight Connector 7"/>
          <p:cNvCxnSpPr>
            <a:cxnSpLocks noChangeShapeType="1"/>
          </p:cNvCxnSpPr>
          <p:nvPr/>
        </p:nvCxnSpPr>
        <p:spPr bwMode="auto">
          <a:xfrm flipH="1" flipV="1">
            <a:off x="6989763" y="3448050"/>
            <a:ext cx="1204912" cy="635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399" name="TextBox 8"/>
          <p:cNvSpPr txBox="1">
            <a:spLocks noChangeArrowheads="1"/>
          </p:cNvSpPr>
          <p:nvPr/>
        </p:nvSpPr>
        <p:spPr bwMode="auto">
          <a:xfrm>
            <a:off x="6276975" y="3294063"/>
            <a:ext cx="779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rgbClr val="FF0000"/>
                </a:solidFill>
              </a:rPr>
              <a:t>11.6 keV</a:t>
            </a:r>
          </a:p>
        </p:txBody>
      </p:sp>
      <p:cxnSp>
        <p:nvCxnSpPr>
          <p:cNvPr id="16400" name="Straight Connector 18"/>
          <p:cNvCxnSpPr>
            <a:cxnSpLocks noChangeShapeType="1"/>
          </p:cNvCxnSpPr>
          <p:nvPr/>
        </p:nvCxnSpPr>
        <p:spPr bwMode="auto">
          <a:xfrm flipH="1" flipV="1">
            <a:off x="6989763" y="3168650"/>
            <a:ext cx="1204912" cy="635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401" name="TextBox 19"/>
          <p:cNvSpPr txBox="1">
            <a:spLocks noChangeArrowheads="1"/>
          </p:cNvSpPr>
          <p:nvPr/>
        </p:nvSpPr>
        <p:spPr bwMode="auto">
          <a:xfrm>
            <a:off x="6270625" y="3014663"/>
            <a:ext cx="79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rgbClr val="FF0000"/>
                </a:solidFill>
              </a:rPr>
              <a:t>16.5 keV</a:t>
            </a: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400" y="588963"/>
            <a:ext cx="846455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“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Constraining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the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Symmetry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Energy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at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Supra-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Saturation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Densities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with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measurements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of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Neutron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and Proton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Elliptic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 </a:t>
            </a:r>
            <a:r>
              <a:rPr lang="it-IT" b="1" i="1" dirty="0" err="1">
                <a:solidFill>
                  <a:schemeClr val="accent2"/>
                </a:solidFill>
                <a:latin typeface="Comic Sans MS" pitchFamily="84" charset="0"/>
              </a:rPr>
              <a:t>Flows</a:t>
            </a:r>
            <a:r>
              <a:rPr lang="it-IT" b="1" i="1" dirty="0">
                <a:solidFill>
                  <a:schemeClr val="accent2"/>
                </a:solidFill>
                <a:latin typeface="Comic Sans MS" pitchFamily="84" charset="0"/>
              </a:rPr>
              <a:t>”</a:t>
            </a:r>
          </a:p>
          <a:p>
            <a:endParaRPr lang="it-IT" sz="900" b="1" i="1" dirty="0">
              <a:solidFill>
                <a:schemeClr val="accent2"/>
              </a:solidFill>
              <a:latin typeface="Comic Sans MS" pitchFamily="84" charset="0"/>
            </a:endParaRPr>
          </a:p>
          <a:p>
            <a:pPr>
              <a:spcBef>
                <a:spcPct val="50000"/>
              </a:spcBef>
            </a:pPr>
            <a:r>
              <a:rPr lang="it-IT" u="sng" dirty="0" err="1">
                <a:solidFill>
                  <a:schemeClr val="accent2"/>
                </a:solidFill>
                <a:latin typeface="Comic Sans MS" pitchFamily="84" charset="0"/>
              </a:rPr>
              <a:t>Investigated</a:t>
            </a:r>
            <a:r>
              <a:rPr lang="it-IT" u="sng" dirty="0">
                <a:solidFill>
                  <a:schemeClr val="accent2"/>
                </a:solidFill>
                <a:latin typeface="Comic Sans MS" pitchFamily="84" charset="0"/>
              </a:rPr>
              <a:t> Systems:</a:t>
            </a:r>
          </a:p>
          <a:p>
            <a:pPr>
              <a:spcBef>
                <a:spcPct val="50000"/>
              </a:spcBef>
            </a:pP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197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Au + </a:t>
            </a: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197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Au    @ 400 </a:t>
            </a:r>
            <a:r>
              <a:rPr lang="it-IT" dirty="0" err="1">
                <a:solidFill>
                  <a:schemeClr val="accent2"/>
                </a:solidFill>
                <a:latin typeface="Comic Sans MS" pitchFamily="84" charset="0"/>
              </a:rPr>
              <a:t>AMeV</a:t>
            </a:r>
            <a:endParaRPr lang="it-IT" dirty="0">
              <a:solidFill>
                <a:schemeClr val="accent2"/>
              </a:solidFill>
              <a:latin typeface="Comic Sans MS" pitchFamily="84" charset="0"/>
            </a:endParaRPr>
          </a:p>
          <a:p>
            <a:pPr>
              <a:spcBef>
                <a:spcPct val="50000"/>
              </a:spcBef>
            </a:pP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Ru + </a:t>
            </a: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Ru  &amp; </a:t>
            </a: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Zr + </a:t>
            </a:r>
            <a:r>
              <a:rPr lang="it-IT" baseline="30000" dirty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Zr   @ 400 </a:t>
            </a:r>
            <a:r>
              <a:rPr lang="it-IT" dirty="0" err="1">
                <a:solidFill>
                  <a:schemeClr val="accent2"/>
                </a:solidFill>
                <a:latin typeface="Comic Sans MS" pitchFamily="84" charset="0"/>
              </a:rPr>
              <a:t>AMeV</a:t>
            </a:r>
            <a:endParaRPr lang="it-IT" sz="900" dirty="0">
              <a:solidFill>
                <a:schemeClr val="accent2"/>
              </a:solidFill>
              <a:latin typeface="Comic Sans MS" pitchFamily="84" charset="0"/>
            </a:endParaRPr>
          </a:p>
          <a:p>
            <a:pPr>
              <a:spcBef>
                <a:spcPct val="50000"/>
              </a:spcBef>
            </a:pPr>
            <a:r>
              <a:rPr lang="it-IT" u="sng" dirty="0" err="1">
                <a:solidFill>
                  <a:schemeClr val="accent2"/>
                </a:solidFill>
                <a:latin typeface="Comic Sans MS" pitchFamily="84" charset="0"/>
              </a:rPr>
              <a:t>Beam</a:t>
            </a:r>
            <a:r>
              <a:rPr lang="it-IT" u="sng" dirty="0">
                <a:solidFill>
                  <a:schemeClr val="accent2"/>
                </a:solidFill>
                <a:latin typeface="Comic Sans MS" pitchFamily="84" charset="0"/>
              </a:rPr>
              <a:t>-Time:</a:t>
            </a:r>
          </a:p>
          <a:p>
            <a:pPr>
              <a:spcBef>
                <a:spcPct val="50000"/>
              </a:spcBef>
            </a:pPr>
            <a:r>
              <a:rPr lang="it-IT" dirty="0" err="1">
                <a:solidFill>
                  <a:schemeClr val="accent2"/>
                </a:solidFill>
                <a:latin typeface="Comic Sans MS" pitchFamily="84" charset="0"/>
              </a:rPr>
              <a:t>May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, 9 2011 – </a:t>
            </a:r>
            <a:r>
              <a:rPr lang="it-IT" dirty="0" err="1">
                <a:solidFill>
                  <a:schemeClr val="accent2"/>
                </a:solidFill>
                <a:latin typeface="Comic Sans MS" pitchFamily="84" charset="0"/>
              </a:rPr>
              <a:t>May</a:t>
            </a:r>
            <a:r>
              <a:rPr lang="it-IT" dirty="0">
                <a:solidFill>
                  <a:schemeClr val="accent2"/>
                </a:solidFill>
                <a:latin typeface="Comic Sans MS" pitchFamily="84" charset="0"/>
              </a:rPr>
              <a:t> 23, </a:t>
            </a:r>
            <a:r>
              <a:rPr lang="it-IT" dirty="0" smtClean="0">
                <a:solidFill>
                  <a:schemeClr val="accent2"/>
                </a:solidFill>
                <a:latin typeface="Comic Sans MS" pitchFamily="84" charset="0"/>
              </a:rPr>
              <a:t>2011</a:t>
            </a:r>
          </a:p>
          <a:p>
            <a:pPr>
              <a:spcBef>
                <a:spcPct val="50000"/>
              </a:spcBef>
            </a:pPr>
            <a:r>
              <a:rPr lang="it-IT" u="sng" dirty="0" smtClean="0">
                <a:solidFill>
                  <a:schemeClr val="accent2"/>
                </a:solidFill>
                <a:latin typeface="Comic Sans MS" pitchFamily="84" charset="0"/>
              </a:rPr>
              <a:t>Full data </a:t>
            </a:r>
            <a:r>
              <a:rPr lang="it-IT" u="sng" dirty="0" err="1" smtClean="0">
                <a:solidFill>
                  <a:schemeClr val="accent2"/>
                </a:solidFill>
                <a:latin typeface="Comic Sans MS" pitchFamily="84" charset="0"/>
              </a:rPr>
              <a:t>analysis</a:t>
            </a:r>
            <a:r>
              <a:rPr lang="it-IT" u="sng" dirty="0" smtClean="0">
                <a:solidFill>
                  <a:schemeClr val="accent2"/>
                </a:solidFill>
                <a:latin typeface="Comic Sans MS" pitchFamily="84" charset="0"/>
              </a:rPr>
              <a:t> </a:t>
            </a:r>
            <a:r>
              <a:rPr lang="it-IT" u="sng" dirty="0" err="1" smtClean="0">
                <a:solidFill>
                  <a:schemeClr val="accent2"/>
                </a:solidFill>
                <a:latin typeface="Comic Sans MS" pitchFamily="84" charset="0"/>
              </a:rPr>
              <a:t>still</a:t>
            </a:r>
            <a:r>
              <a:rPr lang="it-IT" u="sng" dirty="0" smtClean="0">
                <a:solidFill>
                  <a:schemeClr val="accent2"/>
                </a:solidFill>
                <a:latin typeface="Comic Sans MS" pitchFamily="84" charset="0"/>
              </a:rPr>
              <a:t> on-</a:t>
            </a:r>
            <a:r>
              <a:rPr lang="it-IT" u="sng" dirty="0" err="1" smtClean="0">
                <a:solidFill>
                  <a:schemeClr val="accent2"/>
                </a:solidFill>
                <a:latin typeface="Comic Sans MS" pitchFamily="84" charset="0"/>
              </a:rPr>
              <a:t>going</a:t>
            </a:r>
            <a:endParaRPr lang="it-IT" u="sng" dirty="0">
              <a:solidFill>
                <a:schemeClr val="accent2"/>
              </a:solidFill>
              <a:latin typeface="Comic Sans MS" pitchFamily="84" charset="0"/>
            </a:endParaRPr>
          </a:p>
          <a:p>
            <a:pPr>
              <a:spcBef>
                <a:spcPct val="50000"/>
              </a:spcBef>
            </a:pPr>
            <a:endParaRPr lang="it-IT" dirty="0">
              <a:solidFill>
                <a:schemeClr val="accent2"/>
              </a:solidFill>
              <a:latin typeface="Comic Sans MS" pitchFamily="84" charset="0"/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752475"/>
          </a:xfrm>
        </p:spPr>
        <p:txBody>
          <a:bodyPr/>
          <a:lstStyle/>
          <a:p>
            <a:r>
              <a:rPr lang="it-IT" sz="3600"/>
              <a:t>ASY-EOS Experiment at GSI</a:t>
            </a:r>
            <a:endParaRPr lang="en-US" sz="3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385888"/>
            <a:ext cx="47069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448050"/>
            <a:ext cx="40195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174625" y="4373563"/>
            <a:ext cx="4483100" cy="183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r">
              <a:spcAft>
                <a:spcPct val="30000"/>
              </a:spcAft>
              <a:buFont typeface="Wingdings" pitchFamily="84" charset="2"/>
              <a:buNone/>
            </a:pP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Digital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</a:rPr>
              <a:t>pulse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 shape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</a:rPr>
              <a:t>acquisition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 of 18 full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</a:rPr>
              <a:t>telescopes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</a:rPr>
              <a:t>pertaining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 to Ring #4 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</a:rPr>
              <a:t>&amp;  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#5 </a:t>
            </a:r>
          </a:p>
          <a:p>
            <a:pPr lvl="1" algn="r">
              <a:spcAft>
                <a:spcPct val="30000"/>
              </a:spcAft>
              <a:buFont typeface="Wingdings" pitchFamily="84" charset="2"/>
              <a:buNone/>
            </a:pP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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Enriching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 the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energy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range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 and isotope list of the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available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 database of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  <a:sym typeface="Wingdings" pitchFamily="84" charset="2"/>
              </a:rPr>
              <a:t>waveforms</a:t>
            </a:r>
            <a:endParaRPr lang="it-IT" b="1" dirty="0">
              <a:solidFill>
                <a:schemeClr val="accent2"/>
              </a:solidFill>
              <a:latin typeface="Comic Sans MS" pitchFamily="8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29776E4F-118F-46BA-9B20-388E5BAED5B4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15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0674" r="13708" b="7748"/>
          <a:stretch>
            <a:fillRect/>
          </a:stretch>
        </p:blipFill>
        <p:spPr bwMode="auto">
          <a:xfrm>
            <a:off x="8043863" y="4881563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15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11182" r="12914" b="7240"/>
          <a:stretch>
            <a:fillRect/>
          </a:stretch>
        </p:blipFill>
        <p:spPr bwMode="auto">
          <a:xfrm>
            <a:off x="6784975" y="4892675"/>
            <a:ext cx="1720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15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11520" r="12914" b="6902"/>
          <a:stretch>
            <a:fillRect/>
          </a:stretch>
        </p:blipFill>
        <p:spPr bwMode="auto">
          <a:xfrm>
            <a:off x="5567363" y="490855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12695" r="12061" b="5727"/>
          <a:stretch>
            <a:fillRect/>
          </a:stretch>
        </p:blipFill>
        <p:spPr bwMode="auto">
          <a:xfrm>
            <a:off x="4362450" y="4930775"/>
            <a:ext cx="1720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1670" r="12086" b="6752"/>
          <a:stretch>
            <a:fillRect/>
          </a:stretch>
        </p:blipFill>
        <p:spPr bwMode="auto">
          <a:xfrm>
            <a:off x="3249613" y="49164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1972" r="12096" b="6450"/>
          <a:stretch>
            <a:fillRect/>
          </a:stretch>
        </p:blipFill>
        <p:spPr bwMode="auto">
          <a:xfrm>
            <a:off x="2093913" y="4914900"/>
            <a:ext cx="1720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0500" r="13876" b="7922"/>
          <a:stretch>
            <a:fillRect/>
          </a:stretch>
        </p:blipFill>
        <p:spPr bwMode="auto">
          <a:xfrm>
            <a:off x="568325" y="488632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9187" r="12759" b="9235"/>
          <a:stretch>
            <a:fillRect/>
          </a:stretch>
        </p:blipFill>
        <p:spPr bwMode="auto">
          <a:xfrm>
            <a:off x="-684213" y="4870450"/>
            <a:ext cx="17208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9164" r="8138" b="9258"/>
          <a:stretch>
            <a:fillRect/>
          </a:stretch>
        </p:blipFill>
        <p:spPr bwMode="auto">
          <a:xfrm>
            <a:off x="8001000" y="3560763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6565900" y="3571875"/>
            <a:ext cx="17192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5603875" y="3579813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8891" r="13692" b="9531"/>
          <a:stretch>
            <a:fillRect/>
          </a:stretch>
        </p:blipFill>
        <p:spPr bwMode="auto">
          <a:xfrm>
            <a:off x="785177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4521200" y="3579813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6824663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550862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6670" r="12022" b="11752"/>
          <a:stretch>
            <a:fillRect/>
          </a:stretch>
        </p:blipFill>
        <p:spPr bwMode="auto">
          <a:xfrm>
            <a:off x="3248025" y="354965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8891" r="13692" b="9531"/>
          <a:stretch>
            <a:fillRect/>
          </a:stretch>
        </p:blipFill>
        <p:spPr bwMode="auto">
          <a:xfrm>
            <a:off x="424497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0925" r="11940" b="7497"/>
          <a:stretch>
            <a:fillRect/>
          </a:stretch>
        </p:blipFill>
        <p:spPr bwMode="auto">
          <a:xfrm>
            <a:off x="2132013" y="3617913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289242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1976438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tests- II</a:t>
            </a:r>
            <a:endParaRPr lang="en-US" smtClean="0">
              <a:solidFill>
                <a:srgbClr val="2D2D8A"/>
              </a:solidFill>
            </a:endParaRPr>
          </a:p>
        </p:txBody>
      </p:sp>
      <p:pic>
        <p:nvPicPr>
          <p:cNvPr id="1947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650875" y="3586163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4877BE-CF2C-401A-89DF-441B2D15D31D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9482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10448" r="13692" b="7974"/>
          <a:stretch>
            <a:fillRect/>
          </a:stretch>
        </p:blipFill>
        <p:spPr bwMode="auto">
          <a:xfrm>
            <a:off x="65087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8891" r="13692" b="9531"/>
          <a:stretch>
            <a:fillRect/>
          </a:stretch>
        </p:blipFill>
        <p:spPr bwMode="auto">
          <a:xfrm>
            <a:off x="-554038" y="3579813"/>
            <a:ext cx="17208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8891" r="12022" b="9531"/>
          <a:stretch>
            <a:fillRect/>
          </a:stretch>
        </p:blipFill>
        <p:spPr bwMode="auto">
          <a:xfrm>
            <a:off x="-561975" y="23495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85" name="Group 5"/>
          <p:cNvGrpSpPr>
            <a:grpSpLocks/>
          </p:cNvGrpSpPr>
          <p:nvPr/>
        </p:nvGrpSpPr>
        <p:grpSpPr bwMode="auto">
          <a:xfrm>
            <a:off x="-561975" y="1130300"/>
            <a:ext cx="10134600" cy="1320800"/>
            <a:chOff x="-562638" y="1130400"/>
            <a:chExt cx="10135290" cy="1321200"/>
          </a:xfrm>
        </p:grpSpPr>
        <p:pic>
          <p:nvPicPr>
            <p:cNvPr id="19524" name="Picture 7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10226" r="12022" b="8195"/>
            <a:stretch>
              <a:fillRect/>
            </a:stretch>
          </p:blipFill>
          <p:spPr bwMode="auto">
            <a:xfrm>
              <a:off x="7851852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25" name="Picture 7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11115" r="12022" b="7307"/>
            <a:stretch>
              <a:fillRect/>
            </a:stretch>
          </p:blipFill>
          <p:spPr bwMode="auto">
            <a:xfrm>
              <a:off x="6649734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26" name="Picture 7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11115" r="12022" b="7307"/>
            <a:stretch>
              <a:fillRect/>
            </a:stretch>
          </p:blipFill>
          <p:spPr bwMode="auto">
            <a:xfrm>
              <a:off x="5447616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27" name="Picture 7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11115" r="12022" b="7307"/>
            <a:stretch>
              <a:fillRect/>
            </a:stretch>
          </p:blipFill>
          <p:spPr bwMode="auto">
            <a:xfrm>
              <a:off x="4245498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28" name="Picture 7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11115" r="12022" b="7307"/>
            <a:stretch>
              <a:fillRect/>
            </a:stretch>
          </p:blipFill>
          <p:spPr bwMode="auto">
            <a:xfrm>
              <a:off x="3043380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29" name="Picture 77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10226" r="12022" b="8195"/>
            <a:stretch>
              <a:fillRect/>
            </a:stretch>
          </p:blipFill>
          <p:spPr bwMode="auto">
            <a:xfrm>
              <a:off x="1841262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30" name="Picture 78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10226" r="12273" b="8195"/>
            <a:stretch>
              <a:fillRect/>
            </a:stretch>
          </p:blipFill>
          <p:spPr bwMode="auto">
            <a:xfrm>
              <a:off x="639144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31" name="Picture 79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10226" r="12273" b="8195"/>
            <a:stretch>
              <a:fillRect/>
            </a:stretch>
          </p:blipFill>
          <p:spPr bwMode="auto">
            <a:xfrm>
              <a:off x="-562638" y="1130400"/>
              <a:ext cx="1720800" cy="13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86" name="Group 2"/>
          <p:cNvGrpSpPr>
            <a:grpSpLocks/>
          </p:cNvGrpSpPr>
          <p:nvPr/>
        </p:nvGrpSpPr>
        <p:grpSpPr bwMode="auto">
          <a:xfrm>
            <a:off x="85725" y="1222375"/>
            <a:ext cx="9061450" cy="4108450"/>
            <a:chOff x="86061" y="1222751"/>
            <a:chExt cx="9061732" cy="4108281"/>
          </a:xfrm>
        </p:grpSpPr>
        <p:sp>
          <p:nvSpPr>
            <p:cNvPr id="19492" name="TextBox 39"/>
            <p:cNvSpPr txBox="1">
              <a:spLocks noChangeArrowheads="1"/>
            </p:cNvSpPr>
            <p:nvPr/>
          </p:nvSpPr>
          <p:spPr bwMode="auto">
            <a:xfrm>
              <a:off x="645325" y="1229940"/>
              <a:ext cx="4539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	1</a:t>
              </a:r>
              <a:endParaRPr lang="en-US"/>
            </a:p>
          </p:txBody>
        </p:sp>
        <p:sp>
          <p:nvSpPr>
            <p:cNvPr id="19493" name="TextBox 40"/>
            <p:cNvSpPr txBox="1">
              <a:spLocks noChangeArrowheads="1"/>
            </p:cNvSpPr>
            <p:nvPr/>
          </p:nvSpPr>
          <p:spPr bwMode="auto">
            <a:xfrm>
              <a:off x="1811387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	2</a:t>
              </a:r>
              <a:endParaRPr lang="en-US"/>
            </a:p>
          </p:txBody>
        </p:sp>
        <p:sp>
          <p:nvSpPr>
            <p:cNvPr id="19494" name="TextBox 41"/>
            <p:cNvSpPr txBox="1">
              <a:spLocks noChangeArrowheads="1"/>
            </p:cNvSpPr>
            <p:nvPr/>
          </p:nvSpPr>
          <p:spPr bwMode="auto">
            <a:xfrm>
              <a:off x="3084786" y="1222751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F3</a:t>
              </a:r>
              <a:endParaRPr lang="en-US"/>
            </a:p>
          </p:txBody>
        </p:sp>
        <p:sp>
          <p:nvSpPr>
            <p:cNvPr id="19495" name="TextBox 42"/>
            <p:cNvSpPr txBox="1">
              <a:spLocks noChangeArrowheads="1"/>
            </p:cNvSpPr>
            <p:nvPr/>
          </p:nvSpPr>
          <p:spPr bwMode="auto">
            <a:xfrm>
              <a:off x="4071159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F4</a:t>
              </a:r>
              <a:endParaRPr lang="en-US"/>
            </a:p>
          </p:txBody>
        </p:sp>
        <p:sp>
          <p:nvSpPr>
            <p:cNvPr id="19496" name="TextBox 43"/>
            <p:cNvSpPr txBox="1">
              <a:spLocks noChangeArrowheads="1"/>
            </p:cNvSpPr>
            <p:nvPr/>
          </p:nvSpPr>
          <p:spPr bwMode="auto">
            <a:xfrm>
              <a:off x="5298108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F5</a:t>
              </a:r>
              <a:endParaRPr lang="en-US"/>
            </a:p>
          </p:txBody>
        </p:sp>
        <p:sp>
          <p:nvSpPr>
            <p:cNvPr id="19497" name="TextBox 44"/>
            <p:cNvSpPr txBox="1">
              <a:spLocks noChangeArrowheads="1"/>
            </p:cNvSpPr>
            <p:nvPr/>
          </p:nvSpPr>
          <p:spPr bwMode="auto">
            <a:xfrm>
              <a:off x="6656315" y="1222751"/>
              <a:ext cx="466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</a:t>
              </a:r>
              <a:r>
                <a:rPr lang="en-US"/>
                <a:t>6</a:t>
              </a:r>
            </a:p>
          </p:txBody>
        </p:sp>
        <p:sp>
          <p:nvSpPr>
            <p:cNvPr id="19498" name="TextBox 45"/>
            <p:cNvSpPr txBox="1">
              <a:spLocks noChangeArrowheads="1"/>
            </p:cNvSpPr>
            <p:nvPr/>
          </p:nvSpPr>
          <p:spPr bwMode="auto">
            <a:xfrm>
              <a:off x="7513634" y="1229940"/>
              <a:ext cx="4539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F7</a:t>
              </a:r>
              <a:endParaRPr lang="en-US"/>
            </a:p>
          </p:txBody>
        </p:sp>
        <p:sp>
          <p:nvSpPr>
            <p:cNvPr id="19499" name="TextBox 46"/>
            <p:cNvSpPr txBox="1">
              <a:spLocks noChangeArrowheads="1"/>
            </p:cNvSpPr>
            <p:nvPr/>
          </p:nvSpPr>
          <p:spPr bwMode="auto">
            <a:xfrm>
              <a:off x="8683622" y="1229940"/>
              <a:ext cx="4539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F8</a:t>
              </a:r>
              <a:endParaRPr lang="en-US"/>
            </a:p>
          </p:txBody>
        </p:sp>
        <p:sp>
          <p:nvSpPr>
            <p:cNvPr id="19500" name="TextBox 47"/>
            <p:cNvSpPr txBox="1">
              <a:spLocks noChangeArrowheads="1"/>
            </p:cNvSpPr>
            <p:nvPr/>
          </p:nvSpPr>
          <p:spPr bwMode="auto">
            <a:xfrm>
              <a:off x="597368" y="2558493"/>
              <a:ext cx="4539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F9</a:t>
              </a:r>
              <a:endParaRPr lang="en-US"/>
            </a:p>
          </p:txBody>
        </p:sp>
        <p:sp>
          <p:nvSpPr>
            <p:cNvPr id="19501" name="TextBox 48"/>
            <p:cNvSpPr txBox="1">
              <a:spLocks noChangeArrowheads="1"/>
            </p:cNvSpPr>
            <p:nvPr/>
          </p:nvSpPr>
          <p:spPr bwMode="auto">
            <a:xfrm>
              <a:off x="1786979" y="2548615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F10</a:t>
              </a:r>
              <a:endParaRPr lang="en-US"/>
            </a:p>
          </p:txBody>
        </p:sp>
        <p:sp>
          <p:nvSpPr>
            <p:cNvPr id="19502" name="TextBox 49"/>
            <p:cNvSpPr txBox="1">
              <a:spLocks noChangeArrowheads="1"/>
            </p:cNvSpPr>
            <p:nvPr/>
          </p:nvSpPr>
          <p:spPr bwMode="auto">
            <a:xfrm>
              <a:off x="3051817" y="2544530"/>
              <a:ext cx="5650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F11</a:t>
              </a:r>
              <a:endParaRPr lang="en-US"/>
            </a:p>
          </p:txBody>
        </p:sp>
        <p:sp>
          <p:nvSpPr>
            <p:cNvPr id="19503" name="TextBox 50"/>
            <p:cNvSpPr txBox="1">
              <a:spLocks noChangeArrowheads="1"/>
            </p:cNvSpPr>
            <p:nvPr/>
          </p:nvSpPr>
          <p:spPr bwMode="auto">
            <a:xfrm>
              <a:off x="4071159" y="2534102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F12</a:t>
              </a:r>
              <a:endParaRPr lang="en-US"/>
            </a:p>
          </p:txBody>
        </p:sp>
        <p:sp>
          <p:nvSpPr>
            <p:cNvPr id="19504" name="TextBox 51"/>
            <p:cNvSpPr txBox="1">
              <a:spLocks noChangeArrowheads="1"/>
            </p:cNvSpPr>
            <p:nvPr/>
          </p:nvSpPr>
          <p:spPr bwMode="auto">
            <a:xfrm>
              <a:off x="5384086" y="254398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/>
                <a:t>F13</a:t>
              </a:r>
              <a:endParaRPr lang="en-US"/>
            </a:p>
          </p:txBody>
        </p:sp>
        <p:sp>
          <p:nvSpPr>
            <p:cNvPr id="19505" name="TextBox 52"/>
            <p:cNvSpPr txBox="1">
              <a:spLocks noChangeArrowheads="1"/>
            </p:cNvSpPr>
            <p:nvPr/>
          </p:nvSpPr>
          <p:spPr bwMode="auto">
            <a:xfrm>
              <a:off x="6586204" y="254398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F14</a:t>
              </a:r>
              <a:endParaRPr lang="en-US"/>
            </a:p>
          </p:txBody>
        </p:sp>
        <p:sp>
          <p:nvSpPr>
            <p:cNvPr id="19506" name="TextBox 53"/>
            <p:cNvSpPr txBox="1">
              <a:spLocks noChangeArrowheads="1"/>
            </p:cNvSpPr>
            <p:nvPr/>
          </p:nvSpPr>
          <p:spPr bwMode="auto">
            <a:xfrm>
              <a:off x="7513634" y="2558493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F15</a:t>
              </a:r>
              <a:endParaRPr lang="en-US"/>
            </a:p>
          </p:txBody>
        </p:sp>
        <p:sp>
          <p:nvSpPr>
            <p:cNvPr id="19507" name="TextBox 54"/>
            <p:cNvSpPr txBox="1">
              <a:spLocks noChangeArrowheads="1"/>
            </p:cNvSpPr>
            <p:nvPr/>
          </p:nvSpPr>
          <p:spPr bwMode="auto">
            <a:xfrm>
              <a:off x="8432696" y="2558493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F16</a:t>
              </a:r>
              <a:endParaRPr lang="en-US"/>
            </a:p>
          </p:txBody>
        </p:sp>
        <p:sp>
          <p:nvSpPr>
            <p:cNvPr id="19508" name="TextBox 55"/>
            <p:cNvSpPr txBox="1">
              <a:spLocks noChangeArrowheads="1"/>
            </p:cNvSpPr>
            <p:nvPr/>
          </p:nvSpPr>
          <p:spPr bwMode="auto">
            <a:xfrm>
              <a:off x="86061" y="369344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F17</a:t>
              </a:r>
              <a:endParaRPr lang="en-US"/>
            </a:p>
          </p:txBody>
        </p:sp>
        <p:sp>
          <p:nvSpPr>
            <p:cNvPr id="19509" name="TextBox 56"/>
            <p:cNvSpPr txBox="1">
              <a:spLocks noChangeArrowheads="1"/>
            </p:cNvSpPr>
            <p:nvPr/>
          </p:nvSpPr>
          <p:spPr bwMode="auto">
            <a:xfrm>
              <a:off x="1695970" y="369344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F18</a:t>
              </a:r>
              <a:endParaRPr lang="en-US"/>
            </a:p>
          </p:txBody>
        </p:sp>
        <p:sp>
          <p:nvSpPr>
            <p:cNvPr id="19510" name="TextBox 57"/>
            <p:cNvSpPr txBox="1">
              <a:spLocks noChangeArrowheads="1"/>
            </p:cNvSpPr>
            <p:nvPr/>
          </p:nvSpPr>
          <p:spPr bwMode="auto">
            <a:xfrm>
              <a:off x="3115109" y="369344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F19</a:t>
              </a:r>
              <a:endParaRPr lang="en-US"/>
            </a:p>
          </p:txBody>
        </p:sp>
        <p:sp>
          <p:nvSpPr>
            <p:cNvPr id="19511" name="TextBox 58"/>
            <p:cNvSpPr txBox="1">
              <a:spLocks noChangeArrowheads="1"/>
            </p:cNvSpPr>
            <p:nvPr/>
          </p:nvSpPr>
          <p:spPr bwMode="auto">
            <a:xfrm>
              <a:off x="4362265" y="369344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F20</a:t>
              </a:r>
              <a:endParaRPr lang="en-US"/>
            </a:p>
          </p:txBody>
        </p:sp>
        <p:sp>
          <p:nvSpPr>
            <p:cNvPr id="19512" name="TextBox 59"/>
            <p:cNvSpPr txBox="1">
              <a:spLocks noChangeArrowheads="1"/>
            </p:cNvSpPr>
            <p:nvPr/>
          </p:nvSpPr>
          <p:spPr bwMode="auto">
            <a:xfrm>
              <a:off x="5604083" y="369344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F21</a:t>
              </a:r>
              <a:endParaRPr lang="en-US"/>
            </a:p>
          </p:txBody>
        </p:sp>
        <p:sp>
          <p:nvSpPr>
            <p:cNvPr id="19513" name="TextBox 60"/>
            <p:cNvSpPr txBox="1">
              <a:spLocks noChangeArrowheads="1"/>
            </p:cNvSpPr>
            <p:nvPr/>
          </p:nvSpPr>
          <p:spPr bwMode="auto">
            <a:xfrm>
              <a:off x="6742671" y="3662834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F22</a:t>
              </a:r>
              <a:endParaRPr lang="en-US"/>
            </a:p>
          </p:txBody>
        </p:sp>
        <p:sp>
          <p:nvSpPr>
            <p:cNvPr id="19514" name="TextBox 61"/>
            <p:cNvSpPr txBox="1">
              <a:spLocks noChangeArrowheads="1"/>
            </p:cNvSpPr>
            <p:nvPr/>
          </p:nvSpPr>
          <p:spPr bwMode="auto">
            <a:xfrm>
              <a:off x="7749427" y="3663328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F23</a:t>
              </a:r>
              <a:endParaRPr lang="en-US"/>
            </a:p>
          </p:txBody>
        </p:sp>
        <p:sp>
          <p:nvSpPr>
            <p:cNvPr id="19515" name="TextBox 62"/>
            <p:cNvSpPr txBox="1">
              <a:spLocks noChangeArrowheads="1"/>
            </p:cNvSpPr>
            <p:nvPr/>
          </p:nvSpPr>
          <p:spPr bwMode="auto">
            <a:xfrm>
              <a:off x="8561788" y="3640002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F24</a:t>
              </a:r>
              <a:endParaRPr lang="en-US"/>
            </a:p>
          </p:txBody>
        </p:sp>
        <p:sp>
          <p:nvSpPr>
            <p:cNvPr id="19516" name="TextBox 63"/>
            <p:cNvSpPr txBox="1">
              <a:spLocks noChangeArrowheads="1"/>
            </p:cNvSpPr>
            <p:nvPr/>
          </p:nvSpPr>
          <p:spPr bwMode="auto">
            <a:xfrm>
              <a:off x="441063" y="495912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F25</a:t>
              </a:r>
              <a:endParaRPr lang="en-US"/>
            </a:p>
          </p:txBody>
        </p:sp>
        <p:sp>
          <p:nvSpPr>
            <p:cNvPr id="19517" name="TextBox 64"/>
            <p:cNvSpPr txBox="1">
              <a:spLocks noChangeArrowheads="1"/>
            </p:cNvSpPr>
            <p:nvPr/>
          </p:nvSpPr>
          <p:spPr bwMode="auto">
            <a:xfrm>
              <a:off x="1678986" y="494946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/>
                <a:t>F26</a:t>
              </a:r>
              <a:endParaRPr lang="en-US"/>
            </a:p>
          </p:txBody>
        </p:sp>
        <p:sp>
          <p:nvSpPr>
            <p:cNvPr id="19518" name="TextBox 65"/>
            <p:cNvSpPr txBox="1">
              <a:spLocks noChangeArrowheads="1"/>
            </p:cNvSpPr>
            <p:nvPr/>
          </p:nvSpPr>
          <p:spPr bwMode="auto">
            <a:xfrm>
              <a:off x="3115109" y="495912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F27</a:t>
              </a:r>
              <a:endParaRPr lang="en-US"/>
            </a:p>
          </p:txBody>
        </p:sp>
        <p:sp>
          <p:nvSpPr>
            <p:cNvPr id="19519" name="TextBox 66"/>
            <p:cNvSpPr txBox="1">
              <a:spLocks noChangeArrowheads="1"/>
            </p:cNvSpPr>
            <p:nvPr/>
          </p:nvSpPr>
          <p:spPr bwMode="auto">
            <a:xfrm>
              <a:off x="4362265" y="495558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F28</a:t>
              </a:r>
              <a:endParaRPr lang="en-US"/>
            </a:p>
          </p:txBody>
        </p:sp>
        <p:sp>
          <p:nvSpPr>
            <p:cNvPr id="19520" name="TextBox 67"/>
            <p:cNvSpPr txBox="1">
              <a:spLocks noChangeArrowheads="1"/>
            </p:cNvSpPr>
            <p:nvPr/>
          </p:nvSpPr>
          <p:spPr bwMode="auto">
            <a:xfrm>
              <a:off x="5465718" y="496170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F29</a:t>
              </a:r>
              <a:endParaRPr lang="en-US"/>
            </a:p>
          </p:txBody>
        </p:sp>
        <p:sp>
          <p:nvSpPr>
            <p:cNvPr id="19521" name="TextBox 68"/>
            <p:cNvSpPr txBox="1">
              <a:spLocks noChangeArrowheads="1"/>
            </p:cNvSpPr>
            <p:nvPr/>
          </p:nvSpPr>
          <p:spPr bwMode="auto">
            <a:xfrm>
              <a:off x="6638172" y="495912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F30</a:t>
              </a:r>
              <a:endParaRPr lang="en-US"/>
            </a:p>
          </p:txBody>
        </p:sp>
        <p:sp>
          <p:nvSpPr>
            <p:cNvPr id="19522" name="TextBox 69"/>
            <p:cNvSpPr txBox="1">
              <a:spLocks noChangeArrowheads="1"/>
            </p:cNvSpPr>
            <p:nvPr/>
          </p:nvSpPr>
          <p:spPr bwMode="auto">
            <a:xfrm>
              <a:off x="7896510" y="4961700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F31</a:t>
              </a:r>
              <a:endParaRPr lang="en-US"/>
            </a:p>
          </p:txBody>
        </p:sp>
        <p:sp>
          <p:nvSpPr>
            <p:cNvPr id="19523" name="TextBox 70"/>
            <p:cNvSpPr txBox="1">
              <a:spLocks noChangeArrowheads="1"/>
            </p:cNvSpPr>
            <p:nvPr/>
          </p:nvSpPr>
          <p:spPr bwMode="auto">
            <a:xfrm>
              <a:off x="8565581" y="4933377"/>
              <a:ext cx="5822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F32</a:t>
              </a:r>
              <a:endParaRPr lang="en-US"/>
            </a:p>
          </p:txBody>
        </p:sp>
      </p:grpSp>
      <p:sp>
        <p:nvSpPr>
          <p:cNvPr id="17" name="Multiply 16"/>
          <p:cNvSpPr/>
          <p:nvPr/>
        </p:nvSpPr>
        <p:spPr bwMode="auto">
          <a:xfrm>
            <a:off x="7661275" y="3067050"/>
            <a:ext cx="325438" cy="279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93" name="Multiply 92"/>
          <p:cNvSpPr/>
          <p:nvPr/>
        </p:nvSpPr>
        <p:spPr bwMode="auto">
          <a:xfrm>
            <a:off x="8753475" y="3057525"/>
            <a:ext cx="323850" cy="279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95" name="Multiply 94"/>
          <p:cNvSpPr/>
          <p:nvPr/>
        </p:nvSpPr>
        <p:spPr bwMode="auto">
          <a:xfrm>
            <a:off x="244475" y="4256088"/>
            <a:ext cx="325438" cy="279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12" name="Multiply 111"/>
          <p:cNvSpPr/>
          <p:nvPr/>
        </p:nvSpPr>
        <p:spPr bwMode="auto">
          <a:xfrm>
            <a:off x="8753475" y="5451475"/>
            <a:ext cx="323850" cy="280988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725" y="860425"/>
            <a:ext cx="8929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Mixed nuclei radioactive source (digital DAQ)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19828" y="860425"/>
            <a:ext cx="2065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cs typeface="+mn-cs"/>
              </a:rPr>
              <a:t>junction side strips</a:t>
            </a:r>
          </a:p>
        </p:txBody>
      </p:sp>
      <p:sp>
        <p:nvSpPr>
          <p:cNvPr id="7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1143000"/>
          </a:xfrm>
        </p:spPr>
        <p:txBody>
          <a:bodyPr/>
          <a:lstStyle/>
          <a:p>
            <a:pPr eaLnBrk="1" hangingPunct="1"/>
            <a:r>
              <a:rPr lang="it-IT" sz="4400" smtClean="0">
                <a:solidFill>
                  <a:srgbClr val="2D2D8A"/>
                </a:solidFill>
              </a:rPr>
              <a:t>Preliminary on-beam tests - III</a:t>
            </a:r>
            <a:endParaRPr lang="en-US" smtClean="0">
              <a:solidFill>
                <a:srgbClr val="2D2D8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2DC45A-A8E4-4480-896C-3D4326C903D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9808" r="10144" b="7729"/>
          <a:stretch>
            <a:fillRect/>
          </a:stretch>
        </p:blipFill>
        <p:spPr bwMode="auto">
          <a:xfrm>
            <a:off x="7938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C:\Users\guazzoni\d\chiara\conf\nss12\FARCOS\talk\figure\alpha source\Histo_B2_52.ti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9212" r="11781" b="9212"/>
          <a:stretch>
            <a:fillRect/>
          </a:stretch>
        </p:blipFill>
        <p:spPr bwMode="auto">
          <a:xfrm>
            <a:off x="1138238" y="1130300"/>
            <a:ext cx="1720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C:\Users\guazzoni\d\chiara\conf\nss12\FARCOS\talk\figure\alpha source\Histo_B3_53.tif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10558" r="19946" b="7864"/>
          <a:stretch>
            <a:fillRect/>
          </a:stretch>
        </p:blipFill>
        <p:spPr bwMode="auto">
          <a:xfrm>
            <a:off x="2268538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 descr="C:\Users\guazzoni\d\chiara\conf\nss12\FARCOS\talk\figure\alpha source\Histo_B4_54.tif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9302" r="12119" b="9120"/>
          <a:stretch>
            <a:fillRect/>
          </a:stretch>
        </p:blipFill>
        <p:spPr bwMode="auto">
          <a:xfrm>
            <a:off x="3397250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8" descr="C:\Users\guazzoni\d\chiara\conf\nss12\FARCOS\talk\figure\alpha source\Histo_B5_55.tif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9183" r="15633" b="9239"/>
          <a:stretch>
            <a:fillRect/>
          </a:stretch>
        </p:blipFill>
        <p:spPr bwMode="auto">
          <a:xfrm>
            <a:off x="4527550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9" descr="C:\Users\guazzoni\d\chiara\conf\nss12\FARCOS\talk\figure\alpha source\Histo_B6_56.tif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9183" r="19946" b="9239"/>
          <a:stretch>
            <a:fillRect/>
          </a:stretch>
        </p:blipFill>
        <p:spPr bwMode="auto">
          <a:xfrm>
            <a:off x="5656263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C:\Users\guazzoni\d\chiara\conf\nss12\FARCOS\talk\figure\alpha source\Histo_B7_57.tif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9125" r="19946" b="9299"/>
          <a:stretch>
            <a:fillRect/>
          </a:stretch>
        </p:blipFill>
        <p:spPr bwMode="auto">
          <a:xfrm>
            <a:off x="6786563" y="11318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1" descr="C:\Users\guazzoni\d\chiara\conf\nss12\FARCOS\talk\figure\alpha source\Histo_B8_58.tif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11137" r="10472" b="7285"/>
          <a:stretch>
            <a:fillRect/>
          </a:stretch>
        </p:blipFill>
        <p:spPr bwMode="auto">
          <a:xfrm>
            <a:off x="7916863" y="1130300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2" descr="C:\Users\guazzoni\d\chiara\conf\nss12\FARCOS\talk\figure\alpha source\Histo_B9_61.tif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9212" r="11592" b="9212"/>
          <a:stretch>
            <a:fillRect/>
          </a:stretch>
        </p:blipFill>
        <p:spPr bwMode="auto">
          <a:xfrm>
            <a:off x="7938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" descr="C:\Users\guazzoni\d\chiara\conf\nss12\FARCOS\talk\figure\alpha source\Histo_B10_62.tif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10226" r="11462" b="8195"/>
          <a:stretch>
            <a:fillRect/>
          </a:stretch>
        </p:blipFill>
        <p:spPr bwMode="auto">
          <a:xfrm>
            <a:off x="1138238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" descr="C:\Users\guazzoni\d\chiara\conf\nss12\FARCOS\talk\figure\alpha source\Histo_B11_63.tif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0545" r="11940" b="7877"/>
          <a:stretch>
            <a:fillRect/>
          </a:stretch>
        </p:blipFill>
        <p:spPr bwMode="auto">
          <a:xfrm>
            <a:off x="2268538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5" descr="C:\Users\guazzoni\d\chiara\conf\nss12\FARCOS\talk\figure\alpha source\Histo_B12_64.tiff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11037" r="11932" b="7385"/>
          <a:stretch>
            <a:fillRect/>
          </a:stretch>
        </p:blipFill>
        <p:spPr bwMode="auto">
          <a:xfrm>
            <a:off x="3397250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6" descr="C:\Users\guazzoni\d\chiara\conf\nss12\FARCOS\talk\figure\alpha source\Histo_B13_65.tiff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11037" r="11131" b="7385"/>
          <a:stretch>
            <a:fillRect/>
          </a:stretch>
        </p:blipFill>
        <p:spPr bwMode="auto">
          <a:xfrm>
            <a:off x="4527550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7" descr="C:\Users\guazzoni\d\chiara\conf\nss12\FARCOS\talk\figure\alpha source\Histo_B14_66.tif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0545" r="11523" b="7877"/>
          <a:stretch>
            <a:fillRect/>
          </a:stretch>
        </p:blipFill>
        <p:spPr bwMode="auto">
          <a:xfrm>
            <a:off x="5657850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8" descr="C:\Users\guazzoni\d\chiara\conf\nss12\FARCOS\talk\figure\alpha source\Histo_B15_67.tiff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9956" r="11940" b="8466"/>
          <a:stretch>
            <a:fillRect/>
          </a:stretch>
        </p:blipFill>
        <p:spPr bwMode="auto">
          <a:xfrm>
            <a:off x="6788150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9" descr="C:\Users\guazzoni\d\chiara\conf\nss12\FARCOS\talk\figure\alpha source\Histo_B16_68.tiff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1037" r="11940" b="7385"/>
          <a:stretch>
            <a:fillRect/>
          </a:stretch>
        </p:blipFill>
        <p:spPr bwMode="auto">
          <a:xfrm>
            <a:off x="7916863" y="2452688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16" descr="C:\Users\guazzoni\d\chiara\conf\nss12\FARCOS\talk\figure\alpha source\Histo_B23_77.tiff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9828" r="13377" b="8594"/>
          <a:stretch>
            <a:fillRect/>
          </a:stretch>
        </p:blipFill>
        <p:spPr bwMode="auto">
          <a:xfrm>
            <a:off x="6473825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17" descr="C:\Users\guazzoni\d\chiara\conf\nss12\FARCOS\talk\figure\alpha source\Histo_B24_78.tiff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9953" r="11557" b="8469"/>
          <a:stretch>
            <a:fillRect/>
          </a:stretch>
        </p:blipFill>
        <p:spPr bwMode="auto">
          <a:xfrm>
            <a:off x="7604125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15" descr="C:\Users\guazzoni\d\chiara\conf\nss12\FARCOS\talk\figure\alpha source\Histo_B22_76.tiff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10696" r="11961" b="7726"/>
          <a:stretch>
            <a:fillRect/>
          </a:stretch>
        </p:blipFill>
        <p:spPr bwMode="auto">
          <a:xfrm>
            <a:off x="5345113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14" descr="C:\Users\guazzoni\d\chiara\conf\nss12\FARCOS\talk\figure\alpha source\Histo_B21_75.tiff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0156" r="11543" b="8266"/>
          <a:stretch>
            <a:fillRect/>
          </a:stretch>
        </p:blipFill>
        <p:spPr bwMode="auto">
          <a:xfrm>
            <a:off x="4214813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13" descr="C:\Users\guazzoni\d\chiara\conf\nss12\FARCOS\talk\figure\alpha source\Histo_B20_74.tiff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0226" r="12273" b="8195"/>
          <a:stretch>
            <a:fillRect/>
          </a:stretch>
        </p:blipFill>
        <p:spPr bwMode="auto">
          <a:xfrm>
            <a:off x="3084513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12" descr="C:\Users\guazzoni\d\chiara\conf\nss12\FARCOS\talk\figure\alpha source\Histo_B19_73.tiff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1781" r="12273" b="6641"/>
          <a:stretch>
            <a:fillRect/>
          </a:stretch>
        </p:blipFill>
        <p:spPr bwMode="auto">
          <a:xfrm>
            <a:off x="1954213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11" descr="C:\Users\guazzoni\d\chiara\conf\nss12\FARCOS\talk\figure\alpha source\Histo_B18_72.tiff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0226" r="12273" b="8195"/>
          <a:stretch>
            <a:fillRect/>
          </a:stretch>
        </p:blipFill>
        <p:spPr bwMode="auto">
          <a:xfrm>
            <a:off x="825500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10" descr="C:\Users\guazzoni\d\chiara\conf\nss12\FARCOS\talk\figure\alpha source\Histo_B17_71.tiff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0226" r="12273" b="8195"/>
          <a:stretch>
            <a:fillRect/>
          </a:stretch>
        </p:blipFill>
        <p:spPr bwMode="auto">
          <a:xfrm>
            <a:off x="-304800" y="3773488"/>
            <a:ext cx="172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5" descr="C:\Users\guazzoni\d\chiara\conf\nss12\FARCOS\talk\figure\alpha source\Histo_B32_88.tiff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11320" r="12138" b="7101"/>
          <a:stretch>
            <a:fillRect/>
          </a:stretch>
        </p:blipFill>
        <p:spPr bwMode="auto">
          <a:xfrm>
            <a:off x="7605713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24" descr="C:\Users\guazzoni\d\chiara\conf\nss12\FARCOS\talk\figure\alpha source\Histo_B31_87.tiff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10251" r="11501" b="8171"/>
          <a:stretch>
            <a:fillRect/>
          </a:stretch>
        </p:blipFill>
        <p:spPr bwMode="auto">
          <a:xfrm>
            <a:off x="6475413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23" descr="C:\Users\guazzoni\d\chiara\conf\nss12\FARCOS\talk\figure\alpha source\Histo_B30_86.tiff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9988" r="12457" b="8434"/>
          <a:stretch>
            <a:fillRect/>
          </a:stretch>
        </p:blipFill>
        <p:spPr bwMode="auto">
          <a:xfrm>
            <a:off x="5345113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22" descr="C:\Users\guazzoni\d\chiara\conf\nss12\FARCOS\talk\figure\alpha source\Histo_B29_85.tiff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9094" r="12016" b="9328"/>
          <a:stretch>
            <a:fillRect/>
          </a:stretch>
        </p:blipFill>
        <p:spPr bwMode="auto">
          <a:xfrm>
            <a:off x="4216400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21" descr="C:\Users\guazzoni\d\chiara\conf\nss12\FARCOS\talk\figure\alpha source\Histo_B28_84.tiff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10628" r="11899" b="7796"/>
          <a:stretch>
            <a:fillRect/>
          </a:stretch>
        </p:blipFill>
        <p:spPr bwMode="auto">
          <a:xfrm>
            <a:off x="3086100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20" descr="C:\Users\guazzoni\d\chiara\conf\nss12\FARCOS\talk\figure\alpha source\Histo_B27_83.tiff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10037" r="12737" b="8385"/>
          <a:stretch>
            <a:fillRect/>
          </a:stretch>
        </p:blipFill>
        <p:spPr bwMode="auto">
          <a:xfrm>
            <a:off x="1955800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19" descr="C:\Users\guazzoni\d\chiara\conf\nss12\FARCOS\talk\figure\alpha source\Histo_B26_82.tiff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10051" r="11784" b="8371"/>
          <a:stretch>
            <a:fillRect/>
          </a:stretch>
        </p:blipFill>
        <p:spPr bwMode="auto">
          <a:xfrm>
            <a:off x="825500" y="5095875"/>
            <a:ext cx="17208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18" descr="C:\Users\guazzoni\d\chiara\conf\nss12\FARCOS\talk\figure\alpha source\Histo_B25_81.tiff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11053" r="12581" b="7368"/>
          <a:stretch>
            <a:fillRect/>
          </a:stretch>
        </p:blipFill>
        <p:spPr bwMode="auto">
          <a:xfrm>
            <a:off x="-303213" y="5095875"/>
            <a:ext cx="17208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41" name="Group 10"/>
          <p:cNvGrpSpPr>
            <a:grpSpLocks/>
          </p:cNvGrpSpPr>
          <p:nvPr/>
        </p:nvGrpSpPr>
        <p:grpSpPr bwMode="auto">
          <a:xfrm>
            <a:off x="9525" y="1222375"/>
            <a:ext cx="9005888" cy="4360863"/>
            <a:chOff x="8744" y="1222751"/>
            <a:chExt cx="9006164" cy="4360437"/>
          </a:xfrm>
        </p:grpSpPr>
        <p:sp>
          <p:nvSpPr>
            <p:cNvPr id="21543" name="TextBox 9"/>
            <p:cNvSpPr txBox="1">
              <a:spLocks noChangeArrowheads="1"/>
            </p:cNvSpPr>
            <p:nvPr/>
          </p:nvSpPr>
          <p:spPr bwMode="auto">
            <a:xfrm>
              <a:off x="638913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</a:t>
              </a:r>
              <a:endParaRPr lang="en-US"/>
            </a:p>
          </p:txBody>
        </p:sp>
        <p:sp>
          <p:nvSpPr>
            <p:cNvPr id="21544" name="TextBox 80"/>
            <p:cNvSpPr txBox="1">
              <a:spLocks noChangeArrowheads="1"/>
            </p:cNvSpPr>
            <p:nvPr/>
          </p:nvSpPr>
          <p:spPr bwMode="auto">
            <a:xfrm>
              <a:off x="1811387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</a:t>
              </a:r>
              <a:endParaRPr lang="en-US"/>
            </a:p>
          </p:txBody>
        </p:sp>
        <p:sp>
          <p:nvSpPr>
            <p:cNvPr id="21545" name="TextBox 81"/>
            <p:cNvSpPr txBox="1">
              <a:spLocks noChangeArrowheads="1"/>
            </p:cNvSpPr>
            <p:nvPr/>
          </p:nvSpPr>
          <p:spPr bwMode="auto">
            <a:xfrm>
              <a:off x="3084786" y="1222751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B3</a:t>
              </a:r>
              <a:endParaRPr lang="en-US"/>
            </a:p>
          </p:txBody>
        </p:sp>
        <p:sp>
          <p:nvSpPr>
            <p:cNvPr id="21546" name="TextBox 82"/>
            <p:cNvSpPr txBox="1">
              <a:spLocks noChangeArrowheads="1"/>
            </p:cNvSpPr>
            <p:nvPr/>
          </p:nvSpPr>
          <p:spPr bwMode="auto">
            <a:xfrm>
              <a:off x="4071159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B4</a:t>
              </a:r>
              <a:endParaRPr lang="en-US"/>
            </a:p>
          </p:txBody>
        </p:sp>
        <p:sp>
          <p:nvSpPr>
            <p:cNvPr id="21547" name="TextBox 83"/>
            <p:cNvSpPr txBox="1">
              <a:spLocks noChangeArrowheads="1"/>
            </p:cNvSpPr>
            <p:nvPr/>
          </p:nvSpPr>
          <p:spPr bwMode="auto">
            <a:xfrm>
              <a:off x="5298108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B5</a:t>
              </a:r>
              <a:endParaRPr lang="en-US"/>
            </a:p>
          </p:txBody>
        </p:sp>
        <p:sp>
          <p:nvSpPr>
            <p:cNvPr id="21548" name="TextBox 84"/>
            <p:cNvSpPr txBox="1">
              <a:spLocks noChangeArrowheads="1"/>
            </p:cNvSpPr>
            <p:nvPr/>
          </p:nvSpPr>
          <p:spPr bwMode="auto">
            <a:xfrm>
              <a:off x="6430397" y="1222751"/>
              <a:ext cx="466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</a:t>
              </a:r>
              <a:r>
                <a:rPr lang="en-US"/>
                <a:t>6</a:t>
              </a:r>
            </a:p>
          </p:txBody>
        </p:sp>
        <p:sp>
          <p:nvSpPr>
            <p:cNvPr id="21549" name="TextBox 85"/>
            <p:cNvSpPr txBox="1">
              <a:spLocks noChangeArrowheads="1"/>
            </p:cNvSpPr>
            <p:nvPr/>
          </p:nvSpPr>
          <p:spPr bwMode="auto">
            <a:xfrm>
              <a:off x="7507222" y="1229940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B7</a:t>
              </a:r>
              <a:endParaRPr lang="en-US"/>
            </a:p>
          </p:txBody>
        </p:sp>
        <p:sp>
          <p:nvSpPr>
            <p:cNvPr id="21550" name="TextBox 86"/>
            <p:cNvSpPr txBox="1">
              <a:spLocks noChangeArrowheads="1"/>
            </p:cNvSpPr>
            <p:nvPr/>
          </p:nvSpPr>
          <p:spPr bwMode="auto">
            <a:xfrm>
              <a:off x="8548114" y="1229940"/>
              <a:ext cx="4667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B8</a:t>
              </a:r>
              <a:endParaRPr lang="en-US"/>
            </a:p>
          </p:txBody>
        </p:sp>
        <p:sp>
          <p:nvSpPr>
            <p:cNvPr id="21551" name="TextBox 87"/>
            <p:cNvSpPr txBox="1">
              <a:spLocks noChangeArrowheads="1"/>
            </p:cNvSpPr>
            <p:nvPr/>
          </p:nvSpPr>
          <p:spPr bwMode="auto">
            <a:xfrm>
              <a:off x="90001" y="2565682"/>
              <a:ext cx="466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B9</a:t>
              </a:r>
              <a:endParaRPr lang="en-US"/>
            </a:p>
          </p:txBody>
        </p:sp>
        <p:sp>
          <p:nvSpPr>
            <p:cNvPr id="21552" name="TextBox 88"/>
            <p:cNvSpPr txBox="1">
              <a:spLocks noChangeArrowheads="1"/>
            </p:cNvSpPr>
            <p:nvPr/>
          </p:nvSpPr>
          <p:spPr bwMode="auto">
            <a:xfrm>
              <a:off x="1198355" y="256568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B10</a:t>
              </a:r>
              <a:endParaRPr lang="en-US"/>
            </a:p>
          </p:txBody>
        </p:sp>
        <p:sp>
          <p:nvSpPr>
            <p:cNvPr id="21553" name="TextBox 89"/>
            <p:cNvSpPr txBox="1">
              <a:spLocks noChangeArrowheads="1"/>
            </p:cNvSpPr>
            <p:nvPr/>
          </p:nvSpPr>
          <p:spPr bwMode="auto">
            <a:xfrm>
              <a:off x="2480314" y="2558493"/>
              <a:ext cx="5779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B11</a:t>
              </a:r>
              <a:endParaRPr lang="en-US"/>
            </a:p>
          </p:txBody>
        </p:sp>
        <p:sp>
          <p:nvSpPr>
            <p:cNvPr id="21554" name="TextBox 90"/>
            <p:cNvSpPr txBox="1">
              <a:spLocks noChangeArrowheads="1"/>
            </p:cNvSpPr>
            <p:nvPr/>
          </p:nvSpPr>
          <p:spPr bwMode="auto">
            <a:xfrm>
              <a:off x="3458127" y="256568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B12</a:t>
              </a:r>
              <a:endParaRPr lang="en-US"/>
            </a:p>
          </p:txBody>
        </p:sp>
        <p:sp>
          <p:nvSpPr>
            <p:cNvPr id="21555" name="TextBox 91"/>
            <p:cNvSpPr txBox="1">
              <a:spLocks noChangeArrowheads="1"/>
            </p:cNvSpPr>
            <p:nvPr/>
          </p:nvSpPr>
          <p:spPr bwMode="auto">
            <a:xfrm>
              <a:off x="4685076" y="256568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B13</a:t>
              </a:r>
              <a:endParaRPr lang="en-US"/>
            </a:p>
          </p:txBody>
        </p:sp>
        <p:sp>
          <p:nvSpPr>
            <p:cNvPr id="21556" name="TextBox 92"/>
            <p:cNvSpPr txBox="1">
              <a:spLocks noChangeArrowheads="1"/>
            </p:cNvSpPr>
            <p:nvPr/>
          </p:nvSpPr>
          <p:spPr bwMode="auto">
            <a:xfrm>
              <a:off x="5817365" y="2558493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B14</a:t>
              </a:r>
              <a:endParaRPr lang="en-US"/>
            </a:p>
          </p:txBody>
        </p:sp>
        <p:sp>
          <p:nvSpPr>
            <p:cNvPr id="21557" name="TextBox 93"/>
            <p:cNvSpPr txBox="1">
              <a:spLocks noChangeArrowheads="1"/>
            </p:cNvSpPr>
            <p:nvPr/>
          </p:nvSpPr>
          <p:spPr bwMode="auto">
            <a:xfrm>
              <a:off x="6894190" y="256568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B15</a:t>
              </a:r>
              <a:endParaRPr lang="en-US"/>
            </a:p>
          </p:txBody>
        </p:sp>
        <p:sp>
          <p:nvSpPr>
            <p:cNvPr id="21558" name="TextBox 94"/>
            <p:cNvSpPr txBox="1">
              <a:spLocks noChangeArrowheads="1"/>
            </p:cNvSpPr>
            <p:nvPr/>
          </p:nvSpPr>
          <p:spPr bwMode="auto">
            <a:xfrm>
              <a:off x="7935082" y="256568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B16</a:t>
              </a:r>
              <a:endParaRPr lang="en-US"/>
            </a:p>
          </p:txBody>
        </p:sp>
        <p:sp>
          <p:nvSpPr>
            <p:cNvPr id="21559" name="TextBox 95"/>
            <p:cNvSpPr txBox="1">
              <a:spLocks noChangeArrowheads="1"/>
            </p:cNvSpPr>
            <p:nvPr/>
          </p:nvSpPr>
          <p:spPr bwMode="auto">
            <a:xfrm>
              <a:off x="8744" y="3878114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B17</a:t>
              </a:r>
              <a:endParaRPr lang="en-US"/>
            </a:p>
          </p:txBody>
        </p:sp>
        <p:sp>
          <p:nvSpPr>
            <p:cNvPr id="21560" name="TextBox 96"/>
            <p:cNvSpPr txBox="1">
              <a:spLocks noChangeArrowheads="1"/>
            </p:cNvSpPr>
            <p:nvPr/>
          </p:nvSpPr>
          <p:spPr bwMode="auto">
            <a:xfrm>
              <a:off x="1363786" y="3865528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B18</a:t>
              </a:r>
              <a:endParaRPr lang="en-US"/>
            </a:p>
          </p:txBody>
        </p:sp>
        <p:sp>
          <p:nvSpPr>
            <p:cNvPr id="21561" name="TextBox 97"/>
            <p:cNvSpPr txBox="1">
              <a:spLocks noChangeArrowheads="1"/>
            </p:cNvSpPr>
            <p:nvPr/>
          </p:nvSpPr>
          <p:spPr bwMode="auto">
            <a:xfrm>
              <a:off x="2454617" y="3870925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B19</a:t>
              </a:r>
              <a:endParaRPr lang="en-US"/>
            </a:p>
          </p:txBody>
        </p:sp>
        <p:sp>
          <p:nvSpPr>
            <p:cNvPr id="21562" name="TextBox 98"/>
            <p:cNvSpPr txBox="1">
              <a:spLocks noChangeArrowheads="1"/>
            </p:cNvSpPr>
            <p:nvPr/>
          </p:nvSpPr>
          <p:spPr bwMode="auto">
            <a:xfrm>
              <a:off x="3662946" y="3878114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B20</a:t>
              </a:r>
              <a:endParaRPr lang="en-US"/>
            </a:p>
          </p:txBody>
        </p:sp>
        <p:sp>
          <p:nvSpPr>
            <p:cNvPr id="21563" name="TextBox 99"/>
            <p:cNvSpPr txBox="1">
              <a:spLocks noChangeArrowheads="1"/>
            </p:cNvSpPr>
            <p:nvPr/>
          </p:nvSpPr>
          <p:spPr bwMode="auto">
            <a:xfrm>
              <a:off x="4716339" y="3865528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B21</a:t>
              </a:r>
              <a:endParaRPr lang="en-US"/>
            </a:p>
          </p:txBody>
        </p:sp>
        <p:sp>
          <p:nvSpPr>
            <p:cNvPr id="21564" name="TextBox 100"/>
            <p:cNvSpPr txBox="1">
              <a:spLocks noChangeArrowheads="1"/>
            </p:cNvSpPr>
            <p:nvPr/>
          </p:nvSpPr>
          <p:spPr bwMode="auto">
            <a:xfrm>
              <a:off x="5879408" y="3865528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B22</a:t>
              </a:r>
              <a:endParaRPr lang="en-US"/>
            </a:p>
          </p:txBody>
        </p:sp>
        <p:sp>
          <p:nvSpPr>
            <p:cNvPr id="21565" name="TextBox 101"/>
            <p:cNvSpPr txBox="1">
              <a:spLocks noChangeArrowheads="1"/>
            </p:cNvSpPr>
            <p:nvPr/>
          </p:nvSpPr>
          <p:spPr bwMode="auto">
            <a:xfrm>
              <a:off x="7009292" y="3863700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B23</a:t>
              </a:r>
              <a:endParaRPr lang="en-US"/>
            </a:p>
          </p:txBody>
        </p:sp>
        <p:sp>
          <p:nvSpPr>
            <p:cNvPr id="21566" name="TextBox 102"/>
            <p:cNvSpPr txBox="1">
              <a:spLocks noChangeArrowheads="1"/>
            </p:cNvSpPr>
            <p:nvPr/>
          </p:nvSpPr>
          <p:spPr bwMode="auto">
            <a:xfrm>
              <a:off x="7740619" y="3878114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B24</a:t>
              </a:r>
              <a:endParaRPr lang="en-US"/>
            </a:p>
          </p:txBody>
        </p:sp>
        <p:sp>
          <p:nvSpPr>
            <p:cNvPr id="21567" name="TextBox 111"/>
            <p:cNvSpPr txBox="1">
              <a:spLocks noChangeArrowheads="1"/>
            </p:cNvSpPr>
            <p:nvPr/>
          </p:nvSpPr>
          <p:spPr bwMode="auto">
            <a:xfrm>
              <a:off x="32855" y="5213856"/>
              <a:ext cx="5950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B25</a:t>
              </a:r>
              <a:endParaRPr lang="en-US"/>
            </a:p>
          </p:txBody>
        </p:sp>
        <p:sp>
          <p:nvSpPr>
            <p:cNvPr id="21568" name="TextBox 112"/>
            <p:cNvSpPr txBox="1">
              <a:spLocks noChangeArrowheads="1"/>
            </p:cNvSpPr>
            <p:nvPr/>
          </p:nvSpPr>
          <p:spPr bwMode="auto">
            <a:xfrm>
              <a:off x="1387897" y="5201270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B26</a:t>
              </a:r>
              <a:endParaRPr lang="en-US"/>
            </a:p>
          </p:txBody>
        </p:sp>
        <p:sp>
          <p:nvSpPr>
            <p:cNvPr id="21569" name="TextBox 113"/>
            <p:cNvSpPr txBox="1">
              <a:spLocks noChangeArrowheads="1"/>
            </p:cNvSpPr>
            <p:nvPr/>
          </p:nvSpPr>
          <p:spPr bwMode="auto">
            <a:xfrm>
              <a:off x="2478728" y="5206667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B27</a:t>
              </a:r>
              <a:endParaRPr lang="en-US"/>
            </a:p>
          </p:txBody>
        </p:sp>
        <p:sp>
          <p:nvSpPr>
            <p:cNvPr id="21570" name="TextBox 114"/>
            <p:cNvSpPr txBox="1">
              <a:spLocks noChangeArrowheads="1"/>
            </p:cNvSpPr>
            <p:nvPr/>
          </p:nvSpPr>
          <p:spPr bwMode="auto">
            <a:xfrm>
              <a:off x="3687056" y="5213856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B28</a:t>
              </a:r>
              <a:endParaRPr lang="en-US"/>
            </a:p>
          </p:txBody>
        </p:sp>
        <p:sp>
          <p:nvSpPr>
            <p:cNvPr id="21571" name="TextBox 115"/>
            <p:cNvSpPr txBox="1">
              <a:spLocks noChangeArrowheads="1"/>
            </p:cNvSpPr>
            <p:nvPr/>
          </p:nvSpPr>
          <p:spPr bwMode="auto">
            <a:xfrm>
              <a:off x="4740449" y="5201270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B29</a:t>
              </a:r>
              <a:endParaRPr lang="en-US"/>
            </a:p>
          </p:txBody>
        </p:sp>
        <p:sp>
          <p:nvSpPr>
            <p:cNvPr id="21572" name="TextBox 116"/>
            <p:cNvSpPr txBox="1">
              <a:spLocks noChangeArrowheads="1"/>
            </p:cNvSpPr>
            <p:nvPr/>
          </p:nvSpPr>
          <p:spPr bwMode="auto">
            <a:xfrm>
              <a:off x="5903519" y="5201270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B30</a:t>
              </a:r>
              <a:endParaRPr lang="en-US"/>
            </a:p>
          </p:txBody>
        </p:sp>
        <p:sp>
          <p:nvSpPr>
            <p:cNvPr id="21573" name="TextBox 117"/>
            <p:cNvSpPr txBox="1">
              <a:spLocks noChangeArrowheads="1"/>
            </p:cNvSpPr>
            <p:nvPr/>
          </p:nvSpPr>
          <p:spPr bwMode="auto">
            <a:xfrm>
              <a:off x="7033402" y="5199442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B31</a:t>
              </a:r>
              <a:endParaRPr lang="en-US"/>
            </a:p>
          </p:txBody>
        </p:sp>
        <p:sp>
          <p:nvSpPr>
            <p:cNvPr id="21574" name="TextBox 118"/>
            <p:cNvSpPr txBox="1">
              <a:spLocks noChangeArrowheads="1"/>
            </p:cNvSpPr>
            <p:nvPr/>
          </p:nvSpPr>
          <p:spPr bwMode="auto">
            <a:xfrm>
              <a:off x="7764730" y="5213856"/>
              <a:ext cx="5950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/>
                <a:t>B32</a:t>
              </a:r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85725" y="860425"/>
            <a:ext cx="89296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Mixed nuclei radioactive source (digital DAQ)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389813" y="820593"/>
            <a:ext cx="17541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solidFill>
                  <a:srgbClr val="008000"/>
                </a:solidFill>
                <a:latin typeface="+mn-lt"/>
                <a:cs typeface="+mn-cs"/>
              </a:rPr>
              <a:t>ohmic</a:t>
            </a:r>
            <a:r>
              <a:rPr lang="en-US" sz="1400" b="1" dirty="0">
                <a:solidFill>
                  <a:srgbClr val="008000"/>
                </a:solidFill>
                <a:latin typeface="+mn-lt"/>
                <a:cs typeface="+mn-cs"/>
              </a:rPr>
              <a:t> side strips</a:t>
            </a:r>
          </a:p>
        </p:txBody>
      </p:sp>
      <p:sp>
        <p:nvSpPr>
          <p:cNvPr id="7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Anti-Aliasing Amplifier</a:t>
            </a:r>
            <a:endParaRPr 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B67864B8-31DA-4E2C-9BC4-06FEFAA5AFE3}" type="slidenum">
              <a:rPr lang="en-US" smtClean="0"/>
              <a:pPr algn="r" eaLnBrk="1" hangingPunct="1">
                <a:defRPr/>
              </a:pPr>
              <a:t>32</a:t>
            </a:fld>
            <a:endParaRPr lang="en-US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160"/>
            <a:ext cx="9121034" cy="309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89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Digital PSA DAQ control SW</a:t>
            </a:r>
            <a:endParaRPr 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B67864B8-31DA-4E2C-9BC4-06FEFAA5AFE3}" type="slidenum">
              <a:rPr lang="en-US" smtClean="0"/>
              <a:pPr algn="r" eaLnBrk="1" hangingPunct="1">
                <a:defRPr/>
              </a:pPr>
              <a:t>33</a:t>
            </a:fld>
            <a:endParaRPr lang="en-US" smtClean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pic>
        <p:nvPicPr>
          <p:cNvPr id="52226" name="Picture 6" descr="Sorgenti_figure_acqsu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33" y="916517"/>
            <a:ext cx="4746359" cy="553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61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400" y="588963"/>
            <a:ext cx="911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baseline="30000" dirty="0" smtClean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b="1" dirty="0" smtClean="0">
                <a:solidFill>
                  <a:schemeClr val="accent2"/>
                </a:solidFill>
                <a:latin typeface="Comic Sans MS" pitchFamily="84" charset="0"/>
              </a:rPr>
              <a:t>Zr 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</a:rPr>
              <a:t>+ </a:t>
            </a:r>
            <a:r>
              <a:rPr lang="it-IT" b="1" baseline="30000" dirty="0">
                <a:solidFill>
                  <a:schemeClr val="accent2"/>
                </a:solidFill>
                <a:latin typeface="Comic Sans MS" pitchFamily="84" charset="0"/>
              </a:rPr>
              <a:t>96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</a:rPr>
              <a:t>Zr   @ 400 </a:t>
            </a:r>
            <a:r>
              <a:rPr lang="it-IT" b="1" dirty="0" err="1" smtClean="0">
                <a:solidFill>
                  <a:schemeClr val="accent2"/>
                </a:solidFill>
                <a:latin typeface="Comic Sans MS" pitchFamily="84" charset="0"/>
              </a:rPr>
              <a:t>AMeV</a:t>
            </a:r>
            <a:endParaRPr lang="it-IT" sz="900" b="1" dirty="0">
              <a:solidFill>
                <a:schemeClr val="accent2"/>
              </a:solidFill>
              <a:latin typeface="Comic Sans MS" pitchFamily="84" charset="0"/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752475"/>
          </a:xfrm>
        </p:spPr>
        <p:txBody>
          <a:bodyPr/>
          <a:lstStyle/>
          <a:p>
            <a:r>
              <a:rPr lang="it-IT" sz="3600"/>
              <a:t>ASY-EOS Experiment at GSI</a:t>
            </a:r>
            <a:endParaRPr lang="en-US" sz="360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15" y="1141676"/>
            <a:ext cx="6550970" cy="438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91" y="1222358"/>
            <a:ext cx="62388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15" y="1124858"/>
            <a:ext cx="6400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61" y="1124858"/>
            <a:ext cx="4196133" cy="44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9811" y="5834691"/>
            <a:ext cx="6979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L. Acosta et al., 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smtClean="0">
                <a:latin typeface="+mn-lt"/>
              </a:rPr>
              <a:t>“Probing </a:t>
            </a:r>
            <a:r>
              <a:rPr lang="en-US" sz="1000" dirty="0">
                <a:latin typeface="+mn-lt"/>
              </a:rPr>
              <a:t>the Merits of Different Event </a:t>
            </a:r>
            <a:r>
              <a:rPr lang="en-US" sz="1000" dirty="0" smtClean="0">
                <a:latin typeface="+mn-lt"/>
              </a:rPr>
              <a:t>Parameters for the </a:t>
            </a:r>
            <a:r>
              <a:rPr lang="en-US" sz="1000" dirty="0">
                <a:latin typeface="+mn-lt"/>
              </a:rPr>
              <a:t>Identification of Light Charged </a:t>
            </a:r>
            <a:r>
              <a:rPr lang="en-US" sz="1000" dirty="0" smtClean="0">
                <a:latin typeface="+mn-lt"/>
              </a:rPr>
              <a:t>Particles in </a:t>
            </a:r>
            <a:r>
              <a:rPr lang="en-US" sz="1000" dirty="0">
                <a:latin typeface="+mn-lt"/>
              </a:rPr>
              <a:t>CHIMERA </a:t>
            </a:r>
            <a:r>
              <a:rPr lang="en-US" sz="1000" dirty="0" err="1">
                <a:latin typeface="+mn-lt"/>
              </a:rPr>
              <a:t>CsI</a:t>
            </a:r>
            <a:r>
              <a:rPr lang="en-US" sz="1000" dirty="0">
                <a:latin typeface="+mn-lt"/>
              </a:rPr>
              <a:t>(</a:t>
            </a:r>
            <a:r>
              <a:rPr lang="en-US" sz="1000" dirty="0" err="1">
                <a:latin typeface="+mn-lt"/>
              </a:rPr>
              <a:t>Tl</a:t>
            </a:r>
            <a:r>
              <a:rPr lang="en-US" sz="1000" dirty="0">
                <a:latin typeface="+mn-lt"/>
              </a:rPr>
              <a:t>) Detectors </a:t>
            </a:r>
            <a:r>
              <a:rPr lang="en-US" sz="1000" dirty="0" smtClean="0">
                <a:latin typeface="+mn-lt"/>
              </a:rPr>
              <a:t>with Digital </a:t>
            </a:r>
            <a:r>
              <a:rPr lang="en-US" sz="1000" dirty="0">
                <a:latin typeface="+mn-lt"/>
              </a:rPr>
              <a:t>Pulse Shape </a:t>
            </a:r>
            <a:r>
              <a:rPr lang="en-US" sz="1000" dirty="0" smtClean="0">
                <a:latin typeface="+mn-lt"/>
              </a:rPr>
              <a:t>Analysis”, IEEE Tran s. </a:t>
            </a:r>
            <a:r>
              <a:rPr lang="en-US" sz="1000" dirty="0" err="1" smtClean="0">
                <a:latin typeface="+mn-lt"/>
              </a:rPr>
              <a:t>Nucl</a:t>
            </a:r>
            <a:r>
              <a:rPr lang="en-US" sz="1000" dirty="0" smtClean="0">
                <a:latin typeface="+mn-lt"/>
              </a:rPr>
              <a:t>. Sci., Vol. 60, 2013, pp. 284-292. </a:t>
            </a:r>
            <a:endParaRPr lang="en-US" sz="1000" dirty="0">
              <a:latin typeface="+mn-lt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8563" y="6615954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smtClean="0"/>
              <a:t>C. Guazzoni – EXOCHIM – Consiglio di Sezione INFN – 10 giugno 2013</a:t>
            </a:r>
            <a:endParaRPr lang="en-US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29776E4F-118F-46BA-9B20-388E5BAED5B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6" y="2580219"/>
            <a:ext cx="2416111" cy="161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45" y="2491218"/>
            <a:ext cx="2539456" cy="174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6" y="2634411"/>
            <a:ext cx="2338135" cy="155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8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path" presetSubtype="0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18386 -1.48148E-6 C -0.2665 -1.48148E-6 -0.36771 -0.06967 -0.36771 -0.12616 L -0.36771 -0.25208 " pathEditMode="relative" rAng="0" ptsTypes="FfFF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816 -2.22222E-6 C -0.2632 -2.22222E-6 -0.3632 0.06065 -0.3632 0.11019 L -0.3632 0.2206 " pathEditMode="relative" rAng="0" ptsTypes="FfFF">
                                      <p:cBhvr>
                                        <p:cTn id="29" dur="1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11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9584E-6 L 0.17639 4.49584E-6 C 0.25539 4.49584E-6 0.35296 -0.06499 0.35296 -0.11726 L 0.35296 -0.23405 " pathEditMode="relative" rAng="0" ptsTypes="FfFF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117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4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DDDDD"/>
            </a:gs>
            <a:gs pos="11000">
              <a:srgbClr val="8F8F8F">
                <a:lumMod val="74000"/>
              </a:srgbClr>
            </a:gs>
            <a:gs pos="29000">
              <a:schemeClr val="tx1">
                <a:lumMod val="75000"/>
                <a:lumOff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CF1E09-2371-4A7C-BB3C-38B8725CED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103031"/>
            <a:ext cx="9204960" cy="652958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4395" y="218942"/>
            <a:ext cx="9144000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2D2D8A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2D2D8A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2D2D8A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2D2D8A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3333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3333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3333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3333CC"/>
                </a:solidFill>
                <a:latin typeface="Comic Sans MS" pitchFamily="66" charset="0"/>
              </a:defRPr>
            </a:lvl9pPr>
          </a:lstStyle>
          <a:p>
            <a:r>
              <a:rPr lang="en-US" sz="4300" kern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FARCOS</a:t>
            </a:r>
          </a:p>
          <a:p>
            <a:r>
              <a:rPr lang="en-US" sz="4300" kern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a versatile and modular </a:t>
            </a:r>
            <a:r>
              <a:rPr lang="en-US" sz="4300" kern="0" dirty="0" err="1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Femtoscope</a:t>
            </a:r>
            <a:r>
              <a:rPr lang="en-US" sz="4300" kern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300" kern="0" dirty="0" err="1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ARray</a:t>
            </a:r>
            <a:r>
              <a:rPr lang="en-US" sz="4300" kern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for </a:t>
            </a:r>
            <a:r>
              <a:rPr lang="en-US" sz="4300" kern="0" dirty="0" err="1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COrrelations</a:t>
            </a:r>
            <a:r>
              <a:rPr lang="en-US" sz="4300" kern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and Spectroscopy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827399" y="2555809"/>
            <a:ext cx="7123112" cy="50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</a:rPr>
              <a:t>The FARCOS collaboration</a:t>
            </a:r>
            <a:endParaRPr lang="en-US" b="1" dirty="0">
              <a:solidFill>
                <a:srgbClr val="CCECFF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CCECFF"/>
              </a:solidFill>
            </a:endParaRPr>
          </a:p>
          <a:p>
            <a:pPr marL="0" indent="0">
              <a:buFont typeface="Webdings" pitchFamily="18" charset="2"/>
              <a:buNone/>
              <a:defRPr/>
            </a:pPr>
            <a:endParaRPr lang="en-US" b="1" dirty="0">
              <a:ln>
                <a:solidFill>
                  <a:schemeClr val="tx1"/>
                </a:solidFill>
              </a:ln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7" y="3178824"/>
            <a:ext cx="6445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r="1289"/>
          <a:stretch>
            <a:fillRect/>
          </a:stretch>
        </p:blipFill>
        <p:spPr bwMode="auto">
          <a:xfrm>
            <a:off x="8156574" y="3245499"/>
            <a:ext cx="755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3185174"/>
            <a:ext cx="6000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2" y="2932761"/>
            <a:ext cx="57785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7" y="3201049"/>
            <a:ext cx="5254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7" y="3193111"/>
            <a:ext cx="54292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3110561"/>
            <a:ext cx="1031875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4" y="3101036"/>
            <a:ext cx="769938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08124" y="3780486"/>
            <a:ext cx="1177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8. </a:t>
            </a:r>
            <a:r>
              <a:rPr lang="it-IT" sz="10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Univ</a:t>
            </a: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degli Studi di Catania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97137" y="3780486"/>
            <a:ext cx="12604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3. </a:t>
            </a:r>
            <a:r>
              <a:rPr lang="it-IT" sz="10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Univ</a:t>
            </a: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degli Studi di Messina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137" y="3797949"/>
            <a:ext cx="1101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6. Politecnico di Milano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8862" y="3797949"/>
            <a:ext cx="11207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12. </a:t>
            </a:r>
            <a:r>
              <a:rPr lang="it-IT" sz="10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Univ</a:t>
            </a: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di Napoli ‘Federico II’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3274" y="3797949"/>
            <a:ext cx="11207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10. </a:t>
            </a:r>
            <a:r>
              <a:rPr lang="it-IT" sz="10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Univ</a:t>
            </a: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di Enna ‘Kore’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4049" y="3786836"/>
            <a:ext cx="8937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13. </a:t>
            </a:r>
            <a:r>
              <a:rPr lang="it-IT" sz="10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Univ</a:t>
            </a: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de Huelva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69262" y="3797949"/>
            <a:ext cx="930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7. IN2P3, CNRS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90310" y="3838352"/>
            <a:ext cx="1784351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5. Sezione di Catania </a:t>
            </a:r>
          </a:p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1. Lab. Naz. Del Sud</a:t>
            </a:r>
          </a:p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2. Gr. Collegato Messina, </a:t>
            </a:r>
            <a:r>
              <a:rPr lang="it-IT" sz="1000" b="1" dirty="0">
                <a:solidFill>
                  <a:srgbClr val="00B0F0"/>
                </a:solidFill>
                <a:latin typeface="+mn-lt"/>
                <a:cs typeface="+mn-cs"/>
              </a:rPr>
              <a:t>4. Sezione di Milano</a:t>
            </a:r>
          </a:p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11. Sezione di Napoli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22047" y="4722590"/>
            <a:ext cx="15097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9. Centro Siciliano di Fisica Nucleare e Struttura della Materia</a:t>
            </a:r>
            <a:endParaRPr lang="en-US" sz="1000" b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81161" y="4830936"/>
            <a:ext cx="7408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CCECFF"/>
                </a:solidFill>
                <a:latin typeface="+mn-lt"/>
              </a:rPr>
              <a:t>L. Acosta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F. Amorini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A. Anzalone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L. Auditore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C. Boiano</a:t>
            </a:r>
            <a:r>
              <a:rPr lang="en-US" sz="1600" baseline="30000" dirty="0">
                <a:solidFill>
                  <a:srgbClr val="00B0F0"/>
                </a:solidFill>
                <a:latin typeface="+mn-lt"/>
              </a:rPr>
              <a:t>4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G. Cardella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</a:t>
            </a:r>
            <a:r>
              <a:rPr lang="en-US" sz="1600" dirty="0" smtClean="0">
                <a:solidFill>
                  <a:srgbClr val="00B0F0"/>
                </a:solidFill>
                <a:latin typeface="+mn-lt"/>
              </a:rPr>
              <a:t>A. Castoldi</a:t>
            </a:r>
            <a:r>
              <a:rPr lang="en-US" sz="1600" baseline="30000" dirty="0" smtClean="0">
                <a:solidFill>
                  <a:srgbClr val="00B0F0"/>
                </a:solidFill>
                <a:latin typeface="+mn-lt"/>
              </a:rPr>
              <a:t>6,4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A. Chbihi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7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E. De Filippo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L. Francalanza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E. Geraci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8,5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S. Gianì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C. Guazzoni</a:t>
            </a:r>
            <a:r>
              <a:rPr lang="en-US" sz="1600" baseline="30000" dirty="0">
                <a:solidFill>
                  <a:srgbClr val="00B0F0"/>
                </a:solidFill>
                <a:latin typeface="+mn-lt"/>
              </a:rPr>
              <a:t>6,4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E. La Guidara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5,9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G. Lanzalone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1,10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I. Lombardo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11,12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S. Lo Nigro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8,5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D. Loria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C. Maiolino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I. Martel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T. Minniti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A. Pagano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E. V. Pagano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M. Papa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T. Parsani</a:t>
            </a:r>
            <a:r>
              <a:rPr lang="en-US" sz="1600" baseline="30000" dirty="0">
                <a:solidFill>
                  <a:srgbClr val="00B0F0"/>
                </a:solidFill>
                <a:latin typeface="+mn-lt"/>
              </a:rPr>
              <a:t>6,4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S. Pirrone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G. Politi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F. Porto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F. Riccio</a:t>
            </a:r>
            <a:r>
              <a:rPr lang="en-US" sz="1600" baseline="30000" dirty="0">
                <a:solidFill>
                  <a:srgbClr val="00B0F0"/>
                </a:solidFill>
                <a:latin typeface="+mn-lt"/>
              </a:rPr>
              <a:t>6,4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F. Rizzo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P. Russotto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1,8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A.M. Sánchez-Benítez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J.A. Duenas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R. Berjillos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S. Santoro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A. Trifirò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M. Trimachi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2,3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 G. Verde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5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, M. Vigilante</a:t>
            </a:r>
            <a:r>
              <a:rPr lang="en-US" sz="1600" baseline="30000" dirty="0">
                <a:solidFill>
                  <a:srgbClr val="CCECFF"/>
                </a:solidFill>
                <a:latin typeface="+mn-lt"/>
              </a:rPr>
              <a:t>11,12</a:t>
            </a:r>
            <a:r>
              <a:rPr lang="en-US" sz="1600" dirty="0">
                <a:solidFill>
                  <a:srgbClr val="CCECFF"/>
                </a:solidFill>
                <a:latin typeface="+mn-lt"/>
              </a:rPr>
              <a:t> and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P. Zambon</a:t>
            </a:r>
            <a:r>
              <a:rPr lang="en-US" sz="1600" baseline="30000" dirty="0">
                <a:solidFill>
                  <a:srgbClr val="00B0F0"/>
                </a:solidFill>
                <a:latin typeface="+mn-lt"/>
              </a:rPr>
              <a:t>6,4</a:t>
            </a:r>
            <a:endParaRPr lang="en-US" sz="16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8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" y="2910627"/>
            <a:ext cx="9143999" cy="1403796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000" dirty="0"/>
              <a:t>Heavy ions collisions complex but rich systems to explore the </a:t>
            </a:r>
            <a:r>
              <a:rPr lang="en-US" sz="2000" dirty="0" smtClean="0"/>
              <a:t>properties </a:t>
            </a:r>
            <a:r>
              <a:rPr lang="en-US" sz="2000" dirty="0"/>
              <a:t>of nuclear matter under extreme conditions. </a:t>
            </a:r>
            <a:endParaRPr lang="en-US" sz="2000" dirty="0" smtClean="0"/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Need for a </a:t>
            </a:r>
            <a:r>
              <a:rPr lang="en-US" sz="2000" dirty="0"/>
              <a:t>clear understanding of the dynamics of heavy-ion </a:t>
            </a:r>
            <a:r>
              <a:rPr lang="en-US" sz="2000" dirty="0" smtClean="0"/>
              <a:t>collisions. </a:t>
            </a:r>
            <a:r>
              <a:rPr lang="en-US" sz="2000" dirty="0"/>
              <a:t>Particles are emitted at different stages that are difficult to isolate. </a:t>
            </a:r>
            <a:endParaRPr lang="en-US" sz="2000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2D2D8A"/>
                </a:solidFill>
              </a:rPr>
              <a:t>Physics</a:t>
            </a:r>
            <a:r>
              <a:rPr lang="it-IT" dirty="0" smtClean="0">
                <a:solidFill>
                  <a:srgbClr val="2D2D8A"/>
                </a:solidFill>
              </a:rPr>
              <a:t> Cases</a:t>
            </a:r>
            <a:endParaRPr lang="en-US" dirty="0" smtClean="0">
              <a:solidFill>
                <a:srgbClr val="2D2D8A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0005"/>
            <a:ext cx="9143999" cy="209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Content Placeholder 7"/>
          <p:cNvSpPr txBox="1">
            <a:spLocks/>
          </p:cNvSpPr>
          <p:nvPr/>
        </p:nvSpPr>
        <p:spPr bwMode="auto">
          <a:xfrm>
            <a:off x="917620" y="4629952"/>
            <a:ext cx="7521262" cy="72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Important </a:t>
            </a:r>
            <a:r>
              <a:rPr lang="en-US" sz="2000" b="1" dirty="0"/>
              <a:t>to disentangle particle and fragment emitting sources. Where and when are fragments </a:t>
            </a:r>
            <a:r>
              <a:rPr lang="en-US" sz="2000" b="1" dirty="0" smtClean="0"/>
              <a:t>produced? </a:t>
            </a:r>
            <a:endParaRPr lang="en-US" sz="2000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4462530" y="4262905"/>
            <a:ext cx="405684" cy="38636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Content Placeholder 7"/>
          <p:cNvSpPr txBox="1">
            <a:spLocks/>
          </p:cNvSpPr>
          <p:nvPr/>
        </p:nvSpPr>
        <p:spPr bwMode="auto">
          <a:xfrm>
            <a:off x="917620" y="5750417"/>
            <a:ext cx="7521262" cy="175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tracing-back </a:t>
            </a:r>
            <a:r>
              <a:rPr lang="en-US" sz="2000" b="1" dirty="0"/>
              <a:t>particle and fragment emitting </a:t>
            </a:r>
            <a:r>
              <a:rPr lang="en-US" sz="2000" b="1" dirty="0" smtClean="0"/>
              <a:t>sources to understand </a:t>
            </a:r>
            <a:r>
              <a:rPr lang="en-US" sz="2000" b="1" dirty="0"/>
              <a:t>dynamics in heavy-ion </a:t>
            </a:r>
            <a:r>
              <a:rPr lang="en-US" sz="2000" b="1" dirty="0" smtClean="0"/>
              <a:t>collisions</a:t>
            </a: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</p:txBody>
      </p:sp>
      <p:sp>
        <p:nvSpPr>
          <p:cNvPr id="64" name="Down Arrow 63"/>
          <p:cNvSpPr/>
          <p:nvPr/>
        </p:nvSpPr>
        <p:spPr bwMode="auto">
          <a:xfrm>
            <a:off x="4462530" y="5312532"/>
            <a:ext cx="405684" cy="38636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F6F3E21E-D086-4408-9D33-9447C396790D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96347" y="6610569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2D2D8A"/>
                </a:solidFill>
              </a:rPr>
              <a:t>Physics</a:t>
            </a:r>
            <a:r>
              <a:rPr lang="it-IT" dirty="0" smtClean="0">
                <a:solidFill>
                  <a:srgbClr val="2D2D8A"/>
                </a:solidFill>
              </a:rPr>
              <a:t> Cases</a:t>
            </a:r>
            <a:endParaRPr lang="en-US" dirty="0" smtClean="0">
              <a:solidFill>
                <a:srgbClr val="2D2D8A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3934" y="1627834"/>
            <a:ext cx="3891226" cy="1446667"/>
            <a:chOff x="263628" y="1525048"/>
            <a:chExt cx="3891226" cy="1446667"/>
          </a:xfrm>
        </p:grpSpPr>
        <p:pic>
          <p:nvPicPr>
            <p:cNvPr id="26" name="Picture 4" descr="HiRA3D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755831">
              <a:off x="2642856" y="1525048"/>
              <a:ext cx="1511998" cy="144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44"/>
            <p:cNvGrpSpPr>
              <a:grpSpLocks/>
            </p:cNvGrpSpPr>
            <p:nvPr/>
          </p:nvGrpSpPr>
          <p:grpSpPr bwMode="auto">
            <a:xfrm>
              <a:off x="263628" y="1755816"/>
              <a:ext cx="2469551" cy="1187450"/>
              <a:chOff x="48" y="1872"/>
              <a:chExt cx="1856" cy="864"/>
            </a:xfrm>
          </p:grpSpPr>
          <p:pic>
            <p:nvPicPr>
              <p:cNvPr id="28" name="Picture 5" descr="Cartoon-HIC_0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" y="1872"/>
                <a:ext cx="797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9" name="Group 43"/>
              <p:cNvGrpSpPr>
                <a:grpSpLocks/>
              </p:cNvGrpSpPr>
              <p:nvPr/>
            </p:nvGrpSpPr>
            <p:grpSpPr bwMode="auto">
              <a:xfrm>
                <a:off x="845" y="1986"/>
                <a:ext cx="1059" cy="650"/>
                <a:chOff x="845" y="1986"/>
                <a:chExt cx="1059" cy="650"/>
              </a:xfrm>
            </p:grpSpPr>
            <p:sp>
              <p:nvSpPr>
                <p:cNvPr id="30" name="Oval 7"/>
                <p:cNvSpPr>
                  <a:spLocks noChangeArrowheads="1"/>
                </p:cNvSpPr>
                <p:nvPr/>
              </p:nvSpPr>
              <p:spPr bwMode="auto">
                <a:xfrm rot="3000000">
                  <a:off x="1375" y="2105"/>
                  <a:ext cx="58" cy="72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8"/>
                <p:cNvSpPr>
                  <a:spLocks noChangeArrowheads="1"/>
                </p:cNvSpPr>
                <p:nvPr/>
              </p:nvSpPr>
              <p:spPr bwMode="auto">
                <a:xfrm rot="3000000">
                  <a:off x="1339" y="2433"/>
                  <a:ext cx="58" cy="71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2" name="Group 9"/>
                <p:cNvGrpSpPr>
                  <a:grpSpLocks noChangeAspect="1"/>
                </p:cNvGrpSpPr>
                <p:nvPr/>
              </p:nvGrpSpPr>
              <p:grpSpPr bwMode="auto">
                <a:xfrm rot="6000000">
                  <a:off x="1264" y="2266"/>
                  <a:ext cx="234" cy="87"/>
                  <a:chOff x="1728" y="3120"/>
                  <a:chExt cx="1920" cy="576"/>
                </a:xfrm>
              </p:grpSpPr>
              <p:grpSp>
                <p:nvGrpSpPr>
                  <p:cNvPr id="37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45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9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7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39" name="Group 3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3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0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1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Freeform 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3" name="Line 24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84" y="1874"/>
                  <a:ext cx="207" cy="43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25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06" y="2306"/>
                  <a:ext cx="314" cy="34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2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66" y="1930"/>
                  <a:ext cx="9" cy="45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27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1072" y="2264"/>
                  <a:ext cx="39" cy="40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1148725" y="1468499"/>
            <a:ext cx="1631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dirty="0">
                <a:solidFill>
                  <a:srgbClr val="000090"/>
                </a:solidFill>
                <a:latin typeface="+mn-lt"/>
              </a:rPr>
              <a:t>Final-state interactions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100017"/>
              </p:ext>
            </p:extLst>
          </p:nvPr>
        </p:nvGraphicFramePr>
        <p:xfrm>
          <a:off x="5576458" y="1807475"/>
          <a:ext cx="12541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8" name="Equation" r:id="rId6" imgW="877680" imgH="228240" progId="Equation.DSMT4">
                  <p:embed/>
                </p:oleObj>
              </mc:Choice>
              <mc:Fallback>
                <p:oleObj name="Equation" r:id="rId6" imgW="87768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458" y="1807475"/>
                        <a:ext cx="12541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18561"/>
              </p:ext>
            </p:extLst>
          </p:nvPr>
        </p:nvGraphicFramePr>
        <p:xfrm>
          <a:off x="6879796" y="3348937"/>
          <a:ext cx="1487487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9" name="Equation" r:id="rId8" imgW="1042200" imgH="237600" progId="Equation.3">
                  <p:embed/>
                </p:oleObj>
              </mc:Choice>
              <mc:Fallback>
                <p:oleObj name="Equation" r:id="rId8" imgW="1042200" imgH="23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9796" y="3348937"/>
                        <a:ext cx="1487487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231413" y="4140220"/>
            <a:ext cx="122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 (MeV/c)</a:t>
            </a:r>
            <a:endParaRPr lang="en-US" dirty="0"/>
          </a:p>
        </p:txBody>
      </p:sp>
      <p:graphicFrame>
        <p:nvGraphicFramePr>
          <p:cNvPr id="6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749857"/>
              </p:ext>
            </p:extLst>
          </p:nvPr>
        </p:nvGraphicFramePr>
        <p:xfrm>
          <a:off x="3134110" y="3411871"/>
          <a:ext cx="1152855" cy="340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30" name="Equation" r:id="rId10" imgW="812800" imgH="241300" progId="Equation.DSMT4">
                  <p:embed/>
                </p:oleObj>
              </mc:Choice>
              <mc:Fallback>
                <p:oleObj name="Equation" r:id="rId10" imgW="812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110" y="3411871"/>
                        <a:ext cx="1152855" cy="3405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3821963" y="4034374"/>
            <a:ext cx="2523994" cy="1755820"/>
            <a:chOff x="3821963" y="4165732"/>
            <a:chExt cx="2523994" cy="1755820"/>
          </a:xfrm>
        </p:grpSpPr>
        <p:sp>
          <p:nvSpPr>
            <p:cNvPr id="71" name="TextBox 70"/>
            <p:cNvSpPr txBox="1"/>
            <p:nvPr/>
          </p:nvSpPr>
          <p:spPr>
            <a:xfrm>
              <a:off x="3821963" y="4998222"/>
              <a:ext cx="2523994" cy="92333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/>
                  </a:solidFill>
                  <a:latin typeface="+mn-lt"/>
                </a:rPr>
                <a:t>Coulomb FSI</a:t>
              </a: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  <a:latin typeface="+mn-lt"/>
                </a:rPr>
                <a:t> anti-correlation at small q values</a:t>
              </a:r>
              <a:endParaRPr lang="en-US" dirty="0">
                <a:solidFill>
                  <a:schemeClr val="accent6"/>
                </a:solidFill>
                <a:latin typeface="+mn-lt"/>
              </a:endParaRPr>
            </a:p>
          </p:txBody>
        </p:sp>
        <p:cxnSp>
          <p:nvCxnSpPr>
            <p:cNvPr id="72" name="Straight Connector 71"/>
            <p:cNvCxnSpPr>
              <a:stCxn id="71" idx="0"/>
            </p:cNvCxnSpPr>
            <p:nvPr/>
          </p:nvCxnSpPr>
          <p:spPr>
            <a:xfrm flipV="1">
              <a:off x="5083960" y="4165732"/>
              <a:ext cx="595623" cy="832490"/>
            </a:xfrm>
            <a:prstGeom prst="line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231413" y="2896692"/>
            <a:ext cx="2716440" cy="2889119"/>
            <a:chOff x="6231413" y="2896692"/>
            <a:chExt cx="2716440" cy="2889119"/>
          </a:xfrm>
        </p:grpSpPr>
        <p:sp>
          <p:nvSpPr>
            <p:cNvPr id="68" name="TextBox 67"/>
            <p:cNvSpPr txBox="1"/>
            <p:nvPr/>
          </p:nvSpPr>
          <p:spPr>
            <a:xfrm>
              <a:off x="6547907" y="4862481"/>
              <a:ext cx="2399946" cy="92333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/>
                  </a:solidFill>
                  <a:latin typeface="+mn-lt"/>
                </a:rPr>
                <a:t>Nuclear FSI </a:t>
              </a: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  <a:latin typeface="+mn-lt"/>
                </a:rPr>
                <a:t>correlation at q=42 and 84 MeV/c</a:t>
              </a:r>
              <a:endParaRPr lang="en-US" dirty="0">
                <a:solidFill>
                  <a:schemeClr val="accent6"/>
                </a:solidFill>
                <a:latin typeface="+mn-lt"/>
              </a:endParaRPr>
            </a:p>
          </p:txBody>
        </p:sp>
        <p:cxnSp>
          <p:nvCxnSpPr>
            <p:cNvPr id="69" name="Straight Connector 68"/>
            <p:cNvCxnSpPr>
              <a:stCxn id="68" idx="0"/>
            </p:cNvCxnSpPr>
            <p:nvPr/>
          </p:nvCxnSpPr>
          <p:spPr>
            <a:xfrm flipH="1" flipV="1">
              <a:off x="6231413" y="3617852"/>
              <a:ext cx="1516467" cy="1244629"/>
            </a:xfrm>
            <a:prstGeom prst="line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8" idx="0"/>
            </p:cNvCxnSpPr>
            <p:nvPr/>
          </p:nvCxnSpPr>
          <p:spPr>
            <a:xfrm flipH="1" flipV="1">
              <a:off x="7096259" y="2896692"/>
              <a:ext cx="651621" cy="1965789"/>
            </a:xfrm>
            <a:prstGeom prst="line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124883" y="2691076"/>
            <a:ext cx="890521" cy="1343298"/>
            <a:chOff x="6124883" y="2691076"/>
            <a:chExt cx="890521" cy="1343298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6124883" y="2691076"/>
              <a:ext cx="1" cy="1343298"/>
            </a:xfrm>
            <a:prstGeom prst="line">
              <a:avLst/>
            </a:prstGeom>
            <a:ln w="19050" cmpd="sng">
              <a:solidFill>
                <a:schemeClr val="bg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7015403" y="2691076"/>
              <a:ext cx="1" cy="1343298"/>
            </a:xfrm>
            <a:prstGeom prst="line">
              <a:avLst/>
            </a:prstGeom>
            <a:ln w="19050" cmpd="sng">
              <a:solidFill>
                <a:schemeClr val="bg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92" y="1446111"/>
            <a:ext cx="4508721" cy="28511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00" y="1447200"/>
            <a:ext cx="4508874" cy="2851200"/>
          </a:xfrm>
          <a:prstGeom prst="rect">
            <a:avLst/>
          </a:prstGeom>
        </p:spPr>
      </p:pic>
      <p:sp>
        <p:nvSpPr>
          <p:cNvPr id="82" name="Content Placeholder 7"/>
          <p:cNvSpPr txBox="1">
            <a:spLocks/>
          </p:cNvSpPr>
          <p:nvPr/>
        </p:nvSpPr>
        <p:spPr bwMode="auto">
          <a:xfrm>
            <a:off x="0" y="890770"/>
            <a:ext cx="9144000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800" b="1" kern="0" dirty="0" smtClean="0"/>
              <a:t>Measuring particle-particle correlations </a:t>
            </a:r>
            <a:r>
              <a:rPr lang="en-US" sz="1600" kern="0" dirty="0" smtClean="0"/>
              <a:t>to probe the space-time features of nuclear reaction mechanism. 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9430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7638"/>
            <a:ext cx="527050" cy="360362"/>
          </a:xfrm>
        </p:spPr>
        <p:txBody>
          <a:bodyPr/>
          <a:lstStyle/>
          <a:p>
            <a:pPr>
              <a:defRPr/>
            </a:pPr>
            <a:fld id="{F6F3E21E-D086-4408-9D33-9447C396790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96347" y="6610569"/>
            <a:ext cx="5137093" cy="247431"/>
          </a:xfrm>
          <a:prstGeom prst="rect">
            <a:avLst/>
          </a:prstGeom>
        </p:spPr>
        <p:txBody>
          <a:bodyPr/>
          <a:lstStyle>
            <a:lvl1pPr algn="l">
              <a:defRPr sz="1050" b="1">
                <a:solidFill>
                  <a:schemeClr val="accent6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it-IT" dirty="0" smtClean="0"/>
              <a:t>C. Guazzoni – EXOCHIM – Consiglio di Sezione INFN – 10 giugno 2013</a:t>
            </a: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2D2D8A"/>
                </a:solidFill>
              </a:rPr>
              <a:t>Physics</a:t>
            </a:r>
            <a:r>
              <a:rPr lang="it-IT" dirty="0" smtClean="0">
                <a:solidFill>
                  <a:srgbClr val="2D2D8A"/>
                </a:solidFill>
              </a:rPr>
              <a:t> Cases</a:t>
            </a:r>
            <a:endParaRPr lang="en-US" dirty="0" smtClean="0">
              <a:solidFill>
                <a:srgbClr val="2D2D8A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4721" y="1121600"/>
            <a:ext cx="2700934" cy="1049887"/>
            <a:chOff x="263628" y="1525048"/>
            <a:chExt cx="3891226" cy="1446667"/>
          </a:xfrm>
        </p:grpSpPr>
        <p:pic>
          <p:nvPicPr>
            <p:cNvPr id="26" name="Picture 4" descr="HiRA3D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755831">
              <a:off x="2642856" y="1525048"/>
              <a:ext cx="1511998" cy="144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44"/>
            <p:cNvGrpSpPr>
              <a:grpSpLocks/>
            </p:cNvGrpSpPr>
            <p:nvPr/>
          </p:nvGrpSpPr>
          <p:grpSpPr bwMode="auto">
            <a:xfrm>
              <a:off x="263628" y="1755816"/>
              <a:ext cx="2469551" cy="1187450"/>
              <a:chOff x="48" y="1872"/>
              <a:chExt cx="1856" cy="864"/>
            </a:xfrm>
          </p:grpSpPr>
          <p:pic>
            <p:nvPicPr>
              <p:cNvPr id="28" name="Picture 5" descr="Cartoon-HIC_0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" y="1872"/>
                <a:ext cx="797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9" name="Group 43"/>
              <p:cNvGrpSpPr>
                <a:grpSpLocks/>
              </p:cNvGrpSpPr>
              <p:nvPr/>
            </p:nvGrpSpPr>
            <p:grpSpPr bwMode="auto">
              <a:xfrm>
                <a:off x="845" y="1986"/>
                <a:ext cx="1059" cy="650"/>
                <a:chOff x="845" y="1986"/>
                <a:chExt cx="1059" cy="650"/>
              </a:xfrm>
            </p:grpSpPr>
            <p:sp>
              <p:nvSpPr>
                <p:cNvPr id="30" name="Oval 7"/>
                <p:cNvSpPr>
                  <a:spLocks noChangeArrowheads="1"/>
                </p:cNvSpPr>
                <p:nvPr/>
              </p:nvSpPr>
              <p:spPr bwMode="auto">
                <a:xfrm rot="3000000">
                  <a:off x="1375" y="2105"/>
                  <a:ext cx="58" cy="72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8"/>
                <p:cNvSpPr>
                  <a:spLocks noChangeArrowheads="1"/>
                </p:cNvSpPr>
                <p:nvPr/>
              </p:nvSpPr>
              <p:spPr bwMode="auto">
                <a:xfrm rot="3000000">
                  <a:off x="1339" y="2433"/>
                  <a:ext cx="58" cy="71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2" name="Group 9"/>
                <p:cNvGrpSpPr>
                  <a:grpSpLocks noChangeAspect="1"/>
                </p:cNvGrpSpPr>
                <p:nvPr/>
              </p:nvGrpSpPr>
              <p:grpSpPr bwMode="auto">
                <a:xfrm rot="6000000">
                  <a:off x="1264" y="2266"/>
                  <a:ext cx="234" cy="87"/>
                  <a:chOff x="1728" y="3120"/>
                  <a:chExt cx="1920" cy="576"/>
                </a:xfrm>
              </p:grpSpPr>
              <p:grpSp>
                <p:nvGrpSpPr>
                  <p:cNvPr id="37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45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9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6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7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39" name="Group 3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3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0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41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Freeform 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3" name="Line 24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84" y="1874"/>
                  <a:ext cx="207" cy="43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25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06" y="2306"/>
                  <a:ext cx="314" cy="34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2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66" y="1930"/>
                  <a:ext cx="9" cy="45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27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1072" y="2264"/>
                  <a:ext cx="39" cy="40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38706" y="1121600"/>
            <a:ext cx="16316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dirty="0" smtClean="0">
                <a:solidFill>
                  <a:srgbClr val="000090"/>
                </a:solidFill>
                <a:latin typeface="+mn-lt"/>
              </a:rPr>
              <a:t>FSI</a:t>
            </a:r>
            <a:endParaRPr lang="en-GB" sz="1600" dirty="0">
              <a:solidFill>
                <a:srgbClr val="000090"/>
              </a:solidFill>
              <a:latin typeface="+mn-l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497773" y="1429862"/>
            <a:ext cx="3475838" cy="1983039"/>
            <a:chOff x="4334485" y="1111865"/>
            <a:chExt cx="4500780" cy="2856387"/>
          </a:xfrm>
        </p:grpSpPr>
        <p:grpSp>
          <p:nvGrpSpPr>
            <p:cNvPr id="53" name="Group 52"/>
            <p:cNvGrpSpPr/>
            <p:nvPr/>
          </p:nvGrpSpPr>
          <p:grpSpPr>
            <a:xfrm>
              <a:off x="4623303" y="1111865"/>
              <a:ext cx="4211962" cy="2856387"/>
              <a:chOff x="4623303" y="1111865"/>
              <a:chExt cx="4211962" cy="2856387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623303" y="1111865"/>
                <a:ext cx="4211962" cy="2856387"/>
                <a:chOff x="4623303" y="1111865"/>
                <a:chExt cx="4211962" cy="2856387"/>
              </a:xfrm>
            </p:grpSpPr>
            <p:pic>
              <p:nvPicPr>
                <p:cNvPr id="57" name="Picture 56" descr="da_coinc-uncor_norm_example_lowq.gif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3303" y="1111865"/>
                  <a:ext cx="4211962" cy="2856387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5242952" y="1720406"/>
                  <a:ext cx="1856629" cy="39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sz="1200" b="1" dirty="0" smtClean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sz="800" b="1" dirty="0" smtClean="0">
                      <a:solidFill>
                        <a:srgbClr val="CC0000"/>
                      </a:solidFill>
                    </a:rPr>
                    <a:t>Coincidence</a:t>
                  </a:r>
                  <a:r>
                    <a:rPr lang="en-US" sz="1200" b="1" dirty="0" smtClean="0">
                      <a:solidFill>
                        <a:srgbClr val="CC0000"/>
                      </a:solidFill>
                    </a:rPr>
                    <a:t> </a:t>
                  </a:r>
                  <a:r>
                    <a:rPr lang="en-US" sz="800" b="1" dirty="0" smtClean="0">
                      <a:solidFill>
                        <a:srgbClr val="CC0000"/>
                      </a:solidFill>
                    </a:rPr>
                    <a:t>pairs</a:t>
                  </a:r>
                  <a:endParaRPr lang="en-US" sz="8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6664177" y="3261219"/>
                  <a:ext cx="1873250" cy="39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/>
                    <a:t> </a:t>
                  </a:r>
                  <a:r>
                    <a:rPr lang="en-US" sz="1200" b="1" dirty="0" smtClean="0"/>
                    <a:t> </a:t>
                  </a:r>
                  <a:r>
                    <a:rPr lang="en-US" sz="800" b="1" dirty="0" smtClean="0"/>
                    <a:t>Uncorrelated</a:t>
                  </a:r>
                  <a:r>
                    <a:rPr lang="en-US" sz="1200" b="1" dirty="0" smtClean="0"/>
                    <a:t> </a:t>
                  </a:r>
                  <a:r>
                    <a:rPr lang="en-US" sz="800" b="1" dirty="0" smtClean="0"/>
                    <a:t>pairs</a:t>
                  </a:r>
                  <a:endParaRPr lang="en-US" sz="800" b="1" dirty="0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5179007" y="1117949"/>
                <a:ext cx="3200399" cy="354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0033CC"/>
                    </a:solidFill>
                  </a:rPr>
                  <a:t>Deuteron-Alpha correlations</a:t>
                </a:r>
                <a:endParaRPr lang="en-US" sz="1000" b="1" dirty="0">
                  <a:solidFill>
                    <a:srgbClr val="0033CC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6200000">
              <a:off x="3987491" y="2286630"/>
              <a:ext cx="1052667" cy="358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Y</a:t>
              </a:r>
              <a:r>
                <a:rPr lang="en-US" sz="1200" baseline="-25000" dirty="0" smtClean="0"/>
                <a:t>12</a:t>
              </a:r>
              <a:r>
                <a:rPr lang="en-US" sz="1200" dirty="0" smtClean="0"/>
                <a:t> (q)</a:t>
              </a:r>
              <a:endParaRPr lang="en-US" sz="1200" dirty="0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613615"/>
              </p:ext>
            </p:extLst>
          </p:nvPr>
        </p:nvGraphicFramePr>
        <p:xfrm>
          <a:off x="6310651" y="1730202"/>
          <a:ext cx="880544" cy="238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2" name="Equation" r:id="rId7" imgW="877680" imgH="228240" progId="Equation.DSMT4">
                  <p:embed/>
                </p:oleObj>
              </mc:Choice>
              <mc:Fallback>
                <p:oleObj name="Equation" r:id="rId7" imgW="87768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651" y="1730202"/>
                        <a:ext cx="880544" cy="238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992695"/>
              </p:ext>
            </p:extLst>
          </p:nvPr>
        </p:nvGraphicFramePr>
        <p:xfrm>
          <a:off x="7462909" y="2654371"/>
          <a:ext cx="1114711" cy="267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3" name="Equation" r:id="rId9" imgW="1042200" imgH="237600" progId="Equation.3">
                  <p:embed/>
                </p:oleObj>
              </mc:Choice>
              <mc:Fallback>
                <p:oleObj name="Equation" r:id="rId9" imgW="1042200" imgH="23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909" y="2654371"/>
                        <a:ext cx="1114711" cy="267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734147" y="3319054"/>
            <a:ext cx="1226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dirty="0" smtClean="0"/>
              <a:t> (MeV/c)</a:t>
            </a:r>
            <a:endParaRPr lang="en-US" sz="1200" dirty="0"/>
          </a:p>
        </p:txBody>
      </p:sp>
      <p:graphicFrame>
        <p:nvGraphicFramePr>
          <p:cNvPr id="6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72267"/>
              </p:ext>
            </p:extLst>
          </p:nvPr>
        </p:nvGraphicFramePr>
        <p:xfrm>
          <a:off x="8036323" y="3369476"/>
          <a:ext cx="871736" cy="257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4" name="Equation" r:id="rId11" imgW="812800" imgH="241300" progId="Equation.DSMT4">
                  <p:embed/>
                </p:oleObj>
              </mc:Choice>
              <mc:Fallback>
                <p:oleObj name="Equation" r:id="rId11" imgW="812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6323" y="3369476"/>
                        <a:ext cx="871736" cy="2575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Content Placeholder 7"/>
          <p:cNvSpPr txBox="1">
            <a:spLocks/>
          </p:cNvSpPr>
          <p:nvPr/>
        </p:nvSpPr>
        <p:spPr bwMode="auto">
          <a:xfrm>
            <a:off x="0" y="800617"/>
            <a:ext cx="9144000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800" b="1" kern="0" dirty="0" smtClean="0"/>
              <a:t>Measuring particle-particle correlations </a:t>
            </a:r>
            <a:r>
              <a:rPr lang="en-US" sz="1600" kern="0" dirty="0" smtClean="0"/>
              <a:t>to probe the space-time features of nuclear reaction mechanism. </a:t>
            </a:r>
            <a:endParaRPr lang="en-US" sz="1600" kern="0" dirty="0"/>
          </a:p>
        </p:txBody>
      </p:sp>
      <p:sp>
        <p:nvSpPr>
          <p:cNvPr id="71" name="TextBox 70"/>
          <p:cNvSpPr txBox="1"/>
          <p:nvPr/>
        </p:nvSpPr>
        <p:spPr>
          <a:xfrm>
            <a:off x="5331854" y="3766064"/>
            <a:ext cx="1759017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latin typeface="+mn-lt"/>
              </a:rPr>
              <a:t>Coulomb FSI</a:t>
            </a:r>
          </a:p>
          <a:p>
            <a:pPr algn="ctr"/>
            <a:r>
              <a:rPr lang="en-US" sz="1600" dirty="0" smtClean="0">
                <a:solidFill>
                  <a:schemeClr val="accent6"/>
                </a:solidFill>
                <a:latin typeface="+mn-lt"/>
              </a:rPr>
              <a:t> anti-correlation at small q values</a:t>
            </a:r>
            <a:endParaRPr lang="en-US" sz="1600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72" name="Straight Connector 71"/>
          <p:cNvCxnSpPr>
            <a:stCxn id="71" idx="0"/>
          </p:cNvCxnSpPr>
          <p:nvPr/>
        </p:nvCxnSpPr>
        <p:spPr>
          <a:xfrm flipV="1">
            <a:off x="6211363" y="3199044"/>
            <a:ext cx="292468" cy="5670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829609" y="2421381"/>
            <a:ext cx="2291154" cy="2167527"/>
            <a:chOff x="6803851" y="2591376"/>
            <a:chExt cx="2291154" cy="2167527"/>
          </a:xfrm>
        </p:grpSpPr>
        <p:sp>
          <p:nvSpPr>
            <p:cNvPr id="68" name="TextBox 67"/>
            <p:cNvSpPr txBox="1"/>
            <p:nvPr/>
          </p:nvSpPr>
          <p:spPr>
            <a:xfrm>
              <a:off x="7122017" y="3927906"/>
              <a:ext cx="1972988" cy="830997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6"/>
                  </a:solidFill>
                  <a:latin typeface="+mn-lt"/>
                </a:rPr>
                <a:t>Nuclear FSI</a:t>
              </a:r>
              <a:r>
                <a:rPr lang="en-US" sz="1600" dirty="0" smtClean="0">
                  <a:solidFill>
                    <a:schemeClr val="accent6"/>
                  </a:solidFill>
                  <a:latin typeface="+mn-lt"/>
                </a:rPr>
                <a:t> </a:t>
              </a: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  <a:latin typeface="+mn-lt"/>
                </a:rPr>
                <a:t>correlation at </a:t>
              </a:r>
              <a:endParaRPr lang="en-US" sz="1600" dirty="0">
                <a:solidFill>
                  <a:schemeClr val="accent6"/>
                </a:solidFill>
                <a:latin typeface="+mn-lt"/>
              </a:endParaRPr>
            </a:p>
            <a:p>
              <a:pPr algn="ctr"/>
              <a:r>
                <a:rPr lang="en-US" sz="1600" dirty="0" smtClean="0">
                  <a:solidFill>
                    <a:schemeClr val="accent6"/>
                  </a:solidFill>
                  <a:latin typeface="+mn-lt"/>
                </a:rPr>
                <a:t>42 and 84 MeV/c</a:t>
              </a:r>
              <a:endParaRPr lang="en-US" sz="1600" dirty="0">
                <a:solidFill>
                  <a:schemeClr val="accent6"/>
                </a:solidFill>
                <a:latin typeface="+mn-lt"/>
              </a:endParaRPr>
            </a:p>
          </p:txBody>
        </p:sp>
        <p:cxnSp>
          <p:nvCxnSpPr>
            <p:cNvPr id="69" name="Straight Connector 68"/>
            <p:cNvCxnSpPr>
              <a:stCxn id="68" idx="0"/>
            </p:cNvCxnSpPr>
            <p:nvPr/>
          </p:nvCxnSpPr>
          <p:spPr>
            <a:xfrm flipH="1" flipV="1">
              <a:off x="6803851" y="3092040"/>
              <a:ext cx="1304660" cy="835866"/>
            </a:xfrm>
            <a:prstGeom prst="line">
              <a:avLst/>
            </a:prstGeom>
            <a:ln w="952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8" idx="0"/>
            </p:cNvCxnSpPr>
            <p:nvPr/>
          </p:nvCxnSpPr>
          <p:spPr>
            <a:xfrm flipH="1" flipV="1">
              <a:off x="7469747" y="2591376"/>
              <a:ext cx="638764" cy="1336530"/>
            </a:xfrm>
            <a:prstGeom prst="line">
              <a:avLst/>
            </a:prstGeom>
            <a:ln w="952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30" descr="pp-vs-da_cor_stcm2_notemp_oriz_color"/>
          <p:cNvPicPr>
            <a:picLocks noChangeAspect="1" noChangeArrowheads="1"/>
          </p:cNvPicPr>
          <p:nvPr/>
        </p:nvPicPr>
        <p:blipFill rotWithShape="1">
          <a:blip r:embed="rId13"/>
          <a:srcRect l="51086"/>
          <a:stretch/>
        </p:blipFill>
        <p:spPr bwMode="auto">
          <a:xfrm>
            <a:off x="1056713" y="2497788"/>
            <a:ext cx="3076121" cy="377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31"/>
          <p:cNvSpPr txBox="1">
            <a:spLocks noChangeAspect="1" noChangeArrowheads="1"/>
          </p:cNvSpPr>
          <p:nvPr/>
        </p:nvSpPr>
        <p:spPr bwMode="auto">
          <a:xfrm rot="16200000">
            <a:off x="365819" y="4007957"/>
            <a:ext cx="853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+mn-lt"/>
              </a:rPr>
              <a:t>1+R(q)</a:t>
            </a:r>
          </a:p>
        </p:txBody>
      </p:sp>
      <p:sp>
        <p:nvSpPr>
          <p:cNvPr id="77" name="Text Box 34"/>
          <p:cNvSpPr txBox="1">
            <a:spLocks noChangeAspect="1" noChangeArrowheads="1"/>
          </p:cNvSpPr>
          <p:nvPr/>
        </p:nvSpPr>
        <p:spPr bwMode="auto">
          <a:xfrm>
            <a:off x="1892684" y="6241157"/>
            <a:ext cx="1261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+mn-lt"/>
              </a:rPr>
              <a:t>q (MeV/c)</a:t>
            </a: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1565533" y="2189639"/>
            <a:ext cx="2027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tx2"/>
                </a:solidFill>
                <a:latin typeface="+mn-lt"/>
              </a:rPr>
              <a:t>deuteron-alpha</a:t>
            </a:r>
          </a:p>
        </p:txBody>
      </p:sp>
      <p:graphicFrame>
        <p:nvGraphicFramePr>
          <p:cNvPr id="7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756579"/>
              </p:ext>
            </p:extLst>
          </p:nvPr>
        </p:nvGraphicFramePr>
        <p:xfrm>
          <a:off x="4579218" y="5380745"/>
          <a:ext cx="4164380" cy="104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05" name="Equation" r:id="rId14" imgW="1866900" imgH="469900" progId="Equation.DSMT4">
                  <p:embed/>
                </p:oleObj>
              </mc:Choice>
              <mc:Fallback>
                <p:oleObj name="Equation" r:id="rId14" imgW="18669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218" y="5380745"/>
                        <a:ext cx="4164380" cy="10457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6">
                            <a:lumMod val="75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Content Placeholder 7"/>
          <p:cNvSpPr txBox="1">
            <a:spLocks/>
          </p:cNvSpPr>
          <p:nvPr/>
        </p:nvSpPr>
        <p:spPr bwMode="auto">
          <a:xfrm>
            <a:off x="4651206" y="4955735"/>
            <a:ext cx="4092392" cy="50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kern="0" dirty="0" smtClean="0"/>
              <a:t>Correlation function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622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38" y="3551879"/>
            <a:ext cx="4338846" cy="1563552"/>
            <a:chOff x="131454" y="3656145"/>
            <a:chExt cx="5943680" cy="2071579"/>
          </a:xfrm>
        </p:grpSpPr>
        <p:pic>
          <p:nvPicPr>
            <p:cNvPr id="18" name="Picture 205" descr="Cartoon-HIC_03"/>
            <p:cNvPicPr>
              <a:picLocks noChangeAspect="1" noChangeArrowheads="1"/>
            </p:cNvPicPr>
            <p:nvPr/>
          </p:nvPicPr>
          <p:blipFill rotWithShape="1">
            <a:blip r:embed="rId3"/>
            <a:srcRect l="51954"/>
            <a:stretch/>
          </p:blipFill>
          <p:spPr bwMode="auto">
            <a:xfrm>
              <a:off x="2109785" y="4151987"/>
              <a:ext cx="2227171" cy="1575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05" descr="Cartoon-HIC_03"/>
            <p:cNvPicPr>
              <a:picLocks noChangeAspect="1" noChangeArrowheads="1"/>
            </p:cNvPicPr>
            <p:nvPr/>
          </p:nvPicPr>
          <p:blipFill rotWithShape="1">
            <a:blip r:embed="rId3"/>
            <a:srcRect t="-1364" r="73620" b="14305"/>
            <a:stretch/>
          </p:blipFill>
          <p:spPr bwMode="auto">
            <a:xfrm>
              <a:off x="131454" y="4164866"/>
              <a:ext cx="1222832" cy="137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44"/>
            <p:cNvSpPr>
              <a:spLocks noChangeShapeType="1"/>
            </p:cNvSpPr>
            <p:nvPr/>
          </p:nvSpPr>
          <p:spPr bwMode="auto">
            <a:xfrm flipV="1">
              <a:off x="1423825" y="4656740"/>
              <a:ext cx="705340" cy="194033"/>
            </a:xfrm>
            <a:prstGeom prst="lin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207"/>
            <p:cNvGrpSpPr>
              <a:grpSpLocks/>
            </p:cNvGrpSpPr>
            <p:nvPr/>
          </p:nvGrpSpPr>
          <p:grpSpPr bwMode="auto">
            <a:xfrm>
              <a:off x="3757443" y="3656145"/>
              <a:ext cx="2317691" cy="1298731"/>
              <a:chOff x="2459" y="1612"/>
              <a:chExt cx="1340" cy="636"/>
            </a:xfrm>
          </p:grpSpPr>
          <p:pic>
            <p:nvPicPr>
              <p:cNvPr id="16" name="Picture 206" descr="Cartoon-HIC_0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00" y="1612"/>
                <a:ext cx="1299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182"/>
              <p:cNvSpPr txBox="1">
                <a:spLocks noChangeArrowheads="1"/>
              </p:cNvSpPr>
              <p:nvPr/>
            </p:nvSpPr>
            <p:spPr bwMode="auto">
              <a:xfrm>
                <a:off x="2459" y="1871"/>
                <a:ext cx="38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800" baseline="30000" dirty="0"/>
                  <a:t>10</a:t>
                </a:r>
                <a:r>
                  <a:rPr lang="en-GB" sz="1800" dirty="0"/>
                  <a:t>C*</a:t>
                </a:r>
              </a:p>
            </p:txBody>
          </p:sp>
        </p:grp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2D2D8A"/>
                </a:solidFill>
              </a:rPr>
              <a:t>Physics</a:t>
            </a:r>
            <a:r>
              <a:rPr lang="it-IT" dirty="0" smtClean="0">
                <a:solidFill>
                  <a:srgbClr val="2D2D8A"/>
                </a:solidFill>
              </a:rPr>
              <a:t> Cases</a:t>
            </a:r>
            <a:endParaRPr lang="en-US" dirty="0" smtClean="0">
              <a:solidFill>
                <a:srgbClr val="2D2D8A"/>
              </a:solidFill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 bwMode="auto">
          <a:xfrm>
            <a:off x="0" y="800617"/>
            <a:ext cx="9144000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800" b="1" kern="0" dirty="0" smtClean="0"/>
              <a:t>Extending particle-particle correlation to a wide range of particles</a:t>
            </a:r>
            <a:r>
              <a:rPr lang="it-IT" sz="1800" b="1" kern="0" dirty="0" smtClean="0"/>
              <a:t>:</a:t>
            </a:r>
          </a:p>
          <a:p>
            <a:pPr marL="0" indent="0" algn="r">
              <a:buNone/>
            </a:pPr>
            <a:r>
              <a:rPr lang="en-US" sz="1800" b="1" kern="0" dirty="0" smtClean="0"/>
              <a:t> dynamics and spectroscopy</a:t>
            </a:r>
            <a:r>
              <a:rPr lang="en-US" sz="1600" kern="0" dirty="0" smtClean="0"/>
              <a:t> </a:t>
            </a:r>
            <a:endParaRPr lang="en-US" sz="1600" kern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38" y="1175354"/>
            <a:ext cx="1854558" cy="1664429"/>
            <a:chOff x="681092" y="499607"/>
            <a:chExt cx="1854558" cy="166442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r="9415"/>
            <a:stretch/>
          </p:blipFill>
          <p:spPr>
            <a:xfrm>
              <a:off x="681092" y="499607"/>
              <a:ext cx="1854558" cy="1664429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735099" y="1331822"/>
              <a:ext cx="6623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-p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7484" y="1483437"/>
            <a:ext cx="2131353" cy="2089148"/>
            <a:chOff x="3045288" y="5307427"/>
            <a:chExt cx="2131353" cy="208914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5288" y="5307427"/>
              <a:ext cx="2131353" cy="2089148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737038" y="6714267"/>
              <a:ext cx="1188146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LCP-IMF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81145" y="1536488"/>
            <a:ext cx="2311784" cy="1646359"/>
            <a:chOff x="548402" y="4846081"/>
            <a:chExt cx="2311784" cy="164635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548402" y="4846081"/>
              <a:ext cx="2267943" cy="1646359"/>
              <a:chOff x="1075967" y="365296"/>
              <a:chExt cx="8837388" cy="641524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/>
              <a:srcRect t="4493" r="3353"/>
              <a:stretch/>
            </p:blipFill>
            <p:spPr>
              <a:xfrm>
                <a:off x="1075967" y="365296"/>
                <a:ext cx="8837388" cy="6415244"/>
              </a:xfrm>
              <a:prstGeom prst="rect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1304732" y="365296"/>
                <a:ext cx="574083" cy="3305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337126" y="682949"/>
                <a:ext cx="908783" cy="778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595096" y="5926073"/>
              <a:ext cx="126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IMF-IMF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96932" y="1175354"/>
            <a:ext cx="1864241" cy="2204150"/>
            <a:chOff x="7112270" y="3576214"/>
            <a:chExt cx="1864241" cy="220415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2270" y="3576214"/>
              <a:ext cx="1864241" cy="2204150"/>
            </a:xfrm>
            <a:prstGeom prst="rect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8229727" y="5105804"/>
              <a:ext cx="663964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d</a:t>
              </a:r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-α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225" y="4694454"/>
            <a:ext cx="1847775" cy="2173853"/>
          </a:xfrm>
          <a:prstGeom prst="rect">
            <a:avLst/>
          </a:prstGeom>
        </p:spPr>
      </p:pic>
      <p:sp>
        <p:nvSpPr>
          <p:cNvPr id="37" name="Content Placeholder 7"/>
          <p:cNvSpPr txBox="1">
            <a:spLocks/>
          </p:cNvSpPr>
          <p:nvPr/>
        </p:nvSpPr>
        <p:spPr bwMode="auto">
          <a:xfrm>
            <a:off x="6781146" y="4060403"/>
            <a:ext cx="2362854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it-IT" sz="1800" b="1" kern="0" dirty="0" err="1" smtClean="0"/>
              <a:t>Hoyle</a:t>
            </a:r>
            <a:r>
              <a:rPr lang="it-IT" sz="1800" b="1" kern="0" dirty="0" smtClean="0"/>
              <a:t> </a:t>
            </a:r>
            <a:r>
              <a:rPr lang="it-IT" sz="1800" b="1" kern="0" dirty="0" err="1" smtClean="0"/>
              <a:t>states</a:t>
            </a:r>
            <a:r>
              <a:rPr lang="it-IT" sz="1800" b="1" kern="0" dirty="0"/>
              <a:t> </a:t>
            </a:r>
            <a:r>
              <a:rPr lang="it-IT" sz="1800" b="1" kern="0" dirty="0" smtClean="0"/>
              <a:t>and Bose </a:t>
            </a:r>
            <a:r>
              <a:rPr lang="it-IT" sz="1800" b="1" kern="0" dirty="0" err="1" smtClean="0"/>
              <a:t>Condensation</a:t>
            </a:r>
            <a:r>
              <a:rPr lang="it-IT" sz="1800" b="1" kern="0" dirty="0" smtClean="0"/>
              <a:t>  </a:t>
            </a:r>
            <a:endParaRPr lang="en-US" sz="1600" kern="0" dirty="0"/>
          </a:p>
        </p:txBody>
      </p:sp>
      <p:sp>
        <p:nvSpPr>
          <p:cNvPr id="38" name="Content Placeholder 7"/>
          <p:cNvSpPr txBox="1">
            <a:spLocks/>
          </p:cNvSpPr>
          <p:nvPr/>
        </p:nvSpPr>
        <p:spPr bwMode="auto">
          <a:xfrm>
            <a:off x="-155308" y="3594073"/>
            <a:ext cx="2962141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it-IT" sz="1800" b="1" kern="0" dirty="0" err="1" smtClean="0"/>
              <a:t>Decay</a:t>
            </a:r>
            <a:r>
              <a:rPr lang="it-IT" sz="1800" b="1" kern="0" dirty="0" smtClean="0"/>
              <a:t> </a:t>
            </a:r>
            <a:r>
              <a:rPr lang="it-IT" sz="1800" b="1" kern="0" dirty="0" err="1" smtClean="0"/>
              <a:t>spectroscopy</a:t>
            </a:r>
            <a:endParaRPr lang="en-US" sz="1600" kern="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4098785"/>
            <a:ext cx="2135019" cy="275373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368885" y="3733926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α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it-IT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Li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Content Placeholder 7"/>
          <p:cNvSpPr txBox="1">
            <a:spLocks/>
          </p:cNvSpPr>
          <p:nvPr/>
        </p:nvSpPr>
        <p:spPr bwMode="auto">
          <a:xfrm>
            <a:off x="2711343" y="6152843"/>
            <a:ext cx="2362854" cy="7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~"/>
              <a:defRPr sz="3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1800" b="1" baseline="300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it-IT" sz="1800" b="1" dirty="0" smtClean="0">
                <a:solidFill>
                  <a:schemeClr val="accent6">
                    <a:lumMod val="75000"/>
                  </a:schemeClr>
                </a:solidFill>
              </a:rPr>
              <a:t>Be (</a:t>
            </a:r>
            <a:r>
              <a:rPr lang="it-IT" sz="1800" b="1" dirty="0" err="1" smtClean="0">
                <a:solidFill>
                  <a:schemeClr val="accent6">
                    <a:lumMod val="75000"/>
                  </a:schemeClr>
                </a:solidFill>
              </a:rPr>
              <a:t>neutron</a:t>
            </a:r>
            <a:r>
              <a:rPr lang="it-IT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800" b="1" dirty="0" err="1" smtClean="0">
                <a:solidFill>
                  <a:schemeClr val="accent6">
                    <a:lumMod val="75000"/>
                  </a:schemeClr>
                </a:solidFill>
              </a:rPr>
              <a:t>rich</a:t>
            </a:r>
            <a:r>
              <a:rPr lang="it-IT" sz="18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it-IT" sz="1800" b="1" dirty="0" err="1" smtClean="0">
                <a:solidFill>
                  <a:schemeClr val="accent6">
                    <a:lumMod val="75000"/>
                  </a:schemeClr>
                </a:solidFill>
              </a:rPr>
              <a:t>decay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4581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talk">
  <a:themeElements>
    <a:clrScheme name="my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talk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al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al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al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al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al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al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18562</TotalTime>
  <Words>2738</Words>
  <Application>Microsoft Office PowerPoint</Application>
  <PresentationFormat>On-screen Show (4:3)</PresentationFormat>
  <Paragraphs>458</Paragraphs>
  <Slides>33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mytalk</vt:lpstr>
      <vt:lpstr>Document</vt:lpstr>
      <vt:lpstr>Equation</vt:lpstr>
      <vt:lpstr>CorelDRAW</vt:lpstr>
      <vt:lpstr>Picture</vt:lpstr>
      <vt:lpstr>Plot</vt:lpstr>
      <vt:lpstr>Equazione</vt:lpstr>
      <vt:lpstr>EXOCHIM</vt:lpstr>
      <vt:lpstr>Units and INFN-MI team</vt:lpstr>
      <vt:lpstr>ASY-EOS Experiment at GSI</vt:lpstr>
      <vt:lpstr>ASY-EOS Experiment at GSI</vt:lpstr>
      <vt:lpstr>PowerPoint Presentation</vt:lpstr>
      <vt:lpstr>Physics Cases</vt:lpstr>
      <vt:lpstr>Physics Cases</vt:lpstr>
      <vt:lpstr>Physics Cases</vt:lpstr>
      <vt:lpstr>Physics Cases</vt:lpstr>
      <vt:lpstr>Instrumentation Requirements</vt:lpstr>
      <vt:lpstr>Existing correlators</vt:lpstr>
      <vt:lpstr>FARCOS components: detectors </vt:lpstr>
      <vt:lpstr>Identification Techniques</vt:lpstr>
      <vt:lpstr>FARCOS components: front-end</vt:lpstr>
      <vt:lpstr>FARCOS components: DAQ</vt:lpstr>
      <vt:lpstr>   DSSSD qualification – I           </vt:lpstr>
      <vt:lpstr>DSSSD qualification - II</vt:lpstr>
      <vt:lpstr>DSSSD qualification - IV</vt:lpstr>
      <vt:lpstr>DSSSD qualification - IV</vt:lpstr>
      <vt:lpstr>3D simulator of electron-hole transport and signal formation  in a 2D fully-dep. semiconductor detectors</vt:lpstr>
      <vt:lpstr>7.5 MeV 7Li on DSSSD  front injection</vt:lpstr>
      <vt:lpstr>Preliminary on-beam tests - I</vt:lpstr>
      <vt:lpstr>Preliminary on-beam tests – II</vt:lpstr>
      <vt:lpstr>Preliminary on-beam tests - IV</vt:lpstr>
      <vt:lpstr>Preliminary on-beam tests - IV</vt:lpstr>
      <vt:lpstr>Thank you for your attention!</vt:lpstr>
      <vt:lpstr>Backup slides</vt:lpstr>
      <vt:lpstr>DSSSD qualification - II</vt:lpstr>
      <vt:lpstr>DSSSD qualification - III</vt:lpstr>
      <vt:lpstr>Preliminary on-beam tests- II</vt:lpstr>
      <vt:lpstr>Preliminary on-beam tests - III</vt:lpstr>
      <vt:lpstr>Anti-Aliasing Amplifier</vt:lpstr>
      <vt:lpstr>Digital PSA DAQ control SW</vt:lpstr>
    </vt:vector>
  </TitlesOfParts>
  <Company>Politecnico di Milano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Chiara Guazzoni</dc:creator>
  <cp:lastModifiedBy>Chiara Guazzoni</cp:lastModifiedBy>
  <cp:revision>438</cp:revision>
  <dcterms:created xsi:type="dcterms:W3CDTF">2009-10-15T13:24:19Z</dcterms:created>
  <dcterms:modified xsi:type="dcterms:W3CDTF">2013-06-09T22:52:32Z</dcterms:modified>
</cp:coreProperties>
</file>