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9"/>
  </p:notesMasterIdLst>
  <p:sldIdLst>
    <p:sldId id="321" r:id="rId2"/>
    <p:sldId id="381" r:id="rId3"/>
    <p:sldId id="322" r:id="rId4"/>
    <p:sldId id="323" r:id="rId5"/>
    <p:sldId id="325" r:id="rId6"/>
    <p:sldId id="386" r:id="rId7"/>
    <p:sldId id="391" r:id="rId8"/>
    <p:sldId id="383" r:id="rId9"/>
    <p:sldId id="384" r:id="rId10"/>
    <p:sldId id="385" r:id="rId11"/>
    <p:sldId id="389" r:id="rId12"/>
    <p:sldId id="403" r:id="rId13"/>
    <p:sldId id="387" r:id="rId14"/>
    <p:sldId id="390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93" r:id="rId35"/>
    <p:sldId id="397" r:id="rId36"/>
    <p:sldId id="406" r:id="rId37"/>
    <p:sldId id="395" r:id="rId38"/>
    <p:sldId id="404" r:id="rId39"/>
    <p:sldId id="405" r:id="rId40"/>
    <p:sldId id="421" r:id="rId41"/>
    <p:sldId id="429" r:id="rId42"/>
    <p:sldId id="370" r:id="rId43"/>
    <p:sldId id="428" r:id="rId44"/>
    <p:sldId id="400" r:id="rId45"/>
    <p:sldId id="408" r:id="rId46"/>
    <p:sldId id="401" r:id="rId47"/>
    <p:sldId id="409" r:id="rId48"/>
    <p:sldId id="422" r:id="rId49"/>
    <p:sldId id="410" r:id="rId50"/>
    <p:sldId id="412" r:id="rId51"/>
    <p:sldId id="411" r:id="rId52"/>
    <p:sldId id="396" r:id="rId53"/>
    <p:sldId id="394" r:id="rId54"/>
    <p:sldId id="413" r:id="rId55"/>
    <p:sldId id="414" r:id="rId56"/>
    <p:sldId id="416" r:id="rId57"/>
    <p:sldId id="417" r:id="rId58"/>
    <p:sldId id="420" r:id="rId59"/>
    <p:sldId id="430" r:id="rId60"/>
    <p:sldId id="424" r:id="rId61"/>
    <p:sldId id="427" r:id="rId62"/>
    <p:sldId id="399" r:id="rId63"/>
    <p:sldId id="357" r:id="rId64"/>
    <p:sldId id="358" r:id="rId65"/>
    <p:sldId id="359" r:id="rId66"/>
    <p:sldId id="360" r:id="rId67"/>
    <p:sldId id="363" r:id="rId68"/>
    <p:sldId id="364" r:id="rId69"/>
    <p:sldId id="371" r:id="rId70"/>
    <p:sldId id="373" r:id="rId71"/>
    <p:sldId id="374" r:id="rId72"/>
    <p:sldId id="375" r:id="rId73"/>
    <p:sldId id="376" r:id="rId74"/>
    <p:sldId id="372" r:id="rId75"/>
    <p:sldId id="317" r:id="rId76"/>
    <p:sldId id="318" r:id="rId77"/>
    <p:sldId id="320" r:id="rId78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8000"/>
    <a:srgbClr val="800080"/>
    <a:srgbClr val="0000CC"/>
    <a:srgbClr val="CC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4" autoAdjust="0"/>
    <p:restoredTop sz="94660"/>
  </p:normalViewPr>
  <p:slideViewPr>
    <p:cSldViewPr>
      <p:cViewPr varScale="1">
        <p:scale>
          <a:sx n="72" d="100"/>
          <a:sy n="72" d="100"/>
        </p:scale>
        <p:origin x="-103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41CF239-B97E-4110-945B-330EB1333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4D921FBD-B89F-454F-AF7A-33F764A0B93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9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1584CC27-EA88-4273-927A-1E5E4955072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1584CC27-EA88-4273-927A-1E5E4955072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F6178EC-424A-446B-B574-CB95B9EB36F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F6178EC-424A-446B-B574-CB95B9EB36F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F6178EC-424A-446B-B574-CB95B9EB36F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CFAED-E2C6-48A0-AE7B-D2B4D4D95FC0}" type="slidenum">
              <a:rPr lang="it-IT"/>
              <a:pPr/>
              <a:t>42</a:t>
            </a:fld>
            <a:endParaRPr lang="it-IT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CFAED-E2C6-48A0-AE7B-D2B4D4D95FC0}" type="slidenum">
              <a:rPr lang="it-IT"/>
              <a:pPr/>
              <a:t>43</a:t>
            </a:fld>
            <a:endParaRPr lang="it-IT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10660C7-17C3-44BA-917A-05DD225ADA7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10660C7-17C3-44BA-917A-05DD225ADA7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10660C7-17C3-44BA-917A-05DD225ADA7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EFA6866-DEB1-4A0C-8088-4659CD456120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9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F609915-D480-4C0F-A51C-DB497C6311F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10660C7-17C3-44BA-917A-05DD225ADA7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10660C7-17C3-44BA-917A-05DD225ADA7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C409A5B-CC39-4D47-92E0-4EADECB95BD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C409A5B-CC39-4D47-92E0-4EADECB95BD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C409A5B-CC39-4D47-92E0-4EADECB95BD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C409A5B-CC39-4D47-92E0-4EADECB95BD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C409A5B-CC39-4D47-92E0-4EADECB95BD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456310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02911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349512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796115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F01AFBFD-931C-4800-9DC4-1B7EF02E3B89}" type="slidenum">
              <a:rPr lang="gl-ES">
                <a:solidFill>
                  <a:srgbClr val="000000"/>
                </a:solidFill>
                <a:latin typeface="Times New Roman" pitchFamily="16" charset="0"/>
              </a:rPr>
              <a:pPr eaLnBrk="1"/>
              <a:t>69</a:t>
            </a:fld>
            <a:endParaRPr lang="gl-E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7625" y="764648"/>
            <a:ext cx="5495521" cy="377096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6914" y="4777555"/>
            <a:ext cx="6218573" cy="444152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456310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02911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349512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796115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0D83FA3-36B1-49D8-A4E7-229E04BDDC5A}" type="slidenum">
              <a:rPr lang="gl-ES">
                <a:solidFill>
                  <a:srgbClr val="000000"/>
                </a:solidFill>
                <a:latin typeface="Times New Roman" pitchFamily="16" charset="0"/>
              </a:rPr>
              <a:pPr eaLnBrk="1"/>
              <a:t>71</a:t>
            </a:fld>
            <a:endParaRPr lang="gl-E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52665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EFA6866-DEB1-4A0C-8088-4659CD456120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9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456310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02911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349512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796115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4DE47989-A763-42D8-B7EC-53A1BC9C3B90}" type="slidenum">
              <a:rPr lang="gl-ES">
                <a:solidFill>
                  <a:srgbClr val="000000"/>
                </a:solidFill>
                <a:latin typeface="Times New Roman" pitchFamily="16" charset="0"/>
              </a:rPr>
              <a:pPr eaLnBrk="1"/>
              <a:t>72</a:t>
            </a:fld>
            <a:endParaRPr lang="gl-E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7625" y="764648"/>
            <a:ext cx="5495521" cy="377096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52665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456310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02911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349512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796115" indent="-223301" defTabSz="43884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07119" algn="l"/>
                <a:tab pos="1414238" algn="l"/>
                <a:tab pos="2121358" algn="l"/>
                <a:tab pos="282847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AB4F5F8-D374-401B-B656-4020C41F585D}" type="slidenum">
              <a:rPr lang="gl-ES">
                <a:solidFill>
                  <a:srgbClr val="000000"/>
                </a:solidFill>
                <a:latin typeface="Times New Roman" pitchFamily="16" charset="0"/>
              </a:rPr>
              <a:pPr eaLnBrk="1"/>
              <a:t>73</a:t>
            </a:fld>
            <a:endParaRPr lang="gl-E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7625" y="764648"/>
            <a:ext cx="5495521" cy="377096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52665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B199667-A665-4A82-8D88-6BE43EB9D498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5D23F1F-8528-4F7D-9B57-018181B39A92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8410556-8778-4DF1-AFB7-B5EB0DF3942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F6178EC-424A-446B-B574-CB95B9EB36F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F6178EC-424A-446B-B574-CB95B9EB36F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F6178EC-424A-446B-B574-CB95B9EB36F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E979A-155E-46FC-8480-58D8B47FC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9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5DC2-6458-4728-821D-FBE9BDC3D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B058-8FA4-4A7D-8E67-4FEA99AE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56F37-3D7B-48A5-B0C0-B3C642C1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8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80788-4398-4BBF-9DED-591686F41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0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1416-79F7-40F7-B833-717B63F07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2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40B0-DCA5-4913-8047-E404DD8D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03BF-05F9-46F9-A0E4-42AF5B15B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8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B7E2-9D77-446E-B581-7CC56916B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7015-ACFC-403B-99E1-1B9F23E76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8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1437C-2418-47E2-B460-73497B64F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6000-1DC8-43C8-87E1-8FA28FAD2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EC162A2-693A-4AAF-BD3F-D54778D10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8.wdp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7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8.wdp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microsoft.com/office/2007/relationships/hdphoto" Target="../media/hdphoto10.wdp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microsoft.com/office/2007/relationships/hdphoto" Target="../media/hdphoto14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78.png"/><Relationship Id="rId4" Type="http://schemas.microsoft.com/office/2007/relationships/hdphoto" Target="../media/hdphoto15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5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24210"/>
            <a:ext cx="10080625" cy="162043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Λ</a:t>
            </a:r>
            <a:r>
              <a:rPr lang="es-ES" b="1" dirty="0" smtClean="0"/>
              <a:t>p and </a:t>
            </a:r>
            <a:r>
              <a:rPr lang="el-GR" b="1" dirty="0" smtClean="0"/>
              <a:t>Λ</a:t>
            </a:r>
            <a:r>
              <a:rPr lang="es-ES" b="1" dirty="0" smtClean="0"/>
              <a:t>d correlations from K</a:t>
            </a:r>
            <a:r>
              <a:rPr lang="es-ES" b="1" baseline="30000" dirty="0" smtClean="0"/>
              <a:t>‐</a:t>
            </a:r>
            <a:r>
              <a:rPr lang="es-ES" b="1" dirty="0" smtClean="0"/>
              <a:t> </a:t>
            </a:r>
            <a:br>
              <a:rPr lang="es-ES" b="1" dirty="0" smtClean="0"/>
            </a:br>
            <a:r>
              <a:rPr lang="es-ES" b="1" dirty="0" smtClean="0"/>
              <a:t>interactions in the KLOE Drift Chamber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400" dirty="0" smtClean="0"/>
              <a:t>Oton Vázquez Doce</a:t>
            </a:r>
            <a:br>
              <a:rPr lang="es-ES" sz="2400" dirty="0" smtClean="0"/>
            </a:br>
            <a:r>
              <a:rPr lang="es-ES" sz="2400" dirty="0" smtClean="0"/>
              <a:t>Excellence Cluster Universe, TUM</a:t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>Advanced studies in the low-energy QCD in the strangeness </a:t>
            </a:r>
            <a:r>
              <a:rPr lang="es-ES" sz="1800" dirty="0" smtClean="0"/>
              <a:t>sector</a:t>
            </a:r>
            <a:br>
              <a:rPr lang="es-ES" sz="1800" dirty="0" smtClean="0"/>
            </a:br>
            <a:r>
              <a:rPr lang="es-ES" sz="1800" dirty="0" smtClean="0"/>
              <a:t>and possible implications </a:t>
            </a:r>
            <a:r>
              <a:rPr lang="es-ES" sz="1800" dirty="0"/>
              <a:t>in </a:t>
            </a:r>
            <a:r>
              <a:rPr lang="es-ES" sz="1800" dirty="0" smtClean="0"/>
              <a:t>astrophysics. </a:t>
            </a:r>
            <a:r>
              <a:rPr lang="es-ES" sz="1800" dirty="0"/>
              <a:t>LNF, 19-21 June 2013</a:t>
            </a:r>
            <a:br>
              <a:rPr lang="es-ES" sz="1800" dirty="0"/>
            </a:br>
            <a:r>
              <a:rPr lang="es-ES" sz="1800" dirty="0"/>
              <a:t>Dedicated to the memory of Paul Kienle</a:t>
            </a:r>
          </a:p>
        </p:txBody>
      </p:sp>
      <p:pic>
        <p:nvPicPr>
          <p:cNvPr id="3" name="Picture 5" descr="C:\Users\desmond\Pictures\clu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3"/>
          <a:stretch>
            <a:fillRect/>
          </a:stretch>
        </p:blipFill>
        <p:spPr bwMode="auto">
          <a:xfrm>
            <a:off x="7237174" y="3995861"/>
            <a:ext cx="1394096" cy="85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:\Users\desmond\Pictures\inf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5508029"/>
            <a:ext cx="13128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1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 descr="C:\Users\desmond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7" r="5704" b="5235"/>
          <a:stretch>
            <a:fillRect/>
          </a:stretch>
        </p:blipFill>
        <p:spPr bwMode="auto">
          <a:xfrm>
            <a:off x="519113" y="3635375"/>
            <a:ext cx="45212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8" descr="C:\Users\desmond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7" r="3439" b="3983"/>
          <a:stretch>
            <a:fillRect/>
          </a:stretch>
        </p:blipFill>
        <p:spPr bwMode="auto">
          <a:xfrm>
            <a:off x="482600" y="5543550"/>
            <a:ext cx="462915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0" y="3132138"/>
            <a:ext cx="27146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2000" u="sng"/>
              <a:t>Position of the K</a:t>
            </a:r>
            <a:r>
              <a:rPr lang="en-US" sz="2000" u="sng" baseline="30000"/>
              <a:t>-</a:t>
            </a:r>
            <a:r>
              <a:rPr lang="en-US" sz="2000" u="sng"/>
              <a:t> hadronic interaction inside KLOE: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279525" y="3749675"/>
            <a:ext cx="103028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DC-Wall (</a:t>
            </a:r>
            <a:r>
              <a:rPr lang="en-US" b="1">
                <a:solidFill>
                  <a:srgbClr val="000000"/>
                </a:solidFill>
              </a:rPr>
              <a:t>C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2754313" y="4899025"/>
            <a:ext cx="10414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DC-gas (</a:t>
            </a:r>
            <a:r>
              <a:rPr lang="en-US" b="1">
                <a:solidFill>
                  <a:srgbClr val="000000"/>
                </a:solidFill>
              </a:rPr>
              <a:t>He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355600" y="4297363"/>
            <a:ext cx="10414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BP (</a:t>
            </a:r>
            <a:r>
              <a:rPr lang="en-US" b="1">
                <a:solidFill>
                  <a:srgbClr val="000000"/>
                </a:solidFill>
              </a:rPr>
              <a:t>Be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4941888" y="4424363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2200" b="1">
                <a:solidFill>
                  <a:schemeClr val="accent2"/>
                </a:solidFill>
              </a:rPr>
              <a:t>2005 data</a:t>
            </a:r>
          </a:p>
        </p:txBody>
      </p: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4986338" y="6102350"/>
            <a:ext cx="246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2200" b="1">
                <a:solidFill>
                  <a:srgbClr val="FF0000"/>
                </a:solidFill>
              </a:rPr>
              <a:t>2012 with Carbon target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2016125" y="6146800"/>
            <a:ext cx="10414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>
                <a:solidFill>
                  <a:srgbClr val="000000"/>
                </a:solidFill>
              </a:rPr>
              <a:t>C</a:t>
            </a:r>
            <a:r>
              <a:rPr lang="en-US">
                <a:solidFill>
                  <a:srgbClr val="000000"/>
                </a:solidFill>
              </a:rPr>
              <a:t> target</a:t>
            </a:r>
          </a:p>
        </p:txBody>
      </p:sp>
      <p:sp>
        <p:nvSpPr>
          <p:cNvPr id="11275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920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KLOE data on K</a:t>
            </a:r>
            <a:r>
              <a:rPr lang="en-US" b="1" baseline="30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nuclear absorption</a:t>
            </a:r>
          </a:p>
        </p:txBody>
      </p:sp>
      <p:sp>
        <p:nvSpPr>
          <p:cNvPr id="11276" name="Rectangle 2"/>
          <p:cNvSpPr txBox="1">
            <a:spLocks noChangeArrowheads="1"/>
          </p:cNvSpPr>
          <p:nvPr/>
        </p:nvSpPr>
        <p:spPr bwMode="auto">
          <a:xfrm>
            <a:off x="304800" y="1255713"/>
            <a:ext cx="97758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7" rIns="0" bIns="0"/>
          <a:lstStyle>
            <a:lvl1pPr marL="1079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</a:pPr>
            <a:r>
              <a:rPr lang="en-US" sz="2000">
                <a:solidFill>
                  <a:srgbClr val="000000"/>
                </a:solidFill>
              </a:rPr>
              <a:t>Use of two different data samples:</a:t>
            </a:r>
          </a:p>
          <a:p>
            <a:pPr eaLnBrk="1">
              <a:spcAft>
                <a:spcPts val="1425"/>
              </a:spcAft>
              <a:buSzPct val="45000"/>
            </a:pPr>
            <a:r>
              <a:rPr lang="en-US" sz="2000">
                <a:solidFill>
                  <a:srgbClr val="000000"/>
                </a:solidFill>
              </a:rPr>
              <a:t>	- KLOE data from 2004</a:t>
            </a:r>
            <a:r>
              <a:rPr lang="en-US" sz="2000" b="1">
                <a:solidFill>
                  <a:srgbClr val="000000"/>
                </a:solidFill>
              </a:rPr>
              <a:t>/2005</a:t>
            </a:r>
            <a:r>
              <a:rPr lang="en-US" sz="2000">
                <a:solidFill>
                  <a:srgbClr val="000000"/>
                </a:solidFill>
              </a:rPr>
              <a:t> (2.2 fb</a:t>
            </a:r>
            <a:r>
              <a:rPr lang="en-US" sz="2000" baseline="30000">
                <a:solidFill>
                  <a:srgbClr val="000000"/>
                </a:solidFill>
              </a:rPr>
              <a:t>-1</a:t>
            </a:r>
            <a:r>
              <a:rPr lang="en-US" sz="2000">
                <a:solidFill>
                  <a:srgbClr val="000000"/>
                </a:solidFill>
              </a:rPr>
              <a:t> total, 1.5fb</a:t>
            </a:r>
            <a:r>
              <a:rPr lang="en-US" sz="2000" baseline="30000">
                <a:solidFill>
                  <a:srgbClr val="000000"/>
                </a:solidFill>
              </a:rPr>
              <a:t>-1</a:t>
            </a:r>
            <a:r>
              <a:rPr lang="en-US" sz="2000">
                <a:solidFill>
                  <a:srgbClr val="000000"/>
                </a:solidFill>
              </a:rPr>
              <a:t> analyzed)</a:t>
            </a:r>
          </a:p>
          <a:p>
            <a:pPr eaLnBrk="1">
              <a:spcAft>
                <a:spcPts val="1425"/>
              </a:spcAft>
              <a:buSzPct val="45000"/>
            </a:pPr>
            <a:r>
              <a:rPr lang="en-US" sz="2000">
                <a:solidFill>
                  <a:srgbClr val="000000"/>
                </a:solidFill>
              </a:rPr>
              <a:t>	- Dedicated run in november/december </a:t>
            </a:r>
            <a:r>
              <a:rPr lang="en-US" sz="2000" b="1">
                <a:solidFill>
                  <a:srgbClr val="000000"/>
                </a:solidFill>
              </a:rPr>
              <a:t>2012</a:t>
            </a:r>
            <a:r>
              <a:rPr lang="en-US" sz="2000">
                <a:solidFill>
                  <a:srgbClr val="000000"/>
                </a:solidFill>
              </a:rPr>
              <a:t> with a </a:t>
            </a:r>
            <a:r>
              <a:rPr lang="en-US" sz="2000" b="1">
                <a:solidFill>
                  <a:srgbClr val="000000"/>
                </a:solidFill>
              </a:rPr>
              <a:t>Carbon target </a:t>
            </a:r>
            <a:r>
              <a:rPr lang="en-US" sz="2000">
                <a:solidFill>
                  <a:srgbClr val="000000"/>
                </a:solidFill>
              </a:rPr>
              <a:t>of      	4/6 mm of thickness (~90 pb</a:t>
            </a:r>
            <a:r>
              <a:rPr lang="en-US" sz="2000" baseline="30000">
                <a:solidFill>
                  <a:srgbClr val="000000"/>
                </a:solidFill>
              </a:rPr>
              <a:t>-1</a:t>
            </a:r>
            <a:r>
              <a:rPr lang="en-US" sz="2000">
                <a:solidFill>
                  <a:srgbClr val="000000"/>
                </a:solidFill>
              </a:rPr>
              <a:t>; analyzed 37 pb</a:t>
            </a:r>
            <a:r>
              <a:rPr lang="en-US" sz="2000" baseline="30000">
                <a:solidFill>
                  <a:srgbClr val="000000"/>
                </a:solidFill>
              </a:rPr>
              <a:t>-1</a:t>
            </a:r>
            <a:r>
              <a:rPr lang="en-US" sz="2000">
                <a:solidFill>
                  <a:srgbClr val="000000"/>
                </a:solidFill>
              </a:rPr>
              <a:t>, x1.5 statistics)</a:t>
            </a:r>
          </a:p>
        </p:txBody>
      </p:sp>
      <p:pic>
        <p:nvPicPr>
          <p:cNvPr id="1127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017838"/>
            <a:ext cx="29924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8208963" y="2627313"/>
            <a:ext cx="144462" cy="135255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ES"/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4854575" y="7164388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r(cm)</a:t>
            </a:r>
          </a:p>
        </p:txBody>
      </p:sp>
    </p:spTree>
    <p:extLst>
      <p:ext uri="{BB962C8B-B14F-4D97-AF65-F5344CB8AC3E}">
        <p14:creationId xmlns:p14="http://schemas.microsoft.com/office/powerpoint/2010/main" val="3538480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0"/>
          <p:cNvPicPr/>
          <p:nvPr/>
        </p:nvPicPr>
        <p:blipFill rotWithShape="1">
          <a:blip r:embed="rId2"/>
          <a:srcRect t="4634" b="21280"/>
          <a:stretch/>
        </p:blipFill>
        <p:spPr>
          <a:xfrm>
            <a:off x="1155576" y="2553637"/>
            <a:ext cx="7985125" cy="2438400"/>
          </a:xfrm>
          <a:prstGeom prst="rect">
            <a:avLst/>
          </a:prstGeom>
        </p:spPr>
      </p:pic>
      <p:sp>
        <p:nvSpPr>
          <p:cNvPr id="212" name="CustomShape 1"/>
          <p:cNvSpPr/>
          <p:nvPr/>
        </p:nvSpPr>
        <p:spPr>
          <a:xfrm>
            <a:off x="2925042" y="2039040"/>
            <a:ext cx="4446191" cy="505963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 sz="2900" b="1" dirty="0">
                <a:solidFill>
                  <a:srgbClr val="000000"/>
                </a:solidFill>
              </a:rPr>
              <a:t>2005                          </a:t>
            </a:r>
            <a:r>
              <a:rPr lang="gl-ES" sz="2900" b="1" dirty="0">
                <a:solidFill>
                  <a:srgbClr val="800000"/>
                </a:solidFill>
              </a:rPr>
              <a:t>2012</a:t>
            </a:r>
            <a:endParaRPr dirty="0"/>
          </a:p>
        </p:txBody>
      </p:sp>
      <p:sp>
        <p:nvSpPr>
          <p:cNvPr id="213" name="CustomShape 2"/>
          <p:cNvSpPr/>
          <p:nvPr/>
        </p:nvSpPr>
        <p:spPr>
          <a:xfrm>
            <a:off x="1014485" y="1503333"/>
            <a:ext cx="8913416" cy="473819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 sz="2600" b="1" u="sng" dirty="0"/>
              <a:t>Calibration of the Drift Chamber. </a:t>
            </a:r>
            <a:r>
              <a:rPr lang="gl-ES" sz="2600" b="1" u="sng" dirty="0">
                <a:solidFill>
                  <a:srgbClr val="800000"/>
                </a:solidFill>
              </a:rPr>
              <a:t>PROTON SELECTION</a:t>
            </a:r>
            <a:endParaRPr dirty="0"/>
          </a:p>
        </p:txBody>
      </p:sp>
      <p:sp>
        <p:nvSpPr>
          <p:cNvPr id="214" name="CustomShape 3"/>
          <p:cNvSpPr/>
          <p:nvPr/>
        </p:nvSpPr>
        <p:spPr>
          <a:xfrm>
            <a:off x="7781601" y="5012531"/>
            <a:ext cx="1117997" cy="711522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/>
              <a:t>P (MeV)</a:t>
            </a:r>
            <a:endParaRPr/>
          </a:p>
        </p:txBody>
      </p:sp>
      <p:sp>
        <p:nvSpPr>
          <p:cNvPr id="215" name="CustomShape 4"/>
          <p:cNvSpPr/>
          <p:nvPr/>
        </p:nvSpPr>
        <p:spPr>
          <a:xfrm>
            <a:off x="215776" y="2566311"/>
            <a:ext cx="939800" cy="711522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 dirty="0"/>
              <a:t>ADC</a:t>
            </a:r>
            <a:endParaRPr dirty="0"/>
          </a:p>
          <a:p>
            <a:r>
              <a:rPr lang="gl-ES" dirty="0"/>
              <a:t>counts</a:t>
            </a:r>
            <a:endParaRPr dirty="0"/>
          </a:p>
        </p:txBody>
      </p:sp>
      <p:sp>
        <p:nvSpPr>
          <p:cNvPr id="216" name="CustomShape 5"/>
          <p:cNvSpPr/>
          <p:nvPr/>
        </p:nvSpPr>
        <p:spPr>
          <a:xfrm>
            <a:off x="1371600" y="5760433"/>
            <a:ext cx="7616428" cy="1227802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/>
              <a:t>- ADC counts (from truncated mean) gives lower values in general.</a:t>
            </a:r>
            <a:endParaRPr/>
          </a:p>
          <a:p>
            <a:r>
              <a:rPr lang="gl-ES"/>
              <a:t>- PID cuts have been preliminary re-adapted.</a:t>
            </a:r>
            <a:endParaRPr/>
          </a:p>
          <a:p>
            <a:r>
              <a:rPr lang="gl-ES"/>
              <a:t>- The effect can be caused by the computation of signal from lower</a:t>
            </a:r>
            <a:endParaRPr/>
          </a:p>
          <a:p>
            <a:r>
              <a:rPr lang="gl-ES"/>
              <a:t> number of wires for the truncated mean.</a:t>
            </a:r>
            <a:endParaRPr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920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2012 Carbon Target Data</a:t>
            </a:r>
          </a:p>
        </p:txBody>
      </p:sp>
    </p:spTree>
    <p:extLst>
      <p:ext uri="{BB962C8B-B14F-4D97-AF65-F5344CB8AC3E}">
        <p14:creationId xmlns:p14="http://schemas.microsoft.com/office/powerpoint/2010/main" val="9760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925042" y="2665091"/>
            <a:ext cx="4446191" cy="505963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 sz="2900" b="1" dirty="0">
                <a:solidFill>
                  <a:srgbClr val="000000"/>
                </a:solidFill>
              </a:rPr>
              <a:t>2005                          </a:t>
            </a:r>
            <a:r>
              <a:rPr lang="gl-ES" sz="2900" b="1" dirty="0">
                <a:solidFill>
                  <a:srgbClr val="800000"/>
                </a:solidFill>
              </a:rPr>
              <a:t>2012</a:t>
            </a:r>
            <a:endParaRPr dirty="0"/>
          </a:p>
        </p:txBody>
      </p:sp>
      <p:sp>
        <p:nvSpPr>
          <p:cNvPr id="213" name="CustomShape 2"/>
          <p:cNvSpPr/>
          <p:nvPr/>
        </p:nvSpPr>
        <p:spPr>
          <a:xfrm>
            <a:off x="3160883" y="1149613"/>
            <a:ext cx="3809803" cy="473819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 sz="2600" b="1" u="sng" dirty="0"/>
              <a:t>Calibration of the </a:t>
            </a:r>
            <a:r>
              <a:rPr lang="gl-ES" sz="2600" b="1" u="sng" dirty="0" smtClean="0"/>
              <a:t>EMC</a:t>
            </a:r>
            <a:endParaRPr dirty="0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920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2012 Carbon Target Data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t="5304" b="20671"/>
          <a:stretch/>
        </p:blipFill>
        <p:spPr>
          <a:xfrm>
            <a:off x="2127323" y="4658471"/>
            <a:ext cx="5654278" cy="188180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/>
          <a:srcRect t="3833" b="20234"/>
          <a:stretch/>
        </p:blipFill>
        <p:spPr>
          <a:xfrm>
            <a:off x="2257101" y="2366291"/>
            <a:ext cx="5394722" cy="1943863"/>
          </a:xfrm>
          <a:prstGeom prst="rect">
            <a:avLst/>
          </a:prstGeom>
        </p:spPr>
      </p:pic>
      <p:sp>
        <p:nvSpPr>
          <p:cNvPr id="11" name="CustomShape 2"/>
          <p:cNvSpPr/>
          <p:nvPr/>
        </p:nvSpPr>
        <p:spPr>
          <a:xfrm>
            <a:off x="5476690" y="6612579"/>
            <a:ext cx="2171303" cy="381357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 dirty="0"/>
              <a:t>Clusters time (ns)</a:t>
            </a:r>
            <a:endParaRPr dirty="0"/>
          </a:p>
        </p:txBody>
      </p:sp>
      <p:sp>
        <p:nvSpPr>
          <p:cNvPr id="12" name="CustomShape 4"/>
          <p:cNvSpPr/>
          <p:nvPr/>
        </p:nvSpPr>
        <p:spPr>
          <a:xfrm>
            <a:off x="5065785" y="4292451"/>
            <a:ext cx="2715816" cy="711522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 dirty="0"/>
              <a:t>Clusters energy (MeV)</a:t>
            </a:r>
            <a:endParaRPr dirty="0"/>
          </a:p>
        </p:txBody>
      </p:sp>
      <p:sp>
        <p:nvSpPr>
          <p:cNvPr id="13" name="CustomShape 1"/>
          <p:cNvSpPr/>
          <p:nvPr/>
        </p:nvSpPr>
        <p:spPr>
          <a:xfrm>
            <a:off x="2731366" y="1860328"/>
            <a:ext cx="4446191" cy="505963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 sz="2900" b="1" dirty="0">
                <a:solidFill>
                  <a:srgbClr val="000000"/>
                </a:solidFill>
              </a:rPr>
              <a:t>2005                          </a:t>
            </a:r>
            <a:r>
              <a:rPr lang="gl-ES" sz="2900" b="1" dirty="0">
                <a:solidFill>
                  <a:srgbClr val="800000"/>
                </a:solidFill>
              </a:rPr>
              <a:t>2012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08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504031" y="301593"/>
            <a:ext cx="9071769" cy="126193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243" name="Picture 242"/>
          <p:cNvPicPr/>
          <p:nvPr/>
        </p:nvPicPr>
        <p:blipFill rotWithShape="1">
          <a:blip r:embed="rId2"/>
          <a:srcRect t="40368"/>
          <a:stretch/>
        </p:blipFill>
        <p:spPr>
          <a:xfrm>
            <a:off x="1583928" y="2598014"/>
            <a:ext cx="7392194" cy="238534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83"/>
          <a:stretch/>
        </p:blipFill>
        <p:spPr bwMode="auto">
          <a:xfrm>
            <a:off x="4881187" y="5075981"/>
            <a:ext cx="4178998" cy="30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58495" y="5724053"/>
            <a:ext cx="3252533" cy="359413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hangingPunct="0">
              <a:buNone/>
            </a:pPr>
            <a:r>
              <a:rPr lang="el-GR" dirty="0"/>
              <a:t>Σ</a:t>
            </a:r>
            <a:r>
              <a:rPr lang="es-ES" baseline="30000" dirty="0"/>
              <a:t>0</a:t>
            </a:r>
            <a:r>
              <a:rPr lang="es-ES" dirty="0"/>
              <a:t> contamination in </a:t>
            </a:r>
            <a:r>
              <a:rPr lang="el-GR" dirty="0"/>
              <a:t>Λ</a:t>
            </a:r>
            <a:r>
              <a:rPr lang="es-ES" dirty="0"/>
              <a:t>p events</a:t>
            </a:r>
          </a:p>
        </p:txBody>
      </p:sp>
      <p:sp>
        <p:nvSpPr>
          <p:cNvPr id="11" name="CustomShape 2"/>
          <p:cNvSpPr/>
          <p:nvPr/>
        </p:nvSpPr>
        <p:spPr>
          <a:xfrm>
            <a:off x="3160883" y="1149613"/>
            <a:ext cx="3809803" cy="473819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 sz="2600" b="1" u="sng" dirty="0"/>
              <a:t>Calibration of the </a:t>
            </a:r>
            <a:r>
              <a:rPr lang="gl-ES" sz="2600" b="1" u="sng" dirty="0" smtClean="0"/>
              <a:t>EMC</a:t>
            </a:r>
            <a:endParaRPr dirty="0"/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549275" y="92075"/>
            <a:ext cx="9070975" cy="1262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2012 Carbon Target Data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2731366" y="1860328"/>
            <a:ext cx="4446191" cy="505963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 sz="2900" b="1" dirty="0">
                <a:solidFill>
                  <a:srgbClr val="000000"/>
                </a:solidFill>
              </a:rPr>
              <a:t>2005                          </a:t>
            </a:r>
            <a:r>
              <a:rPr lang="gl-ES" sz="2900" b="1" dirty="0">
                <a:solidFill>
                  <a:srgbClr val="800000"/>
                </a:solidFill>
              </a:rPr>
              <a:t>2012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3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4"/>
          <p:cNvSpPr/>
          <p:nvPr/>
        </p:nvSpPr>
        <p:spPr>
          <a:xfrm>
            <a:off x="6949281" y="4951687"/>
            <a:ext cx="3459956" cy="1227802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/>
              <a:t>Lambda+proton</a:t>
            </a:r>
            <a:r>
              <a:rPr lang="gl-ES" b="1">
                <a:solidFill>
                  <a:srgbClr val="800000"/>
                </a:solidFill>
              </a:rPr>
              <a:t>+pion</a:t>
            </a:r>
            <a:r>
              <a:rPr lang="gl-ES">
                <a:solidFill>
                  <a:srgbClr val="800000"/>
                </a:solidFill>
              </a:rPr>
              <a:t> events</a:t>
            </a:r>
            <a:endParaRPr/>
          </a:p>
          <a:p>
            <a:r>
              <a:rPr lang="gl-ES">
                <a:solidFill>
                  <a:srgbClr val="800000"/>
                </a:solidFill>
              </a:rPr>
              <a:t>“Single nucleon</a:t>
            </a:r>
            <a:endParaRPr/>
          </a:p>
          <a:p>
            <a:r>
              <a:rPr lang="gl-ES">
                <a:solidFill>
                  <a:srgbClr val="800000"/>
                </a:solidFill>
              </a:rPr>
              <a:t>absorption inclusive </a:t>
            </a:r>
            <a:endParaRPr/>
          </a:p>
          <a:p>
            <a:r>
              <a:rPr lang="gl-ES">
                <a:solidFill>
                  <a:srgbClr val="800000"/>
                </a:solidFill>
              </a:rPr>
              <a:t>selection”</a:t>
            </a:r>
            <a:endParaRPr/>
          </a:p>
        </p:txBody>
      </p:sp>
      <p:pic>
        <p:nvPicPr>
          <p:cNvPr id="221" name="Picture 220"/>
          <p:cNvPicPr/>
          <p:nvPr/>
        </p:nvPicPr>
        <p:blipFill rotWithShape="1">
          <a:blip r:embed="rId2"/>
          <a:srcRect t="3892" b="21029"/>
          <a:stretch/>
        </p:blipFill>
        <p:spPr>
          <a:xfrm>
            <a:off x="145801" y="1864810"/>
            <a:ext cx="6766719" cy="2059043"/>
          </a:xfrm>
          <a:prstGeom prst="rect">
            <a:avLst/>
          </a:prstGeom>
        </p:spPr>
      </p:pic>
      <p:pic>
        <p:nvPicPr>
          <p:cNvPr id="222" name="Picture 221"/>
          <p:cNvPicPr/>
          <p:nvPr/>
        </p:nvPicPr>
        <p:blipFill rotWithShape="1">
          <a:blip r:embed="rId3"/>
          <a:srcRect t="3946" b="22124"/>
          <a:stretch/>
        </p:blipFill>
        <p:spPr>
          <a:xfrm>
            <a:off x="166690" y="4393574"/>
            <a:ext cx="6794103" cy="1978551"/>
          </a:xfrm>
          <a:prstGeom prst="rect">
            <a:avLst/>
          </a:prstGeom>
        </p:spPr>
      </p:pic>
      <p:sp>
        <p:nvSpPr>
          <p:cNvPr id="223" name="CustomShape 5"/>
          <p:cNvSpPr/>
          <p:nvPr/>
        </p:nvSpPr>
        <p:spPr>
          <a:xfrm>
            <a:off x="7077870" y="2714737"/>
            <a:ext cx="3285331" cy="945654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/>
              <a:t>ALL Lambda+proton events</a:t>
            </a:r>
            <a:endParaRPr/>
          </a:p>
          <a:p>
            <a:r>
              <a:rPr lang="gl-ES"/>
              <a:t>(exclusive selection)</a:t>
            </a:r>
            <a:endParaRPr/>
          </a:p>
          <a:p>
            <a:endParaRPr/>
          </a:p>
        </p:txBody>
      </p:sp>
      <p:sp>
        <p:nvSpPr>
          <p:cNvPr id="9" name="TextShape 1"/>
          <p:cNvSpPr txBox="1"/>
          <p:nvPr/>
        </p:nvSpPr>
        <p:spPr>
          <a:xfrm>
            <a:off x="504031" y="301593"/>
            <a:ext cx="9071769" cy="126193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CustomShape 2"/>
          <p:cNvSpPr/>
          <p:nvPr/>
        </p:nvSpPr>
        <p:spPr>
          <a:xfrm>
            <a:off x="2736056" y="899517"/>
            <a:ext cx="3809803" cy="473819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el-GR" sz="2800" b="1" u="sng" dirty="0" smtClean="0"/>
              <a:t>Λ</a:t>
            </a:r>
            <a:r>
              <a:rPr lang="es-ES" sz="2800" b="1" u="sng" dirty="0" smtClean="0"/>
              <a:t>p and </a:t>
            </a:r>
            <a:r>
              <a:rPr lang="el-GR" sz="2800" b="1" u="sng" dirty="0" smtClean="0"/>
              <a:t>Λπ</a:t>
            </a:r>
            <a:r>
              <a:rPr lang="es-ES" sz="2800" b="1" u="sng" dirty="0" smtClean="0"/>
              <a:t>p events</a:t>
            </a:r>
            <a:endParaRPr sz="2800" b="1" u="sng" dirty="0"/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549275" y="92075"/>
            <a:ext cx="9070975" cy="1262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2012 Carbon Target Data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1306064" y="1378360"/>
            <a:ext cx="4446191" cy="505963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gl-ES" sz="2900" b="1" dirty="0">
                <a:solidFill>
                  <a:srgbClr val="000000"/>
                </a:solidFill>
              </a:rPr>
              <a:t>2005                          </a:t>
            </a:r>
            <a:r>
              <a:rPr lang="gl-ES" sz="2900" b="1" dirty="0">
                <a:solidFill>
                  <a:srgbClr val="800000"/>
                </a:solidFill>
              </a:rPr>
              <a:t>2012</a:t>
            </a:r>
            <a:endParaRPr dirty="0"/>
          </a:p>
        </p:txBody>
      </p:sp>
      <p:sp>
        <p:nvSpPr>
          <p:cNvPr id="13" name="CustomShape 3"/>
          <p:cNvSpPr/>
          <p:nvPr/>
        </p:nvSpPr>
        <p:spPr>
          <a:xfrm>
            <a:off x="4896296" y="3923853"/>
            <a:ext cx="1974850" cy="711522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es-ES" dirty="0" smtClean="0"/>
              <a:t>Proton momentum</a:t>
            </a:r>
            <a:r>
              <a:rPr lang="gl-ES" dirty="0" smtClean="0"/>
              <a:t>(MeV</a:t>
            </a:r>
            <a:r>
              <a:rPr lang="gl-ES" dirty="0"/>
              <a:t>)</a:t>
            </a:r>
            <a:endParaRPr dirty="0"/>
          </a:p>
        </p:txBody>
      </p:sp>
      <p:sp>
        <p:nvSpPr>
          <p:cNvPr id="14" name="CustomShape 3"/>
          <p:cNvSpPr/>
          <p:nvPr/>
        </p:nvSpPr>
        <p:spPr>
          <a:xfrm>
            <a:off x="4764830" y="6340204"/>
            <a:ext cx="1974850" cy="711522"/>
          </a:xfrm>
          <a:prstGeom prst="rect">
            <a:avLst/>
          </a:prstGeom>
        </p:spPr>
        <p:txBody>
          <a:bodyPr wrap="none" lIns="99187" tIns="49594" rIns="99187" bIns="49594"/>
          <a:lstStyle/>
          <a:p>
            <a:r>
              <a:rPr lang="es-ES" dirty="0" smtClean="0"/>
              <a:t>Proton momentum</a:t>
            </a:r>
            <a:r>
              <a:rPr lang="gl-ES" dirty="0" smtClean="0"/>
              <a:t>(MeV</a:t>
            </a:r>
            <a:r>
              <a:rPr lang="gl-ES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277283" y="128565"/>
            <a:ext cx="9072563" cy="1259946"/>
          </a:xfrm>
        </p:spPr>
        <p:txBody>
          <a:bodyPr>
            <a:normAutofit/>
          </a:bodyPr>
          <a:lstStyle/>
          <a:p>
            <a:r>
              <a:rPr lang="es-ES" u="sng" dirty="0" smtClean="0"/>
              <a:t>Tools for identifying </a:t>
            </a:r>
            <a:r>
              <a:rPr lang="el-GR" u="sng" dirty="0" smtClean="0"/>
              <a:t>Λ</a:t>
            </a:r>
            <a:r>
              <a:rPr lang="es-ES" u="sng" dirty="0" smtClean="0"/>
              <a:t>N events 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25736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283" y="128565"/>
            <a:ext cx="9072563" cy="1259946"/>
          </a:xfrm>
        </p:spPr>
        <p:txBody>
          <a:bodyPr>
            <a:normAutofit/>
          </a:bodyPr>
          <a:lstStyle/>
          <a:p>
            <a:r>
              <a:rPr lang="es-ES" u="sng" dirty="0" smtClean="0"/>
              <a:t>Tools for identifying </a:t>
            </a:r>
            <a:r>
              <a:rPr lang="el-GR" u="sng" dirty="0" smtClean="0"/>
              <a:t>Λ</a:t>
            </a:r>
            <a:r>
              <a:rPr lang="es-ES" u="sng" dirty="0" smtClean="0"/>
              <a:t>N events </a:t>
            </a:r>
            <a:endParaRPr lang="es-ES" u="sn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36" y="1557324"/>
            <a:ext cx="4021749" cy="451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600" b="1" dirty="0"/>
              <a:t>dE/dx</a:t>
            </a:r>
            <a:r>
              <a:rPr lang="es-ES" sz="2600" dirty="0"/>
              <a:t> in the DC wires</a:t>
            </a:r>
          </a:p>
          <a:p>
            <a:pPr marL="0" indent="0"/>
            <a:r>
              <a:rPr lang="es-ES" sz="2600" dirty="0"/>
              <a:t>(actually the only study</a:t>
            </a:r>
          </a:p>
          <a:p>
            <a:pPr marL="0" indent="0"/>
            <a:r>
              <a:rPr lang="es-ES" sz="2600" dirty="0"/>
              <a:t>using this information)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E@EMC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Mass by TOF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</a:t>
            </a:r>
            <a:r>
              <a:rPr lang="es-ES" baseline="30000" dirty="0" smtClean="0">
                <a:solidFill>
                  <a:schemeClr val="bg1"/>
                </a:solidFill>
              </a:rPr>
              <a:t>0</a:t>
            </a:r>
            <a:r>
              <a:rPr lang="es-ES" dirty="0" smtClean="0">
                <a:solidFill>
                  <a:schemeClr val="bg1"/>
                </a:solidFill>
              </a:rPr>
              <a:t> contamination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Λ path&amp;lifetime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Vertex position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565393" y="6072130"/>
            <a:ext cx="1045775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P (MeV)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641141" y="1716075"/>
            <a:ext cx="1323543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Trunc ADC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168474" y="2291188"/>
            <a:ext cx="331797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d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336484" y="4414841"/>
            <a:ext cx="331797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p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057100" y="4840192"/>
            <a:ext cx="362254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l-GR" dirty="0" smtClean="0"/>
              <a:t>π</a:t>
            </a:r>
            <a:endParaRPr lang="es-E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33421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88" y="1557324"/>
            <a:ext cx="3958745" cy="453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031" y="1763925"/>
            <a:ext cx="2313534" cy="4989036"/>
          </a:xfrm>
        </p:spPr>
        <p:txBody>
          <a:bodyPr/>
          <a:lstStyle/>
          <a:p>
            <a:r>
              <a:rPr lang="es-ES" dirty="0" smtClean="0"/>
              <a:t>dE/dx</a:t>
            </a:r>
          </a:p>
          <a:p>
            <a:r>
              <a:rPr lang="es-ES" b="1" dirty="0" smtClean="0"/>
              <a:t>E@EMC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231079" y="6072130"/>
            <a:ext cx="1045775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P (MeV)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718474" y="1733023"/>
            <a:ext cx="985822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E(MeV)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57812" y="4405959"/>
            <a:ext cx="331797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d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32272" y="3621666"/>
            <a:ext cx="331797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p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319186" y="4636632"/>
            <a:ext cx="362254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l-GR" dirty="0" smtClean="0"/>
              <a:t>π</a:t>
            </a:r>
            <a:endParaRPr lang="es-E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277283" y="128565"/>
            <a:ext cx="9072563" cy="1259946"/>
          </a:xfrm>
        </p:spPr>
        <p:txBody>
          <a:bodyPr>
            <a:normAutofit/>
          </a:bodyPr>
          <a:lstStyle/>
          <a:p>
            <a:r>
              <a:rPr lang="es-ES" u="sng" dirty="0" smtClean="0"/>
              <a:t>Tools for identifying </a:t>
            </a:r>
            <a:r>
              <a:rPr lang="el-GR" u="sng" dirty="0" smtClean="0"/>
              <a:t>Λ</a:t>
            </a:r>
            <a:r>
              <a:rPr lang="es-ES" u="sng" dirty="0" smtClean="0"/>
              <a:t>N events 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40182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5435" y="-25008"/>
            <a:ext cx="9072563" cy="1259946"/>
          </a:xfrm>
        </p:spPr>
        <p:txBody>
          <a:bodyPr>
            <a:normAutofit/>
          </a:bodyPr>
          <a:lstStyle/>
          <a:p>
            <a:r>
              <a:rPr lang="es-ES" u="sng" dirty="0" smtClean="0"/>
              <a:t>Tools for identifying </a:t>
            </a:r>
            <a:r>
              <a:rPr lang="el-GR" u="sng" dirty="0" smtClean="0"/>
              <a:t>Λ</a:t>
            </a:r>
            <a:r>
              <a:rPr lang="es-ES" u="sng" dirty="0" smtClean="0"/>
              <a:t>N events </a:t>
            </a:r>
            <a:endParaRPr lang="es-ES" u="sng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74" y="3382960"/>
            <a:ext cx="3095970" cy="34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031" y="1763925"/>
            <a:ext cx="3424908" cy="4989036"/>
          </a:xfrm>
        </p:spPr>
        <p:txBody>
          <a:bodyPr/>
          <a:lstStyle/>
          <a:p>
            <a:r>
              <a:rPr lang="es-ES" sz="2600" dirty="0"/>
              <a:t>dE/dx</a:t>
            </a:r>
          </a:p>
          <a:p>
            <a:pPr marL="0" indent="0"/>
            <a:r>
              <a:rPr lang="es-ES" sz="2600" dirty="0"/>
              <a:t>          +          =</a:t>
            </a:r>
          </a:p>
          <a:p>
            <a:r>
              <a:rPr lang="es-ES" sz="2600" dirty="0"/>
              <a:t>E@EMC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57258" y="6835053"/>
            <a:ext cx="1447487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Mass (MeV)</a:t>
            </a:r>
            <a:endParaRPr lang="es-ES" dirty="0"/>
          </a:p>
        </p:txBody>
      </p:sp>
      <p:pic>
        <p:nvPicPr>
          <p:cNvPr id="4100" name="Picture 4" descr="C:\Users\desmond\Pictures\Imagen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77" y="989928"/>
            <a:ext cx="5636251" cy="63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9969" y="2208652"/>
            <a:ext cx="2275021" cy="473868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sz="2600" b="1" dirty="0"/>
              <a:t>Mass by TOF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93" y="1081072"/>
            <a:ext cx="9664700" cy="617048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The use of the EMC clusters associated to tracks allows to calculate particle masses</a:t>
            </a:r>
          </a:p>
          <a:p>
            <a:endParaRPr lang="es-ES" dirty="0" smtClean="0"/>
          </a:p>
        </p:txBody>
      </p:sp>
      <p:sp>
        <p:nvSpPr>
          <p:cNvPr id="11" name="13 CuadroTexto"/>
          <p:cNvSpPr txBox="1"/>
          <p:nvPr/>
        </p:nvSpPr>
        <p:spPr>
          <a:xfrm>
            <a:off x="3241446" y="5684849"/>
            <a:ext cx="331797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d</a:t>
            </a:r>
            <a:endParaRPr lang="es-ES" dirty="0"/>
          </a:p>
        </p:txBody>
      </p:sp>
      <p:sp>
        <p:nvSpPr>
          <p:cNvPr id="12" name="14 CuadroTexto"/>
          <p:cNvSpPr txBox="1"/>
          <p:nvPr/>
        </p:nvSpPr>
        <p:spPr>
          <a:xfrm>
            <a:off x="2529411" y="4573592"/>
            <a:ext cx="331797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p</a:t>
            </a:r>
            <a:endParaRPr lang="es-ES" dirty="0"/>
          </a:p>
        </p:txBody>
      </p:sp>
      <p:sp>
        <p:nvSpPr>
          <p:cNvPr id="13" name="15 CuadroTexto"/>
          <p:cNvSpPr txBox="1"/>
          <p:nvPr/>
        </p:nvSpPr>
        <p:spPr>
          <a:xfrm>
            <a:off x="1925857" y="3848075"/>
            <a:ext cx="362254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l-GR" dirty="0" smtClean="0"/>
              <a:t>π</a:t>
            </a:r>
            <a:endParaRPr lang="es-ES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7322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C:\Users\desmond\Pictures\Imagen7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77" y="989928"/>
            <a:ext cx="5636251" cy="63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5435" y="-73427"/>
            <a:ext cx="9072563" cy="1259946"/>
          </a:xfrm>
        </p:spPr>
        <p:txBody>
          <a:bodyPr>
            <a:normAutofit/>
          </a:bodyPr>
          <a:lstStyle/>
          <a:p>
            <a:r>
              <a:rPr lang="es-ES" dirty="0" smtClean="0"/>
              <a:t>Tools for identifying </a:t>
            </a:r>
            <a:r>
              <a:rPr lang="el-GR" dirty="0" smtClean="0"/>
              <a:t>Λ</a:t>
            </a:r>
            <a:r>
              <a:rPr lang="es-ES" dirty="0" smtClean="0"/>
              <a:t>N events </a:t>
            </a:r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119636" y="1000293"/>
            <a:ext cx="10080625" cy="359413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A good vertex resolution in esential to identify the “interaction” and “lambda” vertices 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5980" y="3618141"/>
            <a:ext cx="4725326" cy="164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94" tIns="50397" rIns="100794" bIns="50397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s-ES" dirty="0" smtClean="0"/>
              <a:t>2 different vertices reconstruction:</a:t>
            </a:r>
          </a:p>
          <a:p>
            <a:r>
              <a:rPr kumimoji="1" lang="en-US" altLang="ja-JP" b="1" dirty="0" smtClean="0">
                <a:solidFill>
                  <a:srgbClr val="595959"/>
                </a:solidFill>
                <a:latin typeface="Calibri" pitchFamily="34" charset="0"/>
              </a:rPr>
              <a:t>       </a:t>
            </a:r>
            <a:r>
              <a:rPr kumimoji="1" lang="el-GR" altLang="ja-JP" b="1" dirty="0" smtClean="0">
                <a:solidFill>
                  <a:srgbClr val="595959"/>
                </a:solidFill>
                <a:latin typeface="Calibri" pitchFamily="34" charset="0"/>
              </a:rPr>
              <a:t>Λ </a:t>
            </a:r>
            <a:r>
              <a:rPr lang="es-ES" dirty="0" smtClean="0"/>
              <a:t>-&gt; p + pion</a:t>
            </a:r>
          </a:p>
          <a:p>
            <a:r>
              <a:rPr lang="es-ES" dirty="0" smtClean="0"/>
              <a:t>       </a:t>
            </a:r>
            <a:r>
              <a:rPr kumimoji="1" lang="el-GR" altLang="ja-JP" b="1" dirty="0" smtClean="0">
                <a:solidFill>
                  <a:srgbClr val="595959"/>
                </a:solidFill>
                <a:latin typeface="Calibri" pitchFamily="34" charset="0"/>
              </a:rPr>
              <a:t>Λ </a:t>
            </a:r>
            <a:r>
              <a:rPr lang="es-ES" dirty="0" smtClean="0"/>
              <a:t> + d</a:t>
            </a:r>
          </a:p>
          <a:p>
            <a:r>
              <a:rPr lang="es-ES" dirty="0" smtClean="0"/>
              <a:t>Use </a:t>
            </a:r>
            <a:r>
              <a:rPr lang="el-GR" dirty="0" smtClean="0"/>
              <a:t>Λ</a:t>
            </a:r>
            <a:r>
              <a:rPr lang="en-US" dirty="0" smtClean="0"/>
              <a:t> lifetime as quality cut</a:t>
            </a:r>
          </a:p>
          <a:p>
            <a:endParaRPr lang="es-E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395630" y="2735131"/>
            <a:ext cx="2867430" cy="112408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35"/>
          <p:cNvGrpSpPr/>
          <p:nvPr/>
        </p:nvGrpSpPr>
        <p:grpSpPr>
          <a:xfrm>
            <a:off x="367333" y="1570716"/>
            <a:ext cx="3825551" cy="2354433"/>
            <a:chOff x="571472" y="1357298"/>
            <a:chExt cx="3470106" cy="2135899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472" y="1357298"/>
              <a:ext cx="3470106" cy="1957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8728" y="1500174"/>
              <a:ext cx="2428892" cy="1429676"/>
            </a:xfrm>
            <a:prstGeom prst="rect">
              <a:avLst/>
            </a:prstGeom>
            <a:noFill/>
            <a:ln w="412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cxnSp>
          <p:nvCxnSpPr>
            <p:cNvPr id="26" name="Straight Arrow Connector 25"/>
            <p:cNvCxnSpPr/>
            <p:nvPr/>
          </p:nvCxnSpPr>
          <p:spPr>
            <a:xfrm flipV="1">
              <a:off x="1214414" y="2357430"/>
              <a:ext cx="642942" cy="14287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1827000" y="3214686"/>
              <a:ext cx="1902903" cy="278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500" dirty="0" err="1">
                  <a:latin typeface="Calibri" pitchFamily="34" charset="0"/>
                </a:rPr>
                <a:t>Vertex</a:t>
              </a:r>
              <a:r>
                <a:rPr lang="es-ES" sz="1500" dirty="0">
                  <a:latin typeface="Calibri" pitchFamily="34" charset="0"/>
                </a:rPr>
                <a:t> radial position </a:t>
              </a:r>
              <a:r>
                <a:rPr lang="es-ES" sz="900" dirty="0">
                  <a:latin typeface="Calibri" pitchFamily="34" charset="0"/>
                </a:rPr>
                <a:t>(cm)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14612" y="1785926"/>
              <a:ext cx="894539" cy="31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latin typeface="Calibri" pitchFamily="34" charset="0"/>
                </a:rPr>
                <a:t>Λ</a:t>
              </a:r>
              <a:r>
                <a:rPr lang="es-ES" b="1" dirty="0" smtClean="0">
                  <a:solidFill>
                    <a:srgbClr val="FF0000"/>
                  </a:solidFill>
                  <a:latin typeface="Calibri" pitchFamily="34" charset="0"/>
                </a:rPr>
                <a:t> -&gt; p+</a:t>
              </a:r>
              <a:r>
                <a:rPr lang="el-GR" b="1" dirty="0" smtClean="0">
                  <a:solidFill>
                    <a:srgbClr val="FF0000"/>
                  </a:solidFill>
                  <a:latin typeface="Calibri" pitchFamily="34" charset="0"/>
                </a:rPr>
                <a:t>π</a:t>
              </a:r>
              <a:endParaRPr lang="es-E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57488" y="2071678"/>
              <a:ext cx="557197" cy="31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latin typeface="Calibri" pitchFamily="34" charset="0"/>
                </a:rPr>
                <a:t>Λ</a:t>
              </a:r>
              <a:r>
                <a:rPr lang="es-ES" b="1" dirty="0" smtClean="0">
                  <a:latin typeface="Calibri" pitchFamily="34" charset="0"/>
                </a:rPr>
                <a:t>+d </a:t>
              </a:r>
              <a:endParaRPr lang="es-E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516616" y="3957409"/>
            <a:ext cx="317535" cy="457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/>
        </p:nvSpPr>
        <p:spPr>
          <a:xfrm>
            <a:off x="9168271" y="2747957"/>
            <a:ext cx="396919" cy="457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32" y="5174832"/>
            <a:ext cx="2095910" cy="227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340706" y="6934106"/>
            <a:ext cx="5040313" cy="359413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>
              <a:buFontTx/>
              <a:buChar char="-"/>
            </a:pPr>
            <a:r>
              <a:rPr lang="es-ES" b="1" dirty="0" smtClean="0"/>
              <a:t>Not possible for neutral vertices! </a:t>
            </a:r>
            <a:r>
              <a:rPr lang="es-ES" b="1" dirty="0" smtClean="0">
                <a:sym typeface="Wingdings" pitchFamily="2" charset="2"/>
              </a:rPr>
              <a:t>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62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4925" y="107950"/>
            <a:ext cx="10079038" cy="17637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Experimental program of </a:t>
            </a:r>
            <a:r>
              <a:rPr lang="de-DE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AMADEUS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" y="1835150"/>
            <a:ext cx="8640763" cy="4959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s-ES" sz="2000" dirty="0"/>
              <a:t>Unprecedented studies of the low-energy charged kaons interactions in nuclear matter: solid and gaseous targets (d, </a:t>
            </a:r>
            <a:r>
              <a:rPr lang="es-ES" sz="2000" baseline="30000" dirty="0"/>
              <a:t>3</a:t>
            </a:r>
            <a:r>
              <a:rPr lang="es-ES" sz="2000" dirty="0"/>
              <a:t>He, </a:t>
            </a:r>
            <a:r>
              <a:rPr lang="es-ES" sz="2000" baseline="30000" dirty="0"/>
              <a:t>4</a:t>
            </a:r>
            <a:r>
              <a:rPr lang="es-ES" sz="2000" dirty="0"/>
              <a:t>He) in order to obtain unique quality information about:</a:t>
            </a:r>
          </a:p>
          <a:p>
            <a:pPr>
              <a:buFont typeface="Times New Roman" pitchFamily="16" charset="0"/>
              <a:buNone/>
              <a:defRPr/>
            </a:pPr>
            <a:endParaRPr lang="es-ES" sz="2000" dirty="0"/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/>
              <a:t>Nature of the controversial </a:t>
            </a:r>
            <a:r>
              <a:rPr lang="el-GR" sz="2000" b="1" dirty="0">
                <a:solidFill>
                  <a:srgbClr val="FF0000"/>
                </a:solidFill>
              </a:rPr>
              <a:t>Λ</a:t>
            </a:r>
            <a:r>
              <a:rPr lang="es-ES" sz="2000" b="1" dirty="0">
                <a:solidFill>
                  <a:srgbClr val="FF0000"/>
                </a:solidFill>
              </a:rPr>
              <a:t>(1405)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s-ES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/>
              <a:t>Possible existence of</a:t>
            </a:r>
            <a:r>
              <a:rPr lang="es-ES" sz="2000" b="1" dirty="0"/>
              <a:t> </a:t>
            </a:r>
            <a:r>
              <a:rPr lang="es-ES" sz="2000" b="1" dirty="0">
                <a:solidFill>
                  <a:srgbClr val="FF0000"/>
                </a:solidFill>
              </a:rPr>
              <a:t>kaonic nuclear clusters</a:t>
            </a:r>
            <a:r>
              <a:rPr lang="es-ES" sz="2000" b="1" dirty="0"/>
              <a:t> </a:t>
            </a:r>
            <a:r>
              <a:rPr lang="es-ES" sz="2000" dirty="0"/>
              <a:t>(deeply bound kaonic nuclear states)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s-ES" sz="2000" dirty="0"/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/>
              <a:t>Interaction of </a:t>
            </a:r>
            <a:r>
              <a:rPr lang="es-ES" sz="2000" b="1" dirty="0">
                <a:solidFill>
                  <a:srgbClr val="FF0000"/>
                </a:solidFill>
              </a:rPr>
              <a:t>K</a:t>
            </a:r>
            <a:r>
              <a:rPr lang="es-ES" sz="2000" b="1" baseline="30000" dirty="0">
                <a:solidFill>
                  <a:srgbClr val="FF0000"/>
                </a:solidFill>
              </a:rPr>
              <a:t>-</a:t>
            </a:r>
            <a:r>
              <a:rPr lang="es-ES" sz="2000" dirty="0"/>
              <a:t> with</a:t>
            </a:r>
            <a:r>
              <a:rPr lang="es-ES" sz="2000" b="1" dirty="0"/>
              <a:t> </a:t>
            </a:r>
            <a:r>
              <a:rPr lang="es-ES" sz="2000" b="1" dirty="0">
                <a:solidFill>
                  <a:srgbClr val="FF0000"/>
                </a:solidFill>
              </a:rPr>
              <a:t>one</a:t>
            </a:r>
            <a:r>
              <a:rPr lang="es-ES" sz="2000" b="1" dirty="0"/>
              <a:t> </a:t>
            </a:r>
            <a:r>
              <a:rPr lang="es-ES" sz="2000" dirty="0"/>
              <a:t>and</a:t>
            </a:r>
            <a:r>
              <a:rPr lang="es-ES" sz="2000" b="1" dirty="0"/>
              <a:t> </a:t>
            </a:r>
            <a:r>
              <a:rPr lang="es-ES" sz="2000" b="1" dirty="0">
                <a:solidFill>
                  <a:srgbClr val="FF0000"/>
                </a:solidFill>
              </a:rPr>
              <a:t>two nucleons.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s-ES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/>
              <a:t>Low-energy charged kaon</a:t>
            </a:r>
            <a:r>
              <a:rPr lang="es-ES" sz="2000" b="1" dirty="0"/>
              <a:t> </a:t>
            </a:r>
            <a:r>
              <a:rPr lang="es-ES" sz="2000" b="1" dirty="0">
                <a:solidFill>
                  <a:srgbClr val="FF0000"/>
                </a:solidFill>
              </a:rPr>
              <a:t>cross sections </a:t>
            </a:r>
            <a:r>
              <a:rPr lang="es-ES" sz="2000" dirty="0"/>
              <a:t>for momenta lower          than 100 MeV/c (missing today)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s-ES" sz="2000" dirty="0"/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/>
              <a:t>Many other processes of interest in the low-energy QCD in strangeness sector -&gt; implications from particle and nuclear physics to astrophysics (dense baryonic matter in </a:t>
            </a:r>
            <a:r>
              <a:rPr lang="es-ES" sz="2000" b="1" dirty="0"/>
              <a:t>neutron stars</a:t>
            </a:r>
            <a:r>
              <a:rPr lang="es-E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663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C:\Users\desmond\Pictures\Imagen7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26" y="687053"/>
            <a:ext cx="5636251" cy="63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5435" y="-188937"/>
            <a:ext cx="9072563" cy="1259946"/>
          </a:xfrm>
        </p:spPr>
        <p:txBody>
          <a:bodyPr>
            <a:normAutofit/>
          </a:bodyPr>
          <a:lstStyle/>
          <a:p>
            <a:r>
              <a:rPr lang="es-ES" dirty="0" smtClean="0"/>
              <a:t>Tools for identifying </a:t>
            </a:r>
            <a:r>
              <a:rPr lang="el-GR" dirty="0" smtClean="0"/>
              <a:t>Λ</a:t>
            </a:r>
            <a:r>
              <a:rPr lang="es-ES" dirty="0" smtClean="0"/>
              <a:t>N events </a:t>
            </a:r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119636" y="842945"/>
            <a:ext cx="10080625" cy="359413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A good vertex resolution in esential to identify the “interaction” and “lambda” vertices 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16616" y="3957409"/>
            <a:ext cx="317535" cy="457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/>
        </p:nvSpPr>
        <p:spPr>
          <a:xfrm>
            <a:off x="9168271" y="2519240"/>
            <a:ext cx="396919" cy="457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/>
        </p:nvSpPr>
        <p:spPr>
          <a:xfrm>
            <a:off x="119636" y="1636700"/>
            <a:ext cx="5040313" cy="2239160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>
              <a:buFontTx/>
              <a:buChar char="-"/>
            </a:pPr>
            <a:r>
              <a:rPr lang="es-ES" b="1" dirty="0" smtClean="0"/>
              <a:t>Not possible for neutral vertices! </a:t>
            </a:r>
            <a:r>
              <a:rPr lang="es-ES" b="1" dirty="0" smtClean="0">
                <a:sym typeface="Wingdings" pitchFamily="2" charset="2"/>
              </a:rPr>
              <a:t></a:t>
            </a:r>
          </a:p>
          <a:p>
            <a:pPr>
              <a:buFontTx/>
              <a:buChar char="-"/>
            </a:pPr>
            <a:endParaRPr lang="es-ES" b="1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s-ES" u="sng" dirty="0" smtClean="0">
                <a:sym typeface="Wingdings" pitchFamily="2" charset="2"/>
              </a:rPr>
              <a:t>Use of the K-?</a:t>
            </a:r>
          </a:p>
          <a:p>
            <a:pPr lvl="1">
              <a:buFontTx/>
              <a:buChar char="-"/>
            </a:pPr>
            <a:r>
              <a:rPr lang="es-ES" dirty="0" smtClean="0">
                <a:sym typeface="Wingdings" pitchFamily="2" charset="2"/>
              </a:rPr>
              <a:t>Tracked K- in 12% of events</a:t>
            </a:r>
          </a:p>
          <a:p>
            <a:pPr lvl="1">
              <a:buFontTx/>
              <a:buChar char="-"/>
            </a:pPr>
            <a:r>
              <a:rPr lang="es-ES" dirty="0" smtClean="0">
                <a:sym typeface="Wingdings" pitchFamily="2" charset="2"/>
              </a:rPr>
              <a:t>Backwards extrapolated K+ used instead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(possible in 95% of events where the K- is missing)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rot="19381076">
            <a:off x="5973612" y="4163257"/>
            <a:ext cx="1716434" cy="103756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20" name="Rectangle 19"/>
          <p:cNvSpPr/>
          <p:nvPr/>
        </p:nvSpPr>
        <p:spPr>
          <a:xfrm>
            <a:off x="5476924" y="3481156"/>
            <a:ext cx="396919" cy="457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18832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C:\Users\desmond\Pictures\Imagen7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26" y="687053"/>
            <a:ext cx="5636251" cy="63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" y="3862702"/>
            <a:ext cx="5803059" cy="34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5435" y="-188937"/>
            <a:ext cx="9072563" cy="1259946"/>
          </a:xfrm>
        </p:spPr>
        <p:txBody>
          <a:bodyPr>
            <a:normAutofit/>
          </a:bodyPr>
          <a:lstStyle/>
          <a:p>
            <a:r>
              <a:rPr lang="es-ES" dirty="0" smtClean="0"/>
              <a:t>Tools for identifying </a:t>
            </a:r>
            <a:r>
              <a:rPr lang="el-GR" dirty="0" smtClean="0"/>
              <a:t>Λ</a:t>
            </a:r>
            <a:r>
              <a:rPr lang="es-ES" dirty="0" smtClean="0"/>
              <a:t>N events </a:t>
            </a:r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119636" y="842945"/>
            <a:ext cx="10080625" cy="359413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A good vertex resolution in esential to identify the “interaction” and “lambda” vertices 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16616" y="3957409"/>
            <a:ext cx="317535" cy="457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/>
        </p:nvSpPr>
        <p:spPr>
          <a:xfrm>
            <a:off x="9168271" y="2519240"/>
            <a:ext cx="396919" cy="457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3" name="Oval 2"/>
          <p:cNvSpPr/>
          <p:nvPr/>
        </p:nvSpPr>
        <p:spPr>
          <a:xfrm rot="19381076">
            <a:off x="5973612" y="4163257"/>
            <a:ext cx="1716434" cy="103756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20" name="Rectangle 19"/>
          <p:cNvSpPr/>
          <p:nvPr/>
        </p:nvSpPr>
        <p:spPr>
          <a:xfrm>
            <a:off x="5476924" y="3405269"/>
            <a:ext cx="396919" cy="457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3928940" y="7067837"/>
            <a:ext cx="5102334" cy="359413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lvl="1"/>
            <a:r>
              <a:rPr lang="es-ES" b="1" dirty="0" smtClean="0">
                <a:sym typeface="Wingdings" pitchFamily="2" charset="2"/>
              </a:rPr>
              <a:t>Only a quality check, not used for vertex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19636" y="1636700"/>
            <a:ext cx="5040313" cy="2239160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>
              <a:buFontTx/>
              <a:buChar char="-"/>
            </a:pPr>
            <a:r>
              <a:rPr lang="es-ES" b="1" dirty="0" smtClean="0"/>
              <a:t>Not possible for neutral vertices! </a:t>
            </a:r>
            <a:r>
              <a:rPr lang="es-ES" b="1" dirty="0" smtClean="0">
                <a:sym typeface="Wingdings" pitchFamily="2" charset="2"/>
              </a:rPr>
              <a:t></a:t>
            </a:r>
          </a:p>
          <a:p>
            <a:pPr>
              <a:buFontTx/>
              <a:buChar char="-"/>
            </a:pPr>
            <a:endParaRPr lang="es-ES" b="1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s-ES" u="sng" dirty="0" smtClean="0">
                <a:sym typeface="Wingdings" pitchFamily="2" charset="2"/>
              </a:rPr>
              <a:t>Use of the K-?</a:t>
            </a:r>
          </a:p>
          <a:p>
            <a:pPr lvl="1">
              <a:buFontTx/>
              <a:buChar char="-"/>
            </a:pPr>
            <a:r>
              <a:rPr lang="es-ES" dirty="0" smtClean="0">
                <a:sym typeface="Wingdings" pitchFamily="2" charset="2"/>
              </a:rPr>
              <a:t>Tracked K- in 12% of events</a:t>
            </a:r>
          </a:p>
          <a:p>
            <a:pPr lvl="1">
              <a:buFontTx/>
              <a:buChar char="-"/>
            </a:pPr>
            <a:r>
              <a:rPr lang="es-ES" dirty="0" smtClean="0">
                <a:sym typeface="Wingdings" pitchFamily="2" charset="2"/>
              </a:rPr>
              <a:t>Backwards extrapolated K+ used instead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(possible in 95% of events where the K- is missing)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6051" y="-20124"/>
            <a:ext cx="9072563" cy="1259946"/>
          </a:xfrm>
        </p:spPr>
        <p:txBody>
          <a:bodyPr>
            <a:normAutofit/>
          </a:bodyPr>
          <a:lstStyle/>
          <a:p>
            <a:r>
              <a:rPr lang="es-ES" dirty="0" smtClean="0"/>
              <a:t>Tools for identifying </a:t>
            </a:r>
            <a:r>
              <a:rPr lang="el-GR" dirty="0" smtClean="0"/>
              <a:t>Λ</a:t>
            </a:r>
            <a:r>
              <a:rPr lang="es-ES" dirty="0" smtClean="0"/>
              <a:t>N events 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4" r="14475" b="3726"/>
          <a:stretch/>
        </p:blipFill>
        <p:spPr>
          <a:xfrm>
            <a:off x="3452636" y="1477949"/>
            <a:ext cx="6627989" cy="59798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570" y="2648807"/>
            <a:ext cx="3560602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gl-ES" sz="2600" b="1" dirty="0">
              <a:latin typeface="Arial" pitchFamily="18"/>
              <a:ea typeface="DejaVu Sans" pitchFamily="2"/>
              <a:cs typeface="DejaVu Sans" pitchFamily="2"/>
            </a:endParaRPr>
          </a:p>
          <a:p>
            <a:pPr hangingPunct="0">
              <a:buNone/>
            </a:pPr>
            <a:r>
              <a:rPr lang="gl-ES" sz="22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Use of the calorimeter</a:t>
            </a:r>
            <a:r>
              <a:rPr lang="gl-ES" sz="2200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: </a:t>
            </a:r>
          </a:p>
          <a:p>
            <a:pPr hangingPunct="0">
              <a:buNone/>
            </a:pPr>
            <a:r>
              <a:rPr lang="gl-ES" sz="2200" dirty="0">
                <a:latin typeface="Arial" pitchFamily="18"/>
                <a:ea typeface="DejaVu Sans" pitchFamily="2"/>
                <a:cs typeface="DejaVu Sans" pitchFamily="2"/>
              </a:rPr>
              <a:t>	neutrons?</a:t>
            </a:r>
          </a:p>
          <a:p>
            <a:pPr hangingPunct="0">
              <a:buNone/>
            </a:pPr>
            <a:endParaRPr lang="gl-ES" sz="2200" b="1" dirty="0">
              <a:latin typeface="Arial" pitchFamily="18"/>
              <a:ea typeface="DejaVu Sans" pitchFamily="2"/>
              <a:cs typeface="DejaVu Sans" pitchFamily="2"/>
            </a:endParaRPr>
          </a:p>
          <a:p>
            <a:pPr hangingPunct="0">
              <a:buNone/>
            </a:pPr>
            <a:r>
              <a:rPr lang="gl-ES" sz="2200" b="1" dirty="0">
                <a:latin typeface="Arial" pitchFamily="18"/>
                <a:ea typeface="DejaVu Sans" pitchFamily="2"/>
                <a:cs typeface="DejaVu Sans" pitchFamily="2"/>
              </a:rPr>
              <a:t>K- + 4He  -&gt; </a:t>
            </a:r>
          </a:p>
          <a:p>
            <a:pPr hangingPunct="0">
              <a:buNone/>
            </a:pPr>
            <a:r>
              <a:rPr lang="gl-ES" sz="2200" b="1" dirty="0">
                <a:latin typeface="Arial" pitchFamily="18"/>
                <a:ea typeface="DejaVu Sans" pitchFamily="2"/>
                <a:cs typeface="DejaVu Sans" pitchFamily="2"/>
              </a:rPr>
              <a:t>    Lambda + p + n + n</a:t>
            </a:r>
          </a:p>
          <a:p>
            <a:pPr hangingPunct="0">
              <a:buNone/>
            </a:pPr>
            <a:endParaRPr lang="gl-ES" sz="2200" b="1" dirty="0">
              <a:latin typeface="Arial" pitchFamily="18"/>
              <a:ea typeface="DejaVu Sans" pitchFamily="2"/>
              <a:cs typeface="DejaVu Sans" pitchFamily="2"/>
            </a:endParaRPr>
          </a:p>
          <a:p>
            <a:pPr hangingPunct="0">
              <a:buNone/>
            </a:pPr>
            <a:r>
              <a:rPr lang="gl-ES" dirty="0" smtClean="0">
                <a:latin typeface="Arial" pitchFamily="18"/>
                <a:ea typeface="DejaVu Sans" pitchFamily="2"/>
                <a:cs typeface="DejaVu Sans" pitchFamily="2"/>
              </a:rPr>
              <a:t>Dedicated experimental studies on neutron efficiency of the EMC: KLONE collaboration: </a:t>
            </a:r>
            <a:r>
              <a:rPr lang="gl-ES" b="1" dirty="0" smtClean="0">
                <a:latin typeface="Arial" pitchFamily="18"/>
                <a:ea typeface="DejaVu Sans" pitchFamily="2"/>
                <a:cs typeface="DejaVu Sans" pitchFamily="2"/>
              </a:rPr>
              <a:t>20% of efficiency</a:t>
            </a:r>
            <a:r>
              <a:rPr lang="gl-ES" dirty="0"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gl-ES" dirty="0" smtClean="0">
                <a:latin typeface="Arial" pitchFamily="18"/>
                <a:ea typeface="DejaVu Sans" pitchFamily="2"/>
                <a:cs typeface="DejaVu Sans" pitchFamily="2"/>
              </a:rPr>
              <a:t>for</a:t>
            </a:r>
          </a:p>
          <a:p>
            <a:pPr hangingPunct="0">
              <a:buNone/>
            </a:pPr>
            <a:r>
              <a:rPr lang="gl-ES" dirty="0" smtClean="0">
                <a:latin typeface="Arial" pitchFamily="18"/>
                <a:ea typeface="DejaVu Sans" pitchFamily="2"/>
                <a:cs typeface="DejaVu Sans" pitchFamily="2"/>
              </a:rPr>
              <a:t>neutrons in the expected</a:t>
            </a:r>
          </a:p>
          <a:p>
            <a:pPr hangingPunct="0">
              <a:buNone/>
            </a:pPr>
            <a:r>
              <a:rPr lang="gl-ES" dirty="0" smtClean="0">
                <a:latin typeface="Arial" pitchFamily="18"/>
                <a:ea typeface="DejaVu Sans" pitchFamily="2"/>
                <a:cs typeface="DejaVu Sans" pitchFamily="2"/>
              </a:rPr>
              <a:t>momentum range.</a:t>
            </a:r>
          </a:p>
          <a:p>
            <a:pPr hangingPunct="0">
              <a:buNone/>
            </a:pPr>
            <a:endParaRPr lang="gl-ES" sz="2200" dirty="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32802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r="26900" b="32034"/>
          <a:stretch/>
        </p:blipFill>
        <p:spPr bwMode="auto">
          <a:xfrm>
            <a:off x="277475" y="1160446"/>
            <a:ext cx="4462384" cy="301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6051" y="-188937"/>
            <a:ext cx="9072563" cy="1259946"/>
          </a:xfrm>
        </p:spPr>
        <p:txBody>
          <a:bodyPr>
            <a:normAutofit/>
          </a:bodyPr>
          <a:lstStyle/>
          <a:p>
            <a:r>
              <a:rPr lang="es-ES" dirty="0" smtClean="0"/>
              <a:t>Tools for identifying </a:t>
            </a:r>
            <a:r>
              <a:rPr lang="el-GR" dirty="0" smtClean="0"/>
              <a:t>Λ</a:t>
            </a:r>
            <a:r>
              <a:rPr lang="es-ES" dirty="0" smtClean="0"/>
              <a:t>N events </a:t>
            </a:r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277474" y="719830"/>
            <a:ext cx="6168599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gl-ES" sz="2600" b="1" dirty="0">
              <a:latin typeface="Arial" pitchFamily="18"/>
              <a:ea typeface="DejaVu Sans" pitchFamily="2"/>
              <a:cs typeface="DejaVu Sans" pitchFamily="2"/>
            </a:endParaRPr>
          </a:p>
          <a:p>
            <a:pPr hangingPunct="0">
              <a:buNone/>
            </a:pPr>
            <a:r>
              <a:rPr lang="gl-ES" sz="2200" b="1" u="sng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Use of the calorimeter</a:t>
            </a:r>
            <a:r>
              <a:rPr lang="gl-ES" sz="2200" u="sng" dirty="0">
                <a:latin typeface="Arial" pitchFamily="18"/>
                <a:ea typeface="DejaVu Sans" pitchFamily="2"/>
                <a:cs typeface="DejaVu Sans" pitchFamily="2"/>
              </a:rPr>
              <a:t>: Photon detection</a:t>
            </a:r>
          </a:p>
          <a:p>
            <a:pPr hangingPunct="0">
              <a:buNone/>
            </a:pPr>
            <a:r>
              <a:rPr lang="gl-ES" sz="2200" dirty="0">
                <a:latin typeface="Arial" pitchFamily="18"/>
                <a:ea typeface="DejaVu Sans" pitchFamily="2"/>
                <a:cs typeface="DejaVu Sans" pitchFamily="2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5682" y="1398573"/>
            <a:ext cx="3808005" cy="531127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sz="1500" b="1" dirty="0"/>
              <a:t>Black -&gt; energy of photons from </a:t>
            </a:r>
            <a:r>
              <a:rPr lang="el-GR" sz="1500" b="1" dirty="0"/>
              <a:t>π</a:t>
            </a:r>
            <a:r>
              <a:rPr lang="es-ES" sz="1500" b="1" baseline="30000" dirty="0"/>
              <a:t>0</a:t>
            </a:r>
          </a:p>
          <a:p>
            <a:r>
              <a:rPr lang="es-ES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s-ES" sz="1500" b="1" dirty="0"/>
              <a:t> -&gt; energy of photons from </a:t>
            </a:r>
            <a:r>
              <a:rPr lang="el-GR" sz="1500" b="1" dirty="0"/>
              <a:t>Σ</a:t>
            </a:r>
            <a:r>
              <a:rPr lang="es-ES" sz="1500" b="1" baseline="30000" dirty="0"/>
              <a:t>0</a:t>
            </a:r>
            <a:r>
              <a:rPr lang="es-ES" sz="1500" b="1" dirty="0"/>
              <a:t> -&gt; </a:t>
            </a:r>
            <a:r>
              <a:rPr lang="el-GR" sz="1500" b="1" dirty="0"/>
              <a:t>Λγ</a:t>
            </a:r>
            <a:endParaRPr lang="es-ES" sz="15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30214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r="26900" b="32034"/>
          <a:stretch/>
        </p:blipFill>
        <p:spPr bwMode="auto">
          <a:xfrm>
            <a:off x="277475" y="1160446"/>
            <a:ext cx="4462384" cy="301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6051" y="-188937"/>
            <a:ext cx="9072563" cy="1259946"/>
          </a:xfrm>
        </p:spPr>
        <p:txBody>
          <a:bodyPr>
            <a:normAutofit/>
          </a:bodyPr>
          <a:lstStyle/>
          <a:p>
            <a:r>
              <a:rPr lang="es-ES" dirty="0" smtClean="0"/>
              <a:t>Tools for identifying </a:t>
            </a:r>
            <a:r>
              <a:rPr lang="el-GR" dirty="0" smtClean="0"/>
              <a:t>Λ</a:t>
            </a:r>
            <a:r>
              <a:rPr lang="es-ES" dirty="0" smtClean="0"/>
              <a:t>N events </a:t>
            </a:r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277474" y="719830"/>
            <a:ext cx="6168599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gl-ES" sz="2600" b="1" dirty="0">
              <a:latin typeface="Arial" pitchFamily="18"/>
              <a:ea typeface="DejaVu Sans" pitchFamily="2"/>
              <a:cs typeface="DejaVu Sans" pitchFamily="2"/>
            </a:endParaRPr>
          </a:p>
          <a:p>
            <a:pPr hangingPunct="0">
              <a:buNone/>
            </a:pPr>
            <a:r>
              <a:rPr lang="gl-ES" sz="2200" b="1" u="sng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Use of the calorimeter</a:t>
            </a:r>
            <a:r>
              <a:rPr lang="gl-ES" sz="2200" u="sng" dirty="0">
                <a:latin typeface="Arial" pitchFamily="18"/>
                <a:ea typeface="DejaVu Sans" pitchFamily="2"/>
                <a:cs typeface="DejaVu Sans" pitchFamily="2"/>
              </a:rPr>
              <a:t>: Photon detection</a:t>
            </a:r>
          </a:p>
          <a:p>
            <a:pPr hangingPunct="0">
              <a:buNone/>
            </a:pPr>
            <a:r>
              <a:rPr lang="gl-ES" sz="2200" dirty="0">
                <a:latin typeface="Arial" pitchFamily="18"/>
                <a:ea typeface="DejaVu Sans" pitchFamily="2"/>
                <a:cs typeface="DejaVu Sans" pitchFamily="2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5682" y="1398573"/>
            <a:ext cx="3808005" cy="531127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sz="1500" b="1" dirty="0"/>
              <a:t>Black -&gt; energy of photons from </a:t>
            </a:r>
            <a:r>
              <a:rPr lang="el-GR" sz="1500" b="1" dirty="0"/>
              <a:t>π</a:t>
            </a:r>
            <a:r>
              <a:rPr lang="es-ES" sz="1500" b="1" baseline="30000" dirty="0"/>
              <a:t>0</a:t>
            </a:r>
          </a:p>
          <a:p>
            <a:r>
              <a:rPr lang="es-ES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s-ES" sz="1500" b="1" dirty="0"/>
              <a:t> -&gt; energy of photons from </a:t>
            </a:r>
            <a:r>
              <a:rPr lang="el-GR" sz="1500" b="1" dirty="0"/>
              <a:t>Σ</a:t>
            </a:r>
            <a:r>
              <a:rPr lang="es-ES" sz="1500" b="1" baseline="30000" dirty="0"/>
              <a:t>0</a:t>
            </a:r>
            <a:r>
              <a:rPr lang="es-ES" sz="1500" b="1" dirty="0"/>
              <a:t> -&gt; </a:t>
            </a:r>
            <a:r>
              <a:rPr lang="el-GR" sz="1500" b="1" dirty="0"/>
              <a:t>Λγ</a:t>
            </a:r>
            <a:endParaRPr lang="es-ES" sz="15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7"/>
          <a:stretch/>
        </p:blipFill>
        <p:spPr bwMode="auto">
          <a:xfrm>
            <a:off x="515435" y="4097339"/>
            <a:ext cx="3514793" cy="327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5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r="26900" b="32034"/>
          <a:stretch/>
        </p:blipFill>
        <p:spPr bwMode="auto">
          <a:xfrm>
            <a:off x="277475" y="1160446"/>
            <a:ext cx="4462384" cy="301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6051" y="-188937"/>
            <a:ext cx="9072563" cy="1259946"/>
          </a:xfrm>
        </p:spPr>
        <p:txBody>
          <a:bodyPr>
            <a:normAutofit/>
          </a:bodyPr>
          <a:lstStyle/>
          <a:p>
            <a:r>
              <a:rPr lang="es-ES" dirty="0" smtClean="0"/>
              <a:t>Tools for identifying </a:t>
            </a:r>
            <a:r>
              <a:rPr lang="el-GR" dirty="0" smtClean="0"/>
              <a:t>Λ</a:t>
            </a:r>
            <a:r>
              <a:rPr lang="es-ES" dirty="0" smtClean="0"/>
              <a:t>N events </a:t>
            </a:r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277474" y="719830"/>
            <a:ext cx="6168599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gl-ES" sz="2600" b="1" dirty="0">
              <a:latin typeface="Arial" pitchFamily="18"/>
              <a:ea typeface="DejaVu Sans" pitchFamily="2"/>
              <a:cs typeface="DejaVu Sans" pitchFamily="2"/>
            </a:endParaRPr>
          </a:p>
          <a:p>
            <a:pPr hangingPunct="0">
              <a:buNone/>
            </a:pPr>
            <a:r>
              <a:rPr lang="gl-ES" sz="2200" b="1" u="sng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Use of the calorimeter</a:t>
            </a:r>
            <a:r>
              <a:rPr lang="gl-ES" sz="2200" u="sng" dirty="0">
                <a:latin typeface="Arial" pitchFamily="18"/>
                <a:ea typeface="DejaVu Sans" pitchFamily="2"/>
                <a:cs typeface="DejaVu Sans" pitchFamily="2"/>
              </a:rPr>
              <a:t>: Photon detection</a:t>
            </a:r>
          </a:p>
          <a:p>
            <a:pPr hangingPunct="0">
              <a:buNone/>
            </a:pPr>
            <a:r>
              <a:rPr lang="gl-ES" sz="2200" dirty="0">
                <a:latin typeface="Arial" pitchFamily="18"/>
                <a:ea typeface="DejaVu Sans" pitchFamily="2"/>
                <a:cs typeface="DejaVu Sans" pitchFamily="2"/>
              </a:rPr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32" y="2112952"/>
            <a:ext cx="4178998" cy="44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65682" y="1398573"/>
            <a:ext cx="3808005" cy="531127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sz="1500" b="1" dirty="0"/>
              <a:t>Black -&gt; energy of photons from </a:t>
            </a:r>
            <a:r>
              <a:rPr lang="el-GR" sz="1500" b="1" dirty="0"/>
              <a:t>π</a:t>
            </a:r>
            <a:r>
              <a:rPr lang="es-ES" sz="1500" b="1" baseline="30000" dirty="0"/>
              <a:t>0</a:t>
            </a:r>
          </a:p>
          <a:p>
            <a:r>
              <a:rPr lang="es-ES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s-ES" sz="1500" b="1" dirty="0"/>
              <a:t> -&gt; energy of photons from </a:t>
            </a:r>
            <a:r>
              <a:rPr lang="el-GR" sz="1500" b="1" dirty="0"/>
              <a:t>Σ</a:t>
            </a:r>
            <a:r>
              <a:rPr lang="es-ES" sz="1500" b="1" baseline="30000" dirty="0"/>
              <a:t>0</a:t>
            </a:r>
            <a:r>
              <a:rPr lang="es-ES" sz="1500" b="1" dirty="0"/>
              <a:t> -&gt; </a:t>
            </a:r>
            <a:r>
              <a:rPr lang="el-GR" sz="1500" b="1" dirty="0"/>
              <a:t>Λγ</a:t>
            </a:r>
            <a:endParaRPr lang="es-ES" sz="15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7"/>
          <a:stretch/>
        </p:blipFill>
        <p:spPr bwMode="auto">
          <a:xfrm>
            <a:off x="515435" y="4097339"/>
            <a:ext cx="3514793" cy="327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70654" y="6554393"/>
            <a:ext cx="3252533" cy="359413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hangingPunct="0">
              <a:buNone/>
            </a:pPr>
            <a:r>
              <a:rPr lang="el-GR" dirty="0"/>
              <a:t>Σ</a:t>
            </a:r>
            <a:r>
              <a:rPr lang="es-ES" baseline="30000" dirty="0"/>
              <a:t>0</a:t>
            </a:r>
            <a:r>
              <a:rPr lang="es-ES" dirty="0"/>
              <a:t> contamination in </a:t>
            </a:r>
            <a:r>
              <a:rPr lang="el-GR" dirty="0"/>
              <a:t>Λ</a:t>
            </a:r>
            <a:r>
              <a:rPr lang="es-ES" dirty="0"/>
              <a:t>p events</a:t>
            </a:r>
          </a:p>
        </p:txBody>
      </p:sp>
    </p:spTree>
    <p:extLst>
      <p:ext uri="{BB962C8B-B14F-4D97-AF65-F5344CB8AC3E}">
        <p14:creationId xmlns:p14="http://schemas.microsoft.com/office/powerpoint/2010/main" val="24115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922321"/>
            <a:ext cx="9072563" cy="5830640"/>
          </a:xfrm>
        </p:spPr>
        <p:txBody>
          <a:bodyPr/>
          <a:lstStyle/>
          <a:p>
            <a:pPr marL="0" indent="0"/>
            <a:r>
              <a:rPr lang="es-ES" b="1" u="sng" dirty="0" smtClean="0"/>
              <a:t>Performance of the KLOE detector:</a:t>
            </a:r>
          </a:p>
          <a:p>
            <a:pPr marL="0" indent="0"/>
            <a:r>
              <a:rPr lang="es-ES" dirty="0" smtClean="0"/>
              <a:t>	- Momentum and Invariant masses 	  	resolution study with MC</a:t>
            </a:r>
          </a:p>
          <a:p>
            <a:pPr marL="0" indent="0"/>
            <a:r>
              <a:rPr lang="es-ES" dirty="0" smtClean="0"/>
              <a:t>	- Acceptance correction</a:t>
            </a:r>
            <a:endParaRPr lang="es-E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24452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0950" y="20465"/>
            <a:ext cx="9072563" cy="4989036"/>
          </a:xfrm>
        </p:spPr>
        <p:txBody>
          <a:bodyPr/>
          <a:lstStyle/>
          <a:p>
            <a:r>
              <a:rPr lang="es-ES" dirty="0" smtClean="0"/>
              <a:t>Resolution studied by </a:t>
            </a:r>
            <a:r>
              <a:rPr lang="el-GR" b="1" dirty="0"/>
              <a:t>Λ</a:t>
            </a:r>
            <a:r>
              <a:rPr lang="es-ES" b="1" dirty="0"/>
              <a:t>p</a:t>
            </a:r>
            <a:r>
              <a:rPr lang="es-ES" dirty="0"/>
              <a:t> </a:t>
            </a:r>
            <a:r>
              <a:rPr lang="es-ES" dirty="0" smtClean="0"/>
              <a:t>Monte Carlo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707652" y="6354322"/>
            <a:ext cx="1764881" cy="359413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dirty="0" smtClean="0"/>
              <a:t>Minv p</a:t>
            </a:r>
            <a:r>
              <a:rPr lang="el-GR" dirty="0" smtClean="0"/>
              <a:t>π</a:t>
            </a:r>
            <a:r>
              <a:rPr lang="es-ES" baseline="30000" dirty="0" smtClean="0"/>
              <a:t>- </a:t>
            </a:r>
            <a:r>
              <a:rPr lang="es-ES" dirty="0" smtClean="0"/>
              <a:t>(MeV)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988050" y="6666710"/>
            <a:ext cx="3589163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b="1" dirty="0" smtClean="0"/>
              <a:t>Tracks connected by KLOE vtx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985767" y="6944614"/>
            <a:ext cx="4140596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Tracks NOT connected by KLOE vtx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552"/>
            <a:ext cx="5595999" cy="66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59816" y="3779838"/>
            <a:ext cx="2104270" cy="316452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>
            <a:spAutoFit/>
          </a:bodyPr>
          <a:lstStyle/>
          <a:p>
            <a:r>
              <a:rPr lang="el-GR" sz="1500" dirty="0"/>
              <a:t>π</a:t>
            </a:r>
            <a:r>
              <a:rPr lang="es-ES" sz="1500" baseline="30000" dirty="0"/>
              <a:t>- </a:t>
            </a:r>
            <a:r>
              <a:rPr lang="es-ES" sz="1500" dirty="0"/>
              <a:t>from </a:t>
            </a:r>
            <a:r>
              <a:rPr lang="el-GR" sz="1500" dirty="0"/>
              <a:t>Λ</a:t>
            </a:r>
            <a:r>
              <a:rPr lang="es-ES" sz="1500" dirty="0"/>
              <a:t> decay (MeV)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497906" y="3765575"/>
            <a:ext cx="2035340" cy="316452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>
            <a:spAutoFit/>
          </a:bodyPr>
          <a:lstStyle/>
          <a:p>
            <a:r>
              <a:rPr lang="es-ES" sz="1500" dirty="0"/>
              <a:t>p</a:t>
            </a:r>
            <a:r>
              <a:rPr lang="es-ES" sz="1500" baseline="30000" dirty="0"/>
              <a:t> </a:t>
            </a:r>
            <a:r>
              <a:rPr lang="es-ES" sz="1500" dirty="0"/>
              <a:t>from </a:t>
            </a:r>
            <a:r>
              <a:rPr lang="el-GR" sz="1500" dirty="0"/>
              <a:t>Λ</a:t>
            </a:r>
            <a:r>
              <a:rPr lang="es-ES" sz="1500" dirty="0"/>
              <a:t> decay (MeV)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103112" y="7192984"/>
            <a:ext cx="888039" cy="316452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>
            <a:spAutoFit/>
          </a:bodyPr>
          <a:lstStyle/>
          <a:p>
            <a:r>
              <a:rPr lang="es-ES" sz="1500" dirty="0"/>
              <a:t>p (MeV)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484626" y="7192984"/>
            <a:ext cx="1035516" cy="316452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>
            <a:spAutoFit/>
          </a:bodyPr>
          <a:lstStyle/>
          <a:p>
            <a:r>
              <a:rPr lang="es-ES" sz="1500" dirty="0"/>
              <a:t>Vtx r (cm)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67" y="641552"/>
            <a:ext cx="2894864" cy="33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7071396" y="3935208"/>
            <a:ext cx="1518597" cy="316452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>
            <a:spAutoFit/>
          </a:bodyPr>
          <a:lstStyle/>
          <a:p>
            <a:r>
              <a:rPr lang="es-ES" sz="1500" dirty="0"/>
              <a:t>Minv  </a:t>
            </a:r>
            <a:r>
              <a:rPr lang="el-GR" sz="1500" dirty="0"/>
              <a:t>Λ</a:t>
            </a:r>
            <a:r>
              <a:rPr lang="es-ES" sz="1500" dirty="0"/>
              <a:t>p (MeV)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100391" y="4415834"/>
            <a:ext cx="3524979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Distributions: MC-Reconstructed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33" y="4970470"/>
            <a:ext cx="4466867" cy="15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10454" y="6428208"/>
            <a:ext cx="1825828" cy="503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18" name="Rectangle 17"/>
          <p:cNvSpPr/>
          <p:nvPr/>
        </p:nvSpPr>
        <p:spPr>
          <a:xfrm>
            <a:off x="8091294" y="6428208"/>
            <a:ext cx="1825828" cy="503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2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0950" y="20465"/>
            <a:ext cx="9072563" cy="4989036"/>
          </a:xfrm>
        </p:spPr>
        <p:txBody>
          <a:bodyPr/>
          <a:lstStyle/>
          <a:p>
            <a:r>
              <a:rPr lang="es-ES" dirty="0" smtClean="0"/>
              <a:t>Resolution studied by </a:t>
            </a:r>
            <a:r>
              <a:rPr lang="el-GR" b="1" dirty="0"/>
              <a:t>Λ</a:t>
            </a:r>
            <a:r>
              <a:rPr lang="es-ES" b="1" dirty="0"/>
              <a:t>p</a:t>
            </a:r>
            <a:r>
              <a:rPr lang="es-ES" dirty="0"/>
              <a:t> </a:t>
            </a:r>
            <a:r>
              <a:rPr lang="es-ES" dirty="0" smtClean="0"/>
              <a:t>Monte Carlo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707652" y="6354322"/>
            <a:ext cx="1764881" cy="359413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dirty="0" smtClean="0"/>
              <a:t>Minv p</a:t>
            </a:r>
            <a:r>
              <a:rPr lang="el-GR" dirty="0" smtClean="0"/>
              <a:t>π</a:t>
            </a:r>
            <a:r>
              <a:rPr lang="es-ES" baseline="30000" dirty="0" smtClean="0"/>
              <a:t>- </a:t>
            </a:r>
            <a:r>
              <a:rPr lang="es-ES" dirty="0" smtClean="0"/>
              <a:t>(MeV)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988050" y="6666710"/>
            <a:ext cx="3589163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b="1" dirty="0" smtClean="0"/>
              <a:t>Tracks connected by KLOE vtx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985767" y="6944614"/>
            <a:ext cx="4140596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Tracks NOT connected by KLOE vtx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552"/>
            <a:ext cx="5595999" cy="66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59816" y="3779838"/>
            <a:ext cx="2104270" cy="316452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>
            <a:spAutoFit/>
          </a:bodyPr>
          <a:lstStyle/>
          <a:p>
            <a:r>
              <a:rPr lang="el-GR" sz="1500" dirty="0"/>
              <a:t>π</a:t>
            </a:r>
            <a:r>
              <a:rPr lang="es-ES" sz="1500" baseline="30000" dirty="0"/>
              <a:t>- </a:t>
            </a:r>
            <a:r>
              <a:rPr lang="es-ES" sz="1500" dirty="0"/>
              <a:t>from </a:t>
            </a:r>
            <a:r>
              <a:rPr lang="el-GR" sz="1500" dirty="0"/>
              <a:t>Λ</a:t>
            </a:r>
            <a:r>
              <a:rPr lang="es-ES" sz="1500" dirty="0"/>
              <a:t> decay (MeV)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497906" y="3765575"/>
            <a:ext cx="2035340" cy="316452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>
            <a:spAutoFit/>
          </a:bodyPr>
          <a:lstStyle/>
          <a:p>
            <a:r>
              <a:rPr lang="es-ES" sz="1500" dirty="0"/>
              <a:t>p</a:t>
            </a:r>
            <a:r>
              <a:rPr lang="es-ES" sz="1500" baseline="30000" dirty="0"/>
              <a:t> </a:t>
            </a:r>
            <a:r>
              <a:rPr lang="es-ES" sz="1500" dirty="0"/>
              <a:t>from </a:t>
            </a:r>
            <a:r>
              <a:rPr lang="el-GR" sz="1500" dirty="0"/>
              <a:t>Λ</a:t>
            </a:r>
            <a:r>
              <a:rPr lang="es-ES" sz="1500" dirty="0"/>
              <a:t> decay (MeV)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103112" y="7192984"/>
            <a:ext cx="888039" cy="316452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>
            <a:spAutoFit/>
          </a:bodyPr>
          <a:lstStyle/>
          <a:p>
            <a:r>
              <a:rPr lang="es-ES" sz="1500" dirty="0"/>
              <a:t>p (MeV)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484626" y="7192984"/>
            <a:ext cx="1035516" cy="316452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>
            <a:spAutoFit/>
          </a:bodyPr>
          <a:lstStyle/>
          <a:p>
            <a:r>
              <a:rPr lang="es-ES" sz="1500" dirty="0"/>
              <a:t>Vtx r (cm)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67" y="641552"/>
            <a:ext cx="2894864" cy="33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7071396" y="3935208"/>
            <a:ext cx="1518597" cy="316452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>
            <a:spAutoFit/>
          </a:bodyPr>
          <a:lstStyle/>
          <a:p>
            <a:r>
              <a:rPr lang="es-ES" sz="1500" dirty="0"/>
              <a:t>Minv  </a:t>
            </a:r>
            <a:r>
              <a:rPr lang="el-GR" sz="1500" dirty="0"/>
              <a:t>Λ</a:t>
            </a:r>
            <a:r>
              <a:rPr lang="es-ES" sz="1500" dirty="0"/>
              <a:t>p (MeV)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100391" y="4415834"/>
            <a:ext cx="3524979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Distributions: MC-Reconstructed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33" y="4970470"/>
            <a:ext cx="4466867" cy="15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10454" y="6428208"/>
            <a:ext cx="1825828" cy="503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18" name="Rectangle 17"/>
          <p:cNvSpPr/>
          <p:nvPr/>
        </p:nvSpPr>
        <p:spPr>
          <a:xfrm>
            <a:off x="8091294" y="6428208"/>
            <a:ext cx="1825828" cy="503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1" y="1716075"/>
            <a:ext cx="4684061" cy="40475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36" y="1716075"/>
            <a:ext cx="4410703" cy="4026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83477" y="3019188"/>
            <a:ext cx="1869077" cy="788761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Green</a:t>
            </a:r>
            <a:r>
              <a:rPr lang="es-ES" b="1" dirty="0" smtClean="0"/>
              <a:t> : </a:t>
            </a:r>
            <a:r>
              <a:rPr lang="el-GR" b="1" dirty="0" smtClean="0"/>
              <a:t>π</a:t>
            </a:r>
            <a:r>
              <a:rPr lang="es-ES" b="1" baseline="30000" dirty="0" smtClean="0"/>
              <a:t>0</a:t>
            </a:r>
            <a:r>
              <a:rPr lang="es-ES" b="1" dirty="0" smtClean="0"/>
              <a:t>-&gt; </a:t>
            </a:r>
            <a:r>
              <a:rPr lang="el-GR" b="1" dirty="0" smtClean="0"/>
              <a:t>γγ</a:t>
            </a:r>
            <a:endParaRPr lang="es-ES" b="1" dirty="0" smtClean="0"/>
          </a:p>
          <a:p>
            <a:endParaRPr lang="es-ES" baseline="30000" dirty="0" smtClean="0"/>
          </a:p>
          <a:p>
            <a:endParaRPr lang="es-ES" dirty="0"/>
          </a:p>
        </p:txBody>
      </p:sp>
      <p:sp>
        <p:nvSpPr>
          <p:cNvPr id="21" name="Rectangle 20"/>
          <p:cNvSpPr/>
          <p:nvPr/>
        </p:nvSpPr>
        <p:spPr>
          <a:xfrm>
            <a:off x="7823450" y="2911403"/>
            <a:ext cx="1039748" cy="617048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l-GR" b="1" dirty="0" smtClean="0"/>
              <a:t>Σ</a:t>
            </a:r>
            <a:r>
              <a:rPr lang="es-ES" b="1" baseline="30000" dirty="0" smtClean="0"/>
              <a:t>0</a:t>
            </a:r>
            <a:r>
              <a:rPr lang="es-ES" b="1" dirty="0" smtClean="0"/>
              <a:t> -&gt; </a:t>
            </a:r>
            <a:r>
              <a:rPr lang="el-GR" b="1" dirty="0" smtClean="0"/>
              <a:t>Λγ</a:t>
            </a:r>
            <a:endParaRPr lang="es-ES" b="1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3645719" y="1337180"/>
            <a:ext cx="2819657" cy="473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0794" tIns="50397" rIns="100794" bIns="50397" rtlCol="0">
            <a:spAutoFit/>
          </a:bodyPr>
          <a:lstStyle/>
          <a:p>
            <a:r>
              <a:rPr lang="es-ES" sz="2600" b="1" dirty="0"/>
              <a:t>Neutral particles</a:t>
            </a:r>
          </a:p>
        </p:txBody>
      </p:sp>
    </p:spTree>
    <p:extLst>
      <p:ext uri="{BB962C8B-B14F-4D97-AF65-F5344CB8AC3E}">
        <p14:creationId xmlns:p14="http://schemas.microsoft.com/office/powerpoint/2010/main" val="9440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500" dirty="0"/>
              <a:t>Acceptance study with phase space</a:t>
            </a:r>
            <a:br>
              <a:rPr lang="es-ES" sz="3500" dirty="0"/>
            </a:br>
            <a:r>
              <a:rPr lang="es-ES" sz="3500" b="1" dirty="0"/>
              <a:t>K</a:t>
            </a:r>
            <a:r>
              <a:rPr lang="es-ES" sz="3500" b="1" baseline="30000" dirty="0"/>
              <a:t>-</a:t>
            </a:r>
            <a:r>
              <a:rPr lang="es-ES" sz="3500" b="1" dirty="0"/>
              <a:t> + </a:t>
            </a:r>
            <a:r>
              <a:rPr lang="es-ES" sz="3500" b="1" baseline="30000" dirty="0"/>
              <a:t>4</a:t>
            </a:r>
            <a:r>
              <a:rPr lang="es-ES" sz="3500" b="1" dirty="0"/>
              <a:t>He -&gt; Λ p n n  </a:t>
            </a:r>
            <a:r>
              <a:rPr lang="es-ES" sz="3500" dirty="0"/>
              <a:t>MC simulation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2636" y="5605474"/>
            <a:ext cx="5343558" cy="873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8691968" y="4017964"/>
            <a:ext cx="952606" cy="873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41096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283" y="684193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es-ES" sz="3400" dirty="0">
                <a:latin typeface="Calibri" pitchFamily="34" charset="0"/>
                <a:cs typeface="Calibri" pitchFamily="34" charset="0"/>
              </a:rPr>
              <a:t>Analysis of KLOE data </a:t>
            </a:r>
            <a:r>
              <a:rPr lang="es-ES" sz="3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3400" dirty="0" smtClean="0">
                <a:latin typeface="Calibri" pitchFamily="34" charset="0"/>
                <a:cs typeface="Calibri" pitchFamily="34" charset="0"/>
              </a:rPr>
            </a:br>
            <a:r>
              <a:rPr lang="es-ES" sz="3400" dirty="0" smtClean="0">
                <a:latin typeface="Calibri" pitchFamily="34" charset="0"/>
                <a:cs typeface="Calibri" pitchFamily="34" charset="0"/>
              </a:rPr>
              <a:t>by </a:t>
            </a:r>
            <a:r>
              <a:rPr lang="es-ES" sz="3400" dirty="0">
                <a:latin typeface="Calibri" pitchFamily="34" charset="0"/>
                <a:cs typeface="Calibri" pitchFamily="34" charset="0"/>
              </a:rPr>
              <a:t>the AMADEUS </a:t>
            </a:r>
            <a:r>
              <a:rPr lang="es-ES" sz="3400" dirty="0" smtClean="0">
                <a:latin typeface="Calibri" pitchFamily="34" charset="0"/>
                <a:cs typeface="Calibri" pitchFamily="34" charset="0"/>
              </a:rPr>
              <a:t>collaboration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b="1" dirty="0" smtClean="0">
                <a:latin typeface="Calibri" pitchFamily="34" charset="0"/>
                <a:cs typeface="Calibri" pitchFamily="34" charset="0"/>
              </a:rPr>
            </a:br>
            <a:r>
              <a:rPr lang="es-ES" b="1" dirty="0" smtClean="0">
                <a:latin typeface="Calibri" pitchFamily="34" charset="0"/>
                <a:cs typeface="Calibri" pitchFamily="34" charset="0"/>
              </a:rPr>
              <a:t>Why to perform this analysis?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800" y="2267669"/>
            <a:ext cx="9378694" cy="3687502"/>
          </a:xfrm>
        </p:spPr>
        <p:txBody>
          <a:bodyPr>
            <a:normAutofit/>
          </a:bodyPr>
          <a:lstStyle/>
          <a:p>
            <a:r>
              <a:rPr lang="es-ES" sz="2200" dirty="0"/>
              <a:t>Pre-stage for AMADEUS experiment in order to know the capabilities of KLOE setup for this kind of studies</a:t>
            </a:r>
            <a:r>
              <a:rPr lang="es-ES" sz="2200" dirty="0" smtClean="0"/>
              <a:t>.</a:t>
            </a:r>
            <a:endParaRPr lang="es-ES" sz="2200" dirty="0"/>
          </a:p>
          <a:p>
            <a:r>
              <a:rPr lang="es-ES" sz="2200" dirty="0"/>
              <a:t>Up to 0.1% of K</a:t>
            </a:r>
            <a:r>
              <a:rPr lang="es-ES" sz="2200" baseline="30000" dirty="0"/>
              <a:t>-</a:t>
            </a:r>
            <a:r>
              <a:rPr lang="es-ES" sz="2200" dirty="0"/>
              <a:t> can be stopped in the DC gas</a:t>
            </a:r>
          </a:p>
          <a:p>
            <a:r>
              <a:rPr lang="es-ES" sz="2200" dirty="0"/>
              <a:t>+  x10 </a:t>
            </a:r>
            <a:r>
              <a:rPr lang="es-ES" sz="2200" dirty="0" smtClean="0"/>
              <a:t>times </a:t>
            </a:r>
            <a:r>
              <a:rPr lang="es-ES" sz="2200" dirty="0"/>
              <a:t>more in the Carbon entrance wall of the </a:t>
            </a:r>
            <a:r>
              <a:rPr lang="es-ES" sz="2200" dirty="0" smtClean="0"/>
              <a:t>DC</a:t>
            </a:r>
          </a:p>
          <a:p>
            <a:endParaRPr lang="es-ES" sz="2200" dirty="0"/>
          </a:p>
          <a:p>
            <a:r>
              <a:rPr lang="es-ES" sz="2200" dirty="0" smtClean="0"/>
              <a:t>Possibility </a:t>
            </a:r>
            <a:r>
              <a:rPr lang="es-ES" sz="2200" dirty="0"/>
              <a:t>to use an active target, a bubble chamber-like analysis. We have realized that it is in fact, a different experiment!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35906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500" dirty="0"/>
              <a:t>Acceptance study with phase space</a:t>
            </a:r>
            <a:br>
              <a:rPr lang="es-ES" sz="3500" dirty="0"/>
            </a:br>
            <a:r>
              <a:rPr lang="es-ES" sz="3500" b="1" dirty="0"/>
              <a:t>K</a:t>
            </a:r>
            <a:r>
              <a:rPr lang="es-ES" sz="3500" b="1" baseline="30000" dirty="0"/>
              <a:t>-</a:t>
            </a:r>
            <a:r>
              <a:rPr lang="es-ES" sz="3500" b="1" dirty="0"/>
              <a:t> + </a:t>
            </a:r>
            <a:r>
              <a:rPr lang="es-ES" sz="3500" b="1" baseline="30000" dirty="0"/>
              <a:t>4</a:t>
            </a:r>
            <a:r>
              <a:rPr lang="es-ES" sz="3500" b="1" dirty="0"/>
              <a:t>He -&gt; Λ p n n  </a:t>
            </a:r>
            <a:r>
              <a:rPr lang="es-ES" sz="3500" dirty="0"/>
              <a:t>MC simulation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453"/>
          <a:stretch/>
        </p:blipFill>
        <p:spPr bwMode="auto">
          <a:xfrm>
            <a:off x="674187" y="2087701"/>
            <a:ext cx="8540284" cy="224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19290"/>
          <a:stretch/>
        </p:blipFill>
        <p:spPr bwMode="auto">
          <a:xfrm>
            <a:off x="674187" y="4914503"/>
            <a:ext cx="8122007" cy="104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2636" y="5605474"/>
            <a:ext cx="5343558" cy="873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8691968" y="4017964"/>
            <a:ext cx="952606" cy="873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17042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49190"/>
            <a:ext cx="9072563" cy="1259946"/>
          </a:xfrm>
        </p:spPr>
        <p:txBody>
          <a:bodyPr>
            <a:noAutofit/>
          </a:bodyPr>
          <a:lstStyle/>
          <a:p>
            <a:r>
              <a:rPr lang="es-ES" sz="3500" dirty="0"/>
              <a:t>Acceptance study with phase space</a:t>
            </a:r>
            <a:br>
              <a:rPr lang="es-ES" sz="3500" dirty="0"/>
            </a:br>
            <a:r>
              <a:rPr lang="es-ES" sz="3500" b="1" dirty="0"/>
              <a:t>K</a:t>
            </a:r>
            <a:r>
              <a:rPr lang="es-ES" sz="3500" b="1" baseline="30000" dirty="0"/>
              <a:t>-</a:t>
            </a:r>
            <a:r>
              <a:rPr lang="es-ES" sz="3500" b="1" dirty="0"/>
              <a:t> + </a:t>
            </a:r>
            <a:r>
              <a:rPr lang="es-ES" sz="3500" b="1" baseline="30000" dirty="0"/>
              <a:t>4</a:t>
            </a:r>
            <a:r>
              <a:rPr lang="es-ES" sz="3500" b="1" dirty="0"/>
              <a:t>He -&gt; Λ p n n  </a:t>
            </a:r>
            <a:r>
              <a:rPr lang="es-ES" sz="3500" dirty="0"/>
              <a:t>MC simulation</a:t>
            </a:r>
          </a:p>
        </p:txBody>
      </p:sp>
      <p:cxnSp>
        <p:nvCxnSpPr>
          <p:cNvPr id="7" name="Straight Connector 16"/>
          <p:cNvCxnSpPr>
            <a:cxnSpLocks noChangeShapeType="1"/>
          </p:cNvCxnSpPr>
          <p:nvPr/>
        </p:nvCxnSpPr>
        <p:spPr bwMode="auto">
          <a:xfrm>
            <a:off x="6177861" y="2856048"/>
            <a:ext cx="289470" cy="2129"/>
          </a:xfrm>
          <a:prstGeom prst="line">
            <a:avLst/>
          </a:prstGeom>
          <a:noFill/>
          <a:ln w="508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8" name="Straight Connector 23"/>
          <p:cNvCxnSpPr>
            <a:cxnSpLocks noChangeShapeType="1"/>
          </p:cNvCxnSpPr>
          <p:nvPr/>
        </p:nvCxnSpPr>
        <p:spPr bwMode="auto">
          <a:xfrm>
            <a:off x="6177861" y="3132929"/>
            <a:ext cx="289470" cy="2127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6446060" y="2941583"/>
            <a:ext cx="2095425" cy="3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s-ES" dirty="0">
                <a:cs typeface="Arial"/>
              </a:rPr>
              <a:t>Reconstructed MC</a:t>
            </a:r>
            <a:endParaRPr lang="es-ES" dirty="0"/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6427260" y="2675344"/>
            <a:ext cx="2445906" cy="3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s-ES" dirty="0">
                <a:solidFill>
                  <a:srgbClr val="C00000"/>
                </a:solidFill>
                <a:cs typeface="Arial"/>
              </a:rPr>
              <a:t>True phase space MC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6177861" y="3541563"/>
            <a:ext cx="2732459" cy="60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s-ES" dirty="0">
                <a:cs typeface="Arial"/>
              </a:rPr>
              <a:t>Normalization 1:1</a:t>
            </a:r>
          </a:p>
          <a:p>
            <a:r>
              <a:rPr lang="es-ES" dirty="0">
                <a:cs typeface="Arial"/>
              </a:rPr>
              <a:t>(no efficiency evaluation)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6256421" y="1275519"/>
            <a:ext cx="3626305" cy="8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r>
              <a:rPr lang="es-ES" dirty="0" smtClean="0">
                <a:cs typeface="Arial"/>
              </a:rPr>
              <a:t>Projection of acceptance function  depending on  (P</a:t>
            </a:r>
            <a:r>
              <a:rPr lang="el-GR" baseline="-25000" dirty="0" smtClean="0">
                <a:cs typeface="Arial"/>
              </a:rPr>
              <a:t>Λ</a:t>
            </a:r>
            <a:r>
              <a:rPr lang="es-ES" dirty="0" smtClean="0">
                <a:cs typeface="Arial"/>
              </a:rPr>
              <a:t>,P</a:t>
            </a:r>
            <a:r>
              <a:rPr lang="es-ES" baseline="-25000" dirty="0" smtClean="0">
                <a:cs typeface="Arial"/>
              </a:rPr>
              <a:t>p</a:t>
            </a:r>
            <a:r>
              <a:rPr lang="es-ES" dirty="0" smtClean="0">
                <a:cs typeface="Arial"/>
              </a:rPr>
              <a:t>,Minv </a:t>
            </a:r>
            <a:r>
              <a:rPr lang="el-GR" dirty="0" smtClean="0">
                <a:cs typeface="Arial"/>
              </a:rPr>
              <a:t>Λ</a:t>
            </a:r>
            <a:r>
              <a:rPr lang="es-ES" dirty="0" smtClean="0">
                <a:cs typeface="Arial"/>
              </a:rPr>
              <a:t>p)</a:t>
            </a:r>
          </a:p>
          <a:p>
            <a:r>
              <a:rPr lang="es-ES" dirty="0">
                <a:cs typeface="Arial"/>
              </a:rPr>
              <a:t>o</a:t>
            </a:r>
            <a:r>
              <a:rPr lang="es-ES" dirty="0" smtClean="0">
                <a:cs typeface="Arial"/>
              </a:rPr>
              <a:t>n the Invariant mass plane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6" r="18121" b="18356"/>
          <a:stretch/>
        </p:blipFill>
        <p:spPr bwMode="auto">
          <a:xfrm>
            <a:off x="0" y="1239821"/>
            <a:ext cx="5913535" cy="328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6"/>
          <p:cNvCxnSpPr>
            <a:cxnSpLocks noChangeShapeType="1"/>
          </p:cNvCxnSpPr>
          <p:nvPr/>
        </p:nvCxnSpPr>
        <p:spPr bwMode="auto">
          <a:xfrm>
            <a:off x="6151686" y="3408033"/>
            <a:ext cx="289470" cy="212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6452893" y="3249282"/>
            <a:ext cx="3147060" cy="3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  <a:cs typeface="Arial"/>
              </a:rPr>
              <a:t>Corrected MC with acc. Corr.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49190"/>
            <a:ext cx="9072563" cy="1259946"/>
          </a:xfrm>
        </p:spPr>
        <p:txBody>
          <a:bodyPr>
            <a:noAutofit/>
          </a:bodyPr>
          <a:lstStyle/>
          <a:p>
            <a:r>
              <a:rPr lang="es-ES" sz="3500" dirty="0"/>
              <a:t>Acceptance study with phase space</a:t>
            </a:r>
            <a:br>
              <a:rPr lang="es-ES" sz="3500" dirty="0"/>
            </a:br>
            <a:r>
              <a:rPr lang="es-ES" sz="3500" b="1" dirty="0"/>
              <a:t>K</a:t>
            </a:r>
            <a:r>
              <a:rPr lang="es-ES" sz="3500" b="1" baseline="30000" dirty="0"/>
              <a:t>-</a:t>
            </a:r>
            <a:r>
              <a:rPr lang="es-ES" sz="3500" b="1" dirty="0"/>
              <a:t> + </a:t>
            </a:r>
            <a:r>
              <a:rPr lang="es-ES" sz="3500" b="1" baseline="30000" dirty="0"/>
              <a:t>4</a:t>
            </a:r>
            <a:r>
              <a:rPr lang="es-ES" sz="3500" b="1" dirty="0"/>
              <a:t>He -&gt; Λ p n n  </a:t>
            </a:r>
            <a:r>
              <a:rPr lang="es-ES" sz="3500" dirty="0"/>
              <a:t>MC simulation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3" y="4573593"/>
            <a:ext cx="4842413" cy="26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16"/>
          <p:cNvCxnSpPr>
            <a:cxnSpLocks noChangeShapeType="1"/>
          </p:cNvCxnSpPr>
          <p:nvPr/>
        </p:nvCxnSpPr>
        <p:spPr bwMode="auto">
          <a:xfrm>
            <a:off x="6177861" y="2856048"/>
            <a:ext cx="289470" cy="2129"/>
          </a:xfrm>
          <a:prstGeom prst="line">
            <a:avLst/>
          </a:prstGeom>
          <a:noFill/>
          <a:ln w="508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8" name="Straight Connector 23"/>
          <p:cNvCxnSpPr>
            <a:cxnSpLocks noChangeShapeType="1"/>
          </p:cNvCxnSpPr>
          <p:nvPr/>
        </p:nvCxnSpPr>
        <p:spPr bwMode="auto">
          <a:xfrm>
            <a:off x="6177861" y="3132929"/>
            <a:ext cx="289470" cy="2127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6446060" y="2941583"/>
            <a:ext cx="2095425" cy="3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s-ES" dirty="0">
                <a:cs typeface="Arial"/>
              </a:rPr>
              <a:t>Reconstructed MC</a:t>
            </a:r>
            <a:endParaRPr lang="es-ES" dirty="0"/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6427260" y="2675344"/>
            <a:ext cx="2445906" cy="3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s-ES" dirty="0">
                <a:solidFill>
                  <a:srgbClr val="C00000"/>
                </a:solidFill>
                <a:cs typeface="Arial"/>
              </a:rPr>
              <a:t>True phase space MC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6177861" y="3541563"/>
            <a:ext cx="2732459" cy="60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s-ES" dirty="0">
                <a:cs typeface="Arial"/>
              </a:rPr>
              <a:t>Normalization 1:1</a:t>
            </a:r>
          </a:p>
          <a:p>
            <a:r>
              <a:rPr lang="es-ES" dirty="0">
                <a:cs typeface="Arial"/>
              </a:rPr>
              <a:t>(no efficiency evaluation)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354619" y="7192065"/>
            <a:ext cx="1716856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Minv </a:t>
            </a:r>
            <a:r>
              <a:rPr lang="el-GR" dirty="0" smtClean="0"/>
              <a:t>Λ</a:t>
            </a:r>
            <a:r>
              <a:rPr lang="es-ES" dirty="0" smtClean="0"/>
              <a:t>p (MeV)</a:t>
            </a:r>
            <a:endParaRPr lang="es-ES" dirty="0"/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6256421" y="1275519"/>
            <a:ext cx="3626305" cy="8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r>
              <a:rPr lang="es-ES" dirty="0" smtClean="0">
                <a:cs typeface="Arial"/>
              </a:rPr>
              <a:t>Projection of acceptance function  depending on  (P</a:t>
            </a:r>
            <a:r>
              <a:rPr lang="el-GR" baseline="-25000" dirty="0" smtClean="0">
                <a:cs typeface="Arial"/>
              </a:rPr>
              <a:t>Λ</a:t>
            </a:r>
            <a:r>
              <a:rPr lang="es-ES" dirty="0" smtClean="0">
                <a:cs typeface="Arial"/>
              </a:rPr>
              <a:t>,P</a:t>
            </a:r>
            <a:r>
              <a:rPr lang="es-ES" baseline="-25000" dirty="0" smtClean="0">
                <a:cs typeface="Arial"/>
              </a:rPr>
              <a:t>p</a:t>
            </a:r>
            <a:r>
              <a:rPr lang="es-ES" dirty="0" smtClean="0">
                <a:cs typeface="Arial"/>
              </a:rPr>
              <a:t>,Minv </a:t>
            </a:r>
            <a:r>
              <a:rPr lang="el-GR" dirty="0" smtClean="0">
                <a:cs typeface="Arial"/>
              </a:rPr>
              <a:t>Λ</a:t>
            </a:r>
            <a:r>
              <a:rPr lang="es-ES" dirty="0" smtClean="0">
                <a:cs typeface="Arial"/>
              </a:rPr>
              <a:t>p)</a:t>
            </a:r>
          </a:p>
          <a:p>
            <a:r>
              <a:rPr lang="es-ES" dirty="0">
                <a:cs typeface="Arial"/>
              </a:rPr>
              <a:t>o</a:t>
            </a:r>
            <a:r>
              <a:rPr lang="es-ES" dirty="0" smtClean="0">
                <a:cs typeface="Arial"/>
              </a:rPr>
              <a:t>n the Invariant mass plane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6" r="18121" b="18356"/>
          <a:stretch/>
        </p:blipFill>
        <p:spPr bwMode="auto">
          <a:xfrm>
            <a:off x="0" y="1239821"/>
            <a:ext cx="5913535" cy="328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6"/>
          <p:cNvCxnSpPr>
            <a:cxnSpLocks noChangeShapeType="1"/>
          </p:cNvCxnSpPr>
          <p:nvPr/>
        </p:nvCxnSpPr>
        <p:spPr bwMode="auto">
          <a:xfrm>
            <a:off x="6151686" y="3408033"/>
            <a:ext cx="289470" cy="212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6452893" y="3249282"/>
            <a:ext cx="3147060" cy="3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  <a:cs typeface="Arial"/>
              </a:rPr>
              <a:t>Corrected MC with acc. Corr.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49190"/>
            <a:ext cx="9072563" cy="1259946"/>
          </a:xfrm>
        </p:spPr>
        <p:txBody>
          <a:bodyPr>
            <a:noAutofit/>
          </a:bodyPr>
          <a:lstStyle/>
          <a:p>
            <a:r>
              <a:rPr lang="es-ES" sz="3500" dirty="0"/>
              <a:t>Acceptance study with phase space</a:t>
            </a:r>
            <a:br>
              <a:rPr lang="es-ES" sz="3500" dirty="0"/>
            </a:br>
            <a:r>
              <a:rPr lang="es-ES" sz="3500" b="1" dirty="0"/>
              <a:t>K</a:t>
            </a:r>
            <a:r>
              <a:rPr lang="es-ES" sz="3500" b="1" baseline="30000" dirty="0"/>
              <a:t>-</a:t>
            </a:r>
            <a:r>
              <a:rPr lang="es-ES" sz="3500" b="1" dirty="0"/>
              <a:t> + </a:t>
            </a:r>
            <a:r>
              <a:rPr lang="es-ES" sz="3500" b="1" baseline="30000" dirty="0"/>
              <a:t>4</a:t>
            </a:r>
            <a:r>
              <a:rPr lang="es-ES" sz="3500" b="1" dirty="0"/>
              <a:t>He -&gt; Λ p n n  </a:t>
            </a:r>
            <a:r>
              <a:rPr lang="es-ES" sz="3500" dirty="0"/>
              <a:t>MC simulation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7" y="4573593"/>
            <a:ext cx="4763029" cy="26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354619" y="7192065"/>
            <a:ext cx="1716856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Minv </a:t>
            </a:r>
            <a:r>
              <a:rPr lang="el-GR" dirty="0" smtClean="0"/>
              <a:t>Λ</a:t>
            </a:r>
            <a:r>
              <a:rPr lang="es-ES" dirty="0" smtClean="0"/>
              <a:t>p (MeV)</a:t>
            </a:r>
            <a:endParaRPr lang="es-ES" dirty="0"/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6256421" y="1275519"/>
            <a:ext cx="3626305" cy="8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r>
              <a:rPr lang="es-ES" dirty="0" smtClean="0">
                <a:cs typeface="Arial"/>
              </a:rPr>
              <a:t>Projection of acceptance function  depending on  (P</a:t>
            </a:r>
            <a:r>
              <a:rPr lang="el-GR" baseline="-25000" dirty="0" smtClean="0">
                <a:cs typeface="Arial"/>
              </a:rPr>
              <a:t>Λ</a:t>
            </a:r>
            <a:r>
              <a:rPr lang="es-ES" dirty="0" smtClean="0">
                <a:cs typeface="Arial"/>
              </a:rPr>
              <a:t>,P</a:t>
            </a:r>
            <a:r>
              <a:rPr lang="es-ES" baseline="-25000" dirty="0" smtClean="0">
                <a:cs typeface="Arial"/>
              </a:rPr>
              <a:t>p</a:t>
            </a:r>
            <a:r>
              <a:rPr lang="es-ES" dirty="0" smtClean="0">
                <a:cs typeface="Arial"/>
              </a:rPr>
              <a:t>,Minv </a:t>
            </a:r>
            <a:r>
              <a:rPr lang="el-GR" dirty="0" smtClean="0">
                <a:cs typeface="Arial"/>
              </a:rPr>
              <a:t>Λ</a:t>
            </a:r>
            <a:r>
              <a:rPr lang="es-ES" dirty="0" smtClean="0">
                <a:cs typeface="Arial"/>
              </a:rPr>
              <a:t>p)</a:t>
            </a:r>
          </a:p>
          <a:p>
            <a:r>
              <a:rPr lang="es-ES" dirty="0">
                <a:cs typeface="Arial"/>
              </a:rPr>
              <a:t>o</a:t>
            </a:r>
            <a:r>
              <a:rPr lang="es-ES" dirty="0" smtClean="0">
                <a:cs typeface="Arial"/>
              </a:rPr>
              <a:t>n the Invariant mass plane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55" y="1587174"/>
            <a:ext cx="5455039" cy="28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834150" y="5373928"/>
            <a:ext cx="3254737" cy="874682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es-ES" dirty="0" smtClean="0">
                <a:cs typeface="Arial"/>
              </a:rPr>
              <a:t>As expected, much better acceptance at low momentum range</a:t>
            </a:r>
          </a:p>
        </p:txBody>
      </p:sp>
      <p:sp>
        <p:nvSpPr>
          <p:cNvPr id="17" name="2 CuadroTexto"/>
          <p:cNvSpPr txBox="1"/>
          <p:nvPr/>
        </p:nvSpPr>
        <p:spPr>
          <a:xfrm>
            <a:off x="6072303" y="3213966"/>
            <a:ext cx="665221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KEK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87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16272" y="1022572"/>
            <a:ext cx="9053512" cy="49895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876"/>
          <a:lstStyle/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1NA: </a:t>
            </a:r>
            <a:r>
              <a:rPr lang="en-U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N→</a:t>
            </a:r>
            <a:r>
              <a:rPr lang="el-GR" sz="2000" b="1" dirty="0" smtClean="0">
                <a:solidFill>
                  <a:schemeClr val="tx1"/>
                </a:solidFill>
              </a:rPr>
              <a:t>Λπ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</a:t>
            </a:r>
            <a:r>
              <a:rPr lang="es-ES" sz="2000" b="1" dirty="0" smtClean="0">
                <a:solidFill>
                  <a:schemeClr val="tx1"/>
                </a:solidFill>
              </a:rPr>
              <a:t>  </a:t>
            </a:r>
            <a:r>
              <a:rPr lang="es-ES" sz="2000" dirty="0" smtClean="0">
                <a:solidFill>
                  <a:schemeClr val="tx1"/>
                </a:solidFill>
              </a:rPr>
              <a:t>(N spectator)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1NA: </a:t>
            </a:r>
            <a:r>
              <a:rPr lang="en-U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N</a:t>
            </a:r>
            <a:r>
              <a:rPr lang="en-US" sz="2000" b="1" dirty="0">
                <a:solidFill>
                  <a:schemeClr val="tx1"/>
                </a:solidFill>
              </a:rPr>
              <a:t> →</a:t>
            </a:r>
            <a:r>
              <a:rPr lang="es-ES" sz="2000" b="1" dirty="0">
                <a:solidFill>
                  <a:schemeClr val="tx1"/>
                </a:solidFill>
              </a:rPr>
              <a:t>Σ</a:t>
            </a:r>
            <a:r>
              <a:rPr lang="el-GR" sz="2000" b="1" dirty="0">
                <a:solidFill>
                  <a:schemeClr val="tx1"/>
                </a:solidFill>
              </a:rPr>
              <a:t>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→</a:t>
            </a:r>
            <a:r>
              <a:rPr lang="el-GR" sz="2000" b="1" dirty="0" smtClean="0">
                <a:solidFill>
                  <a:schemeClr val="tx1"/>
                </a:solidFill>
              </a:rPr>
              <a:t>Λ</a:t>
            </a:r>
            <a:r>
              <a:rPr lang="es-ES" sz="2000" b="1" dirty="0" smtClean="0">
                <a:solidFill>
                  <a:schemeClr val="tx1"/>
                </a:solidFill>
              </a:rPr>
              <a:t>N</a:t>
            </a:r>
            <a:r>
              <a:rPr lang="el-GR" sz="2000" b="1" dirty="0" smtClean="0">
                <a:solidFill>
                  <a:schemeClr val="tx1"/>
                </a:solidFill>
              </a:rPr>
              <a:t>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 </a:t>
            </a:r>
            <a:r>
              <a:rPr lang="es-ES" sz="2000" dirty="0" smtClean="0">
                <a:solidFill>
                  <a:schemeClr val="tx1"/>
                </a:solidFill>
              </a:rPr>
              <a:t>(</a:t>
            </a:r>
            <a:r>
              <a:rPr lang="es-ES" sz="2000" dirty="0">
                <a:solidFill>
                  <a:schemeClr val="tx1"/>
                </a:solidFill>
              </a:rPr>
              <a:t>N </a:t>
            </a:r>
            <a:r>
              <a:rPr lang="es-ES" sz="2000" dirty="0" smtClean="0">
                <a:solidFill>
                  <a:schemeClr val="tx1"/>
                </a:solidFill>
              </a:rPr>
              <a:t>from </a:t>
            </a:r>
            <a:r>
              <a:rPr lang="es-ES" sz="2000" b="1" dirty="0" smtClean="0">
                <a:solidFill>
                  <a:schemeClr val="tx1"/>
                </a:solidFill>
              </a:rPr>
              <a:t>Σ/</a:t>
            </a:r>
            <a:r>
              <a:rPr lang="el-GR" sz="2000" b="1" dirty="0" smtClean="0">
                <a:solidFill>
                  <a:schemeClr val="tx1"/>
                </a:solidFill>
              </a:rPr>
              <a:t>Λ</a:t>
            </a:r>
            <a:r>
              <a:rPr lang="es-ES" sz="2000" b="1" dirty="0" smtClean="0">
                <a:solidFill>
                  <a:schemeClr val="tx1"/>
                </a:solidFill>
              </a:rPr>
              <a:t> conversion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dirty="0" smtClean="0"/>
              <a:t>	2NA: </a:t>
            </a:r>
            <a:r>
              <a:rPr lang="es-ES" sz="2000" b="1" dirty="0" smtClean="0"/>
              <a:t>K</a:t>
            </a:r>
            <a:r>
              <a:rPr lang="es-ES" sz="2000" b="1" baseline="30000" dirty="0" smtClean="0"/>
              <a:t>-</a:t>
            </a:r>
            <a:r>
              <a:rPr lang="es-ES" sz="2000" b="1" dirty="0" smtClean="0"/>
              <a:t>NN→</a:t>
            </a:r>
            <a:r>
              <a:rPr lang="el-GR" sz="2000" b="1" dirty="0" smtClean="0"/>
              <a:t>Λ</a:t>
            </a:r>
            <a:r>
              <a:rPr lang="es-ES" sz="2000" b="1" dirty="0" smtClean="0"/>
              <a:t>N</a:t>
            </a:r>
            <a:r>
              <a:rPr lang="es-ES" sz="2000" dirty="0" smtClean="0"/>
              <a:t> (pionless)</a:t>
            </a: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-1809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analysis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19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16272" y="1022572"/>
            <a:ext cx="9053512" cy="49895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876"/>
          <a:lstStyle/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1NA: </a:t>
            </a:r>
            <a:r>
              <a:rPr lang="en-U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N→</a:t>
            </a:r>
            <a:r>
              <a:rPr lang="el-GR" sz="2000" b="1" dirty="0" smtClean="0">
                <a:solidFill>
                  <a:schemeClr val="tx1"/>
                </a:solidFill>
              </a:rPr>
              <a:t>Λπ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</a:t>
            </a:r>
            <a:r>
              <a:rPr lang="es-ES" sz="2000" b="1" dirty="0" smtClean="0">
                <a:solidFill>
                  <a:schemeClr val="tx1"/>
                </a:solidFill>
              </a:rPr>
              <a:t>  </a:t>
            </a:r>
            <a:r>
              <a:rPr lang="es-ES" sz="2000" dirty="0" smtClean="0">
                <a:solidFill>
                  <a:schemeClr val="tx1"/>
                </a:solidFill>
              </a:rPr>
              <a:t>(N spectator)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1NA: </a:t>
            </a:r>
            <a:r>
              <a:rPr lang="en-U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N</a:t>
            </a:r>
            <a:r>
              <a:rPr lang="en-US" sz="2000" b="1" dirty="0">
                <a:solidFill>
                  <a:schemeClr val="tx1"/>
                </a:solidFill>
              </a:rPr>
              <a:t> →</a:t>
            </a:r>
            <a:r>
              <a:rPr lang="es-ES" sz="2000" b="1" dirty="0">
                <a:solidFill>
                  <a:schemeClr val="tx1"/>
                </a:solidFill>
              </a:rPr>
              <a:t>Σ</a:t>
            </a:r>
            <a:r>
              <a:rPr lang="el-GR" sz="2000" b="1" dirty="0">
                <a:solidFill>
                  <a:schemeClr val="tx1"/>
                </a:solidFill>
              </a:rPr>
              <a:t>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→</a:t>
            </a:r>
            <a:r>
              <a:rPr lang="el-GR" sz="2000" b="1" dirty="0" smtClean="0">
                <a:solidFill>
                  <a:schemeClr val="tx1"/>
                </a:solidFill>
              </a:rPr>
              <a:t>Λ</a:t>
            </a:r>
            <a:r>
              <a:rPr lang="es-ES" sz="2000" b="1" dirty="0" smtClean="0">
                <a:solidFill>
                  <a:schemeClr val="tx1"/>
                </a:solidFill>
              </a:rPr>
              <a:t>N</a:t>
            </a:r>
            <a:r>
              <a:rPr lang="el-GR" sz="2000" b="1" dirty="0" smtClean="0">
                <a:solidFill>
                  <a:schemeClr val="tx1"/>
                </a:solidFill>
              </a:rPr>
              <a:t>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 </a:t>
            </a:r>
            <a:r>
              <a:rPr lang="es-ES" sz="2000" dirty="0" smtClean="0">
                <a:solidFill>
                  <a:schemeClr val="tx1"/>
                </a:solidFill>
              </a:rPr>
              <a:t>(</a:t>
            </a:r>
            <a:r>
              <a:rPr lang="es-ES" sz="2000" dirty="0">
                <a:solidFill>
                  <a:schemeClr val="tx1"/>
                </a:solidFill>
              </a:rPr>
              <a:t>N </a:t>
            </a:r>
            <a:r>
              <a:rPr lang="es-ES" sz="2000" dirty="0" smtClean="0">
                <a:solidFill>
                  <a:schemeClr val="tx1"/>
                </a:solidFill>
              </a:rPr>
              <a:t>from </a:t>
            </a:r>
            <a:r>
              <a:rPr lang="es-ES" sz="2000" b="1" dirty="0" smtClean="0">
                <a:solidFill>
                  <a:schemeClr val="tx1"/>
                </a:solidFill>
              </a:rPr>
              <a:t>Σ/</a:t>
            </a:r>
            <a:r>
              <a:rPr lang="el-GR" sz="2000" b="1" dirty="0" smtClean="0">
                <a:solidFill>
                  <a:schemeClr val="tx1"/>
                </a:solidFill>
              </a:rPr>
              <a:t>Λ</a:t>
            </a:r>
            <a:r>
              <a:rPr lang="es-ES" sz="2000" b="1" dirty="0" smtClean="0">
                <a:solidFill>
                  <a:schemeClr val="tx1"/>
                </a:solidFill>
              </a:rPr>
              <a:t> conversion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dirty="0" smtClean="0"/>
              <a:t>	2NA: </a:t>
            </a:r>
            <a:r>
              <a:rPr lang="es-ES" sz="2000" b="1" dirty="0" smtClean="0"/>
              <a:t>K</a:t>
            </a:r>
            <a:r>
              <a:rPr lang="es-ES" sz="2000" b="1" baseline="30000" dirty="0" smtClean="0"/>
              <a:t>-</a:t>
            </a:r>
            <a:r>
              <a:rPr lang="es-ES" sz="2000" b="1" dirty="0" smtClean="0"/>
              <a:t>NN→</a:t>
            </a:r>
            <a:r>
              <a:rPr lang="el-GR" sz="2000" b="1" dirty="0" smtClean="0"/>
              <a:t>Λ</a:t>
            </a:r>
            <a:r>
              <a:rPr lang="es-ES" sz="2000" b="1" dirty="0" smtClean="0"/>
              <a:t>N</a:t>
            </a:r>
            <a:r>
              <a:rPr lang="es-ES" sz="2000" dirty="0" smtClean="0"/>
              <a:t> (pionless)</a:t>
            </a: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-1809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analysis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967288"/>
            <a:ext cx="354965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411413"/>
            <a:ext cx="35496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71888" y="3322638"/>
            <a:ext cx="395922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el-GR" b="1" dirty="0" smtClean="0">
                <a:solidFill>
                  <a:schemeClr val="accent6"/>
                </a:solidFill>
              </a:rPr>
              <a:t>Λ</a:t>
            </a:r>
            <a:r>
              <a:rPr lang="en-US" b="1" dirty="0" smtClean="0">
                <a:solidFill>
                  <a:schemeClr val="accent6"/>
                </a:solidFill>
              </a:rPr>
              <a:t>p all events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l-GR" b="1" dirty="0" smtClean="0">
                <a:solidFill>
                  <a:srgbClr val="FF0000"/>
                </a:solidFill>
              </a:rPr>
              <a:t>Λπ</a:t>
            </a:r>
            <a:r>
              <a:rPr lang="es-ES" b="1" baseline="30000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p events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1600" dirty="0" smtClean="0"/>
              <a:t>(arbitrary normalization)</a:t>
            </a: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2559050" y="4716463"/>
            <a:ext cx="1185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baseline="-25000">
                <a:solidFill>
                  <a:srgbClr val="000000"/>
                </a:solidFill>
                <a:latin typeface="Calibri" pitchFamily="34" charset="0"/>
              </a:rPr>
              <a:t>Λp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 (MeV)</a:t>
            </a: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1319213" y="7065963"/>
            <a:ext cx="23526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Λp missing mass (MeV)</a:t>
            </a:r>
          </a:p>
        </p:txBody>
      </p:sp>
      <p:sp>
        <p:nvSpPr>
          <p:cNvPr id="14351" name="TextBox 1"/>
          <p:cNvSpPr txBox="1">
            <a:spLocks noChangeArrowheads="1"/>
          </p:cNvSpPr>
          <p:nvPr/>
        </p:nvSpPr>
        <p:spPr bwMode="auto">
          <a:xfrm>
            <a:off x="3671888" y="5297488"/>
            <a:ext cx="30956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dirty="0"/>
              <a:t>The </a:t>
            </a:r>
            <a:r>
              <a:rPr lang="el-GR" dirty="0"/>
              <a:t>Λ</a:t>
            </a:r>
            <a:r>
              <a:rPr lang="en-US" dirty="0"/>
              <a:t>p</a:t>
            </a:r>
            <a:r>
              <a:rPr lang="es-ES" dirty="0"/>
              <a:t> missing mass for the</a:t>
            </a:r>
          </a:p>
          <a:p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Λπ</a:t>
            </a:r>
            <a:r>
              <a:rPr lang="es-E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p </a:t>
            </a:r>
            <a:r>
              <a:rPr lang="en-US" dirty="0"/>
              <a:t>events lies exactly</a:t>
            </a:r>
          </a:p>
          <a:p>
            <a:r>
              <a:rPr lang="en-US" dirty="0"/>
              <a:t>In the 2N+</a:t>
            </a:r>
            <a:r>
              <a:rPr lang="el-GR" dirty="0"/>
              <a:t>π</a:t>
            </a:r>
            <a:r>
              <a:rPr lang="es-ES" baseline="30000" dirty="0"/>
              <a:t>- </a:t>
            </a:r>
            <a:r>
              <a:rPr lang="es-ES" dirty="0"/>
              <a:t>mass region</a:t>
            </a:r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2232025" y="2530475"/>
            <a:ext cx="12477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p events</a:t>
            </a:r>
          </a:p>
          <a:p>
            <a:pPr eaLnBrk="1"/>
            <a:r>
              <a:rPr lang="en-US" b="1">
                <a:solidFill>
                  <a:srgbClr val="000000"/>
                </a:solidFill>
              </a:rPr>
              <a:t>In </a:t>
            </a:r>
            <a:r>
              <a:rPr lang="en-US" b="1" baseline="30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He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303463" y="6588125"/>
            <a:ext cx="0" cy="33178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54" name="TextBox 19"/>
          <p:cNvSpPr txBox="1">
            <a:spLocks noChangeArrowheads="1"/>
          </p:cNvSpPr>
          <p:nvPr/>
        </p:nvSpPr>
        <p:spPr bwMode="auto">
          <a:xfrm>
            <a:off x="1689100" y="6300788"/>
            <a:ext cx="806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400"/>
              <a:t>m</a:t>
            </a:r>
            <a:r>
              <a:rPr lang="es-ES" sz="1400" baseline="-25000"/>
              <a:t>2N</a:t>
            </a:r>
            <a:r>
              <a:rPr lang="es-ES" sz="1400"/>
              <a:t>+m</a:t>
            </a:r>
            <a:r>
              <a:rPr lang="es-ES" sz="1400" baseline="-25000">
                <a:sym typeface="Symbol" pitchFamily="18" charset="2"/>
              </a:rPr>
              <a:t></a:t>
            </a:r>
            <a:endParaRPr lang="es-ES" sz="1400" baseline="-25000"/>
          </a:p>
        </p:txBody>
      </p:sp>
    </p:spTree>
    <p:extLst>
      <p:ext uri="{BB962C8B-B14F-4D97-AF65-F5344CB8AC3E}">
        <p14:creationId xmlns:p14="http://schemas.microsoft.com/office/powerpoint/2010/main" val="4223174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16272" y="1022572"/>
            <a:ext cx="9053512" cy="49895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876"/>
          <a:lstStyle/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1NA: </a:t>
            </a:r>
            <a:r>
              <a:rPr lang="en-U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N→</a:t>
            </a:r>
            <a:r>
              <a:rPr lang="el-GR" sz="2000" b="1" dirty="0" smtClean="0">
                <a:solidFill>
                  <a:schemeClr val="tx1"/>
                </a:solidFill>
              </a:rPr>
              <a:t>Λπ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</a:t>
            </a:r>
            <a:r>
              <a:rPr lang="es-ES" sz="2000" b="1" dirty="0" smtClean="0">
                <a:solidFill>
                  <a:schemeClr val="tx1"/>
                </a:solidFill>
              </a:rPr>
              <a:t>  </a:t>
            </a:r>
            <a:r>
              <a:rPr lang="es-ES" sz="2000" dirty="0" smtClean="0">
                <a:solidFill>
                  <a:schemeClr val="tx1"/>
                </a:solidFill>
              </a:rPr>
              <a:t>(N spectator)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1NA: </a:t>
            </a:r>
            <a:r>
              <a:rPr lang="en-U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N</a:t>
            </a:r>
            <a:r>
              <a:rPr lang="en-US" sz="2000" b="1" dirty="0">
                <a:solidFill>
                  <a:schemeClr val="tx1"/>
                </a:solidFill>
              </a:rPr>
              <a:t> →</a:t>
            </a:r>
            <a:r>
              <a:rPr lang="es-ES" sz="2000" b="1" dirty="0">
                <a:solidFill>
                  <a:schemeClr val="tx1"/>
                </a:solidFill>
              </a:rPr>
              <a:t>Σ</a:t>
            </a:r>
            <a:r>
              <a:rPr lang="el-GR" sz="2000" b="1" dirty="0">
                <a:solidFill>
                  <a:schemeClr val="tx1"/>
                </a:solidFill>
              </a:rPr>
              <a:t>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→</a:t>
            </a:r>
            <a:r>
              <a:rPr lang="el-GR" sz="2000" b="1" dirty="0" smtClean="0">
                <a:solidFill>
                  <a:schemeClr val="tx1"/>
                </a:solidFill>
              </a:rPr>
              <a:t>Λ</a:t>
            </a:r>
            <a:r>
              <a:rPr lang="es-ES" sz="2000" b="1" dirty="0" smtClean="0">
                <a:solidFill>
                  <a:schemeClr val="tx1"/>
                </a:solidFill>
              </a:rPr>
              <a:t>N</a:t>
            </a:r>
            <a:r>
              <a:rPr lang="el-GR" sz="2000" b="1" dirty="0" smtClean="0">
                <a:solidFill>
                  <a:schemeClr val="tx1"/>
                </a:solidFill>
              </a:rPr>
              <a:t>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 </a:t>
            </a:r>
            <a:r>
              <a:rPr lang="es-ES" sz="2000" dirty="0" smtClean="0">
                <a:solidFill>
                  <a:schemeClr val="tx1"/>
                </a:solidFill>
              </a:rPr>
              <a:t>(</a:t>
            </a:r>
            <a:r>
              <a:rPr lang="es-ES" sz="2000" dirty="0">
                <a:solidFill>
                  <a:schemeClr val="tx1"/>
                </a:solidFill>
              </a:rPr>
              <a:t>N </a:t>
            </a:r>
            <a:r>
              <a:rPr lang="es-ES" sz="2000" dirty="0" smtClean="0">
                <a:solidFill>
                  <a:schemeClr val="tx1"/>
                </a:solidFill>
              </a:rPr>
              <a:t>from </a:t>
            </a:r>
            <a:r>
              <a:rPr lang="es-ES" sz="2000" b="1" dirty="0" smtClean="0">
                <a:solidFill>
                  <a:schemeClr val="tx1"/>
                </a:solidFill>
              </a:rPr>
              <a:t>Σ/</a:t>
            </a:r>
            <a:r>
              <a:rPr lang="el-GR" sz="2000" b="1" dirty="0" smtClean="0">
                <a:solidFill>
                  <a:schemeClr val="tx1"/>
                </a:solidFill>
              </a:rPr>
              <a:t>Λ</a:t>
            </a:r>
            <a:r>
              <a:rPr lang="es-ES" sz="2000" b="1" dirty="0" smtClean="0">
                <a:solidFill>
                  <a:schemeClr val="tx1"/>
                </a:solidFill>
              </a:rPr>
              <a:t> conversion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dirty="0" smtClean="0"/>
              <a:t>	2NA: </a:t>
            </a:r>
            <a:r>
              <a:rPr lang="es-ES" sz="2000" b="1" dirty="0" smtClean="0"/>
              <a:t>K</a:t>
            </a:r>
            <a:r>
              <a:rPr lang="es-ES" sz="2000" b="1" baseline="30000" dirty="0" smtClean="0"/>
              <a:t>-</a:t>
            </a:r>
            <a:r>
              <a:rPr lang="es-ES" sz="2000" b="1" dirty="0" smtClean="0"/>
              <a:t>NN→</a:t>
            </a:r>
            <a:r>
              <a:rPr lang="el-GR" sz="2000" b="1" dirty="0" smtClean="0"/>
              <a:t>Λ</a:t>
            </a:r>
            <a:r>
              <a:rPr lang="es-ES" sz="2000" b="1" dirty="0" smtClean="0"/>
              <a:t>N</a:t>
            </a:r>
            <a:r>
              <a:rPr lang="es-ES" sz="2000" dirty="0" smtClean="0"/>
              <a:t> (pionless)</a:t>
            </a: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-1809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analysis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967288"/>
            <a:ext cx="354965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411413"/>
            <a:ext cx="35496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71888" y="3322638"/>
            <a:ext cx="395922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el-GR" b="1" dirty="0" smtClean="0">
                <a:solidFill>
                  <a:schemeClr val="accent6"/>
                </a:solidFill>
              </a:rPr>
              <a:t>Λ</a:t>
            </a:r>
            <a:r>
              <a:rPr lang="en-US" b="1" dirty="0" smtClean="0">
                <a:solidFill>
                  <a:schemeClr val="accent6"/>
                </a:solidFill>
              </a:rPr>
              <a:t>p all events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l-GR" b="1" dirty="0" smtClean="0">
                <a:solidFill>
                  <a:srgbClr val="FF0000"/>
                </a:solidFill>
              </a:rPr>
              <a:t>Λπ</a:t>
            </a:r>
            <a:r>
              <a:rPr lang="es-ES" b="1" baseline="30000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p events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1600" dirty="0" smtClean="0"/>
              <a:t>(arbitrary normalization)</a:t>
            </a: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5430838"/>
            <a:ext cx="3268663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30475"/>
            <a:ext cx="3181350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2559050" y="4716463"/>
            <a:ext cx="1185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baseline="-25000">
                <a:solidFill>
                  <a:srgbClr val="000000"/>
                </a:solidFill>
                <a:latin typeface="Calibri" pitchFamily="34" charset="0"/>
              </a:rPr>
              <a:t>Λp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 (MeV)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6805613" y="6919913"/>
            <a:ext cx="3490912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KEK-E549</a:t>
            </a:r>
          </a:p>
          <a:p>
            <a:pPr hangingPunct="1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Mod.Phys.Lett.A23, 2520 (2008)</a:t>
            </a: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7121525" y="4714875"/>
            <a:ext cx="2235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Acceptance in M</a:t>
            </a:r>
            <a:r>
              <a:rPr lang="en-US" baseline="-25000">
                <a:solidFill>
                  <a:srgbClr val="000000"/>
                </a:solidFill>
                <a:latin typeface="Calibri" pitchFamily="34" charset="0"/>
              </a:rPr>
              <a:t>Λp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 (MeV)</a:t>
            </a:r>
          </a:p>
          <a:p>
            <a:pPr eaLnBrk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(arbitrary normalization)</a:t>
            </a:r>
          </a:p>
          <a:p>
            <a:pPr eaLnBrk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1319213" y="7065963"/>
            <a:ext cx="23526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Λp missing mass (MeV)</a:t>
            </a:r>
          </a:p>
        </p:txBody>
      </p:sp>
      <p:sp>
        <p:nvSpPr>
          <p:cNvPr id="14349" name="TextBox 1"/>
          <p:cNvSpPr txBox="1">
            <a:spLocks noChangeArrowheads="1"/>
          </p:cNvSpPr>
          <p:nvPr/>
        </p:nvSpPr>
        <p:spPr bwMode="auto">
          <a:xfrm>
            <a:off x="6805613" y="1031875"/>
            <a:ext cx="30067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/>
              <a:t>A perfect disentanglement</a:t>
            </a:r>
          </a:p>
          <a:p>
            <a:r>
              <a:rPr lang="es-ES"/>
              <a:t>between single and multi-</a:t>
            </a:r>
          </a:p>
          <a:p>
            <a:r>
              <a:rPr lang="es-ES"/>
              <a:t>nucleon absorption can be</a:t>
            </a:r>
          </a:p>
          <a:p>
            <a:r>
              <a:rPr lang="es-ES"/>
              <a:t>achieved thanks to the </a:t>
            </a:r>
            <a:r>
              <a:rPr lang="es-ES" b="1"/>
              <a:t>nice</a:t>
            </a:r>
          </a:p>
          <a:p>
            <a:r>
              <a:rPr lang="es-ES" b="1"/>
              <a:t>acceptance:</a:t>
            </a: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7191375" y="2646363"/>
            <a:ext cx="1117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KLOE</a:t>
            </a:r>
          </a:p>
        </p:txBody>
      </p:sp>
      <p:sp>
        <p:nvSpPr>
          <p:cNvPr id="14351" name="TextBox 1"/>
          <p:cNvSpPr txBox="1">
            <a:spLocks noChangeArrowheads="1"/>
          </p:cNvSpPr>
          <p:nvPr/>
        </p:nvSpPr>
        <p:spPr bwMode="auto">
          <a:xfrm>
            <a:off x="3671888" y="5297488"/>
            <a:ext cx="30956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dirty="0"/>
              <a:t>The </a:t>
            </a:r>
            <a:r>
              <a:rPr lang="el-GR" dirty="0"/>
              <a:t>Λ</a:t>
            </a:r>
            <a:r>
              <a:rPr lang="en-US" dirty="0"/>
              <a:t>p</a:t>
            </a:r>
            <a:r>
              <a:rPr lang="es-ES" dirty="0"/>
              <a:t> missing mass for the</a:t>
            </a:r>
          </a:p>
          <a:p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Λπ</a:t>
            </a:r>
            <a:r>
              <a:rPr lang="es-E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p </a:t>
            </a:r>
            <a:r>
              <a:rPr lang="en-US" dirty="0"/>
              <a:t>events lies exactly</a:t>
            </a:r>
          </a:p>
          <a:p>
            <a:r>
              <a:rPr lang="en-US" dirty="0"/>
              <a:t>In the 2N+</a:t>
            </a:r>
            <a:r>
              <a:rPr lang="el-GR" dirty="0"/>
              <a:t>π</a:t>
            </a:r>
            <a:r>
              <a:rPr lang="es-ES" baseline="30000" dirty="0"/>
              <a:t>- </a:t>
            </a:r>
            <a:r>
              <a:rPr lang="es-ES" dirty="0"/>
              <a:t>mass region</a:t>
            </a:r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2232025" y="2530475"/>
            <a:ext cx="12477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p events</a:t>
            </a:r>
          </a:p>
          <a:p>
            <a:pPr eaLnBrk="1"/>
            <a:r>
              <a:rPr lang="en-US" b="1">
                <a:solidFill>
                  <a:srgbClr val="000000"/>
                </a:solidFill>
              </a:rPr>
              <a:t>In </a:t>
            </a:r>
            <a:r>
              <a:rPr lang="en-US" b="1" baseline="30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He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303463" y="6588125"/>
            <a:ext cx="0" cy="33178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54" name="TextBox 19"/>
          <p:cNvSpPr txBox="1">
            <a:spLocks noChangeArrowheads="1"/>
          </p:cNvSpPr>
          <p:nvPr/>
        </p:nvSpPr>
        <p:spPr bwMode="auto">
          <a:xfrm>
            <a:off x="1689100" y="6300788"/>
            <a:ext cx="806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400"/>
              <a:t>m</a:t>
            </a:r>
            <a:r>
              <a:rPr lang="es-ES" sz="1400" baseline="-25000"/>
              <a:t>2N</a:t>
            </a:r>
            <a:r>
              <a:rPr lang="es-ES" sz="1400"/>
              <a:t>+m</a:t>
            </a:r>
            <a:r>
              <a:rPr lang="es-ES" sz="1400" baseline="-25000">
                <a:sym typeface="Symbol" pitchFamily="18" charset="2"/>
              </a:rPr>
              <a:t></a:t>
            </a:r>
            <a:endParaRPr lang="es-ES" sz="1400" baseline="-25000"/>
          </a:p>
        </p:txBody>
      </p:sp>
    </p:spTree>
    <p:extLst>
      <p:ext uri="{BB962C8B-B14F-4D97-AF65-F5344CB8AC3E}">
        <p14:creationId xmlns:p14="http://schemas.microsoft.com/office/powerpoint/2010/main" val="588188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6413" y="-1809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/ conversion in the nuclear medium</a:t>
            </a:r>
            <a:endParaRPr lang="en-US" b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5125" y="827088"/>
            <a:ext cx="9371013" cy="63706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24695"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200" b="1" dirty="0" smtClean="0">
                <a:solidFill>
                  <a:schemeClr val="tx1"/>
                </a:solidFill>
                <a:cs typeface="Calibri" pitchFamily="34" charset="0"/>
                <a:sym typeface="Symbol"/>
              </a:rPr>
              <a:t></a:t>
            </a:r>
            <a:r>
              <a:rPr lang="en-US" sz="2200" b="1" baseline="30000" dirty="0" smtClean="0">
                <a:solidFill>
                  <a:schemeClr val="tx1"/>
                </a:solidFill>
                <a:cs typeface="Calibri" pitchFamily="34" charset="0"/>
                <a:sym typeface="Symbol"/>
              </a:rPr>
              <a:t>-</a:t>
            </a:r>
            <a:r>
              <a:rPr lang="en-US" sz="2200" b="1" dirty="0" smtClean="0">
                <a:solidFill>
                  <a:schemeClr val="tx1"/>
                </a:solidFill>
                <a:cs typeface="Calibri" pitchFamily="34" charset="0"/>
                <a:sym typeface="Symbol"/>
              </a:rPr>
              <a:t> analysis</a:t>
            </a:r>
            <a:r>
              <a:rPr lang="en-US" sz="2200" b="1" dirty="0" smtClean="0">
                <a:solidFill>
                  <a:srgbClr val="002060"/>
                </a:solidFill>
                <a:cs typeface="Calibri" pitchFamily="34" charset="0"/>
                <a:sym typeface="Symbol"/>
              </a:rPr>
              <a:t>: </a:t>
            </a:r>
            <a:r>
              <a:rPr lang="en-US" sz="2200" dirty="0" smtClean="0">
                <a:sym typeface="Symbol"/>
              </a:rPr>
              <a:t>1N</a:t>
            </a:r>
            <a:r>
              <a:rPr lang="en-US" sz="2200" dirty="0" smtClean="0"/>
              <a:t> absorption process  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en-US" sz="2200" b="1" baseline="300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N →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  <a:sym typeface="Symbol"/>
              </a:rPr>
              <a:t> Y</a:t>
            </a:r>
            <a:r>
              <a:rPr lang="en-US" sz="2200" b="1" baseline="300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  <a:sym typeface="Symbol"/>
              </a:rPr>
              <a:t>-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508000" lvl="1" indent="0" eaLnBrk="1">
              <a:buSzPct val="45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800" dirty="0" smtClean="0"/>
              <a:t>					</a:t>
            </a:r>
            <a:r>
              <a:rPr lang="en-US" sz="1800" b="1" dirty="0" smtClean="0">
                <a:solidFill>
                  <a:schemeClr val="tx1"/>
                </a:solidFill>
                <a:cs typeface="Calibri" pitchFamily="34" charset="0"/>
                <a:sym typeface="Symbol"/>
              </a:rPr>
              <a:t>   channel: </a:t>
            </a:r>
            <a:r>
              <a:rPr lang="en-US" sz="1800" dirty="0" smtClean="0">
                <a:solidFill>
                  <a:schemeClr val="tx1"/>
                </a:solidFill>
              </a:rPr>
              <a:t>No possible formation of 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/>
              </a:rPr>
              <a:t></a:t>
            </a:r>
            <a:r>
              <a:rPr lang="en-US" sz="1800" dirty="0" smtClean="0">
                <a:solidFill>
                  <a:schemeClr val="tx1"/>
                </a:solidFill>
              </a:rPr>
              <a:t>(1405)                                                                  							 Well know resonance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</a:t>
            </a:r>
            <a:r>
              <a:rPr lang="en-US" sz="1800" dirty="0" smtClean="0">
                <a:solidFill>
                  <a:schemeClr val="tx1"/>
                </a:solidFill>
              </a:rPr>
              <a:t>(1385)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979613"/>
            <a:ext cx="310832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979613"/>
            <a:ext cx="31607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424113" y="4262438"/>
            <a:ext cx="2371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>
                <a:solidFill>
                  <a:srgbClr val="0070C0"/>
                </a:solidFill>
              </a:rPr>
              <a:t>2005. DC-wall carbon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878513" y="4262438"/>
            <a:ext cx="21431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>
                <a:solidFill>
                  <a:srgbClr val="FF0000"/>
                </a:solidFill>
              </a:rPr>
              <a:t>2012 Carbon target</a:t>
            </a:r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 flipV="1">
            <a:off x="2225675" y="2644775"/>
            <a:ext cx="117792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3311525" y="2384425"/>
            <a:ext cx="27209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2000" b="1" dirty="0">
                <a:solidFill>
                  <a:srgbClr val="000000"/>
                </a:solidFill>
              </a:rPr>
              <a:t>Direct formation 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n → </a:t>
            </a:r>
            <a:r>
              <a:rPr lang="en-US" b="1" dirty="0">
                <a:cs typeface="Calibri" pitchFamily="34" charset="0"/>
                <a:sym typeface="Symbol" pitchFamily="18" charset="2"/>
              </a:rPr>
              <a:t></a:t>
            </a:r>
            <a:r>
              <a:rPr lang="en-US" b="1" baseline="30000" dirty="0">
                <a:cs typeface="Calibri" pitchFamily="34" charset="0"/>
                <a:sym typeface="Symbol" pitchFamily="18" charset="2"/>
              </a:rPr>
              <a:t>-</a:t>
            </a:r>
            <a:endParaRPr lang="en-US" dirty="0">
              <a:solidFill>
                <a:srgbClr val="000000"/>
              </a:solidFill>
            </a:endParaRPr>
          </a:p>
          <a:p>
            <a:pPr eaLnBrk="1"/>
            <a:r>
              <a:rPr lang="en-US" dirty="0">
                <a:solidFill>
                  <a:srgbClr val="000000"/>
                </a:solidFill>
              </a:rPr>
              <a:t>Clearly visible the 2 bands:</a:t>
            </a:r>
          </a:p>
          <a:p>
            <a:pPr eaLnBrk="1"/>
            <a:r>
              <a:rPr lang="en-US" dirty="0">
                <a:solidFill>
                  <a:srgbClr val="000000"/>
                </a:solidFill>
              </a:rPr>
              <a:t>	 	-in flight</a:t>
            </a:r>
          </a:p>
          <a:p>
            <a:pPr eaLnBrk="1"/>
            <a:r>
              <a:rPr lang="en-US" dirty="0">
                <a:solidFill>
                  <a:srgbClr val="000000"/>
                </a:solidFill>
              </a:rPr>
              <a:t>		-at rest</a:t>
            </a:r>
          </a:p>
          <a:p>
            <a:pPr eaLnBrk="1"/>
            <a:r>
              <a:rPr lang="en-US" sz="1600" dirty="0">
                <a:solidFill>
                  <a:srgbClr val="000000"/>
                </a:solidFill>
              </a:rPr>
              <a:t>(only events at rest in Carbon Target)</a:t>
            </a:r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2146300" y="4192588"/>
            <a:ext cx="0" cy="955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1750" y="5111750"/>
            <a:ext cx="61436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2200" b="1" dirty="0">
                <a:solidFill>
                  <a:srgbClr val="000000"/>
                </a:solidFill>
              </a:rPr>
              <a:t>Two-step process </a:t>
            </a:r>
            <a:r>
              <a:rPr lang="en-US" sz="2200" dirty="0">
                <a:solidFill>
                  <a:srgbClr val="000000"/>
                </a:solidFill>
              </a:rPr>
              <a:t>involving sigma:</a:t>
            </a:r>
          </a:p>
          <a:p>
            <a:pPr eaLnBrk="1"/>
            <a:r>
              <a:rPr lang="en-US" sz="2200" dirty="0">
                <a:solidFill>
                  <a:srgbClr val="000000"/>
                </a:solidFill>
              </a:rPr>
              <a:t>K</a:t>
            </a:r>
            <a:r>
              <a:rPr lang="en-US" sz="2200" baseline="30000" dirty="0">
                <a:solidFill>
                  <a:srgbClr val="000000"/>
                </a:solidFill>
              </a:rPr>
              <a:t>-</a:t>
            </a:r>
            <a:r>
              <a:rPr lang="en-US" sz="2200" dirty="0">
                <a:solidFill>
                  <a:srgbClr val="000000"/>
                </a:solidFill>
              </a:rPr>
              <a:t> n →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baseline="30000" dirty="0">
                <a:solidFill>
                  <a:srgbClr val="000000"/>
                </a:solidFill>
              </a:rPr>
              <a:t>0</a:t>
            </a:r>
            <a:r>
              <a:rPr lang="en-US" sz="2200" b="1" dirty="0">
                <a:cs typeface="Calibri" pitchFamily="34" charset="0"/>
                <a:sym typeface="Symbol" pitchFamily="18" charset="2"/>
              </a:rPr>
              <a:t></a:t>
            </a:r>
            <a:r>
              <a:rPr lang="en-US" sz="2200" b="1" baseline="30000" dirty="0">
                <a:cs typeface="Calibri" pitchFamily="34" charset="0"/>
                <a:sym typeface="Symbol" pitchFamily="18" charset="2"/>
              </a:rPr>
              <a:t>-</a:t>
            </a:r>
            <a:endParaRPr lang="en-US" sz="2200" baseline="30000" dirty="0">
              <a:solidFill>
                <a:srgbClr val="000000"/>
              </a:solidFill>
            </a:endParaRP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 flipV="1">
            <a:off x="6858000" y="2843213"/>
            <a:ext cx="1096963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26637" name="Elbow Connector 2"/>
          <p:cNvCxnSpPr>
            <a:cxnSpLocks noChangeShapeType="1"/>
          </p:cNvCxnSpPr>
          <p:nvPr/>
        </p:nvCxnSpPr>
        <p:spPr bwMode="auto">
          <a:xfrm>
            <a:off x="1193800" y="5729288"/>
            <a:ext cx="703263" cy="288925"/>
          </a:xfrm>
          <a:prstGeom prst="bentConnector3">
            <a:avLst>
              <a:gd name="adj1" fmla="val -394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8" name="Elbow Connector 19"/>
          <p:cNvCxnSpPr>
            <a:cxnSpLocks noChangeShapeType="1"/>
          </p:cNvCxnSpPr>
          <p:nvPr/>
        </p:nvCxnSpPr>
        <p:spPr bwMode="auto">
          <a:xfrm>
            <a:off x="1193800" y="5886450"/>
            <a:ext cx="703263" cy="528638"/>
          </a:xfrm>
          <a:prstGeom prst="bentConnector3">
            <a:avLst>
              <a:gd name="adj1" fmla="val -394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9" name="TextBox 14"/>
          <p:cNvSpPr txBox="1">
            <a:spLocks noChangeArrowheads="1"/>
          </p:cNvSpPr>
          <p:nvPr/>
        </p:nvSpPr>
        <p:spPr bwMode="auto">
          <a:xfrm>
            <a:off x="1857375" y="5895975"/>
            <a:ext cx="11557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/>
              <a:t>Decay </a:t>
            </a:r>
            <a:r>
              <a:rPr lang="es-ES">
                <a:sym typeface="Symbol" pitchFamily="18" charset="2"/>
              </a:rPr>
              <a:t></a:t>
            </a:r>
            <a:endParaRPr lang="es-ES"/>
          </a:p>
        </p:txBody>
      </p:sp>
      <p:sp>
        <p:nvSpPr>
          <p:cNvPr id="26640" name="TextBox 27"/>
          <p:cNvSpPr txBox="1">
            <a:spLocks noChangeArrowheads="1"/>
          </p:cNvSpPr>
          <p:nvPr/>
        </p:nvSpPr>
        <p:spPr bwMode="auto">
          <a:xfrm>
            <a:off x="1857375" y="6256338"/>
            <a:ext cx="3327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/>
              <a:t>Undergo internal conversion</a:t>
            </a:r>
          </a:p>
          <a:p>
            <a:r>
              <a:rPr lang="es-ES" b="1"/>
              <a:t>within the residual nucleus</a:t>
            </a:r>
          </a:p>
          <a:p>
            <a:r>
              <a:rPr lang="es-ES" b="1">
                <a:sym typeface="Symbol" pitchFamily="18" charset="2"/>
              </a:rPr>
              <a:t>N-&gt;N</a:t>
            </a:r>
            <a:endParaRPr lang="es-ES" sz="2200" b="1">
              <a:sym typeface="Symbol" pitchFamily="18" charset="2"/>
            </a:endParaRPr>
          </a:p>
          <a:p>
            <a:endParaRPr lang="es-ES" sz="2200"/>
          </a:p>
        </p:txBody>
      </p:sp>
      <p:sp>
        <p:nvSpPr>
          <p:cNvPr id="26641" name="TextBox 15"/>
          <p:cNvSpPr txBox="1">
            <a:spLocks noChangeArrowheads="1"/>
          </p:cNvSpPr>
          <p:nvPr/>
        </p:nvSpPr>
        <p:spPr bwMode="auto">
          <a:xfrm>
            <a:off x="5478463" y="4932363"/>
            <a:ext cx="4170362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>
              <a:sym typeface="Symbol" pitchFamily="18" charset="2"/>
            </a:endParaRPr>
          </a:p>
          <a:p>
            <a:r>
              <a:rPr lang="es-ES">
                <a:sym typeface="Symbol" pitchFamily="18" charset="2"/>
              </a:rPr>
              <a:t>- The data in this channel is of great value to confirm the predicted branching ration modifications in medium for </a:t>
            </a:r>
            <a:r>
              <a:rPr lang="es-ES" baseline="-25000">
                <a:sym typeface="Symbol" pitchFamily="18" charset="2"/>
              </a:rPr>
              <a:t> </a:t>
            </a:r>
            <a:r>
              <a:rPr lang="es-ES" baseline="30000">
                <a:sym typeface="Symbol" pitchFamily="18" charset="2"/>
              </a:rPr>
              <a:t>A</a:t>
            </a:r>
            <a:r>
              <a:rPr lang="es-ES">
                <a:sym typeface="Symbol" pitchFamily="18" charset="2"/>
              </a:rPr>
              <a:t>Z(K</a:t>
            </a:r>
            <a:r>
              <a:rPr lang="es-ES" baseline="30000">
                <a:sym typeface="Symbol" pitchFamily="18" charset="2"/>
              </a:rPr>
              <a:t>-</a:t>
            </a:r>
            <a:r>
              <a:rPr lang="es-ES">
                <a:sym typeface="Symbol" pitchFamily="18" charset="2"/>
              </a:rPr>
              <a:t>,</a:t>
            </a:r>
            <a:r>
              <a:rPr lang="en-US">
                <a:cs typeface="Calibri" pitchFamily="34" charset="0"/>
                <a:sym typeface="Symbol" pitchFamily="18" charset="2"/>
              </a:rPr>
              <a:t></a:t>
            </a:r>
            <a:r>
              <a:rPr lang="es-ES" baseline="30000">
                <a:sym typeface="Symbol" pitchFamily="18" charset="2"/>
              </a:rPr>
              <a:t>-</a:t>
            </a:r>
            <a:r>
              <a:rPr lang="es-ES">
                <a:sym typeface="Symbol" pitchFamily="18" charset="2"/>
              </a:rPr>
              <a:t>)</a:t>
            </a:r>
          </a:p>
          <a:p>
            <a:endParaRPr lang="es-ES">
              <a:sym typeface="Symbol" pitchFamily="18" charset="2"/>
            </a:endParaRPr>
          </a:p>
          <a:p>
            <a:r>
              <a:rPr lang="es-ES">
                <a:sym typeface="Symbol" pitchFamily="18" charset="2"/>
              </a:rPr>
              <a:t>-/ internal conversion rates can be obtained as well in function of the nucleus material</a:t>
            </a:r>
          </a:p>
          <a:p>
            <a:endParaRPr lang="es-ES"/>
          </a:p>
        </p:txBody>
      </p:sp>
      <p:sp>
        <p:nvSpPr>
          <p:cNvPr id="26642" name=" 5"/>
          <p:cNvSpPr txBox="1">
            <a:spLocks/>
          </p:cNvSpPr>
          <p:nvPr/>
        </p:nvSpPr>
        <p:spPr bwMode="auto">
          <a:xfrm rot="-5400000">
            <a:off x="-319881" y="2370931"/>
            <a:ext cx="10810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 eaLnBrk="0"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spcAft>
                <a:spcPts val="1413"/>
              </a:spcAft>
              <a:buSzPct val="45000"/>
              <a:buFont typeface="StarSymbol" charset="0"/>
              <a:buNone/>
            </a:pPr>
            <a:r>
              <a:rPr lang="es-ES" sz="14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s-ES" sz="1400" b="1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Tahoma" pitchFamily="34" charset="0"/>
              </a:rPr>
              <a:t>p</a:t>
            </a:r>
            <a:r>
              <a:rPr lang="es-ES" sz="1400" b="1" baseline="-33000">
                <a:solidFill>
                  <a:srgbClr val="000000"/>
                </a:solidFill>
                <a:latin typeface="Symbol" pitchFamily="18" charset="2"/>
                <a:ea typeface="Lucida Sans Unicode" pitchFamily="34" charset="0"/>
                <a:cs typeface="Tahoma" pitchFamily="34" charset="0"/>
              </a:rPr>
              <a:t>-</a:t>
            </a:r>
            <a:r>
              <a:rPr lang="es-ES" sz="14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(MeV/c)</a:t>
            </a:r>
          </a:p>
        </p:txBody>
      </p:sp>
      <p:sp>
        <p:nvSpPr>
          <p:cNvPr id="26643" name=" 7"/>
          <p:cNvSpPr txBox="1">
            <a:spLocks/>
          </p:cNvSpPr>
          <p:nvPr/>
        </p:nvSpPr>
        <p:spPr bwMode="auto">
          <a:xfrm>
            <a:off x="8551863" y="4787900"/>
            <a:ext cx="15287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 eaLnBrk="0"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spcAft>
                <a:spcPts val="1413"/>
              </a:spcAft>
              <a:buSzPct val="45000"/>
              <a:buFont typeface="StarSymbol" charset="0"/>
              <a:buNone/>
            </a:pPr>
            <a:r>
              <a:rPr lang="es-ES" sz="16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s-ES" sz="1600" b="1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Tahoma" pitchFamily="34" charset="0"/>
              </a:rPr>
              <a:t>p</a:t>
            </a:r>
            <a:r>
              <a:rPr lang="es-ES" sz="1600" b="1" baseline="-33000">
                <a:solidFill>
                  <a:srgbClr val="000000"/>
                </a:solidFill>
                <a:latin typeface="Symbol" pitchFamily="18" charset="2"/>
                <a:ea typeface="Lucida Sans Unicode" pitchFamily="34" charset="0"/>
                <a:cs typeface="Tahoma" pitchFamily="34" charset="0"/>
              </a:rPr>
              <a:t>L</a:t>
            </a:r>
            <a:r>
              <a:rPr lang="es-ES" sz="16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(MeV/c)</a:t>
            </a:r>
          </a:p>
        </p:txBody>
      </p:sp>
      <p:sp>
        <p:nvSpPr>
          <p:cNvPr id="26644" name=" 5"/>
          <p:cNvSpPr txBox="1">
            <a:spLocks/>
          </p:cNvSpPr>
          <p:nvPr/>
        </p:nvSpPr>
        <p:spPr bwMode="auto">
          <a:xfrm rot="-5400000">
            <a:off x="6366669" y="2370931"/>
            <a:ext cx="10810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 eaLnBrk="0"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spcAft>
                <a:spcPts val="1413"/>
              </a:spcAft>
              <a:buSzPct val="45000"/>
              <a:buFont typeface="StarSymbol" charset="0"/>
              <a:buNone/>
            </a:pPr>
            <a:r>
              <a:rPr lang="es-ES" sz="14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s-ES" sz="1400" b="1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Tahoma" pitchFamily="34" charset="0"/>
              </a:rPr>
              <a:t>p</a:t>
            </a:r>
            <a:r>
              <a:rPr lang="es-ES" sz="1400" b="1" baseline="-33000">
                <a:solidFill>
                  <a:srgbClr val="000000"/>
                </a:solidFill>
                <a:latin typeface="Symbol" pitchFamily="18" charset="2"/>
                <a:ea typeface="Lucida Sans Unicode" pitchFamily="34" charset="0"/>
                <a:cs typeface="Tahoma" pitchFamily="34" charset="0"/>
              </a:rPr>
              <a:t>-</a:t>
            </a:r>
            <a:r>
              <a:rPr lang="es-ES" sz="14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(MeV/c)</a:t>
            </a:r>
          </a:p>
        </p:txBody>
      </p:sp>
      <p:sp>
        <p:nvSpPr>
          <p:cNvPr id="26645" name=" 7"/>
          <p:cNvSpPr txBox="1">
            <a:spLocks/>
          </p:cNvSpPr>
          <p:nvPr/>
        </p:nvSpPr>
        <p:spPr bwMode="auto">
          <a:xfrm>
            <a:off x="2016125" y="4756150"/>
            <a:ext cx="15287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 eaLnBrk="0"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spcAft>
                <a:spcPts val="1413"/>
              </a:spcAft>
              <a:buSzPct val="45000"/>
              <a:buFont typeface="StarSymbol" charset="0"/>
              <a:buNone/>
            </a:pPr>
            <a:r>
              <a:rPr lang="es-ES" sz="16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s-ES" sz="1600" b="1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Tahoma" pitchFamily="34" charset="0"/>
              </a:rPr>
              <a:t>p</a:t>
            </a:r>
            <a:r>
              <a:rPr lang="es-ES" sz="1600" b="1" baseline="-33000">
                <a:solidFill>
                  <a:srgbClr val="000000"/>
                </a:solidFill>
                <a:latin typeface="Symbol" pitchFamily="18" charset="2"/>
                <a:ea typeface="Lucida Sans Unicode" pitchFamily="34" charset="0"/>
                <a:cs typeface="Tahoma" pitchFamily="34" charset="0"/>
              </a:rPr>
              <a:t>L</a:t>
            </a:r>
            <a:r>
              <a:rPr lang="es-ES" sz="16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(MeV/c)</a:t>
            </a:r>
          </a:p>
        </p:txBody>
      </p:sp>
    </p:spTree>
    <p:extLst>
      <p:ext uri="{BB962C8B-B14F-4D97-AF65-F5344CB8AC3E}">
        <p14:creationId xmlns:p14="http://schemas.microsoft.com/office/powerpoint/2010/main" val="724839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6413" y="-1809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/ conversion in the nuclear medium</a:t>
            </a:r>
            <a:endParaRPr lang="en-US" b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5125" y="827088"/>
            <a:ext cx="9371013" cy="63706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24695"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200" b="1" dirty="0" smtClean="0">
                <a:solidFill>
                  <a:schemeClr val="tx1"/>
                </a:solidFill>
                <a:cs typeface="Calibri" pitchFamily="34" charset="0"/>
                <a:sym typeface="Symbol"/>
              </a:rPr>
              <a:t></a:t>
            </a:r>
            <a:r>
              <a:rPr lang="en-US" sz="2200" b="1" baseline="30000" dirty="0" smtClean="0">
                <a:solidFill>
                  <a:schemeClr val="tx1"/>
                </a:solidFill>
                <a:cs typeface="Calibri" pitchFamily="34" charset="0"/>
                <a:sym typeface="Symbol"/>
              </a:rPr>
              <a:t>-</a:t>
            </a:r>
            <a:r>
              <a:rPr lang="en-US" sz="2200" b="1" dirty="0" smtClean="0">
                <a:solidFill>
                  <a:schemeClr val="tx1"/>
                </a:solidFill>
                <a:cs typeface="Calibri" pitchFamily="34" charset="0"/>
                <a:sym typeface="Symbol"/>
              </a:rPr>
              <a:t> analysis</a:t>
            </a:r>
            <a:r>
              <a:rPr lang="en-US" sz="2200" b="1" dirty="0" smtClean="0">
                <a:solidFill>
                  <a:srgbClr val="002060"/>
                </a:solidFill>
                <a:cs typeface="Calibri" pitchFamily="34" charset="0"/>
                <a:sym typeface="Symbol"/>
              </a:rPr>
              <a:t>: </a:t>
            </a:r>
            <a:r>
              <a:rPr lang="en-US" sz="2200" dirty="0" smtClean="0">
                <a:sym typeface="Symbol"/>
              </a:rPr>
              <a:t>1N</a:t>
            </a:r>
            <a:r>
              <a:rPr lang="en-US" sz="2200" dirty="0" smtClean="0"/>
              <a:t> absorption process  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en-US" sz="2200" b="1" baseline="300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N →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  <a:sym typeface="Symbol"/>
              </a:rPr>
              <a:t> Y</a:t>
            </a:r>
            <a:r>
              <a:rPr lang="en-US" sz="2200" b="1" baseline="300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  <a:sym typeface="Symbol"/>
              </a:rPr>
              <a:t>-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508000" lvl="1" indent="0" eaLnBrk="1">
              <a:buSzPct val="45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800" dirty="0" smtClean="0"/>
              <a:t>					</a:t>
            </a:r>
            <a:r>
              <a:rPr lang="en-US" sz="1800" b="1" dirty="0" smtClean="0">
                <a:solidFill>
                  <a:schemeClr val="tx1"/>
                </a:solidFill>
                <a:cs typeface="Calibri" pitchFamily="34" charset="0"/>
                <a:sym typeface="Symbol"/>
              </a:rPr>
              <a:t>   channel: </a:t>
            </a:r>
            <a:r>
              <a:rPr lang="en-US" sz="1800" dirty="0" smtClean="0">
                <a:solidFill>
                  <a:schemeClr val="tx1"/>
                </a:solidFill>
              </a:rPr>
              <a:t>No possible formation of 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/>
              </a:rPr>
              <a:t></a:t>
            </a:r>
            <a:r>
              <a:rPr lang="en-US" sz="1800" dirty="0" smtClean="0">
                <a:solidFill>
                  <a:schemeClr val="tx1"/>
                </a:solidFill>
              </a:rPr>
              <a:t>(1405)                                                                  							 Well know resonance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</a:t>
            </a:r>
            <a:r>
              <a:rPr lang="en-US" sz="1800" dirty="0" smtClean="0">
                <a:solidFill>
                  <a:schemeClr val="tx1"/>
                </a:solidFill>
              </a:rPr>
              <a:t>(1385)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979613"/>
            <a:ext cx="310832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979613"/>
            <a:ext cx="31607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424113" y="4262438"/>
            <a:ext cx="2371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>
                <a:solidFill>
                  <a:srgbClr val="0070C0"/>
                </a:solidFill>
              </a:rPr>
              <a:t>2005. DC-wall carbon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878513" y="4262438"/>
            <a:ext cx="21431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>
                <a:solidFill>
                  <a:srgbClr val="FF0000"/>
                </a:solidFill>
              </a:rPr>
              <a:t>2012 Carbon target</a:t>
            </a:r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 flipV="1">
            <a:off x="2225675" y="2644775"/>
            <a:ext cx="117792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3311525" y="2384425"/>
            <a:ext cx="27209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2000" b="1">
                <a:solidFill>
                  <a:srgbClr val="000000"/>
                </a:solidFill>
              </a:rPr>
              <a:t>Direct formation  </a:t>
            </a:r>
            <a:r>
              <a:rPr lang="en-US">
                <a:solidFill>
                  <a:srgbClr val="000000"/>
                </a:solidFill>
              </a:rPr>
              <a:t>K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  <a:r>
              <a:rPr lang="en-US">
                <a:solidFill>
                  <a:srgbClr val="000000"/>
                </a:solidFill>
              </a:rPr>
              <a:t> n → </a:t>
            </a:r>
            <a:r>
              <a:rPr lang="en-US" b="1">
                <a:cs typeface="Calibri" pitchFamily="34" charset="0"/>
                <a:sym typeface="Symbol" pitchFamily="18" charset="2"/>
              </a:rPr>
              <a:t></a:t>
            </a:r>
            <a:r>
              <a:rPr lang="en-US" b="1" baseline="30000">
                <a:cs typeface="Calibri" pitchFamily="34" charset="0"/>
                <a:sym typeface="Symbol" pitchFamily="18" charset="2"/>
              </a:rPr>
              <a:t>-</a:t>
            </a:r>
            <a:endParaRPr lang="en-US">
              <a:solidFill>
                <a:srgbClr val="000000"/>
              </a:solidFill>
            </a:endParaRPr>
          </a:p>
          <a:p>
            <a:pPr eaLnBrk="1"/>
            <a:r>
              <a:rPr lang="en-US">
                <a:solidFill>
                  <a:srgbClr val="000000"/>
                </a:solidFill>
              </a:rPr>
              <a:t>Clearly visible the 2 bands:</a:t>
            </a:r>
          </a:p>
          <a:p>
            <a:pPr eaLnBrk="1"/>
            <a:r>
              <a:rPr lang="en-US">
                <a:solidFill>
                  <a:srgbClr val="000000"/>
                </a:solidFill>
              </a:rPr>
              <a:t>	 	-in flight</a:t>
            </a:r>
          </a:p>
          <a:p>
            <a:pPr eaLnBrk="1"/>
            <a:r>
              <a:rPr lang="en-US">
                <a:solidFill>
                  <a:srgbClr val="000000"/>
                </a:solidFill>
              </a:rPr>
              <a:t>		-at rest</a:t>
            </a:r>
          </a:p>
          <a:p>
            <a:pPr eaLnBrk="1"/>
            <a:r>
              <a:rPr lang="en-US" sz="1600">
                <a:solidFill>
                  <a:srgbClr val="000000"/>
                </a:solidFill>
              </a:rPr>
              <a:t>(only events at rest in Carbon Target)</a:t>
            </a:r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2146300" y="4192588"/>
            <a:ext cx="0" cy="955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1750" y="5111750"/>
            <a:ext cx="61436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2200" b="1">
                <a:solidFill>
                  <a:srgbClr val="000000"/>
                </a:solidFill>
              </a:rPr>
              <a:t>Two-step process </a:t>
            </a:r>
            <a:r>
              <a:rPr lang="en-US" sz="2200">
                <a:solidFill>
                  <a:srgbClr val="000000"/>
                </a:solidFill>
              </a:rPr>
              <a:t>involving sigma:</a:t>
            </a:r>
          </a:p>
          <a:p>
            <a:pPr eaLnBrk="1"/>
            <a:r>
              <a:rPr lang="en-US" sz="2200">
                <a:solidFill>
                  <a:srgbClr val="000000"/>
                </a:solidFill>
              </a:rPr>
              <a:t>K</a:t>
            </a:r>
            <a:r>
              <a:rPr lang="en-US" sz="2200" baseline="30000">
                <a:solidFill>
                  <a:srgbClr val="000000"/>
                </a:solidFill>
              </a:rPr>
              <a:t>-</a:t>
            </a:r>
            <a:r>
              <a:rPr lang="en-US" sz="2200">
                <a:solidFill>
                  <a:srgbClr val="000000"/>
                </a:solidFill>
              </a:rPr>
              <a:t> n → </a:t>
            </a:r>
            <a:r>
              <a:rPr lang="en-US" sz="2200">
                <a:sym typeface="Symbol" pitchFamily="18" charset="2"/>
              </a:rPr>
              <a:t></a:t>
            </a:r>
            <a:r>
              <a:rPr lang="en-US" sz="2200" baseline="30000">
                <a:solidFill>
                  <a:srgbClr val="000000"/>
                </a:solidFill>
              </a:rPr>
              <a:t>0</a:t>
            </a:r>
            <a:r>
              <a:rPr lang="en-US" sz="2200" b="1">
                <a:cs typeface="Calibri" pitchFamily="34" charset="0"/>
                <a:sym typeface="Symbol" pitchFamily="18" charset="2"/>
              </a:rPr>
              <a:t></a:t>
            </a:r>
            <a:r>
              <a:rPr lang="en-US" sz="2200" b="1" baseline="30000">
                <a:cs typeface="Calibri" pitchFamily="34" charset="0"/>
                <a:sym typeface="Symbol" pitchFamily="18" charset="2"/>
              </a:rPr>
              <a:t>-</a:t>
            </a:r>
            <a:endParaRPr lang="en-US" sz="2200" baseline="30000">
              <a:solidFill>
                <a:srgbClr val="000000"/>
              </a:solidFill>
            </a:endParaRP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 flipV="1">
            <a:off x="6858000" y="2843213"/>
            <a:ext cx="1096963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26637" name="Elbow Connector 2"/>
          <p:cNvCxnSpPr>
            <a:cxnSpLocks noChangeShapeType="1"/>
          </p:cNvCxnSpPr>
          <p:nvPr/>
        </p:nvCxnSpPr>
        <p:spPr bwMode="auto">
          <a:xfrm>
            <a:off x="1193800" y="5729288"/>
            <a:ext cx="703263" cy="288925"/>
          </a:xfrm>
          <a:prstGeom prst="bentConnector3">
            <a:avLst>
              <a:gd name="adj1" fmla="val -394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9" name="TextBox 14"/>
          <p:cNvSpPr txBox="1">
            <a:spLocks noChangeArrowheads="1"/>
          </p:cNvSpPr>
          <p:nvPr/>
        </p:nvSpPr>
        <p:spPr bwMode="auto">
          <a:xfrm>
            <a:off x="1857375" y="5895975"/>
            <a:ext cx="11557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/>
              <a:t>Decay </a:t>
            </a:r>
            <a:r>
              <a:rPr lang="es-ES">
                <a:sym typeface="Symbol" pitchFamily="18" charset="2"/>
              </a:rPr>
              <a:t></a:t>
            </a:r>
            <a:endParaRPr lang="es-ES"/>
          </a:p>
        </p:txBody>
      </p:sp>
      <p:sp>
        <p:nvSpPr>
          <p:cNvPr id="26640" name="TextBox 27"/>
          <p:cNvSpPr txBox="1">
            <a:spLocks noChangeArrowheads="1"/>
          </p:cNvSpPr>
          <p:nvPr/>
        </p:nvSpPr>
        <p:spPr bwMode="auto">
          <a:xfrm>
            <a:off x="1857375" y="6256338"/>
            <a:ext cx="3327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 dirty="0"/>
              <a:t>Undergo internal conversion</a:t>
            </a:r>
          </a:p>
          <a:p>
            <a:r>
              <a:rPr lang="es-ES" b="1" dirty="0"/>
              <a:t>within the residual nucleus</a:t>
            </a:r>
          </a:p>
          <a:p>
            <a:r>
              <a:rPr lang="es-ES" b="1" dirty="0">
                <a:sym typeface="Symbol" pitchFamily="18" charset="2"/>
              </a:rPr>
              <a:t>N-&gt;N</a:t>
            </a:r>
            <a:endParaRPr lang="es-ES" sz="2200" b="1" dirty="0">
              <a:sym typeface="Symbol" pitchFamily="18" charset="2"/>
            </a:endParaRPr>
          </a:p>
          <a:p>
            <a:endParaRPr lang="es-ES" sz="2200" dirty="0"/>
          </a:p>
        </p:txBody>
      </p:sp>
      <p:sp>
        <p:nvSpPr>
          <p:cNvPr id="26641" name="TextBox 15"/>
          <p:cNvSpPr txBox="1">
            <a:spLocks noChangeArrowheads="1"/>
          </p:cNvSpPr>
          <p:nvPr/>
        </p:nvSpPr>
        <p:spPr bwMode="auto">
          <a:xfrm>
            <a:off x="5478463" y="4932363"/>
            <a:ext cx="4170362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>
              <a:sym typeface="Symbol" pitchFamily="18" charset="2"/>
            </a:endParaRPr>
          </a:p>
          <a:p>
            <a:r>
              <a:rPr lang="es-ES">
                <a:sym typeface="Symbol" pitchFamily="18" charset="2"/>
              </a:rPr>
              <a:t>- The data in this channel is of great value to confirm the predicted branching ration modifications in medium for </a:t>
            </a:r>
            <a:r>
              <a:rPr lang="es-ES" baseline="-25000">
                <a:sym typeface="Symbol" pitchFamily="18" charset="2"/>
              </a:rPr>
              <a:t> </a:t>
            </a:r>
            <a:r>
              <a:rPr lang="es-ES" baseline="30000">
                <a:sym typeface="Symbol" pitchFamily="18" charset="2"/>
              </a:rPr>
              <a:t>A</a:t>
            </a:r>
            <a:r>
              <a:rPr lang="es-ES">
                <a:sym typeface="Symbol" pitchFamily="18" charset="2"/>
              </a:rPr>
              <a:t>Z(K</a:t>
            </a:r>
            <a:r>
              <a:rPr lang="es-ES" baseline="30000">
                <a:sym typeface="Symbol" pitchFamily="18" charset="2"/>
              </a:rPr>
              <a:t>-</a:t>
            </a:r>
            <a:r>
              <a:rPr lang="es-ES">
                <a:sym typeface="Symbol" pitchFamily="18" charset="2"/>
              </a:rPr>
              <a:t>,</a:t>
            </a:r>
            <a:r>
              <a:rPr lang="en-US">
                <a:cs typeface="Calibri" pitchFamily="34" charset="0"/>
                <a:sym typeface="Symbol" pitchFamily="18" charset="2"/>
              </a:rPr>
              <a:t></a:t>
            </a:r>
            <a:r>
              <a:rPr lang="es-ES" baseline="30000">
                <a:sym typeface="Symbol" pitchFamily="18" charset="2"/>
              </a:rPr>
              <a:t>-</a:t>
            </a:r>
            <a:r>
              <a:rPr lang="es-ES">
                <a:sym typeface="Symbol" pitchFamily="18" charset="2"/>
              </a:rPr>
              <a:t>)</a:t>
            </a:r>
          </a:p>
          <a:p>
            <a:endParaRPr lang="es-ES">
              <a:sym typeface="Symbol" pitchFamily="18" charset="2"/>
            </a:endParaRPr>
          </a:p>
          <a:p>
            <a:r>
              <a:rPr lang="es-ES">
                <a:sym typeface="Symbol" pitchFamily="18" charset="2"/>
              </a:rPr>
              <a:t>-/ internal conversion rates can be obtained as well in function of the nucleus material</a:t>
            </a:r>
          </a:p>
          <a:p>
            <a:endParaRPr lang="es-ES"/>
          </a:p>
        </p:txBody>
      </p:sp>
      <p:sp>
        <p:nvSpPr>
          <p:cNvPr id="26642" name=" 5"/>
          <p:cNvSpPr txBox="1">
            <a:spLocks/>
          </p:cNvSpPr>
          <p:nvPr/>
        </p:nvSpPr>
        <p:spPr bwMode="auto">
          <a:xfrm rot="-5400000">
            <a:off x="-319881" y="2370931"/>
            <a:ext cx="10810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 eaLnBrk="0"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spcAft>
                <a:spcPts val="1413"/>
              </a:spcAft>
              <a:buSzPct val="45000"/>
              <a:buFont typeface="StarSymbol" charset="0"/>
              <a:buNone/>
            </a:pPr>
            <a:r>
              <a:rPr lang="es-ES" sz="1400" dirty="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s-ES" sz="1400" b="1" dirty="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Tahoma" pitchFamily="34" charset="0"/>
              </a:rPr>
              <a:t>p</a:t>
            </a:r>
            <a:r>
              <a:rPr lang="es-ES" sz="1400" b="1" baseline="-33000" dirty="0">
                <a:solidFill>
                  <a:srgbClr val="000000"/>
                </a:solidFill>
                <a:latin typeface="Symbol" pitchFamily="18" charset="2"/>
                <a:ea typeface="Lucida Sans Unicode" pitchFamily="34" charset="0"/>
                <a:cs typeface="Tahoma" pitchFamily="34" charset="0"/>
              </a:rPr>
              <a:t>-</a:t>
            </a:r>
            <a:r>
              <a:rPr lang="es-ES" sz="1400" dirty="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(MeV/c)</a:t>
            </a:r>
          </a:p>
        </p:txBody>
      </p:sp>
      <p:sp>
        <p:nvSpPr>
          <p:cNvPr id="26643" name=" 7"/>
          <p:cNvSpPr txBox="1">
            <a:spLocks/>
          </p:cNvSpPr>
          <p:nvPr/>
        </p:nvSpPr>
        <p:spPr bwMode="auto">
          <a:xfrm>
            <a:off x="8551863" y="4787900"/>
            <a:ext cx="15287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 eaLnBrk="0"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spcAft>
                <a:spcPts val="1413"/>
              </a:spcAft>
              <a:buSzPct val="45000"/>
              <a:buFont typeface="StarSymbol" charset="0"/>
              <a:buNone/>
            </a:pPr>
            <a:r>
              <a:rPr lang="es-ES" sz="16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s-ES" sz="1600" b="1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Tahoma" pitchFamily="34" charset="0"/>
              </a:rPr>
              <a:t>p</a:t>
            </a:r>
            <a:r>
              <a:rPr lang="es-ES" sz="1600" b="1" baseline="-33000">
                <a:solidFill>
                  <a:srgbClr val="000000"/>
                </a:solidFill>
                <a:latin typeface="Symbol" pitchFamily="18" charset="2"/>
                <a:ea typeface="Lucida Sans Unicode" pitchFamily="34" charset="0"/>
                <a:cs typeface="Tahoma" pitchFamily="34" charset="0"/>
              </a:rPr>
              <a:t>L</a:t>
            </a:r>
            <a:r>
              <a:rPr lang="es-ES" sz="16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(MeV/c)</a:t>
            </a:r>
          </a:p>
        </p:txBody>
      </p:sp>
      <p:sp>
        <p:nvSpPr>
          <p:cNvPr id="26644" name=" 5"/>
          <p:cNvSpPr txBox="1">
            <a:spLocks/>
          </p:cNvSpPr>
          <p:nvPr/>
        </p:nvSpPr>
        <p:spPr bwMode="auto">
          <a:xfrm rot="-5400000">
            <a:off x="6366669" y="2370931"/>
            <a:ext cx="10810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 eaLnBrk="0"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spcAft>
                <a:spcPts val="1413"/>
              </a:spcAft>
              <a:buSzPct val="45000"/>
              <a:buFont typeface="StarSymbol" charset="0"/>
              <a:buNone/>
            </a:pPr>
            <a:r>
              <a:rPr lang="es-ES" sz="14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s-ES" sz="1400" b="1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Tahoma" pitchFamily="34" charset="0"/>
              </a:rPr>
              <a:t>p</a:t>
            </a:r>
            <a:r>
              <a:rPr lang="es-ES" sz="1400" b="1" baseline="-33000">
                <a:solidFill>
                  <a:srgbClr val="000000"/>
                </a:solidFill>
                <a:latin typeface="Symbol" pitchFamily="18" charset="2"/>
                <a:ea typeface="Lucida Sans Unicode" pitchFamily="34" charset="0"/>
                <a:cs typeface="Tahoma" pitchFamily="34" charset="0"/>
              </a:rPr>
              <a:t>-</a:t>
            </a:r>
            <a:r>
              <a:rPr lang="es-ES" sz="14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(MeV/c)</a:t>
            </a:r>
          </a:p>
        </p:txBody>
      </p:sp>
      <p:sp>
        <p:nvSpPr>
          <p:cNvPr id="26645" name=" 7"/>
          <p:cNvSpPr txBox="1">
            <a:spLocks/>
          </p:cNvSpPr>
          <p:nvPr/>
        </p:nvSpPr>
        <p:spPr bwMode="auto">
          <a:xfrm>
            <a:off x="2016125" y="4756150"/>
            <a:ext cx="15287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 eaLnBrk="0"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spcAft>
                <a:spcPts val="1413"/>
              </a:spcAft>
              <a:buSzPct val="45000"/>
              <a:buFont typeface="StarSymbol" charset="0"/>
              <a:buNone/>
            </a:pPr>
            <a:r>
              <a:rPr lang="es-ES" sz="16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</a:t>
            </a:r>
            <a:r>
              <a:rPr lang="es-ES" sz="1600" b="1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Tahoma" pitchFamily="34" charset="0"/>
              </a:rPr>
              <a:t>p</a:t>
            </a:r>
            <a:r>
              <a:rPr lang="es-ES" sz="1600" b="1" baseline="-33000">
                <a:solidFill>
                  <a:srgbClr val="000000"/>
                </a:solidFill>
                <a:latin typeface="Symbol" pitchFamily="18" charset="2"/>
                <a:ea typeface="Lucida Sans Unicode" pitchFamily="34" charset="0"/>
                <a:cs typeface="Tahoma" pitchFamily="34" charset="0"/>
              </a:rPr>
              <a:t>L</a:t>
            </a:r>
            <a:r>
              <a:rPr lang="es-ES" sz="1600">
                <a:solidFill>
                  <a:srgbClr val="000000"/>
                </a:solidFill>
                <a:latin typeface="URW Palladio L" charset="0"/>
                <a:ea typeface="Lucida Sans Unicode" pitchFamily="34" charset="0"/>
                <a:cs typeface="Calibri" pitchFamily="34" charset="0"/>
              </a:rPr>
              <a:t> (MeV/c)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609975" y="971525"/>
            <a:ext cx="6470650" cy="475776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85263" y="1382623"/>
            <a:ext cx="4766600" cy="4266100"/>
            <a:chOff x="3946120" y="1521925"/>
            <a:chExt cx="4766600" cy="4266100"/>
          </a:xfrm>
        </p:grpSpPr>
        <p:pic>
          <p:nvPicPr>
            <p:cNvPr id="1126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885" y="1600355"/>
              <a:ext cx="4223352" cy="3830637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  <a:extLst/>
          </p:spPr>
        </p:pic>
        <p:sp>
          <p:nvSpPr>
            <p:cNvPr id="24" name=" 5"/>
            <p:cNvSpPr txBox="1">
              <a:spLocks/>
            </p:cNvSpPr>
            <p:nvPr/>
          </p:nvSpPr>
          <p:spPr bwMode="auto">
            <a:xfrm rot="-5400000">
              <a:off x="3626239" y="1841806"/>
              <a:ext cx="1081088" cy="44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28224" rIns="0" bIns="0"/>
            <a:lstStyle>
              <a:lvl1pPr marL="431800" indent="-323850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spcAft>
                  <a:spcPts val="1413"/>
                </a:spcAft>
                <a:buSzPct val="45000"/>
                <a:buFont typeface="StarSymbol" charset="0"/>
                <a:buNone/>
              </a:pPr>
              <a:r>
                <a:rPr lang="es-ES" sz="1400" dirty="0">
                  <a:solidFill>
                    <a:schemeClr val="bg1"/>
                  </a:solidFill>
                  <a:latin typeface="URW Palladio L" charset="0"/>
                  <a:ea typeface="Lucida Sans Unicode" pitchFamily="34" charset="0"/>
                  <a:cs typeface="Calibri" pitchFamily="34" charset="0"/>
                </a:rPr>
                <a:t> </a:t>
              </a:r>
              <a:r>
                <a:rPr lang="es-ES" sz="1400" b="1" dirty="0">
                  <a:solidFill>
                    <a:schemeClr val="bg1"/>
                  </a:solidFill>
                  <a:latin typeface="URW Palladio L" charset="0"/>
                  <a:ea typeface="Lucida Sans Unicode" pitchFamily="34" charset="0"/>
                  <a:cs typeface="Tahoma" pitchFamily="34" charset="0"/>
                </a:rPr>
                <a:t>p</a:t>
              </a:r>
              <a:r>
                <a:rPr lang="es-ES" sz="1400" b="1" baseline="-33000" dirty="0">
                  <a:solidFill>
                    <a:schemeClr val="bg1"/>
                  </a:solidFill>
                  <a:latin typeface="Symbol" pitchFamily="18" charset="2"/>
                  <a:ea typeface="Lucida Sans Unicode" pitchFamily="34" charset="0"/>
                  <a:cs typeface="Tahoma" pitchFamily="34" charset="0"/>
                </a:rPr>
                <a:t>-</a:t>
              </a:r>
              <a:r>
                <a:rPr lang="es-ES" sz="1400" dirty="0">
                  <a:solidFill>
                    <a:schemeClr val="bg1"/>
                  </a:solidFill>
                  <a:latin typeface="URW Palladio L" charset="0"/>
                  <a:ea typeface="Lucida Sans Unicode" pitchFamily="34" charset="0"/>
                  <a:cs typeface="Calibri" pitchFamily="34" charset="0"/>
                </a:rPr>
                <a:t> (MeV/c)</a:t>
              </a:r>
            </a:p>
          </p:txBody>
        </p:sp>
        <p:sp>
          <p:nvSpPr>
            <p:cNvPr id="25" name=" 7"/>
            <p:cNvSpPr txBox="1">
              <a:spLocks/>
            </p:cNvSpPr>
            <p:nvPr/>
          </p:nvSpPr>
          <p:spPr bwMode="auto">
            <a:xfrm>
              <a:off x="7183957" y="5432425"/>
              <a:ext cx="1528763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28224" rIns="0" bIns="0"/>
            <a:lstStyle>
              <a:lvl1pPr marL="431800" indent="-323850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spcAft>
                  <a:spcPts val="1413"/>
                </a:spcAft>
                <a:buSzPct val="45000"/>
                <a:buFont typeface="StarSymbol" charset="0"/>
                <a:buNone/>
              </a:pPr>
              <a:r>
                <a:rPr lang="es-ES" sz="1600" dirty="0">
                  <a:solidFill>
                    <a:schemeClr val="bg1"/>
                  </a:solidFill>
                  <a:latin typeface="URW Palladio L" charset="0"/>
                  <a:ea typeface="Lucida Sans Unicode" pitchFamily="34" charset="0"/>
                  <a:cs typeface="Calibri" pitchFamily="34" charset="0"/>
                </a:rPr>
                <a:t> </a:t>
              </a:r>
              <a:r>
                <a:rPr lang="es-ES" sz="1600" b="1" dirty="0">
                  <a:solidFill>
                    <a:schemeClr val="bg1"/>
                  </a:solidFill>
                  <a:latin typeface="URW Palladio L" charset="0"/>
                  <a:ea typeface="Lucida Sans Unicode" pitchFamily="34" charset="0"/>
                  <a:cs typeface="Tahoma" pitchFamily="34" charset="0"/>
                </a:rPr>
                <a:t>p</a:t>
              </a:r>
              <a:r>
                <a:rPr lang="es-ES" sz="1600" b="1" baseline="-33000" dirty="0">
                  <a:solidFill>
                    <a:schemeClr val="bg1"/>
                  </a:solidFill>
                  <a:latin typeface="Symbol" pitchFamily="18" charset="2"/>
                  <a:ea typeface="Lucida Sans Unicode" pitchFamily="34" charset="0"/>
                  <a:cs typeface="Tahoma" pitchFamily="34" charset="0"/>
                </a:rPr>
                <a:t>L</a:t>
              </a:r>
              <a:r>
                <a:rPr lang="es-ES" sz="1600" dirty="0">
                  <a:solidFill>
                    <a:schemeClr val="bg1"/>
                  </a:solidFill>
                  <a:latin typeface="URW Palladio L" charset="0"/>
                  <a:ea typeface="Lucida Sans Unicode" pitchFamily="34" charset="0"/>
                  <a:cs typeface="Calibri" pitchFamily="34" charset="0"/>
                </a:rPr>
                <a:t> (MeV/c)</a:t>
              </a:r>
            </a:p>
          </p:txBody>
        </p:sp>
      </p:grpSp>
      <p:sp>
        <p:nvSpPr>
          <p:cNvPr id="2" name="Right Arrow 1"/>
          <p:cNvSpPr/>
          <p:nvPr/>
        </p:nvSpPr>
        <p:spPr bwMode="auto">
          <a:xfrm>
            <a:off x="2956261" y="2860675"/>
            <a:ext cx="978128" cy="58181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0132" y="1112930"/>
            <a:ext cx="318869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/>
            <a:r>
              <a:rPr lang="en-US" b="1" dirty="0">
                <a:solidFill>
                  <a:schemeClr val="bg1"/>
                </a:solidFill>
              </a:rPr>
              <a:t>Direct formation  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n → </a:t>
            </a:r>
            <a:r>
              <a:rPr lang="en-US" b="1" dirty="0">
                <a:solidFill>
                  <a:schemeClr val="bg1"/>
                </a:solidFill>
                <a:cs typeface="Calibri" pitchFamily="34" charset="0"/>
                <a:sym typeface="Symbol" pitchFamily="18" charset="2"/>
              </a:rPr>
              <a:t></a:t>
            </a:r>
            <a:r>
              <a:rPr lang="en-US" b="1" baseline="30000" dirty="0">
                <a:solidFill>
                  <a:schemeClr val="bg1"/>
                </a:solidFill>
                <a:cs typeface="Calibri" pitchFamily="34" charset="0"/>
                <a:sym typeface="Symbol" pitchFamily="18" charset="2"/>
              </a:rPr>
              <a:t>-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Elbow Connector 19"/>
          <p:cNvCxnSpPr>
            <a:cxnSpLocks noChangeShapeType="1"/>
          </p:cNvCxnSpPr>
          <p:nvPr/>
        </p:nvCxnSpPr>
        <p:spPr bwMode="auto">
          <a:xfrm>
            <a:off x="1346200" y="6038850"/>
            <a:ext cx="703263" cy="528638"/>
          </a:xfrm>
          <a:prstGeom prst="bentConnector3">
            <a:avLst>
              <a:gd name="adj1" fmla="val -394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8" name="Elbow Connector 19"/>
          <p:cNvCxnSpPr>
            <a:cxnSpLocks noChangeShapeType="1"/>
          </p:cNvCxnSpPr>
          <p:nvPr/>
        </p:nvCxnSpPr>
        <p:spPr bwMode="auto">
          <a:xfrm rot="5400000">
            <a:off x="9195156" y="2678970"/>
            <a:ext cx="614655" cy="12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8495531" y="2028024"/>
            <a:ext cx="13404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/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n →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</a:t>
            </a:r>
            <a:r>
              <a:rPr lang="en-US" baseline="30000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  <a:cs typeface="Calibri" pitchFamily="34" charset="0"/>
                <a:sym typeface="Symbol" pitchFamily="18" charset="2"/>
              </a:rPr>
              <a:t></a:t>
            </a:r>
            <a:r>
              <a:rPr lang="en-US" b="1" baseline="30000" dirty="0">
                <a:solidFill>
                  <a:schemeClr val="bg1"/>
                </a:solidFill>
                <a:cs typeface="Calibri" pitchFamily="34" charset="0"/>
                <a:sym typeface="Symbol" pitchFamily="18" charset="2"/>
              </a:rPr>
              <a:t>-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35521" y="3012634"/>
            <a:ext cx="973343" cy="40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sym typeface="Symbol" pitchFamily="18" charset="2"/>
              </a:rPr>
              <a:t>p-&gt;p</a:t>
            </a:r>
            <a:endParaRPr lang="es-ES" sz="2200" b="1" dirty="0">
              <a:solidFill>
                <a:schemeClr val="bg1"/>
              </a:solidFill>
              <a:sym typeface="Symbol" pitchFamily="18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845300" y="1462898"/>
            <a:ext cx="1658937" cy="100081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H="1">
            <a:off x="6231705" y="2384425"/>
            <a:ext cx="2320158" cy="49701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51863" y="3923853"/>
            <a:ext cx="1223412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True MC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simulation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30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4168" y="950564"/>
            <a:ext cx="6336457" cy="146112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876"/>
          <a:lstStyle/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1NA: </a:t>
            </a:r>
            <a:r>
              <a:rPr lang="en-U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N→</a:t>
            </a:r>
            <a:r>
              <a:rPr lang="el-GR" sz="2000" b="1" dirty="0" smtClean="0">
                <a:solidFill>
                  <a:schemeClr val="tx1"/>
                </a:solidFill>
              </a:rPr>
              <a:t>Λπ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</a:t>
            </a:r>
            <a:r>
              <a:rPr lang="es-ES" sz="2000" b="1" dirty="0" smtClean="0">
                <a:solidFill>
                  <a:schemeClr val="tx1"/>
                </a:solidFill>
              </a:rPr>
              <a:t>  </a:t>
            </a:r>
            <a:r>
              <a:rPr lang="es-ES" sz="2000" dirty="0" smtClean="0">
                <a:solidFill>
                  <a:schemeClr val="tx1"/>
                </a:solidFill>
              </a:rPr>
              <a:t>(N spectator)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1NA: </a:t>
            </a:r>
            <a:r>
              <a:rPr lang="en-U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N</a:t>
            </a:r>
            <a:r>
              <a:rPr lang="en-US" sz="2000" b="1" dirty="0">
                <a:solidFill>
                  <a:schemeClr val="tx1"/>
                </a:solidFill>
              </a:rPr>
              <a:t> →</a:t>
            </a:r>
            <a:r>
              <a:rPr lang="es-ES" sz="2000" b="1" dirty="0">
                <a:solidFill>
                  <a:schemeClr val="tx1"/>
                </a:solidFill>
              </a:rPr>
              <a:t>Σ</a:t>
            </a:r>
            <a:r>
              <a:rPr lang="el-GR" sz="2000" b="1" dirty="0">
                <a:solidFill>
                  <a:schemeClr val="tx1"/>
                </a:solidFill>
              </a:rPr>
              <a:t>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→</a:t>
            </a:r>
            <a:r>
              <a:rPr lang="el-GR" sz="2000" b="1" dirty="0" smtClean="0">
                <a:solidFill>
                  <a:schemeClr val="tx1"/>
                </a:solidFill>
              </a:rPr>
              <a:t>Λ</a:t>
            </a:r>
            <a:r>
              <a:rPr lang="es-ES" sz="2000" b="1" dirty="0" smtClean="0">
                <a:solidFill>
                  <a:schemeClr val="tx1"/>
                </a:solidFill>
              </a:rPr>
              <a:t>N</a:t>
            </a:r>
            <a:r>
              <a:rPr lang="el-GR" sz="2000" b="1" dirty="0" smtClean="0">
                <a:solidFill>
                  <a:schemeClr val="tx1"/>
                </a:solidFill>
              </a:rPr>
              <a:t>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 </a:t>
            </a:r>
            <a:r>
              <a:rPr lang="es-ES" sz="2000" dirty="0" smtClean="0">
                <a:solidFill>
                  <a:schemeClr val="tx1"/>
                </a:solidFill>
              </a:rPr>
              <a:t>(</a:t>
            </a:r>
            <a:r>
              <a:rPr lang="es-ES" sz="2000" dirty="0">
                <a:solidFill>
                  <a:schemeClr val="tx1"/>
                </a:solidFill>
              </a:rPr>
              <a:t>N </a:t>
            </a:r>
            <a:r>
              <a:rPr lang="es-ES" sz="2000" dirty="0" smtClean="0">
                <a:solidFill>
                  <a:schemeClr val="tx1"/>
                </a:solidFill>
              </a:rPr>
              <a:t>from </a:t>
            </a:r>
            <a:r>
              <a:rPr lang="es-ES" sz="2000" b="1" dirty="0" smtClean="0">
                <a:solidFill>
                  <a:schemeClr val="tx1"/>
                </a:solidFill>
              </a:rPr>
              <a:t>Σ/</a:t>
            </a:r>
            <a:r>
              <a:rPr lang="el-GR" sz="2000" b="1" dirty="0" smtClean="0">
                <a:solidFill>
                  <a:schemeClr val="tx1"/>
                </a:solidFill>
              </a:rPr>
              <a:t>Λ</a:t>
            </a:r>
            <a:r>
              <a:rPr lang="es-ES" sz="2000" b="1" dirty="0" smtClean="0">
                <a:solidFill>
                  <a:schemeClr val="tx1"/>
                </a:solidFill>
              </a:rPr>
              <a:t> conversion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dirty="0" smtClean="0"/>
              <a:t>	2NA: </a:t>
            </a:r>
            <a:r>
              <a:rPr lang="es-ES" sz="2000" b="1" dirty="0" smtClean="0"/>
              <a:t>K</a:t>
            </a:r>
            <a:r>
              <a:rPr lang="es-ES" sz="2000" b="1" baseline="30000" dirty="0" smtClean="0"/>
              <a:t>-</a:t>
            </a:r>
            <a:r>
              <a:rPr lang="es-ES" sz="2000" b="1" dirty="0" smtClean="0"/>
              <a:t>NN→</a:t>
            </a:r>
            <a:r>
              <a:rPr lang="el-GR" sz="2000" b="1" dirty="0" smtClean="0"/>
              <a:t>Λ</a:t>
            </a:r>
            <a:r>
              <a:rPr lang="es-ES" sz="2000" b="1" dirty="0" smtClean="0"/>
              <a:t>N</a:t>
            </a:r>
            <a:r>
              <a:rPr lang="es-ES" sz="2000" dirty="0" smtClean="0"/>
              <a:t> (pionless)</a:t>
            </a: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-1809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analysis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51445"/>
            <a:ext cx="35496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32000" y="1043533"/>
            <a:ext cx="395922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el-GR" b="1" dirty="0" smtClean="0">
                <a:solidFill>
                  <a:schemeClr val="accent6"/>
                </a:solidFill>
              </a:rPr>
              <a:t>Λ</a:t>
            </a:r>
            <a:r>
              <a:rPr lang="en-US" b="1" dirty="0" smtClean="0">
                <a:solidFill>
                  <a:schemeClr val="accent6"/>
                </a:solidFill>
              </a:rPr>
              <a:t>p all events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l-GR" b="1" dirty="0" smtClean="0">
                <a:solidFill>
                  <a:srgbClr val="FF0000"/>
                </a:solidFill>
              </a:rPr>
              <a:t>Λπ</a:t>
            </a:r>
            <a:r>
              <a:rPr lang="es-ES" b="1" baseline="30000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p events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1600" dirty="0" smtClean="0"/>
              <a:t>(arbitrary normalization)</a:t>
            </a: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2448024" y="2556495"/>
            <a:ext cx="1185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baseline="-25000" dirty="0">
                <a:solidFill>
                  <a:srgbClr val="000000"/>
                </a:solidFill>
                <a:latin typeface="Calibri" pitchFamily="34" charset="0"/>
              </a:rPr>
              <a:t>Λp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(MeV)</a:t>
            </a:r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2232025" y="370507"/>
            <a:ext cx="12477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p events</a:t>
            </a:r>
          </a:p>
          <a:p>
            <a:pPr eaLnBrk="1"/>
            <a:r>
              <a:rPr lang="en-US" b="1">
                <a:solidFill>
                  <a:srgbClr val="000000"/>
                </a:solidFill>
              </a:rPr>
              <a:t>In </a:t>
            </a:r>
            <a:r>
              <a:rPr lang="en-US" b="1" baseline="30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2848540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Why to perform this analysis?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5435" y="1960090"/>
            <a:ext cx="5636251" cy="1661668"/>
          </a:xfrm>
        </p:spPr>
        <p:txBody>
          <a:bodyPr>
            <a:normAutofit fontScale="92500" lnSpcReduction="20000"/>
          </a:bodyPr>
          <a:lstStyle/>
          <a:p>
            <a:pPr marL="503972" lvl="1" indent="0"/>
            <a:r>
              <a:rPr lang="es-ES" sz="2600" u="sng" dirty="0">
                <a:solidFill>
                  <a:srgbClr val="FF0000"/>
                </a:solidFill>
              </a:rPr>
              <a:t>No-target analysis:</a:t>
            </a:r>
          </a:p>
          <a:p>
            <a:pPr marL="503972" lvl="1" indent="0"/>
            <a:r>
              <a:rPr lang="es-ES" sz="2600" dirty="0">
                <a:solidFill>
                  <a:srgbClr val="FF0000"/>
                </a:solidFill>
              </a:rPr>
              <a:t> - Poor statistics</a:t>
            </a:r>
          </a:p>
          <a:p>
            <a:pPr marL="503972" lvl="1" indent="0"/>
            <a:r>
              <a:rPr lang="es-ES" sz="2600" dirty="0">
                <a:solidFill>
                  <a:srgbClr val="FF0000"/>
                </a:solidFill>
              </a:rPr>
              <a:t> - Interaction nuclei difficult</a:t>
            </a:r>
          </a:p>
          <a:p>
            <a:pPr marL="503972" lvl="1" indent="0"/>
            <a:r>
              <a:rPr lang="es-ES" sz="2600" dirty="0">
                <a:solidFill>
                  <a:srgbClr val="FF0000"/>
                </a:solidFill>
              </a:rPr>
              <a:t>   to identify</a:t>
            </a:r>
          </a:p>
          <a:p>
            <a:pPr marL="503972" lvl="1" indent="0"/>
            <a:endParaRPr lang="es-ES" sz="2600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 rot="19761915">
            <a:off x="1854683" y="3775617"/>
            <a:ext cx="1288790" cy="416608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2200" b="1" u="sng" dirty="0"/>
              <a:t>The bad</a:t>
            </a:r>
          </a:p>
        </p:txBody>
      </p:sp>
      <p:sp>
        <p:nvSpPr>
          <p:cNvPr id="5" name="4 CuadroTexto"/>
          <p:cNvSpPr txBox="1"/>
          <p:nvPr/>
        </p:nvSpPr>
        <p:spPr>
          <a:xfrm rot="19761915">
            <a:off x="6563779" y="3864426"/>
            <a:ext cx="1477944" cy="416608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2200" b="1" u="sng" dirty="0"/>
              <a:t>The good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278464" y="1957316"/>
            <a:ext cx="4048575" cy="1905012"/>
          </a:xfrm>
          <a:prstGeom prst="rect">
            <a:avLst/>
          </a:prstGeom>
        </p:spPr>
        <p:txBody>
          <a:bodyPr vert="horz" lIns="100794" tIns="50397" rIns="100794" bIns="50397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972" lvl="1" indent="0">
              <a:buNone/>
            </a:pPr>
            <a:r>
              <a:rPr lang="es-ES" sz="2600" u="sng" dirty="0">
                <a:solidFill>
                  <a:srgbClr val="FF0000"/>
                </a:solidFill>
              </a:rPr>
              <a:t>Active detector:</a:t>
            </a:r>
          </a:p>
          <a:p>
            <a:pPr marL="503972" lvl="1" indent="0">
              <a:buNone/>
            </a:pPr>
            <a:r>
              <a:rPr lang="es-ES" sz="2600" dirty="0">
                <a:solidFill>
                  <a:srgbClr val="FF0000"/>
                </a:solidFill>
              </a:rPr>
              <a:t>-Excellence acceptance    </a:t>
            </a:r>
          </a:p>
          <a:p>
            <a:pPr marL="503972" lvl="1" indent="0">
              <a:buNone/>
            </a:pPr>
            <a:r>
              <a:rPr lang="es-ES" sz="2600" dirty="0">
                <a:solidFill>
                  <a:srgbClr val="FF0000"/>
                </a:solidFill>
              </a:rPr>
              <a:t>-Excellence resolution</a:t>
            </a:r>
          </a:p>
          <a:p>
            <a:pPr marL="503972" lvl="1" indent="0">
              <a:buNone/>
            </a:pPr>
            <a:r>
              <a:rPr lang="es-ES" sz="2600" dirty="0">
                <a:solidFill>
                  <a:srgbClr val="FF0000"/>
                </a:solidFill>
              </a:rPr>
              <a:t>-Charged+neutrals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18129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4168" y="950564"/>
            <a:ext cx="6336457" cy="146112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876"/>
          <a:lstStyle/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1NA: </a:t>
            </a:r>
            <a:r>
              <a:rPr lang="en-U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N→</a:t>
            </a:r>
            <a:r>
              <a:rPr lang="el-GR" sz="2000" b="1" dirty="0" smtClean="0">
                <a:solidFill>
                  <a:schemeClr val="tx1"/>
                </a:solidFill>
              </a:rPr>
              <a:t>Λπ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</a:t>
            </a:r>
            <a:r>
              <a:rPr lang="es-ES" sz="2000" b="1" dirty="0" smtClean="0">
                <a:solidFill>
                  <a:schemeClr val="tx1"/>
                </a:solidFill>
              </a:rPr>
              <a:t>  </a:t>
            </a:r>
            <a:r>
              <a:rPr lang="es-ES" sz="2000" dirty="0" smtClean="0">
                <a:solidFill>
                  <a:schemeClr val="tx1"/>
                </a:solidFill>
              </a:rPr>
              <a:t>(N spectator)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1NA: </a:t>
            </a:r>
            <a:r>
              <a:rPr lang="en-U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N</a:t>
            </a:r>
            <a:r>
              <a:rPr lang="en-US" sz="2000" b="1" dirty="0">
                <a:solidFill>
                  <a:schemeClr val="tx1"/>
                </a:solidFill>
              </a:rPr>
              <a:t> →</a:t>
            </a:r>
            <a:r>
              <a:rPr lang="es-ES" sz="2000" b="1" dirty="0">
                <a:solidFill>
                  <a:schemeClr val="tx1"/>
                </a:solidFill>
              </a:rPr>
              <a:t>Σ</a:t>
            </a:r>
            <a:r>
              <a:rPr lang="el-GR" sz="2000" b="1" dirty="0">
                <a:solidFill>
                  <a:schemeClr val="tx1"/>
                </a:solidFill>
              </a:rPr>
              <a:t>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→</a:t>
            </a:r>
            <a:r>
              <a:rPr lang="el-GR" sz="2000" b="1" dirty="0" smtClean="0">
                <a:solidFill>
                  <a:schemeClr val="tx1"/>
                </a:solidFill>
              </a:rPr>
              <a:t>Λ</a:t>
            </a:r>
            <a:r>
              <a:rPr lang="es-ES" sz="2000" b="1" dirty="0" smtClean="0">
                <a:solidFill>
                  <a:schemeClr val="tx1"/>
                </a:solidFill>
              </a:rPr>
              <a:t>N</a:t>
            </a:r>
            <a:r>
              <a:rPr lang="el-GR" sz="2000" b="1" dirty="0" smtClean="0">
                <a:solidFill>
                  <a:schemeClr val="tx1"/>
                </a:solidFill>
              </a:rPr>
              <a:t>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 </a:t>
            </a:r>
            <a:r>
              <a:rPr lang="es-ES" sz="2000" dirty="0" smtClean="0">
                <a:solidFill>
                  <a:schemeClr val="tx1"/>
                </a:solidFill>
              </a:rPr>
              <a:t>(</a:t>
            </a:r>
            <a:r>
              <a:rPr lang="es-ES" sz="2000" dirty="0">
                <a:solidFill>
                  <a:schemeClr val="tx1"/>
                </a:solidFill>
              </a:rPr>
              <a:t>N </a:t>
            </a:r>
            <a:r>
              <a:rPr lang="es-ES" sz="2000" dirty="0" smtClean="0">
                <a:solidFill>
                  <a:schemeClr val="tx1"/>
                </a:solidFill>
              </a:rPr>
              <a:t>from </a:t>
            </a:r>
            <a:r>
              <a:rPr lang="es-ES" sz="2000" b="1" dirty="0" smtClean="0">
                <a:solidFill>
                  <a:schemeClr val="tx1"/>
                </a:solidFill>
              </a:rPr>
              <a:t>Σ/</a:t>
            </a:r>
            <a:r>
              <a:rPr lang="el-GR" sz="2000" b="1" dirty="0" smtClean="0">
                <a:solidFill>
                  <a:schemeClr val="tx1"/>
                </a:solidFill>
              </a:rPr>
              <a:t>Λ</a:t>
            </a:r>
            <a:r>
              <a:rPr lang="es-ES" sz="2000" b="1" dirty="0" smtClean="0">
                <a:solidFill>
                  <a:schemeClr val="tx1"/>
                </a:solidFill>
              </a:rPr>
              <a:t> conversion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dirty="0" smtClean="0"/>
              <a:t>	2NA: </a:t>
            </a:r>
            <a:r>
              <a:rPr lang="es-ES" sz="2000" b="1" dirty="0" smtClean="0"/>
              <a:t>K</a:t>
            </a:r>
            <a:r>
              <a:rPr lang="es-ES" sz="2000" b="1" baseline="30000" dirty="0" smtClean="0"/>
              <a:t>-</a:t>
            </a:r>
            <a:r>
              <a:rPr lang="es-ES" sz="2000" b="1" dirty="0" smtClean="0"/>
              <a:t>NN→</a:t>
            </a:r>
            <a:r>
              <a:rPr lang="el-GR" sz="2000" b="1" dirty="0" smtClean="0"/>
              <a:t>Λ</a:t>
            </a:r>
            <a:r>
              <a:rPr lang="es-ES" sz="2000" b="1" dirty="0" smtClean="0"/>
              <a:t>N</a:t>
            </a:r>
            <a:r>
              <a:rPr lang="es-ES" sz="2000" dirty="0" smtClean="0"/>
              <a:t> (pionless)</a:t>
            </a: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-1809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analysis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51445"/>
            <a:ext cx="35496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32000" y="1043533"/>
            <a:ext cx="395922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el-GR" b="1" dirty="0" smtClean="0">
                <a:solidFill>
                  <a:schemeClr val="accent6"/>
                </a:solidFill>
              </a:rPr>
              <a:t>Λ</a:t>
            </a:r>
            <a:r>
              <a:rPr lang="en-US" b="1" dirty="0" smtClean="0">
                <a:solidFill>
                  <a:schemeClr val="accent6"/>
                </a:solidFill>
              </a:rPr>
              <a:t>p all events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l-GR" b="1" dirty="0" smtClean="0">
                <a:solidFill>
                  <a:srgbClr val="FF0000"/>
                </a:solidFill>
              </a:rPr>
              <a:t>Λπ</a:t>
            </a:r>
            <a:r>
              <a:rPr lang="es-ES" b="1" baseline="30000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p events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1600" dirty="0" smtClean="0"/>
              <a:t>(arbitrary normalization)</a:t>
            </a: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2448024" y="2556495"/>
            <a:ext cx="1185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baseline="-25000" dirty="0">
                <a:solidFill>
                  <a:srgbClr val="000000"/>
                </a:solidFill>
                <a:latin typeface="Calibri" pitchFamily="34" charset="0"/>
              </a:rPr>
              <a:t>Λp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(MeV)</a:t>
            </a:r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2232025" y="370507"/>
            <a:ext cx="12477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p events</a:t>
            </a:r>
          </a:p>
          <a:p>
            <a:pPr eaLnBrk="1"/>
            <a:r>
              <a:rPr lang="en-US" b="1">
                <a:solidFill>
                  <a:srgbClr val="000000"/>
                </a:solidFill>
              </a:rPr>
              <a:t>In </a:t>
            </a:r>
            <a:r>
              <a:rPr lang="en-US" b="1" baseline="30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He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02" y="3259304"/>
            <a:ext cx="6056525" cy="341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744956" y="6604340"/>
            <a:ext cx="1185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baseline="-25000" dirty="0">
                <a:solidFill>
                  <a:srgbClr val="000000"/>
                </a:solidFill>
                <a:latin typeface="Calibri" pitchFamily="34" charset="0"/>
              </a:rPr>
              <a:t>Λp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(MeV)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6059" y="3118302"/>
            <a:ext cx="2539478" cy="4930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Internal Conversion </a:t>
            </a:r>
            <a:r>
              <a:rPr lang="el-GR" sz="1400" b="1" dirty="0" smtClean="0">
                <a:solidFill>
                  <a:srgbClr val="FF0000"/>
                </a:solidFill>
              </a:rPr>
              <a:t>Σ</a:t>
            </a:r>
            <a:r>
              <a:rPr lang="es-ES" sz="1400" b="1" dirty="0" smtClean="0">
                <a:solidFill>
                  <a:srgbClr val="FF0000"/>
                </a:solidFill>
              </a:rPr>
              <a:t>p→</a:t>
            </a:r>
            <a:r>
              <a:rPr lang="el-GR" sz="1400" b="1" dirty="0" smtClean="0">
                <a:solidFill>
                  <a:srgbClr val="FF0000"/>
                </a:solidFill>
              </a:rPr>
              <a:t>Λ</a:t>
            </a:r>
            <a:r>
              <a:rPr lang="es-ES" sz="1400" b="1" dirty="0" smtClean="0">
                <a:solidFill>
                  <a:srgbClr val="FF0000"/>
                </a:solidFill>
              </a:rPr>
              <a:t>p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/>
              <a:t>K</a:t>
            </a:r>
            <a:r>
              <a:rPr lang="en-US" sz="1400" b="1" baseline="30000" dirty="0" smtClean="0"/>
              <a:t>-</a:t>
            </a:r>
            <a:r>
              <a:rPr lang="en-US" sz="1400" b="1" dirty="0"/>
              <a:t>n</a:t>
            </a:r>
            <a:r>
              <a:rPr lang="en-US" sz="1400" b="1" dirty="0" smtClean="0"/>
              <a:t> </a:t>
            </a:r>
            <a:r>
              <a:rPr lang="en-US" sz="1400" b="1" dirty="0"/>
              <a:t>→</a:t>
            </a:r>
            <a:r>
              <a:rPr lang="es-ES" sz="1400" b="1" dirty="0" smtClean="0"/>
              <a:t>Σ</a:t>
            </a:r>
            <a:r>
              <a:rPr lang="es-ES" sz="1400" b="1" baseline="30000" dirty="0" smtClean="0"/>
              <a:t>0</a:t>
            </a:r>
            <a:r>
              <a:rPr lang="el-GR" sz="1400" b="1" dirty="0" smtClean="0"/>
              <a:t>π</a:t>
            </a:r>
            <a:r>
              <a:rPr lang="es-ES" sz="1400" b="1" baseline="30000" dirty="0"/>
              <a:t>-</a:t>
            </a:r>
            <a:r>
              <a:rPr lang="en-US" sz="1400" b="1" dirty="0">
                <a:solidFill>
                  <a:srgbClr val="FF0000"/>
                </a:solidFill>
              </a:rPr>
              <a:t>→</a:t>
            </a:r>
            <a:r>
              <a:rPr lang="el-GR" sz="1400" b="1" dirty="0" smtClean="0"/>
              <a:t>Λ</a:t>
            </a:r>
            <a:r>
              <a:rPr lang="es-ES" sz="1400" b="1" dirty="0" smtClean="0"/>
              <a:t>(p)</a:t>
            </a:r>
            <a:r>
              <a:rPr lang="el-GR" sz="1400" b="1" dirty="0" smtClean="0"/>
              <a:t>π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sp>
        <p:nvSpPr>
          <p:cNvPr id="22" name="Rectangle 21"/>
          <p:cNvSpPr/>
          <p:nvPr/>
        </p:nvSpPr>
        <p:spPr>
          <a:xfrm>
            <a:off x="2768549" y="3990356"/>
            <a:ext cx="1625766" cy="4930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1400" b="1" dirty="0" smtClean="0"/>
              <a:t>Spectator proton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K</a:t>
            </a:r>
            <a:r>
              <a:rPr lang="en-US" sz="1400" b="1" baseline="30000" dirty="0" smtClean="0"/>
              <a:t>-</a:t>
            </a:r>
            <a:r>
              <a:rPr lang="en-US" sz="1400" b="1" dirty="0"/>
              <a:t>n</a:t>
            </a:r>
            <a:r>
              <a:rPr lang="en-US" sz="1400" b="1" dirty="0" smtClean="0"/>
              <a:t> →</a:t>
            </a:r>
            <a:r>
              <a:rPr lang="el-GR" sz="1400" b="1" dirty="0" smtClean="0"/>
              <a:t>Λ</a:t>
            </a:r>
            <a:r>
              <a:rPr lang="el-GR" sz="1400" b="1" dirty="0"/>
              <a:t>π</a:t>
            </a:r>
            <a:r>
              <a:rPr lang="es-ES" sz="1400" b="1" baseline="30000" dirty="0" smtClean="0"/>
              <a:t>-</a:t>
            </a:r>
            <a:r>
              <a:rPr lang="es-ES" sz="1400" dirty="0" smtClean="0"/>
              <a:t> </a:t>
            </a:r>
            <a:r>
              <a:rPr lang="es-ES" sz="1400" b="1" dirty="0" smtClean="0"/>
              <a:t>(p)</a:t>
            </a:r>
            <a:endParaRPr lang="es-ES" sz="1400" dirty="0"/>
          </a:p>
        </p:txBody>
      </p:sp>
      <p:sp>
        <p:nvSpPr>
          <p:cNvPr id="23" name="Rectangle 22"/>
          <p:cNvSpPr/>
          <p:nvPr/>
        </p:nvSpPr>
        <p:spPr>
          <a:xfrm>
            <a:off x="4951181" y="4621096"/>
            <a:ext cx="2539478" cy="693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2NA absorption</a:t>
            </a:r>
          </a:p>
          <a:p>
            <a:r>
              <a:rPr lang="en-US" sz="1400" b="1" dirty="0" smtClean="0"/>
              <a:t>Internal Conversion </a:t>
            </a:r>
            <a:r>
              <a:rPr lang="el-GR" sz="1400" b="1" dirty="0" smtClean="0">
                <a:solidFill>
                  <a:srgbClr val="FF0000"/>
                </a:solidFill>
              </a:rPr>
              <a:t>Σ</a:t>
            </a:r>
            <a:r>
              <a:rPr lang="es-ES" sz="1400" b="1" dirty="0" smtClean="0">
                <a:solidFill>
                  <a:srgbClr val="FF0000"/>
                </a:solidFill>
              </a:rPr>
              <a:t>p→</a:t>
            </a:r>
            <a:r>
              <a:rPr lang="el-GR" sz="1400" b="1" dirty="0" smtClean="0">
                <a:solidFill>
                  <a:srgbClr val="FF0000"/>
                </a:solidFill>
              </a:rPr>
              <a:t>Λ</a:t>
            </a:r>
            <a:r>
              <a:rPr lang="es-ES" sz="1400" b="1" dirty="0" smtClean="0">
                <a:solidFill>
                  <a:srgbClr val="FF0000"/>
                </a:solidFill>
              </a:rPr>
              <a:t>p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/>
              <a:t>K</a:t>
            </a:r>
            <a:r>
              <a:rPr lang="en-US" sz="1400" b="1" baseline="30000" dirty="0" smtClean="0"/>
              <a:t>-</a:t>
            </a:r>
            <a:r>
              <a:rPr lang="en-US" sz="1400" b="1" dirty="0" smtClean="0"/>
              <a:t>np </a:t>
            </a:r>
            <a:r>
              <a:rPr lang="en-US" sz="1400" b="1" dirty="0"/>
              <a:t>→</a:t>
            </a:r>
            <a:r>
              <a:rPr lang="es-ES" sz="1400" b="1" dirty="0" smtClean="0"/>
              <a:t>Σ</a:t>
            </a:r>
            <a:r>
              <a:rPr lang="es-ES" sz="1400" b="1" baseline="30000" dirty="0" smtClean="0"/>
              <a:t>0</a:t>
            </a:r>
            <a:r>
              <a:rPr lang="es-ES" sz="1400" b="1" dirty="0" smtClean="0"/>
              <a:t>n</a:t>
            </a:r>
            <a:r>
              <a:rPr lang="en-US" sz="1400" b="1" dirty="0" smtClean="0">
                <a:solidFill>
                  <a:srgbClr val="FF0000"/>
                </a:solidFill>
              </a:rPr>
              <a:t>→</a:t>
            </a:r>
            <a:r>
              <a:rPr lang="el-GR" sz="1400" b="1" dirty="0" smtClean="0"/>
              <a:t>Λ</a:t>
            </a:r>
            <a:r>
              <a:rPr lang="es-ES" sz="1400" b="1" dirty="0" smtClean="0"/>
              <a:t>(p)n</a:t>
            </a:r>
            <a:endParaRPr lang="es-ES" sz="1400" dirty="0"/>
          </a:p>
        </p:txBody>
      </p:sp>
      <p:sp>
        <p:nvSpPr>
          <p:cNvPr id="24" name="Rectangle 23"/>
          <p:cNvSpPr/>
          <p:nvPr/>
        </p:nvSpPr>
        <p:spPr>
          <a:xfrm>
            <a:off x="5167205" y="6686777"/>
            <a:ext cx="2539478" cy="693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2NA absorption</a:t>
            </a:r>
          </a:p>
          <a:p>
            <a:r>
              <a:rPr lang="en-US" sz="1400" b="1" dirty="0" smtClean="0"/>
              <a:t>Internal Conversion </a:t>
            </a:r>
            <a:r>
              <a:rPr lang="el-GR" sz="1400" b="1" dirty="0" smtClean="0">
                <a:solidFill>
                  <a:srgbClr val="FF0000"/>
                </a:solidFill>
              </a:rPr>
              <a:t>Σ</a:t>
            </a:r>
            <a:r>
              <a:rPr lang="es-ES" sz="1400" b="1" dirty="0" smtClean="0">
                <a:solidFill>
                  <a:srgbClr val="FF0000"/>
                </a:solidFill>
              </a:rPr>
              <a:t>p→</a:t>
            </a:r>
            <a:r>
              <a:rPr lang="el-GR" sz="1400" b="1" dirty="0" smtClean="0">
                <a:solidFill>
                  <a:srgbClr val="FF0000"/>
                </a:solidFill>
              </a:rPr>
              <a:t>Λ</a:t>
            </a:r>
            <a:r>
              <a:rPr lang="es-ES" sz="1400" b="1" dirty="0" smtClean="0">
                <a:solidFill>
                  <a:srgbClr val="FF0000"/>
                </a:solidFill>
              </a:rPr>
              <a:t>p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/>
              <a:t>K</a:t>
            </a:r>
            <a:r>
              <a:rPr lang="en-US" sz="1400" b="1" baseline="30000" dirty="0" smtClean="0"/>
              <a:t>-</a:t>
            </a:r>
            <a:r>
              <a:rPr lang="en-US" sz="1400" b="1" dirty="0" smtClean="0"/>
              <a:t>pp </a:t>
            </a:r>
            <a:r>
              <a:rPr lang="en-US" sz="1400" b="1" dirty="0"/>
              <a:t>→</a:t>
            </a:r>
            <a:r>
              <a:rPr lang="es-ES" sz="1400" b="1" dirty="0" smtClean="0"/>
              <a:t>Σ</a:t>
            </a:r>
            <a:r>
              <a:rPr lang="es-ES" sz="1400" b="1" baseline="30000" dirty="0" smtClean="0"/>
              <a:t>0</a:t>
            </a:r>
            <a:r>
              <a:rPr lang="es-ES" sz="1400" b="1" dirty="0"/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→</a:t>
            </a:r>
            <a:r>
              <a:rPr lang="el-GR" sz="1400" b="1" dirty="0" smtClean="0"/>
              <a:t>Λ</a:t>
            </a:r>
            <a:r>
              <a:rPr lang="es-ES" sz="1400" b="1" dirty="0"/>
              <a:t>p</a:t>
            </a:r>
            <a:r>
              <a:rPr lang="es-ES" sz="1400" b="1" dirty="0" smtClean="0"/>
              <a:t>(n)</a:t>
            </a:r>
            <a:endParaRPr lang="es-ES" sz="14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834475" y="5710590"/>
            <a:ext cx="129614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94715" y="3406334"/>
            <a:ext cx="1510093" cy="4930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2NA absorption</a:t>
            </a:r>
          </a:p>
          <a:p>
            <a:pPr algn="ctr"/>
            <a:r>
              <a:rPr lang="en-US" sz="1400" b="1" dirty="0" smtClean="0"/>
              <a:t>K</a:t>
            </a:r>
            <a:r>
              <a:rPr lang="en-US" sz="1400" b="1" baseline="30000" dirty="0" smtClean="0"/>
              <a:t>-</a:t>
            </a:r>
            <a:r>
              <a:rPr lang="en-US" sz="1400" b="1" dirty="0"/>
              <a:t>p</a:t>
            </a:r>
            <a:r>
              <a:rPr lang="en-US" sz="1400" b="1" dirty="0" smtClean="0"/>
              <a:t>p →</a:t>
            </a:r>
            <a:r>
              <a:rPr lang="el-GR" sz="1400" b="1" dirty="0" smtClean="0"/>
              <a:t>Λ</a:t>
            </a:r>
            <a:r>
              <a:rPr lang="es-ES" sz="1400" b="1" dirty="0" smtClean="0"/>
              <a:t>p</a:t>
            </a:r>
            <a:endParaRPr lang="es-ES" sz="14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129947" y="4483440"/>
            <a:ext cx="0" cy="2190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4951181" y="3611386"/>
            <a:ext cx="379238" cy="299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666299" y="5336523"/>
            <a:ext cx="379238" cy="299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6482547" y="6214646"/>
            <a:ext cx="0" cy="4721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8210739" y="3899418"/>
            <a:ext cx="288032" cy="3374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74010" y="3814815"/>
            <a:ext cx="2634054" cy="1895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True MC simulation</a:t>
            </a:r>
          </a:p>
          <a:p>
            <a:r>
              <a:rPr lang="es-ES" dirty="0" smtClean="0"/>
              <a:t>(no accept.)</a:t>
            </a:r>
          </a:p>
          <a:p>
            <a:endParaRPr lang="es-ES" dirty="0"/>
          </a:p>
          <a:p>
            <a:r>
              <a:rPr lang="es-ES" dirty="0" smtClean="0"/>
              <a:t>3 processes simulated:</a:t>
            </a:r>
          </a:p>
          <a:p>
            <a:r>
              <a:rPr lang="es-ES" dirty="0" smtClean="0"/>
              <a:t>-interaction in C at rest</a:t>
            </a:r>
          </a:p>
          <a:p>
            <a:r>
              <a:rPr lang="es-ES" dirty="0" smtClean="0"/>
              <a:t>-interaction in C in flight</a:t>
            </a:r>
          </a:p>
          <a:p>
            <a:r>
              <a:rPr lang="es-ES" dirty="0" smtClean="0"/>
              <a:t>-interaction in He at rest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958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4168" y="950564"/>
            <a:ext cx="6336457" cy="146112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876"/>
          <a:lstStyle/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1NA: </a:t>
            </a:r>
            <a:r>
              <a:rPr lang="en-U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N→</a:t>
            </a:r>
            <a:r>
              <a:rPr lang="el-GR" sz="2000" b="1" dirty="0" smtClean="0">
                <a:solidFill>
                  <a:schemeClr val="tx1"/>
                </a:solidFill>
              </a:rPr>
              <a:t>Λπ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</a:t>
            </a:r>
            <a:r>
              <a:rPr lang="es-ES" sz="2000" b="1" dirty="0" smtClean="0">
                <a:solidFill>
                  <a:schemeClr val="tx1"/>
                </a:solidFill>
              </a:rPr>
              <a:t>  </a:t>
            </a:r>
            <a:r>
              <a:rPr lang="es-ES" sz="2000" dirty="0" smtClean="0">
                <a:solidFill>
                  <a:schemeClr val="tx1"/>
                </a:solidFill>
              </a:rPr>
              <a:t>(N spectator)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1NA: </a:t>
            </a:r>
            <a:r>
              <a:rPr lang="en-U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N</a:t>
            </a:r>
            <a:r>
              <a:rPr lang="en-US" sz="2000" b="1" dirty="0">
                <a:solidFill>
                  <a:schemeClr val="tx1"/>
                </a:solidFill>
              </a:rPr>
              <a:t> →</a:t>
            </a:r>
            <a:r>
              <a:rPr lang="es-ES" sz="2000" b="1" dirty="0">
                <a:solidFill>
                  <a:schemeClr val="tx1"/>
                </a:solidFill>
              </a:rPr>
              <a:t>Σ</a:t>
            </a:r>
            <a:r>
              <a:rPr lang="el-GR" sz="2000" b="1" dirty="0">
                <a:solidFill>
                  <a:schemeClr val="tx1"/>
                </a:solidFill>
              </a:rPr>
              <a:t>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→</a:t>
            </a:r>
            <a:r>
              <a:rPr lang="el-GR" sz="2000" b="1" dirty="0" smtClean="0">
                <a:solidFill>
                  <a:schemeClr val="tx1"/>
                </a:solidFill>
              </a:rPr>
              <a:t>Λ</a:t>
            </a:r>
            <a:r>
              <a:rPr lang="es-ES" sz="2000" b="1" dirty="0" smtClean="0">
                <a:solidFill>
                  <a:schemeClr val="tx1"/>
                </a:solidFill>
              </a:rPr>
              <a:t>N</a:t>
            </a:r>
            <a:r>
              <a:rPr lang="el-GR" sz="2000" b="1" dirty="0" smtClean="0">
                <a:solidFill>
                  <a:schemeClr val="tx1"/>
                </a:solidFill>
              </a:rPr>
              <a:t>π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- </a:t>
            </a:r>
            <a:r>
              <a:rPr lang="es-ES" sz="2000" dirty="0" smtClean="0">
                <a:solidFill>
                  <a:schemeClr val="tx1"/>
                </a:solidFill>
              </a:rPr>
              <a:t>(</a:t>
            </a:r>
            <a:r>
              <a:rPr lang="es-ES" sz="2000" dirty="0">
                <a:solidFill>
                  <a:schemeClr val="tx1"/>
                </a:solidFill>
              </a:rPr>
              <a:t>N </a:t>
            </a:r>
            <a:r>
              <a:rPr lang="es-ES" sz="2000" dirty="0" smtClean="0">
                <a:solidFill>
                  <a:schemeClr val="tx1"/>
                </a:solidFill>
              </a:rPr>
              <a:t>from </a:t>
            </a:r>
            <a:r>
              <a:rPr lang="es-ES" sz="2000" b="1" dirty="0" smtClean="0">
                <a:solidFill>
                  <a:schemeClr val="tx1"/>
                </a:solidFill>
              </a:rPr>
              <a:t>Σ/</a:t>
            </a:r>
            <a:r>
              <a:rPr lang="el-GR" sz="2000" b="1" dirty="0" smtClean="0">
                <a:solidFill>
                  <a:schemeClr val="tx1"/>
                </a:solidFill>
              </a:rPr>
              <a:t>Λ</a:t>
            </a:r>
            <a:r>
              <a:rPr lang="es-ES" sz="2000" b="1" dirty="0" smtClean="0">
                <a:solidFill>
                  <a:schemeClr val="tx1"/>
                </a:solidFill>
              </a:rPr>
              <a:t> conversion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dirty="0" smtClean="0"/>
              <a:t>	2NA: </a:t>
            </a:r>
            <a:r>
              <a:rPr lang="es-ES" sz="2000" b="1" dirty="0" smtClean="0"/>
              <a:t>K</a:t>
            </a:r>
            <a:r>
              <a:rPr lang="es-ES" sz="2000" b="1" baseline="30000" dirty="0" smtClean="0"/>
              <a:t>-</a:t>
            </a:r>
            <a:r>
              <a:rPr lang="es-ES" sz="2000" b="1" dirty="0" smtClean="0"/>
              <a:t>NN→</a:t>
            </a:r>
            <a:r>
              <a:rPr lang="el-GR" sz="2000" b="1" dirty="0" smtClean="0"/>
              <a:t>Λ</a:t>
            </a:r>
            <a:r>
              <a:rPr lang="es-ES" sz="2000" b="1" dirty="0" smtClean="0"/>
              <a:t>N</a:t>
            </a:r>
            <a:r>
              <a:rPr lang="es-ES" sz="2000" dirty="0" smtClean="0"/>
              <a:t> (pionless)</a:t>
            </a: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-1809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analysis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51445"/>
            <a:ext cx="35496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32000" y="1043533"/>
            <a:ext cx="395922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el-GR" b="1" dirty="0" smtClean="0">
                <a:solidFill>
                  <a:schemeClr val="accent6"/>
                </a:solidFill>
              </a:rPr>
              <a:t>Λ</a:t>
            </a:r>
            <a:r>
              <a:rPr lang="en-US" b="1" dirty="0" smtClean="0">
                <a:solidFill>
                  <a:schemeClr val="accent6"/>
                </a:solidFill>
              </a:rPr>
              <a:t>p all events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l-GR" b="1" dirty="0" smtClean="0">
                <a:solidFill>
                  <a:srgbClr val="FF0000"/>
                </a:solidFill>
              </a:rPr>
              <a:t>Λπ</a:t>
            </a:r>
            <a:r>
              <a:rPr lang="es-ES" b="1" baseline="30000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p events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1600" dirty="0" smtClean="0"/>
              <a:t>(arbitrary normalization)</a:t>
            </a: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2448024" y="2556495"/>
            <a:ext cx="1185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baseline="-25000" dirty="0">
                <a:solidFill>
                  <a:srgbClr val="000000"/>
                </a:solidFill>
                <a:latin typeface="Calibri" pitchFamily="34" charset="0"/>
              </a:rPr>
              <a:t>Λp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(MeV)</a:t>
            </a:r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2232025" y="370507"/>
            <a:ext cx="12477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p events</a:t>
            </a:r>
          </a:p>
          <a:p>
            <a:pPr eaLnBrk="1"/>
            <a:r>
              <a:rPr lang="en-US" b="1">
                <a:solidFill>
                  <a:srgbClr val="000000"/>
                </a:solidFill>
              </a:rPr>
              <a:t>In </a:t>
            </a:r>
            <a:r>
              <a:rPr lang="en-US" b="1" baseline="30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He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02" y="3259304"/>
            <a:ext cx="6056525" cy="341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744956" y="6604340"/>
            <a:ext cx="1185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baseline="-25000" dirty="0">
                <a:solidFill>
                  <a:srgbClr val="000000"/>
                </a:solidFill>
                <a:latin typeface="Calibri" pitchFamily="34" charset="0"/>
              </a:rPr>
              <a:t>Λp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(MeV)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6059" y="3118302"/>
            <a:ext cx="2539478" cy="4930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Internal Conversion </a:t>
            </a:r>
            <a:r>
              <a:rPr lang="el-GR" sz="1400" b="1" dirty="0" smtClean="0">
                <a:solidFill>
                  <a:srgbClr val="FF0000"/>
                </a:solidFill>
              </a:rPr>
              <a:t>Σ</a:t>
            </a:r>
            <a:r>
              <a:rPr lang="es-ES" sz="1400" b="1" dirty="0" smtClean="0">
                <a:solidFill>
                  <a:srgbClr val="FF0000"/>
                </a:solidFill>
              </a:rPr>
              <a:t>p→</a:t>
            </a:r>
            <a:r>
              <a:rPr lang="el-GR" sz="1400" b="1" dirty="0" smtClean="0">
                <a:solidFill>
                  <a:srgbClr val="FF0000"/>
                </a:solidFill>
              </a:rPr>
              <a:t>Λ</a:t>
            </a:r>
            <a:r>
              <a:rPr lang="es-ES" sz="1400" b="1" dirty="0" smtClean="0">
                <a:solidFill>
                  <a:srgbClr val="FF0000"/>
                </a:solidFill>
              </a:rPr>
              <a:t>p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/>
              <a:t>K</a:t>
            </a:r>
            <a:r>
              <a:rPr lang="en-US" sz="1400" b="1" baseline="30000" dirty="0" smtClean="0"/>
              <a:t>-</a:t>
            </a:r>
            <a:r>
              <a:rPr lang="en-US" sz="1400" b="1" dirty="0"/>
              <a:t>n</a:t>
            </a:r>
            <a:r>
              <a:rPr lang="en-US" sz="1400" b="1" dirty="0" smtClean="0"/>
              <a:t> </a:t>
            </a:r>
            <a:r>
              <a:rPr lang="en-US" sz="1400" b="1" dirty="0"/>
              <a:t>→</a:t>
            </a:r>
            <a:r>
              <a:rPr lang="es-ES" sz="1400" b="1" dirty="0" smtClean="0"/>
              <a:t>Σ</a:t>
            </a:r>
            <a:r>
              <a:rPr lang="es-ES" sz="1400" b="1" baseline="30000" dirty="0" smtClean="0"/>
              <a:t>0</a:t>
            </a:r>
            <a:r>
              <a:rPr lang="el-GR" sz="1400" b="1" dirty="0" smtClean="0"/>
              <a:t>π</a:t>
            </a:r>
            <a:r>
              <a:rPr lang="es-ES" sz="1400" b="1" baseline="30000" dirty="0"/>
              <a:t>-</a:t>
            </a:r>
            <a:r>
              <a:rPr lang="en-US" sz="1400" b="1" dirty="0">
                <a:solidFill>
                  <a:srgbClr val="FF0000"/>
                </a:solidFill>
              </a:rPr>
              <a:t>→</a:t>
            </a:r>
            <a:r>
              <a:rPr lang="el-GR" sz="1400" b="1" dirty="0" smtClean="0"/>
              <a:t>Λ</a:t>
            </a:r>
            <a:r>
              <a:rPr lang="es-ES" sz="1400" b="1" dirty="0" smtClean="0"/>
              <a:t>(p)</a:t>
            </a:r>
            <a:r>
              <a:rPr lang="el-GR" sz="1400" b="1" dirty="0" smtClean="0"/>
              <a:t>π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sp>
        <p:nvSpPr>
          <p:cNvPr id="22" name="Rectangle 21"/>
          <p:cNvSpPr/>
          <p:nvPr/>
        </p:nvSpPr>
        <p:spPr>
          <a:xfrm>
            <a:off x="2768549" y="3990356"/>
            <a:ext cx="1625766" cy="4930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1400" b="1" dirty="0" smtClean="0"/>
              <a:t>Spectator proton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K</a:t>
            </a:r>
            <a:r>
              <a:rPr lang="en-US" sz="1400" b="1" baseline="30000" dirty="0" smtClean="0"/>
              <a:t>-</a:t>
            </a:r>
            <a:r>
              <a:rPr lang="en-US" sz="1400" b="1" dirty="0"/>
              <a:t>n</a:t>
            </a:r>
            <a:r>
              <a:rPr lang="en-US" sz="1400" b="1" dirty="0" smtClean="0"/>
              <a:t> →</a:t>
            </a:r>
            <a:r>
              <a:rPr lang="el-GR" sz="1400" b="1" dirty="0" smtClean="0"/>
              <a:t>Λ</a:t>
            </a:r>
            <a:r>
              <a:rPr lang="el-GR" sz="1400" b="1" dirty="0"/>
              <a:t>π</a:t>
            </a:r>
            <a:r>
              <a:rPr lang="es-ES" sz="1400" b="1" baseline="30000" dirty="0" smtClean="0"/>
              <a:t>-</a:t>
            </a:r>
            <a:r>
              <a:rPr lang="es-ES" sz="1400" dirty="0" smtClean="0"/>
              <a:t> </a:t>
            </a:r>
            <a:r>
              <a:rPr lang="es-ES" sz="1400" b="1" dirty="0" smtClean="0"/>
              <a:t>(p)</a:t>
            </a:r>
            <a:endParaRPr lang="es-ES" sz="1400" dirty="0"/>
          </a:p>
        </p:txBody>
      </p:sp>
      <p:sp>
        <p:nvSpPr>
          <p:cNvPr id="23" name="Rectangle 22"/>
          <p:cNvSpPr/>
          <p:nvPr/>
        </p:nvSpPr>
        <p:spPr>
          <a:xfrm>
            <a:off x="4951181" y="4621096"/>
            <a:ext cx="2539478" cy="693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2NA absorption</a:t>
            </a:r>
          </a:p>
          <a:p>
            <a:r>
              <a:rPr lang="en-US" sz="1400" b="1" dirty="0" smtClean="0"/>
              <a:t>Internal Conversion </a:t>
            </a:r>
            <a:r>
              <a:rPr lang="el-GR" sz="1400" b="1" dirty="0" smtClean="0">
                <a:solidFill>
                  <a:srgbClr val="FF0000"/>
                </a:solidFill>
              </a:rPr>
              <a:t>Σ</a:t>
            </a:r>
            <a:r>
              <a:rPr lang="es-ES" sz="1400" b="1" dirty="0" smtClean="0">
                <a:solidFill>
                  <a:srgbClr val="FF0000"/>
                </a:solidFill>
              </a:rPr>
              <a:t>p→</a:t>
            </a:r>
            <a:r>
              <a:rPr lang="el-GR" sz="1400" b="1" dirty="0" smtClean="0">
                <a:solidFill>
                  <a:srgbClr val="FF0000"/>
                </a:solidFill>
              </a:rPr>
              <a:t>Λ</a:t>
            </a:r>
            <a:r>
              <a:rPr lang="es-ES" sz="1400" b="1" dirty="0" smtClean="0">
                <a:solidFill>
                  <a:srgbClr val="FF0000"/>
                </a:solidFill>
              </a:rPr>
              <a:t>p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/>
              <a:t>K</a:t>
            </a:r>
            <a:r>
              <a:rPr lang="en-US" sz="1400" b="1" baseline="30000" dirty="0" smtClean="0"/>
              <a:t>-</a:t>
            </a:r>
            <a:r>
              <a:rPr lang="en-US" sz="1400" b="1" dirty="0" smtClean="0"/>
              <a:t>np </a:t>
            </a:r>
            <a:r>
              <a:rPr lang="en-US" sz="1400" b="1" dirty="0"/>
              <a:t>→</a:t>
            </a:r>
            <a:r>
              <a:rPr lang="es-ES" sz="1400" b="1" dirty="0" smtClean="0"/>
              <a:t>Σ</a:t>
            </a:r>
            <a:r>
              <a:rPr lang="es-ES" sz="1400" b="1" baseline="30000" dirty="0" smtClean="0"/>
              <a:t>0</a:t>
            </a:r>
            <a:r>
              <a:rPr lang="es-ES" sz="1400" b="1" dirty="0" smtClean="0"/>
              <a:t>n</a:t>
            </a:r>
            <a:r>
              <a:rPr lang="en-US" sz="1400" b="1" dirty="0" smtClean="0">
                <a:solidFill>
                  <a:srgbClr val="FF0000"/>
                </a:solidFill>
              </a:rPr>
              <a:t>→</a:t>
            </a:r>
            <a:r>
              <a:rPr lang="el-GR" sz="1400" b="1" dirty="0" smtClean="0"/>
              <a:t>Λ</a:t>
            </a:r>
            <a:r>
              <a:rPr lang="es-ES" sz="1400" b="1" dirty="0" smtClean="0"/>
              <a:t>(p)n</a:t>
            </a:r>
            <a:endParaRPr lang="es-ES" sz="1400" dirty="0"/>
          </a:p>
        </p:txBody>
      </p:sp>
      <p:sp>
        <p:nvSpPr>
          <p:cNvPr id="24" name="Rectangle 23"/>
          <p:cNvSpPr/>
          <p:nvPr/>
        </p:nvSpPr>
        <p:spPr>
          <a:xfrm>
            <a:off x="5167205" y="6686777"/>
            <a:ext cx="2539478" cy="693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2NA absorption</a:t>
            </a:r>
          </a:p>
          <a:p>
            <a:r>
              <a:rPr lang="en-US" sz="1400" b="1" dirty="0" smtClean="0"/>
              <a:t>Internal Conversion </a:t>
            </a:r>
            <a:r>
              <a:rPr lang="el-GR" sz="1400" b="1" dirty="0" smtClean="0">
                <a:solidFill>
                  <a:srgbClr val="FF0000"/>
                </a:solidFill>
              </a:rPr>
              <a:t>Σ</a:t>
            </a:r>
            <a:r>
              <a:rPr lang="es-ES" sz="1400" b="1" dirty="0" smtClean="0">
                <a:solidFill>
                  <a:srgbClr val="FF0000"/>
                </a:solidFill>
              </a:rPr>
              <a:t>p→</a:t>
            </a:r>
            <a:r>
              <a:rPr lang="el-GR" sz="1400" b="1" dirty="0" smtClean="0">
                <a:solidFill>
                  <a:srgbClr val="FF0000"/>
                </a:solidFill>
              </a:rPr>
              <a:t>Λ</a:t>
            </a:r>
            <a:r>
              <a:rPr lang="es-ES" sz="1400" b="1" dirty="0" smtClean="0">
                <a:solidFill>
                  <a:srgbClr val="FF0000"/>
                </a:solidFill>
              </a:rPr>
              <a:t>p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/>
              <a:t>K</a:t>
            </a:r>
            <a:r>
              <a:rPr lang="en-US" sz="1400" b="1" baseline="30000" dirty="0" smtClean="0"/>
              <a:t>-</a:t>
            </a:r>
            <a:r>
              <a:rPr lang="en-US" sz="1400" b="1" dirty="0" smtClean="0"/>
              <a:t>pp </a:t>
            </a:r>
            <a:r>
              <a:rPr lang="en-US" sz="1400" b="1" dirty="0"/>
              <a:t>→</a:t>
            </a:r>
            <a:r>
              <a:rPr lang="es-ES" sz="1400" b="1" dirty="0" smtClean="0"/>
              <a:t>Σ</a:t>
            </a:r>
            <a:r>
              <a:rPr lang="es-ES" sz="1400" b="1" baseline="30000" dirty="0" smtClean="0"/>
              <a:t>0</a:t>
            </a:r>
            <a:r>
              <a:rPr lang="es-ES" sz="1400" b="1" dirty="0"/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→</a:t>
            </a:r>
            <a:r>
              <a:rPr lang="el-GR" sz="1400" b="1" dirty="0" smtClean="0"/>
              <a:t>Λ</a:t>
            </a:r>
            <a:r>
              <a:rPr lang="es-ES" sz="1400" b="1" dirty="0"/>
              <a:t>p</a:t>
            </a:r>
            <a:r>
              <a:rPr lang="es-ES" sz="1400" b="1" dirty="0" smtClean="0"/>
              <a:t>(n)</a:t>
            </a:r>
            <a:endParaRPr lang="es-ES" sz="14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834475" y="5710590"/>
            <a:ext cx="129614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94715" y="3406334"/>
            <a:ext cx="1510093" cy="4930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2NA absorption</a:t>
            </a:r>
          </a:p>
          <a:p>
            <a:pPr algn="ctr"/>
            <a:r>
              <a:rPr lang="en-US" sz="1400" b="1" dirty="0" smtClean="0"/>
              <a:t>K</a:t>
            </a:r>
            <a:r>
              <a:rPr lang="en-US" sz="1400" b="1" baseline="30000" dirty="0" smtClean="0"/>
              <a:t>-</a:t>
            </a:r>
            <a:r>
              <a:rPr lang="en-US" sz="1400" b="1" dirty="0"/>
              <a:t>p</a:t>
            </a:r>
            <a:r>
              <a:rPr lang="en-US" sz="1400" b="1" dirty="0" smtClean="0"/>
              <a:t>p →</a:t>
            </a:r>
            <a:r>
              <a:rPr lang="el-GR" sz="1400" b="1" dirty="0" smtClean="0"/>
              <a:t>Λ</a:t>
            </a:r>
            <a:r>
              <a:rPr lang="es-ES" sz="1400" b="1" dirty="0" smtClean="0"/>
              <a:t>p</a:t>
            </a:r>
            <a:endParaRPr lang="es-ES" sz="14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129947" y="4483440"/>
            <a:ext cx="0" cy="2190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4951181" y="3611386"/>
            <a:ext cx="379238" cy="299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666299" y="5336523"/>
            <a:ext cx="379238" cy="299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6482547" y="6214646"/>
            <a:ext cx="0" cy="4721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8210739" y="3899418"/>
            <a:ext cx="288032" cy="3374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74010" y="3814815"/>
            <a:ext cx="2634054" cy="1895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True MC simulation</a:t>
            </a:r>
          </a:p>
          <a:p>
            <a:r>
              <a:rPr lang="es-ES" dirty="0" smtClean="0"/>
              <a:t>(no accept.)</a:t>
            </a:r>
          </a:p>
          <a:p>
            <a:endParaRPr lang="es-ES" dirty="0"/>
          </a:p>
          <a:p>
            <a:r>
              <a:rPr lang="es-ES" dirty="0" smtClean="0"/>
              <a:t>3 processes simulated:</a:t>
            </a:r>
          </a:p>
          <a:p>
            <a:r>
              <a:rPr lang="es-ES" dirty="0" smtClean="0"/>
              <a:t>-interaction in C at rest</a:t>
            </a:r>
          </a:p>
          <a:p>
            <a:r>
              <a:rPr lang="es-ES" dirty="0" smtClean="0"/>
              <a:t>-interaction in C in flight</a:t>
            </a:r>
          </a:p>
          <a:p>
            <a:r>
              <a:rPr lang="es-ES" dirty="0" smtClean="0"/>
              <a:t>-interaction in He at rest</a:t>
            </a:r>
            <a:endParaRPr lang="es-ES" dirty="0"/>
          </a:p>
        </p:txBody>
      </p:sp>
      <p:grpSp>
        <p:nvGrpSpPr>
          <p:cNvPr id="7" name="Group 6"/>
          <p:cNvGrpSpPr/>
          <p:nvPr/>
        </p:nvGrpSpPr>
        <p:grpSpPr>
          <a:xfrm>
            <a:off x="6220920" y="770734"/>
            <a:ext cx="3632853" cy="2127640"/>
            <a:chOff x="8498771" y="972170"/>
            <a:chExt cx="3632853" cy="2127640"/>
          </a:xfrm>
        </p:grpSpPr>
        <p:sp>
          <p:nvSpPr>
            <p:cNvPr id="4" name="Rectangle 3"/>
            <p:cNvSpPr/>
            <p:nvPr/>
          </p:nvSpPr>
          <p:spPr bwMode="auto">
            <a:xfrm>
              <a:off x="8498771" y="972170"/>
              <a:ext cx="3526317" cy="2127640"/>
            </a:xfrm>
            <a:prstGeom prst="rect">
              <a:avLst/>
            </a:prstGeom>
            <a:ln w="76200"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599" y="1028123"/>
              <a:ext cx="3268663" cy="163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8640712" y="2517198"/>
              <a:ext cx="3490912" cy="582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KEK-E549</a:t>
              </a:r>
            </a:p>
            <a:p>
              <a:pPr hangingPunct="1">
                <a:lnSpc>
                  <a:spcPct val="10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Mod.Phys.Lett.A23, 2520 (2008)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283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cline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21" y="3284609"/>
            <a:ext cx="4023499" cy="30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eastwoo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" y="4425560"/>
            <a:ext cx="2812425" cy="28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888427" y="6653215"/>
            <a:ext cx="3042475" cy="53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0" hangingPunct="0"/>
            <a:r>
              <a:rPr lang="en-US" sz="1500">
                <a:solidFill>
                  <a:srgbClr val="FFFF00"/>
                </a:solidFill>
              </a:rPr>
              <a:t>D. Cline et al., PRL20(1968)1452</a:t>
            </a:r>
          </a:p>
          <a:p>
            <a:pPr eaLnBrk="0" hangingPunct="0"/>
            <a:r>
              <a:rPr lang="en-US" sz="1500">
                <a:solidFill>
                  <a:srgbClr val="FFFF00"/>
                </a:solidFill>
              </a:rPr>
              <a:t>K</a:t>
            </a:r>
            <a:r>
              <a:rPr lang="en-US" sz="1500" baseline="30000">
                <a:solidFill>
                  <a:srgbClr val="FFFF00"/>
                </a:solidFill>
              </a:rPr>
              <a:t>-</a:t>
            </a:r>
            <a:r>
              <a:rPr lang="en-US" sz="1500">
                <a:solidFill>
                  <a:srgbClr val="FFFF00"/>
                </a:solidFill>
              </a:rPr>
              <a:t>d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→</a:t>
            </a:r>
            <a:r>
              <a:rPr lang="el-GR" sz="1500">
                <a:solidFill>
                  <a:srgbClr val="FFFF00"/>
                </a:solidFill>
                <a:cs typeface="Arial" charset="0"/>
              </a:rPr>
              <a:t>Λ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p </a:t>
            </a:r>
            <a:r>
              <a:rPr lang="el-GR" sz="1500">
                <a:solidFill>
                  <a:srgbClr val="FFFF00"/>
                </a:solidFill>
                <a:cs typeface="Arial" charset="0"/>
              </a:rPr>
              <a:t>π</a:t>
            </a:r>
            <a:r>
              <a:rPr lang="en-GB" sz="1500" baseline="30000">
                <a:solidFill>
                  <a:srgbClr val="FFFF00"/>
                </a:solidFill>
                <a:cs typeface="Arial" charset="0"/>
              </a:rPr>
              <a:t>-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X (400 MeV/c)</a:t>
            </a:r>
            <a:endParaRPr lang="el-GR" sz="15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 flipH="1" flipV="1">
            <a:off x="3024188" y="5459765"/>
            <a:ext cx="588036" cy="5879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s-ES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741359" y="4721298"/>
            <a:ext cx="3800695" cy="53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0" hangingPunct="0"/>
            <a:r>
              <a:rPr lang="en-US" sz="1500">
                <a:solidFill>
                  <a:srgbClr val="FFFF00"/>
                </a:solidFill>
              </a:rPr>
              <a:t>D. Eastwood et al., PRD3(1971)2603</a:t>
            </a:r>
          </a:p>
          <a:p>
            <a:pPr eaLnBrk="0" hangingPunct="0"/>
            <a:r>
              <a:rPr lang="en-US" sz="1500">
                <a:solidFill>
                  <a:srgbClr val="FFFF00"/>
                </a:solidFill>
              </a:rPr>
              <a:t>K</a:t>
            </a:r>
            <a:r>
              <a:rPr lang="en-US" sz="1500" baseline="30000">
                <a:solidFill>
                  <a:srgbClr val="FFFF00"/>
                </a:solidFill>
              </a:rPr>
              <a:t>-</a:t>
            </a:r>
            <a:r>
              <a:rPr lang="en-US" sz="1500">
                <a:solidFill>
                  <a:srgbClr val="FFFF00"/>
                </a:solidFill>
              </a:rPr>
              <a:t>d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→</a:t>
            </a:r>
            <a:r>
              <a:rPr lang="el-GR" sz="1500">
                <a:solidFill>
                  <a:srgbClr val="FFFF00"/>
                </a:solidFill>
                <a:cs typeface="Arial" charset="0"/>
              </a:rPr>
              <a:t>Λ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p </a:t>
            </a:r>
            <a:r>
              <a:rPr lang="el-GR" sz="1500">
                <a:solidFill>
                  <a:srgbClr val="FFFF00"/>
                </a:solidFill>
                <a:cs typeface="Arial" charset="0"/>
              </a:rPr>
              <a:t>π</a:t>
            </a:r>
            <a:r>
              <a:rPr lang="en-GB" sz="1500" baseline="30000">
                <a:solidFill>
                  <a:srgbClr val="FFFF00"/>
                </a:solidFill>
                <a:cs typeface="Arial" charset="0"/>
              </a:rPr>
              <a:t>-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X (1.45 </a:t>
            </a:r>
            <a:r>
              <a:rPr lang="en-US" sz="1500">
                <a:solidFill>
                  <a:srgbClr val="FFFF00"/>
                </a:solidFill>
              </a:rPr>
              <a:t>GeV/c and 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1.65 GeV/c)</a:t>
            </a:r>
            <a:endParaRPr lang="el-GR" sz="15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 rot="5400000" flipH="1" flipV="1">
            <a:off x="6132411" y="6467691"/>
            <a:ext cx="587975" cy="588036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s-ES"/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6300391" y="1931917"/>
            <a:ext cx="3780234" cy="87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it-IT" dirty="0"/>
              <a:t>The signal is compatible with a </a:t>
            </a:r>
          </a:p>
          <a:p>
            <a:r>
              <a:rPr lang="it-IT" dirty="0"/>
              <a:t>K</a:t>
            </a:r>
            <a:r>
              <a:rPr lang="it-IT" sz="2600" baseline="30000" dirty="0"/>
              <a:t>-</a:t>
            </a:r>
            <a:r>
              <a:rPr lang="it-IT" dirty="0"/>
              <a:t>d absorption with pion </a:t>
            </a:r>
          </a:p>
          <a:p>
            <a:r>
              <a:rPr lang="it-IT" dirty="0"/>
              <a:t>production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3024188" y="6045991"/>
            <a:ext cx="2940182" cy="113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it-IT" dirty="0"/>
              <a:t>Signal also compatible with a threshold (</a:t>
            </a:r>
            <a:r>
              <a:rPr lang="el-GR" dirty="0">
                <a:cs typeface="Arial" charset="0"/>
              </a:rPr>
              <a:t>Σ</a:t>
            </a:r>
            <a:r>
              <a:rPr lang="it-IT" dirty="0"/>
              <a:t>N) cusp effect (no resonance needed)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7074814" y="2941624"/>
            <a:ext cx="2515087" cy="39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it-IT" dirty="0"/>
              <a:t>K</a:t>
            </a:r>
            <a:r>
              <a:rPr lang="it-IT" sz="3100" baseline="30000" dirty="0"/>
              <a:t>-</a:t>
            </a:r>
            <a:r>
              <a:rPr lang="it-IT" dirty="0"/>
              <a:t>d</a:t>
            </a:r>
            <a:r>
              <a:rPr lang="it-IT" dirty="0">
                <a:cs typeface="Arial" charset="0"/>
              </a:rPr>
              <a:t>→(</a:t>
            </a:r>
            <a:r>
              <a:rPr lang="el-GR" dirty="0"/>
              <a:t>Σ</a:t>
            </a:r>
            <a:r>
              <a:rPr lang="it-IT" baseline="30000" dirty="0"/>
              <a:t>+</a:t>
            </a:r>
            <a:r>
              <a:rPr lang="it-IT" dirty="0"/>
              <a:t>n)</a:t>
            </a:r>
            <a:r>
              <a:rPr lang="el-GR" dirty="0"/>
              <a:t>π</a:t>
            </a:r>
            <a:r>
              <a:rPr lang="it-IT" sz="2600" baseline="30000" dirty="0">
                <a:cs typeface="Arial" charset="0"/>
              </a:rPr>
              <a:t>-</a:t>
            </a:r>
            <a:r>
              <a:rPr lang="el-GR" dirty="0">
                <a:cs typeface="Arial" charset="0"/>
              </a:rPr>
              <a:t>→</a:t>
            </a:r>
            <a:r>
              <a:rPr lang="it-IT" dirty="0">
                <a:cs typeface="Arial" charset="0"/>
              </a:rPr>
              <a:t>(</a:t>
            </a:r>
            <a:r>
              <a:rPr lang="el-GR" dirty="0">
                <a:cs typeface="Arial" charset="0"/>
              </a:rPr>
              <a:t>Λ</a:t>
            </a:r>
            <a:r>
              <a:rPr lang="it-IT" dirty="0"/>
              <a:t>p)</a:t>
            </a:r>
            <a:r>
              <a:rPr lang="el-GR" dirty="0"/>
              <a:t>π</a:t>
            </a:r>
            <a:r>
              <a:rPr lang="it-IT" sz="2600" baseline="30000" dirty="0"/>
              <a:t>-</a:t>
            </a:r>
            <a:r>
              <a:rPr lang="it-IT" dirty="0"/>
              <a:t>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23757" y="179041"/>
            <a:ext cx="4908737" cy="53112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eaLnBrk="0" hangingPunct="0"/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Bubble Chamber   K</a:t>
            </a:r>
            <a:r>
              <a:rPr lang="en-US" sz="15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(CF</a:t>
            </a:r>
            <a:r>
              <a:rPr lang="en-US" sz="15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Br)</a:t>
            </a: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→</a:t>
            </a:r>
            <a:r>
              <a:rPr lang="el-GR" sz="15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Λ</a:t>
            </a: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pX</a:t>
            </a:r>
          </a:p>
          <a:p>
            <a:pPr eaLnBrk="0" hangingPunct="0"/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T. Buran et al., Phys. Lett. 20, 318 (1966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l-GR" sz="15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8140" y="755794"/>
            <a:ext cx="3964139" cy="316805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5" name="TextBox 4"/>
          <p:cNvSpPr txBox="1"/>
          <p:nvPr/>
        </p:nvSpPr>
        <p:spPr>
          <a:xfrm rot="1103702">
            <a:off x="6426398" y="755794"/>
            <a:ext cx="3313792" cy="349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Slide from A. Filippi &amp; S. Piano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78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cline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21" y="3284609"/>
            <a:ext cx="4023499" cy="30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eastwoo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" y="4425560"/>
            <a:ext cx="2812425" cy="28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888427" y="6653215"/>
            <a:ext cx="3042475" cy="53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0" hangingPunct="0"/>
            <a:r>
              <a:rPr lang="en-US" sz="1500">
                <a:solidFill>
                  <a:srgbClr val="FFFF00"/>
                </a:solidFill>
              </a:rPr>
              <a:t>D. Cline et al., PRL20(1968)1452</a:t>
            </a:r>
          </a:p>
          <a:p>
            <a:pPr eaLnBrk="0" hangingPunct="0"/>
            <a:r>
              <a:rPr lang="en-US" sz="1500">
                <a:solidFill>
                  <a:srgbClr val="FFFF00"/>
                </a:solidFill>
              </a:rPr>
              <a:t>K</a:t>
            </a:r>
            <a:r>
              <a:rPr lang="en-US" sz="1500" baseline="30000">
                <a:solidFill>
                  <a:srgbClr val="FFFF00"/>
                </a:solidFill>
              </a:rPr>
              <a:t>-</a:t>
            </a:r>
            <a:r>
              <a:rPr lang="en-US" sz="1500">
                <a:solidFill>
                  <a:srgbClr val="FFFF00"/>
                </a:solidFill>
              </a:rPr>
              <a:t>d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→</a:t>
            </a:r>
            <a:r>
              <a:rPr lang="el-GR" sz="1500">
                <a:solidFill>
                  <a:srgbClr val="FFFF00"/>
                </a:solidFill>
                <a:cs typeface="Arial" charset="0"/>
              </a:rPr>
              <a:t>Λ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p </a:t>
            </a:r>
            <a:r>
              <a:rPr lang="el-GR" sz="1500">
                <a:solidFill>
                  <a:srgbClr val="FFFF00"/>
                </a:solidFill>
                <a:cs typeface="Arial" charset="0"/>
              </a:rPr>
              <a:t>π</a:t>
            </a:r>
            <a:r>
              <a:rPr lang="en-GB" sz="1500" baseline="30000">
                <a:solidFill>
                  <a:srgbClr val="FFFF00"/>
                </a:solidFill>
                <a:cs typeface="Arial" charset="0"/>
              </a:rPr>
              <a:t>-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X (400 MeV/c)</a:t>
            </a:r>
            <a:endParaRPr lang="el-GR" sz="15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 flipH="1" flipV="1">
            <a:off x="3024188" y="5459765"/>
            <a:ext cx="588036" cy="5879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s-ES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741359" y="4721298"/>
            <a:ext cx="3800695" cy="53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0" hangingPunct="0"/>
            <a:r>
              <a:rPr lang="en-US" sz="1500">
                <a:solidFill>
                  <a:srgbClr val="FFFF00"/>
                </a:solidFill>
              </a:rPr>
              <a:t>D. Eastwood et al., PRD3(1971)2603</a:t>
            </a:r>
          </a:p>
          <a:p>
            <a:pPr eaLnBrk="0" hangingPunct="0"/>
            <a:r>
              <a:rPr lang="en-US" sz="1500">
                <a:solidFill>
                  <a:srgbClr val="FFFF00"/>
                </a:solidFill>
              </a:rPr>
              <a:t>K</a:t>
            </a:r>
            <a:r>
              <a:rPr lang="en-US" sz="1500" baseline="30000">
                <a:solidFill>
                  <a:srgbClr val="FFFF00"/>
                </a:solidFill>
              </a:rPr>
              <a:t>-</a:t>
            </a:r>
            <a:r>
              <a:rPr lang="en-US" sz="1500">
                <a:solidFill>
                  <a:srgbClr val="FFFF00"/>
                </a:solidFill>
              </a:rPr>
              <a:t>d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→</a:t>
            </a:r>
            <a:r>
              <a:rPr lang="el-GR" sz="1500">
                <a:solidFill>
                  <a:srgbClr val="FFFF00"/>
                </a:solidFill>
                <a:cs typeface="Arial" charset="0"/>
              </a:rPr>
              <a:t>Λ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p </a:t>
            </a:r>
            <a:r>
              <a:rPr lang="el-GR" sz="1500">
                <a:solidFill>
                  <a:srgbClr val="FFFF00"/>
                </a:solidFill>
                <a:cs typeface="Arial" charset="0"/>
              </a:rPr>
              <a:t>π</a:t>
            </a:r>
            <a:r>
              <a:rPr lang="en-GB" sz="1500" baseline="30000">
                <a:solidFill>
                  <a:srgbClr val="FFFF00"/>
                </a:solidFill>
                <a:cs typeface="Arial" charset="0"/>
              </a:rPr>
              <a:t>-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X (1.45 </a:t>
            </a:r>
            <a:r>
              <a:rPr lang="en-US" sz="1500">
                <a:solidFill>
                  <a:srgbClr val="FFFF00"/>
                </a:solidFill>
              </a:rPr>
              <a:t>GeV/c and </a:t>
            </a:r>
            <a:r>
              <a:rPr lang="en-US" sz="1500">
                <a:solidFill>
                  <a:srgbClr val="FFFF00"/>
                </a:solidFill>
                <a:cs typeface="Arial" charset="0"/>
              </a:rPr>
              <a:t>1.65 GeV/c)</a:t>
            </a:r>
            <a:endParaRPr lang="el-GR" sz="15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 rot="5400000" flipH="1" flipV="1">
            <a:off x="6132411" y="6467691"/>
            <a:ext cx="587975" cy="588036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s-ES"/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6300391" y="1931917"/>
            <a:ext cx="3780234" cy="87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it-IT" dirty="0"/>
              <a:t>The signal is compatible with a </a:t>
            </a:r>
          </a:p>
          <a:p>
            <a:r>
              <a:rPr lang="it-IT" dirty="0"/>
              <a:t>K</a:t>
            </a:r>
            <a:r>
              <a:rPr lang="it-IT" sz="2600" baseline="30000" dirty="0"/>
              <a:t>-</a:t>
            </a:r>
            <a:r>
              <a:rPr lang="it-IT" dirty="0"/>
              <a:t>d absorption with pion </a:t>
            </a:r>
          </a:p>
          <a:p>
            <a:r>
              <a:rPr lang="it-IT" dirty="0"/>
              <a:t>production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3024188" y="6045991"/>
            <a:ext cx="2940182" cy="113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it-IT" dirty="0"/>
              <a:t>Signal also compatible with a threshold (</a:t>
            </a:r>
            <a:r>
              <a:rPr lang="el-GR" dirty="0">
                <a:cs typeface="Arial" charset="0"/>
              </a:rPr>
              <a:t>Σ</a:t>
            </a:r>
            <a:r>
              <a:rPr lang="it-IT" dirty="0"/>
              <a:t>N) cusp effect (no resonance needed)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7074814" y="2941624"/>
            <a:ext cx="2515087" cy="39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it-IT" dirty="0"/>
              <a:t>K</a:t>
            </a:r>
            <a:r>
              <a:rPr lang="it-IT" sz="3100" baseline="30000" dirty="0"/>
              <a:t>-</a:t>
            </a:r>
            <a:r>
              <a:rPr lang="it-IT" dirty="0"/>
              <a:t>d</a:t>
            </a:r>
            <a:r>
              <a:rPr lang="it-IT" dirty="0">
                <a:cs typeface="Arial" charset="0"/>
              </a:rPr>
              <a:t>→(</a:t>
            </a:r>
            <a:r>
              <a:rPr lang="el-GR" dirty="0"/>
              <a:t>Σ</a:t>
            </a:r>
            <a:r>
              <a:rPr lang="it-IT" baseline="30000" dirty="0"/>
              <a:t>+</a:t>
            </a:r>
            <a:r>
              <a:rPr lang="it-IT" dirty="0"/>
              <a:t>n)</a:t>
            </a:r>
            <a:r>
              <a:rPr lang="el-GR" dirty="0"/>
              <a:t>π</a:t>
            </a:r>
            <a:r>
              <a:rPr lang="it-IT" sz="2600" baseline="30000" dirty="0">
                <a:cs typeface="Arial" charset="0"/>
              </a:rPr>
              <a:t>-</a:t>
            </a:r>
            <a:r>
              <a:rPr lang="el-GR" dirty="0">
                <a:cs typeface="Arial" charset="0"/>
              </a:rPr>
              <a:t>→</a:t>
            </a:r>
            <a:r>
              <a:rPr lang="it-IT" dirty="0">
                <a:cs typeface="Arial" charset="0"/>
              </a:rPr>
              <a:t>(</a:t>
            </a:r>
            <a:r>
              <a:rPr lang="el-GR" dirty="0">
                <a:cs typeface="Arial" charset="0"/>
              </a:rPr>
              <a:t>Λ</a:t>
            </a:r>
            <a:r>
              <a:rPr lang="it-IT" dirty="0"/>
              <a:t>p)</a:t>
            </a:r>
            <a:r>
              <a:rPr lang="el-GR" dirty="0"/>
              <a:t>π</a:t>
            </a:r>
            <a:r>
              <a:rPr lang="it-IT" sz="2600" baseline="30000" dirty="0"/>
              <a:t>-</a:t>
            </a:r>
            <a:r>
              <a:rPr lang="it-IT" dirty="0"/>
              <a:t>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23757" y="179041"/>
            <a:ext cx="4908737" cy="53112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eaLnBrk="0" hangingPunct="0"/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Bubble Chamber   K</a:t>
            </a:r>
            <a:r>
              <a:rPr lang="en-US" sz="15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(CF</a:t>
            </a:r>
            <a:r>
              <a:rPr lang="en-US" sz="15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Br)</a:t>
            </a: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→</a:t>
            </a:r>
            <a:r>
              <a:rPr lang="el-GR" sz="15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Λ</a:t>
            </a: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pX</a:t>
            </a:r>
          </a:p>
          <a:p>
            <a:pPr eaLnBrk="0" hangingPunct="0"/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T. Buran et al., Phys. Lett. 20, 318 (1966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l-GR" sz="15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8140" y="755794"/>
            <a:ext cx="3964139" cy="316805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 rot="1103702">
            <a:off x="6426398" y="755794"/>
            <a:ext cx="3313792" cy="349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Slide from A. Filippi &amp; S. Piano</a:t>
            </a:r>
            <a:endParaRPr lang="es-ES" dirty="0"/>
          </a:p>
        </p:txBody>
      </p:sp>
      <p:sp>
        <p:nvSpPr>
          <p:cNvPr id="2" name="TextBox 1"/>
          <p:cNvSpPr txBox="1"/>
          <p:nvPr/>
        </p:nvSpPr>
        <p:spPr>
          <a:xfrm>
            <a:off x="3628192" y="2222292"/>
            <a:ext cx="235673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rgbClr val="FF0000"/>
                </a:solidFill>
              </a:rPr>
              <a:t>?</a:t>
            </a:r>
            <a:r>
              <a:rPr lang="es-ES" sz="2400" b="1" dirty="0" smtClean="0">
                <a:solidFill>
                  <a:srgbClr val="FF0000"/>
                </a:solidFill>
              </a:rPr>
              <a:t>non pionic!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9" y="107430"/>
            <a:ext cx="6480719" cy="436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1" b="10944"/>
          <a:stretch/>
        </p:blipFill>
        <p:spPr bwMode="auto">
          <a:xfrm>
            <a:off x="5832400" y="683493"/>
            <a:ext cx="3999116" cy="342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43769" y="107430"/>
            <a:ext cx="9505055" cy="460851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9" y="107430"/>
            <a:ext cx="6480719" cy="436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1" b="10944"/>
          <a:stretch/>
        </p:blipFill>
        <p:spPr bwMode="auto">
          <a:xfrm>
            <a:off x="5832400" y="683493"/>
            <a:ext cx="3999116" cy="342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43769" y="107430"/>
            <a:ext cx="9505055" cy="460851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223888" y="2411685"/>
            <a:ext cx="8607628" cy="482453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2585579"/>
            <a:ext cx="27813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3" y="4025807"/>
            <a:ext cx="3667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94" y="2605938"/>
            <a:ext cx="5765413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9" y="251445"/>
            <a:ext cx="6912768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00" y="961057"/>
            <a:ext cx="4292020" cy="238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0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9" y="251445"/>
            <a:ext cx="6912768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00" y="961057"/>
            <a:ext cx="4292020" cy="238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563813"/>
            <a:ext cx="9839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8" y="4024036"/>
            <a:ext cx="88296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"/>
          <a:stretch/>
        </p:blipFill>
        <p:spPr bwMode="auto">
          <a:xfrm>
            <a:off x="7056536" y="4381395"/>
            <a:ext cx="2376264" cy="307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9" y="251445"/>
            <a:ext cx="6912768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00" y="961057"/>
            <a:ext cx="4292020" cy="238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563813"/>
            <a:ext cx="9839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8" y="4024036"/>
            <a:ext cx="88296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"/>
          <a:stretch/>
        </p:blipFill>
        <p:spPr bwMode="auto">
          <a:xfrm>
            <a:off x="7056536" y="4381395"/>
            <a:ext cx="2376264" cy="307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3" y="2154423"/>
            <a:ext cx="8854207" cy="431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7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87613"/>
            <a:ext cx="2378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274763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 dirty="0">
                <a:solidFill>
                  <a:srgbClr val="FF0000"/>
                </a:solidFill>
              </a:rPr>
              <a:t>deuterons</a:t>
            </a:r>
          </a:p>
        </p:txBody>
      </p:sp>
      <p:sp>
        <p:nvSpPr>
          <p:cNvPr id="15371" name="Text Box 19"/>
          <p:cNvSpPr txBox="1">
            <a:spLocks noChangeArrowheads="1"/>
          </p:cNvSpPr>
          <p:nvPr/>
        </p:nvSpPr>
        <p:spPr bwMode="auto">
          <a:xfrm>
            <a:off x="155575" y="827088"/>
            <a:ext cx="962818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SzPct val="45000"/>
              <a:buFont typeface="Wingdings" pitchFamily="2" charset="2"/>
              <a:buChar char=""/>
            </a:pPr>
            <a:r>
              <a:rPr lang="en-US" sz="2000"/>
              <a:t>Search for signal of bound states in the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l-GR" sz="2000" b="1">
                <a:solidFill>
                  <a:srgbClr val="000000"/>
                </a:solidFill>
              </a:rPr>
              <a:t>Λ</a:t>
            </a:r>
            <a:r>
              <a:rPr lang="en-US" sz="2000" b="1">
                <a:solidFill>
                  <a:srgbClr val="000000"/>
                </a:solidFill>
              </a:rPr>
              <a:t>d </a:t>
            </a:r>
            <a:r>
              <a:rPr lang="en-US" sz="2000">
                <a:solidFill>
                  <a:srgbClr val="000000"/>
                </a:solidFill>
              </a:rPr>
              <a:t>channel. Candidate to be a </a:t>
            </a:r>
            <a:r>
              <a:rPr lang="en-US" sz="2000" b="1">
                <a:solidFill>
                  <a:srgbClr val="000000"/>
                </a:solidFill>
              </a:rPr>
              <a:t>K</a:t>
            </a:r>
            <a:r>
              <a:rPr lang="en-US" sz="2000" b="1" baseline="30000">
                <a:solidFill>
                  <a:srgbClr val="000000"/>
                </a:solidFill>
              </a:rPr>
              <a:t>-</a:t>
            </a:r>
            <a:r>
              <a:rPr lang="en-US" sz="2000" b="1">
                <a:solidFill>
                  <a:srgbClr val="000000"/>
                </a:solidFill>
              </a:rPr>
              <a:t>ppn</a:t>
            </a:r>
            <a:r>
              <a:rPr lang="en-US" sz="2000">
                <a:solidFill>
                  <a:srgbClr val="000000"/>
                </a:solidFill>
              </a:rPr>
              <a:t> cluster. Observed spectra from FINUDA and KEK again showing possible  bound states in the in the high invariant mass region</a:t>
            </a:r>
            <a:r>
              <a:rPr lang="en-US" sz="22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72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-180975"/>
            <a:ext cx="9069388" cy="1260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 analysis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73" name="Text Box 17"/>
          <p:cNvSpPr txBox="1">
            <a:spLocks noChangeArrowheads="1"/>
          </p:cNvSpPr>
          <p:nvPr/>
        </p:nvSpPr>
        <p:spPr bwMode="auto">
          <a:xfrm>
            <a:off x="431800" y="41957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TOF Particle Mass (MeV) </a:t>
            </a:r>
          </a:p>
        </p:txBody>
      </p:sp>
    </p:spTree>
    <p:extLst>
      <p:ext uri="{BB962C8B-B14F-4D97-AF65-F5344CB8AC3E}">
        <p14:creationId xmlns:p14="http://schemas.microsoft.com/office/powerpoint/2010/main" val="2865334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1204"/>
            <a:ext cx="10080625" cy="12599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100" b="1" dirty="0">
                <a:latin typeface="+mj-lt"/>
              </a:rPr>
              <a:t>	</a:t>
            </a:r>
            <a:r>
              <a:rPr lang="en-US" sz="3100" b="1" u="sng" dirty="0">
                <a:latin typeface="+mj-lt"/>
              </a:rPr>
              <a:t>KLOE data analysis by the AMADEUS collaboration</a:t>
            </a:r>
            <a:endParaRPr lang="es-ES_tradnl" sz="3100" dirty="0">
              <a:latin typeface="+mj-lt"/>
            </a:endParaRPr>
          </a:p>
          <a:p>
            <a:pPr algn="ctr">
              <a:buNone/>
            </a:pPr>
            <a:r>
              <a:rPr lang="en-US" b="1" u="sng" dirty="0" smtClean="0"/>
              <a:t>  </a:t>
            </a:r>
            <a:endParaRPr lang="es-ES" sz="2600" b="1" u="sng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64129" y="1539419"/>
            <a:ext cx="4095283" cy="3870931"/>
            <a:chOff x="5500694" y="2571744"/>
            <a:chExt cx="3714776" cy="3511639"/>
          </a:xfrm>
        </p:grpSpPr>
        <p:sp>
          <p:nvSpPr>
            <p:cNvPr id="21" name="TextBox 63"/>
            <p:cNvSpPr txBox="1"/>
            <p:nvPr/>
          </p:nvSpPr>
          <p:spPr>
            <a:xfrm>
              <a:off x="5500694" y="2571744"/>
              <a:ext cx="3714776" cy="3511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s-ES" dirty="0" smtClean="0">
                  <a:latin typeface="+mn-lt"/>
                </a:rPr>
                <a:t>The Drift Chamber of KLOE contains mailny </a:t>
              </a:r>
              <a:r>
                <a:rPr lang="es-ES" b="1" baseline="30000" dirty="0" smtClean="0">
                  <a:latin typeface="+mn-lt"/>
                </a:rPr>
                <a:t>4</a:t>
              </a:r>
              <a:r>
                <a:rPr lang="es-ES" b="1" dirty="0" smtClean="0">
                  <a:latin typeface="+mn-lt"/>
                </a:rPr>
                <a:t>He </a:t>
              </a:r>
              <a:r>
                <a:rPr lang="es-ES" b="1" dirty="0" smtClean="0"/>
                <a:t>(</a:t>
              </a:r>
              <a:r>
                <a:rPr lang="es-ES_tradnl" dirty="0" smtClean="0"/>
                <a:t>90%, </a:t>
              </a:r>
              <a:r>
                <a:rPr lang="es-ES_tradnl" sz="1500" dirty="0"/>
                <a:t>10% </a:t>
              </a:r>
              <a:r>
                <a:rPr lang="es-ES_tradnl" sz="1500" i="1" dirty="0"/>
                <a:t>isobutane</a:t>
              </a:r>
              <a:r>
                <a:rPr lang="es-ES" dirty="0" smtClean="0">
                  <a:latin typeface="+mn-lt"/>
                </a:rPr>
                <a:t>)</a:t>
              </a:r>
              <a:endParaRPr lang="es-ES" b="1" dirty="0" smtClean="0">
                <a:latin typeface="+mn-lt"/>
              </a:endParaRPr>
            </a:p>
            <a:p>
              <a:pPr>
                <a:buFont typeface="Arial" charset="0"/>
                <a:buChar char="•"/>
              </a:pPr>
              <a:endParaRPr lang="es-ES" dirty="0" smtClean="0">
                <a:latin typeface="+mn-lt"/>
              </a:endParaRPr>
            </a:p>
            <a:p>
              <a:pPr>
                <a:buFont typeface="Arial" charset="0"/>
                <a:buChar char="•"/>
              </a:pPr>
              <a:r>
                <a:rPr lang="es-ES" dirty="0" smtClean="0">
                  <a:latin typeface="+mn-lt"/>
                </a:rPr>
                <a:t>From analysis of KLOE data and Monte Carlo: </a:t>
              </a:r>
              <a:r>
                <a:rPr lang="es-ES" b="1" dirty="0" smtClean="0">
                  <a:latin typeface="+mn-lt"/>
                </a:rPr>
                <a:t>0.1 % of K</a:t>
              </a:r>
              <a:r>
                <a:rPr lang="es-ES" b="1" baseline="30000" dirty="0" smtClean="0">
                  <a:latin typeface="+mn-lt"/>
                </a:rPr>
                <a:t>-</a:t>
              </a:r>
              <a:r>
                <a:rPr lang="es-ES" b="1" dirty="0" smtClean="0">
                  <a:latin typeface="+mn-lt"/>
                </a:rPr>
                <a:t> should</a:t>
              </a:r>
            </a:p>
            <a:p>
              <a:r>
                <a:rPr lang="es-ES" b="1" dirty="0" smtClean="0">
                  <a:latin typeface="+mn-lt"/>
                </a:rPr>
                <a:t>stop in the DC volume</a:t>
              </a:r>
            </a:p>
            <a:p>
              <a:endParaRPr lang="es-ES" b="1" dirty="0" smtClean="0">
                <a:latin typeface="+mn-lt"/>
              </a:endParaRPr>
            </a:p>
            <a:p>
              <a:pPr>
                <a:buFont typeface="Arial" charset="0"/>
                <a:buChar char="•"/>
              </a:pPr>
              <a:r>
                <a:rPr lang="es-ES" dirty="0" smtClean="0">
                  <a:latin typeface="+mn-lt"/>
                </a:rPr>
                <a:t>This would lead to hundreds</a:t>
              </a:r>
            </a:p>
            <a:p>
              <a:r>
                <a:rPr lang="es-ES" dirty="0" smtClean="0"/>
                <a:t>of events with K- hadronic interactions at rest</a:t>
              </a:r>
            </a:p>
            <a:p>
              <a:endParaRPr lang="es-ES" dirty="0" smtClean="0">
                <a:latin typeface="+mn-lt"/>
              </a:endParaRPr>
            </a:p>
            <a:p>
              <a:endParaRPr lang="es-ES" dirty="0" smtClean="0">
                <a:latin typeface="+mn-lt"/>
              </a:endParaRPr>
            </a:p>
            <a:p>
              <a:r>
                <a:rPr lang="es-ES" dirty="0" smtClean="0"/>
                <a:t>     “AMADEUS Step-0</a:t>
              </a:r>
              <a:r>
                <a:rPr lang="es-ES" dirty="0" smtClean="0">
                  <a:solidFill>
                    <a:srgbClr val="C00000"/>
                  </a:solidFill>
                </a:rPr>
                <a:t>”</a:t>
              </a:r>
              <a:endParaRPr lang="es-ES" dirty="0" smtClean="0">
                <a:solidFill>
                  <a:srgbClr val="C00000"/>
                </a:solidFill>
                <a:latin typeface="+mn-lt"/>
              </a:endParaRPr>
            </a:p>
            <a:p>
              <a:pPr>
                <a:buFont typeface="Arial" charset="0"/>
                <a:buChar char="•"/>
              </a:pPr>
              <a:endParaRPr lang="es-ES" sz="1500" dirty="0">
                <a:solidFill>
                  <a:schemeClr val="bg1"/>
                </a:solidFill>
                <a:latin typeface="+mn-lt"/>
              </a:endParaRPr>
            </a:p>
            <a:p>
              <a:pPr>
                <a:buFont typeface="Arial" charset="0"/>
                <a:buChar char="•"/>
              </a:pPr>
              <a:endParaRPr lang="es-ES" sz="1500" dirty="0">
                <a:solidFill>
                  <a:schemeClr val="bg1"/>
                </a:solidFill>
              </a:endParaRPr>
            </a:p>
          </p:txBody>
        </p:sp>
        <p:sp>
          <p:nvSpPr>
            <p:cNvPr id="24" name="38 Flecha abajo"/>
            <p:cNvSpPr/>
            <p:nvPr/>
          </p:nvSpPr>
          <p:spPr>
            <a:xfrm>
              <a:off x="6733245" y="4969762"/>
              <a:ext cx="428628" cy="28575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6" name="33 Rectángulo"/>
          <p:cNvSpPr/>
          <p:nvPr/>
        </p:nvSpPr>
        <p:spPr>
          <a:xfrm>
            <a:off x="1260052" y="1792937"/>
            <a:ext cx="4016527" cy="4331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_tradnl"/>
          </a:p>
        </p:txBody>
      </p:sp>
      <p:sp>
        <p:nvSpPr>
          <p:cNvPr id="27" name="Text Box 1027"/>
          <p:cNvSpPr txBox="1">
            <a:spLocks noChangeArrowheads="1"/>
          </p:cNvSpPr>
          <p:nvPr/>
        </p:nvSpPr>
        <p:spPr bwMode="auto">
          <a:xfrm>
            <a:off x="236231" y="2816650"/>
            <a:ext cx="830331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EMC</a:t>
            </a:r>
          </a:p>
        </p:txBody>
      </p:sp>
      <p:sp>
        <p:nvSpPr>
          <p:cNvPr id="30" name="Text Box 1028"/>
          <p:cNvSpPr txBox="1">
            <a:spLocks noChangeArrowheads="1"/>
          </p:cNvSpPr>
          <p:nvPr/>
        </p:nvSpPr>
        <p:spPr bwMode="auto">
          <a:xfrm>
            <a:off x="-88757" y="4470341"/>
            <a:ext cx="1426648" cy="73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Drift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Chamber</a:t>
            </a:r>
          </a:p>
        </p:txBody>
      </p:sp>
      <p:sp>
        <p:nvSpPr>
          <p:cNvPr id="31" name="Line 1030"/>
          <p:cNvSpPr>
            <a:spLocks noChangeShapeType="1"/>
          </p:cNvSpPr>
          <p:nvPr/>
        </p:nvSpPr>
        <p:spPr bwMode="auto">
          <a:xfrm flipV="1">
            <a:off x="1012902" y="2816624"/>
            <a:ext cx="630043" cy="157494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es-ES_tradnl"/>
          </a:p>
        </p:txBody>
      </p:sp>
      <p:sp>
        <p:nvSpPr>
          <p:cNvPr id="32" name="Line 1030"/>
          <p:cNvSpPr>
            <a:spLocks noChangeShapeType="1"/>
          </p:cNvSpPr>
          <p:nvPr/>
        </p:nvSpPr>
        <p:spPr bwMode="auto">
          <a:xfrm flipV="1">
            <a:off x="945030" y="4643005"/>
            <a:ext cx="1732620" cy="142325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es-ES_tradnl"/>
          </a:p>
        </p:txBody>
      </p:sp>
      <p:grpSp>
        <p:nvGrpSpPr>
          <p:cNvPr id="33" name="Group 54"/>
          <p:cNvGrpSpPr/>
          <p:nvPr/>
        </p:nvGrpSpPr>
        <p:grpSpPr>
          <a:xfrm>
            <a:off x="1496353" y="2044347"/>
            <a:ext cx="3543959" cy="3843443"/>
            <a:chOff x="540408" y="-16845"/>
            <a:chExt cx="4689490" cy="4986900"/>
          </a:xfrm>
        </p:grpSpPr>
        <p:graphicFrame>
          <p:nvGraphicFramePr>
            <p:cNvPr id="34" name="Object 1026"/>
            <p:cNvGraphicFramePr>
              <a:graphicFrameLocks noChangeAspect="1"/>
            </p:cNvGraphicFramePr>
            <p:nvPr/>
          </p:nvGraphicFramePr>
          <p:xfrm>
            <a:off x="540408" y="-16845"/>
            <a:ext cx="4689490" cy="498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52" name="VoloViewContainer" r:id="rId3" imgW="6762600" imgH="7191360" progId="">
                    <p:embed/>
                  </p:oleObj>
                </mc:Choice>
                <mc:Fallback>
                  <p:oleObj name="VoloViewContainer" r:id="rId3" imgW="6762600" imgH="71913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408" y="-16845"/>
                          <a:ext cx="4689490" cy="498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56"/>
            <p:cNvSpPr/>
            <p:nvPr/>
          </p:nvSpPr>
          <p:spPr>
            <a:xfrm>
              <a:off x="4071934" y="3643314"/>
              <a:ext cx="642942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angle 57"/>
            <p:cNvSpPr/>
            <p:nvPr/>
          </p:nvSpPr>
          <p:spPr>
            <a:xfrm>
              <a:off x="4071934" y="3929066"/>
              <a:ext cx="642942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37" name="Straight Arrow Connector 58"/>
          <p:cNvCxnSpPr/>
          <p:nvPr/>
        </p:nvCxnSpPr>
        <p:spPr>
          <a:xfrm rot="16200000" flipV="1">
            <a:off x="2835194" y="3540534"/>
            <a:ext cx="629977" cy="157511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59"/>
          <p:cNvCxnSpPr/>
          <p:nvPr/>
        </p:nvCxnSpPr>
        <p:spPr>
          <a:xfrm rot="16200000" flipH="1">
            <a:off x="2992704" y="4170512"/>
            <a:ext cx="629977" cy="157511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60"/>
          <p:cNvSpPr/>
          <p:nvPr/>
        </p:nvSpPr>
        <p:spPr>
          <a:xfrm>
            <a:off x="3071427" y="3855532"/>
            <a:ext cx="393777" cy="236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ES"/>
          </a:p>
        </p:txBody>
      </p:sp>
      <p:sp>
        <p:nvSpPr>
          <p:cNvPr id="40" name="TextBox 61"/>
          <p:cNvSpPr txBox="1"/>
          <p:nvPr/>
        </p:nvSpPr>
        <p:spPr>
          <a:xfrm>
            <a:off x="2520138" y="3146807"/>
            <a:ext cx="578659" cy="54542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3100" b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es-ES" sz="3100" b="1" baseline="30000" dirty="0">
                <a:solidFill>
                  <a:srgbClr val="FF0000"/>
                </a:solidFill>
                <a:latin typeface="+mn-lt"/>
              </a:rPr>
              <a:t>-</a:t>
            </a:r>
          </a:p>
        </p:txBody>
      </p:sp>
      <p:sp>
        <p:nvSpPr>
          <p:cNvPr id="41" name="TextBox 62"/>
          <p:cNvSpPr txBox="1"/>
          <p:nvPr/>
        </p:nvSpPr>
        <p:spPr>
          <a:xfrm>
            <a:off x="3465204" y="4485509"/>
            <a:ext cx="460037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es-ES" b="1" baseline="30000" dirty="0" smtClean="0">
                <a:solidFill>
                  <a:srgbClr val="FF0000"/>
                </a:solidFill>
                <a:latin typeface="+mn-lt"/>
              </a:rPr>
              <a:t>+</a:t>
            </a:r>
            <a:endParaRPr lang="es-ES" b="1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" name="Rectangle 64"/>
          <p:cNvSpPr/>
          <p:nvPr/>
        </p:nvSpPr>
        <p:spPr>
          <a:xfrm>
            <a:off x="3386448" y="2989312"/>
            <a:ext cx="583469" cy="359413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b="1" baseline="30000" dirty="0" smtClean="0">
                <a:solidFill>
                  <a:srgbClr val="C00000"/>
                </a:solidFill>
              </a:rPr>
              <a:t>4</a:t>
            </a:r>
            <a:r>
              <a:rPr lang="es-ES" b="1" dirty="0" smtClean="0">
                <a:solidFill>
                  <a:srgbClr val="C00000"/>
                </a:solidFill>
              </a:rPr>
              <a:t>He</a:t>
            </a:r>
            <a:endParaRPr lang="es-ES" dirty="0">
              <a:solidFill>
                <a:srgbClr val="C00000"/>
              </a:solidFill>
            </a:endParaRPr>
          </a:p>
        </p:txBody>
      </p:sp>
      <p:cxnSp>
        <p:nvCxnSpPr>
          <p:cNvPr id="43" name="Straight Arrow Connector 26"/>
          <p:cNvCxnSpPr/>
          <p:nvPr/>
        </p:nvCxnSpPr>
        <p:spPr bwMode="auto">
          <a:xfrm>
            <a:off x="630008" y="3919111"/>
            <a:ext cx="2362645" cy="1749"/>
          </a:xfrm>
          <a:prstGeom prst="straightConnector1">
            <a:avLst/>
          </a:prstGeom>
          <a:ln w="762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0"/>
          <p:cNvSpPr/>
          <p:nvPr/>
        </p:nvSpPr>
        <p:spPr bwMode="auto">
          <a:xfrm>
            <a:off x="3071427" y="3761617"/>
            <a:ext cx="393777" cy="3164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Arial" pitchFamily="34" charset="0"/>
                <a:cs typeface="Times New Roman" pitchFamily="18" charset="0"/>
                <a:sym typeface="Symbol" pitchFamily="18" charset="2"/>
              </a:rPr>
              <a:t></a:t>
            </a:r>
            <a:endParaRPr lang="es-ES" dirty="0"/>
          </a:p>
        </p:txBody>
      </p:sp>
      <p:sp>
        <p:nvSpPr>
          <p:cNvPr id="45" name="TextBox 34"/>
          <p:cNvSpPr txBox="1">
            <a:spLocks noChangeArrowheads="1"/>
          </p:cNvSpPr>
          <p:nvPr/>
        </p:nvSpPr>
        <p:spPr bwMode="auto">
          <a:xfrm>
            <a:off x="630028" y="3840364"/>
            <a:ext cx="708794" cy="5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es-ES" sz="3100" b="1" dirty="0">
                <a:latin typeface="Calibri" pitchFamily="34" charset="0"/>
              </a:rPr>
              <a:t>e</a:t>
            </a:r>
            <a:r>
              <a:rPr lang="es-ES" sz="3100" b="1" baseline="30000" dirty="0">
                <a:latin typeface="Calibri" pitchFamily="34" charset="0"/>
              </a:rPr>
              <a:t>-</a:t>
            </a:r>
          </a:p>
        </p:txBody>
      </p:sp>
      <p:cxnSp>
        <p:nvCxnSpPr>
          <p:cNvPr id="46" name="Straight Arrow Connector 26"/>
          <p:cNvCxnSpPr/>
          <p:nvPr/>
        </p:nvCxnSpPr>
        <p:spPr bwMode="auto">
          <a:xfrm rot="10800000">
            <a:off x="3543959" y="3919111"/>
            <a:ext cx="2047641" cy="1750"/>
          </a:xfrm>
          <a:prstGeom prst="straightConnector1">
            <a:avLst/>
          </a:prstGeom>
          <a:ln w="762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4"/>
          <p:cNvSpPr txBox="1">
            <a:spLocks noChangeArrowheads="1"/>
          </p:cNvSpPr>
          <p:nvPr/>
        </p:nvSpPr>
        <p:spPr bwMode="auto">
          <a:xfrm>
            <a:off x="5355334" y="3840364"/>
            <a:ext cx="708794" cy="5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es-ES" sz="3100" b="1" dirty="0">
                <a:latin typeface="Calibri" pitchFamily="34" charset="0"/>
              </a:rPr>
              <a:t>e</a:t>
            </a:r>
            <a:r>
              <a:rPr lang="es-ES" sz="3100" b="1" baseline="30000" dirty="0">
                <a:latin typeface="Calibri" pitchFamily="34" charset="0"/>
              </a:rPr>
              <a:t>+</a:t>
            </a:r>
          </a:p>
        </p:txBody>
      </p:sp>
      <p:sp>
        <p:nvSpPr>
          <p:cNvPr id="48" name="27 CuadroTexto"/>
          <p:cNvSpPr txBox="1"/>
          <p:nvPr/>
        </p:nvSpPr>
        <p:spPr>
          <a:xfrm>
            <a:off x="1181296" y="1477949"/>
            <a:ext cx="5434125" cy="31645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s-ES" sz="1500" dirty="0"/>
              <a:t>how K+/K- events looks like now in </a:t>
            </a:r>
            <a:r>
              <a:rPr lang="es-ES" sz="1500" b="1" dirty="0"/>
              <a:t>KLOE:</a:t>
            </a:r>
            <a:endParaRPr lang="es-ES_tradnl" sz="1500" b="1" dirty="0"/>
          </a:p>
        </p:txBody>
      </p:sp>
      <p:sp>
        <p:nvSpPr>
          <p:cNvPr id="49" name="Rectangle 18"/>
          <p:cNvSpPr/>
          <p:nvPr/>
        </p:nvSpPr>
        <p:spPr>
          <a:xfrm>
            <a:off x="866275" y="6152951"/>
            <a:ext cx="4567815" cy="845956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+mn-lt"/>
              </a:rPr>
              <a:t>The implementation of the AMADEUS setup will modify the topology of the events</a:t>
            </a:r>
            <a:endParaRPr lang="en-US" sz="1500" b="1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36868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87613"/>
            <a:ext cx="2378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274763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 dirty="0">
                <a:solidFill>
                  <a:srgbClr val="FF0000"/>
                </a:solidFill>
              </a:rPr>
              <a:t>deuterons</a:t>
            </a:r>
          </a:p>
        </p:txBody>
      </p:sp>
      <p:sp>
        <p:nvSpPr>
          <p:cNvPr id="15371" name="Text Box 19"/>
          <p:cNvSpPr txBox="1">
            <a:spLocks noChangeArrowheads="1"/>
          </p:cNvSpPr>
          <p:nvPr/>
        </p:nvSpPr>
        <p:spPr bwMode="auto">
          <a:xfrm>
            <a:off x="155575" y="827088"/>
            <a:ext cx="962818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SzPct val="45000"/>
              <a:buFont typeface="Wingdings" pitchFamily="2" charset="2"/>
              <a:buChar char=""/>
            </a:pPr>
            <a:r>
              <a:rPr lang="en-US" sz="2000"/>
              <a:t>Search for signal of bound states in the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l-GR" sz="2000" b="1">
                <a:solidFill>
                  <a:srgbClr val="000000"/>
                </a:solidFill>
              </a:rPr>
              <a:t>Λ</a:t>
            </a:r>
            <a:r>
              <a:rPr lang="en-US" sz="2000" b="1">
                <a:solidFill>
                  <a:srgbClr val="000000"/>
                </a:solidFill>
              </a:rPr>
              <a:t>d </a:t>
            </a:r>
            <a:r>
              <a:rPr lang="en-US" sz="2000">
                <a:solidFill>
                  <a:srgbClr val="000000"/>
                </a:solidFill>
              </a:rPr>
              <a:t>channel. Candidate to be a </a:t>
            </a:r>
            <a:r>
              <a:rPr lang="en-US" sz="2000" b="1">
                <a:solidFill>
                  <a:srgbClr val="000000"/>
                </a:solidFill>
              </a:rPr>
              <a:t>K</a:t>
            </a:r>
            <a:r>
              <a:rPr lang="en-US" sz="2000" b="1" baseline="30000">
                <a:solidFill>
                  <a:srgbClr val="000000"/>
                </a:solidFill>
              </a:rPr>
              <a:t>-</a:t>
            </a:r>
            <a:r>
              <a:rPr lang="en-US" sz="2000" b="1">
                <a:solidFill>
                  <a:srgbClr val="000000"/>
                </a:solidFill>
              </a:rPr>
              <a:t>ppn</a:t>
            </a:r>
            <a:r>
              <a:rPr lang="en-US" sz="2000">
                <a:solidFill>
                  <a:srgbClr val="000000"/>
                </a:solidFill>
              </a:rPr>
              <a:t> cluster. Observed spectra from FINUDA and KEK again showing possible  bound states in the in the high invariant mass region</a:t>
            </a:r>
            <a:r>
              <a:rPr lang="en-US" sz="22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72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-180975"/>
            <a:ext cx="9069388" cy="1260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 analysis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73" name="Text Box 17"/>
          <p:cNvSpPr txBox="1">
            <a:spLocks noChangeArrowheads="1"/>
          </p:cNvSpPr>
          <p:nvPr/>
        </p:nvSpPr>
        <p:spPr bwMode="auto">
          <a:xfrm>
            <a:off x="431800" y="41957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TOF Particle Mass (MeV)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11740"/>
          <a:stretch/>
        </p:blipFill>
        <p:spPr>
          <a:xfrm>
            <a:off x="2854652" y="2137758"/>
            <a:ext cx="6772919" cy="247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4871009" y="1942955"/>
            <a:ext cx="803880" cy="58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89991" tIns="44996" rIns="89991" bIns="44996" anchorCtr="0" compatLnSpc="0">
            <a:spAutoFit/>
          </a:bodyPr>
          <a:lstStyle/>
          <a:p>
            <a:pPr hangingPunct="0"/>
            <a:r>
              <a:rPr lang="gl-ES" dirty="0">
                <a:latin typeface="Arial" pitchFamily="18"/>
                <a:ea typeface="DejaVu Sans" pitchFamily="2"/>
                <a:cs typeface="DejaVu Sans" pitchFamily="2"/>
              </a:rPr>
              <a:t>No</a:t>
            </a:r>
          </a:p>
          <a:p>
            <a:pPr hangingPunct="0"/>
            <a:r>
              <a:rPr lang="gl-ES" dirty="0">
                <a:latin typeface="Arial" pitchFamily="18"/>
                <a:ea typeface="DejaVu Sans" pitchFamily="2"/>
                <a:cs typeface="DejaVu Sans" pitchFamily="2"/>
              </a:rPr>
              <a:t>tof cut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43281" y="1942955"/>
            <a:ext cx="803880" cy="58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89991" tIns="44996" rIns="89991" bIns="44996" anchorCtr="0" compatLnSpc="0">
            <a:spAutoFit/>
          </a:bodyPr>
          <a:lstStyle/>
          <a:p>
            <a:pPr hangingPunct="0"/>
            <a:r>
              <a:rPr lang="gl-ES" dirty="0">
                <a:latin typeface="Arial" pitchFamily="18"/>
                <a:ea typeface="DejaVu Sans" pitchFamily="2"/>
                <a:cs typeface="DejaVu Sans" pitchFamily="2"/>
              </a:rPr>
              <a:t>With</a:t>
            </a:r>
          </a:p>
          <a:p>
            <a:pPr hangingPunct="0"/>
            <a:r>
              <a:rPr lang="gl-ES" dirty="0">
                <a:latin typeface="Arial" pitchFamily="18"/>
                <a:ea typeface="DejaVu Sans" pitchFamily="2"/>
                <a:cs typeface="DejaVu Sans" pitchFamily="2"/>
              </a:rPr>
              <a:t>tof cut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927676" y="2595769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 dirty="0">
                <a:solidFill>
                  <a:srgbClr val="FF0000"/>
                </a:solidFill>
              </a:rPr>
              <a:t>deuterons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248321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 dirty="0">
                <a:solidFill>
                  <a:srgbClr val="FF0000"/>
                </a:solidFill>
              </a:rPr>
              <a:t>deuterons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456136" y="3867909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 dirty="0" smtClean="0"/>
              <a:t>protons</a:t>
            </a:r>
            <a:endParaRPr lang="en-US" b="1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624488" y="3846304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 dirty="0" smtClean="0"/>
              <a:t>protons</a:t>
            </a:r>
            <a:endParaRPr lang="en-US" b="1" dirty="0"/>
          </a:p>
        </p:txBody>
      </p:sp>
      <p:sp>
        <p:nvSpPr>
          <p:cNvPr id="25" name="9 CuadroTexto"/>
          <p:cNvSpPr txBox="1"/>
          <p:nvPr/>
        </p:nvSpPr>
        <p:spPr>
          <a:xfrm>
            <a:off x="7992640" y="4581463"/>
            <a:ext cx="985822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P(MeV)</a:t>
            </a:r>
            <a:endParaRPr lang="es-ES" dirty="0"/>
          </a:p>
        </p:txBody>
      </p:sp>
      <p:sp>
        <p:nvSpPr>
          <p:cNvPr id="26" name="9 CuadroTexto"/>
          <p:cNvSpPr txBox="1"/>
          <p:nvPr/>
        </p:nvSpPr>
        <p:spPr>
          <a:xfrm>
            <a:off x="2854652" y="1874222"/>
            <a:ext cx="690870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ADC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9202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87613"/>
            <a:ext cx="2378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274763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 dirty="0">
                <a:solidFill>
                  <a:srgbClr val="FF0000"/>
                </a:solidFill>
              </a:rPr>
              <a:t>deuterons</a:t>
            </a:r>
          </a:p>
        </p:txBody>
      </p:sp>
      <p:sp>
        <p:nvSpPr>
          <p:cNvPr id="15371" name="Text Box 19"/>
          <p:cNvSpPr txBox="1">
            <a:spLocks noChangeArrowheads="1"/>
          </p:cNvSpPr>
          <p:nvPr/>
        </p:nvSpPr>
        <p:spPr bwMode="auto">
          <a:xfrm>
            <a:off x="155575" y="827088"/>
            <a:ext cx="962818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SzPct val="45000"/>
              <a:buFont typeface="Wingdings" pitchFamily="2" charset="2"/>
              <a:buChar char=""/>
            </a:pPr>
            <a:r>
              <a:rPr lang="en-US" sz="2000"/>
              <a:t>Search for signal of bound states in the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l-GR" sz="2000" b="1">
                <a:solidFill>
                  <a:srgbClr val="000000"/>
                </a:solidFill>
              </a:rPr>
              <a:t>Λ</a:t>
            </a:r>
            <a:r>
              <a:rPr lang="en-US" sz="2000" b="1">
                <a:solidFill>
                  <a:srgbClr val="000000"/>
                </a:solidFill>
              </a:rPr>
              <a:t>d </a:t>
            </a:r>
            <a:r>
              <a:rPr lang="en-US" sz="2000">
                <a:solidFill>
                  <a:srgbClr val="000000"/>
                </a:solidFill>
              </a:rPr>
              <a:t>channel. Candidate to be a </a:t>
            </a:r>
            <a:r>
              <a:rPr lang="en-US" sz="2000" b="1">
                <a:solidFill>
                  <a:srgbClr val="000000"/>
                </a:solidFill>
              </a:rPr>
              <a:t>K</a:t>
            </a:r>
            <a:r>
              <a:rPr lang="en-US" sz="2000" b="1" baseline="30000">
                <a:solidFill>
                  <a:srgbClr val="000000"/>
                </a:solidFill>
              </a:rPr>
              <a:t>-</a:t>
            </a:r>
            <a:r>
              <a:rPr lang="en-US" sz="2000" b="1">
                <a:solidFill>
                  <a:srgbClr val="000000"/>
                </a:solidFill>
              </a:rPr>
              <a:t>ppn</a:t>
            </a:r>
            <a:r>
              <a:rPr lang="en-US" sz="2000">
                <a:solidFill>
                  <a:srgbClr val="000000"/>
                </a:solidFill>
              </a:rPr>
              <a:t> cluster. Observed spectra from FINUDA and KEK again showing possible  bound states in the in the high invariant mass region</a:t>
            </a:r>
            <a:r>
              <a:rPr lang="en-US" sz="22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72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-180975"/>
            <a:ext cx="9069388" cy="1260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 analysis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73" name="Text Box 17"/>
          <p:cNvSpPr txBox="1">
            <a:spLocks noChangeArrowheads="1"/>
          </p:cNvSpPr>
          <p:nvPr/>
        </p:nvSpPr>
        <p:spPr bwMode="auto">
          <a:xfrm>
            <a:off x="431800" y="41957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TOF Particle Mass (MeV)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11740"/>
          <a:stretch/>
        </p:blipFill>
        <p:spPr>
          <a:xfrm>
            <a:off x="2854652" y="2137758"/>
            <a:ext cx="6772919" cy="247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4871009" y="1942955"/>
            <a:ext cx="803880" cy="58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89991" tIns="44996" rIns="89991" bIns="44996" anchorCtr="0" compatLnSpc="0">
            <a:spAutoFit/>
          </a:bodyPr>
          <a:lstStyle/>
          <a:p>
            <a:pPr hangingPunct="0"/>
            <a:r>
              <a:rPr lang="gl-ES" dirty="0">
                <a:latin typeface="Arial" pitchFamily="18"/>
                <a:ea typeface="DejaVu Sans" pitchFamily="2"/>
                <a:cs typeface="DejaVu Sans" pitchFamily="2"/>
              </a:rPr>
              <a:t>No</a:t>
            </a:r>
          </a:p>
          <a:p>
            <a:pPr hangingPunct="0"/>
            <a:r>
              <a:rPr lang="gl-ES" dirty="0">
                <a:latin typeface="Arial" pitchFamily="18"/>
                <a:ea typeface="DejaVu Sans" pitchFamily="2"/>
                <a:cs typeface="DejaVu Sans" pitchFamily="2"/>
              </a:rPr>
              <a:t>tof cut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43281" y="1942955"/>
            <a:ext cx="803880" cy="58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89991" tIns="44996" rIns="89991" bIns="44996" anchorCtr="0" compatLnSpc="0">
            <a:spAutoFit/>
          </a:bodyPr>
          <a:lstStyle/>
          <a:p>
            <a:pPr hangingPunct="0"/>
            <a:r>
              <a:rPr lang="gl-ES" dirty="0">
                <a:latin typeface="Arial" pitchFamily="18"/>
                <a:ea typeface="DejaVu Sans" pitchFamily="2"/>
                <a:cs typeface="DejaVu Sans" pitchFamily="2"/>
              </a:rPr>
              <a:t>With</a:t>
            </a:r>
          </a:p>
          <a:p>
            <a:pPr hangingPunct="0"/>
            <a:r>
              <a:rPr lang="gl-ES" dirty="0">
                <a:latin typeface="Arial" pitchFamily="18"/>
                <a:ea typeface="DejaVu Sans" pitchFamily="2"/>
                <a:cs typeface="DejaVu Sans" pitchFamily="2"/>
              </a:rPr>
              <a:t>tof cut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927676" y="2595769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 dirty="0">
                <a:solidFill>
                  <a:srgbClr val="FF0000"/>
                </a:solidFill>
              </a:rPr>
              <a:t>deuterons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248321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 dirty="0">
                <a:solidFill>
                  <a:srgbClr val="FF0000"/>
                </a:solidFill>
              </a:rPr>
              <a:t>deuterons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456136" y="3867909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 dirty="0" smtClean="0"/>
              <a:t>protons</a:t>
            </a:r>
            <a:endParaRPr lang="en-US" b="1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624488" y="3846304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 dirty="0" smtClean="0"/>
              <a:t>protons</a:t>
            </a:r>
            <a:endParaRPr lang="en-US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t="-1" b="50001"/>
          <a:stretch/>
        </p:blipFill>
        <p:spPr bwMode="auto">
          <a:xfrm>
            <a:off x="1898052" y="4946899"/>
            <a:ext cx="3433442" cy="196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9 CuadroTexto"/>
          <p:cNvSpPr txBox="1"/>
          <p:nvPr/>
        </p:nvSpPr>
        <p:spPr>
          <a:xfrm>
            <a:off x="4012450" y="6876808"/>
            <a:ext cx="1088414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P</a:t>
            </a:r>
            <a:r>
              <a:rPr lang="el-GR" baseline="-25000" dirty="0" smtClean="0"/>
              <a:t>Λ</a:t>
            </a:r>
            <a:r>
              <a:rPr lang="es-ES" dirty="0" smtClean="0"/>
              <a:t>(MeV)</a:t>
            </a:r>
            <a:endParaRPr lang="es-ES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t="52780"/>
          <a:stretch/>
        </p:blipFill>
        <p:spPr bwMode="auto">
          <a:xfrm>
            <a:off x="5783334" y="5018231"/>
            <a:ext cx="3433442" cy="185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10 CuadroTexto"/>
          <p:cNvSpPr txBox="1"/>
          <p:nvPr/>
        </p:nvSpPr>
        <p:spPr>
          <a:xfrm>
            <a:off x="7913780" y="6851175"/>
            <a:ext cx="1070782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P</a:t>
            </a:r>
            <a:r>
              <a:rPr lang="es-ES" baseline="-25000" dirty="0" smtClean="0"/>
              <a:t>d</a:t>
            </a:r>
            <a:r>
              <a:rPr lang="es-ES" dirty="0" smtClean="0"/>
              <a:t>(MeV)</a:t>
            </a:r>
            <a:endParaRPr lang="es-ES" dirty="0"/>
          </a:p>
        </p:txBody>
      </p:sp>
      <p:sp>
        <p:nvSpPr>
          <p:cNvPr id="25" name="9 CuadroTexto"/>
          <p:cNvSpPr txBox="1"/>
          <p:nvPr/>
        </p:nvSpPr>
        <p:spPr>
          <a:xfrm>
            <a:off x="7992640" y="4581463"/>
            <a:ext cx="985822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P(MeV)</a:t>
            </a:r>
            <a:endParaRPr lang="es-ES" dirty="0"/>
          </a:p>
        </p:txBody>
      </p:sp>
      <p:sp>
        <p:nvSpPr>
          <p:cNvPr id="26" name="9 CuadroTexto"/>
          <p:cNvSpPr txBox="1"/>
          <p:nvPr/>
        </p:nvSpPr>
        <p:spPr>
          <a:xfrm>
            <a:off x="2854652" y="1874222"/>
            <a:ext cx="690870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ADC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8455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981200"/>
            <a:ext cx="3490913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87613"/>
            <a:ext cx="2378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274763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2060"/>
                </a:solidFill>
              </a:rPr>
              <a:t>deuterons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6335713" y="4022725"/>
            <a:ext cx="26543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s-ES">
                <a:solidFill>
                  <a:srgbClr val="000000"/>
                </a:solidFill>
              </a:rPr>
              <a:t>M</a:t>
            </a:r>
            <a:r>
              <a:rPr lang="el-GR" baseline="-25000">
                <a:solidFill>
                  <a:srgbClr val="000000"/>
                </a:solidFill>
              </a:rPr>
              <a:t>Λ</a:t>
            </a:r>
            <a:r>
              <a:rPr lang="en-US" baseline="-25000">
                <a:solidFill>
                  <a:srgbClr val="000000"/>
                </a:solidFill>
              </a:rPr>
              <a:t>d</a:t>
            </a:r>
            <a:r>
              <a:rPr lang="en-US">
                <a:solidFill>
                  <a:srgbClr val="000000"/>
                </a:solidFill>
              </a:rPr>
              <a:t> (MeV)</a:t>
            </a:r>
          </a:p>
        </p:txBody>
      </p:sp>
      <p:sp>
        <p:nvSpPr>
          <p:cNvPr id="16390" name="Line 10"/>
          <p:cNvSpPr>
            <a:spLocks noChangeShapeType="1"/>
          </p:cNvSpPr>
          <p:nvPr/>
        </p:nvSpPr>
        <p:spPr bwMode="auto">
          <a:xfrm flipV="1">
            <a:off x="2468563" y="2935288"/>
            <a:ext cx="1131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7680325" y="2378075"/>
            <a:ext cx="12477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l-GR" sz="2800">
                <a:solidFill>
                  <a:srgbClr val="002060"/>
                </a:solidFill>
              </a:rPr>
              <a:t>Λ</a:t>
            </a:r>
            <a:r>
              <a:rPr lang="en-US" sz="2800">
                <a:solidFill>
                  <a:srgbClr val="002060"/>
                </a:solidFill>
              </a:rPr>
              <a:t>d</a:t>
            </a:r>
            <a:r>
              <a:rPr lang="en-US">
                <a:solidFill>
                  <a:srgbClr val="002060"/>
                </a:solidFill>
              </a:rPr>
              <a:t> events</a:t>
            </a:r>
          </a:p>
          <a:p>
            <a:pPr eaLnBrk="1"/>
            <a:r>
              <a:rPr lang="en-US">
                <a:solidFill>
                  <a:srgbClr val="002060"/>
                </a:solidFill>
              </a:rPr>
              <a:t>In </a:t>
            </a:r>
            <a:r>
              <a:rPr lang="en-US" baseline="30000">
                <a:solidFill>
                  <a:srgbClr val="002060"/>
                </a:solidFill>
              </a:rPr>
              <a:t>4</a:t>
            </a:r>
            <a:r>
              <a:rPr lang="en-US">
                <a:solidFill>
                  <a:srgbClr val="002060"/>
                </a:solidFill>
              </a:rPr>
              <a:t>He</a:t>
            </a:r>
          </a:p>
        </p:txBody>
      </p:sp>
      <p:sp>
        <p:nvSpPr>
          <p:cNvPr id="16392" name="Line 16"/>
          <p:cNvSpPr>
            <a:spLocks noChangeShapeType="1"/>
          </p:cNvSpPr>
          <p:nvPr/>
        </p:nvSpPr>
        <p:spPr bwMode="auto">
          <a:xfrm>
            <a:off x="4389438" y="4065588"/>
            <a:ext cx="549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393" name="Text Box 19"/>
          <p:cNvSpPr txBox="1">
            <a:spLocks noChangeArrowheads="1"/>
          </p:cNvSpPr>
          <p:nvPr/>
        </p:nvSpPr>
        <p:spPr bwMode="auto">
          <a:xfrm>
            <a:off x="155575" y="827088"/>
            <a:ext cx="962818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SzPct val="45000"/>
              <a:buFont typeface="Wingdings" pitchFamily="2" charset="2"/>
              <a:buChar char=""/>
            </a:pPr>
            <a:r>
              <a:rPr lang="en-US" sz="2000"/>
              <a:t>Search for signal of bound states in the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l-GR" sz="2000" b="1">
                <a:solidFill>
                  <a:srgbClr val="000000"/>
                </a:solidFill>
              </a:rPr>
              <a:t>Λ</a:t>
            </a:r>
            <a:r>
              <a:rPr lang="en-US" sz="2000" b="1">
                <a:solidFill>
                  <a:srgbClr val="000000"/>
                </a:solidFill>
              </a:rPr>
              <a:t>d </a:t>
            </a:r>
            <a:r>
              <a:rPr lang="en-US" sz="2000">
                <a:solidFill>
                  <a:srgbClr val="000000"/>
                </a:solidFill>
              </a:rPr>
              <a:t>channel. Candidate to be a </a:t>
            </a:r>
            <a:r>
              <a:rPr lang="en-US" sz="2000" b="1">
                <a:solidFill>
                  <a:srgbClr val="000000"/>
                </a:solidFill>
              </a:rPr>
              <a:t>K</a:t>
            </a:r>
            <a:r>
              <a:rPr lang="en-US" sz="2000" b="1" baseline="30000">
                <a:solidFill>
                  <a:srgbClr val="000000"/>
                </a:solidFill>
              </a:rPr>
              <a:t>-</a:t>
            </a:r>
            <a:r>
              <a:rPr lang="en-US" sz="2000" b="1">
                <a:solidFill>
                  <a:srgbClr val="000000"/>
                </a:solidFill>
              </a:rPr>
              <a:t>ppn</a:t>
            </a:r>
            <a:r>
              <a:rPr lang="en-US" sz="2000">
                <a:solidFill>
                  <a:srgbClr val="000000"/>
                </a:solidFill>
              </a:rPr>
              <a:t> cluster. Observed spectra from FINUDA and KEK again showing possible  bound states in the in the high invariant mass region</a:t>
            </a:r>
            <a:r>
              <a:rPr lang="en-US" sz="22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3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-180975"/>
            <a:ext cx="9069388" cy="1260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 analysis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431800" y="41957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TOF Particle Mass (MeV) </a:t>
            </a:r>
          </a:p>
        </p:txBody>
      </p:sp>
      <p:sp>
        <p:nvSpPr>
          <p:cNvPr id="3" name="TextBox 2"/>
          <p:cNvSpPr txBox="1"/>
          <p:nvPr/>
        </p:nvSpPr>
        <p:spPr>
          <a:xfrm rot="2265186">
            <a:off x="6056313" y="2503488"/>
            <a:ext cx="1441450" cy="350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Preliminary</a:t>
            </a:r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4168775" y="4079875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low accept.</a:t>
            </a:r>
          </a:p>
          <a:p>
            <a:pPr eaLnBrk="1"/>
            <a:r>
              <a:rPr lang="en-US" sz="1400">
                <a:solidFill>
                  <a:srgbClr val="000000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59070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70"/>
          <a:stretch>
            <a:fillRect/>
          </a:stretch>
        </p:blipFill>
        <p:spPr bwMode="auto">
          <a:xfrm>
            <a:off x="3095625" y="4743450"/>
            <a:ext cx="5376863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981200"/>
            <a:ext cx="3490913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87613"/>
            <a:ext cx="2378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274763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2060"/>
                </a:solidFill>
              </a:rPr>
              <a:t>deuterons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335713" y="4022725"/>
            <a:ext cx="26543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s-ES">
                <a:solidFill>
                  <a:srgbClr val="000000"/>
                </a:solidFill>
              </a:rPr>
              <a:t>M</a:t>
            </a:r>
            <a:r>
              <a:rPr lang="el-GR" baseline="-25000">
                <a:solidFill>
                  <a:srgbClr val="000000"/>
                </a:solidFill>
              </a:rPr>
              <a:t>Λ</a:t>
            </a:r>
            <a:r>
              <a:rPr lang="en-US" baseline="-25000">
                <a:solidFill>
                  <a:srgbClr val="000000"/>
                </a:solidFill>
              </a:rPr>
              <a:t>d</a:t>
            </a:r>
            <a:r>
              <a:rPr lang="en-US">
                <a:solidFill>
                  <a:srgbClr val="000000"/>
                </a:solidFill>
              </a:rPr>
              <a:t> (MeV)</a:t>
            </a:r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 flipV="1">
            <a:off x="2468563" y="2935288"/>
            <a:ext cx="1131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7680325" y="2378075"/>
            <a:ext cx="12477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l-GR" sz="2800" b="1">
                <a:solidFill>
                  <a:srgbClr val="002060"/>
                </a:solidFill>
              </a:rPr>
              <a:t>Λ</a:t>
            </a:r>
            <a:r>
              <a:rPr lang="en-US" sz="2800" b="1">
                <a:solidFill>
                  <a:srgbClr val="002060"/>
                </a:solidFill>
              </a:rPr>
              <a:t>d</a:t>
            </a:r>
            <a:r>
              <a:rPr lang="en-US" b="1">
                <a:solidFill>
                  <a:srgbClr val="002060"/>
                </a:solidFill>
              </a:rPr>
              <a:t> events</a:t>
            </a:r>
          </a:p>
          <a:p>
            <a:pPr eaLnBrk="1"/>
            <a:r>
              <a:rPr lang="en-US" b="1">
                <a:solidFill>
                  <a:srgbClr val="002060"/>
                </a:solidFill>
              </a:rPr>
              <a:t>In </a:t>
            </a:r>
            <a:r>
              <a:rPr lang="en-US" b="1" baseline="30000">
                <a:solidFill>
                  <a:srgbClr val="002060"/>
                </a:solidFill>
              </a:rPr>
              <a:t>4</a:t>
            </a:r>
            <a:r>
              <a:rPr lang="en-US" b="1">
                <a:solidFill>
                  <a:srgbClr val="002060"/>
                </a:solidFill>
              </a:rPr>
              <a:t>He</a:t>
            </a:r>
          </a:p>
        </p:txBody>
      </p:sp>
      <p:sp>
        <p:nvSpPr>
          <p:cNvPr id="15369" name="Line 16"/>
          <p:cNvSpPr>
            <a:spLocks noChangeShapeType="1"/>
          </p:cNvSpPr>
          <p:nvPr/>
        </p:nvSpPr>
        <p:spPr bwMode="auto">
          <a:xfrm>
            <a:off x="4389438" y="4065588"/>
            <a:ext cx="549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3600450" y="68754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FINUDA</a:t>
            </a:r>
          </a:p>
          <a:p>
            <a:pPr eaLnBrk="1"/>
            <a:r>
              <a:rPr lang="es-ES" sz="1400"/>
              <a:t>Nucl.Phys.A835, 43 (2010)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371" name="Text Box 19"/>
          <p:cNvSpPr txBox="1">
            <a:spLocks noChangeArrowheads="1"/>
          </p:cNvSpPr>
          <p:nvPr/>
        </p:nvSpPr>
        <p:spPr bwMode="auto">
          <a:xfrm>
            <a:off x="155575" y="827088"/>
            <a:ext cx="962818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SzPct val="45000"/>
              <a:buFont typeface="Wingdings" pitchFamily="2" charset="2"/>
              <a:buChar char=""/>
            </a:pPr>
            <a:r>
              <a:rPr lang="en-US" sz="2000"/>
              <a:t>Search for signal of bound states in the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l-GR" sz="2000" b="1">
                <a:solidFill>
                  <a:srgbClr val="000000"/>
                </a:solidFill>
              </a:rPr>
              <a:t>Λ</a:t>
            </a:r>
            <a:r>
              <a:rPr lang="en-US" sz="2000" b="1">
                <a:solidFill>
                  <a:srgbClr val="000000"/>
                </a:solidFill>
              </a:rPr>
              <a:t>d </a:t>
            </a:r>
            <a:r>
              <a:rPr lang="en-US" sz="2000">
                <a:solidFill>
                  <a:srgbClr val="000000"/>
                </a:solidFill>
              </a:rPr>
              <a:t>channel. Candidate to be a </a:t>
            </a:r>
            <a:r>
              <a:rPr lang="en-US" sz="2000" b="1">
                <a:solidFill>
                  <a:srgbClr val="000000"/>
                </a:solidFill>
              </a:rPr>
              <a:t>K</a:t>
            </a:r>
            <a:r>
              <a:rPr lang="en-US" sz="2000" b="1" baseline="30000">
                <a:solidFill>
                  <a:srgbClr val="000000"/>
                </a:solidFill>
              </a:rPr>
              <a:t>-</a:t>
            </a:r>
            <a:r>
              <a:rPr lang="en-US" sz="2000" b="1">
                <a:solidFill>
                  <a:srgbClr val="000000"/>
                </a:solidFill>
              </a:rPr>
              <a:t>ppn</a:t>
            </a:r>
            <a:r>
              <a:rPr lang="en-US" sz="2000">
                <a:solidFill>
                  <a:srgbClr val="000000"/>
                </a:solidFill>
              </a:rPr>
              <a:t> cluster. Observed spectra from FINUDA and KEK again showing possible  bound states in the in the high invariant mass region</a:t>
            </a:r>
            <a:r>
              <a:rPr lang="en-US" sz="22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72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-180975"/>
            <a:ext cx="9069388" cy="1260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 analysis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73" name="Text Box 17"/>
          <p:cNvSpPr txBox="1">
            <a:spLocks noChangeArrowheads="1"/>
          </p:cNvSpPr>
          <p:nvPr/>
        </p:nvSpPr>
        <p:spPr bwMode="auto">
          <a:xfrm>
            <a:off x="431800" y="41957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TOF Particle Mass (MeV) </a:t>
            </a:r>
          </a:p>
        </p:txBody>
      </p:sp>
      <p:sp>
        <p:nvSpPr>
          <p:cNvPr id="3" name="TextBox 2"/>
          <p:cNvSpPr txBox="1"/>
          <p:nvPr/>
        </p:nvSpPr>
        <p:spPr>
          <a:xfrm rot="2265186">
            <a:off x="6056313" y="2503488"/>
            <a:ext cx="1441450" cy="350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Preliminary</a:t>
            </a: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4168775" y="4079875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low accept.</a:t>
            </a:r>
          </a:p>
          <a:p>
            <a:pPr eaLnBrk="1"/>
            <a:r>
              <a:rPr lang="en-US" sz="1400">
                <a:solidFill>
                  <a:srgbClr val="000000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270913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70"/>
          <a:stretch>
            <a:fillRect/>
          </a:stretch>
        </p:blipFill>
        <p:spPr bwMode="auto">
          <a:xfrm>
            <a:off x="3095625" y="4743450"/>
            <a:ext cx="5376863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981200"/>
            <a:ext cx="3490913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87613"/>
            <a:ext cx="2378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274763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2060"/>
                </a:solidFill>
              </a:rPr>
              <a:t>deuterons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335713" y="4022725"/>
            <a:ext cx="26543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s-ES">
                <a:solidFill>
                  <a:srgbClr val="000000"/>
                </a:solidFill>
              </a:rPr>
              <a:t>M</a:t>
            </a:r>
            <a:r>
              <a:rPr lang="el-GR" baseline="-25000">
                <a:solidFill>
                  <a:srgbClr val="000000"/>
                </a:solidFill>
              </a:rPr>
              <a:t>Λ</a:t>
            </a:r>
            <a:r>
              <a:rPr lang="en-US" baseline="-25000">
                <a:solidFill>
                  <a:srgbClr val="000000"/>
                </a:solidFill>
              </a:rPr>
              <a:t>d</a:t>
            </a:r>
            <a:r>
              <a:rPr lang="en-US">
                <a:solidFill>
                  <a:srgbClr val="000000"/>
                </a:solidFill>
              </a:rPr>
              <a:t> (MeV)</a:t>
            </a:r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 flipV="1">
            <a:off x="2468563" y="2935288"/>
            <a:ext cx="1131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7680325" y="2378075"/>
            <a:ext cx="12477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l-GR" sz="2800" b="1">
                <a:solidFill>
                  <a:srgbClr val="002060"/>
                </a:solidFill>
              </a:rPr>
              <a:t>Λ</a:t>
            </a:r>
            <a:r>
              <a:rPr lang="en-US" sz="2800" b="1">
                <a:solidFill>
                  <a:srgbClr val="002060"/>
                </a:solidFill>
              </a:rPr>
              <a:t>d</a:t>
            </a:r>
            <a:r>
              <a:rPr lang="en-US" b="1">
                <a:solidFill>
                  <a:srgbClr val="002060"/>
                </a:solidFill>
              </a:rPr>
              <a:t> events</a:t>
            </a:r>
          </a:p>
          <a:p>
            <a:pPr eaLnBrk="1"/>
            <a:r>
              <a:rPr lang="en-US" b="1">
                <a:solidFill>
                  <a:srgbClr val="002060"/>
                </a:solidFill>
              </a:rPr>
              <a:t>In </a:t>
            </a:r>
            <a:r>
              <a:rPr lang="en-US" b="1" baseline="30000">
                <a:solidFill>
                  <a:srgbClr val="002060"/>
                </a:solidFill>
              </a:rPr>
              <a:t>4</a:t>
            </a:r>
            <a:r>
              <a:rPr lang="en-US" b="1">
                <a:solidFill>
                  <a:srgbClr val="002060"/>
                </a:solidFill>
              </a:rPr>
              <a:t>He</a:t>
            </a:r>
          </a:p>
        </p:txBody>
      </p:sp>
      <p:sp>
        <p:nvSpPr>
          <p:cNvPr id="15369" name="Line 16"/>
          <p:cNvSpPr>
            <a:spLocks noChangeShapeType="1"/>
          </p:cNvSpPr>
          <p:nvPr/>
        </p:nvSpPr>
        <p:spPr bwMode="auto">
          <a:xfrm>
            <a:off x="4389438" y="4065588"/>
            <a:ext cx="549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3600450" y="68754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FINUDA</a:t>
            </a:r>
          </a:p>
          <a:p>
            <a:pPr eaLnBrk="1"/>
            <a:r>
              <a:rPr lang="es-ES" sz="1400"/>
              <a:t>Nucl.Phys.A835, 43 (2010)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371" name="Text Box 19"/>
          <p:cNvSpPr txBox="1">
            <a:spLocks noChangeArrowheads="1"/>
          </p:cNvSpPr>
          <p:nvPr/>
        </p:nvSpPr>
        <p:spPr bwMode="auto">
          <a:xfrm>
            <a:off x="155575" y="827088"/>
            <a:ext cx="962818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SzPct val="45000"/>
              <a:buFont typeface="Wingdings" pitchFamily="2" charset="2"/>
              <a:buChar char=""/>
            </a:pPr>
            <a:r>
              <a:rPr lang="en-US" sz="2000"/>
              <a:t>Search for signal of bound states in the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l-GR" sz="2000" b="1">
                <a:solidFill>
                  <a:srgbClr val="000000"/>
                </a:solidFill>
              </a:rPr>
              <a:t>Λ</a:t>
            </a:r>
            <a:r>
              <a:rPr lang="en-US" sz="2000" b="1">
                <a:solidFill>
                  <a:srgbClr val="000000"/>
                </a:solidFill>
              </a:rPr>
              <a:t>d </a:t>
            </a:r>
            <a:r>
              <a:rPr lang="en-US" sz="2000">
                <a:solidFill>
                  <a:srgbClr val="000000"/>
                </a:solidFill>
              </a:rPr>
              <a:t>channel. Candidate to be a </a:t>
            </a:r>
            <a:r>
              <a:rPr lang="en-US" sz="2000" b="1">
                <a:solidFill>
                  <a:srgbClr val="000000"/>
                </a:solidFill>
              </a:rPr>
              <a:t>K</a:t>
            </a:r>
            <a:r>
              <a:rPr lang="en-US" sz="2000" b="1" baseline="30000">
                <a:solidFill>
                  <a:srgbClr val="000000"/>
                </a:solidFill>
              </a:rPr>
              <a:t>-</a:t>
            </a:r>
            <a:r>
              <a:rPr lang="en-US" sz="2000" b="1">
                <a:solidFill>
                  <a:srgbClr val="000000"/>
                </a:solidFill>
              </a:rPr>
              <a:t>ppn</a:t>
            </a:r>
            <a:r>
              <a:rPr lang="en-US" sz="2000">
                <a:solidFill>
                  <a:srgbClr val="000000"/>
                </a:solidFill>
              </a:rPr>
              <a:t> cluster. Observed spectra from FINUDA and KEK again showing possible  bound states in the in the high invariant mass region</a:t>
            </a:r>
            <a:r>
              <a:rPr lang="en-US" sz="22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72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-180975"/>
            <a:ext cx="9069388" cy="1260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 analysis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73" name="Text Box 17"/>
          <p:cNvSpPr txBox="1">
            <a:spLocks noChangeArrowheads="1"/>
          </p:cNvSpPr>
          <p:nvPr/>
        </p:nvSpPr>
        <p:spPr bwMode="auto">
          <a:xfrm>
            <a:off x="431800" y="41957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TOF Particle Mass (MeV) </a:t>
            </a:r>
          </a:p>
        </p:txBody>
      </p:sp>
      <p:sp>
        <p:nvSpPr>
          <p:cNvPr id="3" name="TextBox 2"/>
          <p:cNvSpPr txBox="1"/>
          <p:nvPr/>
        </p:nvSpPr>
        <p:spPr>
          <a:xfrm rot="2265186">
            <a:off x="6056313" y="2503488"/>
            <a:ext cx="1441450" cy="350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Preliminary</a:t>
            </a: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4168775" y="4079875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low accept.</a:t>
            </a:r>
          </a:p>
          <a:p>
            <a:pPr eaLnBrk="1"/>
            <a:r>
              <a:rPr lang="en-US" sz="1400">
                <a:solidFill>
                  <a:srgbClr val="000000"/>
                </a:solidFill>
              </a:rPr>
              <a:t>region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4858031"/>
            <a:ext cx="2929552" cy="198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28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87613"/>
            <a:ext cx="2378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274763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2060"/>
                </a:solidFill>
              </a:rPr>
              <a:t>deuterons</a:t>
            </a:r>
          </a:p>
        </p:txBody>
      </p:sp>
      <p:sp>
        <p:nvSpPr>
          <p:cNvPr id="163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-180975"/>
            <a:ext cx="9069388" cy="1260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analyses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431800" y="41957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TOF Particle Mass (MeV) </a:t>
            </a:r>
          </a:p>
        </p:txBody>
      </p:sp>
      <p:sp>
        <p:nvSpPr>
          <p:cNvPr id="16403" name="Text Box 18"/>
          <p:cNvSpPr txBox="1">
            <a:spLocks noChangeArrowheads="1"/>
          </p:cNvSpPr>
          <p:nvPr/>
        </p:nvSpPr>
        <p:spPr bwMode="auto">
          <a:xfrm>
            <a:off x="1095375" y="1128340"/>
            <a:ext cx="60833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0000"/>
                </a:solidFill>
              </a:rPr>
              <a:t>Only FINUDA and an old experiment (with only 4 events!) have shown </a:t>
            </a:r>
            <a:r>
              <a:rPr lang="el-GR" sz="2000" b="1" dirty="0">
                <a:solidFill>
                  <a:srgbClr val="008000"/>
                </a:solidFill>
              </a:rPr>
              <a:t>Λ</a:t>
            </a:r>
            <a:r>
              <a:rPr lang="en-US" sz="2000" b="1" dirty="0">
                <a:solidFill>
                  <a:srgbClr val="008000"/>
                </a:solidFill>
              </a:rPr>
              <a:t>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spectra from K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absorption</a:t>
            </a:r>
          </a:p>
        </p:txBody>
      </p:sp>
      <p:sp>
        <p:nvSpPr>
          <p:cNvPr id="16404" name="Text Box 6"/>
          <p:cNvSpPr txBox="1">
            <a:spLocks noChangeArrowheads="1"/>
          </p:cNvSpPr>
          <p:nvPr/>
        </p:nvSpPr>
        <p:spPr bwMode="auto">
          <a:xfrm>
            <a:off x="1724025" y="3494088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>
                <a:solidFill>
                  <a:srgbClr val="008000"/>
                </a:solidFill>
              </a:rPr>
              <a:t>triton</a:t>
            </a:r>
          </a:p>
        </p:txBody>
      </p:sp>
    </p:spTree>
    <p:extLst>
      <p:ext uri="{BB962C8B-B14F-4D97-AF65-F5344CB8AC3E}">
        <p14:creationId xmlns:p14="http://schemas.microsoft.com/office/powerpoint/2010/main" val="3623204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87613"/>
            <a:ext cx="2378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274763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2060"/>
                </a:solidFill>
              </a:rPr>
              <a:t>deuterons</a:t>
            </a:r>
          </a:p>
        </p:txBody>
      </p:sp>
      <p:sp>
        <p:nvSpPr>
          <p:cNvPr id="163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-180975"/>
            <a:ext cx="9069388" cy="1260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analyses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431800" y="41957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TOF Particle Mass (MeV) </a:t>
            </a:r>
          </a:p>
        </p:txBody>
      </p:sp>
      <p:sp>
        <p:nvSpPr>
          <p:cNvPr id="16403" name="Text Box 18"/>
          <p:cNvSpPr txBox="1">
            <a:spLocks noChangeArrowheads="1"/>
          </p:cNvSpPr>
          <p:nvPr/>
        </p:nvSpPr>
        <p:spPr bwMode="auto">
          <a:xfrm>
            <a:off x="1095375" y="1128340"/>
            <a:ext cx="60833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0000"/>
                </a:solidFill>
              </a:rPr>
              <a:t>Only FINUDA and an old experiment (with only 4 events!) have shown </a:t>
            </a:r>
            <a:r>
              <a:rPr lang="el-GR" sz="2000" b="1" dirty="0">
                <a:solidFill>
                  <a:srgbClr val="008000"/>
                </a:solidFill>
              </a:rPr>
              <a:t>Λ</a:t>
            </a:r>
            <a:r>
              <a:rPr lang="en-US" sz="2000" b="1" dirty="0">
                <a:solidFill>
                  <a:srgbClr val="008000"/>
                </a:solidFill>
              </a:rPr>
              <a:t>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spectra from K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absorption</a:t>
            </a:r>
          </a:p>
        </p:txBody>
      </p:sp>
      <p:sp>
        <p:nvSpPr>
          <p:cNvPr id="16404" name="Text Box 6"/>
          <p:cNvSpPr txBox="1">
            <a:spLocks noChangeArrowheads="1"/>
          </p:cNvSpPr>
          <p:nvPr/>
        </p:nvSpPr>
        <p:spPr bwMode="auto">
          <a:xfrm>
            <a:off x="1724025" y="3494088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>
                <a:solidFill>
                  <a:srgbClr val="008000"/>
                </a:solidFill>
              </a:rPr>
              <a:t>triton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02" y="1979637"/>
            <a:ext cx="2651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24165" y="3663975"/>
            <a:ext cx="1576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Cos(</a:t>
            </a:r>
            <a:r>
              <a:rPr lang="el-GR">
                <a:solidFill>
                  <a:srgbClr val="000000"/>
                </a:solidFill>
              </a:rPr>
              <a:t>θ</a:t>
            </a:r>
            <a:r>
              <a:rPr lang="el-GR" b="1" baseline="-25000">
                <a:solidFill>
                  <a:srgbClr val="000000"/>
                </a:solidFill>
              </a:rPr>
              <a:t>Λ</a:t>
            </a:r>
            <a:r>
              <a:rPr lang="es-ES" b="1" baseline="-25000">
                <a:solidFill>
                  <a:srgbClr val="000000"/>
                </a:solidFill>
              </a:rPr>
              <a:t>t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592040" y="2295550"/>
            <a:ext cx="118427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l-GR" sz="2800" b="1">
                <a:solidFill>
                  <a:srgbClr val="008000"/>
                </a:solidFill>
              </a:rPr>
              <a:t>Λ</a:t>
            </a:r>
            <a:r>
              <a:rPr lang="en-US" sz="2800" b="1">
                <a:solidFill>
                  <a:srgbClr val="008000"/>
                </a:solidFill>
              </a:rPr>
              <a:t>t </a:t>
            </a:r>
            <a:r>
              <a:rPr lang="en-US" b="1">
                <a:solidFill>
                  <a:srgbClr val="008000"/>
                </a:solidFill>
              </a:rPr>
              <a:t>events</a:t>
            </a:r>
          </a:p>
          <a:p>
            <a:pPr eaLnBrk="1"/>
            <a:r>
              <a:rPr lang="en-US" b="1">
                <a:solidFill>
                  <a:srgbClr val="008000"/>
                </a:solidFill>
              </a:rPr>
              <a:t>In </a:t>
            </a:r>
            <a:r>
              <a:rPr lang="en-US" b="1" baseline="30000">
                <a:solidFill>
                  <a:srgbClr val="008000"/>
                </a:solidFill>
              </a:rPr>
              <a:t>4</a:t>
            </a:r>
            <a:r>
              <a:rPr lang="en-US" b="1">
                <a:solidFill>
                  <a:srgbClr val="008000"/>
                </a:solidFill>
              </a:rPr>
              <a:t>He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2426805" y="3203773"/>
            <a:ext cx="596900" cy="3807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 rot="2265186">
            <a:off x="4981227" y="2425725"/>
            <a:ext cx="14414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92D050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144510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87613"/>
            <a:ext cx="2378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274763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2060"/>
                </a:solidFill>
              </a:rPr>
              <a:t>deuterons</a:t>
            </a:r>
          </a:p>
        </p:txBody>
      </p:sp>
      <p:sp>
        <p:nvSpPr>
          <p:cNvPr id="163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-180975"/>
            <a:ext cx="9069388" cy="1260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analyses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431800" y="41957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TOF Particle Mass (MeV) </a:t>
            </a:r>
          </a:p>
        </p:txBody>
      </p:sp>
      <p:sp>
        <p:nvSpPr>
          <p:cNvPr id="16403" name="Text Box 18"/>
          <p:cNvSpPr txBox="1">
            <a:spLocks noChangeArrowheads="1"/>
          </p:cNvSpPr>
          <p:nvPr/>
        </p:nvSpPr>
        <p:spPr bwMode="auto">
          <a:xfrm>
            <a:off x="1095375" y="1128340"/>
            <a:ext cx="60833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0000"/>
                </a:solidFill>
              </a:rPr>
              <a:t>Only FINUDA and an old experiment (with only 4 events!) have shown </a:t>
            </a:r>
            <a:r>
              <a:rPr lang="el-GR" sz="2000" b="1" dirty="0">
                <a:solidFill>
                  <a:srgbClr val="008000"/>
                </a:solidFill>
              </a:rPr>
              <a:t>Λ</a:t>
            </a:r>
            <a:r>
              <a:rPr lang="en-US" sz="2000" b="1" dirty="0">
                <a:solidFill>
                  <a:srgbClr val="008000"/>
                </a:solidFill>
              </a:rPr>
              <a:t>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spectra from K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absorption</a:t>
            </a:r>
          </a:p>
        </p:txBody>
      </p:sp>
      <p:sp>
        <p:nvSpPr>
          <p:cNvPr id="16404" name="Text Box 6"/>
          <p:cNvSpPr txBox="1">
            <a:spLocks noChangeArrowheads="1"/>
          </p:cNvSpPr>
          <p:nvPr/>
        </p:nvSpPr>
        <p:spPr bwMode="auto">
          <a:xfrm>
            <a:off x="1724025" y="3494088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>
                <a:solidFill>
                  <a:srgbClr val="008000"/>
                </a:solidFill>
              </a:rPr>
              <a:t>triton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02" y="1979637"/>
            <a:ext cx="2651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24165" y="3663975"/>
            <a:ext cx="1576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0000"/>
                </a:solidFill>
              </a:rPr>
              <a:t>Cos(</a:t>
            </a:r>
            <a:r>
              <a:rPr lang="el-GR" dirty="0">
                <a:solidFill>
                  <a:srgbClr val="000000"/>
                </a:solidFill>
              </a:rPr>
              <a:t>θ</a:t>
            </a:r>
            <a:r>
              <a:rPr lang="el-GR" b="1" baseline="-25000" dirty="0">
                <a:solidFill>
                  <a:srgbClr val="000000"/>
                </a:solidFill>
              </a:rPr>
              <a:t>Λ</a:t>
            </a:r>
            <a:r>
              <a:rPr lang="es-ES" b="1" baseline="-25000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5" r="30861" b="19592"/>
          <a:stretch>
            <a:fillRect/>
          </a:stretch>
        </p:blipFill>
        <p:spPr bwMode="auto">
          <a:xfrm>
            <a:off x="3528144" y="4571925"/>
            <a:ext cx="2995613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795" r="30861" b="195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592040" y="2295550"/>
            <a:ext cx="118427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l-GR" sz="2800" b="1">
                <a:solidFill>
                  <a:srgbClr val="008000"/>
                </a:solidFill>
              </a:rPr>
              <a:t>Λ</a:t>
            </a:r>
            <a:r>
              <a:rPr lang="en-US" sz="2800" b="1">
                <a:solidFill>
                  <a:srgbClr val="008000"/>
                </a:solidFill>
              </a:rPr>
              <a:t>t </a:t>
            </a:r>
            <a:r>
              <a:rPr lang="en-US" b="1">
                <a:solidFill>
                  <a:srgbClr val="008000"/>
                </a:solidFill>
              </a:rPr>
              <a:t>events</a:t>
            </a:r>
          </a:p>
          <a:p>
            <a:pPr eaLnBrk="1"/>
            <a:r>
              <a:rPr lang="en-US" b="1">
                <a:solidFill>
                  <a:srgbClr val="008000"/>
                </a:solidFill>
              </a:rPr>
              <a:t>In </a:t>
            </a:r>
            <a:r>
              <a:rPr lang="en-US" b="1" baseline="30000">
                <a:solidFill>
                  <a:srgbClr val="008000"/>
                </a:solidFill>
              </a:rPr>
              <a:t>4</a:t>
            </a:r>
            <a:r>
              <a:rPr lang="en-US" b="1">
                <a:solidFill>
                  <a:srgbClr val="008000"/>
                </a:solidFill>
              </a:rPr>
              <a:t>He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612407" y="4949750"/>
            <a:ext cx="15017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FINUDA </a:t>
            </a:r>
            <a:r>
              <a:rPr lang="en-US" sz="1400">
                <a:solidFill>
                  <a:srgbClr val="000000"/>
                </a:solidFill>
              </a:rPr>
              <a:t>Phys.Lett.B 229, 229 (2008)</a:t>
            </a:r>
          </a:p>
          <a:p>
            <a:pPr eaLnBrk="1"/>
            <a:r>
              <a:rPr lang="en-US">
                <a:solidFill>
                  <a:srgbClr val="000000"/>
                </a:solidFill>
              </a:rPr>
              <a:t>Filled histogram= data</a:t>
            </a:r>
          </a:p>
          <a:p>
            <a:pPr eaLnBrk="1"/>
            <a:r>
              <a:rPr lang="en-US">
                <a:solidFill>
                  <a:srgbClr val="000000"/>
                </a:solidFill>
              </a:rPr>
              <a:t>Open histogram = Phase space</a:t>
            </a:r>
          </a:p>
          <a:p>
            <a:pPr eaLnBrk="1"/>
            <a:r>
              <a:rPr lang="en-US">
                <a:solidFill>
                  <a:srgbClr val="000000"/>
                </a:solidFill>
              </a:rPr>
              <a:t>		       simulation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2426805" y="3203773"/>
            <a:ext cx="596900" cy="3807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 rot="2265186">
            <a:off x="4981227" y="2425725"/>
            <a:ext cx="14414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92D050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600464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87613"/>
            <a:ext cx="2378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274763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2060"/>
                </a:solidFill>
              </a:rPr>
              <a:t>deuterons</a:t>
            </a:r>
          </a:p>
        </p:txBody>
      </p:sp>
      <p:sp>
        <p:nvSpPr>
          <p:cNvPr id="163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-180975"/>
            <a:ext cx="9069388" cy="1260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analyses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431800" y="41957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TOF Particle Mass (MeV) </a:t>
            </a:r>
          </a:p>
        </p:txBody>
      </p:sp>
      <p:sp>
        <p:nvSpPr>
          <p:cNvPr id="16403" name="Text Box 18"/>
          <p:cNvSpPr txBox="1">
            <a:spLocks noChangeArrowheads="1"/>
          </p:cNvSpPr>
          <p:nvPr/>
        </p:nvSpPr>
        <p:spPr bwMode="auto">
          <a:xfrm>
            <a:off x="1095375" y="1128340"/>
            <a:ext cx="60833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0000"/>
                </a:solidFill>
              </a:rPr>
              <a:t>Only FINUDA and an old experiment (with only 4 events!) have shown </a:t>
            </a:r>
            <a:r>
              <a:rPr lang="el-GR" sz="2000" b="1" dirty="0">
                <a:solidFill>
                  <a:srgbClr val="008000"/>
                </a:solidFill>
              </a:rPr>
              <a:t>Λ</a:t>
            </a:r>
            <a:r>
              <a:rPr lang="en-US" sz="2000" b="1" dirty="0">
                <a:solidFill>
                  <a:srgbClr val="008000"/>
                </a:solidFill>
              </a:rPr>
              <a:t>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spectra from K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absorption</a:t>
            </a:r>
          </a:p>
        </p:txBody>
      </p:sp>
      <p:sp>
        <p:nvSpPr>
          <p:cNvPr id="16404" name="Text Box 6"/>
          <p:cNvSpPr txBox="1">
            <a:spLocks noChangeArrowheads="1"/>
          </p:cNvSpPr>
          <p:nvPr/>
        </p:nvSpPr>
        <p:spPr bwMode="auto">
          <a:xfrm>
            <a:off x="1724025" y="3494088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>
                <a:solidFill>
                  <a:srgbClr val="008000"/>
                </a:solidFill>
              </a:rPr>
              <a:t>triton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02" y="1979637"/>
            <a:ext cx="2651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24165" y="3663975"/>
            <a:ext cx="1576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0000"/>
                </a:solidFill>
              </a:rPr>
              <a:t>Cos(</a:t>
            </a:r>
            <a:r>
              <a:rPr lang="el-GR" dirty="0">
                <a:solidFill>
                  <a:srgbClr val="000000"/>
                </a:solidFill>
              </a:rPr>
              <a:t>θ</a:t>
            </a:r>
            <a:r>
              <a:rPr lang="el-GR" b="1" baseline="-25000" dirty="0">
                <a:solidFill>
                  <a:srgbClr val="000000"/>
                </a:solidFill>
              </a:rPr>
              <a:t>Λ</a:t>
            </a:r>
            <a:r>
              <a:rPr lang="es-ES" b="1" baseline="-25000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5" r="30861" b="19592"/>
          <a:stretch>
            <a:fillRect/>
          </a:stretch>
        </p:blipFill>
        <p:spPr bwMode="auto">
          <a:xfrm>
            <a:off x="3528144" y="4571925"/>
            <a:ext cx="2995613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795" r="30861" b="195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592040" y="2295550"/>
            <a:ext cx="118427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l-GR" sz="2800" b="1">
                <a:solidFill>
                  <a:srgbClr val="008000"/>
                </a:solidFill>
              </a:rPr>
              <a:t>Λ</a:t>
            </a:r>
            <a:r>
              <a:rPr lang="en-US" sz="2800" b="1">
                <a:solidFill>
                  <a:srgbClr val="008000"/>
                </a:solidFill>
              </a:rPr>
              <a:t>t </a:t>
            </a:r>
            <a:r>
              <a:rPr lang="en-US" b="1">
                <a:solidFill>
                  <a:srgbClr val="008000"/>
                </a:solidFill>
              </a:rPr>
              <a:t>events</a:t>
            </a:r>
          </a:p>
          <a:p>
            <a:pPr eaLnBrk="1"/>
            <a:r>
              <a:rPr lang="en-US" b="1">
                <a:solidFill>
                  <a:srgbClr val="008000"/>
                </a:solidFill>
              </a:rPr>
              <a:t>In </a:t>
            </a:r>
            <a:r>
              <a:rPr lang="en-US" b="1" baseline="30000">
                <a:solidFill>
                  <a:srgbClr val="008000"/>
                </a:solidFill>
              </a:rPr>
              <a:t>4</a:t>
            </a:r>
            <a:r>
              <a:rPr lang="en-US" b="1">
                <a:solidFill>
                  <a:srgbClr val="008000"/>
                </a:solidFill>
              </a:rPr>
              <a:t>He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612407" y="4949750"/>
            <a:ext cx="15017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FINUDA </a:t>
            </a:r>
            <a:r>
              <a:rPr lang="en-US" sz="1400">
                <a:solidFill>
                  <a:srgbClr val="000000"/>
                </a:solidFill>
              </a:rPr>
              <a:t>Phys.Lett.B 229, 229 (2008)</a:t>
            </a:r>
          </a:p>
          <a:p>
            <a:pPr eaLnBrk="1"/>
            <a:r>
              <a:rPr lang="en-US">
                <a:solidFill>
                  <a:srgbClr val="000000"/>
                </a:solidFill>
              </a:rPr>
              <a:t>Filled histogram= data</a:t>
            </a:r>
          </a:p>
          <a:p>
            <a:pPr eaLnBrk="1"/>
            <a:r>
              <a:rPr lang="en-US">
                <a:solidFill>
                  <a:srgbClr val="000000"/>
                </a:solidFill>
              </a:rPr>
              <a:t>Open histogram = Phase space</a:t>
            </a:r>
          </a:p>
          <a:p>
            <a:pPr eaLnBrk="1"/>
            <a:r>
              <a:rPr lang="en-US">
                <a:solidFill>
                  <a:srgbClr val="000000"/>
                </a:solidFill>
              </a:rPr>
              <a:t>		       simulation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2426805" y="3203773"/>
            <a:ext cx="596900" cy="3807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 rot="2265186">
            <a:off x="4981227" y="2425725"/>
            <a:ext cx="14414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92D050"/>
                </a:solidFill>
              </a:rPr>
              <a:t>Preliminary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8312" y="59743"/>
            <a:ext cx="6984776" cy="7560840"/>
            <a:chOff x="2736057" y="35421"/>
            <a:chExt cx="6984776" cy="756084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736057" y="36586"/>
              <a:ext cx="6984776" cy="755967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26" name="Picture 25"/>
            <p:cNvPicPr/>
            <p:nvPr/>
          </p:nvPicPr>
          <p:blipFill rotWithShape="1">
            <a:blip r:embed="rId6"/>
            <a:srcRect t="2456"/>
            <a:stretch/>
          </p:blipFill>
          <p:spPr>
            <a:xfrm>
              <a:off x="4032200" y="179437"/>
              <a:ext cx="4347890" cy="7128792"/>
            </a:xfrm>
            <a:prstGeom prst="rect">
              <a:avLst/>
            </a:prstGeom>
          </p:spPr>
        </p:pic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6912520" y="35421"/>
              <a:ext cx="1881187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dirty="0" smtClean="0">
                  <a:solidFill>
                    <a:srgbClr val="000000"/>
                  </a:solidFill>
                </a:rPr>
                <a:t>Be (beam pipe)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6936614" y="2483693"/>
              <a:ext cx="1881187" cy="602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dirty="0">
                  <a:solidFill>
                    <a:srgbClr val="000000"/>
                  </a:solidFill>
                </a:rPr>
                <a:t>C</a:t>
              </a:r>
              <a:r>
                <a:rPr lang="es-ES" dirty="0" smtClean="0">
                  <a:solidFill>
                    <a:srgbClr val="000000"/>
                  </a:solidFill>
                </a:rPr>
                <a:t> (DC wall)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6936613" y="4931965"/>
              <a:ext cx="1881187" cy="645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dirty="0">
                  <a:solidFill>
                    <a:srgbClr val="000000"/>
                  </a:solidFill>
                </a:rPr>
                <a:t>H</a:t>
              </a:r>
              <a:r>
                <a:rPr lang="es-ES" dirty="0" smtClean="0">
                  <a:solidFill>
                    <a:srgbClr val="000000"/>
                  </a:solidFill>
                </a:rPr>
                <a:t>e (DC gas)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8063909" y="6690575"/>
              <a:ext cx="1511891" cy="645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b="1" dirty="0" smtClean="0">
                  <a:solidFill>
                    <a:srgbClr val="000000"/>
                  </a:solidFill>
                </a:rPr>
                <a:t>Triton</a:t>
              </a:r>
            </a:p>
            <a:p>
              <a:pPr eaLnBrk="1"/>
              <a:r>
                <a:rPr lang="es-ES" b="1" dirty="0" smtClean="0">
                  <a:solidFill>
                    <a:srgbClr val="000000"/>
                  </a:solidFill>
                </a:rPr>
                <a:t>Momentum</a:t>
              </a:r>
            </a:p>
            <a:p>
              <a:pPr eaLnBrk="1"/>
              <a:r>
                <a:rPr lang="es-ES" b="1" dirty="0" smtClean="0">
                  <a:solidFill>
                    <a:srgbClr val="000000"/>
                  </a:solidFill>
                </a:rPr>
                <a:t>(MeV)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2880072" y="179437"/>
              <a:ext cx="1440160" cy="645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b="1" dirty="0" smtClean="0">
                  <a:solidFill>
                    <a:srgbClr val="000000"/>
                  </a:solidFill>
                </a:rPr>
                <a:t>Lambda</a:t>
              </a:r>
            </a:p>
            <a:p>
              <a:pPr eaLnBrk="1"/>
              <a:r>
                <a:rPr lang="es-ES" b="1" dirty="0" smtClean="0">
                  <a:solidFill>
                    <a:srgbClr val="000000"/>
                  </a:solidFill>
                </a:rPr>
                <a:t>Momentum</a:t>
              </a:r>
            </a:p>
            <a:p>
              <a:pPr eaLnBrk="1"/>
              <a:r>
                <a:rPr lang="es-ES" b="1" dirty="0" smtClean="0">
                  <a:solidFill>
                    <a:srgbClr val="000000"/>
                  </a:solidFill>
                </a:rPr>
                <a:t>(MeV)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88261" y="671994"/>
            <a:ext cx="3592611" cy="6217801"/>
            <a:chOff x="4536256" y="539477"/>
            <a:chExt cx="3592611" cy="621780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536256" y="539477"/>
              <a:ext cx="3312368" cy="6217801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17" name="Picture 16"/>
            <p:cNvPicPr/>
            <p:nvPr/>
          </p:nvPicPr>
          <p:blipFill rotWithShape="1">
            <a:blip r:embed="rId7"/>
            <a:srcRect l="3795" t="3370" r="4130" b="67960"/>
            <a:stretch/>
          </p:blipFill>
          <p:spPr>
            <a:xfrm>
              <a:off x="4648605" y="683493"/>
              <a:ext cx="2911987" cy="1880992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 rotWithShape="1">
            <a:blip r:embed="rId7"/>
            <a:srcRect l="3048" t="37224" r="4050" b="34324"/>
            <a:stretch/>
          </p:blipFill>
          <p:spPr>
            <a:xfrm>
              <a:off x="4648605" y="2633260"/>
              <a:ext cx="2938162" cy="1866657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 rotWithShape="1">
            <a:blip r:embed="rId7"/>
            <a:srcRect l="3661" t="71077" r="4056" b="1469"/>
            <a:stretch/>
          </p:blipFill>
          <p:spPr>
            <a:xfrm>
              <a:off x="4658421" y="4546630"/>
              <a:ext cx="2918530" cy="1801161"/>
            </a:xfrm>
            <a:prstGeom prst="rect">
              <a:avLst/>
            </a:prstGeom>
          </p:spPr>
        </p:pic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6552480" y="6372125"/>
              <a:ext cx="1576387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n-US" dirty="0">
                  <a:solidFill>
                    <a:srgbClr val="000000"/>
                  </a:solidFill>
                </a:rPr>
                <a:t>Cos(</a:t>
              </a:r>
              <a:r>
                <a:rPr lang="el-GR" dirty="0">
                  <a:solidFill>
                    <a:srgbClr val="000000"/>
                  </a:solidFill>
                </a:rPr>
                <a:t>θ</a:t>
              </a:r>
              <a:r>
                <a:rPr lang="el-GR" b="1" baseline="-25000" dirty="0">
                  <a:solidFill>
                    <a:srgbClr val="000000"/>
                  </a:solidFill>
                </a:rPr>
                <a:t>Λ</a:t>
              </a:r>
              <a:r>
                <a:rPr lang="es-ES" b="1" baseline="-25000" dirty="0">
                  <a:solidFill>
                    <a:srgbClr val="000000"/>
                  </a:solidFill>
                </a:rPr>
                <a:t>t</a:t>
              </a:r>
              <a:r>
                <a:rPr lang="en-US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688384" y="671994"/>
              <a:ext cx="1881187" cy="346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dirty="0" smtClean="0">
                  <a:solidFill>
                    <a:srgbClr val="000000"/>
                  </a:solidFill>
                </a:rPr>
                <a:t>Be (beam pipe)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5976416" y="2633260"/>
              <a:ext cx="1576387" cy="346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dirty="0" smtClean="0">
                  <a:solidFill>
                    <a:srgbClr val="000000"/>
                  </a:solidFill>
                </a:rPr>
                <a:t>C (DC wall)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976416" y="4499917"/>
              <a:ext cx="1576387" cy="346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dirty="0" smtClean="0">
                  <a:solidFill>
                    <a:srgbClr val="000000"/>
                  </a:solidFill>
                </a:rPr>
                <a:t>He (DC gas)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78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87613"/>
            <a:ext cx="2378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274763" y="2762250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2060"/>
                </a:solidFill>
              </a:rPr>
              <a:t>deuterons</a:t>
            </a:r>
          </a:p>
        </p:txBody>
      </p:sp>
      <p:sp>
        <p:nvSpPr>
          <p:cNvPr id="163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-180975"/>
            <a:ext cx="9069388" cy="1260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s-E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analyses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431800" y="4195763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</a:rPr>
              <a:t>TOF Particle Mass (MeV) </a:t>
            </a:r>
          </a:p>
        </p:txBody>
      </p:sp>
      <p:sp>
        <p:nvSpPr>
          <p:cNvPr id="16403" name="Text Box 18"/>
          <p:cNvSpPr txBox="1">
            <a:spLocks noChangeArrowheads="1"/>
          </p:cNvSpPr>
          <p:nvPr/>
        </p:nvSpPr>
        <p:spPr bwMode="auto">
          <a:xfrm>
            <a:off x="1095375" y="1128340"/>
            <a:ext cx="60833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0000"/>
                </a:solidFill>
              </a:rPr>
              <a:t>Only FINUDA and an old experiment (with only 4 events!) have shown </a:t>
            </a:r>
            <a:r>
              <a:rPr lang="el-GR" sz="2000" b="1" dirty="0">
                <a:solidFill>
                  <a:srgbClr val="008000"/>
                </a:solidFill>
              </a:rPr>
              <a:t>Λ</a:t>
            </a:r>
            <a:r>
              <a:rPr lang="en-US" sz="2000" b="1" dirty="0">
                <a:solidFill>
                  <a:srgbClr val="008000"/>
                </a:solidFill>
              </a:rPr>
              <a:t>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spectra from K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absorption</a:t>
            </a:r>
          </a:p>
        </p:txBody>
      </p:sp>
      <p:sp>
        <p:nvSpPr>
          <p:cNvPr id="16404" name="Text Box 6"/>
          <p:cNvSpPr txBox="1">
            <a:spLocks noChangeArrowheads="1"/>
          </p:cNvSpPr>
          <p:nvPr/>
        </p:nvSpPr>
        <p:spPr bwMode="auto">
          <a:xfrm>
            <a:off x="1724025" y="3494088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>
                <a:solidFill>
                  <a:srgbClr val="008000"/>
                </a:solidFill>
              </a:rPr>
              <a:t>triton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02" y="1979637"/>
            <a:ext cx="2651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24165" y="3663975"/>
            <a:ext cx="1576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dirty="0">
                <a:solidFill>
                  <a:srgbClr val="000000"/>
                </a:solidFill>
              </a:rPr>
              <a:t>Cos(</a:t>
            </a:r>
            <a:r>
              <a:rPr lang="el-GR" dirty="0">
                <a:solidFill>
                  <a:srgbClr val="000000"/>
                </a:solidFill>
              </a:rPr>
              <a:t>θ</a:t>
            </a:r>
            <a:r>
              <a:rPr lang="el-GR" b="1" baseline="-25000" dirty="0">
                <a:solidFill>
                  <a:srgbClr val="000000"/>
                </a:solidFill>
              </a:rPr>
              <a:t>Λ</a:t>
            </a:r>
            <a:r>
              <a:rPr lang="es-ES" b="1" baseline="-25000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5" r="30861" b="19592"/>
          <a:stretch>
            <a:fillRect/>
          </a:stretch>
        </p:blipFill>
        <p:spPr bwMode="auto">
          <a:xfrm>
            <a:off x="3528144" y="4571925"/>
            <a:ext cx="2995613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795" r="30861" b="195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592040" y="2295550"/>
            <a:ext cx="118427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l-GR" sz="2800" b="1">
                <a:solidFill>
                  <a:srgbClr val="008000"/>
                </a:solidFill>
              </a:rPr>
              <a:t>Λ</a:t>
            </a:r>
            <a:r>
              <a:rPr lang="en-US" sz="2800" b="1">
                <a:solidFill>
                  <a:srgbClr val="008000"/>
                </a:solidFill>
              </a:rPr>
              <a:t>t </a:t>
            </a:r>
            <a:r>
              <a:rPr lang="en-US" b="1">
                <a:solidFill>
                  <a:srgbClr val="008000"/>
                </a:solidFill>
              </a:rPr>
              <a:t>events</a:t>
            </a:r>
          </a:p>
          <a:p>
            <a:pPr eaLnBrk="1"/>
            <a:r>
              <a:rPr lang="en-US" b="1">
                <a:solidFill>
                  <a:srgbClr val="008000"/>
                </a:solidFill>
              </a:rPr>
              <a:t>In </a:t>
            </a:r>
            <a:r>
              <a:rPr lang="en-US" b="1" baseline="30000">
                <a:solidFill>
                  <a:srgbClr val="008000"/>
                </a:solidFill>
              </a:rPr>
              <a:t>4</a:t>
            </a:r>
            <a:r>
              <a:rPr lang="en-US" b="1">
                <a:solidFill>
                  <a:srgbClr val="008000"/>
                </a:solidFill>
              </a:rPr>
              <a:t>He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612407" y="4949750"/>
            <a:ext cx="15017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FINUDA </a:t>
            </a:r>
            <a:r>
              <a:rPr lang="en-US" sz="1400">
                <a:solidFill>
                  <a:srgbClr val="000000"/>
                </a:solidFill>
              </a:rPr>
              <a:t>Phys.Lett.B 229, 229 (2008)</a:t>
            </a:r>
          </a:p>
          <a:p>
            <a:pPr eaLnBrk="1"/>
            <a:r>
              <a:rPr lang="en-US">
                <a:solidFill>
                  <a:srgbClr val="000000"/>
                </a:solidFill>
              </a:rPr>
              <a:t>Filled histogram= data</a:t>
            </a:r>
          </a:p>
          <a:p>
            <a:pPr eaLnBrk="1"/>
            <a:r>
              <a:rPr lang="en-US">
                <a:solidFill>
                  <a:srgbClr val="000000"/>
                </a:solidFill>
              </a:rPr>
              <a:t>Open histogram = Phase space</a:t>
            </a:r>
          </a:p>
          <a:p>
            <a:pPr eaLnBrk="1"/>
            <a:r>
              <a:rPr lang="en-US">
                <a:solidFill>
                  <a:srgbClr val="000000"/>
                </a:solidFill>
              </a:rPr>
              <a:t>		       simulation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2426805" y="3203773"/>
            <a:ext cx="596900" cy="3807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 rot="2265186">
            <a:off x="4981227" y="2425725"/>
            <a:ext cx="14414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92D050"/>
                </a:solidFill>
              </a:rPr>
              <a:t>Preliminary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8312" y="59743"/>
            <a:ext cx="6984776" cy="7560840"/>
            <a:chOff x="2736057" y="35421"/>
            <a:chExt cx="6984776" cy="756084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736057" y="36586"/>
              <a:ext cx="6984776" cy="755967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26" name="Picture 25"/>
            <p:cNvPicPr/>
            <p:nvPr/>
          </p:nvPicPr>
          <p:blipFill rotWithShape="1">
            <a:blip r:embed="rId6"/>
            <a:srcRect t="2456"/>
            <a:stretch/>
          </p:blipFill>
          <p:spPr>
            <a:xfrm>
              <a:off x="4032200" y="179437"/>
              <a:ext cx="4347890" cy="7128792"/>
            </a:xfrm>
            <a:prstGeom prst="rect">
              <a:avLst/>
            </a:prstGeom>
          </p:spPr>
        </p:pic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6912520" y="35421"/>
              <a:ext cx="1881187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dirty="0" smtClean="0">
                  <a:solidFill>
                    <a:srgbClr val="000000"/>
                  </a:solidFill>
                </a:rPr>
                <a:t>Be (beam pipe)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6936614" y="2483693"/>
              <a:ext cx="1881187" cy="602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dirty="0">
                  <a:solidFill>
                    <a:srgbClr val="000000"/>
                  </a:solidFill>
                </a:rPr>
                <a:t>C</a:t>
              </a:r>
              <a:r>
                <a:rPr lang="es-ES" dirty="0" smtClean="0">
                  <a:solidFill>
                    <a:srgbClr val="000000"/>
                  </a:solidFill>
                </a:rPr>
                <a:t> (DC wall)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6936613" y="4931965"/>
              <a:ext cx="1881187" cy="645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dirty="0">
                  <a:solidFill>
                    <a:srgbClr val="000000"/>
                  </a:solidFill>
                </a:rPr>
                <a:t>H</a:t>
              </a:r>
              <a:r>
                <a:rPr lang="es-ES" dirty="0" smtClean="0">
                  <a:solidFill>
                    <a:srgbClr val="000000"/>
                  </a:solidFill>
                </a:rPr>
                <a:t>e (DC gas)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8063909" y="6690575"/>
              <a:ext cx="1511891" cy="645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b="1" dirty="0" smtClean="0">
                  <a:solidFill>
                    <a:srgbClr val="000000"/>
                  </a:solidFill>
                </a:rPr>
                <a:t>Triton</a:t>
              </a:r>
            </a:p>
            <a:p>
              <a:pPr eaLnBrk="1"/>
              <a:r>
                <a:rPr lang="es-ES" b="1" dirty="0" smtClean="0">
                  <a:solidFill>
                    <a:srgbClr val="000000"/>
                  </a:solidFill>
                </a:rPr>
                <a:t>Momentum</a:t>
              </a:r>
            </a:p>
            <a:p>
              <a:pPr eaLnBrk="1"/>
              <a:r>
                <a:rPr lang="es-ES" b="1" dirty="0" smtClean="0">
                  <a:solidFill>
                    <a:srgbClr val="000000"/>
                  </a:solidFill>
                </a:rPr>
                <a:t>(MeV)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2880072" y="179437"/>
              <a:ext cx="1440160" cy="645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b="1" dirty="0" smtClean="0">
                  <a:solidFill>
                    <a:srgbClr val="000000"/>
                  </a:solidFill>
                </a:rPr>
                <a:t>Lambda</a:t>
              </a:r>
            </a:p>
            <a:p>
              <a:pPr eaLnBrk="1"/>
              <a:r>
                <a:rPr lang="es-ES" b="1" dirty="0" smtClean="0">
                  <a:solidFill>
                    <a:srgbClr val="000000"/>
                  </a:solidFill>
                </a:rPr>
                <a:t>Momentum</a:t>
              </a:r>
            </a:p>
            <a:p>
              <a:pPr eaLnBrk="1"/>
              <a:r>
                <a:rPr lang="es-ES" b="1" dirty="0" smtClean="0">
                  <a:solidFill>
                    <a:srgbClr val="000000"/>
                  </a:solidFill>
                </a:rPr>
                <a:t>(MeV)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88261" y="671994"/>
            <a:ext cx="3592611" cy="6217801"/>
            <a:chOff x="4536256" y="539477"/>
            <a:chExt cx="3592611" cy="621780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536256" y="539477"/>
              <a:ext cx="3312368" cy="6217801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17" name="Picture 16"/>
            <p:cNvPicPr/>
            <p:nvPr/>
          </p:nvPicPr>
          <p:blipFill rotWithShape="1">
            <a:blip r:embed="rId7"/>
            <a:srcRect l="3795" t="3370" r="4130" b="67960"/>
            <a:stretch/>
          </p:blipFill>
          <p:spPr>
            <a:xfrm>
              <a:off x="4648605" y="683493"/>
              <a:ext cx="2911987" cy="1880992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 rotWithShape="1">
            <a:blip r:embed="rId7"/>
            <a:srcRect l="3048" t="37224" r="4050" b="34324"/>
            <a:stretch/>
          </p:blipFill>
          <p:spPr>
            <a:xfrm>
              <a:off x="4648605" y="2633260"/>
              <a:ext cx="2938162" cy="1866657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 rotWithShape="1">
            <a:blip r:embed="rId7"/>
            <a:srcRect l="3661" t="71077" r="4056" b="1469"/>
            <a:stretch/>
          </p:blipFill>
          <p:spPr>
            <a:xfrm>
              <a:off x="4658421" y="4546630"/>
              <a:ext cx="2918530" cy="1801161"/>
            </a:xfrm>
            <a:prstGeom prst="rect">
              <a:avLst/>
            </a:prstGeom>
          </p:spPr>
        </p:pic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6552480" y="6372125"/>
              <a:ext cx="1576387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n-US" dirty="0">
                  <a:solidFill>
                    <a:srgbClr val="000000"/>
                  </a:solidFill>
                </a:rPr>
                <a:t>Cos(</a:t>
              </a:r>
              <a:r>
                <a:rPr lang="el-GR" dirty="0">
                  <a:solidFill>
                    <a:srgbClr val="000000"/>
                  </a:solidFill>
                </a:rPr>
                <a:t>θ</a:t>
              </a:r>
              <a:r>
                <a:rPr lang="el-GR" b="1" baseline="-25000" dirty="0">
                  <a:solidFill>
                    <a:srgbClr val="000000"/>
                  </a:solidFill>
                </a:rPr>
                <a:t>Λ</a:t>
              </a:r>
              <a:r>
                <a:rPr lang="es-ES" b="1" baseline="-25000" dirty="0">
                  <a:solidFill>
                    <a:srgbClr val="000000"/>
                  </a:solidFill>
                </a:rPr>
                <a:t>t</a:t>
              </a:r>
              <a:r>
                <a:rPr lang="en-US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688384" y="671994"/>
              <a:ext cx="1881187" cy="346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dirty="0" smtClean="0">
                  <a:solidFill>
                    <a:srgbClr val="000000"/>
                  </a:solidFill>
                </a:rPr>
                <a:t>Be (beam pipe)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5976416" y="2633260"/>
              <a:ext cx="1576387" cy="346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dirty="0" smtClean="0">
                  <a:solidFill>
                    <a:srgbClr val="000000"/>
                  </a:solidFill>
                </a:rPr>
                <a:t>C (DC wall)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976416" y="4499917"/>
              <a:ext cx="1576387" cy="346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lIns="90000" tIns="60876" rIns="90000" bIns="45000"/>
            <a:lstStyle>
              <a:lvl1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/>
              <a:r>
                <a:rPr lang="es-ES" dirty="0" smtClean="0">
                  <a:solidFill>
                    <a:srgbClr val="000000"/>
                  </a:solidFill>
                </a:rPr>
                <a:t>He (DC gas)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704307" y="5868069"/>
            <a:ext cx="255885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563" y="5270017"/>
            <a:ext cx="1191352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~FINUDA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SIGNAL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 bwMode="auto">
          <a:xfrm>
            <a:off x="1373915" y="5573818"/>
            <a:ext cx="2330392" cy="40226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16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68425" y="115888"/>
            <a:ext cx="7523163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2pPr>
            <a:lvl3pPr marL="11430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3pPr>
            <a:lvl4pPr marL="16002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4pPr>
            <a:lvl5pPr marL="20574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5pPr>
            <a:lvl6pPr marL="25146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6pPr>
            <a:lvl7pPr marL="29718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7pPr>
            <a:lvl8pPr marL="34290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8pPr>
            <a:lvl9pPr marL="38862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DE" sz="4400" b="1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Analysis status</a:t>
            </a: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575816" y="1931988"/>
            <a:ext cx="8867327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>
              <a:defRPr>
                <a:solidFill>
                  <a:schemeClr val="tx1"/>
                </a:solidFill>
                <a:latin typeface="Arial" charset="0"/>
              </a:defRPr>
            </a:lvl1pPr>
            <a:lvl2pPr marL="1085850" indent="-342900" eaLnBrk="0"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Wingdings" pitchFamily="2" charset="2"/>
              <a:buChar char="§"/>
            </a:pPr>
            <a:r>
              <a:rPr lang="es-ES" sz="2000" dirty="0"/>
              <a:t>Analyses of the </a:t>
            </a:r>
            <a:r>
              <a:rPr lang="es-ES" sz="2000" b="1" dirty="0"/>
              <a:t>2002-2005 KLOE data</a:t>
            </a:r>
            <a:r>
              <a:rPr lang="es-ES" sz="2000" dirty="0" smtClean="0"/>
              <a:t>: </a:t>
            </a:r>
            <a:r>
              <a:rPr lang="es-ES" sz="2000" dirty="0"/>
              <a:t>Stopped K</a:t>
            </a:r>
            <a:r>
              <a:rPr lang="es-ES" sz="2000" baseline="30000" dirty="0"/>
              <a:t>-</a:t>
            </a:r>
            <a:r>
              <a:rPr lang="es-ES" sz="2000" dirty="0"/>
              <a:t> absorption in light nuclei </a:t>
            </a:r>
            <a:r>
              <a:rPr lang="es-ES" sz="2000" b="1" dirty="0"/>
              <a:t>(</a:t>
            </a:r>
            <a:r>
              <a:rPr lang="es-ES" sz="2000" b="1" baseline="30000" dirty="0"/>
              <a:t>9</a:t>
            </a:r>
            <a:r>
              <a:rPr lang="es-ES" sz="2000" b="1" dirty="0"/>
              <a:t>Be,</a:t>
            </a:r>
            <a:r>
              <a:rPr lang="es-ES" sz="2000" b="1" baseline="30000" dirty="0"/>
              <a:t>12</a:t>
            </a:r>
            <a:r>
              <a:rPr lang="es-ES" sz="2000" b="1" dirty="0"/>
              <a:t>C,</a:t>
            </a:r>
            <a:r>
              <a:rPr lang="es-ES" sz="2000" b="1" baseline="30000" dirty="0"/>
              <a:t> 4</a:t>
            </a:r>
            <a:r>
              <a:rPr lang="es-ES" sz="2000" b="1" dirty="0"/>
              <a:t>He</a:t>
            </a:r>
            <a:r>
              <a:rPr lang="es-ES" sz="2000" b="1" dirty="0" smtClean="0"/>
              <a:t>)</a:t>
            </a:r>
            <a:endParaRPr lang="es-ES" sz="2000" b="1" u="sng" dirty="0"/>
          </a:p>
          <a:p>
            <a:pPr eaLnBrk="1">
              <a:buFont typeface="Wingdings" pitchFamily="2" charset="2"/>
              <a:buChar char="§"/>
            </a:pPr>
            <a:endParaRPr lang="es-ES" sz="2000" dirty="0"/>
          </a:p>
          <a:p>
            <a:pPr eaLnBrk="1">
              <a:buFont typeface="Wingdings" pitchFamily="2" charset="2"/>
              <a:buChar char="§"/>
            </a:pPr>
            <a:endParaRPr lang="es-ES" sz="2000" dirty="0"/>
          </a:p>
          <a:p>
            <a:pPr eaLnBrk="1">
              <a:buFont typeface="Wingdings" pitchFamily="2" charset="2"/>
              <a:buChar char="§"/>
            </a:pPr>
            <a:r>
              <a:rPr lang="es-ES" sz="2000" dirty="0"/>
              <a:t>Dedicated </a:t>
            </a:r>
            <a:r>
              <a:rPr lang="es-ES" sz="2000" b="1" dirty="0"/>
              <a:t>2012</a:t>
            </a:r>
            <a:r>
              <a:rPr lang="es-ES" sz="2000" dirty="0"/>
              <a:t> run with pure </a:t>
            </a:r>
            <a:r>
              <a:rPr lang="es-ES" sz="2000" b="1" dirty="0"/>
              <a:t>Carbon target</a:t>
            </a:r>
            <a:r>
              <a:rPr lang="es-ES" sz="2000" dirty="0"/>
              <a:t> inside KLOE</a:t>
            </a:r>
          </a:p>
          <a:p>
            <a:pPr eaLnBrk="1">
              <a:buFont typeface="Wingdings" pitchFamily="2" charset="2"/>
              <a:buChar char="§"/>
            </a:pPr>
            <a:endParaRPr lang="es-ES" sz="2000" dirty="0"/>
          </a:p>
          <a:p>
            <a:pPr lvl="1" eaLnBrk="1">
              <a:buFontTx/>
              <a:buChar char="-"/>
            </a:pPr>
            <a:r>
              <a:rPr lang="el-GR" sz="2000" b="1" dirty="0">
                <a:solidFill>
                  <a:srgbClr val="FF0000"/>
                </a:solidFill>
              </a:rPr>
              <a:t>Λ</a:t>
            </a:r>
            <a:r>
              <a:rPr lang="es-ES" sz="2000" b="1" dirty="0">
                <a:solidFill>
                  <a:srgbClr val="FF0000"/>
                </a:solidFill>
              </a:rPr>
              <a:t>p</a:t>
            </a:r>
            <a:r>
              <a:rPr lang="es-ES" sz="2000" dirty="0"/>
              <a:t> from 1NA or 2NA (single or multi-nucleon absorption) </a:t>
            </a:r>
          </a:p>
          <a:p>
            <a:pPr lvl="1" eaLnBrk="1">
              <a:buFontTx/>
              <a:buChar char="-"/>
            </a:pPr>
            <a:r>
              <a:rPr lang="el-GR" sz="2000" b="1" dirty="0">
                <a:solidFill>
                  <a:srgbClr val="FF0000"/>
                </a:solidFill>
              </a:rPr>
              <a:t>Λ</a:t>
            </a:r>
            <a:r>
              <a:rPr lang="es-ES" sz="2000" b="1" dirty="0">
                <a:solidFill>
                  <a:srgbClr val="FF0000"/>
                </a:solidFill>
              </a:rPr>
              <a:t>d</a:t>
            </a:r>
            <a:r>
              <a:rPr lang="es-ES" sz="2000" dirty="0"/>
              <a:t> and </a:t>
            </a:r>
            <a:r>
              <a:rPr lang="el-GR" sz="2000" b="1" dirty="0">
                <a:solidFill>
                  <a:srgbClr val="FF0000"/>
                </a:solidFill>
              </a:rPr>
              <a:t>Λ</a:t>
            </a:r>
            <a:r>
              <a:rPr lang="es-ES" sz="2000" b="1" dirty="0">
                <a:solidFill>
                  <a:srgbClr val="FF0000"/>
                </a:solidFill>
              </a:rPr>
              <a:t>t</a:t>
            </a:r>
            <a:r>
              <a:rPr lang="es-ES" sz="2000" dirty="0"/>
              <a:t> channels </a:t>
            </a:r>
          </a:p>
          <a:p>
            <a:pPr lvl="1" eaLnBrk="1">
              <a:buFontTx/>
              <a:buChar char="-"/>
            </a:pPr>
            <a:r>
              <a:rPr lang="el-GR" sz="2000" dirty="0"/>
              <a:t>Λ </a:t>
            </a:r>
            <a:r>
              <a:rPr lang="es-ES" sz="2000" dirty="0"/>
              <a:t>(1405) -&gt; </a:t>
            </a:r>
            <a:r>
              <a:rPr lang="el-GR" sz="2000" b="1" dirty="0">
                <a:solidFill>
                  <a:srgbClr val="FF0000"/>
                </a:solidFill>
              </a:rPr>
              <a:t>Σ</a:t>
            </a:r>
            <a:r>
              <a:rPr lang="es-ES" sz="2000" b="1" baseline="30000" dirty="0">
                <a:solidFill>
                  <a:srgbClr val="FF0000"/>
                </a:solidFill>
              </a:rPr>
              <a:t>0</a:t>
            </a:r>
            <a:r>
              <a:rPr lang="el-GR" sz="2000" b="1" dirty="0">
                <a:solidFill>
                  <a:srgbClr val="FF0000"/>
                </a:solidFill>
              </a:rPr>
              <a:t>π</a:t>
            </a:r>
            <a:r>
              <a:rPr lang="es-ES" sz="2000" b="1" baseline="30000" dirty="0">
                <a:solidFill>
                  <a:srgbClr val="FF0000"/>
                </a:solidFill>
              </a:rPr>
              <a:t>0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</a:p>
          <a:p>
            <a:pPr lvl="1" eaLnBrk="1">
              <a:buFontTx/>
              <a:buChar char="-"/>
            </a:pPr>
            <a:r>
              <a:rPr lang="el-GR" sz="2000" dirty="0"/>
              <a:t>Λ </a:t>
            </a:r>
            <a:r>
              <a:rPr lang="es-ES" sz="2000" dirty="0"/>
              <a:t>(1405) -&gt; </a:t>
            </a:r>
            <a:r>
              <a:rPr lang="el-GR" sz="2000" b="1" dirty="0">
                <a:solidFill>
                  <a:srgbClr val="FF0000"/>
                </a:solidFill>
              </a:rPr>
              <a:t>Σ</a:t>
            </a:r>
            <a:r>
              <a:rPr lang="es-ES" sz="2000" b="1" baseline="30000" dirty="0">
                <a:solidFill>
                  <a:srgbClr val="FF0000"/>
                </a:solidFill>
              </a:rPr>
              <a:t>+</a:t>
            </a:r>
            <a:r>
              <a:rPr lang="el-GR" sz="2000" b="1" dirty="0">
                <a:solidFill>
                  <a:srgbClr val="FF0000"/>
                </a:solidFill>
              </a:rPr>
              <a:t>π</a:t>
            </a:r>
            <a:r>
              <a:rPr lang="es-ES" sz="2000" b="1" baseline="30000" dirty="0">
                <a:solidFill>
                  <a:srgbClr val="FF0000"/>
                </a:solidFill>
              </a:rPr>
              <a:t>-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</a:p>
          <a:p>
            <a:pPr lvl="1" eaLnBrk="1">
              <a:buFontTx/>
              <a:buChar char="-"/>
            </a:pPr>
            <a:r>
              <a:rPr lang="el-GR" sz="2000" dirty="0"/>
              <a:t>Σ</a:t>
            </a:r>
            <a:r>
              <a:rPr lang="es-ES" sz="2000" dirty="0"/>
              <a:t>N/</a:t>
            </a:r>
            <a:r>
              <a:rPr lang="el-GR" sz="2000" dirty="0"/>
              <a:t>Λ</a:t>
            </a:r>
            <a:r>
              <a:rPr lang="es-ES" sz="2000" dirty="0"/>
              <a:t>N internal conversion rates</a:t>
            </a:r>
          </a:p>
          <a:p>
            <a:pPr eaLnBrk="1">
              <a:buFont typeface="Wingdings" pitchFamily="2" charset="2"/>
              <a:buChar char="§"/>
            </a:pPr>
            <a:endParaRPr lang="es-ES" sz="2000" dirty="0"/>
          </a:p>
          <a:p>
            <a:pPr eaLnBrk="1">
              <a:buFont typeface="Wingdings" pitchFamily="2" charset="2"/>
              <a:buChar char="§"/>
            </a:pPr>
            <a:endParaRPr lang="es-ES" sz="2000" dirty="0"/>
          </a:p>
          <a:p>
            <a:pPr eaLnBrk="1">
              <a:buFont typeface="Wingdings" pitchFamily="2" charset="2"/>
              <a:buChar char="§"/>
            </a:pPr>
            <a:r>
              <a:rPr lang="es-ES" sz="2000" dirty="0"/>
              <a:t>R&amp;D for more refined setup</a:t>
            </a:r>
          </a:p>
          <a:p>
            <a:pPr eaLnBrk="1">
              <a:buFont typeface="Wingdings" pitchFamily="2" charset="2"/>
              <a:buChar char="§"/>
            </a:pPr>
            <a:endParaRPr lang="es-ES" sz="2000" dirty="0"/>
          </a:p>
          <a:p>
            <a:pPr eaLnBrk="1">
              <a:buFont typeface="Wingdings" pitchFamily="2" charset="2"/>
              <a:buChar char="§"/>
            </a:pPr>
            <a:r>
              <a:rPr lang="es-ES" sz="2000" dirty="0"/>
              <a:t>Future possible scenario </a:t>
            </a:r>
          </a:p>
        </p:txBody>
      </p:sp>
    </p:spTree>
    <p:extLst>
      <p:ext uri="{BB962C8B-B14F-4D97-AF65-F5344CB8AC3E}">
        <p14:creationId xmlns:p14="http://schemas.microsoft.com/office/powerpoint/2010/main" val="809321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7098" y="1547589"/>
            <a:ext cx="6480497" cy="49890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KLOE has been proved to be an ideal detector for the study of the K</a:t>
            </a:r>
            <a:r>
              <a:rPr lang="es-ES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interactions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Inclusive 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Λ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exclusive 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Λ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</a:t>
            </a:r>
            <a:r>
              <a:rPr lang="es-E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s-ES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analysis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completed and ready to be fitted with background distributions. </a:t>
            </a: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 analysis (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Λ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Λ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t, Σ</a:t>
            </a:r>
            <a:r>
              <a:rPr lang="es-E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</a:t>
            </a:r>
            <a:r>
              <a:rPr lang="es-E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Σ</a:t>
            </a:r>
            <a:r>
              <a:rPr lang="es-E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</a:t>
            </a:r>
            <a:r>
              <a:rPr lang="es-E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,hypernuclei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etc) undergoing. See next talks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" sz="2000" b="1" dirty="0"/>
          </a:p>
          <a:p>
            <a:pPr>
              <a:buFont typeface="Arial" pitchFamily="34" charset="0"/>
              <a:buChar char="•"/>
            </a:pPr>
            <a:r>
              <a:rPr lang="es-ES" sz="2000" dirty="0"/>
              <a:t>Big expectations for </a:t>
            </a:r>
            <a:r>
              <a:rPr lang="es-ES" sz="2000" dirty="0" smtClean="0"/>
              <a:t>data from</a:t>
            </a:r>
            <a:r>
              <a:rPr lang="es-ES" sz="2000" b="1" baseline="30000" dirty="0" smtClean="0"/>
              <a:t>12</a:t>
            </a:r>
            <a:r>
              <a:rPr lang="es-ES" sz="2000" b="1" dirty="0" smtClean="0"/>
              <a:t>C </a:t>
            </a:r>
            <a:r>
              <a:rPr lang="es-ES" sz="2000" b="1" dirty="0"/>
              <a:t>solid </a:t>
            </a:r>
            <a:r>
              <a:rPr lang="es-ES" sz="2000" dirty="0" smtClean="0"/>
              <a:t>(half)cylindrical </a:t>
            </a:r>
            <a:r>
              <a:rPr lang="es-ES" sz="2000" dirty="0"/>
              <a:t>target.</a:t>
            </a:r>
          </a:p>
          <a:p>
            <a:endParaRPr lang="es-ES" dirty="0" smtClean="0"/>
          </a:p>
          <a:p>
            <a:pPr marL="0" indent="0"/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1864960" y="663069"/>
            <a:ext cx="2585619" cy="545426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sz="3100" b="1" u="sng" dirty="0"/>
              <a:t>Conclusions</a:t>
            </a:r>
          </a:p>
        </p:txBody>
      </p:sp>
      <p:sp>
        <p:nvSpPr>
          <p:cNvPr id="2" name="TextBox 1"/>
          <p:cNvSpPr txBox="1"/>
          <p:nvPr/>
        </p:nvSpPr>
        <p:spPr>
          <a:xfrm rot="19769214">
            <a:off x="7786239" y="5743575"/>
            <a:ext cx="267677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37096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7098" y="1547589"/>
            <a:ext cx="6480497" cy="49890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KLOE has been proved to be an ideal detector for the study of the K</a:t>
            </a:r>
            <a:r>
              <a:rPr lang="es-ES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interactions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Inclusive 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Λ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exclusive 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Λ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</a:t>
            </a:r>
            <a:r>
              <a:rPr lang="es-E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s-ES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analysis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completed and ready to be fitted with background distributions. </a:t>
            </a: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 analysis (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Λ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Λ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t, Σ</a:t>
            </a:r>
            <a:r>
              <a:rPr lang="es-E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</a:t>
            </a:r>
            <a:r>
              <a:rPr lang="es-E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Σ</a:t>
            </a:r>
            <a:r>
              <a:rPr lang="es-E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</a:t>
            </a:r>
            <a:r>
              <a:rPr lang="es-E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,hypernuclei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etc) undergoing. See next talks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" sz="2000" b="1" dirty="0"/>
          </a:p>
          <a:p>
            <a:pPr>
              <a:buFont typeface="Arial" pitchFamily="34" charset="0"/>
              <a:buChar char="•"/>
            </a:pPr>
            <a:r>
              <a:rPr lang="es-ES" sz="2000" dirty="0"/>
              <a:t>Big expectations for </a:t>
            </a:r>
            <a:r>
              <a:rPr lang="es-ES" sz="2000" dirty="0" smtClean="0"/>
              <a:t>data from</a:t>
            </a:r>
            <a:r>
              <a:rPr lang="es-ES" sz="2000" b="1" baseline="30000" dirty="0" smtClean="0"/>
              <a:t>12</a:t>
            </a:r>
            <a:r>
              <a:rPr lang="es-ES" sz="2000" b="1" dirty="0" smtClean="0"/>
              <a:t>C </a:t>
            </a:r>
            <a:r>
              <a:rPr lang="es-ES" sz="2000" b="1" dirty="0"/>
              <a:t>solid </a:t>
            </a:r>
            <a:r>
              <a:rPr lang="es-ES" sz="2000" dirty="0" smtClean="0"/>
              <a:t>(half)cylindrical </a:t>
            </a:r>
            <a:r>
              <a:rPr lang="es-ES" sz="2000" dirty="0"/>
              <a:t>target.</a:t>
            </a:r>
          </a:p>
          <a:p>
            <a:endParaRPr lang="es-ES" dirty="0" smtClean="0"/>
          </a:p>
          <a:p>
            <a:pPr marL="0" indent="0"/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1864960" y="663069"/>
            <a:ext cx="2585619" cy="545426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sz="3100" b="1" u="sng" dirty="0"/>
              <a:t>Conclusions</a:t>
            </a:r>
          </a:p>
        </p:txBody>
      </p:sp>
      <p:sp>
        <p:nvSpPr>
          <p:cNvPr id="2" name="TextBox 1"/>
          <p:cNvSpPr txBox="1"/>
          <p:nvPr/>
        </p:nvSpPr>
        <p:spPr>
          <a:xfrm rot="19769214">
            <a:off x="7786239" y="5743575"/>
            <a:ext cx="267677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  <p:sp>
        <p:nvSpPr>
          <p:cNvPr id="6" name="TextBox 5"/>
          <p:cNvSpPr txBox="1"/>
          <p:nvPr/>
        </p:nvSpPr>
        <p:spPr>
          <a:xfrm rot="19769214">
            <a:off x="6971353" y="4337894"/>
            <a:ext cx="1484356" cy="502529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2800" b="1" u="sng" dirty="0" smtClean="0">
                <a:solidFill>
                  <a:srgbClr val="C00000"/>
                </a:solidFill>
              </a:rPr>
              <a:t>thanks!</a:t>
            </a:r>
            <a:endParaRPr lang="es-ES" sz="2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SPARE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6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1" y="4377078"/>
            <a:ext cx="6272454" cy="30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031" y="1239823"/>
            <a:ext cx="9072563" cy="4989036"/>
          </a:xfrm>
        </p:spPr>
        <p:txBody>
          <a:bodyPr>
            <a:normAutofit/>
          </a:bodyPr>
          <a:lstStyle/>
          <a:p>
            <a:r>
              <a:rPr lang="es-ES" sz="2600" dirty="0"/>
              <a:t>Mesonic channel: </a:t>
            </a:r>
            <a:r>
              <a:rPr lang="el-GR" sz="2600" dirty="0"/>
              <a:t>Λ</a:t>
            </a:r>
            <a:r>
              <a:rPr lang="es-ES" sz="2600" dirty="0"/>
              <a:t>p + </a:t>
            </a:r>
            <a:r>
              <a:rPr lang="el-GR" sz="2600" dirty="0"/>
              <a:t>π</a:t>
            </a:r>
            <a:r>
              <a:rPr lang="es-ES" sz="2600" baseline="30000" dirty="0"/>
              <a:t>-</a:t>
            </a:r>
          </a:p>
          <a:p>
            <a:endParaRPr lang="es-ES" sz="2600" baseline="30000" dirty="0"/>
          </a:p>
          <a:p>
            <a:endParaRPr lang="es-ES" sz="2600" baseline="30000" dirty="0"/>
          </a:p>
          <a:p>
            <a:r>
              <a:rPr lang="el-GR" sz="2600" dirty="0"/>
              <a:t>Λ</a:t>
            </a:r>
            <a:r>
              <a:rPr lang="es-ES" sz="2600" dirty="0"/>
              <a:t> momentum in the lower part of the spectra:</a:t>
            </a:r>
          </a:p>
          <a:p>
            <a:pPr marL="0" indent="0"/>
            <a:r>
              <a:rPr lang="es-ES" sz="2600" dirty="0"/>
              <a:t>	 </a:t>
            </a:r>
            <a:r>
              <a:rPr lang="es-ES" sz="2000" dirty="0"/>
              <a:t>(simulation by S. Piano &amp; A. Filippi, FINUDA)</a:t>
            </a:r>
          </a:p>
          <a:p>
            <a:r>
              <a:rPr lang="es-ES" sz="2600" dirty="0"/>
              <a:t>KLOE data exclusive analysis: </a:t>
            </a:r>
          </a:p>
          <a:p>
            <a:pPr marL="0" indent="0"/>
            <a:r>
              <a:rPr lang="el-GR" sz="2600" b="1" dirty="0"/>
              <a:t>π</a:t>
            </a:r>
            <a:r>
              <a:rPr lang="es-ES" sz="2600" b="1" baseline="30000" dirty="0"/>
              <a:t>- </a:t>
            </a:r>
            <a:r>
              <a:rPr lang="es-ES" sz="2600" b="1" dirty="0"/>
              <a:t>track found in 1/6 of </a:t>
            </a:r>
            <a:r>
              <a:rPr lang="el-GR" sz="2600" b="1" dirty="0"/>
              <a:t>Λ</a:t>
            </a:r>
            <a:r>
              <a:rPr lang="es-ES" sz="2600" b="1" dirty="0"/>
              <a:t>p events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68040" y="1795451"/>
            <a:ext cx="1807009" cy="4738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0794" tIns="50397" rIns="100794" bIns="50397">
            <a:spAutoFit/>
          </a:bodyPr>
          <a:lstStyle/>
          <a:p>
            <a:r>
              <a:rPr lang="es-ES" sz="2600" b="1" dirty="0"/>
              <a:t>K</a:t>
            </a:r>
            <a:r>
              <a:rPr lang="es-ES" sz="2600" b="1" baseline="30000" dirty="0"/>
              <a:t>-</a:t>
            </a:r>
            <a:r>
              <a:rPr lang="es-ES" sz="2600" b="1" dirty="0"/>
              <a:t>N -&gt; </a:t>
            </a:r>
            <a:r>
              <a:rPr lang="el-GR" sz="2600" b="1" dirty="0"/>
              <a:t>Λπ</a:t>
            </a:r>
            <a:r>
              <a:rPr lang="es-ES" sz="2600" b="1" dirty="0"/>
              <a:t> </a:t>
            </a:r>
            <a:endParaRPr lang="es-ES" sz="2600" dirty="0"/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3849555" y="1716075"/>
            <a:ext cx="317535" cy="220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146926" y="1874826"/>
            <a:ext cx="3289338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from the residual </a:t>
            </a:r>
            <a:r>
              <a:rPr lang="es-ES" baseline="30000" dirty="0" smtClean="0"/>
              <a:t>4</a:t>
            </a:r>
            <a:r>
              <a:rPr lang="es-ES" dirty="0" smtClean="0"/>
              <a:t>He nucleus!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3" y="3459409"/>
            <a:ext cx="3849554" cy="406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467082" y="4811719"/>
            <a:ext cx="1970066" cy="1318393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b="1" dirty="0" smtClean="0"/>
              <a:t>All </a:t>
            </a:r>
            <a:r>
              <a:rPr lang="el-GR" b="1" dirty="0" smtClean="0"/>
              <a:t>Λ</a:t>
            </a:r>
            <a:r>
              <a:rPr lang="es-ES" b="1" dirty="0" smtClean="0"/>
              <a:t>p events</a:t>
            </a:r>
          </a:p>
          <a:p>
            <a:r>
              <a:rPr lang="el-GR" b="1" dirty="0">
                <a:solidFill>
                  <a:srgbClr val="FF0000"/>
                </a:solidFill>
              </a:rPr>
              <a:t>Λ</a:t>
            </a:r>
            <a:r>
              <a:rPr lang="es-ES" b="1" dirty="0">
                <a:solidFill>
                  <a:srgbClr val="FF0000"/>
                </a:solidFill>
              </a:rPr>
              <a:t>p + 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s-ES" b="1" baseline="30000" dirty="0" smtClean="0">
                <a:solidFill>
                  <a:srgbClr val="FF0000"/>
                </a:solidFill>
              </a:rPr>
              <a:t>- </a:t>
            </a:r>
            <a:r>
              <a:rPr lang="es-ES" b="1" dirty="0" smtClean="0">
                <a:solidFill>
                  <a:srgbClr val="FF0000"/>
                </a:solidFill>
              </a:rPr>
              <a:t>events</a:t>
            </a:r>
          </a:p>
          <a:p>
            <a:r>
              <a:rPr lang="es-ES" sz="1300" dirty="0"/>
              <a:t>(arbitrary normalization)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504031" y="49190"/>
            <a:ext cx="9072563" cy="1259946"/>
          </a:xfrm>
        </p:spPr>
        <p:txBody>
          <a:bodyPr>
            <a:noAutofit/>
          </a:bodyPr>
          <a:lstStyle/>
          <a:p>
            <a:r>
              <a:rPr lang="es-ES" sz="4000" dirty="0"/>
              <a:t>Study of the mesonic absorption modes: </a:t>
            </a:r>
            <a:br>
              <a:rPr lang="es-ES" sz="4000" dirty="0"/>
            </a:br>
            <a:r>
              <a:rPr lang="el-GR" sz="4000" dirty="0"/>
              <a:t>Λ</a:t>
            </a:r>
            <a:r>
              <a:rPr lang="es-ES" sz="4000" dirty="0"/>
              <a:t> momentum spectra</a:t>
            </a:r>
          </a:p>
        </p:txBody>
      </p:sp>
    </p:spTree>
    <p:extLst>
      <p:ext uri="{BB962C8B-B14F-4D97-AF65-F5344CB8AC3E}">
        <p14:creationId xmlns:p14="http://schemas.microsoft.com/office/powerpoint/2010/main" val="40925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2"/>
          <a:stretch/>
        </p:blipFill>
        <p:spPr bwMode="auto">
          <a:xfrm>
            <a:off x="39132" y="1275696"/>
            <a:ext cx="2937201" cy="301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2"/>
          <a:stretch/>
        </p:blipFill>
        <p:spPr bwMode="auto">
          <a:xfrm>
            <a:off x="2577350" y="1346860"/>
            <a:ext cx="2669467" cy="274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33331"/>
            <a:ext cx="9072563" cy="1259946"/>
          </a:xfrm>
        </p:spPr>
        <p:txBody>
          <a:bodyPr/>
          <a:lstStyle/>
          <a:p>
            <a:r>
              <a:rPr lang="es-ES" dirty="0" smtClean="0"/>
              <a:t>Invariant masses </a:t>
            </a:r>
            <a:r>
              <a:rPr lang="el-GR" dirty="0"/>
              <a:t>Λ</a:t>
            </a:r>
            <a:r>
              <a:rPr lang="es-ES" dirty="0" smtClean="0"/>
              <a:t>p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91737" y="4320898"/>
            <a:ext cx="1716856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Minv </a:t>
            </a:r>
            <a:r>
              <a:rPr lang="el-GR" dirty="0" smtClean="0"/>
              <a:t>Λ</a:t>
            </a:r>
            <a:r>
              <a:rPr lang="es-ES" dirty="0" smtClean="0"/>
              <a:t>p (MeV)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051858" y="1557324"/>
            <a:ext cx="1088414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/>
              <a:t>P</a:t>
            </a:r>
            <a:r>
              <a:rPr lang="el-GR" baseline="-25000" dirty="0"/>
              <a:t>Λ</a:t>
            </a:r>
            <a:r>
              <a:rPr lang="es-ES" dirty="0"/>
              <a:t>(MeV)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868070" y="2986083"/>
            <a:ext cx="1070782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P</a:t>
            </a:r>
            <a:r>
              <a:rPr lang="es-ES" baseline="-25000" dirty="0"/>
              <a:t>p</a:t>
            </a:r>
            <a:r>
              <a:rPr lang="es-ES" dirty="0" smtClean="0"/>
              <a:t>(MeV)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" y="1023708"/>
            <a:ext cx="8142162" cy="47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CuadroTexto"/>
          <p:cNvSpPr txBox="1"/>
          <p:nvPr/>
        </p:nvSpPr>
        <p:spPr>
          <a:xfrm>
            <a:off x="628553" y="5468856"/>
            <a:ext cx="2066246" cy="53112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endParaRPr lang="es-ES" sz="1500" dirty="0">
              <a:solidFill>
                <a:srgbClr val="FF0000"/>
              </a:solidFill>
            </a:endParaRPr>
          </a:p>
          <a:p>
            <a:r>
              <a:rPr lang="es-ES" sz="1500" dirty="0">
                <a:solidFill>
                  <a:srgbClr val="FF0000"/>
                </a:solidFill>
              </a:rPr>
              <a:t>Acceptance corrected</a:t>
            </a:r>
          </a:p>
        </p:txBody>
      </p:sp>
      <p:sp>
        <p:nvSpPr>
          <p:cNvPr id="11" name="17 CuadroTexto"/>
          <p:cNvSpPr txBox="1"/>
          <p:nvPr/>
        </p:nvSpPr>
        <p:spPr>
          <a:xfrm>
            <a:off x="3331456" y="5757233"/>
            <a:ext cx="5439896" cy="617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794" tIns="50397" rIns="100794" bIns="50397" rtlCol="0">
            <a:spAutoFit/>
          </a:bodyPr>
          <a:lstStyle/>
          <a:p>
            <a:r>
              <a:rPr lang="es-ES" dirty="0" smtClean="0"/>
              <a:t>Inclusive analysis</a:t>
            </a:r>
          </a:p>
          <a:p>
            <a:r>
              <a:rPr lang="es-ES" dirty="0" smtClean="0"/>
              <a:t>ALL </a:t>
            </a:r>
            <a:r>
              <a:rPr lang="el-GR" dirty="0"/>
              <a:t>Λ</a:t>
            </a:r>
            <a:r>
              <a:rPr lang="es-ES" dirty="0" smtClean="0"/>
              <a:t>p events                 </a:t>
            </a:r>
            <a:endParaRPr lang="es-ES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562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2"/>
          <a:stretch/>
        </p:blipFill>
        <p:spPr bwMode="auto">
          <a:xfrm>
            <a:off x="39132" y="1275696"/>
            <a:ext cx="2937201" cy="301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2"/>
          <a:stretch/>
        </p:blipFill>
        <p:spPr bwMode="auto">
          <a:xfrm>
            <a:off x="2577350" y="1346860"/>
            <a:ext cx="2669467" cy="274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33331"/>
            <a:ext cx="9072563" cy="1259946"/>
          </a:xfrm>
        </p:spPr>
        <p:txBody>
          <a:bodyPr/>
          <a:lstStyle/>
          <a:p>
            <a:r>
              <a:rPr lang="es-ES" dirty="0" smtClean="0"/>
              <a:t>Invariant masses </a:t>
            </a:r>
            <a:r>
              <a:rPr lang="el-GR" dirty="0"/>
              <a:t>Λ</a:t>
            </a:r>
            <a:r>
              <a:rPr lang="es-ES" dirty="0" smtClean="0"/>
              <a:t>p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91737" y="4320898"/>
            <a:ext cx="1716856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Minv </a:t>
            </a:r>
            <a:r>
              <a:rPr lang="el-GR" dirty="0" smtClean="0"/>
              <a:t>Λ</a:t>
            </a:r>
            <a:r>
              <a:rPr lang="es-ES" dirty="0" smtClean="0"/>
              <a:t>p (MeV)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051858" y="1557324"/>
            <a:ext cx="1088414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/>
              <a:t>P</a:t>
            </a:r>
            <a:r>
              <a:rPr lang="el-GR" baseline="-25000" dirty="0"/>
              <a:t>Λ</a:t>
            </a:r>
            <a:r>
              <a:rPr lang="es-ES" dirty="0"/>
              <a:t>(MeV)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868070" y="2986083"/>
            <a:ext cx="1070782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P</a:t>
            </a:r>
            <a:r>
              <a:rPr lang="es-ES" baseline="-25000" dirty="0"/>
              <a:t>p</a:t>
            </a:r>
            <a:r>
              <a:rPr lang="es-ES" dirty="0" smtClean="0"/>
              <a:t>(MeV)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" y="1023708"/>
            <a:ext cx="8142162" cy="47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CuadroTexto"/>
          <p:cNvSpPr txBox="1"/>
          <p:nvPr/>
        </p:nvSpPr>
        <p:spPr>
          <a:xfrm>
            <a:off x="628553" y="5468856"/>
            <a:ext cx="2066246" cy="53112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endParaRPr lang="es-ES" sz="1500" dirty="0">
              <a:solidFill>
                <a:srgbClr val="FF0000"/>
              </a:solidFill>
            </a:endParaRPr>
          </a:p>
          <a:p>
            <a:r>
              <a:rPr lang="es-ES" sz="1500" dirty="0">
                <a:solidFill>
                  <a:srgbClr val="FF0000"/>
                </a:solidFill>
              </a:rPr>
              <a:t>Acceptance corrected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" y="1008030"/>
            <a:ext cx="8215665" cy="466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7 CuadroTexto"/>
          <p:cNvSpPr txBox="1"/>
          <p:nvPr/>
        </p:nvSpPr>
        <p:spPr>
          <a:xfrm>
            <a:off x="3331456" y="5757233"/>
            <a:ext cx="5439896" cy="617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794" tIns="50397" rIns="100794" bIns="50397" rtlCol="0">
            <a:spAutoFit/>
          </a:bodyPr>
          <a:lstStyle/>
          <a:p>
            <a:r>
              <a:rPr lang="es-ES" dirty="0" smtClean="0"/>
              <a:t>Exlusive analysis</a:t>
            </a:r>
          </a:p>
          <a:p>
            <a:endParaRPr lang="es-ES" dirty="0" smtClean="0"/>
          </a:p>
        </p:txBody>
      </p:sp>
      <p:sp>
        <p:nvSpPr>
          <p:cNvPr id="14" name="12 CuadroTexto"/>
          <p:cNvSpPr txBox="1"/>
          <p:nvPr/>
        </p:nvSpPr>
        <p:spPr>
          <a:xfrm>
            <a:off x="5754767" y="5909902"/>
            <a:ext cx="1848238" cy="359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0794" tIns="50397" rIns="100794" bIns="50397" rtlCol="0">
            <a:spAutoFit/>
          </a:bodyPr>
          <a:lstStyle/>
          <a:p>
            <a:r>
              <a:rPr lang="el-GR" b="1" dirty="0" smtClean="0"/>
              <a:t>Λ</a:t>
            </a:r>
            <a:r>
              <a:rPr lang="es-ES" b="1" dirty="0" smtClean="0"/>
              <a:t>p</a:t>
            </a:r>
            <a:r>
              <a:rPr lang="es-ES" b="1" dirty="0"/>
              <a:t> + </a:t>
            </a:r>
            <a:r>
              <a:rPr lang="el-GR" b="1" dirty="0"/>
              <a:t>π</a:t>
            </a:r>
            <a:r>
              <a:rPr lang="es-ES" b="1" baseline="30000" dirty="0"/>
              <a:t>-</a:t>
            </a:r>
            <a:r>
              <a:rPr lang="es-ES" b="1" dirty="0" smtClean="0"/>
              <a:t> events </a:t>
            </a:r>
            <a:endParaRPr lang="es-ES" b="1" dirty="0"/>
          </a:p>
        </p:txBody>
      </p:sp>
      <p:sp>
        <p:nvSpPr>
          <p:cNvPr id="16" name="15 Rectángulo"/>
          <p:cNvSpPr/>
          <p:nvPr/>
        </p:nvSpPr>
        <p:spPr>
          <a:xfrm>
            <a:off x="499718" y="6557980"/>
            <a:ext cx="6420643" cy="617048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marL="314982" indent="-314982">
              <a:buFontTx/>
              <a:buChar char="-"/>
            </a:pPr>
            <a:r>
              <a:rPr lang="es-ES" dirty="0" smtClean="0"/>
              <a:t>High invariant mass  and momentum components are lost</a:t>
            </a:r>
          </a:p>
          <a:p>
            <a:pPr marL="314982" indent="-314982">
              <a:buFontTx/>
              <a:buChar char="-"/>
            </a:pPr>
            <a:r>
              <a:rPr lang="es-ES" b="1" dirty="0" smtClean="0"/>
              <a:t>CHECK</a:t>
            </a:r>
            <a:r>
              <a:rPr lang="es-ES" dirty="0" smtClean="0"/>
              <a:t>: Missing mass OK!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36962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2"/>
          <a:stretch/>
        </p:blipFill>
        <p:spPr bwMode="auto">
          <a:xfrm>
            <a:off x="39132" y="1275696"/>
            <a:ext cx="2937201" cy="301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2"/>
          <a:stretch/>
        </p:blipFill>
        <p:spPr bwMode="auto">
          <a:xfrm>
            <a:off x="2577350" y="1346860"/>
            <a:ext cx="2669467" cy="274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33331"/>
            <a:ext cx="9072563" cy="1259946"/>
          </a:xfrm>
        </p:spPr>
        <p:txBody>
          <a:bodyPr/>
          <a:lstStyle/>
          <a:p>
            <a:r>
              <a:rPr lang="es-ES" dirty="0" smtClean="0"/>
              <a:t>Invariant masses </a:t>
            </a:r>
            <a:r>
              <a:rPr lang="el-GR" dirty="0"/>
              <a:t>Λ</a:t>
            </a:r>
            <a:r>
              <a:rPr lang="es-ES" dirty="0" smtClean="0"/>
              <a:t>p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91737" y="4320898"/>
            <a:ext cx="1716856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Minv </a:t>
            </a:r>
            <a:r>
              <a:rPr lang="el-GR" dirty="0" smtClean="0"/>
              <a:t>Λ</a:t>
            </a:r>
            <a:r>
              <a:rPr lang="es-ES" dirty="0" smtClean="0"/>
              <a:t>p (MeV)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051858" y="1557324"/>
            <a:ext cx="1088414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/>
              <a:t>P</a:t>
            </a:r>
            <a:r>
              <a:rPr lang="el-GR" baseline="-25000" dirty="0"/>
              <a:t>Λ</a:t>
            </a:r>
            <a:r>
              <a:rPr lang="es-ES" dirty="0"/>
              <a:t>(MeV)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868070" y="2986083"/>
            <a:ext cx="1070782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P</a:t>
            </a:r>
            <a:r>
              <a:rPr lang="es-ES" baseline="-25000" dirty="0"/>
              <a:t>p</a:t>
            </a:r>
            <a:r>
              <a:rPr lang="es-ES" dirty="0" smtClean="0"/>
              <a:t>(MeV)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" y="1023708"/>
            <a:ext cx="8142162" cy="47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CuadroTexto"/>
          <p:cNvSpPr txBox="1"/>
          <p:nvPr/>
        </p:nvSpPr>
        <p:spPr>
          <a:xfrm>
            <a:off x="628553" y="5468856"/>
            <a:ext cx="2066246" cy="53112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endParaRPr lang="es-ES" sz="1500" dirty="0">
              <a:solidFill>
                <a:srgbClr val="FF0000"/>
              </a:solidFill>
            </a:endParaRPr>
          </a:p>
          <a:p>
            <a:r>
              <a:rPr lang="es-ES" sz="1500" dirty="0">
                <a:solidFill>
                  <a:srgbClr val="FF0000"/>
                </a:solidFill>
              </a:rPr>
              <a:t>Acceptance corrected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" y="1008030"/>
            <a:ext cx="8215665" cy="466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7 CuadroTexto"/>
          <p:cNvSpPr txBox="1"/>
          <p:nvPr/>
        </p:nvSpPr>
        <p:spPr>
          <a:xfrm>
            <a:off x="3331456" y="5757233"/>
            <a:ext cx="5439896" cy="617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794" tIns="50397" rIns="100794" bIns="50397" rtlCol="0">
            <a:spAutoFit/>
          </a:bodyPr>
          <a:lstStyle/>
          <a:p>
            <a:r>
              <a:rPr lang="es-ES" dirty="0" smtClean="0"/>
              <a:t>Exlusive analysis</a:t>
            </a:r>
          </a:p>
          <a:p>
            <a:endParaRPr lang="es-ES" dirty="0" smtClean="0"/>
          </a:p>
        </p:txBody>
      </p:sp>
      <p:sp>
        <p:nvSpPr>
          <p:cNvPr id="14" name="12 CuadroTexto"/>
          <p:cNvSpPr txBox="1"/>
          <p:nvPr/>
        </p:nvSpPr>
        <p:spPr>
          <a:xfrm>
            <a:off x="5754767" y="5909902"/>
            <a:ext cx="1848238" cy="359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0794" tIns="50397" rIns="100794" bIns="50397" rtlCol="0">
            <a:spAutoFit/>
          </a:bodyPr>
          <a:lstStyle/>
          <a:p>
            <a:r>
              <a:rPr lang="el-GR" b="1" dirty="0" smtClean="0"/>
              <a:t>Λ</a:t>
            </a:r>
            <a:r>
              <a:rPr lang="es-ES" b="1" dirty="0" smtClean="0"/>
              <a:t>p</a:t>
            </a:r>
            <a:r>
              <a:rPr lang="es-ES" b="1" dirty="0"/>
              <a:t> + </a:t>
            </a:r>
            <a:r>
              <a:rPr lang="el-GR" b="1" dirty="0"/>
              <a:t>π</a:t>
            </a:r>
            <a:r>
              <a:rPr lang="es-ES" b="1" baseline="30000" dirty="0"/>
              <a:t>-</a:t>
            </a:r>
            <a:r>
              <a:rPr lang="es-ES" b="1" dirty="0" smtClean="0"/>
              <a:t> events </a:t>
            </a:r>
            <a:endParaRPr lang="es-ES" b="1" dirty="0"/>
          </a:p>
        </p:txBody>
      </p:sp>
      <p:sp>
        <p:nvSpPr>
          <p:cNvPr id="16" name="15 Rectángulo"/>
          <p:cNvSpPr/>
          <p:nvPr/>
        </p:nvSpPr>
        <p:spPr>
          <a:xfrm>
            <a:off x="499717" y="6557980"/>
            <a:ext cx="4407272" cy="617048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marL="314982" indent="-314982">
              <a:buFontTx/>
              <a:buChar char="-"/>
            </a:pPr>
            <a:r>
              <a:rPr lang="es-ES" dirty="0" smtClean="0"/>
              <a:t>High invariant mass component is lost</a:t>
            </a:r>
          </a:p>
          <a:p>
            <a:pPr marL="314982" indent="-314982">
              <a:buFontTx/>
              <a:buChar char="-"/>
            </a:pPr>
            <a:r>
              <a:rPr lang="es-ES" b="1" dirty="0" smtClean="0"/>
              <a:t>CHECK</a:t>
            </a:r>
            <a:r>
              <a:rPr lang="es-ES" dirty="0" smtClean="0"/>
              <a:t>: Missing OK!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8" y="1586465"/>
            <a:ext cx="8743577" cy="54168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3 Rectángulo"/>
          <p:cNvSpPr/>
          <p:nvPr/>
        </p:nvSpPr>
        <p:spPr>
          <a:xfrm>
            <a:off x="1555470" y="477087"/>
            <a:ext cx="7382695" cy="989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794" tIns="50397" rIns="100794" bIns="50397">
            <a:spAutoFit/>
          </a:bodyPr>
          <a:lstStyle/>
          <a:p>
            <a:pPr algn="ctr"/>
            <a:r>
              <a:rPr lang="es-ES" sz="2600" b="1" dirty="0"/>
              <a:t>Missing mass of from </a:t>
            </a:r>
            <a:r>
              <a:rPr lang="el-GR" sz="2600" b="1" dirty="0"/>
              <a:t>Λ</a:t>
            </a:r>
            <a:r>
              <a:rPr lang="es-ES" sz="2600" b="1" dirty="0"/>
              <a:t> + p + </a:t>
            </a:r>
            <a:r>
              <a:rPr lang="el-GR" sz="2600" b="1" dirty="0"/>
              <a:t>π</a:t>
            </a:r>
            <a:r>
              <a:rPr lang="es-ES" sz="2600" b="1" baseline="30000" dirty="0"/>
              <a:t>-</a:t>
            </a:r>
            <a:r>
              <a:rPr lang="es-ES" sz="2600" b="1" dirty="0"/>
              <a:t> from K</a:t>
            </a:r>
            <a:r>
              <a:rPr lang="es-ES" sz="2600" b="1" baseline="30000" dirty="0"/>
              <a:t>-</a:t>
            </a:r>
            <a:r>
              <a:rPr lang="es-ES" sz="2600" b="1" dirty="0"/>
              <a:t> + </a:t>
            </a:r>
            <a:r>
              <a:rPr lang="es-ES" sz="2600" b="1" baseline="30000" dirty="0"/>
              <a:t>4</a:t>
            </a:r>
            <a:r>
              <a:rPr lang="es-ES" sz="2600" b="1" dirty="0"/>
              <a:t>He</a:t>
            </a:r>
          </a:p>
          <a:p>
            <a:endParaRPr lang="es-ES" b="1" dirty="0"/>
          </a:p>
          <a:p>
            <a:r>
              <a:rPr lang="es-ES" b="1" u="sng" dirty="0" smtClean="0"/>
              <a:t>Exclusive analysis</a:t>
            </a:r>
            <a:r>
              <a:rPr lang="es-ES" b="1" dirty="0" smtClean="0"/>
              <a:t>				</a:t>
            </a:r>
            <a:r>
              <a:rPr lang="es-ES" b="1" u="sng" dirty="0" smtClean="0"/>
              <a:t>Inclusive </a:t>
            </a:r>
            <a:r>
              <a:rPr lang="el-GR" b="1" u="sng" dirty="0" smtClean="0"/>
              <a:t>Λ</a:t>
            </a:r>
            <a:r>
              <a:rPr lang="es-ES" b="1" u="sng" dirty="0" smtClean="0"/>
              <a:t>p + </a:t>
            </a:r>
            <a:r>
              <a:rPr lang="el-GR" b="1" u="sng" dirty="0" smtClean="0"/>
              <a:t>π</a:t>
            </a:r>
            <a:r>
              <a:rPr lang="es-ES" b="1" u="sng" baseline="30000" dirty="0" smtClean="0"/>
              <a:t>-</a:t>
            </a:r>
            <a:r>
              <a:rPr lang="es-ES" b="1" u="sng" dirty="0" smtClean="0"/>
              <a:t> </a:t>
            </a:r>
            <a:endParaRPr lang="es-ES" b="1" u="sng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-78791" y="7165966"/>
            <a:ext cx="10080625" cy="5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300" dirty="0">
                <a:latin typeface="+mj-lt"/>
                <a:ea typeface="+mj-ea"/>
                <a:cs typeface="+mj-cs"/>
              </a:rPr>
              <a:t>K</a:t>
            </a:r>
            <a:r>
              <a:rPr lang="es-ES" sz="1300" baseline="30000" dirty="0">
                <a:latin typeface="+mj-lt"/>
                <a:ea typeface="+mj-ea"/>
                <a:cs typeface="+mj-cs"/>
              </a:rPr>
              <a:t>‐</a:t>
            </a:r>
            <a:r>
              <a:rPr lang="es-ES" sz="1300" dirty="0">
                <a:latin typeface="+mj-lt"/>
                <a:ea typeface="+mj-ea"/>
                <a:cs typeface="+mj-cs"/>
              </a:rPr>
              <a:t>N interactions in KLOE		                                                                                         Oton Vázquez Doce (TUM)</a:t>
            </a:r>
          </a:p>
        </p:txBody>
      </p:sp>
    </p:spTree>
    <p:extLst>
      <p:ext uri="{BB962C8B-B14F-4D97-AF65-F5344CB8AC3E}">
        <p14:creationId xmlns:p14="http://schemas.microsoft.com/office/powerpoint/2010/main" val="27710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esmond\Desktop\lat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42" y="132256"/>
            <a:ext cx="5539750" cy="436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smond\Desktop\laun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3" y="3484886"/>
            <a:ext cx="3798118" cy="37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esmond\Desktop\lados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93" y="4001203"/>
            <a:ext cx="3305484" cy="32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936" y="962644"/>
            <a:ext cx="2640121" cy="874682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Density 0,95</a:t>
            </a:r>
          </a:p>
          <a:p>
            <a:r>
              <a:rPr lang="es-ES" dirty="0" smtClean="0"/>
              <a:t>Length ~ 20+20+20 cm</a:t>
            </a:r>
          </a:p>
          <a:p>
            <a:r>
              <a:rPr lang="es-ES" dirty="0" smtClean="0"/>
              <a:t>Angle coverage 165deg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1283535" y="7034232"/>
            <a:ext cx="2960722" cy="359413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Stopped K- vs. azim. angle</a:t>
            </a:r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4405243" y="7023990"/>
            <a:ext cx="3537803" cy="359413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Stopped K- vs. Initial momentum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2236140" y="6557980"/>
            <a:ext cx="612323" cy="28785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1300" dirty="0"/>
              <a:t>boost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1211" y="6557980"/>
            <a:ext cx="881627" cy="28785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1300" dirty="0"/>
              <a:t>antiboost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2855" y="4109502"/>
            <a:ext cx="612323" cy="28785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1300" dirty="0"/>
              <a:t>boost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1686" y="4097340"/>
            <a:ext cx="881627" cy="28785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1300" dirty="0"/>
              <a:t>antiboost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668" y="2206409"/>
            <a:ext cx="2511881" cy="874682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b="1" dirty="0" smtClean="0"/>
              <a:t>Black   ---  4mm/4mm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Red     ---- 6mm/4mm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Green ---- 6mm/6mm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8041" y="1980445"/>
            <a:ext cx="612323" cy="28785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1300" dirty="0"/>
              <a:t>boost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0858" y="1980445"/>
            <a:ext cx="881627" cy="28785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1300" dirty="0"/>
              <a:t>antiboost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64960" y="287316"/>
            <a:ext cx="7085249" cy="545426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sz="3100" b="1" u="sng" dirty="0"/>
              <a:t>New </a:t>
            </a:r>
            <a:r>
              <a:rPr lang="es-ES" sz="3100" b="1" u="sng" baseline="30000" dirty="0"/>
              <a:t>12</a:t>
            </a:r>
            <a:r>
              <a:rPr lang="es-ES" sz="3100" b="1" u="sng" dirty="0"/>
              <a:t>C solid semi-cylindrical target</a:t>
            </a:r>
          </a:p>
        </p:txBody>
      </p:sp>
    </p:spTree>
    <p:extLst>
      <p:ext uri="{BB962C8B-B14F-4D97-AF65-F5344CB8AC3E}">
        <p14:creationId xmlns:p14="http://schemas.microsoft.com/office/powerpoint/2010/main" val="9249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esmond\Desktop\lat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42" y="132256"/>
            <a:ext cx="5539750" cy="436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smond\Desktop\laun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3" y="3484886"/>
            <a:ext cx="3798118" cy="37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936" y="962644"/>
            <a:ext cx="2640121" cy="874682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Density 0,95</a:t>
            </a:r>
          </a:p>
          <a:p>
            <a:r>
              <a:rPr lang="es-ES" dirty="0" smtClean="0"/>
              <a:t>Length ~ 20+20+20 cm</a:t>
            </a:r>
          </a:p>
          <a:p>
            <a:r>
              <a:rPr lang="es-ES" dirty="0" smtClean="0"/>
              <a:t>Angle coverage 165deg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1283535" y="7034232"/>
            <a:ext cx="2960722" cy="359413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rtlCol="0">
            <a:spAutoFit/>
          </a:bodyPr>
          <a:lstStyle/>
          <a:p>
            <a:r>
              <a:rPr lang="es-ES" dirty="0" smtClean="0"/>
              <a:t>Stopped K- vs. azim. angle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2236140" y="6557980"/>
            <a:ext cx="612323" cy="28785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1300" dirty="0"/>
              <a:t>boost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1211" y="6557980"/>
            <a:ext cx="881627" cy="28785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1300" dirty="0"/>
              <a:t>antiboost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668" y="2206409"/>
            <a:ext cx="2511881" cy="874682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b="1" dirty="0" smtClean="0"/>
              <a:t>Black   ---  4mm/4mm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Red     ---- 6mm/4mm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Green ---- 6mm/6mm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8041" y="1980445"/>
            <a:ext cx="612323" cy="28785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1300" dirty="0"/>
              <a:t>boost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0858" y="1980445"/>
            <a:ext cx="881627" cy="28785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s-ES" sz="1300" dirty="0"/>
              <a:t>antiboost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64960" y="287316"/>
            <a:ext cx="7085249" cy="545426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s-ES" sz="3100" b="1" u="sng" dirty="0"/>
              <a:t>New </a:t>
            </a:r>
            <a:r>
              <a:rPr lang="es-ES" sz="3100" b="1" u="sng" baseline="30000" dirty="0"/>
              <a:t>12</a:t>
            </a:r>
            <a:r>
              <a:rPr lang="es-ES" sz="3100" b="1" u="sng" dirty="0"/>
              <a:t>C solid semi-cylindrical target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43393" y="4275555"/>
            <a:ext cx="4604262" cy="277814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Stopped K- in different materials:</a:t>
            </a:r>
          </a:p>
          <a:p>
            <a:r>
              <a:rPr lang="es-E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	-TARGET          24.1%</a:t>
            </a:r>
          </a:p>
          <a:p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	-DC WALL-CF    2.1%</a:t>
            </a:r>
          </a:p>
          <a:p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-DC WALL-AL     1.8%</a:t>
            </a:r>
          </a:p>
          <a:p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	-DC-GAS             0.2%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20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89114" y="3600451"/>
            <a:ext cx="17240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60870" rIns="89991" bIns="44996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endParaRPr lang="gl-ES">
              <a:solidFill>
                <a:srgbClr val="000000"/>
              </a:solidFill>
            </a:endParaRPr>
          </a:p>
        </p:txBody>
      </p:sp>
      <p:sp>
        <p:nvSpPr>
          <p:cNvPr id="9219" name="2 Marcador de contenido"/>
          <p:cNvSpPr txBox="1">
            <a:spLocks/>
          </p:cNvSpPr>
          <p:nvPr/>
        </p:nvSpPr>
        <p:spPr bwMode="auto">
          <a:xfrm>
            <a:off x="0" y="1"/>
            <a:ext cx="105854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 marL="342900" indent="-342900" eaLnBrk="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spcAft>
                <a:spcPts val="1425"/>
              </a:spcAft>
            </a:pPr>
            <a:r>
              <a:rPr lang="es-ES" sz="2400">
                <a:solidFill>
                  <a:srgbClr val="000000"/>
                </a:solidFill>
              </a:rPr>
              <a:t>Proton-deuteron contamination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6" y="755652"/>
            <a:ext cx="467836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1 CuadroTexto"/>
          <p:cNvSpPr txBox="1">
            <a:spLocks noChangeArrowheads="1"/>
          </p:cNvSpPr>
          <p:nvPr/>
        </p:nvSpPr>
        <p:spPr bwMode="auto">
          <a:xfrm>
            <a:off x="1871663" y="6259513"/>
            <a:ext cx="1300336" cy="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es-ES" b="1"/>
              <a:t>Protons</a:t>
            </a:r>
          </a:p>
          <a:p>
            <a:r>
              <a:rPr lang="es-ES" b="1">
                <a:solidFill>
                  <a:srgbClr val="FF0000"/>
                </a:solidFill>
              </a:rPr>
              <a:t>deuterons</a:t>
            </a:r>
          </a:p>
        </p:txBody>
      </p:sp>
      <p:sp>
        <p:nvSpPr>
          <p:cNvPr id="9222" name="2 Rectángulo"/>
          <p:cNvSpPr>
            <a:spLocks noChangeArrowheads="1"/>
          </p:cNvSpPr>
          <p:nvPr/>
        </p:nvSpPr>
        <p:spPr bwMode="auto">
          <a:xfrm>
            <a:off x="5341938" y="5437189"/>
            <a:ext cx="1428576" cy="3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es-ES" b="1"/>
              <a:t>momentum</a:t>
            </a:r>
          </a:p>
        </p:txBody>
      </p:sp>
      <p:sp>
        <p:nvSpPr>
          <p:cNvPr id="9223" name="7 Rectángulo"/>
          <p:cNvSpPr>
            <a:spLocks noChangeArrowheads="1"/>
          </p:cNvSpPr>
          <p:nvPr/>
        </p:nvSpPr>
        <p:spPr bwMode="auto">
          <a:xfrm>
            <a:off x="1927225" y="1012826"/>
            <a:ext cx="723255" cy="3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es-ES" b="1"/>
              <a:t>dedx</a:t>
            </a:r>
          </a:p>
        </p:txBody>
      </p:sp>
    </p:spTree>
    <p:extLst>
      <p:ext uri="{BB962C8B-B14F-4D97-AF65-F5344CB8AC3E}">
        <p14:creationId xmlns:p14="http://schemas.microsoft.com/office/powerpoint/2010/main" val="433740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68425" y="115888"/>
            <a:ext cx="7523163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2pPr>
            <a:lvl3pPr marL="11430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3pPr>
            <a:lvl4pPr marL="16002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4pPr>
            <a:lvl5pPr marL="20574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5pPr>
            <a:lvl6pPr marL="25146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6pPr>
            <a:lvl7pPr marL="29718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7pPr>
            <a:lvl8pPr marL="34290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8pPr>
            <a:lvl9pPr marL="3886200" indent="-228600" algn="l" defTabSz="457200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DE" sz="4400" b="1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Analysis status</a:t>
            </a: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575816" y="1931988"/>
            <a:ext cx="8867327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>
              <a:defRPr>
                <a:solidFill>
                  <a:schemeClr val="tx1"/>
                </a:solidFill>
                <a:latin typeface="Arial" charset="0"/>
              </a:defRPr>
            </a:lvl1pPr>
            <a:lvl2pPr marL="1085850" indent="-342900" eaLnBrk="0"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Wingdings" pitchFamily="2" charset="2"/>
              <a:buChar char="§"/>
            </a:pPr>
            <a:r>
              <a:rPr lang="es-ES" sz="2000" dirty="0"/>
              <a:t>Analyses of the </a:t>
            </a:r>
            <a:r>
              <a:rPr lang="es-ES" sz="2000" b="1" dirty="0"/>
              <a:t>2002-2005 KLOE data</a:t>
            </a:r>
            <a:r>
              <a:rPr lang="es-ES" sz="2000" dirty="0" smtClean="0"/>
              <a:t>: </a:t>
            </a:r>
            <a:r>
              <a:rPr lang="es-ES" sz="2000" dirty="0"/>
              <a:t>Stopped K</a:t>
            </a:r>
            <a:r>
              <a:rPr lang="es-ES" sz="2000" baseline="30000" dirty="0"/>
              <a:t>-</a:t>
            </a:r>
            <a:r>
              <a:rPr lang="es-ES" sz="2000" dirty="0"/>
              <a:t> absorption in light nuclei </a:t>
            </a:r>
            <a:r>
              <a:rPr lang="es-ES" sz="2000" b="1" dirty="0"/>
              <a:t>(</a:t>
            </a:r>
            <a:r>
              <a:rPr lang="es-ES" sz="2000" b="1" baseline="30000" dirty="0"/>
              <a:t>9</a:t>
            </a:r>
            <a:r>
              <a:rPr lang="es-ES" sz="2000" b="1" dirty="0"/>
              <a:t>Be,</a:t>
            </a:r>
            <a:r>
              <a:rPr lang="es-ES" sz="2000" b="1" baseline="30000" dirty="0"/>
              <a:t>12</a:t>
            </a:r>
            <a:r>
              <a:rPr lang="es-ES" sz="2000" b="1" dirty="0"/>
              <a:t>C,</a:t>
            </a:r>
            <a:r>
              <a:rPr lang="es-ES" sz="2000" b="1" baseline="30000" dirty="0"/>
              <a:t> 4</a:t>
            </a:r>
            <a:r>
              <a:rPr lang="es-ES" sz="2000" b="1" dirty="0"/>
              <a:t>He</a:t>
            </a:r>
            <a:r>
              <a:rPr lang="es-ES" sz="2000" b="1" dirty="0" smtClean="0"/>
              <a:t>)</a:t>
            </a:r>
            <a:endParaRPr lang="es-ES" sz="2000" b="1" u="sng" dirty="0"/>
          </a:p>
          <a:p>
            <a:pPr eaLnBrk="1">
              <a:buFont typeface="Wingdings" pitchFamily="2" charset="2"/>
              <a:buChar char="§"/>
            </a:pPr>
            <a:endParaRPr lang="es-ES" sz="2000" dirty="0"/>
          </a:p>
          <a:p>
            <a:pPr eaLnBrk="1">
              <a:buFont typeface="Wingdings" pitchFamily="2" charset="2"/>
              <a:buChar char="§"/>
            </a:pPr>
            <a:endParaRPr lang="es-ES" sz="2000" dirty="0"/>
          </a:p>
          <a:p>
            <a:pPr eaLnBrk="1">
              <a:buFont typeface="Wingdings" pitchFamily="2" charset="2"/>
              <a:buChar char="§"/>
            </a:pPr>
            <a:r>
              <a:rPr lang="es-ES" sz="2000" dirty="0"/>
              <a:t>Dedicated </a:t>
            </a:r>
            <a:r>
              <a:rPr lang="es-ES" sz="2000" b="1" dirty="0"/>
              <a:t>2012</a:t>
            </a:r>
            <a:r>
              <a:rPr lang="es-ES" sz="2000" dirty="0"/>
              <a:t> run with pure </a:t>
            </a:r>
            <a:r>
              <a:rPr lang="es-ES" sz="2000" b="1" dirty="0"/>
              <a:t>Carbon target</a:t>
            </a:r>
            <a:r>
              <a:rPr lang="es-ES" sz="2000" dirty="0"/>
              <a:t> inside KLOE</a:t>
            </a:r>
          </a:p>
          <a:p>
            <a:pPr eaLnBrk="1">
              <a:buFont typeface="Wingdings" pitchFamily="2" charset="2"/>
              <a:buChar char="§"/>
            </a:pPr>
            <a:endParaRPr lang="es-ES" sz="2000" dirty="0"/>
          </a:p>
          <a:p>
            <a:pPr lvl="1" eaLnBrk="1">
              <a:buFontTx/>
              <a:buChar char="-"/>
            </a:pPr>
            <a:r>
              <a:rPr lang="el-GR" sz="2000" b="1" dirty="0">
                <a:solidFill>
                  <a:srgbClr val="FF0000"/>
                </a:solidFill>
              </a:rPr>
              <a:t>Λ</a:t>
            </a:r>
            <a:r>
              <a:rPr lang="es-ES" sz="2000" b="1" dirty="0">
                <a:solidFill>
                  <a:srgbClr val="FF0000"/>
                </a:solidFill>
              </a:rPr>
              <a:t>p</a:t>
            </a:r>
            <a:r>
              <a:rPr lang="es-ES" sz="2000" dirty="0"/>
              <a:t> from 1NA or 2NA (single or multi-nucleon absorption) </a:t>
            </a:r>
          </a:p>
          <a:p>
            <a:pPr lvl="1" eaLnBrk="1">
              <a:buFontTx/>
              <a:buChar char="-"/>
            </a:pPr>
            <a:r>
              <a:rPr lang="el-GR" sz="2000" b="1" dirty="0">
                <a:solidFill>
                  <a:srgbClr val="FF0000"/>
                </a:solidFill>
              </a:rPr>
              <a:t>Λ</a:t>
            </a:r>
            <a:r>
              <a:rPr lang="es-ES" sz="2000" b="1" dirty="0">
                <a:solidFill>
                  <a:srgbClr val="FF0000"/>
                </a:solidFill>
              </a:rPr>
              <a:t>d</a:t>
            </a:r>
            <a:r>
              <a:rPr lang="es-ES" sz="2000" dirty="0"/>
              <a:t> and </a:t>
            </a:r>
            <a:r>
              <a:rPr lang="el-GR" sz="2000" b="1" dirty="0">
                <a:solidFill>
                  <a:srgbClr val="FF0000"/>
                </a:solidFill>
              </a:rPr>
              <a:t>Λ</a:t>
            </a:r>
            <a:r>
              <a:rPr lang="es-ES" sz="2000" b="1" dirty="0">
                <a:solidFill>
                  <a:srgbClr val="FF0000"/>
                </a:solidFill>
              </a:rPr>
              <a:t>t</a:t>
            </a:r>
            <a:r>
              <a:rPr lang="es-ES" sz="2000" dirty="0"/>
              <a:t> channels </a:t>
            </a:r>
          </a:p>
          <a:p>
            <a:pPr lvl="1" eaLnBrk="1">
              <a:buFontTx/>
              <a:buChar char="-"/>
            </a:pPr>
            <a:r>
              <a:rPr lang="el-GR" sz="2000" dirty="0"/>
              <a:t>Λ </a:t>
            </a:r>
            <a:r>
              <a:rPr lang="es-ES" sz="2000" dirty="0"/>
              <a:t>(1405) -&gt; </a:t>
            </a:r>
            <a:r>
              <a:rPr lang="el-GR" sz="2000" b="1" dirty="0">
                <a:solidFill>
                  <a:srgbClr val="FF0000"/>
                </a:solidFill>
              </a:rPr>
              <a:t>Σ</a:t>
            </a:r>
            <a:r>
              <a:rPr lang="es-ES" sz="2000" b="1" baseline="30000" dirty="0">
                <a:solidFill>
                  <a:srgbClr val="FF0000"/>
                </a:solidFill>
              </a:rPr>
              <a:t>0</a:t>
            </a:r>
            <a:r>
              <a:rPr lang="el-GR" sz="2000" b="1" dirty="0">
                <a:solidFill>
                  <a:srgbClr val="FF0000"/>
                </a:solidFill>
              </a:rPr>
              <a:t>π</a:t>
            </a:r>
            <a:r>
              <a:rPr lang="es-ES" sz="2000" b="1" baseline="30000" dirty="0">
                <a:solidFill>
                  <a:srgbClr val="FF0000"/>
                </a:solidFill>
              </a:rPr>
              <a:t>0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</a:p>
          <a:p>
            <a:pPr lvl="1" eaLnBrk="1">
              <a:buFontTx/>
              <a:buChar char="-"/>
            </a:pPr>
            <a:r>
              <a:rPr lang="el-GR" sz="2000" dirty="0"/>
              <a:t>Λ </a:t>
            </a:r>
            <a:r>
              <a:rPr lang="es-ES" sz="2000" dirty="0"/>
              <a:t>(1405) -&gt; </a:t>
            </a:r>
            <a:r>
              <a:rPr lang="el-GR" sz="2000" b="1" dirty="0">
                <a:solidFill>
                  <a:srgbClr val="FF0000"/>
                </a:solidFill>
              </a:rPr>
              <a:t>Σ</a:t>
            </a:r>
            <a:r>
              <a:rPr lang="es-ES" sz="2000" b="1" baseline="30000" dirty="0">
                <a:solidFill>
                  <a:srgbClr val="FF0000"/>
                </a:solidFill>
              </a:rPr>
              <a:t>+</a:t>
            </a:r>
            <a:r>
              <a:rPr lang="el-GR" sz="2000" b="1" dirty="0">
                <a:solidFill>
                  <a:srgbClr val="FF0000"/>
                </a:solidFill>
              </a:rPr>
              <a:t>π</a:t>
            </a:r>
            <a:r>
              <a:rPr lang="es-ES" sz="2000" b="1" baseline="30000" dirty="0">
                <a:solidFill>
                  <a:srgbClr val="FF0000"/>
                </a:solidFill>
              </a:rPr>
              <a:t>-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</a:p>
          <a:p>
            <a:pPr lvl="1" eaLnBrk="1">
              <a:buFontTx/>
              <a:buChar char="-"/>
            </a:pPr>
            <a:r>
              <a:rPr lang="el-GR" sz="2000" dirty="0"/>
              <a:t>Σ</a:t>
            </a:r>
            <a:r>
              <a:rPr lang="es-ES" sz="2000" dirty="0"/>
              <a:t>N/</a:t>
            </a:r>
            <a:r>
              <a:rPr lang="el-GR" sz="2000" dirty="0"/>
              <a:t>Λ</a:t>
            </a:r>
            <a:r>
              <a:rPr lang="es-ES" sz="2000" dirty="0"/>
              <a:t>N internal conversion rates</a:t>
            </a:r>
          </a:p>
          <a:p>
            <a:pPr eaLnBrk="1">
              <a:buFont typeface="Wingdings" pitchFamily="2" charset="2"/>
              <a:buChar char="§"/>
            </a:pPr>
            <a:endParaRPr lang="es-ES" sz="2000" dirty="0"/>
          </a:p>
          <a:p>
            <a:pPr eaLnBrk="1">
              <a:buFont typeface="Wingdings" pitchFamily="2" charset="2"/>
              <a:buChar char="§"/>
            </a:pPr>
            <a:endParaRPr lang="es-ES" sz="2000" dirty="0"/>
          </a:p>
          <a:p>
            <a:pPr eaLnBrk="1">
              <a:buFont typeface="Wingdings" pitchFamily="2" charset="2"/>
              <a:buChar char="§"/>
            </a:pPr>
            <a:r>
              <a:rPr lang="es-ES" sz="2000" dirty="0"/>
              <a:t>R&amp;D for more refined setup</a:t>
            </a:r>
          </a:p>
          <a:p>
            <a:pPr eaLnBrk="1">
              <a:buFont typeface="Wingdings" pitchFamily="2" charset="2"/>
              <a:buChar char="§"/>
            </a:pPr>
            <a:endParaRPr lang="es-ES" sz="2000" dirty="0"/>
          </a:p>
          <a:p>
            <a:pPr eaLnBrk="1">
              <a:buFont typeface="Wingdings" pitchFamily="2" charset="2"/>
              <a:buChar char="§"/>
            </a:pPr>
            <a:r>
              <a:rPr lang="es-ES" sz="2000" dirty="0"/>
              <a:t>Future possible scenario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655936" y="4217402"/>
            <a:ext cx="2304256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971501" y="4512380"/>
            <a:ext cx="62359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584820" y="4337396"/>
            <a:ext cx="217245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Talks this afternoon</a:t>
            </a:r>
            <a:endParaRPr lang="es-E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108509" y="5827029"/>
            <a:ext cx="62359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721828" y="5652045"/>
            <a:ext cx="205703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Talk this afternoon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556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39700"/>
            <a:ext cx="6242050" cy="739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1 CuadroTexto"/>
          <p:cNvSpPr txBox="1">
            <a:spLocks noChangeArrowheads="1"/>
          </p:cNvSpPr>
          <p:nvPr/>
        </p:nvSpPr>
        <p:spPr bwMode="auto">
          <a:xfrm>
            <a:off x="936625" y="1123951"/>
            <a:ext cx="1664218" cy="75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es-ES" dirty="0"/>
              <a:t>Lambda-p</a:t>
            </a:r>
          </a:p>
          <a:p>
            <a:r>
              <a:rPr lang="es-ES" sz="2800" b="1" dirty="0"/>
              <a:t>Kek 2NA</a:t>
            </a:r>
          </a:p>
        </p:txBody>
      </p:sp>
      <p:sp>
        <p:nvSpPr>
          <p:cNvPr id="18436" name="3 CuadroTexto"/>
          <p:cNvSpPr txBox="1">
            <a:spLocks noChangeArrowheads="1"/>
          </p:cNvSpPr>
          <p:nvPr/>
        </p:nvSpPr>
        <p:spPr bwMode="auto">
          <a:xfrm>
            <a:off x="4176713" y="971551"/>
            <a:ext cx="1069503" cy="3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es-ES"/>
              <a:t>Minv L-p</a:t>
            </a:r>
          </a:p>
        </p:txBody>
      </p:sp>
      <p:sp>
        <p:nvSpPr>
          <p:cNvPr id="18437" name="4 CuadroTexto"/>
          <p:cNvSpPr txBox="1">
            <a:spLocks noChangeArrowheads="1"/>
          </p:cNvSpPr>
          <p:nvPr/>
        </p:nvSpPr>
        <p:spPr bwMode="auto">
          <a:xfrm>
            <a:off x="6840538" y="458788"/>
            <a:ext cx="1155104" cy="3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es-ES"/>
              <a:t>P lambda</a:t>
            </a:r>
          </a:p>
        </p:txBody>
      </p:sp>
      <p:sp>
        <p:nvSpPr>
          <p:cNvPr id="18438" name="5 CuadroTexto"/>
          <p:cNvSpPr txBox="1">
            <a:spLocks noChangeArrowheads="1"/>
          </p:cNvSpPr>
          <p:nvPr/>
        </p:nvSpPr>
        <p:spPr bwMode="auto">
          <a:xfrm>
            <a:off x="5400677" y="5019675"/>
            <a:ext cx="1052512" cy="3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es-ES"/>
              <a:t>P proton</a:t>
            </a:r>
          </a:p>
        </p:txBody>
      </p:sp>
      <p:sp>
        <p:nvSpPr>
          <p:cNvPr id="18439" name="2 Rectángulo"/>
          <p:cNvSpPr>
            <a:spLocks noChangeArrowheads="1"/>
          </p:cNvSpPr>
          <p:nvPr/>
        </p:nvSpPr>
        <p:spPr bwMode="auto">
          <a:xfrm>
            <a:off x="360364" y="2263775"/>
            <a:ext cx="2879725" cy="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r>
              <a:rPr lang="gl-ES" b="1">
                <a:solidFill>
                  <a:srgbClr val="FF0000"/>
                </a:solidFill>
              </a:rPr>
              <a:t>Red mcTRUE</a:t>
            </a:r>
          </a:p>
          <a:p>
            <a:r>
              <a:rPr lang="gl-ES" b="1"/>
              <a:t>Black recosntructed MC</a:t>
            </a:r>
          </a:p>
        </p:txBody>
      </p:sp>
    </p:spTree>
    <p:extLst>
      <p:ext uri="{BB962C8B-B14F-4D97-AF65-F5344CB8AC3E}">
        <p14:creationId xmlns:p14="http://schemas.microsoft.com/office/powerpoint/2010/main" val="9760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0" t="2160" r="39000" b="51524"/>
          <a:stretch/>
        </p:blipFill>
        <p:spPr bwMode="auto">
          <a:xfrm>
            <a:off x="3779837" y="163512"/>
            <a:ext cx="6659563" cy="721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420" r="39000" b="515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85725" y="1630364"/>
            <a:ext cx="2251075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60870" rIns="89991" bIns="44996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gl-ES" b="1">
                <a:solidFill>
                  <a:srgbClr val="FF0000"/>
                </a:solidFill>
              </a:rPr>
              <a:t>Lambda-p</a:t>
            </a:r>
          </a:p>
          <a:p>
            <a:pPr eaLnBrk="1"/>
            <a:endParaRPr lang="gl-ES" b="1">
              <a:solidFill>
                <a:srgbClr val="FF0000"/>
              </a:solidFill>
            </a:endParaRPr>
          </a:p>
          <a:p>
            <a:pPr eaLnBrk="1"/>
            <a:r>
              <a:rPr lang="gl-ES" b="1">
                <a:solidFill>
                  <a:srgbClr val="FF0000"/>
                </a:solidFill>
              </a:rPr>
              <a:t>Red MC “alla KEK”</a:t>
            </a:r>
          </a:p>
          <a:p>
            <a:pPr eaLnBrk="1"/>
            <a:r>
              <a:rPr lang="gl-ES" b="1"/>
              <a:t>Black KLOE</a:t>
            </a:r>
          </a:p>
          <a:p>
            <a:pPr eaLnBrk="1"/>
            <a:endParaRPr lang="gl-ES" b="1">
              <a:solidFill>
                <a:srgbClr val="FF0000"/>
              </a:solidFill>
            </a:endParaRPr>
          </a:p>
          <a:p>
            <a:pPr eaLnBrk="1"/>
            <a:endParaRPr lang="gl-ES" b="1">
              <a:solidFill>
                <a:srgbClr val="FF0000"/>
              </a:solidFill>
            </a:endParaRPr>
          </a:p>
          <a:p>
            <a:pPr eaLnBrk="1"/>
            <a:endParaRPr lang="gl-ES" b="1">
              <a:solidFill>
                <a:srgbClr val="FF0000"/>
              </a:solidFill>
            </a:endParaRPr>
          </a:p>
          <a:p>
            <a:pPr eaLnBrk="1"/>
            <a:endParaRPr lang="gl-ES" b="1">
              <a:solidFill>
                <a:srgbClr val="FF0000"/>
              </a:solidFill>
            </a:endParaRPr>
          </a:p>
        </p:txBody>
      </p:sp>
      <p:sp>
        <p:nvSpPr>
          <p:cNvPr id="19460" name="1 Rectángulo"/>
          <p:cNvSpPr>
            <a:spLocks noChangeArrowheads="1"/>
          </p:cNvSpPr>
          <p:nvPr/>
        </p:nvSpPr>
        <p:spPr bwMode="auto">
          <a:xfrm>
            <a:off x="0" y="163513"/>
            <a:ext cx="3193483" cy="10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gl-ES" b="1" dirty="0"/>
              <a:t>How this </a:t>
            </a:r>
            <a:r>
              <a:rPr lang="gl-ES" sz="2400" b="1" dirty="0">
                <a:solidFill>
                  <a:srgbClr val="FF0000"/>
                </a:solidFill>
              </a:rPr>
              <a:t>2na </a:t>
            </a:r>
            <a:r>
              <a:rPr lang="gl-ES" sz="2400" b="1" dirty="0" smtClean="0">
                <a:solidFill>
                  <a:srgbClr val="FF0000"/>
                </a:solidFill>
              </a:rPr>
              <a:t>lambda-p</a:t>
            </a:r>
            <a:endParaRPr lang="gl-ES" b="1" dirty="0" smtClean="0">
              <a:solidFill>
                <a:srgbClr val="FF0000"/>
              </a:solidFill>
            </a:endParaRPr>
          </a:p>
          <a:p>
            <a:r>
              <a:rPr lang="gl-ES" b="1" dirty="0" smtClean="0"/>
              <a:t>from </a:t>
            </a:r>
            <a:r>
              <a:rPr lang="gl-ES" sz="2400" b="1" dirty="0">
                <a:solidFill>
                  <a:srgbClr val="FF0000"/>
                </a:solidFill>
              </a:rPr>
              <a:t>kek </a:t>
            </a:r>
            <a:r>
              <a:rPr lang="gl-ES" b="1" dirty="0"/>
              <a:t>compares</a:t>
            </a:r>
          </a:p>
          <a:p>
            <a:r>
              <a:rPr lang="gl-ES" b="1" dirty="0"/>
              <a:t>with KLOE spectra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400675" y="7126289"/>
            <a:ext cx="1069503" cy="349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0" tIns="45716" rIns="91430" bIns="45716">
            <a:spAutoFit/>
          </a:bodyPr>
          <a:lstStyle/>
          <a:p>
            <a:pPr>
              <a:defRPr/>
            </a:pPr>
            <a:r>
              <a:rPr lang="es-ES" dirty="0"/>
              <a:t>Minv L-p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892802" y="1270000"/>
            <a:ext cx="1155104" cy="349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0" tIns="45716" rIns="91430" bIns="45716">
            <a:spAutoFit/>
          </a:bodyPr>
          <a:lstStyle/>
          <a:p>
            <a:pPr>
              <a:defRPr/>
            </a:pPr>
            <a:r>
              <a:rPr lang="es-ES" dirty="0"/>
              <a:t>P lambda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569327" y="1270000"/>
            <a:ext cx="1052512" cy="349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0" tIns="45716" rIns="91430" bIns="45716">
            <a:spAutoFit/>
          </a:bodyPr>
          <a:lstStyle/>
          <a:p>
            <a:pPr>
              <a:defRPr/>
            </a:pPr>
            <a:r>
              <a:rPr lang="es-ES" dirty="0"/>
              <a:t>P proton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516939" y="4716464"/>
            <a:ext cx="680615" cy="349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0" tIns="45716" rIns="91430" bIns="45716">
            <a:spAutoFit/>
          </a:bodyPr>
          <a:lstStyle/>
          <a:p>
            <a:pPr>
              <a:defRPr/>
            </a:pPr>
            <a:r>
              <a:rPr lang="es-ES" dirty="0"/>
              <a:t>P LP</a:t>
            </a:r>
          </a:p>
        </p:txBody>
      </p:sp>
    </p:spTree>
    <p:extLst>
      <p:ext uri="{BB962C8B-B14F-4D97-AF65-F5344CB8AC3E}">
        <p14:creationId xmlns:p14="http://schemas.microsoft.com/office/powerpoint/2010/main" val="887443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t="1575" r="71958" b="50199"/>
          <a:stretch/>
        </p:blipFill>
        <p:spPr bwMode="auto">
          <a:xfrm>
            <a:off x="2107096" y="136479"/>
            <a:ext cx="7713354" cy="728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85725" y="1630364"/>
            <a:ext cx="2251075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60870" rIns="89991" bIns="44996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gl-ES" b="1">
                <a:solidFill>
                  <a:srgbClr val="FF0000"/>
                </a:solidFill>
              </a:rPr>
              <a:t>Lambda-p</a:t>
            </a:r>
          </a:p>
          <a:p>
            <a:pPr eaLnBrk="1"/>
            <a:endParaRPr lang="gl-ES" b="1">
              <a:solidFill>
                <a:srgbClr val="FF0000"/>
              </a:solidFill>
            </a:endParaRPr>
          </a:p>
          <a:p>
            <a:pPr eaLnBrk="1"/>
            <a:r>
              <a:rPr lang="gl-ES" b="1">
                <a:solidFill>
                  <a:srgbClr val="FF0000"/>
                </a:solidFill>
              </a:rPr>
              <a:t>Red MC “alla KEK”</a:t>
            </a:r>
          </a:p>
          <a:p>
            <a:pPr eaLnBrk="1"/>
            <a:r>
              <a:rPr lang="gl-ES" b="1"/>
              <a:t>Black KLOE</a:t>
            </a:r>
          </a:p>
          <a:p>
            <a:pPr eaLnBrk="1"/>
            <a:endParaRPr lang="gl-ES" b="1"/>
          </a:p>
          <a:p>
            <a:pPr eaLnBrk="1"/>
            <a:endParaRPr lang="gl-ES" b="1"/>
          </a:p>
          <a:p>
            <a:pPr eaLnBrk="1"/>
            <a:r>
              <a:rPr lang="gl-ES" b="1"/>
              <a:t>EXCLUSIVE NON</a:t>
            </a:r>
          </a:p>
          <a:p>
            <a:pPr eaLnBrk="1"/>
            <a:r>
              <a:rPr lang="gl-ES" b="1"/>
              <a:t>Extra-extra-track seen</a:t>
            </a:r>
          </a:p>
          <a:p>
            <a:pPr eaLnBrk="1"/>
            <a:endParaRPr lang="gl-ES" b="1"/>
          </a:p>
          <a:p>
            <a:pPr eaLnBrk="1"/>
            <a:endParaRPr lang="gl-ES" b="1"/>
          </a:p>
          <a:p>
            <a:pPr eaLnBrk="1"/>
            <a:r>
              <a:rPr lang="gl-ES" b="1"/>
              <a:t>Lambda+p ONLY!</a:t>
            </a:r>
          </a:p>
          <a:p>
            <a:pPr eaLnBrk="1"/>
            <a:endParaRPr lang="gl-ES" b="1">
              <a:solidFill>
                <a:srgbClr val="FF0000"/>
              </a:solidFill>
            </a:endParaRPr>
          </a:p>
          <a:p>
            <a:pPr eaLnBrk="1"/>
            <a:endParaRPr lang="gl-ES" b="1">
              <a:solidFill>
                <a:srgbClr val="FF0000"/>
              </a:solidFill>
            </a:endParaRPr>
          </a:p>
          <a:p>
            <a:pPr eaLnBrk="1"/>
            <a:endParaRPr lang="gl-ES" b="1">
              <a:solidFill>
                <a:srgbClr val="FF0000"/>
              </a:solidFill>
            </a:endParaRPr>
          </a:p>
          <a:p>
            <a:pPr eaLnBrk="1"/>
            <a:endParaRPr lang="gl-ES" b="1">
              <a:solidFill>
                <a:srgbClr val="FF0000"/>
              </a:solidFill>
            </a:endParaRPr>
          </a:p>
        </p:txBody>
      </p:sp>
      <p:sp>
        <p:nvSpPr>
          <p:cNvPr id="20484" name="6 Rectángulo"/>
          <p:cNvSpPr>
            <a:spLocks noChangeArrowheads="1"/>
          </p:cNvSpPr>
          <p:nvPr/>
        </p:nvSpPr>
        <p:spPr bwMode="auto">
          <a:xfrm>
            <a:off x="0" y="163513"/>
            <a:ext cx="4878238" cy="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gl-ES" b="1"/>
              <a:t>How this 2na lambda-p from kek compares</a:t>
            </a:r>
          </a:p>
          <a:p>
            <a:r>
              <a:rPr lang="gl-ES" b="1"/>
              <a:t>with KLOE spectra</a:t>
            </a:r>
          </a:p>
        </p:txBody>
      </p:sp>
    </p:spTree>
    <p:extLst>
      <p:ext uri="{BB962C8B-B14F-4D97-AF65-F5344CB8AC3E}">
        <p14:creationId xmlns:p14="http://schemas.microsoft.com/office/powerpoint/2010/main" val="1845956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41338" y="166689"/>
            <a:ext cx="48593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60870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gl-ES" b="1">
                <a:solidFill>
                  <a:srgbClr val="FF0000"/>
                </a:solidFill>
              </a:rPr>
              <a:t>No extra-extra track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54277" r="72556"/>
          <a:stretch>
            <a:fillRect/>
          </a:stretch>
        </p:blipFill>
        <p:spPr bwMode="auto">
          <a:xfrm>
            <a:off x="-179388" y="539751"/>
            <a:ext cx="5580063" cy="66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85" t="54277" r="725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6659563" y="179389"/>
            <a:ext cx="48593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60870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gl-ES" b="1">
                <a:solidFill>
                  <a:srgbClr val="FF0000"/>
                </a:solidFill>
              </a:rPr>
              <a:t>All lambda p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1" t="54277" r="39281"/>
          <a:stretch>
            <a:fillRect/>
          </a:stretch>
        </p:blipFill>
        <p:spPr bwMode="auto">
          <a:xfrm>
            <a:off x="5219701" y="539751"/>
            <a:ext cx="5040313" cy="66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901" t="54277" r="392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1 Rectángulo"/>
          <p:cNvSpPr>
            <a:spLocks noChangeArrowheads="1"/>
          </p:cNvSpPr>
          <p:nvPr/>
        </p:nvSpPr>
        <p:spPr bwMode="auto">
          <a:xfrm>
            <a:off x="7920039" y="5075238"/>
            <a:ext cx="5038725" cy="1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r>
              <a:rPr lang="gl-ES" b="1">
                <a:solidFill>
                  <a:srgbClr val="FF0000"/>
                </a:solidFill>
              </a:rPr>
              <a:t>Lambda-p</a:t>
            </a:r>
          </a:p>
          <a:p>
            <a:endParaRPr lang="gl-ES" b="1">
              <a:solidFill>
                <a:srgbClr val="FF0000"/>
              </a:solidFill>
            </a:endParaRPr>
          </a:p>
          <a:p>
            <a:r>
              <a:rPr lang="gl-ES" b="1">
                <a:solidFill>
                  <a:srgbClr val="FF0000"/>
                </a:solidFill>
              </a:rPr>
              <a:t>Red MC “alla KEK”</a:t>
            </a:r>
          </a:p>
          <a:p>
            <a:r>
              <a:rPr lang="gl-ES" b="1"/>
              <a:t>Black KLOE</a:t>
            </a:r>
          </a:p>
        </p:txBody>
      </p:sp>
    </p:spTree>
    <p:extLst>
      <p:ext uri="{BB962C8B-B14F-4D97-AF65-F5344CB8AC3E}">
        <p14:creationId xmlns:p14="http://schemas.microsoft.com/office/powerpoint/2010/main" val="595422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1114"/>
            <a:ext cx="6264275" cy="740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1 CuadroTexto"/>
          <p:cNvSpPr txBox="1">
            <a:spLocks noChangeArrowheads="1"/>
          </p:cNvSpPr>
          <p:nvPr/>
        </p:nvSpPr>
        <p:spPr bwMode="auto">
          <a:xfrm>
            <a:off x="936625" y="1123951"/>
            <a:ext cx="1223392" cy="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es-ES"/>
              <a:t>Lambda-d</a:t>
            </a:r>
          </a:p>
          <a:p>
            <a:r>
              <a:rPr lang="es-ES"/>
              <a:t>Kek 3NA</a:t>
            </a:r>
          </a:p>
        </p:txBody>
      </p:sp>
      <p:sp>
        <p:nvSpPr>
          <p:cNvPr id="16388" name="3 CuadroTexto"/>
          <p:cNvSpPr txBox="1">
            <a:spLocks noChangeArrowheads="1"/>
          </p:cNvSpPr>
          <p:nvPr/>
        </p:nvSpPr>
        <p:spPr bwMode="auto">
          <a:xfrm>
            <a:off x="4176713" y="971551"/>
            <a:ext cx="1069503" cy="3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es-ES"/>
              <a:t>Minv L-d</a:t>
            </a:r>
          </a:p>
        </p:txBody>
      </p:sp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6985002" y="1123950"/>
            <a:ext cx="1155104" cy="3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es-ES"/>
              <a:t>P lambda</a:t>
            </a:r>
          </a:p>
        </p:txBody>
      </p:sp>
      <p:sp>
        <p:nvSpPr>
          <p:cNvPr id="16390" name="5 CuadroTexto"/>
          <p:cNvSpPr txBox="1">
            <a:spLocks noChangeArrowheads="1"/>
          </p:cNvSpPr>
          <p:nvPr/>
        </p:nvSpPr>
        <p:spPr bwMode="auto">
          <a:xfrm>
            <a:off x="4032251" y="4787900"/>
            <a:ext cx="1308993" cy="3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r>
              <a:rPr lang="es-ES"/>
              <a:t>P deuteron</a:t>
            </a:r>
          </a:p>
        </p:txBody>
      </p:sp>
      <p:sp>
        <p:nvSpPr>
          <p:cNvPr id="16391" name="2 Rectángulo"/>
          <p:cNvSpPr>
            <a:spLocks noChangeArrowheads="1"/>
          </p:cNvSpPr>
          <p:nvPr/>
        </p:nvSpPr>
        <p:spPr bwMode="auto">
          <a:xfrm>
            <a:off x="360364" y="2263775"/>
            <a:ext cx="2879725" cy="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r>
              <a:rPr lang="gl-ES" b="1">
                <a:solidFill>
                  <a:srgbClr val="FF0000"/>
                </a:solidFill>
              </a:rPr>
              <a:t>Red mcTRUE</a:t>
            </a:r>
          </a:p>
          <a:p>
            <a:r>
              <a:rPr lang="gl-ES" b="1"/>
              <a:t>Black recosntructed MC</a:t>
            </a:r>
          </a:p>
        </p:txBody>
      </p:sp>
    </p:spTree>
    <p:extLst>
      <p:ext uri="{BB962C8B-B14F-4D97-AF65-F5344CB8AC3E}">
        <p14:creationId xmlns:p14="http://schemas.microsoft.com/office/powerpoint/2010/main" val="36031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756047" y="2348462"/>
            <a:ext cx="8567738" cy="1619477"/>
          </a:xfrm>
          <a:prstGeom prst="rect">
            <a:avLst/>
          </a:prstGeom>
        </p:spPr>
      </p:sp>
      <p:sp>
        <p:nvSpPr>
          <p:cNvPr id="237" name="CustomShape 2"/>
          <p:cNvSpPr/>
          <p:nvPr/>
        </p:nvSpPr>
        <p:spPr>
          <a:xfrm>
            <a:off x="504031" y="1768686"/>
            <a:ext cx="9071769" cy="4988592"/>
          </a:xfrm>
          <a:prstGeom prst="rect">
            <a:avLst/>
          </a:prstGeom>
        </p:spPr>
      </p:sp>
      <p:pic>
        <p:nvPicPr>
          <p:cNvPr id="238" name="Picture 237"/>
          <p:cNvPicPr/>
          <p:nvPr/>
        </p:nvPicPr>
        <p:blipFill>
          <a:blip r:embed="rId2"/>
          <a:stretch>
            <a:fillRect/>
          </a:stretch>
        </p:blipFill>
        <p:spPr>
          <a:xfrm>
            <a:off x="42069" y="467468"/>
            <a:ext cx="9533731" cy="57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132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756047" y="2348462"/>
            <a:ext cx="8567738" cy="1619477"/>
          </a:xfrm>
          <a:prstGeom prst="rect">
            <a:avLst/>
          </a:prstGeom>
        </p:spPr>
      </p:sp>
      <p:sp>
        <p:nvSpPr>
          <p:cNvPr id="240" name="CustomShape 2"/>
          <p:cNvSpPr/>
          <p:nvPr/>
        </p:nvSpPr>
        <p:spPr>
          <a:xfrm>
            <a:off x="504031" y="1768686"/>
            <a:ext cx="9071769" cy="4988592"/>
          </a:xfrm>
          <a:prstGeom prst="rect">
            <a:avLst/>
          </a:prstGeom>
        </p:spPr>
      </p:sp>
      <p:pic>
        <p:nvPicPr>
          <p:cNvPr id="241" name="Picture 240"/>
          <p:cNvPicPr/>
          <p:nvPr/>
        </p:nvPicPr>
        <p:blipFill>
          <a:blip r:embed="rId2"/>
          <a:stretch>
            <a:fillRect/>
          </a:stretch>
        </p:blipFill>
        <p:spPr>
          <a:xfrm>
            <a:off x="209947" y="981173"/>
            <a:ext cx="9659938" cy="59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064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504031" y="301593"/>
            <a:ext cx="9071769" cy="126193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245" name="Picture 244"/>
          <p:cNvPicPr/>
          <p:nvPr/>
        </p:nvPicPr>
        <p:blipFill>
          <a:blip r:embed="rId2"/>
          <a:stretch>
            <a:fillRect/>
          </a:stretch>
        </p:blipFill>
        <p:spPr>
          <a:xfrm>
            <a:off x="1151880" y="316055"/>
            <a:ext cx="7423547" cy="67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6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920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KLOE data on K</a:t>
            </a:r>
            <a:r>
              <a:rPr lang="en-US" b="1" baseline="300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nuclear absorption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55713"/>
            <a:ext cx="9775825" cy="4987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21167"/>
          <a:lstStyle/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smtClean="0"/>
              <a:t>Use of two different data samples: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smtClean="0"/>
              <a:t>	- KLOE data from 2004</a:t>
            </a:r>
            <a:r>
              <a:rPr lang="en-US" sz="2000" b="1" smtClean="0"/>
              <a:t>/2005</a:t>
            </a:r>
            <a:r>
              <a:rPr lang="en-US" sz="2000" smtClean="0"/>
              <a:t> (2.2 fb</a:t>
            </a:r>
            <a:r>
              <a:rPr lang="en-US" sz="2000" baseline="30000" smtClean="0"/>
              <a:t>-1</a:t>
            </a:r>
            <a:r>
              <a:rPr lang="en-US" sz="2000" smtClean="0"/>
              <a:t> total, 1.5fb</a:t>
            </a:r>
            <a:r>
              <a:rPr lang="en-US" sz="2000" baseline="30000" smtClean="0"/>
              <a:t>-1</a:t>
            </a:r>
            <a:r>
              <a:rPr lang="en-US" sz="2000" smtClean="0"/>
              <a:t> analyzed)</a:t>
            </a:r>
          </a:p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smtClean="0"/>
              <a:t>	- Dedicated run in november/december </a:t>
            </a:r>
            <a:r>
              <a:rPr lang="en-US" sz="2000" b="1" smtClean="0"/>
              <a:t>2012</a:t>
            </a:r>
            <a:r>
              <a:rPr lang="en-US" sz="2000" smtClean="0"/>
              <a:t> with a </a:t>
            </a:r>
            <a:r>
              <a:rPr lang="en-US" sz="2000" b="1" smtClean="0"/>
              <a:t>Carbon target </a:t>
            </a:r>
            <a:r>
              <a:rPr lang="en-US" sz="2000" smtClean="0"/>
              <a:t>of      	4/6 mm of thickness (~90 pb</a:t>
            </a:r>
            <a:r>
              <a:rPr lang="en-US" sz="2000" baseline="30000" smtClean="0"/>
              <a:t>-1</a:t>
            </a:r>
            <a:r>
              <a:rPr lang="en-US" sz="2000" smtClean="0"/>
              <a:t>; analyzed 37 pb</a:t>
            </a:r>
            <a:r>
              <a:rPr lang="en-US" sz="2000" baseline="30000" smtClean="0"/>
              <a:t>-1</a:t>
            </a:r>
            <a:r>
              <a:rPr lang="en-US" sz="2000" smtClean="0"/>
              <a:t>, x1.5 statistics)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017838"/>
            <a:ext cx="29924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8208963" y="2627313"/>
            <a:ext cx="144462" cy="135255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911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894138"/>
            <a:ext cx="4202112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516563"/>
            <a:ext cx="4167187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0" y="3132138"/>
            <a:ext cx="27146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2000" u="sng"/>
              <a:t>Position of the K</a:t>
            </a:r>
            <a:r>
              <a:rPr lang="en-US" sz="2000" u="sng" baseline="30000"/>
              <a:t>-</a:t>
            </a:r>
            <a:r>
              <a:rPr lang="en-US" sz="2000" u="sng"/>
              <a:t> hadronic interaction inside KLOE:</a:t>
            </a: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2016125" y="6146800"/>
            <a:ext cx="10414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b="1">
                <a:solidFill>
                  <a:srgbClr val="000000"/>
                </a:solidFill>
              </a:rPr>
              <a:t>C</a:t>
            </a:r>
            <a:r>
              <a:rPr lang="en-US">
                <a:solidFill>
                  <a:srgbClr val="000000"/>
                </a:solidFill>
              </a:rPr>
              <a:t> target</a:t>
            </a:r>
          </a:p>
        </p:txBody>
      </p:sp>
      <p:sp>
        <p:nvSpPr>
          <p:cNvPr id="10246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92075"/>
            <a:ext cx="9070975" cy="12620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8807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KLOE data on K</a:t>
            </a:r>
            <a:r>
              <a:rPr lang="en-US" b="1" baseline="300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nuclear absorption</a:t>
            </a:r>
          </a:p>
        </p:txBody>
      </p:sp>
      <p:sp>
        <p:nvSpPr>
          <p:cNvPr id="10247" name="Rectangle 2"/>
          <p:cNvSpPr txBox="1">
            <a:spLocks noChangeArrowheads="1"/>
          </p:cNvSpPr>
          <p:nvPr/>
        </p:nvSpPr>
        <p:spPr bwMode="auto">
          <a:xfrm>
            <a:off x="304800" y="1255713"/>
            <a:ext cx="99917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7" rIns="0" bIns="0"/>
          <a:lstStyle>
            <a:lvl1pPr marL="1079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</a:pPr>
            <a:r>
              <a:rPr lang="en-US" sz="2000">
                <a:solidFill>
                  <a:srgbClr val="000000"/>
                </a:solidFill>
              </a:rPr>
              <a:t>Use of two different data samples:</a:t>
            </a:r>
          </a:p>
          <a:p>
            <a:pPr eaLnBrk="1">
              <a:spcAft>
                <a:spcPts val="1425"/>
              </a:spcAft>
              <a:buSzPct val="45000"/>
            </a:pPr>
            <a:r>
              <a:rPr lang="en-US" sz="2000">
                <a:solidFill>
                  <a:srgbClr val="000000"/>
                </a:solidFill>
              </a:rPr>
              <a:t>	- KLOE data from 2004</a:t>
            </a:r>
            <a:r>
              <a:rPr lang="en-US" sz="2000" b="1">
                <a:solidFill>
                  <a:srgbClr val="000000"/>
                </a:solidFill>
              </a:rPr>
              <a:t>/2005</a:t>
            </a:r>
            <a:r>
              <a:rPr lang="en-US" sz="2000">
                <a:solidFill>
                  <a:srgbClr val="000000"/>
                </a:solidFill>
              </a:rPr>
              <a:t> (2.2 fb</a:t>
            </a:r>
            <a:r>
              <a:rPr lang="en-US" sz="2000" baseline="30000">
                <a:solidFill>
                  <a:srgbClr val="000000"/>
                </a:solidFill>
              </a:rPr>
              <a:t>-1</a:t>
            </a:r>
            <a:r>
              <a:rPr lang="en-US" sz="2000">
                <a:solidFill>
                  <a:srgbClr val="000000"/>
                </a:solidFill>
              </a:rPr>
              <a:t> total, 1.5fb</a:t>
            </a:r>
            <a:r>
              <a:rPr lang="en-US" sz="2000" baseline="30000">
                <a:solidFill>
                  <a:srgbClr val="000000"/>
                </a:solidFill>
              </a:rPr>
              <a:t>-1</a:t>
            </a:r>
            <a:r>
              <a:rPr lang="en-US" sz="2000">
                <a:solidFill>
                  <a:srgbClr val="000000"/>
                </a:solidFill>
              </a:rPr>
              <a:t> analyzed)</a:t>
            </a:r>
          </a:p>
          <a:p>
            <a:pPr eaLnBrk="1">
              <a:spcAft>
                <a:spcPts val="1425"/>
              </a:spcAft>
              <a:buSzPct val="45000"/>
            </a:pPr>
            <a:r>
              <a:rPr lang="en-US" sz="2000">
                <a:solidFill>
                  <a:srgbClr val="000000"/>
                </a:solidFill>
              </a:rPr>
              <a:t>	- Dedicated run in november/december </a:t>
            </a:r>
            <a:r>
              <a:rPr lang="en-US" sz="2000" b="1">
                <a:solidFill>
                  <a:srgbClr val="000000"/>
                </a:solidFill>
              </a:rPr>
              <a:t>2012</a:t>
            </a:r>
            <a:r>
              <a:rPr lang="en-US" sz="2000">
                <a:solidFill>
                  <a:srgbClr val="000000"/>
                </a:solidFill>
              </a:rPr>
              <a:t> with a </a:t>
            </a:r>
            <a:r>
              <a:rPr lang="en-US" sz="2000" b="1">
                <a:solidFill>
                  <a:srgbClr val="000000"/>
                </a:solidFill>
              </a:rPr>
              <a:t>Carbon target </a:t>
            </a:r>
            <a:r>
              <a:rPr lang="en-US" sz="2000">
                <a:solidFill>
                  <a:srgbClr val="000000"/>
                </a:solidFill>
              </a:rPr>
              <a:t>of      	4/6 mm of thickness (~90 pb</a:t>
            </a:r>
            <a:r>
              <a:rPr lang="en-US" sz="2000" baseline="30000">
                <a:solidFill>
                  <a:srgbClr val="000000"/>
                </a:solidFill>
              </a:rPr>
              <a:t>-1</a:t>
            </a:r>
            <a:r>
              <a:rPr lang="en-US" sz="2000">
                <a:solidFill>
                  <a:srgbClr val="000000"/>
                </a:solidFill>
              </a:rPr>
              <a:t>; analyzed 37 pb</a:t>
            </a:r>
            <a:r>
              <a:rPr lang="en-US" sz="2000" baseline="30000">
                <a:solidFill>
                  <a:srgbClr val="000000"/>
                </a:solidFill>
              </a:rPr>
              <a:t>-1</a:t>
            </a:r>
            <a:r>
              <a:rPr lang="en-US" sz="2000">
                <a:solidFill>
                  <a:srgbClr val="000000"/>
                </a:solidFill>
              </a:rPr>
              <a:t>, x1.5 statistics)</a:t>
            </a:r>
          </a:p>
        </p:txBody>
      </p:sp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017838"/>
            <a:ext cx="29924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8208963" y="2627313"/>
            <a:ext cx="144462" cy="135255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ES"/>
          </a:p>
        </p:txBody>
      </p:sp>
      <p:pic>
        <p:nvPicPr>
          <p:cNvPr id="10250" name="Picture 17" descr="C:\Users\desmond\Downloads\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7" r="5704" b="5235"/>
          <a:stretch>
            <a:fillRect/>
          </a:stretch>
        </p:blipFill>
        <p:spPr bwMode="auto">
          <a:xfrm>
            <a:off x="519113" y="3635375"/>
            <a:ext cx="45212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8" descr="C:\Users\desmond\Downloads\2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7" r="3439" b="3983"/>
          <a:stretch>
            <a:fillRect/>
          </a:stretch>
        </p:blipFill>
        <p:spPr bwMode="auto">
          <a:xfrm>
            <a:off x="482600" y="5543550"/>
            <a:ext cx="462915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4854575" y="7164388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r(cm)</a:t>
            </a: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4986338" y="6102350"/>
            <a:ext cx="246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2200" b="1">
                <a:solidFill>
                  <a:srgbClr val="FF0000"/>
                </a:solidFill>
              </a:rPr>
              <a:t>2012 with Carbon target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941888" y="4424363"/>
            <a:ext cx="1193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sz="2200" b="1">
                <a:solidFill>
                  <a:schemeClr val="accent2"/>
                </a:solidFill>
              </a:rPr>
              <a:t>2005 data</a:t>
            </a:r>
          </a:p>
        </p:txBody>
      </p:sp>
    </p:spTree>
    <p:extLst>
      <p:ext uri="{BB962C8B-B14F-4D97-AF65-F5344CB8AC3E}">
        <p14:creationId xmlns:p14="http://schemas.microsoft.com/office/powerpoint/2010/main" val="3957617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3682</Words>
  <Application>Microsoft Office PowerPoint</Application>
  <PresentationFormat>Custom</PresentationFormat>
  <Paragraphs>828</Paragraphs>
  <Slides>77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Default Design</vt:lpstr>
      <vt:lpstr>VoloViewContainer</vt:lpstr>
      <vt:lpstr>Λp and Λd correlations from K‐  interactions in the KLOE Drift Chamber   Oton Vázquez Doce Excellence Cluster Universe, TUM   Advanced studies in the low-energy QCD in the strangeness sector and possible implications in astrophysics. LNF, 19-21 June 2013 Dedicated to the memory of Paul Kienle</vt:lpstr>
      <vt:lpstr>Experimental program of AMADEUS</vt:lpstr>
      <vt:lpstr>Analysis of KLOE data  by the AMADEUS collaboration Why to perform this analysis?</vt:lpstr>
      <vt:lpstr>Why to perform this analysis?</vt:lpstr>
      <vt:lpstr>PowerPoint Presentation</vt:lpstr>
      <vt:lpstr>PowerPoint Presentation</vt:lpstr>
      <vt:lpstr>PowerPoint Presentation</vt:lpstr>
      <vt:lpstr>KLOE data on K- nuclear absorption</vt:lpstr>
      <vt:lpstr>KLOE data on K- nuclear absorption</vt:lpstr>
      <vt:lpstr>KLOE data on K- nuclear absorption</vt:lpstr>
      <vt:lpstr>2012 Carbon Target Data</vt:lpstr>
      <vt:lpstr>2012 Carbon Target Data</vt:lpstr>
      <vt:lpstr>PowerPoint Presentation</vt:lpstr>
      <vt:lpstr>PowerPoint Presentation</vt:lpstr>
      <vt:lpstr>Tools for identifying ΛN events </vt:lpstr>
      <vt:lpstr>Tools for identifying ΛN events </vt:lpstr>
      <vt:lpstr>Tools for identifying ΛN events </vt:lpstr>
      <vt:lpstr>Tools for identifying ΛN events </vt:lpstr>
      <vt:lpstr>Tools for identifying ΛN events </vt:lpstr>
      <vt:lpstr>Tools for identifying ΛN events </vt:lpstr>
      <vt:lpstr>Tools for identifying ΛN events </vt:lpstr>
      <vt:lpstr>Tools for identifying ΛN events </vt:lpstr>
      <vt:lpstr>Tools for identifying ΛN events </vt:lpstr>
      <vt:lpstr>Tools for identifying ΛN events </vt:lpstr>
      <vt:lpstr>Tools for identifying ΛN events </vt:lpstr>
      <vt:lpstr>PowerPoint Presentation</vt:lpstr>
      <vt:lpstr>PowerPoint Presentation</vt:lpstr>
      <vt:lpstr>PowerPoint Presentation</vt:lpstr>
      <vt:lpstr>Acceptance study with phase space K- + 4He -&gt; Λ p n n  MC simulation</vt:lpstr>
      <vt:lpstr>Acceptance study with phase space K- + 4He -&gt; Λ p n n  MC simulation</vt:lpstr>
      <vt:lpstr>Acceptance study with phase space K- + 4He -&gt; Λ p n n  MC simulation</vt:lpstr>
      <vt:lpstr>Acceptance study with phase space K- + 4He -&gt; Λ p n n  MC simulation</vt:lpstr>
      <vt:lpstr>Acceptance study with phase space K- + 4He -&gt; Λ p n n  MC simulation</vt:lpstr>
      <vt:lpstr>Λp analysis</vt:lpstr>
      <vt:lpstr>Λp analysis</vt:lpstr>
      <vt:lpstr>Λp analysis</vt:lpstr>
      <vt:lpstr>/ conversion in the nuclear medium</vt:lpstr>
      <vt:lpstr>/ conversion in the nuclear medium</vt:lpstr>
      <vt:lpstr>Λp analysis</vt:lpstr>
      <vt:lpstr>Λp analysis</vt:lpstr>
      <vt:lpstr>Λp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Λd analysis</vt:lpstr>
      <vt:lpstr>Λd analysis</vt:lpstr>
      <vt:lpstr>Λd analysis</vt:lpstr>
      <vt:lpstr>Λd analysis</vt:lpstr>
      <vt:lpstr>Λd analysis</vt:lpstr>
      <vt:lpstr>Λd analysis</vt:lpstr>
      <vt:lpstr>Λt analyses</vt:lpstr>
      <vt:lpstr>Λt analyses</vt:lpstr>
      <vt:lpstr>Λt analyses</vt:lpstr>
      <vt:lpstr>Λt analyses</vt:lpstr>
      <vt:lpstr>Λt analyses</vt:lpstr>
      <vt:lpstr>PowerPoint Presentation</vt:lpstr>
      <vt:lpstr>PowerPoint Presentation</vt:lpstr>
      <vt:lpstr>SPARE</vt:lpstr>
      <vt:lpstr>Study of the mesonic absorption modes:  Λ momentum spectra</vt:lpstr>
      <vt:lpstr>Invariant masses Λp</vt:lpstr>
      <vt:lpstr>Invariant masses Λp</vt:lpstr>
      <vt:lpstr>Invariant masses Λp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of the low-energy kaon-nuclei interaction studies</dc:title>
  <dc:creator>oton</dc:creator>
  <cp:lastModifiedBy>desmond</cp:lastModifiedBy>
  <cp:revision>120</cp:revision>
  <cp:lastPrinted>1601-01-01T00:00:00Z</cp:lastPrinted>
  <dcterms:created xsi:type="dcterms:W3CDTF">2013-05-07T14:00:29Z</dcterms:created>
  <dcterms:modified xsi:type="dcterms:W3CDTF">2013-06-20T09:29:58Z</dcterms:modified>
</cp:coreProperties>
</file>