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5" r:id="rId2"/>
    <p:sldId id="307" r:id="rId3"/>
    <p:sldId id="306" r:id="rId4"/>
    <p:sldId id="308" r:id="rId5"/>
    <p:sldId id="321" r:id="rId6"/>
    <p:sldId id="256" r:id="rId7"/>
    <p:sldId id="257" r:id="rId8"/>
    <p:sldId id="258" r:id="rId9"/>
    <p:sldId id="259" r:id="rId10"/>
    <p:sldId id="261" r:id="rId11"/>
    <p:sldId id="263" r:id="rId12"/>
    <p:sldId id="325" r:id="rId13"/>
    <p:sldId id="264" r:id="rId14"/>
    <p:sldId id="265" r:id="rId15"/>
    <p:sldId id="266" r:id="rId16"/>
    <p:sldId id="268" r:id="rId17"/>
    <p:sldId id="267" r:id="rId18"/>
    <p:sldId id="269" r:id="rId19"/>
    <p:sldId id="309" r:id="rId20"/>
    <p:sldId id="288" r:id="rId21"/>
    <p:sldId id="287" r:id="rId22"/>
    <p:sldId id="290" r:id="rId23"/>
    <p:sldId id="292" r:id="rId24"/>
    <p:sldId id="294" r:id="rId25"/>
    <p:sldId id="295" r:id="rId26"/>
    <p:sldId id="296" r:id="rId27"/>
    <p:sldId id="297" r:id="rId28"/>
    <p:sldId id="310" r:id="rId29"/>
    <p:sldId id="311" r:id="rId30"/>
    <p:sldId id="313" r:id="rId31"/>
    <p:sldId id="302" r:id="rId32"/>
    <p:sldId id="281" r:id="rId33"/>
    <p:sldId id="283" r:id="rId34"/>
    <p:sldId id="284" r:id="rId35"/>
    <p:sldId id="286" r:id="rId36"/>
    <p:sldId id="271" r:id="rId37"/>
    <p:sldId id="303" r:id="rId38"/>
    <p:sldId id="278" r:id="rId39"/>
    <p:sldId id="274" r:id="rId40"/>
    <p:sldId id="314" r:id="rId41"/>
    <p:sldId id="316" r:id="rId42"/>
    <p:sldId id="317" r:id="rId43"/>
    <p:sldId id="318" r:id="rId44"/>
    <p:sldId id="300" r:id="rId45"/>
    <p:sldId id="319" r:id="rId46"/>
    <p:sldId id="322" r:id="rId47"/>
  </p:sldIdLst>
  <p:sldSz cx="9144000" cy="6858000" type="screen4x3"/>
  <p:notesSz cx="6794500" cy="9931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C0C0C0"/>
    <a:srgbClr val="FF00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794" autoAdjust="0"/>
    <p:restoredTop sz="92115" autoAdjust="0"/>
  </p:normalViewPr>
  <p:slideViewPr>
    <p:cSldViewPr>
      <p:cViewPr>
        <p:scale>
          <a:sx n="70" d="100"/>
          <a:sy n="70" d="100"/>
        </p:scale>
        <p:origin x="-1500" y="1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8195"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8198"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8199"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8B28279-86CC-447E-9B94-9D467F38E6BF}"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C23CBE5-A256-4077-8535-A3901F295348}" type="slidenum">
              <a:rPr lang="en-US" smtClean="0"/>
              <a:pPr/>
              <a:t>9</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smtClean="0"/>
              <a:t>Nochmals auf Programm beziehen, Auswahl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E9BAB99-EFEB-4905-8C94-6FD03483316F}" type="slidenum">
              <a:rPr lang="en-US" smtClean="0"/>
              <a:pPr/>
              <a:t>14</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smtClean="0"/>
              <a:t>Methods: A volunteer inhaled </a:t>
            </a:r>
            <a:r>
              <a:rPr lang="en-US" dirty="0" err="1" smtClean="0"/>
              <a:t>hyperpolarised</a:t>
            </a:r>
            <a:r>
              <a:rPr lang="en-US" dirty="0" smtClean="0"/>
              <a:t> </a:t>
            </a:r>
            <a:r>
              <a:rPr lang="en-US" baseline="30000" dirty="0" smtClean="0"/>
              <a:t>3</a:t>
            </a:r>
            <a:r>
              <a:rPr lang="en-US" dirty="0" smtClean="0"/>
              <a:t>He to fill the lungs, which were imaged with a conventional MRI detector assembly. The nuclear spin </a:t>
            </a:r>
            <a:r>
              <a:rPr lang="en-US" dirty="0" err="1" smtClean="0"/>
              <a:t>polarisation</a:t>
            </a:r>
            <a:r>
              <a:rPr lang="en-US" dirty="0" smtClean="0"/>
              <a:t> of helium, and other noble gases, can be greatly enhanced by laser optical pumping and is about 10</a:t>
            </a:r>
            <a:r>
              <a:rPr lang="en-US" baseline="30000" dirty="0" smtClean="0"/>
              <a:t>5</a:t>
            </a:r>
            <a:r>
              <a:rPr lang="en-US" dirty="0" smtClean="0"/>
              <a:t> times larger than the </a:t>
            </a:r>
            <a:r>
              <a:rPr lang="en-US" dirty="0" err="1" smtClean="0"/>
              <a:t>polarisation</a:t>
            </a:r>
            <a:r>
              <a:rPr lang="en-US" dirty="0" smtClean="0"/>
              <a:t> of water protons. This enormous gain in </a:t>
            </a:r>
            <a:r>
              <a:rPr lang="en-US" dirty="0" err="1" smtClean="0"/>
              <a:t>polarisation</a:t>
            </a:r>
            <a:r>
              <a:rPr lang="en-US" dirty="0" smtClean="0"/>
              <a:t> easily overcomes the loss in signal due to the lower density of the gas.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dirty="0" smtClean="0"/>
              <a:t>Minister for Research: Heinz </a:t>
            </a:r>
            <a:r>
              <a:rPr lang="en-GB" dirty="0" err="1" smtClean="0"/>
              <a:t>Riesenhuber</a:t>
            </a:r>
            <a:endParaRPr lang="en-GB" dirty="0" smtClean="0"/>
          </a:p>
          <a:p>
            <a:r>
              <a:rPr lang="en-GB" dirty="0" err="1" smtClean="0"/>
              <a:t>Direktor</a:t>
            </a:r>
            <a:r>
              <a:rPr lang="en-GB" smtClean="0"/>
              <a:t> GSI: 1984 - 1992</a:t>
            </a:r>
            <a:endParaRPr lang="en-GB"/>
          </a:p>
        </p:txBody>
      </p:sp>
      <p:sp>
        <p:nvSpPr>
          <p:cNvPr id="4" name="Foliennummernplatzhalter 3"/>
          <p:cNvSpPr>
            <a:spLocks noGrp="1"/>
          </p:cNvSpPr>
          <p:nvPr>
            <p:ph type="sldNum" sz="quarter" idx="10"/>
          </p:nvPr>
        </p:nvSpPr>
        <p:spPr/>
        <p:txBody>
          <a:bodyPr/>
          <a:lstStyle/>
          <a:p>
            <a:pPr>
              <a:defRPr/>
            </a:pPr>
            <a:fld id="{C8B28279-86CC-447E-9B94-9D467F38E6BF}" type="slidenum">
              <a:rPr lang="en-US" smtClean="0"/>
              <a:pPr>
                <a:defRPr/>
              </a:pPr>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188C5B-47E1-4A3B-8D40-9D1EDBA6A3D7}" type="slidenum">
              <a:rPr lang="en-US"/>
              <a:pPr>
                <a:defRPr/>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2D05C9-8EFF-4BD7-8B11-FD120C2CF5C0}"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4570B9-B40B-419C-8A53-8D3812CEDB84}" type="slidenum">
              <a:rPr lang="en-US"/>
              <a:pPr>
                <a:defRPr/>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0E02DA-4421-4ED4-8F6B-43A7F22DB0F0}"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DBDE3A-F0E6-460A-850F-F0AF75D8D09E}"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5C7821-C7A6-46D1-99B1-6E857133B18D}"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A51D94-2802-444D-B8DD-2AAEBDA14811}"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ED80AC-765E-4BA4-BE97-0F52C91E2496}"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BC045E-20F5-4DBC-9B7D-9FF6684D44B7}"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45083A-4464-4D2A-BAAB-C24D33585EF5}"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Advanced studies in low-energy QCD   LNF June 19, 2013</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78F30D-A705-47E8-9023-4FCDB5358B06}"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r>
              <a:rPr lang="en-US" smtClean="0"/>
              <a:t>Advanced studies in low-energy QCD   LNF June 19, 2013</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B6482FB-6E29-408E-9156-56B1DDBEF38D}"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wm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wmf"/><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2500298" y="3714752"/>
            <a:ext cx="5143536" cy="171451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hteck 1"/>
          <p:cNvSpPr/>
          <p:nvPr/>
        </p:nvSpPr>
        <p:spPr>
          <a:xfrm>
            <a:off x="857250" y="642938"/>
            <a:ext cx="8286750" cy="2678112"/>
          </a:xfrm>
          <a:prstGeom prst="rect">
            <a:avLst/>
          </a:prstGeom>
        </p:spPr>
        <p:txBody>
          <a:bodyPr>
            <a:spAutoFit/>
          </a:bodyPr>
          <a:lstStyle/>
          <a:p>
            <a:pPr algn="ctr">
              <a:defRPr/>
            </a:pPr>
            <a:r>
              <a:rPr lang="en-US" sz="3200" b="1" i="1" dirty="0">
                <a:solidFill>
                  <a:srgbClr val="002060"/>
                </a:solidFill>
                <a:effectLst>
                  <a:outerShdw blurRad="38100" dist="38100" dir="2700000" algn="tl">
                    <a:srgbClr val="000000">
                      <a:alpha val="43137"/>
                    </a:srgbClr>
                  </a:outerShdw>
                </a:effectLst>
                <a:latin typeface="Arial" charset="0"/>
              </a:rPr>
              <a:t>Cutting Edge Technology: </a:t>
            </a:r>
          </a:p>
          <a:p>
            <a:pPr algn="ctr">
              <a:defRPr/>
            </a:pPr>
            <a:r>
              <a:rPr lang="en-US" sz="3200" b="1" i="1" dirty="0">
                <a:solidFill>
                  <a:srgbClr val="002060"/>
                </a:solidFill>
                <a:effectLst>
                  <a:outerShdw blurRad="38100" dist="38100" dir="2700000" algn="tl">
                    <a:srgbClr val="000000">
                      <a:alpha val="43137"/>
                    </a:srgbClr>
                  </a:outerShdw>
                </a:effectLst>
                <a:latin typeface="Arial" charset="0"/>
              </a:rPr>
              <a:t>To find something new </a:t>
            </a:r>
          </a:p>
          <a:p>
            <a:pPr algn="ctr">
              <a:defRPr/>
            </a:pPr>
            <a:r>
              <a:rPr lang="en-US" sz="3200" b="1" i="1" dirty="0">
                <a:solidFill>
                  <a:srgbClr val="002060"/>
                </a:solidFill>
                <a:effectLst>
                  <a:outerShdw blurRad="38100" dist="38100" dir="2700000" algn="tl">
                    <a:srgbClr val="000000">
                      <a:alpha val="43137"/>
                    </a:srgbClr>
                  </a:outerShdw>
                </a:effectLst>
                <a:latin typeface="Arial" charset="0"/>
              </a:rPr>
              <a:t>you have to do something new</a:t>
            </a:r>
          </a:p>
          <a:p>
            <a:pPr algn="ctr">
              <a:defRPr/>
            </a:pPr>
            <a:endParaRPr lang="en-US" sz="2400" b="1" dirty="0">
              <a:solidFill>
                <a:srgbClr val="002060"/>
              </a:solidFill>
              <a:latin typeface="Arial" charset="0"/>
            </a:endParaRPr>
          </a:p>
          <a:p>
            <a:pPr algn="ctr">
              <a:defRPr/>
            </a:pPr>
            <a:r>
              <a:rPr lang="en-US" sz="2400" b="1" dirty="0">
                <a:solidFill>
                  <a:srgbClr val="002060"/>
                </a:solidFill>
                <a:latin typeface="Arial" charset="0"/>
              </a:rPr>
              <a:t>Johann Zmeskal</a:t>
            </a:r>
          </a:p>
          <a:p>
            <a:pPr algn="ctr">
              <a:defRPr/>
            </a:pPr>
            <a:r>
              <a:rPr lang="en-US" sz="2400" b="1" dirty="0">
                <a:solidFill>
                  <a:srgbClr val="002060"/>
                </a:solidFill>
                <a:latin typeface="Arial" charset="0"/>
              </a:rPr>
              <a:t>Stefan Meyer Institute for Subatomic Physics</a:t>
            </a:r>
          </a:p>
        </p:txBody>
      </p:sp>
      <p:grpSp>
        <p:nvGrpSpPr>
          <p:cNvPr id="2051" name="Gruppieren 5"/>
          <p:cNvGrpSpPr>
            <a:grpSpLocks/>
          </p:cNvGrpSpPr>
          <p:nvPr/>
        </p:nvGrpSpPr>
        <p:grpSpPr bwMode="auto">
          <a:xfrm>
            <a:off x="-36513" y="0"/>
            <a:ext cx="893763" cy="6858000"/>
            <a:chOff x="-36512" y="0"/>
            <a:chExt cx="1115616" cy="6858000"/>
          </a:xfrm>
        </p:grpSpPr>
        <p:sp>
          <p:nvSpPr>
            <p:cNvPr id="4" name="Rechteck 3"/>
            <p:cNvSpPr/>
            <p:nvPr/>
          </p:nvSpPr>
          <p:spPr>
            <a:xfrm>
              <a:off x="-36512" y="0"/>
              <a:ext cx="1115616" cy="6858000"/>
            </a:xfrm>
            <a:prstGeom prst="rect">
              <a:avLst/>
            </a:prstGeom>
            <a:solidFill>
              <a:srgbClr val="00133A"/>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3399FF"/>
                </a:solidFill>
              </a:endParaRPr>
            </a:p>
          </p:txBody>
        </p:sp>
        <p:pic>
          <p:nvPicPr>
            <p:cNvPr id="2054" name="Grafik 106" descr="oeaw_logo_weiss_d.jpg"/>
            <p:cNvPicPr>
              <a:picLocks noChangeAspect="1"/>
            </p:cNvPicPr>
            <p:nvPr/>
          </p:nvPicPr>
          <p:blipFill>
            <a:blip r:embed="rId2"/>
            <a:srcRect/>
            <a:stretch>
              <a:fillRect/>
            </a:stretch>
          </p:blipFill>
          <p:spPr bwMode="auto">
            <a:xfrm>
              <a:off x="0" y="0"/>
              <a:ext cx="1071571" cy="857232"/>
            </a:xfrm>
            <a:prstGeom prst="rect">
              <a:avLst/>
            </a:prstGeom>
            <a:noFill/>
            <a:ln w="9525">
              <a:noFill/>
              <a:miter lim="800000"/>
              <a:headEnd/>
              <a:tailEnd/>
            </a:ln>
          </p:spPr>
        </p:pic>
        <p:pic>
          <p:nvPicPr>
            <p:cNvPr id="2055" name="Picture 1285" descr="Logo_2"/>
            <p:cNvPicPr>
              <a:picLocks noChangeAspect="1" noChangeArrowheads="1"/>
            </p:cNvPicPr>
            <p:nvPr/>
          </p:nvPicPr>
          <p:blipFill>
            <a:blip r:embed="rId3"/>
            <a:srcRect/>
            <a:stretch>
              <a:fillRect/>
            </a:stretch>
          </p:blipFill>
          <p:spPr bwMode="auto">
            <a:xfrm>
              <a:off x="40944" y="5929330"/>
              <a:ext cx="1000132" cy="748208"/>
            </a:xfrm>
            <a:prstGeom prst="rect">
              <a:avLst/>
            </a:prstGeom>
            <a:noFill/>
            <a:ln w="9525">
              <a:noFill/>
              <a:miter lim="800000"/>
              <a:headEnd/>
              <a:tailEnd/>
            </a:ln>
          </p:spPr>
        </p:pic>
      </p:grpSp>
      <p:sp>
        <p:nvSpPr>
          <p:cNvPr id="2052" name="Rechteck 6"/>
          <p:cNvSpPr>
            <a:spLocks noChangeArrowheads="1"/>
          </p:cNvSpPr>
          <p:nvPr/>
        </p:nvSpPr>
        <p:spPr bwMode="auto">
          <a:xfrm>
            <a:off x="928688" y="3786188"/>
            <a:ext cx="8215312" cy="2554545"/>
          </a:xfrm>
          <a:prstGeom prst="rect">
            <a:avLst/>
          </a:prstGeom>
          <a:noFill/>
          <a:ln w="9525">
            <a:noFill/>
            <a:miter lim="800000"/>
            <a:headEnd/>
            <a:tailEnd/>
          </a:ln>
        </p:spPr>
        <p:txBody>
          <a:bodyPr>
            <a:spAutoFit/>
          </a:bodyPr>
          <a:lstStyle/>
          <a:p>
            <a:pPr algn="ctr"/>
            <a:r>
              <a:rPr lang="en-US" sz="2000" b="1" i="1" dirty="0"/>
              <a:t>Advances studies in the low-energy QCD </a:t>
            </a:r>
          </a:p>
          <a:p>
            <a:pPr algn="ctr"/>
            <a:r>
              <a:rPr lang="en-US" sz="2000" b="1" i="1" dirty="0"/>
              <a:t>in the strangeness sector and </a:t>
            </a:r>
            <a:endParaRPr lang="en-US" sz="2000" b="1" i="1" dirty="0" smtClean="0"/>
          </a:p>
          <a:p>
            <a:pPr algn="ctr"/>
            <a:r>
              <a:rPr lang="en-US" sz="2000" b="1" i="1" dirty="0"/>
              <a:t>p</a:t>
            </a:r>
            <a:r>
              <a:rPr lang="en-US" sz="2000" b="1" i="1" dirty="0" smtClean="0"/>
              <a:t>ossible implications </a:t>
            </a:r>
            <a:r>
              <a:rPr lang="en-US" sz="2000" b="1" i="1" dirty="0"/>
              <a:t>in astrophysics</a:t>
            </a:r>
          </a:p>
          <a:p>
            <a:pPr algn="ctr"/>
            <a:r>
              <a:rPr lang="en-US" sz="2000" b="1" i="1" dirty="0"/>
              <a:t> - </a:t>
            </a:r>
          </a:p>
          <a:p>
            <a:pPr algn="ctr"/>
            <a:r>
              <a:rPr lang="en-US" sz="2000" b="1" i="1" dirty="0" smtClean="0"/>
              <a:t>dedicated </a:t>
            </a:r>
            <a:r>
              <a:rPr lang="en-US" sz="2000" b="1" i="1" dirty="0"/>
              <a:t>to the memory of Paul Kienle</a:t>
            </a:r>
          </a:p>
          <a:p>
            <a:pPr algn="ctr"/>
            <a:endParaRPr lang="en-US" sz="2000" b="1" dirty="0"/>
          </a:p>
          <a:p>
            <a:pPr algn="ctr"/>
            <a:r>
              <a:rPr lang="en-US" sz="2000" dirty="0"/>
              <a:t>June 19-21, 2013</a:t>
            </a:r>
          </a:p>
          <a:p>
            <a:pPr algn="ctr"/>
            <a:r>
              <a:rPr lang="en-GB" sz="2000" dirty="0" err="1"/>
              <a:t>Laboratori</a:t>
            </a:r>
            <a:r>
              <a:rPr lang="en-GB" sz="2000" dirty="0"/>
              <a:t> </a:t>
            </a:r>
            <a:r>
              <a:rPr lang="en-GB" sz="2000" dirty="0" err="1"/>
              <a:t>Nazionali</a:t>
            </a:r>
            <a:r>
              <a:rPr lang="en-GB" sz="2000" dirty="0"/>
              <a:t> </a:t>
            </a:r>
            <a:r>
              <a:rPr lang="en-GB" sz="2000" dirty="0" err="1"/>
              <a:t>di</a:t>
            </a:r>
            <a:r>
              <a:rPr lang="en-GB" sz="2000" dirty="0"/>
              <a:t> </a:t>
            </a:r>
            <a:r>
              <a:rPr lang="en-GB" sz="2000" dirty="0" err="1"/>
              <a:t>Frascati</a:t>
            </a:r>
            <a:endParaRPr lang="en-GB" sz="2000" dirty="0"/>
          </a:p>
        </p:txBody>
      </p:sp>
      <p:sp>
        <p:nvSpPr>
          <p:cNvPr id="9" name="Foliennummernplatzhalter 8"/>
          <p:cNvSpPr>
            <a:spLocks noGrp="1"/>
          </p:cNvSpPr>
          <p:nvPr>
            <p:ph type="sldNum" sz="quarter" idx="12"/>
          </p:nvPr>
        </p:nvSpPr>
        <p:spPr/>
        <p:txBody>
          <a:bodyPr/>
          <a:lstStyle/>
          <a:p>
            <a:pPr>
              <a:defRPr/>
            </a:pPr>
            <a:fld id="{18BC045E-20F5-4DBC-9B7D-9FF6684D44B7}" type="slidenum">
              <a:rPr lang="en-US" smtClean="0"/>
              <a:pPr>
                <a:defRPr/>
              </a:pPr>
              <a:t>1</a:t>
            </a:fld>
            <a:endParaRPr lang="en-US"/>
          </a:p>
        </p:txBody>
      </p:sp>
      <p:sp>
        <p:nvSpPr>
          <p:cNvPr id="10" name="Fußzeilenplatzhalter 9"/>
          <p:cNvSpPr>
            <a:spLocks noGrp="1"/>
          </p:cNvSpPr>
          <p:nvPr>
            <p:ph type="ftr" sz="quarter" idx="11"/>
          </p:nvPr>
        </p:nvSpPr>
        <p:spPr>
          <a:xfrm>
            <a:off x="3124200" y="6381774"/>
            <a:ext cx="3448064"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noChangeArrowheads="1"/>
          </p:cNvPicPr>
          <p:nvPr/>
        </p:nvPicPr>
        <p:blipFill>
          <a:blip r:embed="rId2"/>
          <a:srcRect/>
          <a:stretch>
            <a:fillRect/>
          </a:stretch>
        </p:blipFill>
        <p:spPr bwMode="auto">
          <a:xfrm>
            <a:off x="0" y="0"/>
            <a:ext cx="9144000" cy="6891338"/>
          </a:xfrm>
          <a:prstGeom prst="rect">
            <a:avLst/>
          </a:prstGeom>
          <a:noFill/>
          <a:ln w="9525">
            <a:noFill/>
            <a:miter lim="800000"/>
            <a:headEnd/>
            <a:tailEnd/>
          </a:ln>
        </p:spPr>
      </p:pic>
      <p:sp>
        <p:nvSpPr>
          <p:cNvPr id="11267" name="Text Box 7"/>
          <p:cNvSpPr txBox="1">
            <a:spLocks noChangeArrowheads="1"/>
          </p:cNvSpPr>
          <p:nvPr/>
        </p:nvSpPr>
        <p:spPr bwMode="auto">
          <a:xfrm>
            <a:off x="2411413" y="2492375"/>
            <a:ext cx="5645150" cy="366713"/>
          </a:xfrm>
          <a:prstGeom prst="rect">
            <a:avLst/>
          </a:prstGeom>
          <a:noFill/>
          <a:ln w="9525">
            <a:noFill/>
            <a:miter lim="800000"/>
            <a:headEnd/>
            <a:tailEnd/>
          </a:ln>
        </p:spPr>
        <p:txBody>
          <a:bodyPr wrap="none">
            <a:spAutoFit/>
          </a:bodyPr>
          <a:lstStyle/>
          <a:p>
            <a:r>
              <a:rPr lang="en-GB" b="1">
                <a:solidFill>
                  <a:schemeClr val="bg1"/>
                </a:solidFill>
              </a:rPr>
              <a:t>University Mainz, Ecole Normale Superieure Paris</a:t>
            </a:r>
            <a:r>
              <a:rPr lang="de-DE"/>
              <a:t> </a:t>
            </a:r>
            <a:endParaRPr lang="en-US"/>
          </a:p>
        </p:txBody>
      </p:sp>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10</a:t>
            </a:fld>
            <a:endParaRPr lang="en-US"/>
          </a:p>
        </p:txBody>
      </p:sp>
      <p:sp>
        <p:nvSpPr>
          <p:cNvPr id="5" name="Fußzeilenplatzhalter 4"/>
          <p:cNvSpPr>
            <a:spLocks noGrp="1"/>
          </p:cNvSpPr>
          <p:nvPr>
            <p:ph type="ftr" sz="quarter" idx="11"/>
          </p:nvPr>
        </p:nvSpPr>
        <p:spPr>
          <a:xfrm>
            <a:off x="3124200" y="6245225"/>
            <a:ext cx="3448064"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291" name="Text Box 5"/>
          <p:cNvSpPr txBox="1">
            <a:spLocks noChangeArrowheads="1"/>
          </p:cNvSpPr>
          <p:nvPr/>
        </p:nvSpPr>
        <p:spPr bwMode="auto">
          <a:xfrm>
            <a:off x="250825" y="5157788"/>
            <a:ext cx="2417763" cy="701675"/>
          </a:xfrm>
          <a:prstGeom prst="rect">
            <a:avLst/>
          </a:prstGeom>
          <a:noFill/>
          <a:ln w="9525">
            <a:noFill/>
            <a:miter lim="800000"/>
            <a:headEnd/>
            <a:tailEnd/>
          </a:ln>
        </p:spPr>
        <p:txBody>
          <a:bodyPr wrap="none">
            <a:spAutoFit/>
          </a:bodyPr>
          <a:lstStyle/>
          <a:p>
            <a:r>
              <a:rPr lang="en-US" sz="2000" b="1">
                <a:solidFill>
                  <a:schemeClr val="bg1"/>
                </a:solidFill>
              </a:rPr>
              <a:t>80 bar.liters / day</a:t>
            </a:r>
          </a:p>
          <a:p>
            <a:r>
              <a:rPr lang="en-US" sz="2000" b="1">
                <a:solidFill>
                  <a:schemeClr val="bg1"/>
                </a:solidFill>
              </a:rPr>
              <a:t>polarisation &gt; 60%</a:t>
            </a:r>
          </a:p>
        </p:txBody>
      </p:sp>
      <p:sp>
        <p:nvSpPr>
          <p:cNvPr id="12292" name="Rectangle 7"/>
          <p:cNvSpPr>
            <a:spLocks noChangeArrowheads="1"/>
          </p:cNvSpPr>
          <p:nvPr/>
        </p:nvSpPr>
        <p:spPr bwMode="auto">
          <a:xfrm>
            <a:off x="214282" y="5857892"/>
            <a:ext cx="2079625" cy="641350"/>
          </a:xfrm>
          <a:prstGeom prst="rect">
            <a:avLst/>
          </a:prstGeom>
          <a:noFill/>
          <a:ln w="9525">
            <a:noFill/>
            <a:miter lim="800000"/>
            <a:headEnd/>
            <a:tailEnd/>
          </a:ln>
        </p:spPr>
        <p:txBody>
          <a:bodyPr>
            <a:spAutoFit/>
          </a:bodyPr>
          <a:lstStyle/>
          <a:p>
            <a:r>
              <a:rPr lang="en-US" b="1" dirty="0">
                <a:solidFill>
                  <a:schemeClr val="bg1"/>
                </a:solidFill>
              </a:rPr>
              <a:t>near-infrared </a:t>
            </a:r>
          </a:p>
          <a:p>
            <a:r>
              <a:rPr lang="en-US" b="1" dirty="0">
                <a:solidFill>
                  <a:schemeClr val="bg1"/>
                </a:solidFill>
              </a:rPr>
              <a:t>15 W </a:t>
            </a:r>
            <a:r>
              <a:rPr lang="en-US" b="1" dirty="0" err="1">
                <a:solidFill>
                  <a:schemeClr val="bg1"/>
                </a:solidFill>
              </a:rPr>
              <a:t>fibre</a:t>
            </a:r>
            <a:r>
              <a:rPr lang="en-US" b="1" dirty="0">
                <a:solidFill>
                  <a:schemeClr val="bg1"/>
                </a:solidFill>
              </a:rPr>
              <a:t>-laser</a:t>
            </a:r>
          </a:p>
        </p:txBody>
      </p:sp>
      <p:pic>
        <p:nvPicPr>
          <p:cNvPr id="45058" name="Picture 2" descr="http://www2.mpip-mainz.mpg.de/documents/aksp/NMR_Imaging/NMR_Imaging-Dateien/image004.jpg"/>
          <p:cNvPicPr>
            <a:picLocks noChangeAspect="1" noChangeArrowheads="1"/>
          </p:cNvPicPr>
          <p:nvPr/>
        </p:nvPicPr>
        <p:blipFill>
          <a:blip r:embed="rId3"/>
          <a:srcRect/>
          <a:stretch>
            <a:fillRect/>
          </a:stretch>
        </p:blipFill>
        <p:spPr bwMode="auto">
          <a:xfrm>
            <a:off x="5362575" y="4676774"/>
            <a:ext cx="3781425" cy="2181226"/>
          </a:xfrm>
          <a:prstGeom prst="rect">
            <a:avLst/>
          </a:prstGeom>
          <a:noFill/>
        </p:spPr>
      </p:pic>
      <p:sp>
        <p:nvSpPr>
          <p:cNvPr id="6" name="Foliennummernplatzhalter 5"/>
          <p:cNvSpPr>
            <a:spLocks noGrp="1"/>
          </p:cNvSpPr>
          <p:nvPr>
            <p:ph type="sldNum" sz="quarter" idx="12"/>
          </p:nvPr>
        </p:nvSpPr>
        <p:spPr>
          <a:xfrm>
            <a:off x="7010400" y="6381750"/>
            <a:ext cx="2133600" cy="476250"/>
          </a:xfrm>
        </p:spPr>
        <p:txBody>
          <a:bodyPr/>
          <a:lstStyle/>
          <a:p>
            <a:pPr>
              <a:defRPr/>
            </a:pPr>
            <a:fld id="{18BC045E-20F5-4DBC-9B7D-9FF6684D44B7}" type="slidenum">
              <a:rPr lang="en-US" smtClean="0"/>
              <a:pPr>
                <a:defRPr/>
              </a:pPr>
              <a:t>11</a:t>
            </a:fld>
            <a:endParaRPr lang="en-US" dirty="0"/>
          </a:p>
        </p:txBody>
      </p:sp>
      <p:sp>
        <p:nvSpPr>
          <p:cNvPr id="7" name="Fußzeilenplatzhalter 6"/>
          <p:cNvSpPr>
            <a:spLocks noGrp="1"/>
          </p:cNvSpPr>
          <p:nvPr>
            <p:ph type="ftr" sz="quarter" idx="11"/>
          </p:nvPr>
        </p:nvSpPr>
        <p:spPr>
          <a:xfrm>
            <a:off x="2214546" y="6381750"/>
            <a:ext cx="3519502"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0" y="0"/>
            <a:ext cx="9144000" cy="6643710"/>
          </a:xfrm>
          <a:prstGeom prst="rect">
            <a:avLst/>
          </a:prstGeom>
          <a:noFill/>
          <a:ln w="9525">
            <a:noFill/>
            <a:miter lim="800000"/>
            <a:headEnd/>
            <a:tailEnd/>
          </a:ln>
        </p:spPr>
      </p:pic>
      <p:sp>
        <p:nvSpPr>
          <p:cNvPr id="3" name="Foliennummernplatzhalter 2"/>
          <p:cNvSpPr>
            <a:spLocks noGrp="1"/>
          </p:cNvSpPr>
          <p:nvPr>
            <p:ph type="sldNum" sz="quarter" idx="12"/>
          </p:nvPr>
        </p:nvSpPr>
        <p:spPr>
          <a:xfrm>
            <a:off x="6553200" y="6524650"/>
            <a:ext cx="2133600" cy="476250"/>
          </a:xfrm>
        </p:spPr>
        <p:txBody>
          <a:bodyPr/>
          <a:lstStyle/>
          <a:p>
            <a:pPr>
              <a:defRPr/>
            </a:pPr>
            <a:fld id="{18BC045E-20F5-4DBC-9B7D-9FF6684D44B7}" type="slidenum">
              <a:rPr lang="en-US" smtClean="0"/>
              <a:pPr>
                <a:defRPr/>
              </a:pPr>
              <a:t>12</a:t>
            </a:fld>
            <a:endParaRPr lang="en-US" dirty="0"/>
          </a:p>
        </p:txBody>
      </p:sp>
      <p:sp>
        <p:nvSpPr>
          <p:cNvPr id="4" name="Fußzeilenplatzhalter 3"/>
          <p:cNvSpPr>
            <a:spLocks noGrp="1"/>
          </p:cNvSpPr>
          <p:nvPr>
            <p:ph type="ftr" sz="quarter" idx="11"/>
          </p:nvPr>
        </p:nvSpPr>
        <p:spPr>
          <a:xfrm>
            <a:off x="3124200" y="6357958"/>
            <a:ext cx="3376626"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srcRect/>
          <a:stretch>
            <a:fillRect/>
          </a:stretch>
        </p:blipFill>
        <p:spPr bwMode="auto">
          <a:xfrm>
            <a:off x="0" y="65112"/>
            <a:ext cx="9144000" cy="6864350"/>
          </a:xfrm>
          <a:prstGeom prst="rect">
            <a:avLst/>
          </a:prstGeom>
          <a:noFill/>
          <a:ln w="9525">
            <a:noFill/>
            <a:miter lim="800000"/>
            <a:headEnd/>
            <a:tailEnd/>
          </a:ln>
        </p:spPr>
      </p:pic>
      <p:sp>
        <p:nvSpPr>
          <p:cNvPr id="3" name="Foliennummernplatzhalter 2"/>
          <p:cNvSpPr>
            <a:spLocks noGrp="1"/>
          </p:cNvSpPr>
          <p:nvPr>
            <p:ph type="sldNum" sz="quarter" idx="12"/>
          </p:nvPr>
        </p:nvSpPr>
        <p:spPr>
          <a:xfrm>
            <a:off x="6867556" y="6453212"/>
            <a:ext cx="2133600" cy="476250"/>
          </a:xfrm>
        </p:spPr>
        <p:txBody>
          <a:bodyPr/>
          <a:lstStyle/>
          <a:p>
            <a:pPr>
              <a:defRPr/>
            </a:pPr>
            <a:fld id="{18BC045E-20F5-4DBC-9B7D-9FF6684D44B7}" type="slidenum">
              <a:rPr lang="en-US" smtClean="0"/>
              <a:pPr>
                <a:defRPr/>
              </a:pPr>
              <a:t>13</a:t>
            </a:fld>
            <a:endParaRPr lang="en-US" dirty="0"/>
          </a:p>
        </p:txBody>
      </p:sp>
      <p:sp>
        <p:nvSpPr>
          <p:cNvPr id="4" name="Fußzeilenplatzhalter 3"/>
          <p:cNvSpPr>
            <a:spLocks noGrp="1"/>
          </p:cNvSpPr>
          <p:nvPr>
            <p:ph type="ftr" sz="quarter" idx="11"/>
          </p:nvPr>
        </p:nvSpPr>
        <p:spPr>
          <a:xfrm>
            <a:off x="2857488" y="6310336"/>
            <a:ext cx="3448064"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srcRect/>
          <a:stretch>
            <a:fillRect/>
          </a:stretch>
        </p:blipFill>
        <p:spPr bwMode="auto">
          <a:xfrm>
            <a:off x="971550" y="549275"/>
            <a:ext cx="7277100" cy="5372100"/>
          </a:xfrm>
          <a:prstGeom prst="rect">
            <a:avLst/>
          </a:prstGeom>
          <a:noFill/>
          <a:ln w="9525">
            <a:noFill/>
            <a:miter lim="800000"/>
            <a:headEnd/>
            <a:tailEnd/>
          </a:ln>
        </p:spPr>
      </p:pic>
      <p:sp>
        <p:nvSpPr>
          <p:cNvPr id="14339" name="Text Box 5"/>
          <p:cNvSpPr txBox="1">
            <a:spLocks noChangeArrowheads="1"/>
          </p:cNvSpPr>
          <p:nvPr/>
        </p:nvSpPr>
        <p:spPr bwMode="auto">
          <a:xfrm>
            <a:off x="1095375" y="6156325"/>
            <a:ext cx="2490788" cy="396875"/>
          </a:xfrm>
          <a:prstGeom prst="rect">
            <a:avLst/>
          </a:prstGeom>
          <a:noFill/>
          <a:ln w="9525">
            <a:noFill/>
            <a:miter lim="800000"/>
            <a:headEnd/>
            <a:tailEnd/>
          </a:ln>
        </p:spPr>
        <p:txBody>
          <a:bodyPr wrap="none">
            <a:spAutoFit/>
          </a:bodyPr>
          <a:lstStyle/>
          <a:p>
            <a:r>
              <a:rPr lang="en-US" sz="2000" b="1">
                <a:sym typeface="Symbol" pitchFamily="18" charset="2"/>
              </a:rPr>
              <a:t>  </a:t>
            </a:r>
            <a:r>
              <a:rPr lang="en-US" sz="2000" b="1"/>
              <a:t>100 times faster</a:t>
            </a:r>
          </a:p>
        </p:txBody>
      </p:sp>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14</a:t>
            </a:fld>
            <a:endParaRPr lang="en-US"/>
          </a:p>
        </p:txBody>
      </p:sp>
      <p:sp>
        <p:nvSpPr>
          <p:cNvPr id="5" name="Fußzeilenplatzhalter 4"/>
          <p:cNvSpPr>
            <a:spLocks noGrp="1"/>
          </p:cNvSpPr>
          <p:nvPr>
            <p:ph type="ftr" sz="quarter" idx="11"/>
          </p:nvPr>
        </p:nvSpPr>
        <p:spPr>
          <a:xfrm>
            <a:off x="3767142" y="6381774"/>
            <a:ext cx="3376626"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srcRect/>
          <a:stretch>
            <a:fillRect/>
          </a:stretch>
        </p:blipFill>
        <p:spPr bwMode="auto">
          <a:xfrm>
            <a:off x="0" y="17463"/>
            <a:ext cx="9144000" cy="6823075"/>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a:srcRect/>
          <a:stretch>
            <a:fillRect/>
          </a:stretch>
        </p:blipFill>
        <p:spPr bwMode="auto">
          <a:xfrm>
            <a:off x="0" y="0"/>
            <a:ext cx="9144000" cy="4583113"/>
          </a:xfrm>
          <a:prstGeom prst="rect">
            <a:avLst/>
          </a:prstGeom>
          <a:noFill/>
          <a:ln w="9525">
            <a:noFill/>
            <a:miter lim="800000"/>
            <a:headEnd/>
            <a:tailEnd/>
          </a:ln>
        </p:spPr>
      </p:pic>
      <p:pic>
        <p:nvPicPr>
          <p:cNvPr id="16387" name="Picture 6"/>
          <p:cNvPicPr>
            <a:picLocks noChangeAspect="1" noChangeArrowheads="1"/>
          </p:cNvPicPr>
          <p:nvPr/>
        </p:nvPicPr>
        <p:blipFill>
          <a:blip r:embed="rId3"/>
          <a:srcRect/>
          <a:stretch>
            <a:fillRect/>
          </a:stretch>
        </p:blipFill>
        <p:spPr bwMode="auto">
          <a:xfrm>
            <a:off x="0" y="4581525"/>
            <a:ext cx="9144000" cy="647700"/>
          </a:xfrm>
          <a:prstGeom prst="rect">
            <a:avLst/>
          </a:prstGeom>
          <a:noFill/>
          <a:ln w="9525">
            <a:noFill/>
            <a:miter lim="800000"/>
            <a:headEnd/>
            <a:tailEnd/>
          </a:ln>
        </p:spPr>
      </p:pic>
      <p:sp>
        <p:nvSpPr>
          <p:cNvPr id="16388" name="Text Box 7"/>
          <p:cNvSpPr txBox="1">
            <a:spLocks noChangeArrowheads="1"/>
          </p:cNvSpPr>
          <p:nvPr/>
        </p:nvSpPr>
        <p:spPr bwMode="auto">
          <a:xfrm>
            <a:off x="323850" y="5373688"/>
            <a:ext cx="7342188" cy="1006475"/>
          </a:xfrm>
          <a:prstGeom prst="rect">
            <a:avLst/>
          </a:prstGeom>
          <a:noFill/>
          <a:ln w="9525">
            <a:noFill/>
            <a:miter lim="800000"/>
            <a:headEnd/>
            <a:tailEnd/>
          </a:ln>
        </p:spPr>
        <p:txBody>
          <a:bodyPr wrap="none">
            <a:spAutoFit/>
          </a:bodyPr>
          <a:lstStyle/>
          <a:p>
            <a:pPr marL="342900" indent="-342900">
              <a:buFontTx/>
              <a:buAutoNum type="arabicPlain" startAt="2003"/>
            </a:pPr>
            <a:r>
              <a:rPr lang="en-US" sz="2000" b="1"/>
              <a:t>  	  green light for XFEL from the German Government</a:t>
            </a:r>
          </a:p>
          <a:p>
            <a:pPr marL="342900" indent="-342900">
              <a:buFontTx/>
              <a:buAutoNum type="arabicPlain" startAt="2003"/>
            </a:pPr>
            <a:r>
              <a:rPr lang="en-US" sz="2000" b="1"/>
              <a:t>       EU-funding for EUROFEL </a:t>
            </a:r>
          </a:p>
          <a:p>
            <a:pPr marL="342900" indent="-342900">
              <a:buFontTx/>
              <a:buAutoNum type="arabicPlain" startAt="2003"/>
            </a:pPr>
            <a:r>
              <a:rPr lang="en-US" sz="2000" b="1"/>
              <a:t>       9 countries have signed a MoU to build XFEL</a:t>
            </a:r>
            <a:endParaRPr lang="en-US"/>
          </a:p>
        </p:txBody>
      </p:sp>
      <p:sp>
        <p:nvSpPr>
          <p:cNvPr id="5" name="Foliennummernplatzhalter 4"/>
          <p:cNvSpPr>
            <a:spLocks noGrp="1"/>
          </p:cNvSpPr>
          <p:nvPr>
            <p:ph type="sldNum" sz="quarter" idx="12"/>
          </p:nvPr>
        </p:nvSpPr>
        <p:spPr/>
        <p:txBody>
          <a:bodyPr/>
          <a:lstStyle/>
          <a:p>
            <a:pPr>
              <a:defRPr/>
            </a:pPr>
            <a:fld id="{18BC045E-20F5-4DBC-9B7D-9FF6684D44B7}" type="slidenum">
              <a:rPr lang="en-US" smtClean="0"/>
              <a:pPr>
                <a:defRPr/>
              </a:pPr>
              <a:t>16</a:t>
            </a:fld>
            <a:endParaRPr lang="en-US"/>
          </a:p>
        </p:txBody>
      </p:sp>
      <p:sp>
        <p:nvSpPr>
          <p:cNvPr id="6" name="Fußzeilenplatzhalter 5"/>
          <p:cNvSpPr>
            <a:spLocks noGrp="1"/>
          </p:cNvSpPr>
          <p:nvPr>
            <p:ph type="ftr" sz="quarter" idx="11"/>
          </p:nvPr>
        </p:nvSpPr>
        <p:spPr>
          <a:xfrm>
            <a:off x="3124200" y="6381774"/>
            <a:ext cx="3233750"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srcRect/>
          <a:stretch>
            <a:fillRect/>
          </a:stretch>
        </p:blipFill>
        <p:spPr bwMode="auto">
          <a:xfrm>
            <a:off x="0" y="227013"/>
            <a:ext cx="9144000" cy="6403975"/>
          </a:xfrm>
          <a:prstGeom prst="rect">
            <a:avLst/>
          </a:prstGeom>
          <a:noFill/>
          <a:ln w="9525">
            <a:noFill/>
            <a:miter lim="800000"/>
            <a:headEnd/>
            <a:tailEnd/>
          </a:ln>
        </p:spPr>
      </p:pic>
      <p:sp>
        <p:nvSpPr>
          <p:cNvPr id="3" name="Foliennummernplatzhalter 2"/>
          <p:cNvSpPr>
            <a:spLocks noGrp="1"/>
          </p:cNvSpPr>
          <p:nvPr>
            <p:ph type="sldNum" sz="quarter" idx="12"/>
          </p:nvPr>
        </p:nvSpPr>
        <p:spPr>
          <a:xfrm>
            <a:off x="6867556" y="6453212"/>
            <a:ext cx="2133600" cy="476250"/>
          </a:xfrm>
        </p:spPr>
        <p:txBody>
          <a:bodyPr/>
          <a:lstStyle/>
          <a:p>
            <a:pPr>
              <a:defRPr/>
            </a:pPr>
            <a:fld id="{18BC045E-20F5-4DBC-9B7D-9FF6684D44B7}" type="slidenum">
              <a:rPr lang="en-US" smtClean="0"/>
              <a:pPr>
                <a:defRPr/>
              </a:pPr>
              <a:t>17</a:t>
            </a:fld>
            <a:endParaRPr lang="en-US" dirty="0"/>
          </a:p>
        </p:txBody>
      </p:sp>
      <p:sp>
        <p:nvSpPr>
          <p:cNvPr id="4" name="Fußzeilenplatzhalter 3"/>
          <p:cNvSpPr>
            <a:spLocks noGrp="1"/>
          </p:cNvSpPr>
          <p:nvPr>
            <p:ph type="ftr" sz="quarter" idx="11"/>
          </p:nvPr>
        </p:nvSpPr>
        <p:spPr>
          <a:xfrm>
            <a:off x="3124200" y="6381774"/>
            <a:ext cx="3305188"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srcRect/>
          <a:stretch>
            <a:fillRect/>
          </a:stretch>
        </p:blipFill>
        <p:spPr bwMode="auto">
          <a:xfrm>
            <a:off x="0" y="0"/>
            <a:ext cx="9144000" cy="6597650"/>
          </a:xfrm>
          <a:prstGeom prst="rect">
            <a:avLst/>
          </a:prstGeom>
          <a:noFill/>
          <a:ln w="9525">
            <a:noFill/>
            <a:miter lim="800000"/>
            <a:headEnd/>
            <a:tailEnd/>
          </a:ln>
        </p:spPr>
      </p:pic>
      <p:sp>
        <p:nvSpPr>
          <p:cNvPr id="3" name="Foliennummernplatzhalter 2"/>
          <p:cNvSpPr>
            <a:spLocks noGrp="1"/>
          </p:cNvSpPr>
          <p:nvPr>
            <p:ph type="sldNum" sz="quarter" idx="12"/>
          </p:nvPr>
        </p:nvSpPr>
        <p:spPr>
          <a:xfrm>
            <a:off x="6796118" y="6453212"/>
            <a:ext cx="2133600" cy="476250"/>
          </a:xfrm>
        </p:spPr>
        <p:txBody>
          <a:bodyPr/>
          <a:lstStyle/>
          <a:p>
            <a:pPr>
              <a:defRPr/>
            </a:pPr>
            <a:fld id="{18BC045E-20F5-4DBC-9B7D-9FF6684D44B7}" type="slidenum">
              <a:rPr lang="en-US" smtClean="0"/>
              <a:pPr>
                <a:defRPr/>
              </a:pPr>
              <a:t>18</a:t>
            </a:fld>
            <a:endParaRPr lang="en-US"/>
          </a:p>
        </p:txBody>
      </p:sp>
      <p:sp>
        <p:nvSpPr>
          <p:cNvPr id="4" name="Fußzeilenplatzhalter 3"/>
          <p:cNvSpPr>
            <a:spLocks noGrp="1"/>
          </p:cNvSpPr>
          <p:nvPr>
            <p:ph type="ftr" sz="quarter" idx="11"/>
          </p:nvPr>
        </p:nvSpPr>
        <p:spPr>
          <a:xfrm>
            <a:off x="3124200" y="6381774"/>
            <a:ext cx="3162312"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hteck 1"/>
          <p:cNvSpPr>
            <a:spLocks noChangeArrowheads="1"/>
          </p:cNvSpPr>
          <p:nvPr/>
        </p:nvSpPr>
        <p:spPr bwMode="auto">
          <a:xfrm>
            <a:off x="928662" y="2236790"/>
            <a:ext cx="4572000" cy="1477962"/>
          </a:xfrm>
          <a:prstGeom prst="rect">
            <a:avLst/>
          </a:prstGeom>
          <a:noFill/>
          <a:ln w="9525">
            <a:noFill/>
            <a:miter lim="800000"/>
            <a:headEnd/>
            <a:tailEnd/>
          </a:ln>
        </p:spPr>
        <p:txBody>
          <a:bodyPr>
            <a:spAutoFit/>
          </a:bodyPr>
          <a:lstStyle/>
          <a:p>
            <a:r>
              <a:rPr lang="en-US" dirty="0"/>
              <a:t>Using the X-ray flashes of the European XFEL, scientists can decipher the 3D structure of </a:t>
            </a:r>
            <a:r>
              <a:rPr lang="en-US" dirty="0" err="1"/>
              <a:t>biomolecules</a:t>
            </a:r>
            <a:r>
              <a:rPr lang="en-US" dirty="0"/>
              <a:t>, cell constituents and whole viruses. This will provide the basis for future medicines</a:t>
            </a:r>
            <a:endParaRPr lang="en-GB" dirty="0"/>
          </a:p>
        </p:txBody>
      </p:sp>
      <p:pic>
        <p:nvPicPr>
          <p:cNvPr id="19459" name="Picture 2" descr="http://www.xfel.eu/common/css/teaser-research-example-structure-of-biomolecules.jpg"/>
          <p:cNvPicPr>
            <a:picLocks noChangeAspect="1" noChangeArrowheads="1"/>
          </p:cNvPicPr>
          <p:nvPr/>
        </p:nvPicPr>
        <p:blipFill>
          <a:blip r:embed="rId2"/>
          <a:srcRect/>
          <a:stretch>
            <a:fillRect/>
          </a:stretch>
        </p:blipFill>
        <p:spPr bwMode="auto">
          <a:xfrm>
            <a:off x="5838852" y="2024066"/>
            <a:ext cx="2590800" cy="1905000"/>
          </a:xfrm>
          <a:prstGeom prst="rect">
            <a:avLst/>
          </a:prstGeom>
          <a:noFill/>
          <a:ln w="9525">
            <a:noFill/>
            <a:miter lim="800000"/>
            <a:headEnd/>
            <a:tailEnd/>
          </a:ln>
        </p:spPr>
      </p:pic>
      <p:sp>
        <p:nvSpPr>
          <p:cNvPr id="19460" name="Rechteck 3"/>
          <p:cNvSpPr>
            <a:spLocks noChangeArrowheads="1"/>
          </p:cNvSpPr>
          <p:nvPr/>
        </p:nvSpPr>
        <p:spPr bwMode="auto">
          <a:xfrm>
            <a:off x="928694" y="4143380"/>
            <a:ext cx="4572000" cy="2032000"/>
          </a:xfrm>
          <a:prstGeom prst="rect">
            <a:avLst/>
          </a:prstGeom>
          <a:noFill/>
          <a:ln w="9525">
            <a:noFill/>
            <a:miter lim="800000"/>
            <a:headEnd/>
            <a:tailEnd/>
          </a:ln>
        </p:spPr>
        <p:txBody>
          <a:bodyPr>
            <a:spAutoFit/>
          </a:bodyPr>
          <a:lstStyle/>
          <a:p>
            <a:r>
              <a:rPr lang="en-US" dirty="0"/>
              <a:t>The focused X-ray flashes of the European XFEL can create states of matter under extremely high pressures and temperatures. This will help to develop new astrophysical models for planets or push ahead with fusion research for future energy generation here on Earth.</a:t>
            </a:r>
            <a:endParaRPr lang="en-GB" dirty="0"/>
          </a:p>
        </p:txBody>
      </p:sp>
      <p:pic>
        <p:nvPicPr>
          <p:cNvPr id="19461" name="Picture 4" descr="http://www.xfel.eu/common/css/teaser-research-example-extreme-states.jpg"/>
          <p:cNvPicPr>
            <a:picLocks noChangeAspect="1" noChangeArrowheads="1"/>
          </p:cNvPicPr>
          <p:nvPr/>
        </p:nvPicPr>
        <p:blipFill>
          <a:blip r:embed="rId3"/>
          <a:srcRect/>
          <a:stretch>
            <a:fillRect/>
          </a:stretch>
        </p:blipFill>
        <p:spPr bwMode="auto">
          <a:xfrm>
            <a:off x="5838852" y="4214818"/>
            <a:ext cx="2590800" cy="1905000"/>
          </a:xfrm>
          <a:prstGeom prst="rect">
            <a:avLst/>
          </a:prstGeom>
          <a:noFill/>
          <a:ln w="9525">
            <a:noFill/>
            <a:miter lim="800000"/>
            <a:headEnd/>
            <a:tailEnd/>
          </a:ln>
        </p:spPr>
      </p:pic>
      <p:grpSp>
        <p:nvGrpSpPr>
          <p:cNvPr id="6" name="Gruppieren 5"/>
          <p:cNvGrpSpPr/>
          <p:nvPr/>
        </p:nvGrpSpPr>
        <p:grpSpPr>
          <a:xfrm>
            <a:off x="0" y="0"/>
            <a:ext cx="785786" cy="6858000"/>
            <a:chOff x="0" y="0"/>
            <a:chExt cx="785786" cy="6858000"/>
          </a:xfrm>
        </p:grpSpPr>
        <p:sp>
          <p:nvSpPr>
            <p:cNvPr id="7" name="Rechteck 6"/>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5" descr="Logo_2"/>
            <p:cNvPicPr>
              <a:picLocks noChangeAspect="1" noChangeArrowheads="1"/>
            </p:cNvPicPr>
            <p:nvPr/>
          </p:nvPicPr>
          <p:blipFill>
            <a:blip r:embed="rId4"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9" name="Grafik 106" descr="oeaw_logo_weiss_d.jpg"/>
            <p:cNvPicPr>
              <a:picLocks noChangeAspect="1"/>
            </p:cNvPicPr>
            <p:nvPr/>
          </p:nvPicPr>
          <p:blipFill>
            <a:blip r:embed="rId5"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10" name="Textfeld 9"/>
          <p:cNvSpPr txBox="1"/>
          <p:nvPr/>
        </p:nvSpPr>
        <p:spPr>
          <a:xfrm>
            <a:off x="1214414" y="1142984"/>
            <a:ext cx="3744936" cy="707886"/>
          </a:xfrm>
          <a:prstGeom prst="rect">
            <a:avLst/>
          </a:prstGeom>
          <a:noFill/>
        </p:spPr>
        <p:txBody>
          <a:bodyPr wrap="none" rtlCol="0">
            <a:spAutoFit/>
          </a:bodyPr>
          <a:lstStyle/>
          <a:p>
            <a:r>
              <a:rPr lang="en-GB" sz="2000" dirty="0" smtClean="0"/>
              <a:t>Construction time  2009 – 2015</a:t>
            </a:r>
          </a:p>
          <a:p>
            <a:r>
              <a:rPr lang="en-GB" sz="2000" dirty="0" smtClean="0"/>
              <a:t>Operation	 2016</a:t>
            </a:r>
            <a:endParaRPr lang="en-GB" sz="2000" dirty="0"/>
          </a:p>
        </p:txBody>
      </p:sp>
      <p:sp>
        <p:nvSpPr>
          <p:cNvPr id="11" name="Rechteck 10"/>
          <p:cNvSpPr/>
          <p:nvPr/>
        </p:nvSpPr>
        <p:spPr>
          <a:xfrm>
            <a:off x="1142976" y="571480"/>
            <a:ext cx="6574107" cy="461665"/>
          </a:xfrm>
          <a:prstGeom prst="rect">
            <a:avLst/>
          </a:prstGeom>
        </p:spPr>
        <p:txBody>
          <a:bodyPr wrap="none">
            <a:spAutoFit/>
          </a:bodyPr>
          <a:lstStyle/>
          <a:p>
            <a:r>
              <a:rPr lang="en-GB" sz="2400" b="1" dirty="0" smtClean="0"/>
              <a:t>XFEL home page: </a:t>
            </a:r>
            <a:r>
              <a:rPr lang="en-GB" sz="2400" dirty="0" smtClean="0"/>
              <a:t>http://www.xfel.eu/overview</a:t>
            </a:r>
            <a:endParaRPr lang="en-GB" sz="2400" dirty="0"/>
          </a:p>
        </p:txBody>
      </p:sp>
      <p:sp>
        <p:nvSpPr>
          <p:cNvPr id="12" name="Foliennummernplatzhalter 11"/>
          <p:cNvSpPr>
            <a:spLocks noGrp="1"/>
          </p:cNvSpPr>
          <p:nvPr>
            <p:ph type="sldNum" sz="quarter" idx="12"/>
          </p:nvPr>
        </p:nvSpPr>
        <p:spPr>
          <a:xfrm>
            <a:off x="6724680" y="6381774"/>
            <a:ext cx="2133600" cy="476250"/>
          </a:xfrm>
        </p:spPr>
        <p:txBody>
          <a:bodyPr/>
          <a:lstStyle/>
          <a:p>
            <a:pPr>
              <a:defRPr/>
            </a:pPr>
            <a:fld id="{18BC045E-20F5-4DBC-9B7D-9FF6684D44B7}" type="slidenum">
              <a:rPr lang="en-US" smtClean="0"/>
              <a:pPr>
                <a:defRPr/>
              </a:pPr>
              <a:t>19</a:t>
            </a:fld>
            <a:endParaRPr lang="en-US"/>
          </a:p>
        </p:txBody>
      </p:sp>
      <p:sp>
        <p:nvSpPr>
          <p:cNvPr id="13" name="Fußzeilenplatzhalter 12"/>
          <p:cNvSpPr>
            <a:spLocks noGrp="1"/>
          </p:cNvSpPr>
          <p:nvPr>
            <p:ph type="ftr" sz="quarter" idx="11"/>
          </p:nvPr>
        </p:nvSpPr>
        <p:spPr>
          <a:xfrm>
            <a:off x="3124200" y="6310336"/>
            <a:ext cx="3233750"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hteck 1"/>
          <p:cNvSpPr>
            <a:spLocks noChangeArrowheads="1"/>
          </p:cNvSpPr>
          <p:nvPr/>
        </p:nvSpPr>
        <p:spPr bwMode="auto">
          <a:xfrm>
            <a:off x="357158" y="214290"/>
            <a:ext cx="6143668" cy="1323439"/>
          </a:xfrm>
          <a:prstGeom prst="rect">
            <a:avLst/>
          </a:prstGeom>
          <a:noFill/>
          <a:ln w="9525">
            <a:noFill/>
            <a:miter lim="800000"/>
            <a:headEnd/>
            <a:tailEnd/>
          </a:ln>
        </p:spPr>
        <p:txBody>
          <a:bodyPr wrap="square">
            <a:spAutoFit/>
          </a:bodyPr>
          <a:lstStyle/>
          <a:p>
            <a:r>
              <a:rPr lang="de-AT" sz="2800" i="1" dirty="0" smtClean="0">
                <a:solidFill>
                  <a:srgbClr val="002060"/>
                </a:solidFill>
                <a:effectLst>
                  <a:outerShdw blurRad="38100" dist="38100" dir="2700000" algn="tl">
                    <a:srgbClr val="000000">
                      <a:alpha val="43137"/>
                    </a:srgbClr>
                  </a:outerShdw>
                </a:effectLst>
              </a:rPr>
              <a:t>„Man muss </a:t>
            </a:r>
            <a:r>
              <a:rPr lang="de-AT" sz="2800" i="1" dirty="0">
                <a:solidFill>
                  <a:srgbClr val="002060"/>
                </a:solidFill>
                <a:effectLst>
                  <a:outerShdw blurRad="38100" dist="38100" dir="2700000" algn="tl">
                    <a:srgbClr val="000000">
                      <a:alpha val="43137"/>
                    </a:srgbClr>
                  </a:outerShdw>
                </a:effectLst>
              </a:rPr>
              <a:t>etwas Neues machen, </a:t>
            </a:r>
            <a:endParaRPr lang="de-AT" sz="2800" i="1" dirty="0" smtClean="0">
              <a:solidFill>
                <a:srgbClr val="002060"/>
              </a:solidFill>
              <a:effectLst>
                <a:outerShdw blurRad="38100" dist="38100" dir="2700000" algn="tl">
                  <a:srgbClr val="000000">
                    <a:alpha val="43137"/>
                  </a:srgbClr>
                </a:outerShdw>
              </a:effectLst>
            </a:endParaRPr>
          </a:p>
          <a:p>
            <a:r>
              <a:rPr lang="de-AT" sz="2800" i="1" dirty="0" smtClean="0">
                <a:solidFill>
                  <a:srgbClr val="002060"/>
                </a:solidFill>
                <a:effectLst>
                  <a:outerShdw blurRad="38100" dist="38100" dir="2700000" algn="tl">
                    <a:srgbClr val="000000">
                      <a:alpha val="43137"/>
                    </a:srgbClr>
                  </a:outerShdw>
                </a:effectLst>
              </a:rPr>
              <a:t>um </a:t>
            </a:r>
            <a:r>
              <a:rPr lang="de-AT" sz="2800" i="1" dirty="0">
                <a:solidFill>
                  <a:srgbClr val="002060"/>
                </a:solidFill>
                <a:effectLst>
                  <a:outerShdw blurRad="38100" dist="38100" dir="2700000" algn="tl">
                    <a:srgbClr val="000000">
                      <a:alpha val="43137"/>
                    </a:srgbClr>
                  </a:outerShdw>
                </a:effectLst>
              </a:rPr>
              <a:t>etwas Neues zu </a:t>
            </a:r>
            <a:r>
              <a:rPr lang="de-AT" sz="2800" i="1" dirty="0" smtClean="0">
                <a:solidFill>
                  <a:srgbClr val="002060"/>
                </a:solidFill>
                <a:effectLst>
                  <a:outerShdw blurRad="38100" dist="38100" dir="2700000" algn="tl">
                    <a:srgbClr val="000000">
                      <a:alpha val="43137"/>
                    </a:srgbClr>
                  </a:outerShdw>
                </a:effectLst>
              </a:rPr>
              <a:t>sehen“.</a:t>
            </a:r>
          </a:p>
          <a:p>
            <a:r>
              <a:rPr lang="de-AT" sz="2400" i="1" dirty="0" smtClean="0">
                <a:solidFill>
                  <a:srgbClr val="002060"/>
                </a:solidFill>
                <a:effectLst>
                  <a:outerShdw blurRad="38100" dist="38100" dir="2700000" algn="tl">
                    <a:srgbClr val="000000">
                      <a:alpha val="43137"/>
                    </a:srgbClr>
                  </a:outerShdw>
                </a:effectLst>
              </a:rPr>
              <a:t>Georg Christoph Lichtenberg (1742 -1799)</a:t>
            </a:r>
            <a:endParaRPr lang="en-GB" sz="2400" i="1" dirty="0">
              <a:solidFill>
                <a:srgbClr val="002060"/>
              </a:solidFill>
              <a:effectLst>
                <a:outerShdw blurRad="38100" dist="38100" dir="2700000" algn="tl">
                  <a:srgbClr val="000000">
                    <a:alpha val="43137"/>
                  </a:srgbClr>
                </a:outerShdw>
              </a:effectLst>
            </a:endParaRPr>
          </a:p>
        </p:txBody>
      </p:sp>
      <p:pic>
        <p:nvPicPr>
          <p:cNvPr id="4100" name="Picture 4" descr="http://t2.gstatic.com/images?q=tbn:ANd9GcTeGEG2ZvRznk7Mxk0tWY8i0ICUFxg64CMHCoHD8_HOYkR4ifgP"/>
          <p:cNvPicPr>
            <a:picLocks noChangeAspect="1" noChangeArrowheads="1"/>
          </p:cNvPicPr>
          <p:nvPr/>
        </p:nvPicPr>
        <p:blipFill>
          <a:blip r:embed="rId2"/>
          <a:srcRect/>
          <a:stretch>
            <a:fillRect/>
          </a:stretch>
        </p:blipFill>
        <p:spPr bwMode="auto">
          <a:xfrm>
            <a:off x="6715140" y="214290"/>
            <a:ext cx="2095500" cy="2095501"/>
          </a:xfrm>
          <a:prstGeom prst="rect">
            <a:avLst/>
          </a:prstGeom>
          <a:noFill/>
        </p:spPr>
      </p:pic>
      <p:sp>
        <p:nvSpPr>
          <p:cNvPr id="4" name="Rechteck 3"/>
          <p:cNvSpPr/>
          <p:nvPr/>
        </p:nvSpPr>
        <p:spPr>
          <a:xfrm>
            <a:off x="285720" y="1556644"/>
            <a:ext cx="8572560" cy="4801314"/>
          </a:xfrm>
          <a:prstGeom prst="rect">
            <a:avLst/>
          </a:prstGeom>
        </p:spPr>
        <p:txBody>
          <a:bodyPr wrap="square">
            <a:spAutoFit/>
          </a:bodyPr>
          <a:lstStyle/>
          <a:p>
            <a:r>
              <a:rPr lang="en-US" dirty="0" smtClean="0"/>
              <a:t>One of the first scientists to introduce experiments with </a:t>
            </a:r>
          </a:p>
          <a:p>
            <a:r>
              <a:rPr lang="en-US" dirty="0" smtClean="0"/>
              <a:t>apparatus in their lectures.  Lichtenberg was one of the </a:t>
            </a:r>
          </a:p>
          <a:p>
            <a:r>
              <a:rPr lang="en-US" dirty="0" smtClean="0"/>
              <a:t>most popular and respected figure in the European intellectual </a:t>
            </a:r>
          </a:p>
          <a:p>
            <a:r>
              <a:rPr lang="en-US" dirty="0" smtClean="0"/>
              <a:t>circles of his time. He maintained good relations with most of the </a:t>
            </a:r>
          </a:p>
          <a:p>
            <a:r>
              <a:rPr lang="en-US" dirty="0" smtClean="0"/>
              <a:t>great figures of that era, including Goethe and Kant. In 1784 Alessandro Volta visited </a:t>
            </a:r>
            <a:r>
              <a:rPr lang="en-US" dirty="0" err="1" smtClean="0"/>
              <a:t>Göttingen</a:t>
            </a:r>
            <a:r>
              <a:rPr lang="en-US" dirty="0" smtClean="0"/>
              <a:t>. The mathematician Karl Friedrich Gauss sat in on his lectures.</a:t>
            </a:r>
          </a:p>
          <a:p>
            <a:r>
              <a:rPr lang="en-US" dirty="0" smtClean="0"/>
              <a:t> </a:t>
            </a:r>
          </a:p>
          <a:p>
            <a:pPr algn="just"/>
            <a:r>
              <a:rPr lang="en-US" dirty="0" smtClean="0"/>
              <a:t>As a physicist,  he is remembered for his investigations in electricity, for discovering branching discharge patterns on dielectrics now called Lichtenberg figures. </a:t>
            </a:r>
          </a:p>
          <a:p>
            <a:pPr algn="just"/>
            <a:r>
              <a:rPr lang="en-US" dirty="0" smtClean="0"/>
              <a:t>In 1777, he built a large electrophorus in order to generate static electricity through induction.</a:t>
            </a:r>
            <a:r>
              <a:rPr lang="en-US" baseline="30000" dirty="0"/>
              <a:t> </a:t>
            </a:r>
            <a:r>
              <a:rPr lang="en-US" dirty="0" smtClean="0"/>
              <a:t>One of the largest ever made, it was 6 feet (2 m) in diameter and could produce 15 inch (38 cm) sparks. With it, he discovered the basic principle of modern Xerography copy machine technology. </a:t>
            </a:r>
          </a:p>
          <a:p>
            <a:pPr algn="just"/>
            <a:r>
              <a:rPr lang="en-US" dirty="0" smtClean="0"/>
              <a:t>By discharging a high voltage point near an insulator, he was able to record strange tree-like patterns in fixed dust. These Lichtenberg figures are considered today to be examples of fractals.</a:t>
            </a:r>
            <a:endParaRPr lang="en-US" dirty="0"/>
          </a:p>
        </p:txBody>
      </p:sp>
      <p:sp>
        <p:nvSpPr>
          <p:cNvPr id="5" name="Foliennummernplatzhalter 4"/>
          <p:cNvSpPr>
            <a:spLocks noGrp="1"/>
          </p:cNvSpPr>
          <p:nvPr>
            <p:ph type="sldNum" sz="quarter" idx="12"/>
          </p:nvPr>
        </p:nvSpPr>
        <p:spPr/>
        <p:txBody>
          <a:bodyPr/>
          <a:lstStyle/>
          <a:p>
            <a:pPr>
              <a:defRPr/>
            </a:pPr>
            <a:fld id="{18BC045E-20F5-4DBC-9B7D-9FF6684D44B7}" type="slidenum">
              <a:rPr lang="en-US" smtClean="0"/>
              <a:pPr>
                <a:defRPr/>
              </a:pPr>
              <a:t>2</a:t>
            </a:fld>
            <a:endParaRPr lang="en-US"/>
          </a:p>
        </p:txBody>
      </p:sp>
      <p:sp>
        <p:nvSpPr>
          <p:cNvPr id="6" name="Fußzeilenplatzhalter 5"/>
          <p:cNvSpPr>
            <a:spLocks noGrp="1"/>
          </p:cNvSpPr>
          <p:nvPr>
            <p:ph type="ftr" sz="quarter" idx="11"/>
          </p:nvPr>
        </p:nvSpPr>
        <p:spPr>
          <a:xfrm>
            <a:off x="3124200" y="6381774"/>
            <a:ext cx="3519502"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srcRect/>
          <a:stretch>
            <a:fillRect/>
          </a:stretch>
        </p:blipFill>
        <p:spPr bwMode="auto">
          <a:xfrm>
            <a:off x="0" y="47625"/>
            <a:ext cx="9144000" cy="6762750"/>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2"/>
          <a:srcRect/>
          <a:stretch>
            <a:fillRect/>
          </a:stretch>
        </p:blipFill>
        <p:spPr bwMode="auto">
          <a:xfrm>
            <a:off x="0" y="153988"/>
            <a:ext cx="9144000" cy="4908550"/>
          </a:xfrm>
          <a:prstGeom prst="rect">
            <a:avLst/>
          </a:prstGeom>
          <a:noFill/>
          <a:ln w="9525">
            <a:noFill/>
            <a:miter lim="800000"/>
            <a:headEnd/>
            <a:tailEnd/>
          </a:ln>
        </p:spPr>
      </p:pic>
      <p:sp>
        <p:nvSpPr>
          <p:cNvPr id="38918" name="Text Box 6"/>
          <p:cNvSpPr txBox="1">
            <a:spLocks noChangeArrowheads="1"/>
          </p:cNvSpPr>
          <p:nvPr/>
        </p:nvSpPr>
        <p:spPr bwMode="auto">
          <a:xfrm>
            <a:off x="1095375" y="4981575"/>
            <a:ext cx="3003550" cy="946150"/>
          </a:xfrm>
          <a:prstGeom prst="rect">
            <a:avLst/>
          </a:prstGeom>
          <a:noFill/>
          <a:ln w="9525">
            <a:noFill/>
            <a:miter lim="800000"/>
            <a:headEnd/>
            <a:tailEnd/>
          </a:ln>
          <a:effectLst/>
        </p:spPr>
        <p:txBody>
          <a:bodyPr wrap="none">
            <a:spAutoFit/>
          </a:bodyPr>
          <a:lstStyle/>
          <a:p>
            <a:pPr>
              <a:buFont typeface="Symbol" pitchFamily="18" charset="2"/>
              <a:buChar char="®"/>
              <a:defRPr/>
            </a:pPr>
            <a:r>
              <a:rPr lang="en-US" sz="2800" b="1">
                <a:solidFill>
                  <a:srgbClr val="FF0000"/>
                </a:solidFill>
                <a:effectLst>
                  <a:outerShdw blurRad="38100" dist="38100" dir="2700000" algn="tl">
                    <a:srgbClr val="C0C0C0"/>
                  </a:outerShdw>
                </a:effectLst>
              </a:rPr>
              <a:t> KETEK GmbH</a:t>
            </a:r>
          </a:p>
          <a:p>
            <a:pPr>
              <a:buFont typeface="Symbol" pitchFamily="18" charset="2"/>
              <a:buChar char="®"/>
              <a:defRPr/>
            </a:pPr>
            <a:r>
              <a:rPr lang="en-US" sz="2800" b="1">
                <a:solidFill>
                  <a:srgbClr val="FF0000"/>
                </a:solidFill>
                <a:effectLst>
                  <a:outerShdw blurRad="38100" dist="38100" dir="2700000" algn="tl">
                    <a:srgbClr val="C0C0C0"/>
                  </a:outerShdw>
                </a:effectLst>
              </a:rPr>
              <a:t> PNSensor</a:t>
            </a:r>
          </a:p>
        </p:txBody>
      </p:sp>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21</a:t>
            </a:fld>
            <a:endParaRPr lang="en-US"/>
          </a:p>
        </p:txBody>
      </p:sp>
      <p:sp>
        <p:nvSpPr>
          <p:cNvPr id="5" name="Fußzeilenplatzhalter 4"/>
          <p:cNvSpPr>
            <a:spLocks noGrp="1"/>
          </p:cNvSpPr>
          <p:nvPr>
            <p:ph type="ftr" sz="quarter" idx="11"/>
          </p:nvPr>
        </p:nvSpPr>
        <p:spPr>
          <a:xfrm>
            <a:off x="3124200" y="6245225"/>
            <a:ext cx="3233750" cy="476250"/>
          </a:xfrm>
        </p:spPr>
        <p:txBody>
          <a:bodyPr/>
          <a:lstStyle/>
          <a:p>
            <a:pPr>
              <a:defRPr/>
            </a:pPr>
            <a:r>
              <a:rPr lang="en-US" smtClean="0"/>
              <a:t>Advanced studies in low-energy QCD   LNF June 19, 2013</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srcRect/>
          <a:stretch>
            <a:fillRect/>
          </a:stretch>
        </p:blipFill>
        <p:spPr bwMode="auto">
          <a:xfrm>
            <a:off x="0" y="188913"/>
            <a:ext cx="9144000" cy="6148387"/>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22</a:t>
            </a:fld>
            <a:endParaRPr lang="en-US"/>
          </a:p>
        </p:txBody>
      </p:sp>
      <p:sp>
        <p:nvSpPr>
          <p:cNvPr id="4" name="Fußzeilenplatzhalter 3"/>
          <p:cNvSpPr>
            <a:spLocks noGrp="1"/>
          </p:cNvSpPr>
          <p:nvPr>
            <p:ph type="ftr" sz="quarter" idx="11"/>
          </p:nvPr>
        </p:nvSpPr>
        <p:spPr>
          <a:xfrm>
            <a:off x="3124200" y="6245225"/>
            <a:ext cx="3162312"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srcRect/>
          <a:stretch>
            <a:fillRect/>
          </a:stretch>
        </p:blipFill>
        <p:spPr bwMode="auto">
          <a:xfrm>
            <a:off x="0" y="188913"/>
            <a:ext cx="9144000" cy="6140450"/>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23</a:t>
            </a:fld>
            <a:endParaRPr lang="en-US"/>
          </a:p>
        </p:txBody>
      </p:sp>
      <p:sp>
        <p:nvSpPr>
          <p:cNvPr id="4" name="Fußzeilenplatzhalter 3"/>
          <p:cNvSpPr>
            <a:spLocks noGrp="1"/>
          </p:cNvSpPr>
          <p:nvPr>
            <p:ph type="ftr" sz="quarter" idx="11"/>
          </p:nvPr>
        </p:nvSpPr>
        <p:spPr>
          <a:xfrm>
            <a:off x="3124200" y="6310336"/>
            <a:ext cx="3305188"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a:srcRect/>
          <a:stretch>
            <a:fillRect/>
          </a:stretch>
        </p:blipFill>
        <p:spPr bwMode="auto">
          <a:xfrm>
            <a:off x="0" y="692150"/>
            <a:ext cx="9144000" cy="4848225"/>
          </a:xfrm>
          <a:prstGeom prst="rect">
            <a:avLst/>
          </a:prstGeom>
          <a:noFill/>
          <a:ln w="9525">
            <a:noFill/>
            <a:miter lim="800000"/>
            <a:headEnd/>
            <a:tailEnd/>
          </a:ln>
        </p:spPr>
      </p:pic>
      <p:pic>
        <p:nvPicPr>
          <p:cNvPr id="24579" name="Picture 6"/>
          <p:cNvPicPr>
            <a:picLocks noChangeAspect="1" noChangeArrowheads="1"/>
          </p:cNvPicPr>
          <p:nvPr/>
        </p:nvPicPr>
        <p:blipFill>
          <a:blip r:embed="rId3"/>
          <a:srcRect/>
          <a:stretch>
            <a:fillRect/>
          </a:stretch>
        </p:blipFill>
        <p:spPr bwMode="auto">
          <a:xfrm>
            <a:off x="2916238" y="5734050"/>
            <a:ext cx="3409950" cy="619125"/>
          </a:xfrm>
          <a:prstGeom prst="rect">
            <a:avLst/>
          </a:prstGeom>
          <a:noFill/>
          <a:ln w="9525">
            <a:noFill/>
            <a:miter lim="800000"/>
            <a:headEnd/>
            <a:tailEnd/>
          </a:ln>
        </p:spPr>
      </p:pic>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srcRect/>
          <a:stretch>
            <a:fillRect/>
          </a:stretch>
        </p:blipFill>
        <p:spPr bwMode="auto">
          <a:xfrm>
            <a:off x="0" y="188913"/>
            <a:ext cx="9144000" cy="6169025"/>
          </a:xfrm>
          <a:prstGeom prst="rect">
            <a:avLst/>
          </a:prstGeom>
          <a:noFill/>
          <a:ln w="9525">
            <a:noFill/>
            <a:miter lim="800000"/>
            <a:headEnd/>
            <a:tailEnd/>
          </a:ln>
        </p:spPr>
      </p:pic>
      <p:pic>
        <p:nvPicPr>
          <p:cNvPr id="25603" name="Picture 5"/>
          <p:cNvPicPr>
            <a:picLocks noChangeAspect="1" noChangeArrowheads="1"/>
          </p:cNvPicPr>
          <p:nvPr/>
        </p:nvPicPr>
        <p:blipFill>
          <a:blip r:embed="rId3"/>
          <a:srcRect/>
          <a:stretch>
            <a:fillRect/>
          </a:stretch>
        </p:blipFill>
        <p:spPr bwMode="auto">
          <a:xfrm>
            <a:off x="2916238" y="6092825"/>
            <a:ext cx="3409950" cy="619125"/>
          </a:xfrm>
          <a:prstGeom prst="rect">
            <a:avLst/>
          </a:prstGeom>
          <a:noFill/>
          <a:ln w="9525">
            <a:noFill/>
            <a:miter lim="800000"/>
            <a:headEnd/>
            <a:tailEnd/>
          </a:ln>
        </p:spPr>
      </p:pic>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srcRect/>
          <a:stretch>
            <a:fillRect/>
          </a:stretch>
        </p:blipFill>
        <p:spPr bwMode="auto">
          <a:xfrm>
            <a:off x="0" y="0"/>
            <a:ext cx="8964613" cy="927100"/>
          </a:xfrm>
          <a:prstGeom prst="rect">
            <a:avLst/>
          </a:prstGeom>
          <a:noFill/>
          <a:ln w="9525">
            <a:noFill/>
            <a:miter lim="800000"/>
            <a:headEnd/>
            <a:tailEnd/>
          </a:ln>
        </p:spPr>
      </p:pic>
      <p:pic>
        <p:nvPicPr>
          <p:cNvPr id="26627" name="Picture 5"/>
          <p:cNvPicPr>
            <a:picLocks noChangeAspect="1" noChangeArrowheads="1"/>
          </p:cNvPicPr>
          <p:nvPr/>
        </p:nvPicPr>
        <p:blipFill>
          <a:blip r:embed="rId3"/>
          <a:srcRect/>
          <a:stretch>
            <a:fillRect/>
          </a:stretch>
        </p:blipFill>
        <p:spPr bwMode="auto">
          <a:xfrm>
            <a:off x="179388" y="1052513"/>
            <a:ext cx="8785225" cy="4779962"/>
          </a:xfrm>
          <a:prstGeom prst="rect">
            <a:avLst/>
          </a:prstGeom>
          <a:noFill/>
          <a:ln w="9525">
            <a:noFill/>
            <a:miter lim="800000"/>
            <a:headEnd/>
            <a:tailEnd/>
          </a:ln>
        </p:spPr>
      </p:pic>
      <p:pic>
        <p:nvPicPr>
          <p:cNvPr id="26628" name="Picture 6"/>
          <p:cNvPicPr>
            <a:picLocks noChangeAspect="1" noChangeArrowheads="1"/>
          </p:cNvPicPr>
          <p:nvPr/>
        </p:nvPicPr>
        <p:blipFill>
          <a:blip r:embed="rId4"/>
          <a:srcRect/>
          <a:stretch>
            <a:fillRect/>
          </a:stretch>
        </p:blipFill>
        <p:spPr bwMode="auto">
          <a:xfrm>
            <a:off x="2771775" y="908050"/>
            <a:ext cx="3505200" cy="419100"/>
          </a:xfrm>
          <a:prstGeom prst="rect">
            <a:avLst/>
          </a:prstGeom>
          <a:noFill/>
          <a:ln w="9525">
            <a:noFill/>
            <a:miter lim="800000"/>
            <a:headEnd/>
            <a:tailEnd/>
          </a:ln>
        </p:spPr>
      </p:pic>
      <p:pic>
        <p:nvPicPr>
          <p:cNvPr id="26629" name="Picture 7"/>
          <p:cNvPicPr>
            <a:picLocks noChangeAspect="1" noChangeArrowheads="1"/>
          </p:cNvPicPr>
          <p:nvPr/>
        </p:nvPicPr>
        <p:blipFill>
          <a:blip r:embed="rId5"/>
          <a:srcRect/>
          <a:stretch>
            <a:fillRect/>
          </a:stretch>
        </p:blipFill>
        <p:spPr bwMode="auto">
          <a:xfrm>
            <a:off x="2843213" y="6219825"/>
            <a:ext cx="3619500" cy="638175"/>
          </a:xfrm>
          <a:prstGeom prst="rect">
            <a:avLst/>
          </a:prstGeom>
          <a:noFill/>
          <a:ln w="9525">
            <a:noFill/>
            <a:miter lim="800000"/>
            <a:headEnd/>
            <a:tailEnd/>
          </a:ln>
        </p:spPr>
      </p:pic>
      <p:sp>
        <p:nvSpPr>
          <p:cNvPr id="26630" name="Text Box 8"/>
          <p:cNvSpPr txBox="1">
            <a:spLocks noChangeArrowheads="1"/>
          </p:cNvSpPr>
          <p:nvPr/>
        </p:nvSpPr>
        <p:spPr bwMode="auto">
          <a:xfrm>
            <a:off x="827088" y="5805488"/>
            <a:ext cx="7604125" cy="366712"/>
          </a:xfrm>
          <a:prstGeom prst="rect">
            <a:avLst/>
          </a:prstGeom>
          <a:noFill/>
          <a:ln w="9525">
            <a:noFill/>
            <a:miter lim="800000"/>
            <a:headEnd/>
            <a:tailEnd/>
          </a:ln>
        </p:spPr>
        <p:txBody>
          <a:bodyPr wrap="none">
            <a:spAutoFit/>
          </a:bodyPr>
          <a:lstStyle/>
          <a:p>
            <a:r>
              <a:rPr lang="en-US"/>
              <a:t>SDD coupled to a CsI-Scintillator:  Co-57 (122 keV) </a:t>
            </a:r>
            <a:r>
              <a:rPr lang="en-US">
                <a:sym typeface="Symbol" pitchFamily="18" charset="2"/>
              </a:rPr>
              <a:t> </a:t>
            </a:r>
            <a:r>
              <a:rPr lang="en-US"/>
              <a:t>FWHM = 11.7 keV</a:t>
            </a:r>
          </a:p>
        </p:txBody>
      </p:sp>
      <p:sp>
        <p:nvSpPr>
          <p:cNvPr id="7" name="Foliennummernplatzhalter 6"/>
          <p:cNvSpPr>
            <a:spLocks noGrp="1"/>
          </p:cNvSpPr>
          <p:nvPr>
            <p:ph type="sldNum" sz="quarter" idx="12"/>
          </p:nvPr>
        </p:nvSpPr>
        <p:spPr/>
        <p:txBody>
          <a:bodyPr/>
          <a:lstStyle/>
          <a:p>
            <a:pPr>
              <a:defRPr/>
            </a:pPr>
            <a:fld id="{18BC045E-20F5-4DBC-9B7D-9FF6684D44B7}"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0" y="0"/>
            <a:ext cx="9144000" cy="720725"/>
          </a:xfrm>
          <a:prstGeom prst="rect">
            <a:avLst/>
          </a:prstGeom>
          <a:gradFill rotWithShape="1">
            <a:gsLst>
              <a:gs pos="0">
                <a:srgbClr val="002F76"/>
              </a:gs>
              <a:gs pos="100000">
                <a:srgbClr val="0066FF"/>
              </a:gs>
            </a:gsLst>
            <a:lin ang="0" scaled="1"/>
          </a:gradFill>
          <a:ln w="9525">
            <a:noFill/>
            <a:miter lim="800000"/>
            <a:headEnd/>
            <a:tailEnd/>
          </a:ln>
        </p:spPr>
        <p:txBody>
          <a:bodyPr anchor="ctr"/>
          <a:lstStyle/>
          <a:p>
            <a:pPr algn="ctr"/>
            <a:r>
              <a:rPr lang="de-DE" sz="2800">
                <a:solidFill>
                  <a:schemeClr val="bg1"/>
                </a:solidFill>
              </a:rPr>
              <a:t>Special chip design and production for SIDDHARTA</a:t>
            </a:r>
          </a:p>
        </p:txBody>
      </p:sp>
      <p:pic>
        <p:nvPicPr>
          <p:cNvPr id="27651" name="Picture 6" descr="pnsensor_log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843213" y="6237288"/>
            <a:ext cx="1728787" cy="304800"/>
          </a:xfrm>
          <a:prstGeom prst="rect">
            <a:avLst/>
          </a:prstGeom>
          <a:noFill/>
          <a:ln w="9525">
            <a:noFill/>
            <a:miter lim="800000"/>
            <a:headEnd/>
            <a:tailEnd/>
          </a:ln>
        </p:spPr>
      </p:pic>
      <p:pic>
        <p:nvPicPr>
          <p:cNvPr id="27652" name="Picture 7" descr="mpe_log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364163" y="5791200"/>
            <a:ext cx="1008062" cy="977900"/>
          </a:xfrm>
          <a:prstGeom prst="rect">
            <a:avLst/>
          </a:prstGeom>
          <a:noFill/>
          <a:ln w="9525">
            <a:noFill/>
            <a:miter lim="800000"/>
            <a:headEnd/>
            <a:tailEnd/>
          </a:ln>
        </p:spPr>
      </p:pic>
      <p:pic>
        <p:nvPicPr>
          <p:cNvPr id="27653" name="Picture 8" descr="sdd_3x100_nside"/>
          <p:cNvPicPr>
            <a:picLocks noChangeAspect="1" noChangeArrowheads="1"/>
          </p:cNvPicPr>
          <p:nvPr/>
        </p:nvPicPr>
        <p:blipFill>
          <a:blip r:embed="rId4"/>
          <a:srcRect/>
          <a:stretch>
            <a:fillRect/>
          </a:stretch>
        </p:blipFill>
        <p:spPr bwMode="auto">
          <a:xfrm>
            <a:off x="684213" y="1773238"/>
            <a:ext cx="7967662" cy="4052887"/>
          </a:xfrm>
          <a:prstGeom prst="rect">
            <a:avLst/>
          </a:prstGeom>
          <a:noFill/>
          <a:ln w="9525">
            <a:noFill/>
            <a:miter lim="800000"/>
            <a:headEnd/>
            <a:tailEnd/>
          </a:ln>
        </p:spPr>
      </p:pic>
      <p:sp>
        <p:nvSpPr>
          <p:cNvPr id="27654" name="Text Box 9"/>
          <p:cNvSpPr txBox="1">
            <a:spLocks noChangeArrowheads="1"/>
          </p:cNvSpPr>
          <p:nvPr/>
        </p:nvSpPr>
        <p:spPr bwMode="auto">
          <a:xfrm>
            <a:off x="0" y="903288"/>
            <a:ext cx="9144000" cy="701675"/>
          </a:xfrm>
          <a:prstGeom prst="rect">
            <a:avLst/>
          </a:prstGeom>
          <a:noFill/>
          <a:ln w="9525">
            <a:noFill/>
            <a:miter lim="800000"/>
            <a:headEnd/>
            <a:tailEnd/>
          </a:ln>
        </p:spPr>
        <p:txBody>
          <a:bodyPr>
            <a:spAutoFit/>
          </a:bodyPr>
          <a:lstStyle/>
          <a:p>
            <a:pPr algn="ctr"/>
            <a:r>
              <a:rPr lang="en-US" sz="2000" b="1"/>
              <a:t>LNF, Frascati  –  Politecnico, Milano  –  MPI, Munich – SMI, Vienna</a:t>
            </a:r>
          </a:p>
          <a:p>
            <a:pPr algn="ctr"/>
            <a:r>
              <a:rPr lang="en-US" sz="2000" b="1">
                <a:sym typeface="Symbol" pitchFamily="18" charset="2"/>
              </a:rPr>
              <a:t>  </a:t>
            </a:r>
            <a:r>
              <a:rPr lang="en-US" sz="2000" b="1"/>
              <a:t>EU – program:  I3-Hadron Physics</a:t>
            </a:r>
          </a:p>
        </p:txBody>
      </p:sp>
      <p:sp>
        <p:nvSpPr>
          <p:cNvPr id="7" name="Foliennummernplatzhalter 6"/>
          <p:cNvSpPr>
            <a:spLocks noGrp="1"/>
          </p:cNvSpPr>
          <p:nvPr>
            <p:ph type="sldNum" sz="quarter" idx="12"/>
          </p:nvPr>
        </p:nvSpPr>
        <p:spPr/>
        <p:txBody>
          <a:bodyPr/>
          <a:lstStyle/>
          <a:p>
            <a:pPr>
              <a:defRPr/>
            </a:pPr>
            <a:fld id="{18BC045E-20F5-4DBC-9B7D-9FF6684D44B7}" type="slidenum">
              <a:rPr lang="en-US" smtClean="0"/>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7143750" y="1630363"/>
            <a:ext cx="428625" cy="142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5"/>
          <p:cNvSpPr>
            <a:spLocks noChangeArrowheads="1"/>
          </p:cNvSpPr>
          <p:nvPr/>
        </p:nvSpPr>
        <p:spPr bwMode="auto">
          <a:xfrm>
            <a:off x="0" y="0"/>
            <a:ext cx="9144000" cy="908050"/>
          </a:xfrm>
          <a:prstGeom prst="rect">
            <a:avLst/>
          </a:prstGeom>
          <a:noFill/>
          <a:ln w="9525">
            <a:noFill/>
            <a:miter lim="800000"/>
            <a:headEnd/>
            <a:tailEnd/>
          </a:ln>
          <a:effectLst/>
        </p:spPr>
        <p:txBody>
          <a:bodyPr anchor="ctr"/>
          <a:lstStyle/>
          <a:p>
            <a:pPr algn="ctr" fontAlgn="auto">
              <a:spcBef>
                <a:spcPts val="0"/>
              </a:spcBef>
              <a:spcAft>
                <a:spcPts val="0"/>
              </a:spcAft>
              <a:defRPr/>
            </a:pPr>
            <a:endParaRPr lang="en-US" sz="3600" b="1" dirty="0">
              <a:solidFill>
                <a:srgbClr val="002060"/>
              </a:solidFill>
              <a:effectLst>
                <a:outerShdw blurRad="38100" dist="38100" dir="2700000" algn="tl">
                  <a:srgbClr val="000000">
                    <a:alpha val="43137"/>
                  </a:srgbClr>
                </a:outerShdw>
              </a:effectLst>
              <a:latin typeface="Palatino Linotype" pitchFamily="18" charset="0"/>
            </a:endParaRPr>
          </a:p>
        </p:txBody>
      </p:sp>
      <p:sp>
        <p:nvSpPr>
          <p:cNvPr id="9" name="Rechteck 8"/>
          <p:cNvSpPr/>
          <p:nvPr/>
        </p:nvSpPr>
        <p:spPr>
          <a:xfrm>
            <a:off x="500063" y="785813"/>
            <a:ext cx="8143875" cy="5643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8678" name="Picture 5"/>
          <p:cNvPicPr>
            <a:picLocks noChangeAspect="1" noChangeArrowheads="1"/>
          </p:cNvPicPr>
          <p:nvPr/>
        </p:nvPicPr>
        <p:blipFill>
          <a:blip r:embed="rId2"/>
          <a:srcRect/>
          <a:stretch>
            <a:fillRect/>
          </a:stretch>
        </p:blipFill>
        <p:spPr bwMode="auto">
          <a:xfrm>
            <a:off x="3598863" y="922338"/>
            <a:ext cx="5545137" cy="5437187"/>
          </a:xfrm>
          <a:prstGeom prst="rect">
            <a:avLst/>
          </a:prstGeom>
          <a:noFill/>
          <a:ln w="9525">
            <a:noFill/>
            <a:miter lim="800000"/>
            <a:headEnd/>
            <a:tailEnd/>
          </a:ln>
        </p:spPr>
      </p:pic>
      <p:sp>
        <p:nvSpPr>
          <p:cNvPr id="28679" name="Text Box 6"/>
          <p:cNvSpPr txBox="1">
            <a:spLocks noChangeArrowheads="1"/>
          </p:cNvSpPr>
          <p:nvPr/>
        </p:nvSpPr>
        <p:spPr bwMode="auto">
          <a:xfrm>
            <a:off x="1173163" y="2708275"/>
            <a:ext cx="1398587" cy="461963"/>
          </a:xfrm>
          <a:prstGeom prst="rect">
            <a:avLst/>
          </a:prstGeom>
          <a:noFill/>
          <a:ln w="9525">
            <a:noFill/>
            <a:miter lim="800000"/>
            <a:headEnd/>
            <a:tailEnd/>
          </a:ln>
        </p:spPr>
        <p:txBody>
          <a:bodyPr wrap="none">
            <a:spAutoFit/>
          </a:bodyPr>
          <a:lstStyle/>
          <a:p>
            <a:r>
              <a:rPr lang="en-US" sz="2400" b="1">
                <a:latin typeface="Palatino Linotype" pitchFamily="18" charset="0"/>
              </a:rPr>
              <a:t>Alu-grid</a:t>
            </a:r>
          </a:p>
        </p:txBody>
      </p:sp>
      <p:sp>
        <p:nvSpPr>
          <p:cNvPr id="28680" name="Text Box 7"/>
          <p:cNvSpPr txBox="1">
            <a:spLocks noChangeArrowheads="1"/>
          </p:cNvSpPr>
          <p:nvPr/>
        </p:nvSpPr>
        <p:spPr bwMode="auto">
          <a:xfrm>
            <a:off x="1144588" y="3500438"/>
            <a:ext cx="2168525" cy="830262"/>
          </a:xfrm>
          <a:prstGeom prst="rect">
            <a:avLst/>
          </a:prstGeom>
          <a:noFill/>
          <a:ln w="9525">
            <a:noFill/>
            <a:miter lim="800000"/>
            <a:headEnd/>
            <a:tailEnd/>
          </a:ln>
        </p:spPr>
        <p:txBody>
          <a:bodyPr wrap="none">
            <a:spAutoFit/>
          </a:bodyPr>
          <a:lstStyle/>
          <a:p>
            <a:r>
              <a:rPr lang="en-US" sz="2400" b="1">
                <a:latin typeface="Palatino Linotype" pitchFamily="18" charset="0"/>
              </a:rPr>
              <a:t>Side wall:</a:t>
            </a:r>
          </a:p>
          <a:p>
            <a:r>
              <a:rPr lang="en-US" sz="2400" b="1">
                <a:latin typeface="Palatino Linotype" pitchFamily="18" charset="0"/>
              </a:rPr>
              <a:t>Kapton 50 µm</a:t>
            </a:r>
          </a:p>
        </p:txBody>
      </p:sp>
      <p:sp>
        <p:nvSpPr>
          <p:cNvPr id="28681" name="Text Box 8"/>
          <p:cNvSpPr txBox="1">
            <a:spLocks noChangeArrowheads="1"/>
          </p:cNvSpPr>
          <p:nvPr/>
        </p:nvSpPr>
        <p:spPr bwMode="auto">
          <a:xfrm>
            <a:off x="1149350" y="4492625"/>
            <a:ext cx="2208213" cy="1200150"/>
          </a:xfrm>
          <a:prstGeom prst="rect">
            <a:avLst/>
          </a:prstGeom>
          <a:noFill/>
          <a:ln w="9525">
            <a:noFill/>
            <a:miter lim="800000"/>
            <a:headEnd/>
            <a:tailEnd/>
          </a:ln>
        </p:spPr>
        <p:txBody>
          <a:bodyPr wrap="none">
            <a:spAutoFit/>
          </a:bodyPr>
          <a:lstStyle/>
          <a:p>
            <a:r>
              <a:rPr lang="en-US" sz="2400" b="1">
                <a:latin typeface="Palatino Linotype" pitchFamily="18" charset="0"/>
              </a:rPr>
              <a:t>Kaon entrance</a:t>
            </a:r>
          </a:p>
          <a:p>
            <a:r>
              <a:rPr lang="en-US" sz="2400" b="1">
                <a:latin typeface="Palatino Linotype" pitchFamily="18" charset="0"/>
              </a:rPr>
              <a:t>Window:</a:t>
            </a:r>
          </a:p>
          <a:p>
            <a:r>
              <a:rPr lang="en-US" sz="2400" b="1">
                <a:latin typeface="Palatino Linotype" pitchFamily="18" charset="0"/>
              </a:rPr>
              <a:t>Kapton 75 µm</a:t>
            </a:r>
          </a:p>
        </p:txBody>
      </p:sp>
      <p:sp>
        <p:nvSpPr>
          <p:cNvPr id="28682" name="Text Box 9"/>
          <p:cNvSpPr txBox="1">
            <a:spLocks noChangeArrowheads="1"/>
          </p:cNvSpPr>
          <p:nvPr/>
        </p:nvSpPr>
        <p:spPr bwMode="auto">
          <a:xfrm>
            <a:off x="1143000" y="1071563"/>
            <a:ext cx="2857500" cy="830262"/>
          </a:xfrm>
          <a:prstGeom prst="rect">
            <a:avLst/>
          </a:prstGeom>
          <a:solidFill>
            <a:schemeClr val="bg1"/>
          </a:solidFill>
          <a:ln w="9525">
            <a:noFill/>
            <a:miter lim="800000"/>
            <a:headEnd/>
            <a:tailEnd/>
          </a:ln>
        </p:spPr>
        <p:txBody>
          <a:bodyPr>
            <a:spAutoFit/>
          </a:bodyPr>
          <a:lstStyle/>
          <a:p>
            <a:r>
              <a:rPr lang="en-US" sz="2400" b="1">
                <a:latin typeface="Palatino Linotype" pitchFamily="18" charset="0"/>
              </a:rPr>
              <a:t>working T  22 K</a:t>
            </a:r>
          </a:p>
          <a:p>
            <a:r>
              <a:rPr lang="en-US" sz="2400" b="1">
                <a:latin typeface="Palatino Linotype" pitchFamily="18" charset="0"/>
              </a:rPr>
              <a:t>working P  1.5 bar         </a:t>
            </a:r>
          </a:p>
        </p:txBody>
      </p:sp>
      <p:cxnSp>
        <p:nvCxnSpPr>
          <p:cNvPr id="17" name="Gerade Verbindung mit Pfeil 16"/>
          <p:cNvCxnSpPr/>
          <p:nvPr/>
        </p:nvCxnSpPr>
        <p:spPr>
          <a:xfrm>
            <a:off x="2613025" y="3009900"/>
            <a:ext cx="1673225" cy="276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071813" y="3786188"/>
            <a:ext cx="1214437" cy="285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2928938" y="5214938"/>
            <a:ext cx="1714500" cy="714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1071563" y="68263"/>
            <a:ext cx="8072437" cy="646112"/>
          </a:xfrm>
          <a:prstGeom prst="rect">
            <a:avLst/>
          </a:prstGeom>
        </p:spPr>
        <p:txBody>
          <a:bodyPr>
            <a:spAutoFit/>
          </a:bodyPr>
          <a:lstStyle/>
          <a:p>
            <a:pPr algn="ctr">
              <a:defRPr/>
            </a:pPr>
            <a:r>
              <a:rPr lang="en-GB" sz="3600" b="1" dirty="0">
                <a:effectLst>
                  <a:outerShdw blurRad="38100" dist="38100" dir="2700000" algn="tl">
                    <a:srgbClr val="000000">
                      <a:alpha val="43137"/>
                    </a:srgbClr>
                  </a:outerShdw>
                </a:effectLst>
                <a:latin typeface="Palatino Linotype" pitchFamily="18" charset="0"/>
              </a:rPr>
              <a:t>Lightweight  cryogenic  target  cell</a:t>
            </a:r>
          </a:p>
        </p:txBody>
      </p:sp>
      <p:grpSp>
        <p:nvGrpSpPr>
          <p:cNvPr id="21" name="Gruppieren 20"/>
          <p:cNvGrpSpPr/>
          <p:nvPr/>
        </p:nvGrpSpPr>
        <p:grpSpPr>
          <a:xfrm>
            <a:off x="0" y="0"/>
            <a:ext cx="785786" cy="6858000"/>
            <a:chOff x="0" y="0"/>
            <a:chExt cx="785786" cy="6858000"/>
          </a:xfrm>
        </p:grpSpPr>
        <p:sp>
          <p:nvSpPr>
            <p:cNvPr id="22" name="Rechteck 21"/>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5" descr="Logo_2"/>
            <p:cNvPicPr>
              <a:picLocks noChangeAspect="1" noChangeArrowheads="1"/>
            </p:cNvPicPr>
            <p:nvPr/>
          </p:nvPicPr>
          <p:blipFill>
            <a:blip r:embed="rId3"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24" name="Grafik 106" descr="oeaw_logo_weiss_d.jpg"/>
            <p:cNvPicPr>
              <a:picLocks noChangeAspect="1"/>
            </p:cNvPicPr>
            <p:nvPr/>
          </p:nvPicPr>
          <p:blipFill>
            <a:blip r:embed="rId4"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25" name="Foliennummernplatzhalter 24"/>
          <p:cNvSpPr>
            <a:spLocks noGrp="1"/>
          </p:cNvSpPr>
          <p:nvPr>
            <p:ph type="sldNum" sz="quarter" idx="12"/>
          </p:nvPr>
        </p:nvSpPr>
        <p:spPr/>
        <p:txBody>
          <a:bodyPr/>
          <a:lstStyle/>
          <a:p>
            <a:pPr>
              <a:defRPr/>
            </a:pPr>
            <a:fld id="{18BC045E-20F5-4DBC-9B7D-9FF6684D44B7}" type="slidenum">
              <a:rPr lang="en-US" smtClean="0"/>
              <a:pPr>
                <a:defRPr/>
              </a:pPr>
              <a:t>28</a:t>
            </a:fld>
            <a:endParaRPr lang="en-US"/>
          </a:p>
        </p:txBody>
      </p:sp>
      <p:sp>
        <p:nvSpPr>
          <p:cNvPr id="26" name="Fußzeilenplatzhalter 25"/>
          <p:cNvSpPr>
            <a:spLocks noGrp="1"/>
          </p:cNvSpPr>
          <p:nvPr>
            <p:ph type="ftr" sz="quarter" idx="11"/>
          </p:nvPr>
        </p:nvSpPr>
        <p:spPr>
          <a:xfrm>
            <a:off x="3124200" y="6381774"/>
            <a:ext cx="3376626" cy="476250"/>
          </a:xfrm>
        </p:spPr>
        <p:txBody>
          <a:bodyPr/>
          <a:lstStyle/>
          <a:p>
            <a:pPr>
              <a:defRPr/>
            </a:pPr>
            <a:r>
              <a:rPr lang="en-US" dirty="0" smtClean="0"/>
              <a:t>Advanced studies in low-energy QCD   LNF June 19, 2013</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7143750" y="1630363"/>
            <a:ext cx="428625" cy="142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700" name="Picture 3"/>
          <p:cNvPicPr>
            <a:picLocks noChangeAspect="1" noChangeArrowheads="1"/>
          </p:cNvPicPr>
          <p:nvPr/>
        </p:nvPicPr>
        <p:blipFill>
          <a:blip r:embed="rId2"/>
          <a:srcRect/>
          <a:stretch>
            <a:fillRect/>
          </a:stretch>
        </p:blipFill>
        <p:spPr bwMode="auto">
          <a:xfrm>
            <a:off x="4572000" y="714375"/>
            <a:ext cx="4340225" cy="4286250"/>
          </a:xfrm>
          <a:prstGeom prst="rect">
            <a:avLst/>
          </a:prstGeom>
          <a:noFill/>
          <a:ln w="9525">
            <a:noFill/>
            <a:miter lim="800000"/>
            <a:headEnd/>
            <a:tailEnd/>
          </a:ln>
        </p:spPr>
      </p:pic>
      <p:grpSp>
        <p:nvGrpSpPr>
          <p:cNvPr id="29701" name="Gruppieren 16"/>
          <p:cNvGrpSpPr>
            <a:grpSpLocks/>
          </p:cNvGrpSpPr>
          <p:nvPr/>
        </p:nvGrpSpPr>
        <p:grpSpPr bwMode="auto">
          <a:xfrm>
            <a:off x="2428875" y="1143000"/>
            <a:ext cx="2455863" cy="3065463"/>
            <a:chOff x="2830258" y="1142984"/>
            <a:chExt cx="2456122" cy="3065340"/>
          </a:xfrm>
        </p:grpSpPr>
        <p:sp>
          <p:nvSpPr>
            <p:cNvPr id="29706" name="Text Box 5"/>
            <p:cNvSpPr txBox="1">
              <a:spLocks noChangeArrowheads="1"/>
            </p:cNvSpPr>
            <p:nvPr/>
          </p:nvSpPr>
          <p:spPr bwMode="auto">
            <a:xfrm>
              <a:off x="2830258" y="1142984"/>
              <a:ext cx="2456122" cy="707886"/>
            </a:xfrm>
            <a:prstGeom prst="rect">
              <a:avLst/>
            </a:prstGeom>
            <a:solidFill>
              <a:schemeClr val="bg1"/>
            </a:solidFill>
            <a:ln w="9525">
              <a:noFill/>
              <a:miter lim="800000"/>
              <a:headEnd/>
              <a:tailEnd/>
            </a:ln>
          </p:spPr>
          <p:txBody>
            <a:bodyPr wrap="none">
              <a:spAutoFit/>
            </a:bodyPr>
            <a:lstStyle/>
            <a:p>
              <a:r>
                <a:rPr lang="en-US" sz="2000">
                  <a:latin typeface="Palatino Linotype" pitchFamily="18" charset="0"/>
                </a:rPr>
                <a:t>SDD window frame</a:t>
              </a:r>
            </a:p>
            <a:p>
              <a:r>
                <a:rPr lang="en-US" sz="2000">
                  <a:latin typeface="Palatino Linotype" pitchFamily="18" charset="0"/>
                </a:rPr>
                <a:t>(pure Al 99.999%)</a:t>
              </a:r>
            </a:p>
          </p:txBody>
        </p:sp>
        <p:sp>
          <p:nvSpPr>
            <p:cNvPr id="29707" name="Text Box 7"/>
            <p:cNvSpPr txBox="1">
              <a:spLocks noChangeArrowheads="1"/>
            </p:cNvSpPr>
            <p:nvPr/>
          </p:nvSpPr>
          <p:spPr bwMode="auto">
            <a:xfrm>
              <a:off x="2830258" y="1928802"/>
              <a:ext cx="1922321" cy="707886"/>
            </a:xfrm>
            <a:prstGeom prst="rect">
              <a:avLst/>
            </a:prstGeom>
            <a:solidFill>
              <a:schemeClr val="bg1"/>
            </a:solidFill>
            <a:ln w="9525">
              <a:noFill/>
              <a:miter lim="800000"/>
              <a:headEnd/>
              <a:tailEnd/>
            </a:ln>
          </p:spPr>
          <p:txBody>
            <a:bodyPr wrap="none">
              <a:spAutoFit/>
            </a:bodyPr>
            <a:lstStyle/>
            <a:p>
              <a:r>
                <a:rPr lang="en-US" sz="2000">
                  <a:latin typeface="Palatino Linotype" pitchFamily="18" charset="0"/>
                </a:rPr>
                <a:t>flexible Kapton</a:t>
              </a:r>
            </a:p>
            <a:p>
              <a:r>
                <a:rPr lang="en-US" sz="2000">
                  <a:latin typeface="Palatino Linotype" pitchFamily="18" charset="0"/>
                </a:rPr>
                <a:t>boards</a:t>
              </a:r>
            </a:p>
          </p:txBody>
        </p:sp>
        <p:sp>
          <p:nvSpPr>
            <p:cNvPr id="29708" name="Text Box 10"/>
            <p:cNvSpPr txBox="1">
              <a:spLocks noChangeArrowheads="1"/>
            </p:cNvSpPr>
            <p:nvPr/>
          </p:nvSpPr>
          <p:spPr bwMode="auto">
            <a:xfrm>
              <a:off x="2830258" y="2714620"/>
              <a:ext cx="1691489" cy="707886"/>
            </a:xfrm>
            <a:prstGeom prst="rect">
              <a:avLst/>
            </a:prstGeom>
            <a:solidFill>
              <a:schemeClr val="bg1"/>
            </a:solidFill>
            <a:ln w="9525">
              <a:noFill/>
              <a:miter lim="800000"/>
              <a:headEnd/>
              <a:tailEnd/>
            </a:ln>
          </p:spPr>
          <p:txBody>
            <a:bodyPr wrap="none">
              <a:spAutoFit/>
            </a:bodyPr>
            <a:lstStyle/>
            <a:p>
              <a:r>
                <a:rPr lang="en-US" sz="2000">
                  <a:latin typeface="Palatino Linotype" pitchFamily="18" charset="0"/>
                </a:rPr>
                <a:t>pre-amplifier</a:t>
              </a:r>
            </a:p>
            <a:p>
              <a:r>
                <a:rPr lang="en-US" sz="2000">
                  <a:latin typeface="Palatino Linotype" pitchFamily="18" charset="0"/>
                </a:rPr>
                <a:t>board</a:t>
              </a:r>
            </a:p>
          </p:txBody>
        </p:sp>
        <p:sp>
          <p:nvSpPr>
            <p:cNvPr id="29709" name="Text Box 13"/>
            <p:cNvSpPr txBox="1">
              <a:spLocks noChangeArrowheads="1"/>
            </p:cNvSpPr>
            <p:nvPr/>
          </p:nvSpPr>
          <p:spPr bwMode="auto">
            <a:xfrm>
              <a:off x="2830258" y="3500438"/>
              <a:ext cx="2440989" cy="707886"/>
            </a:xfrm>
            <a:prstGeom prst="rect">
              <a:avLst/>
            </a:prstGeom>
            <a:noFill/>
            <a:ln w="9525">
              <a:noFill/>
              <a:miter lim="800000"/>
              <a:headEnd/>
              <a:tailEnd/>
            </a:ln>
          </p:spPr>
          <p:txBody>
            <a:bodyPr wrap="none">
              <a:spAutoFit/>
            </a:bodyPr>
            <a:lstStyle/>
            <a:p>
              <a:r>
                <a:rPr lang="en-US" sz="2000">
                  <a:latin typeface="Palatino Linotype" pitchFamily="18" charset="0"/>
                </a:rPr>
                <a:t>HV+LV distribution</a:t>
              </a:r>
            </a:p>
            <a:p>
              <a:r>
                <a:rPr lang="en-US" sz="2000">
                  <a:latin typeface="Palatino Linotype" pitchFamily="18" charset="0"/>
                </a:rPr>
                <a:t>board</a:t>
              </a:r>
            </a:p>
          </p:txBody>
        </p:sp>
      </p:grpSp>
      <p:pic>
        <p:nvPicPr>
          <p:cNvPr id="29702" name="Picture 1"/>
          <p:cNvPicPr>
            <a:picLocks noChangeAspect="1" noChangeArrowheads="1"/>
          </p:cNvPicPr>
          <p:nvPr/>
        </p:nvPicPr>
        <p:blipFill>
          <a:blip r:embed="rId3"/>
          <a:srcRect/>
          <a:stretch>
            <a:fillRect/>
          </a:stretch>
        </p:blipFill>
        <p:spPr bwMode="auto">
          <a:xfrm>
            <a:off x="1143000" y="4286250"/>
            <a:ext cx="4352925" cy="2571750"/>
          </a:xfrm>
          <a:prstGeom prst="rect">
            <a:avLst/>
          </a:prstGeom>
          <a:noFill/>
          <a:ln w="9525">
            <a:noFill/>
            <a:miter lim="800000"/>
            <a:headEnd/>
            <a:tailEnd/>
          </a:ln>
        </p:spPr>
      </p:pic>
      <p:sp>
        <p:nvSpPr>
          <p:cNvPr id="18" name="Rechteck 17"/>
          <p:cNvSpPr/>
          <p:nvPr/>
        </p:nvSpPr>
        <p:spPr>
          <a:xfrm>
            <a:off x="1071563" y="68263"/>
            <a:ext cx="8072437" cy="646112"/>
          </a:xfrm>
          <a:prstGeom prst="rect">
            <a:avLst/>
          </a:prstGeom>
        </p:spPr>
        <p:txBody>
          <a:bodyPr>
            <a:spAutoFit/>
          </a:bodyPr>
          <a:lstStyle/>
          <a:p>
            <a:pPr algn="ctr">
              <a:defRPr/>
            </a:pPr>
            <a:r>
              <a:rPr lang="en-GB" sz="3600" b="1" dirty="0">
                <a:effectLst>
                  <a:outerShdw blurRad="38100" dist="38100" dir="2700000" algn="tl">
                    <a:srgbClr val="000000">
                      <a:alpha val="43137"/>
                    </a:srgbClr>
                  </a:outerShdw>
                </a:effectLst>
                <a:latin typeface="Palatino Linotype" pitchFamily="18" charset="0"/>
              </a:rPr>
              <a:t>Development of large area SDDs</a:t>
            </a:r>
          </a:p>
        </p:txBody>
      </p:sp>
      <p:sp>
        <p:nvSpPr>
          <p:cNvPr id="19" name="Rechteck 18"/>
          <p:cNvSpPr/>
          <p:nvPr/>
        </p:nvSpPr>
        <p:spPr>
          <a:xfrm>
            <a:off x="5572125" y="5000625"/>
            <a:ext cx="3571875" cy="954088"/>
          </a:xfrm>
          <a:prstGeom prst="rect">
            <a:avLst/>
          </a:prstGeom>
        </p:spPr>
        <p:txBody>
          <a:bodyPr>
            <a:spAutoFit/>
          </a:bodyPr>
          <a:lstStyle/>
          <a:p>
            <a:pPr marL="342900" indent="-342900">
              <a:defRPr/>
            </a:pPr>
            <a:r>
              <a:rPr lang="de-DE" sz="2800" kern="0" dirty="0">
                <a:solidFill>
                  <a:srgbClr val="FF0000"/>
                </a:solidFill>
                <a:latin typeface="Palatino Linotype" pitchFamily="18" charset="0"/>
              </a:rPr>
              <a:t>FP-6 EU </a:t>
            </a:r>
            <a:r>
              <a:rPr lang="de-DE" sz="2800" kern="0" dirty="0" err="1">
                <a:solidFill>
                  <a:srgbClr val="FF0000"/>
                </a:solidFill>
                <a:latin typeface="Palatino Linotype" pitchFamily="18" charset="0"/>
              </a:rPr>
              <a:t>programme</a:t>
            </a:r>
            <a:r>
              <a:rPr lang="de-DE" sz="2800" kern="0" dirty="0">
                <a:solidFill>
                  <a:srgbClr val="FF0000"/>
                </a:solidFill>
                <a:latin typeface="Palatino Linotype" pitchFamily="18" charset="0"/>
              </a:rPr>
              <a:t>:</a:t>
            </a:r>
          </a:p>
          <a:p>
            <a:pPr marL="342900" indent="-342900">
              <a:defRPr/>
            </a:pPr>
            <a:r>
              <a:rPr lang="de-DE" sz="2800" kern="0" dirty="0" err="1">
                <a:solidFill>
                  <a:srgbClr val="FF0000"/>
                </a:solidFill>
                <a:latin typeface="Palatino Linotype" pitchFamily="18" charset="0"/>
              </a:rPr>
              <a:t>HadronPhysics</a:t>
            </a:r>
            <a:endParaRPr lang="de-DE" sz="2800" kern="0" dirty="0">
              <a:solidFill>
                <a:srgbClr val="FF0000"/>
              </a:solidFill>
              <a:latin typeface="Palatino Linotype" pitchFamily="18" charset="0"/>
            </a:endParaRPr>
          </a:p>
        </p:txBody>
      </p:sp>
      <p:sp>
        <p:nvSpPr>
          <p:cNvPr id="29705" name="Fußzeilenplatzhalter 19"/>
          <p:cNvSpPr>
            <a:spLocks noGrp="1"/>
          </p:cNvSpPr>
          <p:nvPr>
            <p:ph type="ftr" sz="quarter" idx="11"/>
          </p:nvPr>
        </p:nvSpPr>
        <p:spPr>
          <a:xfrm>
            <a:off x="4195770" y="6381774"/>
            <a:ext cx="3376626" cy="476250"/>
          </a:xfrm>
          <a:noFill/>
        </p:spPr>
        <p:txBody>
          <a:bodyPr/>
          <a:lstStyle/>
          <a:p>
            <a:r>
              <a:rPr lang="en-US" dirty="0" smtClean="0"/>
              <a:t>Advanced studies in low-energy QCD   LNF June 19, 2013</a:t>
            </a:r>
            <a:endParaRPr lang="en-GB" dirty="0" smtClean="0"/>
          </a:p>
        </p:txBody>
      </p:sp>
      <p:grpSp>
        <p:nvGrpSpPr>
          <p:cNvPr id="17" name="Gruppieren 16"/>
          <p:cNvGrpSpPr/>
          <p:nvPr/>
        </p:nvGrpSpPr>
        <p:grpSpPr>
          <a:xfrm>
            <a:off x="0" y="0"/>
            <a:ext cx="785786" cy="6858000"/>
            <a:chOff x="0" y="0"/>
            <a:chExt cx="785786" cy="6858000"/>
          </a:xfrm>
        </p:grpSpPr>
        <p:sp>
          <p:nvSpPr>
            <p:cNvPr id="20" name="Rechteck 19"/>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5" descr="Logo_2"/>
            <p:cNvPicPr>
              <a:picLocks noChangeAspect="1" noChangeArrowheads="1"/>
            </p:cNvPicPr>
            <p:nvPr/>
          </p:nvPicPr>
          <p:blipFill>
            <a:blip r:embed="rId4"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22" name="Grafik 106" descr="oeaw_logo_weiss_d.jpg"/>
            <p:cNvPicPr>
              <a:picLocks noChangeAspect="1"/>
            </p:cNvPicPr>
            <p:nvPr/>
          </p:nvPicPr>
          <p:blipFill>
            <a:blip r:embed="rId5"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23" name="Foliennummernplatzhalter 22"/>
          <p:cNvSpPr>
            <a:spLocks noGrp="1"/>
          </p:cNvSpPr>
          <p:nvPr>
            <p:ph type="sldNum" sz="quarter" idx="12"/>
          </p:nvPr>
        </p:nvSpPr>
        <p:spPr/>
        <p:txBody>
          <a:bodyPr/>
          <a:lstStyle/>
          <a:p>
            <a:pPr>
              <a:defRPr/>
            </a:pPr>
            <a:fld id="{18BC045E-20F5-4DBC-9B7D-9FF6684D44B7}"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erzherzog1a"/>
          <p:cNvPicPr>
            <a:picLocks noChangeAspect="1" noChangeArrowheads="1"/>
          </p:cNvPicPr>
          <p:nvPr/>
        </p:nvPicPr>
        <p:blipFill>
          <a:blip r:embed="rId2">
            <a:lum bright="60000" contrast="-40000"/>
          </a:blip>
          <a:srcRect/>
          <a:stretch>
            <a:fillRect/>
          </a:stretch>
        </p:blipFill>
        <p:spPr bwMode="auto">
          <a:xfrm>
            <a:off x="611188" y="390525"/>
            <a:ext cx="8477250" cy="6494463"/>
          </a:xfrm>
          <a:prstGeom prst="rect">
            <a:avLst/>
          </a:prstGeom>
          <a:noFill/>
          <a:ln w="9525">
            <a:noFill/>
            <a:miter lim="800000"/>
            <a:headEnd/>
            <a:tailEnd/>
          </a:ln>
        </p:spPr>
      </p:pic>
      <p:grpSp>
        <p:nvGrpSpPr>
          <p:cNvPr id="3075" name="Gruppieren 5"/>
          <p:cNvGrpSpPr>
            <a:grpSpLocks/>
          </p:cNvGrpSpPr>
          <p:nvPr/>
        </p:nvGrpSpPr>
        <p:grpSpPr bwMode="auto">
          <a:xfrm>
            <a:off x="-36513" y="0"/>
            <a:ext cx="893763" cy="6858000"/>
            <a:chOff x="-36512" y="0"/>
            <a:chExt cx="1115616" cy="6858000"/>
          </a:xfrm>
        </p:grpSpPr>
        <p:sp>
          <p:nvSpPr>
            <p:cNvPr id="10" name="Rechteck 9"/>
            <p:cNvSpPr/>
            <p:nvPr/>
          </p:nvSpPr>
          <p:spPr>
            <a:xfrm>
              <a:off x="-36512" y="0"/>
              <a:ext cx="1115616" cy="6858000"/>
            </a:xfrm>
            <a:prstGeom prst="rect">
              <a:avLst/>
            </a:prstGeom>
            <a:solidFill>
              <a:srgbClr val="00133A"/>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3086" name="Grafik 106" descr="oeaw_logo_weiss_d.jpg"/>
            <p:cNvPicPr>
              <a:picLocks noChangeAspect="1"/>
            </p:cNvPicPr>
            <p:nvPr/>
          </p:nvPicPr>
          <p:blipFill>
            <a:blip r:embed="rId3"/>
            <a:srcRect/>
            <a:stretch>
              <a:fillRect/>
            </a:stretch>
          </p:blipFill>
          <p:spPr bwMode="auto">
            <a:xfrm>
              <a:off x="0" y="0"/>
              <a:ext cx="1071571" cy="857232"/>
            </a:xfrm>
            <a:prstGeom prst="rect">
              <a:avLst/>
            </a:prstGeom>
            <a:noFill/>
            <a:ln w="9525">
              <a:noFill/>
              <a:miter lim="800000"/>
              <a:headEnd/>
              <a:tailEnd/>
            </a:ln>
          </p:spPr>
        </p:pic>
        <p:pic>
          <p:nvPicPr>
            <p:cNvPr id="3087" name="Picture 1285" descr="Logo_2"/>
            <p:cNvPicPr>
              <a:picLocks noChangeAspect="1" noChangeArrowheads="1"/>
            </p:cNvPicPr>
            <p:nvPr/>
          </p:nvPicPr>
          <p:blipFill>
            <a:blip r:embed="rId4"/>
            <a:srcRect/>
            <a:stretch>
              <a:fillRect/>
            </a:stretch>
          </p:blipFill>
          <p:spPr bwMode="auto">
            <a:xfrm>
              <a:off x="40944" y="5929330"/>
              <a:ext cx="1000132" cy="748208"/>
            </a:xfrm>
            <a:prstGeom prst="rect">
              <a:avLst/>
            </a:prstGeom>
            <a:noFill/>
            <a:ln w="9525">
              <a:noFill/>
              <a:miter lim="800000"/>
              <a:headEnd/>
              <a:tailEnd/>
            </a:ln>
          </p:spPr>
        </p:pic>
      </p:grpSp>
      <p:sp>
        <p:nvSpPr>
          <p:cNvPr id="3076" name="Text Box 40"/>
          <p:cNvSpPr txBox="1">
            <a:spLocks noChangeArrowheads="1"/>
          </p:cNvSpPr>
          <p:nvPr/>
        </p:nvSpPr>
        <p:spPr bwMode="auto">
          <a:xfrm>
            <a:off x="6084888" y="623888"/>
            <a:ext cx="3059112" cy="6183312"/>
          </a:xfrm>
          <a:prstGeom prst="rect">
            <a:avLst/>
          </a:prstGeom>
          <a:solidFill>
            <a:schemeClr val="bg1">
              <a:alpha val="59999"/>
            </a:schemeClr>
          </a:solidFill>
          <a:ln w="9525">
            <a:noFill/>
            <a:miter lim="800000"/>
            <a:headEnd/>
            <a:tailEnd/>
          </a:ln>
        </p:spPr>
        <p:txBody>
          <a:bodyPr lIns="72000" tIns="72000" rIns="72000" bIns="72000">
            <a:spAutoFit/>
          </a:bodyPr>
          <a:lstStyle/>
          <a:p>
            <a:pPr lvl="1">
              <a:lnSpc>
                <a:spcPct val="88000"/>
              </a:lnSpc>
              <a:spcBef>
                <a:spcPts val="300"/>
              </a:spcBef>
            </a:pPr>
            <a:r>
              <a:rPr lang="de-AT" altLang="ja-JP" sz="1000" b="1">
                <a:latin typeface="AvantGarde Bk BT"/>
                <a:ea typeface="MS PGothic" pitchFamily="34" charset="-128"/>
              </a:rPr>
              <a:t>Programm</a:t>
            </a:r>
          </a:p>
          <a:p>
            <a:pPr lvl="1">
              <a:lnSpc>
                <a:spcPct val="88000"/>
              </a:lnSpc>
              <a:spcBef>
                <a:spcPts val="300"/>
              </a:spcBef>
            </a:pPr>
            <a:endParaRPr lang="de-AT" altLang="ja-JP" sz="1000" b="1">
              <a:latin typeface="AvantGarde Bk BT"/>
              <a:ea typeface="MS PGothic" pitchFamily="34" charset="-128"/>
            </a:endParaRPr>
          </a:p>
          <a:p>
            <a:pPr lvl="1">
              <a:lnSpc>
                <a:spcPct val="88000"/>
              </a:lnSpc>
              <a:spcBef>
                <a:spcPts val="300"/>
              </a:spcBef>
            </a:pPr>
            <a:r>
              <a:rPr lang="de-AT" altLang="ja-JP" sz="1000" b="1">
                <a:latin typeface="AvantGarde Bk BT"/>
                <a:ea typeface="MS PGothic" pitchFamily="34" charset="-128"/>
              </a:rPr>
              <a:t>Präsident Herbert Mang</a:t>
            </a:r>
            <a:r>
              <a:rPr lang="de-AT" altLang="ja-JP" sz="1000">
                <a:latin typeface="AvantGarde Bk BT"/>
                <a:ea typeface="MS PGothic" pitchFamily="34" charset="-128"/>
              </a:rPr>
              <a:t> </a:t>
            </a:r>
            <a:br>
              <a:rPr lang="de-AT" altLang="ja-JP" sz="1000">
                <a:latin typeface="AvantGarde Bk BT"/>
                <a:ea typeface="MS PGothic" pitchFamily="34" charset="-128"/>
              </a:rPr>
            </a:br>
            <a:r>
              <a:rPr lang="de-AT" altLang="ja-JP" sz="1000">
                <a:latin typeface="AvantGarde Bk BT"/>
                <a:ea typeface="MS PGothic" pitchFamily="34" charset="-128"/>
              </a:rPr>
              <a:t>„Stefan Meyer Institut für subatomare Physik – Neues in alter Tradition“</a:t>
            </a:r>
          </a:p>
          <a:p>
            <a:pPr lvl="1">
              <a:lnSpc>
                <a:spcPct val="88000"/>
              </a:lnSpc>
              <a:spcBef>
                <a:spcPts val="900"/>
              </a:spcBef>
            </a:pPr>
            <a:r>
              <a:rPr lang="de-AT" altLang="ja-JP" sz="1000" b="1">
                <a:latin typeface="AvantGarde Bk BT"/>
                <a:ea typeface="MS PGothic" pitchFamily="34" charset="-128"/>
              </a:rPr>
              <a:t>Hélène Langevin-Joliot</a:t>
            </a:r>
            <a:br>
              <a:rPr lang="de-AT" altLang="ja-JP" sz="1000" b="1">
                <a:latin typeface="AvantGarde Bk BT"/>
                <a:ea typeface="MS PGothic" pitchFamily="34" charset="-128"/>
              </a:rPr>
            </a:br>
            <a:r>
              <a:rPr lang="de-AT" altLang="ja-JP" sz="1000">
                <a:latin typeface="AvantGarde Bk BT"/>
                <a:ea typeface="MS PGothic" pitchFamily="34" charset="-128"/>
              </a:rPr>
              <a:t>„Grußwort“</a:t>
            </a:r>
          </a:p>
          <a:p>
            <a:pPr lvl="1">
              <a:lnSpc>
                <a:spcPct val="88000"/>
              </a:lnSpc>
              <a:spcBef>
                <a:spcPts val="900"/>
              </a:spcBef>
            </a:pPr>
            <a:r>
              <a:rPr lang="de-AT" altLang="ja-JP" sz="1000" b="1">
                <a:latin typeface="AvantGarde Bk BT"/>
                <a:ea typeface="MS PGothic" pitchFamily="34" charset="-128"/>
              </a:rPr>
              <a:t>Pierre Radvanyi</a:t>
            </a:r>
            <a:br>
              <a:rPr lang="de-AT" altLang="ja-JP" sz="1000" b="1">
                <a:latin typeface="AvantGarde Bk BT"/>
                <a:ea typeface="MS PGothic" pitchFamily="34" charset="-128"/>
              </a:rPr>
            </a:br>
            <a:r>
              <a:rPr lang="de-AT" altLang="ja-JP" sz="1000">
                <a:latin typeface="AvantGarde Bk BT"/>
                <a:ea typeface="MS PGothic" pitchFamily="34" charset="-128"/>
              </a:rPr>
              <a:t>„Stefan Meyer und die Pioniere der Radiumforschung“</a:t>
            </a:r>
          </a:p>
          <a:p>
            <a:pPr lvl="1">
              <a:lnSpc>
                <a:spcPct val="88000"/>
              </a:lnSpc>
              <a:spcBef>
                <a:spcPts val="900"/>
              </a:spcBef>
            </a:pPr>
            <a:r>
              <a:rPr lang="de-AT" altLang="ja-JP" sz="1000" b="1">
                <a:latin typeface="AvantGarde Bk BT"/>
                <a:ea typeface="MS PGothic" pitchFamily="34" charset="-128"/>
              </a:rPr>
              <a:t>Karl Lintner</a:t>
            </a:r>
            <a:br>
              <a:rPr lang="de-AT" altLang="ja-JP" sz="1000" b="1">
                <a:latin typeface="AvantGarde Bk BT"/>
                <a:ea typeface="MS PGothic" pitchFamily="34" charset="-128"/>
              </a:rPr>
            </a:br>
            <a:r>
              <a:rPr lang="de-AT" altLang="ja-JP" sz="1000">
                <a:latin typeface="AvantGarde Bk BT"/>
                <a:ea typeface="MS PGothic" pitchFamily="34" charset="-128"/>
              </a:rPr>
              <a:t>„Vom Institut für Radiumforschung zum Institut für Mittelenergiephysik“</a:t>
            </a:r>
          </a:p>
          <a:p>
            <a:pPr lvl="1">
              <a:lnSpc>
                <a:spcPct val="88000"/>
              </a:lnSpc>
              <a:spcBef>
                <a:spcPts val="900"/>
              </a:spcBef>
            </a:pPr>
            <a:r>
              <a:rPr lang="de-AT" altLang="ja-JP" sz="1000" b="1">
                <a:latin typeface="AvantGarde Bk BT"/>
                <a:ea typeface="MS PGothic" pitchFamily="34" charset="-128"/>
              </a:rPr>
              <a:t>Jean-Pierre Blaser</a:t>
            </a:r>
            <a:br>
              <a:rPr lang="de-AT" altLang="ja-JP" sz="1000" b="1">
                <a:latin typeface="AvantGarde Bk BT"/>
                <a:ea typeface="MS PGothic" pitchFamily="34" charset="-128"/>
              </a:rPr>
            </a:br>
            <a:r>
              <a:rPr lang="de-AT" altLang="ja-JP" sz="1000">
                <a:latin typeface="AvantGarde Bk BT"/>
                <a:ea typeface="MS PGothic" pitchFamily="34" charset="-128"/>
              </a:rPr>
              <a:t>„Zusammenarbeit der Österreichischen Akademie der Wissenschaften mit dem Schweizer Institut für Nuklearforschung“</a:t>
            </a:r>
          </a:p>
          <a:p>
            <a:pPr lvl="1">
              <a:lnSpc>
                <a:spcPct val="88000"/>
              </a:lnSpc>
              <a:spcBef>
                <a:spcPts val="900"/>
              </a:spcBef>
            </a:pPr>
            <a:r>
              <a:rPr lang="it-IT" altLang="ja-JP" sz="1000" b="1">
                <a:latin typeface="AvantGarde Bk BT"/>
                <a:ea typeface="MS PGothic" pitchFamily="34" charset="-128"/>
              </a:rPr>
              <a:t>Sergio Bertolucci</a:t>
            </a:r>
            <a:br>
              <a:rPr lang="it-IT" altLang="ja-JP" sz="1000" b="1">
                <a:latin typeface="AvantGarde Bk BT"/>
                <a:ea typeface="MS PGothic" pitchFamily="34" charset="-128"/>
              </a:rPr>
            </a:br>
            <a:r>
              <a:rPr lang="it-IT" altLang="ja-JP" sz="1000">
                <a:latin typeface="AvantGarde Bk BT"/>
                <a:ea typeface="MS PGothic" pitchFamily="34" charset="-128"/>
              </a:rPr>
              <a:t>„Kaon Physics at Laboratori Nazionale di Frascati (LNF)“</a:t>
            </a:r>
          </a:p>
          <a:p>
            <a:pPr lvl="1">
              <a:lnSpc>
                <a:spcPct val="88000"/>
              </a:lnSpc>
              <a:spcBef>
                <a:spcPts val="900"/>
              </a:spcBef>
            </a:pPr>
            <a:r>
              <a:rPr lang="it-IT" altLang="ja-JP" sz="1000" b="1">
                <a:latin typeface="AvantGarde Bk BT"/>
                <a:ea typeface="MS PGothic" pitchFamily="34" charset="-128"/>
              </a:rPr>
              <a:t>Carlo Guaraldo</a:t>
            </a:r>
            <a:br>
              <a:rPr lang="it-IT" altLang="ja-JP" sz="1000" b="1">
                <a:latin typeface="AvantGarde Bk BT"/>
                <a:ea typeface="MS PGothic" pitchFamily="34" charset="-128"/>
              </a:rPr>
            </a:br>
            <a:r>
              <a:rPr lang="it-IT" altLang="ja-JP" sz="1000">
                <a:latin typeface="AvantGarde Bk BT"/>
                <a:ea typeface="MS PGothic" pitchFamily="34" charset="-128"/>
              </a:rPr>
              <a:t>„The DEAR-SIDDHARTA-Project at Laboratori Nazionale di Frascati (LNF)“</a:t>
            </a:r>
          </a:p>
          <a:p>
            <a:pPr lvl="1">
              <a:lnSpc>
                <a:spcPct val="88000"/>
              </a:lnSpc>
              <a:spcBef>
                <a:spcPts val="900"/>
              </a:spcBef>
            </a:pPr>
            <a:r>
              <a:rPr lang="en-GB" altLang="ja-JP" sz="1000" b="1">
                <a:latin typeface="AvantGarde Bk BT"/>
                <a:ea typeface="MS PGothic" pitchFamily="34" charset="-128"/>
              </a:rPr>
              <a:t>Sydney Gales</a:t>
            </a:r>
            <a:br>
              <a:rPr lang="en-GB" altLang="ja-JP" sz="1000" b="1">
                <a:latin typeface="AvantGarde Bk BT"/>
                <a:ea typeface="MS PGothic" pitchFamily="34" charset="-128"/>
              </a:rPr>
            </a:br>
            <a:r>
              <a:rPr lang="en-GB" altLang="ja-JP" sz="1000">
                <a:latin typeface="AvantGarde Bk BT"/>
                <a:ea typeface="MS PGothic" pitchFamily="34" charset="-128"/>
              </a:rPr>
              <a:t>“The FAIR-Project at GSI Darmstadt </a:t>
            </a:r>
            <a:br>
              <a:rPr lang="en-GB" altLang="ja-JP" sz="1000">
                <a:latin typeface="AvantGarde Bk BT"/>
                <a:ea typeface="MS PGothic" pitchFamily="34" charset="-128"/>
              </a:rPr>
            </a:br>
            <a:r>
              <a:rPr lang="en-GB" altLang="ja-JP" sz="1000">
                <a:latin typeface="AvantGarde Bk BT"/>
                <a:ea typeface="MS PGothic" pitchFamily="34" charset="-128"/>
              </a:rPr>
              <a:t>– A European Perspective”</a:t>
            </a:r>
          </a:p>
          <a:p>
            <a:pPr lvl="1">
              <a:lnSpc>
                <a:spcPct val="88000"/>
              </a:lnSpc>
              <a:spcBef>
                <a:spcPts val="900"/>
              </a:spcBef>
            </a:pPr>
            <a:r>
              <a:rPr lang="en-GB" altLang="ja-JP" sz="1000" b="1">
                <a:latin typeface="AvantGarde Bk BT"/>
                <a:ea typeface="MS PGothic" pitchFamily="34" charset="-128"/>
              </a:rPr>
              <a:t>Volker Metag</a:t>
            </a:r>
            <a:br>
              <a:rPr lang="en-GB" altLang="ja-JP" sz="1000" b="1">
                <a:latin typeface="AvantGarde Bk BT"/>
                <a:ea typeface="MS PGothic" pitchFamily="34" charset="-128"/>
              </a:rPr>
            </a:br>
            <a:r>
              <a:rPr lang="en-GB" altLang="ja-JP" sz="1000">
                <a:latin typeface="AvantGarde Bk BT"/>
                <a:ea typeface="MS PGothic" pitchFamily="34" charset="-128"/>
              </a:rPr>
              <a:t>“Perspectives of Hadron Physics at FAIR”</a:t>
            </a:r>
          </a:p>
          <a:p>
            <a:pPr lvl="1">
              <a:lnSpc>
                <a:spcPct val="88000"/>
              </a:lnSpc>
            </a:pPr>
            <a:endParaRPr lang="en-GB" altLang="ja-JP" sz="1200" b="1">
              <a:solidFill>
                <a:srgbClr val="FF0000"/>
              </a:solidFill>
              <a:latin typeface="AvantGarde Bk BT"/>
              <a:ea typeface="MS PGothic" pitchFamily="34" charset="-128"/>
            </a:endParaRPr>
          </a:p>
          <a:p>
            <a:pPr lvl="1">
              <a:lnSpc>
                <a:spcPct val="88000"/>
              </a:lnSpc>
            </a:pPr>
            <a:r>
              <a:rPr lang="en-GB" altLang="ja-JP" sz="1200" b="1">
                <a:solidFill>
                  <a:srgbClr val="FF0000"/>
                </a:solidFill>
                <a:latin typeface="AvantGarde Bk BT"/>
                <a:ea typeface="MS PGothic" pitchFamily="34" charset="-128"/>
              </a:rPr>
              <a:t>Paul Kienle</a:t>
            </a:r>
            <a:r>
              <a:rPr lang="en-GB" altLang="ja-JP" sz="1000" b="1">
                <a:latin typeface="AvantGarde Bk BT"/>
                <a:ea typeface="MS PGothic" pitchFamily="34" charset="-128"/>
              </a:rPr>
              <a:t/>
            </a:r>
            <a:br>
              <a:rPr lang="en-GB" altLang="ja-JP" sz="1000" b="1">
                <a:latin typeface="AvantGarde Bk BT"/>
                <a:ea typeface="MS PGothic" pitchFamily="34" charset="-128"/>
              </a:rPr>
            </a:br>
            <a:r>
              <a:rPr lang="en-GB" altLang="ja-JP" sz="1400" b="1">
                <a:solidFill>
                  <a:srgbClr val="FF0000"/>
                </a:solidFill>
                <a:latin typeface="AvantGarde Bk BT"/>
                <a:ea typeface="MS PGothic" pitchFamily="34" charset="-128"/>
              </a:rPr>
              <a:t>“One has to do something new  in  order  to  find something  new”</a:t>
            </a:r>
            <a:br>
              <a:rPr lang="en-GB" altLang="ja-JP" sz="1400" b="1">
                <a:solidFill>
                  <a:srgbClr val="FF0000"/>
                </a:solidFill>
                <a:latin typeface="AvantGarde Bk BT"/>
                <a:ea typeface="MS PGothic" pitchFamily="34" charset="-128"/>
              </a:rPr>
            </a:br>
            <a:r>
              <a:rPr lang="en-GB" altLang="ja-JP" sz="1200" b="1">
                <a:solidFill>
                  <a:srgbClr val="FF0000"/>
                </a:solidFill>
                <a:latin typeface="AvantGarde Bk BT"/>
                <a:ea typeface="MS PGothic" pitchFamily="34" charset="-128"/>
              </a:rPr>
              <a:t>(Georg Christoph Lichtenberg)</a:t>
            </a:r>
          </a:p>
        </p:txBody>
      </p:sp>
      <p:grpSp>
        <p:nvGrpSpPr>
          <p:cNvPr id="3077" name="Group 35"/>
          <p:cNvGrpSpPr>
            <a:grpSpLocks/>
          </p:cNvGrpSpPr>
          <p:nvPr/>
        </p:nvGrpSpPr>
        <p:grpSpPr bwMode="auto">
          <a:xfrm>
            <a:off x="1331913" y="0"/>
            <a:ext cx="6624637" cy="620713"/>
            <a:chOff x="43" y="1272"/>
            <a:chExt cx="4277" cy="501"/>
          </a:xfrm>
        </p:grpSpPr>
        <p:pic>
          <p:nvPicPr>
            <p:cNvPr id="3082" name="Picture 36" descr="header3"/>
            <p:cNvPicPr>
              <a:picLocks noChangeAspect="1" noChangeArrowheads="1"/>
            </p:cNvPicPr>
            <p:nvPr/>
          </p:nvPicPr>
          <p:blipFill>
            <a:blip r:embed="rId5"/>
            <a:srcRect/>
            <a:stretch>
              <a:fillRect/>
            </a:stretch>
          </p:blipFill>
          <p:spPr bwMode="auto">
            <a:xfrm>
              <a:off x="43" y="1272"/>
              <a:ext cx="4277" cy="395"/>
            </a:xfrm>
            <a:prstGeom prst="rect">
              <a:avLst/>
            </a:prstGeom>
            <a:noFill/>
            <a:ln w="9525">
              <a:noFill/>
              <a:miter lim="800000"/>
              <a:headEnd/>
              <a:tailEnd/>
            </a:ln>
          </p:spPr>
        </p:pic>
        <p:pic>
          <p:nvPicPr>
            <p:cNvPr id="3083" name="Picture 37" descr="header2"/>
            <p:cNvPicPr>
              <a:picLocks noChangeAspect="1" noChangeArrowheads="1"/>
            </p:cNvPicPr>
            <p:nvPr/>
          </p:nvPicPr>
          <p:blipFill>
            <a:blip r:embed="rId6"/>
            <a:srcRect/>
            <a:stretch>
              <a:fillRect/>
            </a:stretch>
          </p:blipFill>
          <p:spPr bwMode="auto">
            <a:xfrm>
              <a:off x="44" y="1665"/>
              <a:ext cx="522" cy="108"/>
            </a:xfrm>
            <a:prstGeom prst="rect">
              <a:avLst/>
            </a:prstGeom>
            <a:noFill/>
            <a:ln w="9525">
              <a:noFill/>
              <a:miter lim="800000"/>
              <a:headEnd/>
              <a:tailEnd/>
            </a:ln>
          </p:spPr>
        </p:pic>
        <p:pic>
          <p:nvPicPr>
            <p:cNvPr id="3084" name="Picture 38" descr="hls_gebaeude"/>
            <p:cNvPicPr>
              <a:picLocks noChangeAspect="1" noChangeArrowheads="1"/>
            </p:cNvPicPr>
            <p:nvPr/>
          </p:nvPicPr>
          <p:blipFill>
            <a:blip r:embed="rId7"/>
            <a:srcRect/>
            <a:stretch>
              <a:fillRect/>
            </a:stretch>
          </p:blipFill>
          <p:spPr bwMode="auto">
            <a:xfrm>
              <a:off x="44" y="1322"/>
              <a:ext cx="3391" cy="345"/>
            </a:xfrm>
            <a:prstGeom prst="rect">
              <a:avLst/>
            </a:prstGeom>
            <a:noFill/>
            <a:ln w="9525">
              <a:noFill/>
              <a:miter lim="800000"/>
              <a:headEnd/>
              <a:tailEnd/>
            </a:ln>
          </p:spPr>
        </p:pic>
      </p:grpSp>
      <p:grpSp>
        <p:nvGrpSpPr>
          <p:cNvPr id="3078" name="Group 42"/>
          <p:cNvGrpSpPr>
            <a:grpSpLocks/>
          </p:cNvGrpSpPr>
          <p:nvPr/>
        </p:nvGrpSpPr>
        <p:grpSpPr bwMode="auto">
          <a:xfrm>
            <a:off x="827088" y="981075"/>
            <a:ext cx="1792287" cy="3155950"/>
            <a:chOff x="119" y="943"/>
            <a:chExt cx="1129" cy="1988"/>
          </a:xfrm>
        </p:grpSpPr>
        <p:pic>
          <p:nvPicPr>
            <p:cNvPr id="3080" name="Picture 4" descr="Meyer_IV-8_300dpi"/>
            <p:cNvPicPr>
              <a:picLocks noChangeAspect="1" noChangeArrowheads="1"/>
            </p:cNvPicPr>
            <p:nvPr/>
          </p:nvPicPr>
          <p:blipFill>
            <a:blip r:embed="rId8"/>
            <a:srcRect/>
            <a:stretch>
              <a:fillRect/>
            </a:stretch>
          </p:blipFill>
          <p:spPr bwMode="auto">
            <a:xfrm>
              <a:off x="119" y="943"/>
              <a:ext cx="1129" cy="1633"/>
            </a:xfrm>
            <a:prstGeom prst="rect">
              <a:avLst/>
            </a:prstGeom>
            <a:noFill/>
            <a:ln w="9525">
              <a:noFill/>
              <a:miter lim="800000"/>
              <a:headEnd/>
              <a:tailEnd/>
            </a:ln>
          </p:spPr>
        </p:pic>
        <p:sp>
          <p:nvSpPr>
            <p:cNvPr id="3081" name="Text Box 41"/>
            <p:cNvSpPr txBox="1">
              <a:spLocks noChangeArrowheads="1"/>
            </p:cNvSpPr>
            <p:nvPr/>
          </p:nvSpPr>
          <p:spPr bwMode="auto">
            <a:xfrm>
              <a:off x="208" y="2621"/>
              <a:ext cx="952" cy="310"/>
            </a:xfrm>
            <a:prstGeom prst="rect">
              <a:avLst/>
            </a:prstGeom>
            <a:solidFill>
              <a:schemeClr val="bg1">
                <a:alpha val="79999"/>
              </a:schemeClr>
            </a:solidFill>
            <a:ln w="38100">
              <a:noFill/>
              <a:miter lim="800000"/>
              <a:headEnd/>
              <a:tailEnd/>
            </a:ln>
          </p:spPr>
          <p:txBody>
            <a:bodyPr lIns="96289" tIns="48144" rIns="96289" bIns="48144">
              <a:spAutoFit/>
            </a:bodyPr>
            <a:lstStyle/>
            <a:p>
              <a:pPr algn="ctr"/>
              <a:r>
                <a:rPr lang="de-DE" altLang="zh-CN" sz="1300" b="1">
                  <a:solidFill>
                    <a:srgbClr val="0066FF"/>
                  </a:solidFill>
                  <a:latin typeface="AvantGarde Bk BT"/>
                  <a:ea typeface="SimSun" pitchFamily="2" charset="-122"/>
                </a:rPr>
                <a:t>Stefan Meyer (1872-1949)</a:t>
              </a:r>
              <a:endParaRPr lang="de-DE" sz="1000" b="1">
                <a:solidFill>
                  <a:srgbClr val="0066FF"/>
                </a:solidFill>
                <a:latin typeface="AvantGarde Bk BT"/>
              </a:endParaRPr>
            </a:p>
          </p:txBody>
        </p:sp>
      </p:grpSp>
      <p:sp>
        <p:nvSpPr>
          <p:cNvPr id="3079" name="Text Box 5"/>
          <p:cNvSpPr txBox="1">
            <a:spLocks noChangeArrowheads="1"/>
          </p:cNvSpPr>
          <p:nvPr/>
        </p:nvSpPr>
        <p:spPr bwMode="auto">
          <a:xfrm>
            <a:off x="2700338" y="1196975"/>
            <a:ext cx="3816350" cy="2390775"/>
          </a:xfrm>
          <a:prstGeom prst="rect">
            <a:avLst/>
          </a:prstGeom>
          <a:solidFill>
            <a:schemeClr val="bg1">
              <a:alpha val="79999"/>
            </a:schemeClr>
          </a:solidFill>
          <a:ln w="38100">
            <a:solidFill>
              <a:schemeClr val="tx1"/>
            </a:solidFill>
            <a:miter lim="800000"/>
            <a:headEnd/>
            <a:tailEnd/>
          </a:ln>
        </p:spPr>
        <p:txBody>
          <a:bodyPr lIns="96289" tIns="48144" rIns="96289" bIns="48144">
            <a:spAutoFit/>
          </a:bodyPr>
          <a:lstStyle/>
          <a:p>
            <a:pPr algn="ctr"/>
            <a:r>
              <a:rPr lang="de-DE" altLang="zh-CN" sz="2100" b="1">
                <a:solidFill>
                  <a:srgbClr val="0066FF"/>
                </a:solidFill>
                <a:latin typeface="AvantGarde Bk BT"/>
                <a:ea typeface="SimSun" pitchFamily="2" charset="-122"/>
              </a:rPr>
              <a:t>EINLADUNG</a:t>
            </a:r>
          </a:p>
          <a:p>
            <a:pPr algn="ctr"/>
            <a:r>
              <a:rPr lang="de-DE" altLang="zh-CN" sz="2100" b="1">
                <a:solidFill>
                  <a:srgbClr val="0066FF"/>
                </a:solidFill>
                <a:latin typeface="AvantGarde Bk BT"/>
                <a:ea typeface="SimSun" pitchFamily="2" charset="-122"/>
              </a:rPr>
              <a:t>zur Festveranstaltung</a:t>
            </a:r>
          </a:p>
          <a:p>
            <a:pPr algn="ctr"/>
            <a:r>
              <a:rPr lang="de-DE" altLang="zh-CN" sz="2500" b="1">
                <a:solidFill>
                  <a:srgbClr val="0066FF"/>
                </a:solidFill>
                <a:latin typeface="AvantGarde Bk BT"/>
                <a:ea typeface="SimSun" pitchFamily="2" charset="-122"/>
              </a:rPr>
              <a:t>Stefan Meyer Institut</a:t>
            </a:r>
          </a:p>
          <a:p>
            <a:pPr algn="ctr"/>
            <a:r>
              <a:rPr lang="de-DE" altLang="zh-CN" sz="1900" b="1" i="1">
                <a:solidFill>
                  <a:srgbClr val="0066FF"/>
                </a:solidFill>
                <a:latin typeface="AvantGarde Bk BT"/>
                <a:ea typeface="SimSun" pitchFamily="2" charset="-122"/>
              </a:rPr>
              <a:t>für subatomare Physik</a:t>
            </a:r>
          </a:p>
          <a:p>
            <a:pPr algn="ctr"/>
            <a:endParaRPr lang="de-DE" altLang="zh-CN" sz="1400" b="1">
              <a:solidFill>
                <a:srgbClr val="0066FF"/>
              </a:solidFill>
              <a:latin typeface="AvantGarde Bk BT"/>
              <a:ea typeface="SimSun" pitchFamily="2" charset="-122"/>
            </a:endParaRPr>
          </a:p>
          <a:p>
            <a:pPr algn="ctr"/>
            <a:r>
              <a:rPr lang="de-DE" altLang="zh-CN" sz="1600" b="1">
                <a:solidFill>
                  <a:srgbClr val="0066FF"/>
                </a:solidFill>
                <a:latin typeface="AvantGarde Bk BT"/>
                <a:ea typeface="SimSun" pitchFamily="2" charset="-122"/>
              </a:rPr>
              <a:t>Freitag, den 29. Okt. 2004, 15 Uhr</a:t>
            </a:r>
          </a:p>
          <a:p>
            <a:pPr algn="ctr"/>
            <a:r>
              <a:rPr lang="de-DE" altLang="zh-CN" sz="1600" b="1">
                <a:solidFill>
                  <a:srgbClr val="0066FF"/>
                </a:solidFill>
                <a:latin typeface="AvantGarde Bk BT"/>
                <a:ea typeface="SimSun" pitchFamily="2" charset="-122"/>
              </a:rPr>
              <a:t>Theatersaal der ÖAW</a:t>
            </a:r>
          </a:p>
          <a:p>
            <a:pPr algn="ctr"/>
            <a:r>
              <a:rPr lang="de-DE" altLang="zh-CN" sz="1600" b="1">
                <a:solidFill>
                  <a:srgbClr val="0066FF"/>
                </a:solidFill>
                <a:latin typeface="AvantGarde Bk BT"/>
                <a:ea typeface="SimSun" pitchFamily="2" charset="-122"/>
              </a:rPr>
              <a:t>1010 Wien, Sonnenfelsgasse 19</a:t>
            </a:r>
            <a:endParaRPr lang="de-DE" sz="2000" b="1">
              <a:solidFill>
                <a:srgbClr val="0066FF"/>
              </a:solidFill>
            </a:endParaRPr>
          </a:p>
        </p:txBody>
      </p:sp>
      <p:sp>
        <p:nvSpPr>
          <p:cNvPr id="16" name="Foliennummernplatzhalter 15"/>
          <p:cNvSpPr>
            <a:spLocks noGrp="1"/>
          </p:cNvSpPr>
          <p:nvPr>
            <p:ph type="sldNum" sz="quarter" idx="12"/>
          </p:nvPr>
        </p:nvSpPr>
        <p:spPr>
          <a:xfrm>
            <a:off x="7072330" y="6572272"/>
            <a:ext cx="2019328" cy="255609"/>
          </a:xfrm>
        </p:spPr>
        <p:txBody>
          <a:bodyPr/>
          <a:lstStyle/>
          <a:p>
            <a:pPr>
              <a:defRPr/>
            </a:pPr>
            <a:fld id="{18BC045E-20F5-4DBC-9B7D-9FF6684D44B7}" type="slidenum">
              <a:rPr lang="en-US" smtClean="0"/>
              <a:pPr>
                <a:defRPr/>
              </a:pPr>
              <a:t>3</a:t>
            </a:fld>
            <a:endParaRPr lang="en-US" dirty="0"/>
          </a:p>
        </p:txBody>
      </p:sp>
      <p:sp>
        <p:nvSpPr>
          <p:cNvPr id="17" name="Fußzeilenplatzhalter 16"/>
          <p:cNvSpPr>
            <a:spLocks noGrp="1"/>
          </p:cNvSpPr>
          <p:nvPr>
            <p:ph type="ftr" sz="quarter" idx="11"/>
          </p:nvPr>
        </p:nvSpPr>
        <p:spPr>
          <a:xfrm>
            <a:off x="3124200" y="6245225"/>
            <a:ext cx="3305188"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1071538" y="642918"/>
            <a:ext cx="8001024" cy="6039690"/>
          </a:xfrm>
          <a:prstGeom prst="rect">
            <a:avLst/>
          </a:prstGeom>
          <a:noFill/>
          <a:ln w="9525">
            <a:noFill/>
            <a:miter lim="800000"/>
            <a:headEnd/>
            <a:tailEnd/>
          </a:ln>
          <a:effectLst/>
        </p:spPr>
      </p:pic>
      <p:sp>
        <p:nvSpPr>
          <p:cNvPr id="12" name="Rechteck 11"/>
          <p:cNvSpPr/>
          <p:nvPr/>
        </p:nvSpPr>
        <p:spPr>
          <a:xfrm>
            <a:off x="7143768" y="1630987"/>
            <a:ext cx="428628" cy="1428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hteck 8"/>
          <p:cNvSpPr/>
          <p:nvPr/>
        </p:nvSpPr>
        <p:spPr>
          <a:xfrm>
            <a:off x="1071538" y="0"/>
            <a:ext cx="8072462" cy="646331"/>
          </a:xfrm>
          <a:prstGeom prst="rect">
            <a:avLst/>
          </a:prstGeom>
        </p:spPr>
        <p:txBody>
          <a:bodyPr wrap="square">
            <a:spAutoFit/>
          </a:bodyPr>
          <a:lstStyle/>
          <a:p>
            <a:pPr algn="ctr"/>
            <a:r>
              <a:rPr kumimoji="1" lang="en-US" altLang="ja-JP" sz="3600" b="1" dirty="0" smtClean="0">
                <a:effectLst>
                  <a:outerShdw blurRad="38100" dist="38100" dir="2700000" algn="tl">
                    <a:srgbClr val="000000">
                      <a:alpha val="43137"/>
                    </a:srgbClr>
                  </a:outerShdw>
                </a:effectLst>
                <a:latin typeface="Palatino Linotype" pitchFamily="18" charset="0"/>
                <a:ea typeface="ＭＳ Ｐゴシック" pitchFamily="50" charset="-128"/>
                <a:cs typeface="Arial" pitchFamily="34" charset="0"/>
              </a:rPr>
              <a:t>K</a:t>
            </a:r>
            <a:r>
              <a:rPr kumimoji="1" lang="en-US" altLang="ja-JP" sz="3600" b="1" baseline="40000" dirty="0" smtClean="0">
                <a:effectLst>
                  <a:outerShdw blurRad="38100" dist="38100" dir="2700000" algn="tl">
                    <a:srgbClr val="000000">
                      <a:alpha val="43137"/>
                    </a:srgbClr>
                  </a:outerShdw>
                </a:effectLst>
                <a:latin typeface="Palatino Linotype" pitchFamily="18" charset="0"/>
                <a:ea typeface="ＭＳ Ｐゴシック" pitchFamily="50" charset="-128"/>
                <a:cs typeface="Arial" pitchFamily="34" charset="0"/>
              </a:rPr>
              <a:t>-</a:t>
            </a:r>
            <a:r>
              <a:rPr kumimoji="1" lang="en-US" altLang="ja-JP" sz="3600" b="1" dirty="0" smtClean="0">
                <a:effectLst>
                  <a:outerShdw blurRad="38100" dist="38100" dir="2700000" algn="tl">
                    <a:srgbClr val="000000">
                      <a:alpha val="43137"/>
                    </a:srgbClr>
                  </a:outerShdw>
                </a:effectLst>
                <a:latin typeface="Palatino Linotype" pitchFamily="18" charset="0"/>
                <a:ea typeface="ＭＳ Ｐゴシック" pitchFamily="50" charset="-128"/>
                <a:cs typeface="Arial" pitchFamily="34" charset="0"/>
              </a:rPr>
              <a:t>p spectrum after BG subtraction </a:t>
            </a:r>
          </a:p>
        </p:txBody>
      </p:sp>
      <p:sp>
        <p:nvSpPr>
          <p:cNvPr id="10" name="Fußzeilenplatzhalter 9"/>
          <p:cNvSpPr>
            <a:spLocks noGrp="1"/>
          </p:cNvSpPr>
          <p:nvPr>
            <p:ph type="ftr" sz="quarter" idx="11"/>
          </p:nvPr>
        </p:nvSpPr>
        <p:spPr>
          <a:xfrm>
            <a:off x="3124200" y="6421461"/>
            <a:ext cx="3376626" cy="365125"/>
          </a:xfrm>
        </p:spPr>
        <p:txBody>
          <a:bodyPr/>
          <a:lstStyle/>
          <a:p>
            <a:r>
              <a:rPr lang="en-US" dirty="0" smtClean="0"/>
              <a:t>Advanced studies in low-energy QCD   LNF June 19, 2013</a:t>
            </a:r>
            <a:endParaRPr lang="en-GB" dirty="0"/>
          </a:p>
        </p:txBody>
      </p:sp>
      <p:grpSp>
        <p:nvGrpSpPr>
          <p:cNvPr id="11" name="Gruppieren 10"/>
          <p:cNvGrpSpPr/>
          <p:nvPr/>
        </p:nvGrpSpPr>
        <p:grpSpPr>
          <a:xfrm>
            <a:off x="0" y="0"/>
            <a:ext cx="785786" cy="6858000"/>
            <a:chOff x="0" y="0"/>
            <a:chExt cx="785786" cy="6858000"/>
          </a:xfrm>
        </p:grpSpPr>
        <p:sp>
          <p:nvSpPr>
            <p:cNvPr id="13" name="Rechteck 12"/>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5" descr="Logo_2"/>
            <p:cNvPicPr>
              <a:picLocks noChangeAspect="1" noChangeArrowheads="1"/>
            </p:cNvPicPr>
            <p:nvPr/>
          </p:nvPicPr>
          <p:blipFill>
            <a:blip r:embed="rId3"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15" name="Grafik 106" descr="oeaw_logo_weiss_d.jpg"/>
            <p:cNvPicPr>
              <a:picLocks noChangeAspect="1"/>
            </p:cNvPicPr>
            <p:nvPr/>
          </p:nvPicPr>
          <p:blipFill>
            <a:blip r:embed="rId4"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srcRect/>
          <a:stretch>
            <a:fillRect/>
          </a:stretch>
        </p:blipFill>
        <p:spPr bwMode="auto">
          <a:xfrm>
            <a:off x="0" y="0"/>
            <a:ext cx="9144000" cy="6850063"/>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srcRect/>
          <a:stretch>
            <a:fillRect/>
          </a:stretch>
        </p:blipFill>
        <p:spPr bwMode="auto">
          <a:xfrm>
            <a:off x="0" y="0"/>
            <a:ext cx="9144000" cy="6842125"/>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srcRect/>
          <a:stretch>
            <a:fillRect/>
          </a:stretch>
        </p:blipFill>
        <p:spPr bwMode="auto">
          <a:xfrm>
            <a:off x="0" y="1588"/>
            <a:ext cx="9144000" cy="6854825"/>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srcRect/>
          <a:stretch>
            <a:fillRect/>
          </a:stretch>
        </p:blipFill>
        <p:spPr bwMode="auto">
          <a:xfrm>
            <a:off x="0" y="195263"/>
            <a:ext cx="9144000" cy="6467475"/>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36</a:t>
            </a:fld>
            <a:endParaRPr lang="en-US"/>
          </a:p>
        </p:txBody>
      </p:sp>
      <p:sp>
        <p:nvSpPr>
          <p:cNvPr id="4" name="Fußzeilenplatzhalter 3"/>
          <p:cNvSpPr>
            <a:spLocks noGrp="1"/>
          </p:cNvSpPr>
          <p:nvPr>
            <p:ph type="ftr" sz="quarter" idx="11"/>
          </p:nvPr>
        </p:nvSpPr>
        <p:spPr>
          <a:xfrm>
            <a:off x="3124200" y="6245225"/>
            <a:ext cx="3305188"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a:srcRect/>
          <a:stretch>
            <a:fillRect/>
          </a:stretch>
        </p:blipFill>
        <p:spPr bwMode="auto">
          <a:xfrm>
            <a:off x="-9552" y="577546"/>
            <a:ext cx="9153552" cy="5994726"/>
          </a:xfrm>
          <a:prstGeom prst="rect">
            <a:avLst/>
          </a:prstGeom>
          <a:noFill/>
          <a:ln w="9525">
            <a:noFill/>
            <a:miter lim="800000"/>
            <a:headEnd/>
            <a:tailEnd/>
          </a:ln>
        </p:spPr>
      </p:pic>
      <p:pic>
        <p:nvPicPr>
          <p:cNvPr id="36867" name="Picture 5"/>
          <p:cNvPicPr>
            <a:picLocks noChangeAspect="1" noChangeArrowheads="1"/>
          </p:cNvPicPr>
          <p:nvPr/>
        </p:nvPicPr>
        <p:blipFill>
          <a:blip r:embed="rId3"/>
          <a:srcRect/>
          <a:stretch>
            <a:fillRect/>
          </a:stretch>
        </p:blipFill>
        <p:spPr bwMode="auto">
          <a:xfrm>
            <a:off x="6623050" y="0"/>
            <a:ext cx="2520950" cy="1108075"/>
          </a:xfrm>
          <a:prstGeom prst="rect">
            <a:avLst/>
          </a:prstGeom>
          <a:noFill/>
          <a:ln w="9525">
            <a:noFill/>
            <a:miter lim="800000"/>
            <a:headEnd/>
            <a:tailEnd/>
          </a:ln>
        </p:spPr>
      </p:pic>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37</a:t>
            </a:fld>
            <a:endParaRPr lang="en-US"/>
          </a:p>
        </p:txBody>
      </p:sp>
      <p:sp>
        <p:nvSpPr>
          <p:cNvPr id="5" name="Fußzeilenplatzhalter 4"/>
          <p:cNvSpPr>
            <a:spLocks noGrp="1"/>
          </p:cNvSpPr>
          <p:nvPr>
            <p:ph type="ftr" sz="quarter" idx="11"/>
          </p:nvPr>
        </p:nvSpPr>
        <p:spPr>
          <a:xfrm>
            <a:off x="3124200" y="6245225"/>
            <a:ext cx="3448064"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p:cNvPicPr>
            <a:picLocks noChangeAspect="1" noChangeArrowheads="1"/>
          </p:cNvPicPr>
          <p:nvPr/>
        </p:nvPicPr>
        <p:blipFill>
          <a:blip r:embed="rId2"/>
          <a:srcRect/>
          <a:stretch>
            <a:fillRect/>
          </a:stretch>
        </p:blipFill>
        <p:spPr bwMode="auto">
          <a:xfrm>
            <a:off x="539750" y="188913"/>
            <a:ext cx="8172450" cy="5667375"/>
          </a:xfrm>
          <a:prstGeom prst="rect">
            <a:avLst/>
          </a:prstGeom>
          <a:noFill/>
          <a:ln w="9525">
            <a:noFill/>
            <a:miter lim="800000"/>
            <a:headEnd/>
            <a:tailEnd/>
          </a:ln>
        </p:spPr>
      </p:pic>
      <p:pic>
        <p:nvPicPr>
          <p:cNvPr id="37891" name="Picture 7"/>
          <p:cNvPicPr>
            <a:picLocks noChangeAspect="1" noChangeArrowheads="1"/>
          </p:cNvPicPr>
          <p:nvPr/>
        </p:nvPicPr>
        <p:blipFill>
          <a:blip r:embed="rId3"/>
          <a:srcRect/>
          <a:stretch>
            <a:fillRect/>
          </a:stretch>
        </p:blipFill>
        <p:spPr bwMode="auto">
          <a:xfrm>
            <a:off x="7596188" y="6021388"/>
            <a:ext cx="1223962" cy="538162"/>
          </a:xfrm>
          <a:prstGeom prst="rect">
            <a:avLst/>
          </a:prstGeom>
          <a:noFill/>
          <a:ln w="9525">
            <a:noFill/>
            <a:miter lim="800000"/>
            <a:headEnd/>
            <a:tailEnd/>
          </a:ln>
        </p:spPr>
      </p:pic>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38</a:t>
            </a:fld>
            <a:endParaRPr lang="en-US"/>
          </a:p>
        </p:txBody>
      </p:sp>
      <p:sp>
        <p:nvSpPr>
          <p:cNvPr id="5" name="Fußzeilenplatzhalter 4"/>
          <p:cNvSpPr>
            <a:spLocks noGrp="1"/>
          </p:cNvSpPr>
          <p:nvPr>
            <p:ph type="ftr" sz="quarter" idx="11"/>
          </p:nvPr>
        </p:nvSpPr>
        <p:spPr>
          <a:xfrm>
            <a:off x="3124200" y="6245225"/>
            <a:ext cx="3376626"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2"/>
          <a:srcRect/>
          <a:stretch>
            <a:fillRect/>
          </a:stretch>
        </p:blipFill>
        <p:spPr bwMode="auto">
          <a:xfrm>
            <a:off x="179388" y="404813"/>
            <a:ext cx="8748712" cy="4691062"/>
          </a:xfrm>
          <a:prstGeom prst="rect">
            <a:avLst/>
          </a:prstGeom>
          <a:noFill/>
          <a:ln w="9525">
            <a:noFill/>
            <a:miter lim="800000"/>
            <a:headEnd/>
            <a:tailEnd/>
          </a:ln>
        </p:spPr>
      </p:pic>
      <p:pic>
        <p:nvPicPr>
          <p:cNvPr id="38915" name="Picture 6"/>
          <p:cNvPicPr>
            <a:picLocks noChangeAspect="1" noChangeArrowheads="1"/>
          </p:cNvPicPr>
          <p:nvPr/>
        </p:nvPicPr>
        <p:blipFill>
          <a:blip r:embed="rId3"/>
          <a:srcRect/>
          <a:stretch>
            <a:fillRect/>
          </a:stretch>
        </p:blipFill>
        <p:spPr bwMode="auto">
          <a:xfrm>
            <a:off x="7705756" y="5748358"/>
            <a:ext cx="1223962" cy="538162"/>
          </a:xfrm>
          <a:prstGeom prst="rect">
            <a:avLst/>
          </a:prstGeom>
          <a:noFill/>
          <a:ln w="9525">
            <a:noFill/>
            <a:miter lim="800000"/>
            <a:headEnd/>
            <a:tailEnd/>
          </a:ln>
        </p:spPr>
      </p:pic>
      <p:sp>
        <p:nvSpPr>
          <p:cNvPr id="4" name="Foliennummernplatzhalter 3"/>
          <p:cNvSpPr>
            <a:spLocks noGrp="1"/>
          </p:cNvSpPr>
          <p:nvPr>
            <p:ph type="sldNum" sz="quarter" idx="12"/>
          </p:nvPr>
        </p:nvSpPr>
        <p:spPr>
          <a:xfrm>
            <a:off x="6653242" y="6381774"/>
            <a:ext cx="2133600" cy="476250"/>
          </a:xfrm>
        </p:spPr>
        <p:txBody>
          <a:bodyPr/>
          <a:lstStyle/>
          <a:p>
            <a:pPr>
              <a:defRPr/>
            </a:pPr>
            <a:fld id="{18BC045E-20F5-4DBC-9B7D-9FF6684D44B7}" type="slidenum">
              <a:rPr lang="en-US" smtClean="0"/>
              <a:pPr>
                <a:defRPr/>
              </a:pPr>
              <a:t>39</a:t>
            </a:fld>
            <a:endParaRPr lang="en-US" dirty="0"/>
          </a:p>
        </p:txBody>
      </p:sp>
      <p:sp>
        <p:nvSpPr>
          <p:cNvPr id="5" name="Fußzeilenplatzhalter 4"/>
          <p:cNvSpPr>
            <a:spLocks noGrp="1"/>
          </p:cNvSpPr>
          <p:nvPr>
            <p:ph type="ftr" sz="quarter" idx="11"/>
          </p:nvPr>
        </p:nvSpPr>
        <p:spPr>
          <a:xfrm>
            <a:off x="3124200" y="6245225"/>
            <a:ext cx="3305188"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175" y="0"/>
            <a:ext cx="9150350" cy="6858000"/>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4</a:t>
            </a:fld>
            <a:endParaRPr lang="en-US"/>
          </a:p>
        </p:txBody>
      </p:sp>
      <p:sp>
        <p:nvSpPr>
          <p:cNvPr id="4" name="Fußzeilenplatzhalter 3"/>
          <p:cNvSpPr>
            <a:spLocks noGrp="1"/>
          </p:cNvSpPr>
          <p:nvPr>
            <p:ph type="ftr" sz="quarter" idx="11"/>
          </p:nvPr>
        </p:nvSpPr>
        <p:spPr>
          <a:xfrm>
            <a:off x="3124200" y="6245225"/>
            <a:ext cx="3376626"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media05.regionaut.meinbezirk.at/2012/12/13/3474911_web.jpg?1355399736"/>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Textfeld 2"/>
          <p:cNvSpPr txBox="1"/>
          <p:nvPr/>
        </p:nvSpPr>
        <p:spPr>
          <a:xfrm>
            <a:off x="6143636" y="428604"/>
            <a:ext cx="2904962" cy="400110"/>
          </a:xfrm>
          <a:prstGeom prst="rect">
            <a:avLst/>
          </a:prstGeom>
          <a:noFill/>
        </p:spPr>
        <p:txBody>
          <a:bodyPr wrap="none" rtlCol="0">
            <a:spAutoFit/>
          </a:bodyPr>
          <a:lstStyle/>
          <a:p>
            <a:r>
              <a:rPr lang="en-GB" sz="2000" b="1" dirty="0" smtClean="0">
                <a:solidFill>
                  <a:schemeClr val="bg1">
                    <a:lumMod val="95000"/>
                  </a:schemeClr>
                </a:solidFill>
              </a:rPr>
              <a:t>Building finished 2012</a:t>
            </a:r>
            <a:endParaRPr lang="en-GB" sz="2000" b="1" dirty="0">
              <a:solidFill>
                <a:schemeClr val="bg1">
                  <a:lumMod val="95000"/>
                </a:schemeClr>
              </a:solidFill>
            </a:endParaRPr>
          </a:p>
        </p:txBody>
      </p:sp>
      <p:sp>
        <p:nvSpPr>
          <p:cNvPr id="4" name="Foliennummernplatzhalter 3"/>
          <p:cNvSpPr>
            <a:spLocks noGrp="1"/>
          </p:cNvSpPr>
          <p:nvPr>
            <p:ph type="sldNum" sz="quarter" idx="12"/>
          </p:nvPr>
        </p:nvSpPr>
        <p:spPr/>
        <p:txBody>
          <a:bodyPr/>
          <a:lstStyle/>
          <a:p>
            <a:pPr>
              <a:defRPr/>
            </a:pPr>
            <a:fld id="{18BC045E-20F5-4DBC-9B7D-9FF6684D44B7}" type="slidenum">
              <a:rPr lang="en-US" smtClean="0"/>
              <a:pPr>
                <a:defRPr/>
              </a:pPr>
              <a:t>40</a:t>
            </a:fld>
            <a:endParaRPr lang="en-US"/>
          </a:p>
        </p:txBody>
      </p:sp>
      <p:sp>
        <p:nvSpPr>
          <p:cNvPr id="5" name="Fußzeilenplatzhalter 4"/>
          <p:cNvSpPr>
            <a:spLocks noGrp="1"/>
          </p:cNvSpPr>
          <p:nvPr>
            <p:ph type="ftr" sz="quarter" idx="11"/>
          </p:nvPr>
        </p:nvSpPr>
        <p:spPr>
          <a:xfrm>
            <a:off x="3124200" y="6245225"/>
            <a:ext cx="3305188"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iennummernplatzhalter 24"/>
          <p:cNvSpPr>
            <a:spLocks noGrp="1"/>
          </p:cNvSpPr>
          <p:nvPr>
            <p:ph type="sldNum" sz="quarter" idx="12"/>
          </p:nvPr>
        </p:nvSpPr>
        <p:spPr>
          <a:xfrm>
            <a:off x="6553200" y="6492899"/>
            <a:ext cx="2133600" cy="365125"/>
          </a:xfrm>
        </p:spPr>
        <p:txBody>
          <a:bodyPr/>
          <a:lstStyle/>
          <a:p>
            <a:fld id="{02496F8F-1ECE-480D-B4F3-031E4516CE5C}" type="slidenum">
              <a:rPr lang="en-GB" smtClean="0"/>
              <a:pPr/>
              <a:t>41</a:t>
            </a:fld>
            <a:endParaRPr lang="en-GB" dirty="0"/>
          </a:p>
        </p:txBody>
      </p:sp>
      <p:sp>
        <p:nvSpPr>
          <p:cNvPr id="12" name="Rechteck 11"/>
          <p:cNvSpPr/>
          <p:nvPr/>
        </p:nvSpPr>
        <p:spPr>
          <a:xfrm>
            <a:off x="7143768" y="1630987"/>
            <a:ext cx="428628" cy="1428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fik 33" descr="Thesis_FAIR.png"/>
          <p:cNvPicPr>
            <a:picLocks noChangeAspect="1"/>
          </p:cNvPicPr>
          <p:nvPr/>
        </p:nvPicPr>
        <p:blipFill>
          <a:blip r:embed="rId2" cstate="print"/>
          <a:srcRect r="2222" b="2965"/>
          <a:stretch>
            <a:fillRect/>
          </a:stretch>
        </p:blipFill>
        <p:spPr bwMode="auto">
          <a:xfrm>
            <a:off x="1142976" y="596516"/>
            <a:ext cx="7929574" cy="5899123"/>
          </a:xfrm>
          <a:prstGeom prst="rect">
            <a:avLst/>
          </a:prstGeom>
          <a:noFill/>
          <a:ln w="9525">
            <a:noFill/>
            <a:miter lim="800000"/>
            <a:headEnd/>
            <a:tailEnd/>
          </a:ln>
        </p:spPr>
      </p:pic>
      <p:sp>
        <p:nvSpPr>
          <p:cNvPr id="10" name="Textfeld 9"/>
          <p:cNvSpPr txBox="1"/>
          <p:nvPr/>
        </p:nvSpPr>
        <p:spPr>
          <a:xfrm>
            <a:off x="1071538" y="71414"/>
            <a:ext cx="8072462" cy="584775"/>
          </a:xfrm>
          <a:prstGeom prst="rect">
            <a:avLst/>
          </a:prstGeom>
          <a:noFill/>
        </p:spPr>
        <p:txBody>
          <a:bodyPr wrap="square" rtlCol="0">
            <a:spAutoFit/>
          </a:bodyPr>
          <a:lstStyle/>
          <a:p>
            <a:pPr algn="ctr"/>
            <a:r>
              <a:rPr lang="en-GB" sz="3200" b="1" dirty="0" smtClean="0">
                <a:effectLst>
                  <a:outerShdw blurRad="38100" dist="38100" dir="2700000" algn="tl">
                    <a:srgbClr val="000000">
                      <a:alpha val="43137"/>
                    </a:srgbClr>
                  </a:outerShdw>
                </a:effectLst>
                <a:latin typeface="Palatino Linotype" pitchFamily="18" charset="0"/>
              </a:rPr>
              <a:t>Facility for Antiproton and Ion Research</a:t>
            </a:r>
            <a:endParaRPr lang="en-GB" sz="3200" b="1" dirty="0">
              <a:effectLst>
                <a:outerShdw blurRad="38100" dist="38100" dir="2700000" algn="tl">
                  <a:srgbClr val="000000">
                    <a:alpha val="43137"/>
                  </a:srgbClr>
                </a:outerShdw>
              </a:effectLst>
              <a:latin typeface="Palatino Linotype" pitchFamily="18" charset="0"/>
            </a:endParaRPr>
          </a:p>
        </p:txBody>
      </p:sp>
      <p:grpSp>
        <p:nvGrpSpPr>
          <p:cNvPr id="11" name="Gruppieren 10"/>
          <p:cNvGrpSpPr/>
          <p:nvPr/>
        </p:nvGrpSpPr>
        <p:grpSpPr>
          <a:xfrm>
            <a:off x="0" y="0"/>
            <a:ext cx="785786" cy="6858000"/>
            <a:chOff x="0" y="0"/>
            <a:chExt cx="785786" cy="6858000"/>
          </a:xfrm>
        </p:grpSpPr>
        <p:sp>
          <p:nvSpPr>
            <p:cNvPr id="13" name="Rechteck 12"/>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5" descr="Logo_2"/>
            <p:cNvPicPr>
              <a:picLocks noChangeAspect="1" noChangeArrowheads="1"/>
            </p:cNvPicPr>
            <p:nvPr/>
          </p:nvPicPr>
          <p:blipFill>
            <a:blip r:embed="rId3"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15" name="Grafik 106" descr="oeaw_logo_weiss_d.jpg"/>
            <p:cNvPicPr>
              <a:picLocks noChangeAspect="1"/>
            </p:cNvPicPr>
            <p:nvPr/>
          </p:nvPicPr>
          <p:blipFill>
            <a:blip r:embed="rId4"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16" name="Fußzeilenplatzhalter 15"/>
          <p:cNvSpPr>
            <a:spLocks noGrp="1"/>
          </p:cNvSpPr>
          <p:nvPr>
            <p:ph type="ftr" sz="quarter" idx="11"/>
          </p:nvPr>
        </p:nvSpPr>
        <p:spPr>
          <a:xfrm>
            <a:off x="3124200" y="6381774"/>
            <a:ext cx="3162312" cy="476250"/>
          </a:xfrm>
        </p:spPr>
        <p:txBody>
          <a:bodyPr/>
          <a:lstStyle/>
          <a:p>
            <a:pPr>
              <a:defRPr/>
            </a:pPr>
            <a:r>
              <a:rPr lang="en-US" dirty="0" smtClean="0"/>
              <a:t>Advanced studies in low-energy QCD   LNF June 19, 2013</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0" y="0"/>
            <a:ext cx="785786" cy="6858000"/>
            <a:chOff x="0" y="0"/>
            <a:chExt cx="785786" cy="6858000"/>
          </a:xfrm>
        </p:grpSpPr>
        <p:sp>
          <p:nvSpPr>
            <p:cNvPr id="45" name="Rechteck 44"/>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5" descr="Logo_2"/>
            <p:cNvPicPr>
              <a:picLocks noChangeAspect="1" noChangeArrowheads="1"/>
            </p:cNvPicPr>
            <p:nvPr/>
          </p:nvPicPr>
          <p:blipFill>
            <a:blip r:embed="rId2"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47" name="Grafik 106" descr="oeaw_logo_weiss_d.jpg"/>
            <p:cNvPicPr>
              <a:picLocks noChangeAspect="1"/>
            </p:cNvPicPr>
            <p:nvPr/>
          </p:nvPicPr>
          <p:blipFill>
            <a:blip r:embed="rId3"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2" name="Fußzeilenplatzhalter 1"/>
          <p:cNvSpPr>
            <a:spLocks noGrp="1"/>
          </p:cNvSpPr>
          <p:nvPr>
            <p:ph type="ftr" sz="quarter" idx="11"/>
          </p:nvPr>
        </p:nvSpPr>
        <p:spPr/>
        <p:txBody>
          <a:bodyPr/>
          <a:lstStyle/>
          <a:p>
            <a:r>
              <a:rPr lang="en-US" smtClean="0"/>
              <a:t>Advanced studies in low-energy QCD   LNF June 19, 2013</a:t>
            </a:r>
            <a:endParaRPr lang="en-GB" dirty="0"/>
          </a:p>
        </p:txBody>
      </p:sp>
      <p:sp>
        <p:nvSpPr>
          <p:cNvPr id="3" name="Foliennummernplatzhalter 2"/>
          <p:cNvSpPr>
            <a:spLocks noGrp="1"/>
          </p:cNvSpPr>
          <p:nvPr>
            <p:ph type="sldNum" sz="quarter" idx="12"/>
          </p:nvPr>
        </p:nvSpPr>
        <p:spPr/>
        <p:txBody>
          <a:bodyPr/>
          <a:lstStyle/>
          <a:p>
            <a:fld id="{0B56FF40-AE18-4BE7-8844-DFCFDC9E3050}" type="slidenum">
              <a:rPr lang="en-GB" smtClean="0"/>
              <a:pPr/>
              <a:t>42</a:t>
            </a:fld>
            <a:endParaRPr lang="en-GB" dirty="0"/>
          </a:p>
        </p:txBody>
      </p:sp>
      <p:sp>
        <p:nvSpPr>
          <p:cNvPr id="5" name="Fußzeilenplatzhalter 2"/>
          <p:cNvSpPr txBox="1">
            <a:spLocks/>
          </p:cNvSpPr>
          <p:nvPr/>
        </p:nvSpPr>
        <p:spPr>
          <a:xfrm>
            <a:off x="2398680" y="7221240"/>
            <a:ext cx="5848559" cy="33840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L. Schmitt, GSI</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6" name="Grafik 5"/>
          <p:cNvPicPr>
            <a:picLocks noChangeAspect="1"/>
          </p:cNvPicPr>
          <p:nvPr/>
        </p:nvPicPr>
        <p:blipFill>
          <a:blip r:embed="rId4" cstate="print">
            <a:alphaModFix/>
            <a:lum/>
          </a:blip>
          <a:srcRect/>
          <a:stretch>
            <a:fillRect/>
          </a:stretch>
        </p:blipFill>
        <p:spPr>
          <a:xfrm>
            <a:off x="1071538" y="1209600"/>
            <a:ext cx="8640000" cy="5648400"/>
          </a:xfrm>
          <a:prstGeom prst="rect">
            <a:avLst/>
          </a:prstGeom>
          <a:noFill/>
          <a:ln>
            <a:noFill/>
          </a:ln>
        </p:spPr>
      </p:pic>
      <p:sp>
        <p:nvSpPr>
          <p:cNvPr id="8" name="Textfeld 7"/>
          <p:cNvSpPr txBox="1"/>
          <p:nvPr/>
        </p:nvSpPr>
        <p:spPr>
          <a:xfrm>
            <a:off x="1214414" y="785794"/>
            <a:ext cx="3786214" cy="609867"/>
          </a:xfrm>
          <a:prstGeom prst="rect">
            <a:avLst/>
          </a:prstGeom>
          <a:solidFill>
            <a:srgbClr val="FF8080">
              <a:alpha val="5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a:latin typeface="Verdana" pitchFamily="2"/>
              </a:defRPr>
            </a:pPr>
            <a:r>
              <a:rPr lang="en-US" sz="2000" b="1" i="0" u="none" strike="noStrike" dirty="0">
                <a:ln>
                  <a:noFill/>
                </a:ln>
                <a:latin typeface="Palatino Linotype" pitchFamily="18" charset="0"/>
                <a:ea typeface="Albany AMT" pitchFamily="2"/>
                <a:cs typeface="Lucidasans" pitchFamily="2"/>
              </a:rPr>
              <a:t>TARGET SPECTROMETER</a:t>
            </a:r>
          </a:p>
        </p:txBody>
      </p:sp>
      <p:sp>
        <p:nvSpPr>
          <p:cNvPr id="9" name="Textfeld 8"/>
          <p:cNvSpPr txBox="1"/>
          <p:nvPr/>
        </p:nvSpPr>
        <p:spPr>
          <a:xfrm>
            <a:off x="5072066" y="785794"/>
            <a:ext cx="4071934" cy="609867"/>
          </a:xfrm>
          <a:prstGeom prst="rect">
            <a:avLst/>
          </a:prstGeom>
          <a:solidFill>
            <a:srgbClr val="99CCFF">
              <a:alpha val="5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a:latin typeface="Verdana" pitchFamily="2"/>
              </a:defRPr>
            </a:pPr>
            <a:r>
              <a:rPr lang="en-US" sz="2000" b="1" i="0" u="none" strike="noStrike" dirty="0">
                <a:ln>
                  <a:noFill/>
                </a:ln>
                <a:latin typeface="Palatino Linotype" pitchFamily="18" charset="0"/>
                <a:ea typeface="Albany AMT" pitchFamily="2"/>
                <a:cs typeface="Lucidasans" pitchFamily="2"/>
              </a:rPr>
              <a:t>FORWARD SPECTROMETER</a:t>
            </a:r>
          </a:p>
        </p:txBody>
      </p:sp>
      <p:sp>
        <p:nvSpPr>
          <p:cNvPr id="11" name="Textfeld 10"/>
          <p:cNvSpPr txBox="1"/>
          <p:nvPr/>
        </p:nvSpPr>
        <p:spPr>
          <a:xfrm>
            <a:off x="5357818" y="1500174"/>
            <a:ext cx="1017554" cy="609867"/>
          </a:xfrm>
          <a:prstGeom prst="rect">
            <a:avLst/>
          </a:prstGeom>
          <a:solidFill>
            <a:srgbClr val="CCCCCC">
              <a:alpha val="5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Dipole</a:t>
            </a:r>
          </a:p>
        </p:txBody>
      </p:sp>
      <p:sp>
        <p:nvSpPr>
          <p:cNvPr id="12" name="Textfeld 11"/>
          <p:cNvSpPr txBox="1"/>
          <p:nvPr/>
        </p:nvSpPr>
        <p:spPr>
          <a:xfrm>
            <a:off x="3643306" y="1714488"/>
            <a:ext cx="1214446" cy="609867"/>
          </a:xfrm>
          <a:prstGeom prst="rect">
            <a:avLst/>
          </a:prstGeom>
          <a:solidFill>
            <a:srgbClr val="0000FF">
              <a:alpha val="7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err="1">
                <a:ln>
                  <a:noFill/>
                </a:ln>
                <a:latin typeface="Palatino Linotype" pitchFamily="18" charset="0"/>
                <a:ea typeface="Albany AMT" pitchFamily="2"/>
                <a:cs typeface="Lucidasans" pitchFamily="2"/>
              </a:rPr>
              <a:t>Muon</a:t>
            </a:r>
            <a:r>
              <a:rPr lang="en-US" sz="2000" b="1" i="0" u="none" strike="noStrike" dirty="0">
                <a:ln>
                  <a:noFill/>
                </a:ln>
                <a:latin typeface="Palatino Linotype" pitchFamily="18" charset="0"/>
                <a:ea typeface="Albany AMT" pitchFamily="2"/>
                <a:cs typeface="Lucidasans" pitchFamily="2"/>
              </a:rPr>
              <a:t> ID</a:t>
            </a:r>
          </a:p>
        </p:txBody>
      </p:sp>
      <p:sp>
        <p:nvSpPr>
          <p:cNvPr id="13" name="Textfeld 12"/>
          <p:cNvSpPr txBox="1"/>
          <p:nvPr/>
        </p:nvSpPr>
        <p:spPr>
          <a:xfrm>
            <a:off x="7000892" y="5962405"/>
            <a:ext cx="1154248" cy="609867"/>
          </a:xfrm>
          <a:prstGeom prst="rect">
            <a:avLst/>
          </a:prstGeom>
          <a:solidFill>
            <a:srgbClr val="E6E64C">
              <a:alpha val="5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RICH</a:t>
            </a:r>
          </a:p>
        </p:txBody>
      </p:sp>
      <p:sp>
        <p:nvSpPr>
          <p:cNvPr id="15" name="Textfeld 14"/>
          <p:cNvSpPr txBox="1"/>
          <p:nvPr/>
        </p:nvSpPr>
        <p:spPr>
          <a:xfrm>
            <a:off x="1571604" y="6143644"/>
            <a:ext cx="1225686" cy="609867"/>
          </a:xfrm>
          <a:prstGeom prst="rect">
            <a:avLst/>
          </a:prstGeom>
          <a:solidFill>
            <a:srgbClr val="FF00FF">
              <a:alpha val="5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Vertex</a:t>
            </a:r>
          </a:p>
        </p:txBody>
      </p:sp>
      <p:sp>
        <p:nvSpPr>
          <p:cNvPr id="16" name="Textfeld 15"/>
          <p:cNvSpPr txBox="1"/>
          <p:nvPr/>
        </p:nvSpPr>
        <p:spPr>
          <a:xfrm>
            <a:off x="2857488" y="6000768"/>
            <a:ext cx="2000264" cy="436871"/>
          </a:xfrm>
          <a:prstGeom prst="rect">
            <a:avLst/>
          </a:prstGeom>
          <a:solidFill>
            <a:srgbClr val="00FF00">
              <a:alpha val="5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0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Central Tracker</a:t>
            </a:r>
          </a:p>
        </p:txBody>
      </p:sp>
      <p:sp>
        <p:nvSpPr>
          <p:cNvPr id="17" name="Textfeld 16"/>
          <p:cNvSpPr txBox="1"/>
          <p:nvPr/>
        </p:nvSpPr>
        <p:spPr>
          <a:xfrm>
            <a:off x="4929190" y="5857892"/>
            <a:ext cx="2047680" cy="782863"/>
          </a:xfrm>
          <a:prstGeom prst="rect">
            <a:avLst/>
          </a:prstGeom>
          <a:solidFill>
            <a:srgbClr val="00FFFF">
              <a:alpha val="50000"/>
            </a:srgbClr>
          </a:solidFill>
          <a:ln>
            <a:noFill/>
          </a:ln>
        </p:spPr>
        <p:txBody>
          <a:bodyPr vert="horz"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100000"/>
              </a:lnSpc>
              <a:spcBef>
                <a:spcPts val="0"/>
              </a:spcBef>
              <a:spcAft>
                <a:spcPts val="0"/>
              </a:spcAft>
              <a:buNone/>
              <a:tabLst/>
              <a:defRPr sz="2200">
                <a:latin typeface="Verdana" pitchFamily="2"/>
              </a:defRPr>
            </a:pPr>
            <a:r>
              <a:rPr lang="en-US" sz="2000" b="1" i="0" u="none" strike="noStrike" dirty="0" err="1">
                <a:ln>
                  <a:noFill/>
                </a:ln>
                <a:latin typeface="Palatino Linotype" pitchFamily="18" charset="0"/>
                <a:ea typeface="Albany AMT" pitchFamily="2"/>
                <a:cs typeface="Lucidasans" pitchFamily="2"/>
              </a:rPr>
              <a:t>Electromag</a:t>
            </a:r>
            <a:r>
              <a:rPr lang="en-US" sz="2000" b="1" i="0" u="none" strike="noStrike" dirty="0">
                <a:ln>
                  <a:noFill/>
                </a:ln>
                <a:latin typeface="Palatino Linotype" pitchFamily="18" charset="0"/>
                <a:ea typeface="Albany AMT" pitchFamily="2"/>
                <a:cs typeface="Lucidasans" pitchFamily="2"/>
              </a:rPr>
              <a:t>. Calorimeters</a:t>
            </a:r>
          </a:p>
        </p:txBody>
      </p:sp>
      <p:sp>
        <p:nvSpPr>
          <p:cNvPr id="18" name="Gerade Verbindung 17"/>
          <p:cNvSpPr/>
          <p:nvPr/>
        </p:nvSpPr>
        <p:spPr>
          <a:xfrm flipV="1">
            <a:off x="1785918" y="4386960"/>
            <a:ext cx="524562" cy="756552"/>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19" name="Gerade Verbindung 18"/>
          <p:cNvSpPr/>
          <p:nvPr/>
        </p:nvSpPr>
        <p:spPr>
          <a:xfrm>
            <a:off x="1214414" y="2285992"/>
            <a:ext cx="642942" cy="642942"/>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0" name="Gerade Verbindung 19"/>
          <p:cNvSpPr/>
          <p:nvPr/>
        </p:nvSpPr>
        <p:spPr>
          <a:xfrm flipH="1">
            <a:off x="3780000" y="2285992"/>
            <a:ext cx="363372" cy="594008"/>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1" name="Gerade Verbindung 20"/>
          <p:cNvSpPr/>
          <p:nvPr/>
        </p:nvSpPr>
        <p:spPr>
          <a:xfrm flipH="1">
            <a:off x="5500694" y="2071678"/>
            <a:ext cx="216526" cy="428628"/>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2" name="Gerade Verbindung 21"/>
          <p:cNvSpPr/>
          <p:nvPr/>
        </p:nvSpPr>
        <p:spPr>
          <a:xfrm flipV="1">
            <a:off x="2214546" y="3810958"/>
            <a:ext cx="805363" cy="2332686"/>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3" name="Gerade Verbindung 22"/>
          <p:cNvSpPr/>
          <p:nvPr/>
        </p:nvSpPr>
        <p:spPr>
          <a:xfrm flipH="1" flipV="1">
            <a:off x="3357554" y="3786190"/>
            <a:ext cx="571504" cy="2214578"/>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4" name="Gerade Verbindung 23"/>
          <p:cNvSpPr/>
          <p:nvPr/>
        </p:nvSpPr>
        <p:spPr>
          <a:xfrm flipH="1" flipV="1">
            <a:off x="3571867" y="3929066"/>
            <a:ext cx="2286016" cy="1928826"/>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5" name="Gerade Verbindung 24"/>
          <p:cNvSpPr/>
          <p:nvPr/>
        </p:nvSpPr>
        <p:spPr>
          <a:xfrm flipH="1" flipV="1">
            <a:off x="4214810" y="3786190"/>
            <a:ext cx="1643074" cy="2071702"/>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6" name="Gerade Verbindung 25"/>
          <p:cNvSpPr/>
          <p:nvPr/>
        </p:nvSpPr>
        <p:spPr>
          <a:xfrm flipV="1">
            <a:off x="5857884" y="3571876"/>
            <a:ext cx="1500198" cy="2286016"/>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7" name="Gerade Verbindung 26"/>
          <p:cNvSpPr/>
          <p:nvPr/>
        </p:nvSpPr>
        <p:spPr>
          <a:xfrm flipH="1" flipV="1">
            <a:off x="7000892" y="3714752"/>
            <a:ext cx="214314" cy="2214578"/>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28" name="Textfeld 27"/>
          <p:cNvSpPr txBox="1"/>
          <p:nvPr/>
        </p:nvSpPr>
        <p:spPr>
          <a:xfrm>
            <a:off x="7373754" y="4786322"/>
            <a:ext cx="1698840" cy="782863"/>
          </a:xfrm>
          <a:prstGeom prst="rect">
            <a:avLst/>
          </a:prstGeom>
          <a:solidFill>
            <a:srgbClr val="0000FF">
              <a:alpha val="70000"/>
            </a:srgbClr>
          </a:solidFill>
          <a:ln>
            <a:noFill/>
          </a:ln>
        </p:spPr>
        <p:txBody>
          <a:bodyPr vert="horz"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100000"/>
              </a:lnSpc>
              <a:spcBef>
                <a:spcPts val="0"/>
              </a:spcBef>
              <a:spcAft>
                <a:spcPts val="0"/>
              </a:spcAft>
              <a:buNone/>
              <a:tabLst/>
              <a:defRPr sz="2200">
                <a:latin typeface="Verdana" pitchFamily="2"/>
              </a:defRPr>
            </a:pPr>
            <a:r>
              <a:rPr lang="en-US" sz="2000" b="1" i="0" u="none" strike="noStrike" dirty="0" err="1">
                <a:ln>
                  <a:noFill/>
                </a:ln>
                <a:latin typeface="Palatino Linotype" pitchFamily="18" charset="0"/>
                <a:ea typeface="Albany AMT" pitchFamily="2"/>
                <a:cs typeface="Lucidasans" pitchFamily="2"/>
              </a:rPr>
              <a:t>Muon</a:t>
            </a:r>
            <a:endParaRPr lang="en-US" sz="2000" b="1" i="0" u="none" strike="noStrike" dirty="0">
              <a:ln>
                <a:noFill/>
              </a:ln>
              <a:latin typeface="Palatino Linotype" pitchFamily="18" charset="0"/>
              <a:ea typeface="Albany AMT" pitchFamily="2"/>
              <a:cs typeface="Lucidasans" pitchFamily="2"/>
            </a:endParaRPr>
          </a:p>
          <a:p>
            <a:pPr marL="0" marR="0" lvl="0" indent="0" algn="ctr" rtl="0" hangingPunct="0">
              <a:lnSpc>
                <a:spcPct val="10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Range System</a:t>
            </a:r>
          </a:p>
        </p:txBody>
      </p:sp>
      <p:sp>
        <p:nvSpPr>
          <p:cNvPr id="29" name="Textfeld 28"/>
          <p:cNvSpPr txBox="1"/>
          <p:nvPr/>
        </p:nvSpPr>
        <p:spPr>
          <a:xfrm>
            <a:off x="6715140" y="1571612"/>
            <a:ext cx="2071670" cy="609867"/>
          </a:xfrm>
          <a:prstGeom prst="rect">
            <a:avLst/>
          </a:prstGeom>
          <a:solidFill>
            <a:srgbClr val="FF0000">
              <a:alpha val="7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Drift Chambers</a:t>
            </a:r>
          </a:p>
        </p:txBody>
      </p:sp>
      <p:sp>
        <p:nvSpPr>
          <p:cNvPr id="30" name="Gerade Verbindung 29"/>
          <p:cNvSpPr/>
          <p:nvPr/>
        </p:nvSpPr>
        <p:spPr>
          <a:xfrm flipH="1">
            <a:off x="4786314" y="2143116"/>
            <a:ext cx="2500330" cy="1214446"/>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31" name="Gerade Verbindung 30"/>
          <p:cNvSpPr/>
          <p:nvPr/>
        </p:nvSpPr>
        <p:spPr>
          <a:xfrm flipH="1">
            <a:off x="6215073" y="2143116"/>
            <a:ext cx="1071570" cy="923918"/>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33" name="Gerade Verbindung 32"/>
          <p:cNvSpPr/>
          <p:nvPr/>
        </p:nvSpPr>
        <p:spPr>
          <a:xfrm flipH="1" flipV="1">
            <a:off x="7858148" y="3286124"/>
            <a:ext cx="214314" cy="1500198"/>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34" name="Gerade Verbindung 33"/>
          <p:cNvSpPr/>
          <p:nvPr/>
        </p:nvSpPr>
        <p:spPr>
          <a:xfrm>
            <a:off x="4143372" y="2285992"/>
            <a:ext cx="597601" cy="404640"/>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36" name="Gerade Verbindung 35"/>
          <p:cNvSpPr/>
          <p:nvPr/>
        </p:nvSpPr>
        <p:spPr>
          <a:xfrm>
            <a:off x="2571736" y="2071678"/>
            <a:ext cx="366840" cy="340200"/>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10" name="Textfeld 9"/>
          <p:cNvSpPr txBox="1"/>
          <p:nvPr/>
        </p:nvSpPr>
        <p:spPr>
          <a:xfrm>
            <a:off x="357158" y="1714488"/>
            <a:ext cx="1297124" cy="609867"/>
          </a:xfrm>
          <a:prstGeom prst="rect">
            <a:avLst/>
          </a:prstGeom>
          <a:solidFill>
            <a:schemeClr val="bg1">
              <a:alpha val="50000"/>
            </a:scheme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Solenoid</a:t>
            </a:r>
          </a:p>
        </p:txBody>
      </p:sp>
      <p:sp>
        <p:nvSpPr>
          <p:cNvPr id="41" name="Textfeld 40"/>
          <p:cNvSpPr txBox="1"/>
          <p:nvPr/>
        </p:nvSpPr>
        <p:spPr>
          <a:xfrm>
            <a:off x="1785918" y="1571612"/>
            <a:ext cx="1297124" cy="556904"/>
          </a:xfrm>
          <a:prstGeom prst="rect">
            <a:avLst/>
          </a:prstGeom>
          <a:solidFill>
            <a:schemeClr val="bg1">
              <a:alpha val="50000"/>
            </a:scheme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smtClean="0">
                <a:ln>
                  <a:noFill/>
                </a:ln>
                <a:latin typeface="Palatino Linotype" pitchFamily="18" charset="0"/>
                <a:ea typeface="Albany AMT" pitchFamily="2"/>
                <a:cs typeface="Lucidasans" pitchFamily="2"/>
              </a:rPr>
              <a:t>Target</a:t>
            </a:r>
            <a:endParaRPr lang="en-US" sz="2000" b="1" i="0" u="none" strike="noStrike" dirty="0">
              <a:ln>
                <a:noFill/>
              </a:ln>
              <a:latin typeface="Palatino Linotype" pitchFamily="18" charset="0"/>
              <a:ea typeface="Albany AMT" pitchFamily="2"/>
              <a:cs typeface="Lucidasans" pitchFamily="2"/>
            </a:endParaRPr>
          </a:p>
        </p:txBody>
      </p:sp>
      <p:sp>
        <p:nvSpPr>
          <p:cNvPr id="42" name="Gerade Verbindung 41"/>
          <p:cNvSpPr/>
          <p:nvPr/>
        </p:nvSpPr>
        <p:spPr>
          <a:xfrm flipH="1">
            <a:off x="7143767" y="2143116"/>
            <a:ext cx="142875" cy="1000132"/>
          </a:xfrm>
          <a:prstGeom prst="line">
            <a:avLst/>
          </a:prstGeom>
          <a:noFill/>
          <a:ln w="36000">
            <a:solidFill>
              <a:srgbClr val="000000"/>
            </a:solidFill>
            <a:prstDash val="solid"/>
            <a:tailEnd type="arrow"/>
          </a:ln>
        </p:spPr>
        <p:txBody>
          <a:bodyPr vert="horz" lIns="18000" tIns="63000" rIns="1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50000"/>
              </a:lnSpc>
              <a:spcBef>
                <a:spcPts val="0"/>
              </a:spcBef>
              <a:spcAft>
                <a:spcPts val="0"/>
              </a:spcAft>
              <a:buNone/>
              <a:tabLst/>
            </a:pPr>
            <a:endParaRPr lang="en-US" sz="1800" b="0" i="0" u="none" strike="noStrike">
              <a:ln>
                <a:noFill/>
              </a:ln>
              <a:latin typeface="Albany AMT" pitchFamily="18"/>
              <a:ea typeface="Albany AMT" pitchFamily="2"/>
              <a:cs typeface="Lucidasans" pitchFamily="2"/>
            </a:endParaRPr>
          </a:p>
        </p:txBody>
      </p:sp>
      <p:sp>
        <p:nvSpPr>
          <p:cNvPr id="14" name="Textfeld 13"/>
          <p:cNvSpPr txBox="1"/>
          <p:nvPr/>
        </p:nvSpPr>
        <p:spPr>
          <a:xfrm>
            <a:off x="1000100" y="5143512"/>
            <a:ext cx="1082810" cy="609867"/>
          </a:xfrm>
          <a:prstGeom prst="rect">
            <a:avLst/>
          </a:prstGeom>
          <a:solidFill>
            <a:srgbClr val="E6E64C">
              <a:alpha val="50000"/>
            </a:srgbClr>
          </a:solidFill>
          <a:ln>
            <a:noFill/>
          </a:ln>
        </p:spPr>
        <p:txBody>
          <a:bodyPr vert="horz" wrap="square" lIns="0" tIns="45000" rIns="0" bIns="45000" anchor="t" anchorCtr="1"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50000"/>
              </a:lnSpc>
              <a:spcBef>
                <a:spcPts val="0"/>
              </a:spcBef>
              <a:spcAft>
                <a:spcPts val="0"/>
              </a:spcAft>
              <a:buNone/>
              <a:tabLst/>
              <a:defRPr sz="2200">
                <a:latin typeface="Verdana" pitchFamily="2"/>
              </a:defRPr>
            </a:pPr>
            <a:r>
              <a:rPr lang="en-US" sz="2000" b="1" i="0" u="none" strike="noStrike" dirty="0">
                <a:ln>
                  <a:noFill/>
                </a:ln>
                <a:latin typeface="Palatino Linotype" pitchFamily="18" charset="0"/>
                <a:ea typeface="Albany AMT" pitchFamily="2"/>
                <a:cs typeface="Lucidasans" pitchFamily="2"/>
              </a:rPr>
              <a:t>DIRC</a:t>
            </a:r>
          </a:p>
        </p:txBody>
      </p:sp>
      <p:sp>
        <p:nvSpPr>
          <p:cNvPr id="43" name="Rechteck 42"/>
          <p:cNvSpPr/>
          <p:nvPr/>
        </p:nvSpPr>
        <p:spPr>
          <a:xfrm>
            <a:off x="1071538" y="71414"/>
            <a:ext cx="8072462"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latin typeface="Palatino Linotype" pitchFamily="18" charset="0"/>
              </a:rPr>
              <a:t>The PANDA Spectrometer</a:t>
            </a:r>
            <a:endParaRPr lang="en-GB" sz="3200" b="1" dirty="0">
              <a:effectLst>
                <a:outerShdw blurRad="38100" dist="38100" dir="2700000" algn="tl">
                  <a:srgbClr val="000000">
                    <a:alpha val="43137"/>
                  </a:srgbClr>
                </a:outerShdw>
              </a:effectLst>
              <a:latin typeface="Palatino Linotype"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iennummernplatzhalter 24"/>
          <p:cNvSpPr>
            <a:spLocks noGrp="1"/>
          </p:cNvSpPr>
          <p:nvPr>
            <p:ph type="sldNum" sz="quarter" idx="12"/>
          </p:nvPr>
        </p:nvSpPr>
        <p:spPr>
          <a:xfrm>
            <a:off x="6796118" y="6453212"/>
            <a:ext cx="2133600" cy="476250"/>
          </a:xfrm>
        </p:spPr>
        <p:txBody>
          <a:bodyPr/>
          <a:lstStyle/>
          <a:p>
            <a:fld id="{02496F8F-1ECE-480D-B4F3-031E4516CE5C}" type="slidenum">
              <a:rPr lang="en-GB" smtClean="0"/>
              <a:pPr/>
              <a:t>43</a:t>
            </a:fld>
            <a:endParaRPr lang="en-GB" dirty="0"/>
          </a:p>
        </p:txBody>
      </p:sp>
      <p:sp>
        <p:nvSpPr>
          <p:cNvPr id="12" name="Rechteck 11"/>
          <p:cNvSpPr/>
          <p:nvPr/>
        </p:nvSpPr>
        <p:spPr>
          <a:xfrm>
            <a:off x="7143768" y="1630987"/>
            <a:ext cx="428628" cy="1428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5" descr="DSCN1134"/>
          <p:cNvPicPr>
            <a:picLocks noChangeAspect="1" noChangeArrowheads="1"/>
          </p:cNvPicPr>
          <p:nvPr/>
        </p:nvPicPr>
        <p:blipFill>
          <a:blip r:embed="rId2" cstate="print"/>
          <a:srcRect/>
          <a:stretch>
            <a:fillRect/>
          </a:stretch>
        </p:blipFill>
        <p:spPr bwMode="auto">
          <a:xfrm>
            <a:off x="5580112" y="1104866"/>
            <a:ext cx="3240360" cy="2430270"/>
          </a:xfrm>
          <a:prstGeom prst="rect">
            <a:avLst/>
          </a:prstGeom>
          <a:noFill/>
          <a:ln w="9525">
            <a:noFill/>
            <a:miter lim="800000"/>
            <a:headEnd/>
            <a:tailEnd/>
          </a:ln>
        </p:spPr>
      </p:pic>
      <p:sp>
        <p:nvSpPr>
          <p:cNvPr id="10" name="Rectangle 3"/>
          <p:cNvSpPr txBox="1">
            <a:spLocks noChangeArrowheads="1"/>
          </p:cNvSpPr>
          <p:nvPr/>
        </p:nvSpPr>
        <p:spPr bwMode="auto">
          <a:xfrm>
            <a:off x="1239682" y="1052736"/>
            <a:ext cx="5832648" cy="2664296"/>
          </a:xfrm>
          <a:prstGeom prst="rect">
            <a:avLst/>
          </a:prstGeom>
          <a:noFill/>
          <a:ln w="9525">
            <a:noFill/>
            <a:round/>
            <a:headEnd/>
            <a:tailEnd/>
          </a:ln>
        </p:spPr>
        <p:txBody>
          <a:bodyPr lIns="0" tIns="0" rIns="0" bIns="0"/>
          <a:lstStyle/>
          <a:p>
            <a:pPr marL="357188" lvl="1" indent="-357188">
              <a:spcBef>
                <a:spcPts val="800"/>
              </a:spcBef>
              <a:buClr>
                <a:srgbClr val="000080"/>
              </a:buClr>
              <a:buSzPct val="85000"/>
              <a:tabLst>
                <a:tab pos="928688" algn="l"/>
                <a:tab pos="1843088" algn="l"/>
                <a:tab pos="2757488" algn="l"/>
                <a:tab pos="3671888" algn="l"/>
                <a:tab pos="4586288" algn="l"/>
                <a:tab pos="5500688" algn="l"/>
                <a:tab pos="6415088" algn="l"/>
                <a:tab pos="7329488" algn="l"/>
                <a:tab pos="8243888" algn="l"/>
                <a:tab pos="9158288" algn="l"/>
                <a:tab pos="10072688" algn="l"/>
              </a:tabLst>
            </a:pPr>
            <a:r>
              <a:rPr lang="en-GB" sz="2800" b="1" dirty="0" smtClean="0">
                <a:latin typeface="Palatino Linotype" pitchFamily="18" charset="0"/>
              </a:rPr>
              <a:t>Cluster-jet target</a:t>
            </a:r>
          </a:p>
          <a:p>
            <a:pPr marL="357188" indent="-357188">
              <a:lnSpc>
                <a:spcPts val="2600"/>
              </a:lnSpc>
              <a:spcBef>
                <a:spcPts val="800"/>
              </a:spcBef>
              <a:buClr>
                <a:srgbClr val="000080"/>
              </a:buClr>
              <a:buSzPct val="65000"/>
              <a:buFont typeface="Wingdings" pitchFamily="2" charset="2"/>
              <a:buChar char="Ø"/>
              <a:tabLst>
                <a:tab pos="928688" algn="l"/>
                <a:tab pos="1843088" algn="l"/>
                <a:tab pos="2757488" algn="l"/>
                <a:tab pos="3671888" algn="l"/>
                <a:tab pos="4586288" algn="l"/>
                <a:tab pos="5500688" algn="l"/>
                <a:tab pos="6415088" algn="l"/>
                <a:tab pos="7329488" algn="l"/>
                <a:tab pos="8243888" algn="l"/>
                <a:tab pos="9158288" algn="l"/>
                <a:tab pos="10072688" algn="l"/>
              </a:tabLst>
            </a:pPr>
            <a:r>
              <a:rPr lang="en-GB" sz="2400" kern="0" dirty="0" smtClean="0">
                <a:latin typeface="Arial" charset="0"/>
              </a:rPr>
              <a:t>Well adjustable density</a:t>
            </a:r>
          </a:p>
          <a:p>
            <a:pPr marL="357188" indent="-357188">
              <a:lnSpc>
                <a:spcPts val="2600"/>
              </a:lnSpc>
              <a:spcBef>
                <a:spcPts val="800"/>
              </a:spcBef>
              <a:buClr>
                <a:srgbClr val="000080"/>
              </a:buClr>
              <a:buSzPct val="65000"/>
              <a:buFont typeface="Wingdings" pitchFamily="2" charset="2"/>
              <a:buChar char="Ø"/>
              <a:tabLst>
                <a:tab pos="928688" algn="l"/>
                <a:tab pos="1843088" algn="l"/>
                <a:tab pos="2757488" algn="l"/>
                <a:tab pos="3671888" algn="l"/>
                <a:tab pos="4586288" algn="l"/>
                <a:tab pos="5500688" algn="l"/>
                <a:tab pos="6415088" algn="l"/>
                <a:tab pos="7329488" algn="l"/>
                <a:tab pos="8243888" algn="l"/>
                <a:tab pos="9158288" algn="l"/>
                <a:tab pos="10072688" algn="l"/>
              </a:tabLst>
            </a:pPr>
            <a:r>
              <a:rPr lang="en-GB" sz="2400" kern="0" dirty="0" smtClean="0">
                <a:latin typeface="Arial" charset="0"/>
                <a:sym typeface="Wingdings" pitchFamily="2" charset="2"/>
              </a:rPr>
              <a:t>Constant luminosity</a:t>
            </a:r>
          </a:p>
          <a:p>
            <a:pPr marL="357188" indent="-357188">
              <a:lnSpc>
                <a:spcPts val="2600"/>
              </a:lnSpc>
              <a:spcBef>
                <a:spcPts val="800"/>
              </a:spcBef>
              <a:buClr>
                <a:srgbClr val="000080"/>
              </a:buClr>
              <a:buSzPct val="65000"/>
              <a:buFont typeface="Wingdings" pitchFamily="2" charset="2"/>
              <a:buChar char="Ø"/>
              <a:tabLst>
                <a:tab pos="928688" algn="l"/>
                <a:tab pos="1843088" algn="l"/>
                <a:tab pos="2757488" algn="l"/>
                <a:tab pos="3671888" algn="l"/>
                <a:tab pos="4586288" algn="l"/>
                <a:tab pos="5500688" algn="l"/>
                <a:tab pos="6415088" algn="l"/>
                <a:tab pos="7329488" algn="l"/>
                <a:tab pos="8243888" algn="l"/>
                <a:tab pos="9158288" algn="l"/>
                <a:tab pos="10072688" algn="l"/>
              </a:tabLst>
            </a:pPr>
            <a:r>
              <a:rPr lang="en-GB" sz="2400" kern="0" dirty="0" smtClean="0">
                <a:latin typeface="Arial" charset="0"/>
                <a:sym typeface="Wingdings" pitchFamily="2" charset="2"/>
              </a:rPr>
              <a:t>Cluster size: </a:t>
            </a:r>
          </a:p>
          <a:p>
            <a:pPr marL="357188" indent="-357188">
              <a:lnSpc>
                <a:spcPts val="2600"/>
              </a:lnSpc>
              <a:spcBef>
                <a:spcPts val="800"/>
              </a:spcBef>
              <a:buClr>
                <a:srgbClr val="000080"/>
              </a:buClr>
              <a:buSzPct val="65000"/>
              <a:tabLst>
                <a:tab pos="928688" algn="l"/>
                <a:tab pos="1843088" algn="l"/>
                <a:tab pos="2757488" algn="l"/>
                <a:tab pos="3671888" algn="l"/>
                <a:tab pos="4586288" algn="l"/>
                <a:tab pos="5500688" algn="l"/>
                <a:tab pos="6415088" algn="l"/>
                <a:tab pos="7329488" algn="l"/>
                <a:tab pos="8243888" algn="l"/>
                <a:tab pos="9158288" algn="l"/>
                <a:tab pos="10072688" algn="l"/>
              </a:tabLst>
            </a:pPr>
            <a:r>
              <a:rPr lang="en-GB" sz="2400" kern="0" dirty="0" smtClean="0">
                <a:latin typeface="Arial" charset="0"/>
                <a:sym typeface="Wingdings" pitchFamily="2" charset="2"/>
              </a:rPr>
              <a:t>    100 ... 1000 atoms</a:t>
            </a:r>
            <a:endParaRPr lang="en-GB" sz="2400" kern="0" dirty="0" smtClean="0">
              <a:latin typeface="Arial" charset="0"/>
            </a:endParaRPr>
          </a:p>
        </p:txBody>
      </p:sp>
      <p:grpSp>
        <p:nvGrpSpPr>
          <p:cNvPr id="3" name="Grupo 7"/>
          <p:cNvGrpSpPr/>
          <p:nvPr/>
        </p:nvGrpSpPr>
        <p:grpSpPr>
          <a:xfrm>
            <a:off x="1142976" y="3636059"/>
            <a:ext cx="4286280" cy="2579023"/>
            <a:chOff x="323528" y="3612772"/>
            <a:chExt cx="4032448" cy="2313221"/>
          </a:xfrm>
        </p:grpSpPr>
        <p:pic>
          <p:nvPicPr>
            <p:cNvPr id="14" name="Picture 2"/>
            <p:cNvPicPr>
              <a:picLocks noChangeAspect="1" noChangeArrowheads="1"/>
            </p:cNvPicPr>
            <p:nvPr/>
          </p:nvPicPr>
          <p:blipFill>
            <a:blip r:embed="rId3" cstate="print"/>
            <a:srcRect t="1120" r="5128" b="2794"/>
            <a:stretch>
              <a:fillRect/>
            </a:stretch>
          </p:blipFill>
          <p:spPr bwMode="auto">
            <a:xfrm>
              <a:off x="323528" y="3617844"/>
              <a:ext cx="2737724" cy="2308149"/>
            </a:xfrm>
            <a:prstGeom prst="rect">
              <a:avLst/>
            </a:prstGeom>
            <a:noFill/>
            <a:ln w="9525">
              <a:noFill/>
              <a:miter lim="800000"/>
              <a:headEnd/>
              <a:tailEnd/>
            </a:ln>
          </p:spPr>
        </p:pic>
        <p:pic>
          <p:nvPicPr>
            <p:cNvPr id="15" name="Picture 5" descr="RIMG1271ak"/>
            <p:cNvPicPr>
              <a:picLocks noChangeAspect="1" noChangeArrowheads="1"/>
            </p:cNvPicPr>
            <p:nvPr/>
          </p:nvPicPr>
          <p:blipFill>
            <a:blip r:embed="rId4" cstate="print"/>
            <a:srcRect l="38921" t="8222" r="22153" b="4137"/>
            <a:stretch>
              <a:fillRect/>
            </a:stretch>
          </p:blipFill>
          <p:spPr bwMode="auto">
            <a:xfrm>
              <a:off x="2987824" y="3612772"/>
              <a:ext cx="1368152" cy="2310950"/>
            </a:xfrm>
            <a:prstGeom prst="rect">
              <a:avLst/>
            </a:prstGeom>
            <a:noFill/>
          </p:spPr>
        </p:pic>
      </p:grpSp>
      <p:sp>
        <p:nvSpPr>
          <p:cNvPr id="16" name="Rechteck 15"/>
          <p:cNvSpPr/>
          <p:nvPr/>
        </p:nvSpPr>
        <p:spPr>
          <a:xfrm>
            <a:off x="1071538" y="201019"/>
            <a:ext cx="8072462"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latin typeface="Palatino Linotype" pitchFamily="18" charset="0"/>
              </a:rPr>
              <a:t>PANDA – Cluster-jet target system</a:t>
            </a:r>
            <a:endParaRPr lang="en-GB" sz="3200" b="1" dirty="0">
              <a:effectLst>
                <a:outerShdw blurRad="38100" dist="38100" dir="2700000" algn="tl">
                  <a:srgbClr val="000000">
                    <a:alpha val="43137"/>
                  </a:srgbClr>
                </a:outerShdw>
              </a:effectLst>
              <a:latin typeface="Palatino Linotype" pitchFamily="18" charset="0"/>
            </a:endParaRPr>
          </a:p>
        </p:txBody>
      </p:sp>
      <p:sp>
        <p:nvSpPr>
          <p:cNvPr id="11" name="Rectângulo 24"/>
          <p:cNvSpPr/>
          <p:nvPr/>
        </p:nvSpPr>
        <p:spPr>
          <a:xfrm>
            <a:off x="4000496" y="3573016"/>
            <a:ext cx="5004048" cy="2872581"/>
          </a:xfrm>
          <a:prstGeom prst="rect">
            <a:avLst/>
          </a:prstGeom>
          <a:solidFill>
            <a:schemeClr val="bg1"/>
          </a:solidFill>
        </p:spPr>
        <p:txBody>
          <a:bodyPr wrap="square">
            <a:spAutoFit/>
          </a:bodyPr>
          <a:lstStyle/>
          <a:p>
            <a:pPr marL="814388" lvl="1" indent="-357188">
              <a:spcBef>
                <a:spcPts val="800"/>
              </a:spcBef>
              <a:buClr>
                <a:srgbClr val="000080"/>
              </a:buClr>
              <a:buSzPct val="65000"/>
              <a:tabLst>
                <a:tab pos="928688" algn="l"/>
                <a:tab pos="1843088" algn="l"/>
                <a:tab pos="2757488" algn="l"/>
                <a:tab pos="3671888" algn="l"/>
                <a:tab pos="4586288" algn="l"/>
                <a:tab pos="5500688" algn="l"/>
                <a:tab pos="6415088" algn="l"/>
                <a:tab pos="7329488" algn="l"/>
                <a:tab pos="8243888" algn="l"/>
                <a:tab pos="9158288" algn="l"/>
                <a:tab pos="10072688" algn="l"/>
              </a:tabLst>
            </a:pPr>
            <a:r>
              <a:rPr lang="en-GB" sz="2400" kern="0" dirty="0" smtClean="0">
                <a:latin typeface="Arial" charset="0"/>
                <a:sym typeface="Wingdings" pitchFamily="2" charset="2"/>
              </a:rPr>
              <a:t>     </a:t>
            </a:r>
            <a:r>
              <a:rPr lang="en-GB" sz="2400" b="1" kern="0" dirty="0" smtClean="0">
                <a:latin typeface="Arial" charset="0"/>
                <a:sym typeface="Wingdings" pitchFamily="2" charset="2"/>
              </a:rPr>
              <a:t>Full-size prototype</a:t>
            </a:r>
          </a:p>
          <a:p>
            <a:pPr marL="1271588" lvl="2" indent="-357188">
              <a:spcBef>
                <a:spcPts val="800"/>
              </a:spcBef>
              <a:buClr>
                <a:srgbClr val="000080"/>
              </a:buClr>
              <a:buSzPct val="65000"/>
              <a:buFont typeface="Wingdings" pitchFamily="2" charset="2"/>
              <a:buChar char="ü"/>
              <a:tabLst>
                <a:tab pos="928688" algn="l"/>
                <a:tab pos="1843088" algn="l"/>
                <a:tab pos="2757488" algn="l"/>
                <a:tab pos="3671888" algn="l"/>
                <a:tab pos="4586288" algn="l"/>
                <a:tab pos="5500688" algn="l"/>
                <a:tab pos="6415088" algn="l"/>
                <a:tab pos="7329488" algn="l"/>
                <a:tab pos="8243888" algn="l"/>
                <a:tab pos="9158288" algn="l"/>
                <a:tab pos="10072688" algn="l"/>
              </a:tabLst>
            </a:pPr>
            <a:r>
              <a:rPr lang="en-GB" sz="2400" kern="0" dirty="0" smtClean="0">
                <a:latin typeface="Arial" charset="0"/>
                <a:sym typeface="Wingdings" pitchFamily="2" charset="2"/>
              </a:rPr>
              <a:t>Achieved density:</a:t>
            </a:r>
            <a:br>
              <a:rPr lang="en-GB" sz="2400" kern="0" dirty="0" smtClean="0">
                <a:latin typeface="Arial" charset="0"/>
                <a:sym typeface="Wingdings" pitchFamily="2" charset="2"/>
              </a:rPr>
            </a:br>
            <a:r>
              <a:rPr lang="en-GB" sz="2400" kern="0" dirty="0" smtClean="0">
                <a:latin typeface="Arial" charset="0"/>
                <a:sym typeface="Wingdings" pitchFamily="2" charset="2"/>
              </a:rPr>
              <a:t>max. </a:t>
            </a:r>
            <a:r>
              <a:rPr lang="en-US" sz="2400" dirty="0" smtClean="0">
                <a:latin typeface="Arial"/>
                <a:cs typeface="Arial"/>
                <a:sym typeface="Wingdings" pitchFamily="2" charset="2"/>
              </a:rPr>
              <a:t>8</a:t>
            </a:r>
            <a:r>
              <a:rPr lang="en-US" sz="2400" dirty="0" smtClean="0">
                <a:latin typeface="Arial"/>
                <a:cs typeface="Arial"/>
              </a:rPr>
              <a:t> </a:t>
            </a:r>
            <a:r>
              <a:rPr lang="en-US" sz="2400" dirty="0" smtClean="0">
                <a:latin typeface="Arial"/>
                <a:cs typeface="Arial"/>
                <a:sym typeface="Symbol"/>
              </a:rPr>
              <a:t> 10</a:t>
            </a:r>
            <a:r>
              <a:rPr lang="en-US" sz="2400" baseline="30000" dirty="0" smtClean="0">
                <a:latin typeface="Arial"/>
                <a:cs typeface="Arial"/>
                <a:sym typeface="Symbol"/>
              </a:rPr>
              <a:t>14</a:t>
            </a:r>
            <a:r>
              <a:rPr lang="en-US" sz="2400" dirty="0" smtClean="0">
                <a:latin typeface="Arial"/>
                <a:cs typeface="Arial"/>
                <a:sym typeface="Symbol"/>
              </a:rPr>
              <a:t> atoms / cm</a:t>
            </a:r>
            <a:r>
              <a:rPr lang="en-US" sz="2400" baseline="30000" dirty="0" smtClean="0">
                <a:latin typeface="Arial"/>
                <a:cs typeface="Arial"/>
                <a:sym typeface="Symbol"/>
              </a:rPr>
              <a:t>2</a:t>
            </a:r>
          </a:p>
          <a:p>
            <a:pPr marL="1271588" lvl="2" indent="-357188">
              <a:spcBef>
                <a:spcPts val="800"/>
              </a:spcBef>
              <a:buClr>
                <a:srgbClr val="000080"/>
              </a:buClr>
              <a:buSzPct val="65000"/>
              <a:buFont typeface="Wingdings" pitchFamily="2" charset="2"/>
              <a:buChar char="ü"/>
              <a:tabLst>
                <a:tab pos="928688" algn="l"/>
                <a:tab pos="1843088" algn="l"/>
                <a:tab pos="2757488" algn="l"/>
                <a:tab pos="3671888" algn="l"/>
                <a:tab pos="4586288" algn="l"/>
                <a:tab pos="5500688" algn="l"/>
                <a:tab pos="6415088" algn="l"/>
                <a:tab pos="7329488" algn="l"/>
                <a:tab pos="8243888" algn="l"/>
                <a:tab pos="9158288" algn="l"/>
                <a:tab pos="10072688" algn="l"/>
              </a:tabLst>
            </a:pPr>
            <a:r>
              <a:rPr lang="en-US" sz="2400" dirty="0" smtClean="0">
                <a:latin typeface="Arial"/>
                <a:cs typeface="Arial"/>
                <a:sym typeface="Symbol"/>
              </a:rPr>
              <a:t>Stable operation</a:t>
            </a:r>
          </a:p>
          <a:p>
            <a:pPr marL="1271588" lvl="2" indent="-357188">
              <a:spcBef>
                <a:spcPts val="800"/>
              </a:spcBef>
              <a:buClr>
                <a:srgbClr val="000080"/>
              </a:buClr>
              <a:buSzPct val="65000"/>
              <a:buFont typeface="Wingdings" pitchFamily="2" charset="2"/>
              <a:buChar char="Ø"/>
              <a:tabLst>
                <a:tab pos="928688" algn="l"/>
                <a:tab pos="1843088" algn="l"/>
                <a:tab pos="2757488" algn="l"/>
                <a:tab pos="3671888" algn="l"/>
                <a:tab pos="4586288" algn="l"/>
                <a:tab pos="5500688" algn="l"/>
                <a:tab pos="6415088" algn="l"/>
                <a:tab pos="7329488" algn="l"/>
                <a:tab pos="8243888" algn="l"/>
                <a:tab pos="9158288" algn="l"/>
                <a:tab pos="10072688" algn="l"/>
              </a:tabLst>
            </a:pPr>
            <a:r>
              <a:rPr lang="en-US" sz="2400" dirty="0" smtClean="0">
                <a:latin typeface="Arial"/>
                <a:cs typeface="Arial"/>
                <a:sym typeface="Symbol"/>
              </a:rPr>
              <a:t>Further density increase: New nozzle design</a:t>
            </a:r>
          </a:p>
          <a:p>
            <a:pPr marL="1271588" lvl="2" indent="-357188">
              <a:spcBef>
                <a:spcPts val="800"/>
              </a:spcBef>
              <a:buClr>
                <a:srgbClr val="000080"/>
              </a:buClr>
              <a:buSzPct val="65000"/>
              <a:buFont typeface="Wingdings" pitchFamily="2" charset="2"/>
              <a:buChar char="ü"/>
              <a:tabLst>
                <a:tab pos="928688" algn="l"/>
                <a:tab pos="1843088" algn="l"/>
                <a:tab pos="2757488" algn="l"/>
                <a:tab pos="3671888" algn="l"/>
                <a:tab pos="4586288" algn="l"/>
                <a:tab pos="5500688" algn="l"/>
                <a:tab pos="6415088" algn="l"/>
                <a:tab pos="7329488" algn="l"/>
                <a:tab pos="8243888" algn="l"/>
                <a:tab pos="9158288" algn="l"/>
                <a:tab pos="10072688" algn="l"/>
              </a:tabLst>
            </a:pPr>
            <a:endParaRPr lang="en-US" sz="1000" dirty="0" smtClean="0">
              <a:latin typeface="Arial"/>
              <a:cs typeface="Arial"/>
            </a:endParaRPr>
          </a:p>
        </p:txBody>
      </p:sp>
      <p:grpSp>
        <p:nvGrpSpPr>
          <p:cNvPr id="17" name="Gruppieren 16"/>
          <p:cNvGrpSpPr/>
          <p:nvPr/>
        </p:nvGrpSpPr>
        <p:grpSpPr>
          <a:xfrm>
            <a:off x="0" y="0"/>
            <a:ext cx="785786" cy="6858000"/>
            <a:chOff x="0" y="0"/>
            <a:chExt cx="785786" cy="6858000"/>
          </a:xfrm>
        </p:grpSpPr>
        <p:sp>
          <p:nvSpPr>
            <p:cNvPr id="18" name="Rechteck 17"/>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5" descr="Logo_2"/>
            <p:cNvPicPr>
              <a:picLocks noChangeAspect="1" noChangeArrowheads="1"/>
            </p:cNvPicPr>
            <p:nvPr/>
          </p:nvPicPr>
          <p:blipFill>
            <a:blip r:embed="rId5"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20" name="Grafik 106" descr="oeaw_logo_weiss_d.jpg"/>
            <p:cNvPicPr>
              <a:picLocks noChangeAspect="1"/>
            </p:cNvPicPr>
            <p:nvPr/>
          </p:nvPicPr>
          <p:blipFill>
            <a:blip r:embed="rId6"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21" name="Fußzeilenplatzhalter 20"/>
          <p:cNvSpPr>
            <a:spLocks noGrp="1"/>
          </p:cNvSpPr>
          <p:nvPr>
            <p:ph type="ftr" sz="quarter" idx="11"/>
          </p:nvPr>
        </p:nvSpPr>
        <p:spPr>
          <a:xfrm>
            <a:off x="3124200" y="6245225"/>
            <a:ext cx="3448064" cy="476250"/>
          </a:xfrm>
        </p:spPr>
        <p:txBody>
          <a:bodyPr/>
          <a:lstStyle/>
          <a:p>
            <a:pPr>
              <a:defRPr/>
            </a:pPr>
            <a:r>
              <a:rPr lang="en-US" dirty="0" smtClean="0"/>
              <a:t>Advanced studies in low-energy QCD   LNF June 19, 2013</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543175" y="976313"/>
            <a:ext cx="9144000" cy="0"/>
          </a:xfrm>
          <a:prstGeom prst="rect">
            <a:avLst/>
          </a:prstGeom>
          <a:noFill/>
          <a:ln w="9525">
            <a:noFill/>
            <a:miter lim="800000"/>
            <a:headEnd/>
            <a:tailEnd/>
          </a:ln>
        </p:spPr>
        <p:txBody>
          <a:bodyPr>
            <a:spAutoFit/>
          </a:bodyPr>
          <a:lstStyle/>
          <a:p>
            <a:endParaRPr lang="en-GB"/>
          </a:p>
        </p:txBody>
      </p:sp>
      <p:grpSp>
        <p:nvGrpSpPr>
          <p:cNvPr id="40963" name="Group 8"/>
          <p:cNvGrpSpPr>
            <a:grpSpLocks/>
          </p:cNvGrpSpPr>
          <p:nvPr/>
        </p:nvGrpSpPr>
        <p:grpSpPr bwMode="auto">
          <a:xfrm>
            <a:off x="2555875" y="2176463"/>
            <a:ext cx="3930650" cy="4681537"/>
            <a:chOff x="1565" y="1071"/>
            <a:chExt cx="2476" cy="2949"/>
          </a:xfrm>
        </p:grpSpPr>
        <p:pic>
          <p:nvPicPr>
            <p:cNvPr id="40968" name="Picture 3" descr="layout"/>
            <p:cNvPicPr>
              <a:picLocks noChangeAspect="1" noChangeArrowheads="1"/>
            </p:cNvPicPr>
            <p:nvPr/>
          </p:nvPicPr>
          <p:blipFill>
            <a:blip r:embed="rId2"/>
            <a:srcRect/>
            <a:stretch>
              <a:fillRect/>
            </a:stretch>
          </p:blipFill>
          <p:spPr bwMode="auto">
            <a:xfrm>
              <a:off x="1565" y="1071"/>
              <a:ext cx="2476" cy="2949"/>
            </a:xfrm>
            <a:prstGeom prst="rect">
              <a:avLst/>
            </a:prstGeom>
            <a:noFill/>
            <a:ln w="9525">
              <a:noFill/>
              <a:miter lim="800000"/>
              <a:headEnd/>
              <a:tailEnd/>
            </a:ln>
          </p:spPr>
        </p:pic>
        <p:sp>
          <p:nvSpPr>
            <p:cNvPr id="40969" name="Text Box 4"/>
            <p:cNvSpPr txBox="1">
              <a:spLocks noChangeArrowheads="1"/>
            </p:cNvSpPr>
            <p:nvPr/>
          </p:nvSpPr>
          <p:spPr bwMode="auto">
            <a:xfrm>
              <a:off x="1655" y="3203"/>
              <a:ext cx="2223" cy="564"/>
            </a:xfrm>
            <a:prstGeom prst="rect">
              <a:avLst/>
            </a:prstGeom>
            <a:noFill/>
            <a:ln w="9525">
              <a:noFill/>
              <a:miter lim="800000"/>
              <a:headEnd/>
              <a:tailEnd/>
            </a:ln>
          </p:spPr>
          <p:txBody>
            <a:bodyPr>
              <a:spAutoFit/>
            </a:bodyPr>
            <a:lstStyle/>
            <a:p>
              <a:pPr algn="ctr">
                <a:spcBef>
                  <a:spcPct val="20000"/>
                </a:spcBef>
                <a:buClr>
                  <a:srgbClr val="0000FF"/>
                </a:buClr>
              </a:pPr>
              <a:r>
                <a:rPr lang="de-DE" sz="2400" b="1" dirty="0">
                  <a:solidFill>
                    <a:schemeClr val="hlink"/>
                  </a:solidFill>
                </a:rPr>
                <a:t>AIC </a:t>
              </a:r>
              <a:r>
                <a:rPr lang="de-DE" sz="2400" b="1" dirty="0" err="1">
                  <a:solidFill>
                    <a:schemeClr val="hlink"/>
                  </a:solidFill>
                </a:rPr>
                <a:t>Conceptual</a:t>
              </a:r>
              <a:r>
                <a:rPr lang="de-DE" sz="2400" b="1" dirty="0">
                  <a:solidFill>
                    <a:schemeClr val="hlink"/>
                  </a:solidFill>
                </a:rPr>
                <a:t> </a:t>
              </a:r>
            </a:p>
            <a:p>
              <a:pPr algn="ctr">
                <a:spcBef>
                  <a:spcPct val="20000"/>
                </a:spcBef>
                <a:buClr>
                  <a:srgbClr val="0000FF"/>
                </a:buClr>
              </a:pPr>
              <a:r>
                <a:rPr lang="de-DE" sz="2400" b="1" dirty="0">
                  <a:solidFill>
                    <a:schemeClr val="hlink"/>
                  </a:solidFill>
                </a:rPr>
                <a:t>Design</a:t>
              </a:r>
            </a:p>
          </p:txBody>
        </p:sp>
      </p:grpSp>
      <p:grpSp>
        <p:nvGrpSpPr>
          <p:cNvPr id="40964" name="Group 9"/>
          <p:cNvGrpSpPr>
            <a:grpSpLocks/>
          </p:cNvGrpSpPr>
          <p:nvPr/>
        </p:nvGrpSpPr>
        <p:grpSpPr bwMode="auto">
          <a:xfrm>
            <a:off x="1008063" y="188913"/>
            <a:ext cx="8135937" cy="2147887"/>
            <a:chOff x="385" y="0"/>
            <a:chExt cx="5125" cy="1353"/>
          </a:xfrm>
        </p:grpSpPr>
        <p:sp>
          <p:nvSpPr>
            <p:cNvPr id="40965" name="Rectangle 5"/>
            <p:cNvSpPr>
              <a:spLocks noChangeArrowheads="1"/>
            </p:cNvSpPr>
            <p:nvPr/>
          </p:nvSpPr>
          <p:spPr bwMode="auto">
            <a:xfrm>
              <a:off x="385" y="0"/>
              <a:ext cx="4808" cy="480"/>
            </a:xfrm>
            <a:prstGeom prst="rect">
              <a:avLst/>
            </a:prstGeom>
            <a:noFill/>
            <a:ln w="9525">
              <a:noFill/>
              <a:miter lim="800000"/>
              <a:headEnd/>
              <a:tailEnd/>
            </a:ln>
          </p:spPr>
          <p:txBody>
            <a:bodyPr anchor="b"/>
            <a:lstStyle/>
            <a:p>
              <a:r>
                <a:rPr lang="en-US" sz="4400">
                  <a:solidFill>
                    <a:schemeClr val="tx2"/>
                  </a:solidFill>
                </a:rPr>
                <a:t>Antiproton-Ion-Collider</a:t>
              </a:r>
            </a:p>
          </p:txBody>
        </p:sp>
        <p:sp>
          <p:nvSpPr>
            <p:cNvPr id="40966" name="Text Box 6"/>
            <p:cNvSpPr txBox="1">
              <a:spLocks noChangeArrowheads="1"/>
            </p:cNvSpPr>
            <p:nvPr/>
          </p:nvSpPr>
          <p:spPr bwMode="auto">
            <a:xfrm>
              <a:off x="385" y="1026"/>
              <a:ext cx="5125" cy="327"/>
            </a:xfrm>
            <a:prstGeom prst="rect">
              <a:avLst/>
            </a:prstGeom>
            <a:noFill/>
            <a:ln w="9525">
              <a:noFill/>
              <a:miter lim="800000"/>
              <a:headEnd/>
              <a:tailEnd/>
            </a:ln>
          </p:spPr>
          <p:txBody>
            <a:bodyPr>
              <a:spAutoFit/>
            </a:bodyPr>
            <a:lstStyle/>
            <a:p>
              <a:r>
                <a:rPr lang="de-DE" sz="2800">
                  <a:solidFill>
                    <a:srgbClr val="000000"/>
                  </a:solidFill>
                </a:rPr>
                <a:t>P. Kienle, SMI Wien and TU-München</a:t>
              </a:r>
              <a:endParaRPr lang="de-AT" sz="2800">
                <a:solidFill>
                  <a:srgbClr val="000000"/>
                </a:solidFill>
              </a:endParaRPr>
            </a:p>
          </p:txBody>
        </p:sp>
        <p:sp>
          <p:nvSpPr>
            <p:cNvPr id="40967" name="Text Box 7"/>
            <p:cNvSpPr txBox="1">
              <a:spLocks noChangeArrowheads="1"/>
            </p:cNvSpPr>
            <p:nvPr/>
          </p:nvSpPr>
          <p:spPr bwMode="auto">
            <a:xfrm>
              <a:off x="385" y="391"/>
              <a:ext cx="5100" cy="596"/>
            </a:xfrm>
            <a:prstGeom prst="rect">
              <a:avLst/>
            </a:prstGeom>
            <a:noFill/>
            <a:ln w="9525">
              <a:noFill/>
              <a:miter lim="800000"/>
              <a:headEnd/>
              <a:tailEnd/>
            </a:ln>
          </p:spPr>
          <p:txBody>
            <a:bodyPr>
              <a:spAutoFit/>
            </a:bodyPr>
            <a:lstStyle/>
            <a:p>
              <a:r>
                <a:rPr lang="de-DE" sz="2800">
                  <a:solidFill>
                    <a:srgbClr val="0000FF"/>
                  </a:solidFill>
                </a:rPr>
                <a:t>A Tool for the measurement of both </a:t>
              </a:r>
            </a:p>
            <a:p>
              <a:r>
                <a:rPr lang="de-DE" sz="2800">
                  <a:solidFill>
                    <a:srgbClr val="0000FF"/>
                  </a:solidFill>
                </a:rPr>
                <a:t>neutron and proton rms radii</a:t>
              </a:r>
            </a:p>
          </p:txBody>
        </p:sp>
      </p:grpSp>
      <p:grpSp>
        <p:nvGrpSpPr>
          <p:cNvPr id="10" name="Gruppieren 9"/>
          <p:cNvGrpSpPr/>
          <p:nvPr/>
        </p:nvGrpSpPr>
        <p:grpSpPr>
          <a:xfrm>
            <a:off x="0" y="0"/>
            <a:ext cx="785786" cy="6858000"/>
            <a:chOff x="0" y="0"/>
            <a:chExt cx="785786" cy="6858000"/>
          </a:xfrm>
        </p:grpSpPr>
        <p:sp>
          <p:nvSpPr>
            <p:cNvPr id="11" name="Rechteck 10"/>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5" descr="Logo_2"/>
            <p:cNvPicPr>
              <a:picLocks noChangeAspect="1" noChangeArrowheads="1"/>
            </p:cNvPicPr>
            <p:nvPr/>
          </p:nvPicPr>
          <p:blipFill>
            <a:blip r:embed="rId3"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13" name="Grafik 106" descr="oeaw_logo_weiss_d.jpg"/>
            <p:cNvPicPr>
              <a:picLocks noChangeAspect="1"/>
            </p:cNvPicPr>
            <p:nvPr/>
          </p:nvPicPr>
          <p:blipFill>
            <a:blip r:embed="rId4"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14" name="Foliennummernplatzhalter 13"/>
          <p:cNvSpPr>
            <a:spLocks noGrp="1"/>
          </p:cNvSpPr>
          <p:nvPr>
            <p:ph type="sldNum" sz="quarter" idx="12"/>
          </p:nvPr>
        </p:nvSpPr>
        <p:spPr/>
        <p:txBody>
          <a:bodyPr/>
          <a:lstStyle/>
          <a:p>
            <a:pPr>
              <a:defRPr/>
            </a:pPr>
            <a:fld id="{18BC045E-20F5-4DBC-9B7D-9FF6684D44B7}" type="slidenum">
              <a:rPr lang="en-US" smtClean="0"/>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346" y="0"/>
            <a:ext cx="9358346" cy="7040217"/>
          </a:xfrm>
          <a:prstGeom prst="rect">
            <a:avLst/>
          </a:prstGeom>
          <a:noFill/>
          <a:ln w="9525">
            <a:noFill/>
            <a:miter lim="800000"/>
            <a:headEnd/>
            <a:tailEnd/>
          </a:ln>
          <a:effectLst/>
        </p:spPr>
      </p:pic>
      <p:sp>
        <p:nvSpPr>
          <p:cNvPr id="4" name="Foliennummernplatzhalter 3"/>
          <p:cNvSpPr>
            <a:spLocks noGrp="1"/>
          </p:cNvSpPr>
          <p:nvPr>
            <p:ph type="sldNum" sz="quarter" idx="12"/>
          </p:nvPr>
        </p:nvSpPr>
        <p:spPr>
          <a:xfrm>
            <a:off x="6867556" y="6453212"/>
            <a:ext cx="2133600" cy="476250"/>
          </a:xfrm>
        </p:spPr>
        <p:txBody>
          <a:bodyPr/>
          <a:lstStyle/>
          <a:p>
            <a:pPr>
              <a:defRPr/>
            </a:pPr>
            <a:fld id="{18BC045E-20F5-4DBC-9B7D-9FF6684D44B7}" type="slidenum">
              <a:rPr lang="en-US" smtClean="0"/>
              <a:pPr>
                <a:defRPr/>
              </a:pPr>
              <a:t>45</a:t>
            </a:fld>
            <a:endParaRPr lang="en-US" dirty="0"/>
          </a:p>
        </p:txBody>
      </p:sp>
      <p:sp>
        <p:nvSpPr>
          <p:cNvPr id="5" name="Fußzeilenplatzhalter 4"/>
          <p:cNvSpPr>
            <a:spLocks noGrp="1"/>
          </p:cNvSpPr>
          <p:nvPr>
            <p:ph type="ftr" sz="quarter" idx="11"/>
          </p:nvPr>
        </p:nvSpPr>
        <p:spPr>
          <a:xfrm>
            <a:off x="1643042" y="6381774"/>
            <a:ext cx="3519502"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srcRect/>
          <a:stretch>
            <a:fillRect/>
          </a:stretch>
        </p:blipFill>
        <p:spPr bwMode="auto">
          <a:xfrm>
            <a:off x="0" y="0"/>
            <a:ext cx="9216620" cy="6858000"/>
          </a:xfrm>
          <a:prstGeom prst="rect">
            <a:avLst/>
          </a:prstGeom>
          <a:noFill/>
          <a:ln w="9525">
            <a:noFill/>
            <a:miter lim="800000"/>
            <a:headEnd/>
            <a:tailEnd/>
          </a:ln>
        </p:spPr>
      </p:pic>
      <p:sp>
        <p:nvSpPr>
          <p:cNvPr id="5" name="Textfeld 4"/>
          <p:cNvSpPr txBox="1"/>
          <p:nvPr/>
        </p:nvSpPr>
        <p:spPr>
          <a:xfrm>
            <a:off x="2523873" y="2486046"/>
            <a:ext cx="4262705" cy="923330"/>
          </a:xfrm>
          <a:prstGeom prst="rect">
            <a:avLst/>
          </a:prstGeom>
          <a:noFill/>
        </p:spPr>
        <p:txBody>
          <a:bodyPr wrap="none" rtlCol="0">
            <a:spAutoFit/>
          </a:bodyPr>
          <a:lstStyle/>
          <a:p>
            <a:r>
              <a:rPr lang="en-GB" sz="5400" b="1" i="1" spc="300" dirty="0" smtClean="0">
                <a:solidFill>
                  <a:schemeClr val="accent6">
                    <a:lumMod val="40000"/>
                    <a:lumOff val="60000"/>
                  </a:schemeClr>
                </a:solidFill>
                <a:effectLst>
                  <a:outerShdw blurRad="38100" dist="38100" dir="2700000" algn="tl">
                    <a:srgbClr val="000000">
                      <a:alpha val="43137"/>
                    </a:srgbClr>
                  </a:outerShdw>
                </a:effectLst>
              </a:rPr>
              <a:t>Thank you!</a:t>
            </a:r>
            <a:endParaRPr lang="en-GB" sz="5400" b="1" i="1" spc="300" dirty="0">
              <a:solidFill>
                <a:schemeClr val="accent6">
                  <a:lumMod val="40000"/>
                  <a:lumOff val="60000"/>
                </a:schemeClr>
              </a:solidFill>
              <a:effectLst>
                <a:outerShdw blurRad="38100" dist="38100" dir="2700000" algn="tl">
                  <a:srgbClr val="000000">
                    <a:alpha val="43137"/>
                  </a:srgbClr>
                </a:outerShdw>
              </a:effectLst>
            </a:endParaRPr>
          </a:p>
        </p:txBody>
      </p:sp>
      <p:sp>
        <p:nvSpPr>
          <p:cNvPr id="6" name="Fußzeilenplatzhalter 5"/>
          <p:cNvSpPr>
            <a:spLocks noGrp="1"/>
          </p:cNvSpPr>
          <p:nvPr>
            <p:ph type="ftr" sz="quarter" idx="11"/>
          </p:nvPr>
        </p:nvSpPr>
        <p:spPr>
          <a:xfrm>
            <a:off x="2857488" y="6245225"/>
            <a:ext cx="3448064" cy="476250"/>
          </a:xfrm>
        </p:spPr>
        <p:txBody>
          <a:bodyPr/>
          <a:lstStyle/>
          <a:p>
            <a:pPr>
              <a:defRPr/>
            </a:pPr>
            <a:r>
              <a:rPr lang="en-US" dirty="0" smtClean="0">
                <a:solidFill>
                  <a:schemeClr val="bg1"/>
                </a:solidFill>
              </a:rPr>
              <a:t>Advanced studies in low-energy QCD   LNF June 19, 2013</a:t>
            </a: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N0662"/>
          <p:cNvPicPr>
            <a:picLocks noChangeAspect="1" noChangeArrowheads="1"/>
          </p:cNvPicPr>
          <p:nvPr/>
        </p:nvPicPr>
        <p:blipFill>
          <a:blip r:embed="rId2" cstate="print"/>
          <a:srcRect/>
          <a:stretch>
            <a:fillRect/>
          </a:stretch>
        </p:blipFill>
        <p:spPr bwMode="auto">
          <a:xfrm>
            <a:off x="1141352" y="285728"/>
            <a:ext cx="7359738" cy="5518078"/>
          </a:xfrm>
          <a:prstGeom prst="rect">
            <a:avLst/>
          </a:prstGeom>
          <a:noFill/>
          <a:ln w="9525">
            <a:solidFill>
              <a:schemeClr val="bg2"/>
            </a:solidFill>
            <a:miter lim="800000"/>
            <a:headEnd/>
            <a:tailEnd/>
          </a:ln>
        </p:spPr>
      </p:pic>
      <p:sp>
        <p:nvSpPr>
          <p:cNvPr id="7" name="Textfeld 6"/>
          <p:cNvSpPr txBox="1"/>
          <p:nvPr/>
        </p:nvSpPr>
        <p:spPr>
          <a:xfrm>
            <a:off x="857224" y="214290"/>
            <a:ext cx="8286776" cy="646331"/>
          </a:xfrm>
          <a:prstGeom prst="rect">
            <a:avLst/>
          </a:prstGeom>
          <a:noFill/>
        </p:spPr>
        <p:txBody>
          <a:bodyPr wrap="square" rtlCol="0">
            <a:spAutoFit/>
          </a:bodyPr>
          <a:lstStyle/>
          <a:p>
            <a:pPr algn="ctr"/>
            <a:r>
              <a:rPr lang="en-GB" sz="3600" b="1" dirty="0" smtClean="0">
                <a:solidFill>
                  <a:srgbClr val="002060"/>
                </a:solidFill>
                <a:effectLst>
                  <a:outerShdw blurRad="38100" dist="38100" dir="2700000" algn="tl">
                    <a:srgbClr val="000000">
                      <a:alpha val="43137"/>
                    </a:srgbClr>
                  </a:outerShdw>
                </a:effectLst>
                <a:latin typeface="Palatino Linotype" pitchFamily="18" charset="0"/>
              </a:rPr>
              <a:t>On the roof of SMI - 2004</a:t>
            </a:r>
            <a:endParaRPr lang="en-GB" sz="3600" b="1" dirty="0">
              <a:solidFill>
                <a:srgbClr val="002060"/>
              </a:solidFill>
              <a:effectLst>
                <a:outerShdw blurRad="38100" dist="38100" dir="2700000" algn="tl">
                  <a:srgbClr val="000000">
                    <a:alpha val="43137"/>
                  </a:srgbClr>
                </a:outerShdw>
              </a:effectLst>
              <a:latin typeface="Palatino Linotype" pitchFamily="18" charset="0"/>
            </a:endParaRPr>
          </a:p>
        </p:txBody>
      </p:sp>
      <p:grpSp>
        <p:nvGrpSpPr>
          <p:cNvPr id="9" name="Gruppieren 8"/>
          <p:cNvGrpSpPr/>
          <p:nvPr/>
        </p:nvGrpSpPr>
        <p:grpSpPr>
          <a:xfrm>
            <a:off x="0" y="0"/>
            <a:ext cx="785786" cy="6858000"/>
            <a:chOff x="0" y="0"/>
            <a:chExt cx="785786" cy="6858000"/>
          </a:xfrm>
        </p:grpSpPr>
        <p:sp>
          <p:nvSpPr>
            <p:cNvPr id="10" name="Rechteck 9"/>
            <p:cNvSpPr/>
            <p:nvPr/>
          </p:nvSpPr>
          <p:spPr>
            <a:xfrm>
              <a:off x="0" y="0"/>
              <a:ext cx="785786" cy="6858000"/>
            </a:xfrm>
            <a:prstGeom prst="rect">
              <a:avLst/>
            </a:prstGeom>
            <a:solidFill>
              <a:srgbClr val="00206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5" descr="Logo_2"/>
            <p:cNvPicPr>
              <a:picLocks noChangeAspect="1" noChangeArrowheads="1"/>
            </p:cNvPicPr>
            <p:nvPr/>
          </p:nvPicPr>
          <p:blipFill>
            <a:blip r:embed="rId3" cstate="print"/>
            <a:srcRect/>
            <a:stretch>
              <a:fillRect/>
            </a:stretch>
          </p:blipFill>
          <p:spPr bwMode="auto">
            <a:xfrm>
              <a:off x="20515" y="22166"/>
              <a:ext cx="738845" cy="633418"/>
            </a:xfrm>
            <a:prstGeom prst="rect">
              <a:avLst/>
            </a:prstGeom>
            <a:solidFill>
              <a:srgbClr val="002060"/>
            </a:solidFill>
            <a:ln w="9525">
              <a:noFill/>
              <a:miter lim="800000"/>
              <a:headEnd/>
              <a:tailEnd/>
            </a:ln>
          </p:spPr>
        </p:pic>
        <p:pic>
          <p:nvPicPr>
            <p:cNvPr id="12" name="Grafik 106" descr="oeaw_logo_weiss_d.jpg"/>
            <p:cNvPicPr>
              <a:picLocks noChangeAspect="1"/>
            </p:cNvPicPr>
            <p:nvPr/>
          </p:nvPicPr>
          <p:blipFill>
            <a:blip r:embed="rId4" cstate="print"/>
            <a:srcRect/>
            <a:stretch>
              <a:fillRect/>
            </a:stretch>
          </p:blipFill>
          <p:spPr bwMode="auto">
            <a:xfrm>
              <a:off x="0" y="6203520"/>
              <a:ext cx="785786" cy="654480"/>
            </a:xfrm>
            <a:prstGeom prst="rect">
              <a:avLst/>
            </a:prstGeom>
            <a:solidFill>
              <a:srgbClr val="002060"/>
            </a:solidFill>
            <a:ln w="9525">
              <a:noFill/>
              <a:miter lim="800000"/>
              <a:headEnd/>
              <a:tailEnd/>
            </a:ln>
          </p:spPr>
        </p:pic>
      </p:grpSp>
      <p:sp>
        <p:nvSpPr>
          <p:cNvPr id="8" name="Foliennummernplatzhalter 7"/>
          <p:cNvSpPr>
            <a:spLocks noGrp="1"/>
          </p:cNvSpPr>
          <p:nvPr>
            <p:ph type="sldNum" sz="quarter" idx="12"/>
          </p:nvPr>
        </p:nvSpPr>
        <p:spPr/>
        <p:txBody>
          <a:bodyPr/>
          <a:lstStyle/>
          <a:p>
            <a:pPr>
              <a:defRPr/>
            </a:pPr>
            <a:fld id="{18BC045E-20F5-4DBC-9B7D-9FF6684D44B7}" type="slidenum">
              <a:rPr lang="en-US" smtClean="0"/>
              <a:pPr>
                <a:defRPr/>
              </a:pPr>
              <a:t>5</a:t>
            </a:fld>
            <a:endParaRPr lang="en-US"/>
          </a:p>
        </p:txBody>
      </p:sp>
      <p:sp>
        <p:nvSpPr>
          <p:cNvPr id="13" name="Fußzeilenplatzhalter 12"/>
          <p:cNvSpPr>
            <a:spLocks noGrp="1"/>
          </p:cNvSpPr>
          <p:nvPr>
            <p:ph type="ftr" sz="quarter" idx="11"/>
          </p:nvPr>
        </p:nvSpPr>
        <p:spPr>
          <a:xfrm>
            <a:off x="3124200" y="6245225"/>
            <a:ext cx="3376626" cy="476250"/>
          </a:xfrm>
        </p:spPr>
        <p:txBody>
          <a:bodyPr/>
          <a:lstStyle/>
          <a:p>
            <a:pPr>
              <a:defRPr/>
            </a:pPr>
            <a:r>
              <a:rPr lang="en-US" dirty="0" smtClean="0"/>
              <a:t>Advanced studies in low-energy QCD   LNF June 19, 2013</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p:cNvPicPr>
            <a:picLocks noChangeAspect="1" noChangeArrowheads="1"/>
          </p:cNvPicPr>
          <p:nvPr/>
        </p:nvPicPr>
        <p:blipFill>
          <a:blip r:embed="rId2"/>
          <a:srcRect/>
          <a:stretch>
            <a:fillRect/>
          </a:stretch>
        </p:blipFill>
        <p:spPr bwMode="auto">
          <a:xfrm>
            <a:off x="0" y="500063"/>
            <a:ext cx="9144000" cy="5881687"/>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pPr>
              <a:defRPr/>
            </a:pPr>
            <a:fld id="{18BC045E-20F5-4DBC-9B7D-9FF6684D44B7}" type="slidenum">
              <a:rPr lang="en-US" smtClean="0"/>
              <a:pPr>
                <a:defRPr/>
              </a:pPr>
              <a:t>6</a:t>
            </a:fld>
            <a:endParaRPr lang="en-US"/>
          </a:p>
        </p:txBody>
      </p:sp>
      <p:sp>
        <p:nvSpPr>
          <p:cNvPr id="4" name="Fußzeilenplatzhalter 3"/>
          <p:cNvSpPr>
            <a:spLocks noGrp="1"/>
          </p:cNvSpPr>
          <p:nvPr>
            <p:ph type="ftr" sz="quarter" idx="11"/>
          </p:nvPr>
        </p:nvSpPr>
        <p:spPr>
          <a:xfrm>
            <a:off x="3124200" y="6381774"/>
            <a:ext cx="3590940" cy="476250"/>
          </a:xfrm>
        </p:spPr>
        <p:txBody>
          <a:bodyPr/>
          <a:lstStyle/>
          <a:p>
            <a:pPr>
              <a:defRPr/>
            </a:pPr>
            <a:r>
              <a:rPr lang="en-US" dirty="0" smtClean="0"/>
              <a:t>Advanced studies in low-energy QCD   LNF June 19, 2013</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95"/>
          <p:cNvSpPr>
            <a:spLocks noChangeArrowheads="1"/>
          </p:cNvSpPr>
          <p:nvPr/>
        </p:nvSpPr>
        <p:spPr bwMode="auto">
          <a:xfrm>
            <a:off x="0" y="2598738"/>
            <a:ext cx="9144000" cy="0"/>
          </a:xfrm>
          <a:prstGeom prst="rect">
            <a:avLst/>
          </a:prstGeom>
          <a:noFill/>
          <a:ln w="9525">
            <a:noFill/>
            <a:miter lim="800000"/>
            <a:headEnd/>
            <a:tailEnd/>
          </a:ln>
        </p:spPr>
        <p:txBody>
          <a:bodyPr wrap="none" anchor="ctr">
            <a:spAutoFit/>
          </a:bodyPr>
          <a:lstStyle/>
          <a:p>
            <a:endParaRPr lang="en-GB"/>
          </a:p>
        </p:txBody>
      </p:sp>
      <p:sp>
        <p:nvSpPr>
          <p:cNvPr id="7171" name="Rectangle 496"/>
          <p:cNvSpPr>
            <a:spLocks noChangeArrowheads="1"/>
          </p:cNvSpPr>
          <p:nvPr/>
        </p:nvSpPr>
        <p:spPr bwMode="auto">
          <a:xfrm>
            <a:off x="0" y="60325"/>
            <a:ext cx="8893175" cy="1400175"/>
          </a:xfrm>
          <a:prstGeom prst="rect">
            <a:avLst/>
          </a:prstGeom>
          <a:noFill/>
          <a:ln w="9525">
            <a:noFill/>
            <a:miter lim="800000"/>
            <a:headEnd/>
            <a:tailEnd/>
          </a:ln>
        </p:spPr>
        <p:txBody>
          <a:bodyPr anchor="ctr">
            <a:spAutoFit/>
          </a:bodyPr>
          <a:lstStyle/>
          <a:p>
            <a:pPr algn="ctr"/>
            <a:r>
              <a:rPr lang="de-DE" sz="2400" b="1" i="1">
                <a:latin typeface="Times New Roman" pitchFamily="18" charset="0"/>
                <a:ea typeface="MS PMincho" pitchFamily="18" charset="-128"/>
                <a:cs typeface="Times New Roman" pitchFamily="18" charset="0"/>
              </a:rPr>
              <a:t>Stefan Meyer Institut</a:t>
            </a:r>
            <a:endParaRPr lang="de-DE" sz="2400">
              <a:ea typeface="MS PMincho" pitchFamily="18" charset="-128"/>
              <a:cs typeface="Times New Roman" pitchFamily="18" charset="0"/>
            </a:endParaRPr>
          </a:p>
          <a:p>
            <a:pPr algn="ctr" eaLnBrk="0" hangingPunct="0"/>
            <a:r>
              <a:rPr lang="de-DE" sz="1400">
                <a:latin typeface="Verdana" pitchFamily="34" charset="0"/>
                <a:ea typeface="MS PMincho" pitchFamily="18" charset="-128"/>
                <a:cs typeface="Times New Roman" pitchFamily="18" charset="0"/>
              </a:rPr>
              <a:t>für subatomare Physik</a:t>
            </a:r>
            <a:endParaRPr lang="de-DE" sz="1400">
              <a:ea typeface="MS PMincho" pitchFamily="18" charset="-128"/>
              <a:cs typeface="Times New Roman" pitchFamily="18" charset="0"/>
            </a:endParaRPr>
          </a:p>
          <a:p>
            <a:pPr algn="ctr" eaLnBrk="0" hangingPunct="0"/>
            <a:r>
              <a:rPr lang="de-DE" sz="1400">
                <a:latin typeface="Verdana" pitchFamily="34" charset="0"/>
                <a:ea typeface="MS PMincho" pitchFamily="18" charset="-128"/>
                <a:cs typeface="Times New Roman" pitchFamily="18" charset="0"/>
              </a:rPr>
              <a:t>Österreichische Akademie der Wissenschaften</a:t>
            </a:r>
            <a:endParaRPr lang="de-DE" sz="1400">
              <a:ea typeface="MS PMincho" pitchFamily="18" charset="-128"/>
              <a:cs typeface="Times New Roman" pitchFamily="18" charset="0"/>
            </a:endParaRPr>
          </a:p>
          <a:p>
            <a:pPr algn="ctr" eaLnBrk="0" hangingPunct="0"/>
            <a:r>
              <a:rPr lang="de-DE" sz="2000">
                <a:latin typeface="Verdana" pitchFamily="34" charset="0"/>
                <a:ea typeface="SimSun" pitchFamily="2" charset="-122"/>
                <a:cs typeface="Times New Roman" pitchFamily="18" charset="0"/>
              </a:rPr>
              <a:t>CUTTING  EDGE  TECHNOLOGIES</a:t>
            </a:r>
            <a:endParaRPr lang="de-DE" sz="2000"/>
          </a:p>
          <a:p>
            <a:pPr algn="ctr" eaLnBrk="0" hangingPunct="0"/>
            <a:r>
              <a:rPr lang="en-GB" sz="1400">
                <a:latin typeface="Verdana" pitchFamily="34" charset="0"/>
                <a:ea typeface="SimSun" pitchFamily="2" charset="-122"/>
              </a:rPr>
              <a:t>for Fundamental Science, Life Science and Medical Applications</a:t>
            </a:r>
            <a:endParaRPr lang="de-DE" sz="1400"/>
          </a:p>
        </p:txBody>
      </p:sp>
      <p:sp>
        <p:nvSpPr>
          <p:cNvPr id="7172" name="Rectangle 852"/>
          <p:cNvSpPr>
            <a:spLocks noChangeArrowheads="1"/>
          </p:cNvSpPr>
          <p:nvPr/>
        </p:nvSpPr>
        <p:spPr bwMode="auto">
          <a:xfrm>
            <a:off x="128588" y="1522413"/>
            <a:ext cx="1916112" cy="304800"/>
          </a:xfrm>
          <a:prstGeom prst="rect">
            <a:avLst/>
          </a:prstGeom>
          <a:noFill/>
          <a:ln w="9525">
            <a:noFill/>
            <a:miter lim="800000"/>
            <a:headEnd/>
            <a:tailEnd/>
          </a:ln>
        </p:spPr>
        <p:txBody>
          <a:bodyPr wrap="none" anchor="ctr">
            <a:spAutoFit/>
          </a:bodyPr>
          <a:lstStyle/>
          <a:p>
            <a:r>
              <a:rPr lang="de-DE" sz="1400" b="1">
                <a:ea typeface="SimSun" pitchFamily="2" charset="-122"/>
                <a:cs typeface="Arial" pitchFamily="34" charset="0"/>
              </a:rPr>
              <a:t>Monday Dec. 6, 2004</a:t>
            </a:r>
            <a:endParaRPr lang="de-DE">
              <a:ea typeface="SimSun" pitchFamily="2" charset="-122"/>
              <a:cs typeface="Arial" pitchFamily="34" charset="0"/>
            </a:endParaRPr>
          </a:p>
        </p:txBody>
      </p:sp>
      <p:graphicFrame>
        <p:nvGraphicFramePr>
          <p:cNvPr id="4269" name="Group 1197"/>
          <p:cNvGraphicFramePr>
            <a:graphicFrameLocks noGrp="1"/>
          </p:cNvGraphicFramePr>
          <p:nvPr/>
        </p:nvGraphicFramePr>
        <p:xfrm>
          <a:off x="153988" y="1870075"/>
          <a:ext cx="8875712" cy="4724400"/>
        </p:xfrm>
        <a:graphic>
          <a:graphicData uri="http://schemas.openxmlformats.org/drawingml/2006/table">
            <a:tbl>
              <a:tblPr/>
              <a:tblGrid>
                <a:gridCol w="4495800"/>
                <a:gridCol w="2325687"/>
                <a:gridCol w="2054225"/>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smtClean="0">
                          <a:ln>
                            <a:noFill/>
                          </a:ln>
                          <a:solidFill>
                            <a:schemeClr val="tx1"/>
                          </a:solidFill>
                          <a:effectLst/>
                          <a:latin typeface="Arial" pitchFamily="34" charset="0"/>
                          <a:ea typeface="SimSun" pitchFamily="2" charset="-122"/>
                          <a:cs typeface="Arial" pitchFamily="34" charset="0"/>
                        </a:rPr>
                        <a:t>Titel</a:t>
                      </a:r>
                      <a:endParaRPr kumimoji="0" lang="de-DE" sz="1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ea typeface="SimSun" pitchFamily="2" charset="-122"/>
                          <a:cs typeface="Arial" pitchFamily="34" charset="0"/>
                        </a:rPr>
                        <a:t>Name</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ea typeface="SimSun" pitchFamily="2" charset="-122"/>
                          <a:cs typeface="Arial" pitchFamily="34" charset="0"/>
                        </a:rPr>
                        <a:t>Institute</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X-ray free electron laser for probing the nano-</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world on the proper length and time scale</a:t>
                      </a:r>
                      <a:endParaRPr kumimoji="0" lang="en-GB" sz="18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Jochen R. SCHNEIDER</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DESY</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Particle acceleration with lasers</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Dieter HABS</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LMU-München </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MedAustron</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Erich GRIESMAYER</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FOTEC</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Austria</a:t>
                      </a:r>
                      <a:endParaRPr kumimoji="0" lang="de-DE" sz="18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Carbon ion radiotheraby</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Dieter SCHARDT</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GSI Darmstadt</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Dark matter searches with cryogenic detectors</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Klaus PRETZL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Univ. Bern</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Switzerland</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Cryogenic calorimeters</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Franz von FEILITZSCH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TU-München</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Silicon drift detectors for industrial and medical applications</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Andreas PAHLKE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KETEK GmbH</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Semiconductor drift and pixel detectors for X-ray imaging and spectroscopy</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Gerhard LUTZ</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dirty="0" smtClean="0">
                          <a:ln>
                            <a:noFill/>
                          </a:ln>
                          <a:solidFill>
                            <a:schemeClr val="tx1"/>
                          </a:solidFill>
                          <a:effectLst/>
                          <a:latin typeface="Arial" pitchFamily="34" charset="0"/>
                          <a:ea typeface="SimSun" pitchFamily="2" charset="-122"/>
                          <a:cs typeface="Arial" pitchFamily="34" charset="0"/>
                        </a:rPr>
                        <a:t>MPI-Halbleiterlabor</a:t>
                      </a:r>
                      <a:endParaRPr kumimoji="0" lang="de-DE" sz="1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7215" name="Grafik 106" descr="oeaw_logo_weiss_d.jpg"/>
          <p:cNvPicPr>
            <a:picLocks noChangeAspect="1"/>
          </p:cNvPicPr>
          <p:nvPr/>
        </p:nvPicPr>
        <p:blipFill>
          <a:blip r:embed="rId2"/>
          <a:srcRect/>
          <a:stretch>
            <a:fillRect/>
          </a:stretch>
        </p:blipFill>
        <p:spPr bwMode="auto">
          <a:xfrm>
            <a:off x="7778750" y="0"/>
            <a:ext cx="1365250" cy="1362075"/>
          </a:xfrm>
          <a:prstGeom prst="rect">
            <a:avLst/>
          </a:prstGeom>
          <a:noFill/>
          <a:ln w="9525">
            <a:noFill/>
            <a:miter lim="800000"/>
            <a:headEnd/>
            <a:tailEnd/>
          </a:ln>
        </p:spPr>
      </p:pic>
      <p:pic>
        <p:nvPicPr>
          <p:cNvPr id="7216" name="Picture 1285" descr="Logo_2"/>
          <p:cNvPicPr>
            <a:picLocks noChangeAspect="1" noChangeArrowheads="1"/>
          </p:cNvPicPr>
          <p:nvPr/>
        </p:nvPicPr>
        <p:blipFill>
          <a:blip r:embed="rId3"/>
          <a:srcRect/>
          <a:stretch>
            <a:fillRect/>
          </a:stretch>
        </p:blipFill>
        <p:spPr bwMode="auto">
          <a:xfrm>
            <a:off x="0" y="0"/>
            <a:ext cx="1285875" cy="120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ChangeArrowheads="1"/>
          </p:cNvSpPr>
          <p:nvPr/>
        </p:nvSpPr>
        <p:spPr bwMode="auto">
          <a:xfrm>
            <a:off x="0" y="2598738"/>
            <a:ext cx="9144000" cy="0"/>
          </a:xfrm>
          <a:prstGeom prst="rect">
            <a:avLst/>
          </a:prstGeom>
          <a:noFill/>
          <a:ln w="9525">
            <a:noFill/>
            <a:miter lim="800000"/>
            <a:headEnd/>
            <a:tailEnd/>
          </a:ln>
        </p:spPr>
        <p:txBody>
          <a:bodyPr wrap="none" anchor="ctr">
            <a:spAutoFit/>
          </a:bodyPr>
          <a:lstStyle/>
          <a:p>
            <a:endParaRPr lang="en-GB"/>
          </a:p>
        </p:txBody>
      </p:sp>
      <p:sp>
        <p:nvSpPr>
          <p:cNvPr id="8195" name="Rectangle 7"/>
          <p:cNvSpPr>
            <a:spLocks noChangeArrowheads="1"/>
          </p:cNvSpPr>
          <p:nvPr/>
        </p:nvSpPr>
        <p:spPr bwMode="auto">
          <a:xfrm>
            <a:off x="0" y="60325"/>
            <a:ext cx="8893175" cy="1400175"/>
          </a:xfrm>
          <a:prstGeom prst="rect">
            <a:avLst/>
          </a:prstGeom>
          <a:noFill/>
          <a:ln w="9525">
            <a:noFill/>
            <a:miter lim="800000"/>
            <a:headEnd/>
            <a:tailEnd/>
          </a:ln>
        </p:spPr>
        <p:txBody>
          <a:bodyPr anchor="ctr">
            <a:spAutoFit/>
          </a:bodyPr>
          <a:lstStyle/>
          <a:p>
            <a:pPr algn="ctr"/>
            <a:r>
              <a:rPr lang="de-DE" sz="2400" b="1" i="1">
                <a:latin typeface="Times New Roman" pitchFamily="18" charset="0"/>
                <a:ea typeface="MS PMincho" pitchFamily="18" charset="-128"/>
                <a:cs typeface="Times New Roman" pitchFamily="18" charset="0"/>
              </a:rPr>
              <a:t>Stefan Meyer Institut</a:t>
            </a:r>
            <a:endParaRPr lang="de-DE" sz="2400">
              <a:ea typeface="MS PMincho" pitchFamily="18" charset="-128"/>
              <a:cs typeface="Times New Roman" pitchFamily="18" charset="0"/>
            </a:endParaRPr>
          </a:p>
          <a:p>
            <a:pPr algn="ctr" eaLnBrk="0" hangingPunct="0"/>
            <a:r>
              <a:rPr lang="de-DE" sz="1400">
                <a:latin typeface="Verdana" pitchFamily="34" charset="0"/>
                <a:ea typeface="MS PMincho" pitchFamily="18" charset="-128"/>
                <a:cs typeface="Times New Roman" pitchFamily="18" charset="0"/>
              </a:rPr>
              <a:t>für subatomare Physik</a:t>
            </a:r>
            <a:endParaRPr lang="de-DE" sz="1400">
              <a:ea typeface="MS PMincho" pitchFamily="18" charset="-128"/>
              <a:cs typeface="Times New Roman" pitchFamily="18" charset="0"/>
            </a:endParaRPr>
          </a:p>
          <a:p>
            <a:pPr algn="ctr" eaLnBrk="0" hangingPunct="0"/>
            <a:r>
              <a:rPr lang="de-DE" sz="1400">
                <a:latin typeface="Verdana" pitchFamily="34" charset="0"/>
                <a:ea typeface="MS PMincho" pitchFamily="18" charset="-128"/>
                <a:cs typeface="Times New Roman" pitchFamily="18" charset="0"/>
              </a:rPr>
              <a:t>Österreichische Akademie der Wissenschaften</a:t>
            </a:r>
            <a:endParaRPr lang="de-DE" sz="1400">
              <a:ea typeface="MS PMincho" pitchFamily="18" charset="-128"/>
              <a:cs typeface="Times New Roman" pitchFamily="18" charset="0"/>
            </a:endParaRPr>
          </a:p>
          <a:p>
            <a:pPr algn="ctr" eaLnBrk="0" hangingPunct="0"/>
            <a:r>
              <a:rPr lang="de-DE" sz="2000">
                <a:latin typeface="Verdana" pitchFamily="34" charset="0"/>
                <a:ea typeface="SimSun" pitchFamily="2" charset="-122"/>
                <a:cs typeface="Times New Roman" pitchFamily="18" charset="0"/>
              </a:rPr>
              <a:t>CUTTING  EDGE  TECHNOLOGIES</a:t>
            </a:r>
            <a:endParaRPr lang="de-DE" sz="2000"/>
          </a:p>
          <a:p>
            <a:pPr algn="ctr" eaLnBrk="0" hangingPunct="0"/>
            <a:r>
              <a:rPr lang="en-GB" sz="1400">
                <a:latin typeface="Verdana" pitchFamily="34" charset="0"/>
                <a:ea typeface="SimSun" pitchFamily="2" charset="-122"/>
              </a:rPr>
              <a:t>for Fundamental Science, Life Science and Medical Applications</a:t>
            </a:r>
            <a:endParaRPr lang="de-DE" sz="1400"/>
          </a:p>
        </p:txBody>
      </p:sp>
      <p:sp>
        <p:nvSpPr>
          <p:cNvPr id="8196" name="Rectangle 8"/>
          <p:cNvSpPr>
            <a:spLocks noChangeArrowheads="1"/>
          </p:cNvSpPr>
          <p:nvPr/>
        </p:nvSpPr>
        <p:spPr bwMode="auto">
          <a:xfrm>
            <a:off x="128588" y="1454150"/>
            <a:ext cx="184150" cy="366713"/>
          </a:xfrm>
          <a:prstGeom prst="rect">
            <a:avLst/>
          </a:prstGeom>
          <a:noFill/>
          <a:ln w="9525">
            <a:noFill/>
            <a:miter lim="800000"/>
            <a:headEnd/>
            <a:tailEnd/>
          </a:ln>
        </p:spPr>
        <p:txBody>
          <a:bodyPr wrap="none" anchor="ctr">
            <a:spAutoFit/>
          </a:bodyPr>
          <a:lstStyle/>
          <a:p>
            <a:endParaRPr lang="de-DE"/>
          </a:p>
        </p:txBody>
      </p:sp>
      <p:sp>
        <p:nvSpPr>
          <p:cNvPr id="8197" name="Rectangle 51"/>
          <p:cNvSpPr>
            <a:spLocks noChangeArrowheads="1"/>
          </p:cNvSpPr>
          <p:nvPr/>
        </p:nvSpPr>
        <p:spPr bwMode="auto">
          <a:xfrm>
            <a:off x="103188" y="1509713"/>
            <a:ext cx="1965325" cy="304800"/>
          </a:xfrm>
          <a:prstGeom prst="rect">
            <a:avLst/>
          </a:prstGeom>
          <a:noFill/>
          <a:ln w="9525">
            <a:noFill/>
            <a:miter lim="800000"/>
            <a:headEnd/>
            <a:tailEnd/>
          </a:ln>
        </p:spPr>
        <p:txBody>
          <a:bodyPr wrap="none" anchor="ctr">
            <a:spAutoFit/>
          </a:bodyPr>
          <a:lstStyle/>
          <a:p>
            <a:r>
              <a:rPr lang="de-DE" sz="1400" b="1">
                <a:ea typeface="SimSun" pitchFamily="2" charset="-122"/>
                <a:cs typeface="Arial" pitchFamily="34" charset="0"/>
              </a:rPr>
              <a:t>Tuesday Dec. 7, 2004</a:t>
            </a:r>
            <a:endParaRPr lang="de-DE">
              <a:ea typeface="SimSun" pitchFamily="2" charset="-122"/>
              <a:cs typeface="Arial" pitchFamily="34" charset="0"/>
            </a:endParaRPr>
          </a:p>
        </p:txBody>
      </p:sp>
      <p:graphicFrame>
        <p:nvGraphicFramePr>
          <p:cNvPr id="5356" name="Group 236"/>
          <p:cNvGraphicFramePr>
            <a:graphicFrameLocks noGrp="1"/>
          </p:cNvGraphicFramePr>
          <p:nvPr/>
        </p:nvGraphicFramePr>
        <p:xfrm>
          <a:off x="139700" y="1798638"/>
          <a:ext cx="8875713" cy="4724400"/>
        </p:xfrm>
        <a:graphic>
          <a:graphicData uri="http://schemas.openxmlformats.org/drawingml/2006/table">
            <a:tbl>
              <a:tblPr/>
              <a:tblGrid>
                <a:gridCol w="4495800"/>
                <a:gridCol w="2325688"/>
                <a:gridCol w="2054225"/>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ea typeface="SimSun" pitchFamily="2" charset="-122"/>
                          <a:cs typeface="Arial" pitchFamily="34" charset="0"/>
                        </a:rPr>
                        <a:t>Titel</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ea typeface="SimSun" pitchFamily="2" charset="-122"/>
                          <a:cs typeface="Arial" pitchFamily="34" charset="0"/>
                        </a:rPr>
                        <a:t>Name</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ea typeface="SimSun" pitchFamily="2" charset="-122"/>
                          <a:cs typeface="Arial" pitchFamily="34" charset="0"/>
                        </a:rPr>
                        <a:t>Institute</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Antiproton Ion Collider</a:t>
                      </a:r>
                      <a:endParaRPr kumimoji="0" lang="de-DE"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Paul KIENLE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SMI Vienna</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Austria</a:t>
                      </a:r>
                      <a:endParaRPr kumimoji="0" lang="de-DE" sz="18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Rare-isotope beams – next generation</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Hans EMLING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GSI Darmstadt</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Physical aspects of protein dynamics</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Fritz G. PARAK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TU-München</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Polarized He-3 for medical applications</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Werner HEIL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Univ. Mainz</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Threading ions like pearls on strings - crystalline ion beams</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Ulrich SCHRAMM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LMU-München</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SNAKE: a superconducting nanoscope for applied nuclear physics experiments</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Günther DOLLINGER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TU-München</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Gamma tracking detectors</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Reiner KRÜCKEN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TU-München</a:t>
                      </a:r>
                      <a:endParaRPr kumimoji="0" lang="de-DE" sz="10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Germany</a:t>
                      </a:r>
                      <a:endParaRPr kumimoji="0" lang="de-DE" sz="18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smtClean="0">
                          <a:ln>
                            <a:noFill/>
                          </a:ln>
                          <a:solidFill>
                            <a:schemeClr val="tx1"/>
                          </a:solidFill>
                          <a:effectLst/>
                          <a:latin typeface="Arial" pitchFamily="34" charset="0"/>
                          <a:ea typeface="SimSun" pitchFamily="2" charset="-122"/>
                          <a:cs typeface="Arial" pitchFamily="34" charset="0"/>
                        </a:rPr>
                        <a:t>Room temperature detectors for medical applications (CZT)</a:t>
                      </a:r>
                      <a:endParaRPr kumimoji="0" lang="en-GB"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rPr>
                        <a:t>George BEER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5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UVic</a:t>
                      </a:r>
                      <a:r>
                        <a:rPr kumimoji="0" lang="de-DE" sz="15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BC</a:t>
                      </a:r>
                      <a:endParaRPr kumimoji="0" lang="de-DE" sz="1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5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Canada</a:t>
                      </a:r>
                      <a:endParaRPr kumimoji="0" lang="de-DE" sz="18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240" name="Grafik 106" descr="oeaw_logo_weiss_d.jpg"/>
          <p:cNvPicPr>
            <a:picLocks noChangeAspect="1"/>
          </p:cNvPicPr>
          <p:nvPr/>
        </p:nvPicPr>
        <p:blipFill>
          <a:blip r:embed="rId2"/>
          <a:srcRect/>
          <a:stretch>
            <a:fillRect/>
          </a:stretch>
        </p:blipFill>
        <p:spPr bwMode="auto">
          <a:xfrm>
            <a:off x="7778750" y="0"/>
            <a:ext cx="1365250" cy="1362075"/>
          </a:xfrm>
          <a:prstGeom prst="rect">
            <a:avLst/>
          </a:prstGeom>
          <a:noFill/>
          <a:ln w="9525">
            <a:noFill/>
            <a:miter lim="800000"/>
            <a:headEnd/>
            <a:tailEnd/>
          </a:ln>
        </p:spPr>
      </p:pic>
      <p:pic>
        <p:nvPicPr>
          <p:cNvPr id="8241" name="Picture 1285" descr="Logo_2"/>
          <p:cNvPicPr>
            <a:picLocks noChangeAspect="1" noChangeArrowheads="1"/>
          </p:cNvPicPr>
          <p:nvPr/>
        </p:nvPicPr>
        <p:blipFill>
          <a:blip r:embed="rId3"/>
          <a:srcRect/>
          <a:stretch>
            <a:fillRect/>
          </a:stretch>
        </p:blipFill>
        <p:spPr bwMode="auto">
          <a:xfrm>
            <a:off x="0" y="0"/>
            <a:ext cx="1285875" cy="120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8"/>
          <p:cNvGrpSpPr>
            <a:grpSpLocks/>
          </p:cNvGrpSpPr>
          <p:nvPr/>
        </p:nvGrpSpPr>
        <p:grpSpPr bwMode="auto">
          <a:xfrm>
            <a:off x="827088" y="0"/>
            <a:ext cx="8316912" cy="1009650"/>
            <a:chOff x="521" y="0"/>
            <a:chExt cx="5239" cy="636"/>
          </a:xfrm>
        </p:grpSpPr>
        <p:pic>
          <p:nvPicPr>
            <p:cNvPr id="10246" name="Picture 4" descr="CET_Logo_klein"/>
            <p:cNvPicPr>
              <a:picLocks noChangeAspect="1" noChangeArrowheads="1"/>
            </p:cNvPicPr>
            <p:nvPr/>
          </p:nvPicPr>
          <p:blipFill>
            <a:blip r:embed="rId3"/>
            <a:srcRect/>
            <a:stretch>
              <a:fillRect/>
            </a:stretch>
          </p:blipFill>
          <p:spPr bwMode="auto">
            <a:xfrm>
              <a:off x="4740" y="0"/>
              <a:ext cx="1020" cy="627"/>
            </a:xfrm>
            <a:prstGeom prst="rect">
              <a:avLst/>
            </a:prstGeom>
            <a:noFill/>
            <a:ln w="9525">
              <a:noFill/>
              <a:miter lim="800000"/>
              <a:headEnd/>
              <a:tailEnd/>
            </a:ln>
          </p:spPr>
        </p:pic>
        <p:sp>
          <p:nvSpPr>
            <p:cNvPr id="10247" name="Line 6"/>
            <p:cNvSpPr>
              <a:spLocks noChangeShapeType="1"/>
            </p:cNvSpPr>
            <p:nvPr/>
          </p:nvSpPr>
          <p:spPr bwMode="auto">
            <a:xfrm>
              <a:off x="521" y="618"/>
              <a:ext cx="5239" cy="18"/>
            </a:xfrm>
            <a:prstGeom prst="line">
              <a:avLst/>
            </a:prstGeom>
            <a:noFill/>
            <a:ln w="38100" cmpd="dbl">
              <a:solidFill>
                <a:schemeClr val="accent2"/>
              </a:solidFill>
              <a:round/>
              <a:headEnd/>
              <a:tailEnd/>
            </a:ln>
          </p:spPr>
          <p:txBody>
            <a:bodyPr/>
            <a:lstStyle/>
            <a:p>
              <a:endParaRPr lang="en-GB"/>
            </a:p>
          </p:txBody>
        </p:sp>
      </p:grpSp>
      <p:sp>
        <p:nvSpPr>
          <p:cNvPr id="6153" name="Text Box 9"/>
          <p:cNvSpPr txBox="1">
            <a:spLocks noChangeArrowheads="1"/>
          </p:cNvSpPr>
          <p:nvPr/>
        </p:nvSpPr>
        <p:spPr bwMode="auto">
          <a:xfrm>
            <a:off x="1187450" y="188913"/>
            <a:ext cx="5859463" cy="579437"/>
          </a:xfrm>
          <a:prstGeom prst="rect">
            <a:avLst/>
          </a:prstGeom>
          <a:noFill/>
          <a:ln w="9525">
            <a:noFill/>
            <a:miter lim="800000"/>
            <a:headEnd/>
            <a:tailEnd/>
          </a:ln>
          <a:effectLst/>
        </p:spPr>
        <p:txBody>
          <a:bodyPr wrap="none">
            <a:spAutoFit/>
          </a:bodyPr>
          <a:lstStyle/>
          <a:p>
            <a:pPr>
              <a:defRPr/>
            </a:pPr>
            <a:r>
              <a:rPr lang="en-US" sz="3200" b="1">
                <a:solidFill>
                  <a:schemeClr val="accent2"/>
                </a:solidFill>
                <a:effectLst>
                  <a:outerShdw blurRad="38100" dist="38100" dir="2700000" algn="tl">
                    <a:srgbClr val="C0C0C0"/>
                  </a:outerShdw>
                </a:effectLst>
                <a:latin typeface="Verdana" pitchFamily="34" charset="0"/>
              </a:rPr>
              <a:t>Cutting Edge Technology</a:t>
            </a:r>
          </a:p>
        </p:txBody>
      </p:sp>
      <p:sp>
        <p:nvSpPr>
          <p:cNvPr id="6155" name="Text Box 11"/>
          <p:cNvSpPr txBox="1">
            <a:spLocks noChangeArrowheads="1"/>
          </p:cNvSpPr>
          <p:nvPr/>
        </p:nvSpPr>
        <p:spPr bwMode="auto">
          <a:xfrm>
            <a:off x="395288" y="1412875"/>
            <a:ext cx="8353425" cy="4473575"/>
          </a:xfrm>
          <a:prstGeom prst="rect">
            <a:avLst/>
          </a:prstGeom>
          <a:noFill/>
          <a:ln w="9525">
            <a:noFill/>
            <a:miter lim="800000"/>
            <a:headEnd/>
            <a:tailEnd/>
          </a:ln>
          <a:effectLst/>
        </p:spPr>
        <p:txBody>
          <a:bodyPr>
            <a:spAutoFit/>
          </a:bodyPr>
          <a:lstStyle/>
          <a:p>
            <a:pPr lvl="1">
              <a:buFontTx/>
              <a:buChar char="•"/>
              <a:defRPr/>
            </a:pPr>
            <a:r>
              <a:rPr lang="en-GB" sz="2400" b="1" dirty="0">
                <a:solidFill>
                  <a:schemeClr val="accent2"/>
                </a:solidFill>
                <a:effectLst>
                  <a:outerShdw blurRad="38100" dist="38100" dir="2700000" algn="tl">
                    <a:srgbClr val="C0C0C0"/>
                  </a:outerShdw>
                </a:effectLst>
                <a:latin typeface="Verdana" pitchFamily="34" charset="0"/>
              </a:rPr>
              <a:t> Polarized He-3 for medical applications</a:t>
            </a:r>
            <a:r>
              <a:rPr lang="de-DE" sz="2400" b="1" dirty="0">
                <a:solidFill>
                  <a:schemeClr val="accent2"/>
                </a:solidFill>
                <a:effectLst>
                  <a:outerShdw blurRad="38100" dist="38100" dir="2700000" algn="tl">
                    <a:srgbClr val="C0C0C0"/>
                  </a:outerShdw>
                </a:effectLst>
                <a:latin typeface="Verdana" pitchFamily="34" charset="0"/>
              </a:rPr>
              <a:t> </a:t>
            </a:r>
          </a:p>
          <a:p>
            <a:pPr lvl="1">
              <a:defRPr/>
            </a:pPr>
            <a:endParaRPr lang="de-DE" sz="2400" b="1" dirty="0">
              <a:solidFill>
                <a:schemeClr val="accent2"/>
              </a:solidFill>
              <a:effectLst>
                <a:outerShdw blurRad="38100" dist="38100" dir="2700000" algn="tl">
                  <a:srgbClr val="C0C0C0"/>
                </a:outerShdw>
              </a:effectLst>
              <a:latin typeface="Verdana" pitchFamily="34" charset="0"/>
            </a:endParaRPr>
          </a:p>
          <a:p>
            <a:pPr lvl="1">
              <a:buFontTx/>
              <a:buChar char="•"/>
              <a:defRPr/>
            </a:pPr>
            <a:r>
              <a:rPr lang="de-DE" sz="2400" b="1" dirty="0">
                <a:solidFill>
                  <a:schemeClr val="accent2"/>
                </a:solidFill>
                <a:effectLst>
                  <a:outerShdw blurRad="38100" dist="38100" dir="2700000" algn="tl">
                    <a:srgbClr val="C0C0C0"/>
                  </a:outerShdw>
                </a:effectLst>
                <a:latin typeface="Verdana" pitchFamily="34" charset="0"/>
              </a:rPr>
              <a:t> X-</a:t>
            </a:r>
            <a:r>
              <a:rPr lang="de-DE" sz="2400" b="1" dirty="0" err="1">
                <a:solidFill>
                  <a:schemeClr val="accent2"/>
                </a:solidFill>
                <a:effectLst>
                  <a:outerShdw blurRad="38100" dist="38100" dir="2700000" algn="tl">
                    <a:srgbClr val="C0C0C0"/>
                  </a:outerShdw>
                </a:effectLst>
                <a:latin typeface="Verdana" pitchFamily="34" charset="0"/>
              </a:rPr>
              <a:t>ray</a:t>
            </a:r>
            <a:r>
              <a:rPr lang="de-DE" sz="2400" b="1" dirty="0">
                <a:solidFill>
                  <a:schemeClr val="accent2"/>
                </a:solidFill>
                <a:effectLst>
                  <a:outerShdw blurRad="38100" dist="38100" dir="2700000" algn="tl">
                    <a:srgbClr val="C0C0C0"/>
                  </a:outerShdw>
                </a:effectLst>
                <a:latin typeface="Verdana" pitchFamily="34" charset="0"/>
              </a:rPr>
              <a:t> Free </a:t>
            </a:r>
            <a:r>
              <a:rPr lang="de-DE" sz="2400" b="1" dirty="0" err="1">
                <a:solidFill>
                  <a:schemeClr val="accent2"/>
                </a:solidFill>
                <a:effectLst>
                  <a:outerShdw blurRad="38100" dist="38100" dir="2700000" algn="tl">
                    <a:srgbClr val="C0C0C0"/>
                  </a:outerShdw>
                </a:effectLst>
                <a:latin typeface="Verdana" pitchFamily="34" charset="0"/>
              </a:rPr>
              <a:t>Electron</a:t>
            </a:r>
            <a:r>
              <a:rPr lang="de-DE" sz="2400" b="1" dirty="0">
                <a:solidFill>
                  <a:schemeClr val="accent2"/>
                </a:solidFill>
                <a:effectLst>
                  <a:outerShdw blurRad="38100" dist="38100" dir="2700000" algn="tl">
                    <a:srgbClr val="C0C0C0"/>
                  </a:outerShdw>
                </a:effectLst>
                <a:latin typeface="Verdana" pitchFamily="34" charset="0"/>
              </a:rPr>
              <a:t> Lasers</a:t>
            </a:r>
          </a:p>
          <a:p>
            <a:pPr lvl="1">
              <a:defRPr/>
            </a:pPr>
            <a:endParaRPr lang="de-DE" sz="2400" b="1" dirty="0">
              <a:solidFill>
                <a:schemeClr val="accent2"/>
              </a:solidFill>
              <a:effectLst>
                <a:outerShdw blurRad="38100" dist="38100" dir="2700000" algn="tl">
                  <a:srgbClr val="C0C0C0"/>
                </a:outerShdw>
              </a:effectLst>
              <a:latin typeface="Verdana" pitchFamily="34" charset="0"/>
            </a:endParaRPr>
          </a:p>
          <a:p>
            <a:pPr lvl="1">
              <a:buFontTx/>
              <a:buChar char="•"/>
              <a:defRPr/>
            </a:pPr>
            <a:r>
              <a:rPr lang="en-GB" sz="2400" b="1" dirty="0">
                <a:solidFill>
                  <a:schemeClr val="accent2"/>
                </a:solidFill>
                <a:effectLst>
                  <a:outerShdw blurRad="38100" dist="38100" dir="2700000" algn="tl">
                    <a:srgbClr val="C0C0C0"/>
                  </a:outerShdw>
                </a:effectLst>
                <a:latin typeface="Verdana" pitchFamily="34" charset="0"/>
              </a:rPr>
              <a:t> Silicon drift detectors for industrial and</a:t>
            </a:r>
          </a:p>
          <a:p>
            <a:pPr lvl="1">
              <a:defRPr/>
            </a:pPr>
            <a:r>
              <a:rPr lang="en-GB" sz="2400" b="1" dirty="0">
                <a:solidFill>
                  <a:schemeClr val="accent2"/>
                </a:solidFill>
                <a:effectLst>
                  <a:outerShdw blurRad="38100" dist="38100" dir="2700000" algn="tl">
                    <a:srgbClr val="C0C0C0"/>
                  </a:outerShdw>
                </a:effectLst>
                <a:latin typeface="Verdana" pitchFamily="34" charset="0"/>
              </a:rPr>
              <a:t>   medical applications</a:t>
            </a:r>
            <a:r>
              <a:rPr lang="de-DE" sz="2400" b="1" dirty="0">
                <a:solidFill>
                  <a:schemeClr val="accent2"/>
                </a:solidFill>
                <a:effectLst>
                  <a:outerShdw blurRad="38100" dist="38100" dir="2700000" algn="tl">
                    <a:srgbClr val="C0C0C0"/>
                  </a:outerShdw>
                </a:effectLst>
                <a:latin typeface="Verdana" pitchFamily="34" charset="0"/>
              </a:rPr>
              <a:t> </a:t>
            </a:r>
          </a:p>
          <a:p>
            <a:pPr lvl="1">
              <a:defRPr/>
            </a:pPr>
            <a:endParaRPr lang="en-GB" sz="1200" b="1" dirty="0">
              <a:solidFill>
                <a:schemeClr val="accent2"/>
              </a:solidFill>
              <a:effectLst>
                <a:outerShdw blurRad="38100" dist="38100" dir="2700000" algn="tl">
                  <a:srgbClr val="C0C0C0"/>
                </a:outerShdw>
              </a:effectLst>
              <a:latin typeface="Verdana" pitchFamily="34" charset="0"/>
            </a:endParaRPr>
          </a:p>
          <a:p>
            <a:pPr lvl="1">
              <a:defRPr/>
            </a:pPr>
            <a:r>
              <a:rPr lang="en-GB" sz="2400" b="1" dirty="0">
                <a:solidFill>
                  <a:schemeClr val="accent2"/>
                </a:solidFill>
                <a:effectLst>
                  <a:outerShdw blurRad="38100" dist="38100" dir="2700000" algn="tl">
                    <a:srgbClr val="C0C0C0"/>
                  </a:outerShdw>
                </a:effectLst>
                <a:latin typeface="Verdana" pitchFamily="34" charset="0"/>
              </a:rPr>
              <a:t>   Semiconductor drift and pixel detectors </a:t>
            </a:r>
          </a:p>
          <a:p>
            <a:pPr lvl="1">
              <a:defRPr/>
            </a:pPr>
            <a:r>
              <a:rPr lang="en-GB" sz="2400" b="1" dirty="0">
                <a:solidFill>
                  <a:schemeClr val="accent2"/>
                </a:solidFill>
                <a:effectLst>
                  <a:outerShdw blurRad="38100" dist="38100" dir="2700000" algn="tl">
                    <a:srgbClr val="C0C0C0"/>
                  </a:outerShdw>
                </a:effectLst>
                <a:latin typeface="Verdana" pitchFamily="34" charset="0"/>
              </a:rPr>
              <a:t>   for X-ray imaging and spectroscopy</a:t>
            </a:r>
            <a:r>
              <a:rPr lang="de-DE" sz="2400" b="1" dirty="0">
                <a:solidFill>
                  <a:schemeClr val="accent2"/>
                </a:solidFill>
                <a:effectLst>
                  <a:outerShdw blurRad="38100" dist="38100" dir="2700000" algn="tl">
                    <a:srgbClr val="C0C0C0"/>
                  </a:outerShdw>
                </a:effectLst>
                <a:latin typeface="Verdana" pitchFamily="34" charset="0"/>
              </a:rPr>
              <a:t> </a:t>
            </a:r>
          </a:p>
          <a:p>
            <a:pPr lvl="1">
              <a:defRPr/>
            </a:pPr>
            <a:endParaRPr lang="de-DE" sz="2400" b="1" dirty="0">
              <a:solidFill>
                <a:schemeClr val="accent2"/>
              </a:solidFill>
              <a:effectLst>
                <a:outerShdw blurRad="38100" dist="38100" dir="2700000" algn="tl">
                  <a:srgbClr val="C0C0C0"/>
                </a:outerShdw>
              </a:effectLst>
              <a:latin typeface="Verdana" pitchFamily="34" charset="0"/>
            </a:endParaRPr>
          </a:p>
          <a:p>
            <a:pPr lvl="1">
              <a:buFontTx/>
              <a:buChar char="•"/>
              <a:defRPr/>
            </a:pPr>
            <a:r>
              <a:rPr lang="de-DE" sz="2400" b="1" dirty="0">
                <a:solidFill>
                  <a:schemeClr val="accent2"/>
                </a:solidFill>
                <a:effectLst>
                  <a:outerShdw blurRad="38100" dist="38100" dir="2700000" algn="tl">
                    <a:srgbClr val="C0C0C0"/>
                  </a:outerShdw>
                </a:effectLst>
                <a:latin typeface="Verdana" pitchFamily="34" charset="0"/>
              </a:rPr>
              <a:t> </a:t>
            </a:r>
            <a:r>
              <a:rPr lang="de-DE" sz="2400" b="1" dirty="0" err="1">
                <a:solidFill>
                  <a:schemeClr val="accent2"/>
                </a:solidFill>
                <a:effectLst>
                  <a:outerShdw blurRad="38100" dist="38100" dir="2700000" algn="tl">
                    <a:srgbClr val="C0C0C0"/>
                  </a:outerShdw>
                </a:effectLst>
                <a:latin typeface="Verdana" pitchFamily="34" charset="0"/>
              </a:rPr>
              <a:t>Carbon</a:t>
            </a:r>
            <a:r>
              <a:rPr lang="de-DE" sz="2400" b="1" dirty="0">
                <a:solidFill>
                  <a:schemeClr val="accent2"/>
                </a:solidFill>
                <a:effectLst>
                  <a:outerShdw blurRad="38100" dist="38100" dir="2700000" algn="tl">
                    <a:srgbClr val="C0C0C0"/>
                  </a:outerShdw>
                </a:effectLst>
                <a:latin typeface="Verdana" pitchFamily="34" charset="0"/>
              </a:rPr>
              <a:t> </a:t>
            </a:r>
            <a:r>
              <a:rPr lang="de-DE" sz="2400" b="1" dirty="0" err="1">
                <a:solidFill>
                  <a:schemeClr val="accent2"/>
                </a:solidFill>
                <a:effectLst>
                  <a:outerShdw blurRad="38100" dist="38100" dir="2700000" algn="tl">
                    <a:srgbClr val="C0C0C0"/>
                  </a:outerShdw>
                </a:effectLst>
                <a:latin typeface="Verdana" pitchFamily="34" charset="0"/>
              </a:rPr>
              <a:t>ion</a:t>
            </a:r>
            <a:r>
              <a:rPr lang="de-DE" sz="2400" b="1" dirty="0">
                <a:solidFill>
                  <a:schemeClr val="accent2"/>
                </a:solidFill>
                <a:effectLst>
                  <a:outerShdw blurRad="38100" dist="38100" dir="2700000" algn="tl">
                    <a:srgbClr val="C0C0C0"/>
                  </a:outerShdw>
                </a:effectLst>
                <a:latin typeface="Verdana" pitchFamily="34" charset="0"/>
              </a:rPr>
              <a:t> </a:t>
            </a:r>
            <a:r>
              <a:rPr lang="de-DE" sz="2400" b="1" dirty="0" err="1">
                <a:solidFill>
                  <a:schemeClr val="accent2"/>
                </a:solidFill>
                <a:effectLst>
                  <a:outerShdw blurRad="38100" dist="38100" dir="2700000" algn="tl">
                    <a:srgbClr val="C0C0C0"/>
                  </a:outerShdw>
                </a:effectLst>
                <a:latin typeface="Verdana" pitchFamily="34" charset="0"/>
              </a:rPr>
              <a:t>radiotheraby</a:t>
            </a:r>
            <a:r>
              <a:rPr lang="de-DE" sz="2400" b="1" dirty="0">
                <a:solidFill>
                  <a:schemeClr val="accent2"/>
                </a:solidFill>
                <a:effectLst>
                  <a:outerShdw blurRad="38100" dist="38100" dir="2700000" algn="tl">
                    <a:srgbClr val="C0C0C0"/>
                  </a:outerShdw>
                </a:effectLst>
                <a:latin typeface="Verdana" pitchFamily="34" charset="0"/>
              </a:rPr>
              <a:t> </a:t>
            </a:r>
          </a:p>
          <a:p>
            <a:pPr lvl="1">
              <a:defRPr/>
            </a:pPr>
            <a:endParaRPr lang="de-DE" sz="1200" b="1" dirty="0">
              <a:solidFill>
                <a:schemeClr val="accent2"/>
              </a:solidFill>
              <a:effectLst>
                <a:outerShdw blurRad="38100" dist="38100" dir="2700000" algn="tl">
                  <a:srgbClr val="C0C0C0"/>
                </a:outerShdw>
              </a:effectLst>
              <a:latin typeface="Verdana" pitchFamily="34" charset="0"/>
            </a:endParaRPr>
          </a:p>
          <a:p>
            <a:pPr lvl="1">
              <a:defRPr/>
            </a:pPr>
            <a:r>
              <a:rPr lang="de-DE" sz="2400" b="1" dirty="0">
                <a:solidFill>
                  <a:schemeClr val="accent2"/>
                </a:solidFill>
                <a:effectLst>
                  <a:outerShdw blurRad="38100" dist="38100" dir="2700000" algn="tl">
                    <a:srgbClr val="C0C0C0"/>
                  </a:outerShdw>
                </a:effectLst>
                <a:latin typeface="Verdana" pitchFamily="34" charset="0"/>
              </a:rPr>
              <a:t>  </a:t>
            </a:r>
            <a:r>
              <a:rPr lang="de-DE" sz="2400" b="1" dirty="0" err="1">
                <a:solidFill>
                  <a:schemeClr val="accent2"/>
                </a:solidFill>
                <a:effectLst>
                  <a:outerShdw blurRad="38100" dist="38100" dir="2700000" algn="tl">
                    <a:srgbClr val="C0C0C0"/>
                  </a:outerShdw>
                </a:effectLst>
                <a:latin typeface="Verdana" pitchFamily="34" charset="0"/>
              </a:rPr>
              <a:t>MedAustron</a:t>
            </a:r>
            <a:r>
              <a:rPr lang="de-DE" sz="2400" b="1" dirty="0">
                <a:solidFill>
                  <a:schemeClr val="accent2"/>
                </a:solidFill>
                <a:effectLst>
                  <a:outerShdw blurRad="38100" dist="38100" dir="2700000" algn="tl">
                    <a:srgbClr val="C0C0C0"/>
                  </a:outerShdw>
                </a:effectLst>
                <a:latin typeface="Verdana" pitchFamily="34" charset="0"/>
              </a:rPr>
              <a:t> </a:t>
            </a:r>
            <a:endParaRPr lang="en-US" sz="2400" b="1" dirty="0">
              <a:solidFill>
                <a:schemeClr val="accent2"/>
              </a:solidFill>
              <a:effectLst>
                <a:outerShdw blurRad="38100" dist="38100" dir="2700000" algn="tl">
                  <a:srgbClr val="C0C0C0"/>
                </a:outerShdw>
              </a:effectLst>
              <a:latin typeface="Verdana" pitchFamily="34" charset="0"/>
            </a:endParaRPr>
          </a:p>
        </p:txBody>
      </p:sp>
      <p:pic>
        <p:nvPicPr>
          <p:cNvPr id="10245" name="Picture 1285" descr="Logo_2"/>
          <p:cNvPicPr>
            <a:picLocks noChangeAspect="1" noChangeArrowheads="1"/>
          </p:cNvPicPr>
          <p:nvPr/>
        </p:nvPicPr>
        <p:blipFill>
          <a:blip r:embed="rId4"/>
          <a:srcRect/>
          <a:stretch>
            <a:fillRect/>
          </a:stretch>
        </p:blipFill>
        <p:spPr bwMode="auto">
          <a:xfrm>
            <a:off x="0" y="0"/>
            <a:ext cx="1071563" cy="1000125"/>
          </a:xfrm>
          <a:prstGeom prst="rect">
            <a:avLst/>
          </a:prstGeom>
          <a:noFill/>
          <a:ln w="9525">
            <a:noFill/>
            <a:miter lim="800000"/>
            <a:headEnd/>
            <a:tailEnd/>
          </a:ln>
        </p:spPr>
      </p:pic>
      <p:sp>
        <p:nvSpPr>
          <p:cNvPr id="8" name="Foliennummernplatzhalter 7"/>
          <p:cNvSpPr>
            <a:spLocks noGrp="1"/>
          </p:cNvSpPr>
          <p:nvPr>
            <p:ph type="sldNum" sz="quarter" idx="12"/>
          </p:nvPr>
        </p:nvSpPr>
        <p:spPr/>
        <p:txBody>
          <a:bodyPr/>
          <a:lstStyle/>
          <a:p>
            <a:pPr>
              <a:defRPr/>
            </a:pPr>
            <a:fld id="{18BC045E-20F5-4DBC-9B7D-9FF6684D44B7}" type="slidenum">
              <a:rPr lang="en-US" smtClean="0"/>
              <a:pPr>
                <a:defRPr/>
              </a:pPr>
              <a:t>9</a:t>
            </a:fld>
            <a:endParaRPr lang="en-US"/>
          </a:p>
        </p:txBody>
      </p:sp>
      <p:sp>
        <p:nvSpPr>
          <p:cNvPr id="9" name="Fußzeilenplatzhalter 8"/>
          <p:cNvSpPr>
            <a:spLocks noGrp="1"/>
          </p:cNvSpPr>
          <p:nvPr>
            <p:ph type="ftr" sz="quarter" idx="11"/>
          </p:nvPr>
        </p:nvSpPr>
        <p:spPr>
          <a:xfrm>
            <a:off x="3124200" y="6245225"/>
            <a:ext cx="3162312" cy="476250"/>
          </a:xfrm>
        </p:spPr>
        <p:txBody>
          <a:bodyPr/>
          <a:lstStyle/>
          <a:p>
            <a:pPr>
              <a:defRPr/>
            </a:pPr>
            <a:r>
              <a:rPr lang="en-US" dirty="0" smtClean="0"/>
              <a:t>Advanced studies in low-energy QCD   LNF June 19, 2013</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1306</Words>
  <Application>Microsoft Office PowerPoint</Application>
  <PresentationFormat>Bildschirmpräsentation (4:3)</PresentationFormat>
  <Paragraphs>303</Paragraphs>
  <Slides>46</Slides>
  <Notes>3</Notes>
  <HiddenSlides>0</HiddenSlides>
  <MMClips>0</MMClips>
  <ScaleCrop>false</ScaleCrop>
  <HeadingPairs>
    <vt:vector size="4" baseType="variant">
      <vt:variant>
        <vt:lpstr>Design</vt:lpstr>
      </vt:variant>
      <vt:variant>
        <vt:i4>1</vt:i4>
      </vt:variant>
      <vt:variant>
        <vt:lpstr>Folientitel</vt:lpstr>
      </vt:variant>
      <vt:variant>
        <vt:i4>46</vt:i4>
      </vt:variant>
    </vt:vector>
  </HeadingPairs>
  <TitlesOfParts>
    <vt:vector size="47" baseType="lpstr">
      <vt:lpstr>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vector>
  </TitlesOfParts>
  <Company>Österreichische Akademie der Wissenschaften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Johann Zmeskal</dc:creator>
  <cp:lastModifiedBy>Zmeskal</cp:lastModifiedBy>
  <cp:revision>19</cp:revision>
  <dcterms:created xsi:type="dcterms:W3CDTF">2005-05-31T12:07:34Z</dcterms:created>
  <dcterms:modified xsi:type="dcterms:W3CDTF">2013-06-19T11:55:32Z</dcterms:modified>
</cp:coreProperties>
</file>