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61" r:id="rId4"/>
    <p:sldId id="263" r:id="rId5"/>
    <p:sldId id="287" r:id="rId6"/>
    <p:sldId id="288" r:id="rId7"/>
    <p:sldId id="265" r:id="rId8"/>
    <p:sldId id="274" r:id="rId9"/>
    <p:sldId id="275" r:id="rId10"/>
    <p:sldId id="276" r:id="rId11"/>
    <p:sldId id="277" r:id="rId12"/>
    <p:sldId id="272" r:id="rId13"/>
    <p:sldId id="273" r:id="rId14"/>
    <p:sldId id="279" r:id="rId15"/>
    <p:sldId id="282" r:id="rId16"/>
    <p:sldId id="266" r:id="rId17"/>
    <p:sldId id="260" r:id="rId18"/>
    <p:sldId id="286" r:id="rId19"/>
    <p:sldId id="271" r:id="rId20"/>
    <p:sldId id="283" r:id="rId21"/>
    <p:sldId id="267" r:id="rId22"/>
    <p:sldId id="284" r:id="rId23"/>
    <p:sldId id="268" r:id="rId24"/>
    <p:sldId id="270" r:id="rId25"/>
    <p:sldId id="280" r:id="rId26"/>
    <p:sldId id="281" r:id="rId2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9A912"/>
    <a:srgbClr val="23E11B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83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9C297-A04B-6044-8418-B5970F0B434D}" type="datetimeFigureOut">
              <a:rPr lang="it-IT" smtClean="0"/>
              <a:pPr/>
              <a:t>5/28/13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9D84C-D19A-C44F-9241-E6D2B7ECE91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2021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581AA-27A0-7F42-B6E8-0E542C1EE4E6}" type="datetimeFigureOut">
              <a:rPr lang="it-IT" smtClean="0"/>
              <a:pPr/>
              <a:t>5/28/13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3B51C-9752-E94C-8B31-03861E88E7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1249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07AE2-DAAD-6544-A38D-AF09F842C89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07AE2-DAAD-6544-A38D-AF09F842C89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014E5-CD42-B44E-A7DC-0D66A36714B3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014E5-CD42-B44E-A7DC-0D66A36714B3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CF72E-3451-E94A-BBC8-4315EA103BFD}" type="datetime1">
              <a:rPr lang="en-US" smtClean="0"/>
              <a:pPr/>
              <a:t>5/28/13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300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7934-BA52-FA48-8472-8827978ED946}" type="datetime1">
              <a:rPr lang="en-US" smtClean="0"/>
              <a:pPr/>
              <a:t>5/28/13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161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089E-40FF-DF49-B0D0-39D60832EFEB}" type="datetime1">
              <a:rPr lang="en-US" smtClean="0"/>
              <a:pPr/>
              <a:t>5/28/13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776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7CA14-6FA5-9B4C-9DE5-ABFB0BF88A24}" type="datetime1">
              <a:rPr lang="en-US" smtClean="0"/>
              <a:pPr/>
              <a:t>5/28/13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670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37C49-7B3C-0940-BAE5-2BECE924AE7D}" type="datetime1">
              <a:rPr lang="en-US" smtClean="0"/>
              <a:pPr/>
              <a:t>5/28/13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675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FD05-C6BE-264C-B4FE-174C6F3181E6}" type="datetime1">
              <a:rPr lang="en-US" smtClean="0"/>
              <a:pPr/>
              <a:t>5/28/13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6634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CF11D-2860-2A49-85BC-9486A230C35C}" type="datetime1">
              <a:rPr lang="en-US" smtClean="0"/>
              <a:pPr/>
              <a:t>5/28/13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076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77F1-0B44-BB48-BDA3-EFC974BD8CFB}" type="datetime1">
              <a:rPr lang="en-US" smtClean="0"/>
              <a:pPr/>
              <a:t>5/28/13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24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790A0-A5C5-A34D-B3B7-0D263A7F2F0B}" type="datetime1">
              <a:rPr lang="en-US" smtClean="0"/>
              <a:pPr/>
              <a:t>5/28/13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281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EC86F-F8FB-B844-BED0-A0075AED3A43}" type="datetime1">
              <a:rPr lang="en-US" smtClean="0"/>
              <a:pPr/>
              <a:t>5/28/13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0489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29222-3FE2-0040-AD96-53FD154B09A1}" type="datetime1">
              <a:rPr lang="en-US" smtClean="0"/>
              <a:pPr/>
              <a:t>5/28/13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920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9981B-1469-A947-9073-7B4230016A68}" type="datetime1">
              <a:rPr lang="en-US" smtClean="0"/>
              <a:pPr/>
              <a:t>5/28/13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40590-A4B2-154E-9C2F-4C0BF8902A2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148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6700" b="1" dirty="0" smtClean="0"/>
              <a:t>Status report</a:t>
            </a:r>
            <a:br>
              <a:rPr lang="en-GB" sz="6700" b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Carla </a:t>
            </a:r>
            <a:r>
              <a:rPr lang="en-GB" sz="3600" dirty="0" err="1" smtClean="0"/>
              <a:t>Distefano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LNS, 29 Maggio 2013 </a:t>
            </a:r>
            <a:endParaRPr lang="en-GB" sz="36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034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abell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500" y="0"/>
            <a:ext cx="8998589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3500" y="3347520"/>
            <a:ext cx="8998589" cy="2582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3745716"/>
            <a:ext cx="8851834" cy="206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ttore 2 4"/>
          <p:cNvCxnSpPr/>
          <p:nvPr/>
        </p:nvCxnSpPr>
        <p:spPr>
          <a:xfrm flipH="1">
            <a:off x="6719757" y="2245698"/>
            <a:ext cx="1564299" cy="2186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562017" y="3382539"/>
            <a:ext cx="2268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PMT1-Floor1, </a:t>
            </a:r>
            <a:r>
              <a:rPr lang="it-IT" dirty="0" err="1" smtClean="0"/>
              <a:t>step</a:t>
            </a:r>
            <a:r>
              <a:rPr lang="it-IT" dirty="0" smtClean="0"/>
              <a:t>=1h</a:t>
            </a:r>
            <a:endParaRPr lang="en-GB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9" name="CasellaDiTesto 2"/>
          <p:cNvSpPr txBox="1"/>
          <p:nvPr/>
        </p:nvSpPr>
        <p:spPr>
          <a:xfrm>
            <a:off x="0" y="6541772"/>
            <a:ext cx="1224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M.G. </a:t>
            </a:r>
            <a:r>
              <a:rPr lang="en-GB" sz="1400" dirty="0" err="1" smtClean="0"/>
              <a:t>Pellegriti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08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abell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283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3500" y="2531667"/>
            <a:ext cx="8998589" cy="2582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935" y="2686345"/>
            <a:ext cx="8899065" cy="209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2 7"/>
          <p:cNvCxnSpPr/>
          <p:nvPr/>
        </p:nvCxnSpPr>
        <p:spPr>
          <a:xfrm flipH="1">
            <a:off x="6484271" y="1438256"/>
            <a:ext cx="1219481" cy="1598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H="1">
            <a:off x="3742543" y="1564419"/>
            <a:ext cx="504613" cy="14718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H="1">
            <a:off x="1379274" y="3877404"/>
            <a:ext cx="437331" cy="20017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457200" y="89596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PMT1-Floor4, </a:t>
            </a:r>
            <a:r>
              <a:rPr lang="it-IT" dirty="0" err="1" smtClean="0"/>
              <a:t>step</a:t>
            </a:r>
            <a:r>
              <a:rPr lang="it-IT" dirty="0" smtClean="0"/>
              <a:t>=24h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0" y="6541772"/>
            <a:ext cx="1224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M.G. </a:t>
            </a:r>
            <a:r>
              <a:rPr lang="en-GB" sz="1400" dirty="0" err="1" smtClean="0"/>
              <a:t>Pellegriti</a:t>
            </a:r>
            <a:endParaRPr lang="en-GB" sz="1400" dirty="0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79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6390"/>
            <a:ext cx="8229600" cy="66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Compass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5457" y="6499717"/>
            <a:ext cx="910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P. </a:t>
            </a:r>
            <a:r>
              <a:rPr lang="en-GB" sz="1400" dirty="0" err="1" smtClean="0"/>
              <a:t>Piattelli</a:t>
            </a:r>
            <a:endParaRPr lang="en-GB" sz="1400" dirty="0"/>
          </a:p>
        </p:txBody>
      </p:sp>
      <p:pic>
        <p:nvPicPr>
          <p:cNvPr id="4" name="Immagine 3" descr="Plot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63867" y="3212945"/>
            <a:ext cx="4150415" cy="2929705"/>
          </a:xfrm>
          <a:prstGeom prst="rect">
            <a:avLst/>
          </a:prstGeom>
        </p:spPr>
      </p:pic>
      <p:pic>
        <p:nvPicPr>
          <p:cNvPr id="5" name="Immagine 4" descr="Plot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07529" y="3212945"/>
            <a:ext cx="4150415" cy="2929705"/>
          </a:xfrm>
          <a:prstGeom prst="rect">
            <a:avLst/>
          </a:prstGeom>
        </p:spPr>
      </p:pic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442684" y="2039130"/>
            <a:ext cx="8042276" cy="1047855"/>
          </a:xfrm>
        </p:spPr>
        <p:txBody>
          <a:bodyPr>
            <a:normAutofit/>
          </a:bodyPr>
          <a:lstStyle/>
          <a:p>
            <a:r>
              <a:rPr lang="it-IT" sz="1600" dirty="0" smtClean="0"/>
              <a:t>Dati </a:t>
            </a:r>
            <a:r>
              <a:rPr lang="it-IT" sz="1600" dirty="0" err="1" smtClean="0"/>
              <a:t>raw</a:t>
            </a:r>
            <a:r>
              <a:rPr lang="it-IT" sz="1600" dirty="0" smtClean="0"/>
              <a:t> del </a:t>
            </a:r>
            <a:r>
              <a:rPr lang="it-IT" sz="1600" dirty="0" err="1" smtClean="0"/>
              <a:t>compass</a:t>
            </a:r>
            <a:r>
              <a:rPr lang="it-IT" sz="1600" dirty="0" smtClean="0"/>
              <a:t> come estratti dal database</a:t>
            </a:r>
          </a:p>
          <a:p>
            <a:r>
              <a:rPr lang="it-IT" sz="1600" dirty="0" smtClean="0"/>
              <a:t>Non c’è calibrazione</a:t>
            </a:r>
          </a:p>
          <a:p>
            <a:r>
              <a:rPr lang="it-IT" sz="1600" dirty="0" smtClean="0"/>
              <a:t>Possibili solo confronti relativi tra i vari piani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30365" y="6096741"/>
            <a:ext cx="382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Tutti i piani sono sovrapponibili…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341618" y="6096741"/>
            <a:ext cx="2150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… tranne il quinto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665254" y="3337436"/>
            <a:ext cx="102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Piano 1</a:t>
            </a:r>
          </a:p>
          <a:p>
            <a:r>
              <a:rPr lang="it-IT" dirty="0" smtClean="0">
                <a:solidFill>
                  <a:srgbClr val="12D903"/>
                </a:solidFill>
              </a:rPr>
              <a:t>Piano 5</a:t>
            </a:r>
            <a:endParaRPr lang="it-IT" dirty="0">
              <a:solidFill>
                <a:srgbClr val="12D903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168638" y="3337436"/>
            <a:ext cx="1021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Piano 1</a:t>
            </a:r>
          </a:p>
          <a:p>
            <a:r>
              <a:rPr lang="it-IT" dirty="0" smtClean="0">
                <a:solidFill>
                  <a:srgbClr val="0000FF"/>
                </a:solidFill>
              </a:rPr>
              <a:t>Piano 7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22726" y="901326"/>
            <a:ext cx="7151735" cy="7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dirty="0" smtClean="0"/>
              <a:t>All compasses are working</a:t>
            </a:r>
          </a:p>
          <a:p>
            <a:pPr>
              <a:lnSpc>
                <a:spcPct val="90000"/>
              </a:lnSpc>
            </a:pPr>
            <a:endParaRPr lang="en-GB" sz="1600" dirty="0" smtClean="0"/>
          </a:p>
          <a:p>
            <a:pPr>
              <a:lnSpc>
                <a:spcPct val="90000"/>
              </a:lnSpc>
            </a:pPr>
            <a:r>
              <a:rPr lang="en-GB" sz="1600" dirty="0" smtClean="0"/>
              <a:t>The DM writes the data in the DB with a threshold of 1° (probably too high)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85025" y="749930"/>
            <a:ext cx="8847540" cy="1066815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14"/>
          <p:cNvSpPr/>
          <p:nvPr/>
        </p:nvSpPr>
        <p:spPr>
          <a:xfrm>
            <a:off x="185026" y="1897707"/>
            <a:ext cx="8847540" cy="490137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asellaDiTesto 15"/>
          <p:cNvSpPr txBox="1"/>
          <p:nvPr/>
        </p:nvSpPr>
        <p:spPr>
          <a:xfrm>
            <a:off x="5356678" y="2552672"/>
            <a:ext cx="3330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FF"/>
                </a:solidFill>
              </a:rPr>
              <a:t>Periodo ≈ 19 h ≈ 12 h / sin(LAT)  </a:t>
            </a:r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89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6390"/>
            <a:ext cx="8229600" cy="66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Long term analysis: Rate &amp; Compass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6541772"/>
            <a:ext cx="1224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M.G. </a:t>
            </a:r>
            <a:r>
              <a:rPr lang="en-GB" sz="1400" dirty="0" err="1" smtClean="0"/>
              <a:t>Pellegriti</a:t>
            </a:r>
            <a:endParaRPr lang="en-GB" sz="1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077084" y="6274497"/>
            <a:ext cx="3937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Waiting for data from CTDs and DCS!!!!</a:t>
            </a:r>
            <a:endParaRPr lang="en-GB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25302" cy="38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89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6390"/>
            <a:ext cx="8229600" cy="66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CTD</a:t>
            </a:r>
            <a:endParaRPr lang="en-GB" dirty="0"/>
          </a:p>
        </p:txBody>
      </p:sp>
      <p:sp>
        <p:nvSpPr>
          <p:cNvPr id="19" name="Rettangolo 18"/>
          <p:cNvSpPr/>
          <p:nvPr/>
        </p:nvSpPr>
        <p:spPr>
          <a:xfrm>
            <a:off x="71060" y="6550223"/>
            <a:ext cx="3179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F. </a:t>
            </a:r>
            <a:r>
              <a:rPr lang="en-GB" sz="1400" dirty="0" err="1" smtClean="0"/>
              <a:t>Simeone</a:t>
            </a:r>
            <a:r>
              <a:rPr lang="en-GB" sz="1400" dirty="0" smtClean="0"/>
              <a:t>, F. </a:t>
            </a:r>
            <a:r>
              <a:rPr lang="en-GB" sz="1400" dirty="0" err="1" smtClean="0"/>
              <a:t>Ameli</a:t>
            </a:r>
            <a:r>
              <a:rPr lang="en-GB" sz="1400" dirty="0" smtClean="0"/>
              <a:t>, R. </a:t>
            </a:r>
            <a:r>
              <a:rPr lang="en-GB" sz="1400" dirty="0" err="1" smtClean="0"/>
              <a:t>Masullo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467" y="829287"/>
            <a:ext cx="3556000" cy="266700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77" y="3672156"/>
            <a:ext cx="3562350" cy="2667000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098" y="3672156"/>
            <a:ext cx="3562350" cy="2667000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5614264" y="6442101"/>
            <a:ext cx="27034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prstClr val="black"/>
                </a:solidFill>
              </a:rPr>
              <a:t>plot for CTD – Floor 7 in </a:t>
            </a:r>
            <a:r>
              <a:rPr lang="en-GB" sz="1400" dirty="0" err="1">
                <a:solidFill>
                  <a:prstClr val="black"/>
                </a:solidFill>
              </a:rPr>
              <a:t>eLog</a:t>
            </a:r>
            <a:r>
              <a:rPr lang="en-GB" sz="1400" dirty="0">
                <a:solidFill>
                  <a:prstClr val="black"/>
                </a:solidFill>
              </a:rPr>
              <a:t> #474</a:t>
            </a: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7068864" y="1281918"/>
            <a:ext cx="1248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CTD - Floor 1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482866" y="975187"/>
            <a:ext cx="4370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i="1" dirty="0" smtClean="0"/>
              <a:t>“I CTD </a:t>
            </a:r>
            <a:r>
              <a:rPr lang="en-GB" sz="1600" i="1" dirty="0" err="1" smtClean="0"/>
              <a:t>mostrano</a:t>
            </a:r>
            <a:r>
              <a:rPr lang="en-GB" sz="1600" i="1" dirty="0" smtClean="0"/>
              <a:t> un </a:t>
            </a:r>
            <a:r>
              <a:rPr lang="en-GB" sz="1600" i="1" dirty="0" err="1" smtClean="0"/>
              <a:t>evidente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transitorio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iniziale</a:t>
            </a:r>
            <a:r>
              <a:rPr lang="en-GB" sz="1600" i="1" dirty="0" smtClean="0"/>
              <a:t>, di </a:t>
            </a:r>
            <a:r>
              <a:rPr lang="en-GB" sz="1600" i="1" dirty="0" err="1" smtClean="0"/>
              <a:t>ampiezza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contenuta</a:t>
            </a:r>
            <a:r>
              <a:rPr lang="en-GB" sz="1600" i="1" dirty="0" smtClean="0"/>
              <a:t>, </a:t>
            </a:r>
            <a:r>
              <a:rPr lang="en-GB" sz="1600" i="1" dirty="0" err="1" smtClean="0"/>
              <a:t>che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termina</a:t>
            </a:r>
            <a:r>
              <a:rPr lang="en-GB" sz="1600" i="1" dirty="0" smtClean="0"/>
              <a:t> in circa 30 </a:t>
            </a:r>
            <a:r>
              <a:rPr lang="en-GB" sz="1600" i="1" dirty="0" err="1" smtClean="0"/>
              <a:t>minuti</a:t>
            </a:r>
            <a:r>
              <a:rPr lang="en-GB" sz="1600" i="1" dirty="0" smtClean="0"/>
              <a:t>; </a:t>
            </a:r>
            <a:r>
              <a:rPr lang="en-GB" sz="1600" i="1" dirty="0" err="1" smtClean="0"/>
              <a:t>i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dati</a:t>
            </a:r>
            <a:r>
              <a:rPr lang="en-GB" sz="1600" i="1" dirty="0" smtClean="0"/>
              <a:t>, </a:t>
            </a:r>
            <a:r>
              <a:rPr lang="en-GB" sz="1600" i="1" dirty="0" err="1" smtClean="0"/>
              <a:t>sia</a:t>
            </a:r>
            <a:r>
              <a:rPr lang="en-GB" sz="1600" i="1" dirty="0" smtClean="0"/>
              <a:t> di </a:t>
            </a:r>
            <a:r>
              <a:rPr lang="en-GB" sz="1600" i="1" dirty="0" err="1" smtClean="0"/>
              <a:t>profondità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che</a:t>
            </a:r>
            <a:r>
              <a:rPr lang="en-GB" sz="1600" i="1" dirty="0" smtClean="0"/>
              <a:t> di </a:t>
            </a:r>
            <a:r>
              <a:rPr lang="en-GB" sz="1600" i="1" dirty="0" err="1" smtClean="0"/>
              <a:t>temperatura</a:t>
            </a:r>
            <a:r>
              <a:rPr lang="en-GB" sz="1600" i="1" dirty="0" smtClean="0"/>
              <a:t>, </a:t>
            </a:r>
            <a:r>
              <a:rPr lang="en-GB" sz="1600" i="1" dirty="0" err="1" smtClean="0"/>
              <a:t>sono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ragionevoli</a:t>
            </a:r>
            <a:r>
              <a:rPr lang="en-GB" sz="1600" i="1" dirty="0" smtClean="0"/>
              <a:t> e </a:t>
            </a:r>
            <a:r>
              <a:rPr lang="en-GB" sz="1600" i="1" dirty="0" err="1" smtClean="0"/>
              <a:t>stabili</a:t>
            </a:r>
            <a:r>
              <a:rPr lang="en-GB" sz="1600" i="1" dirty="0" smtClean="0"/>
              <a:t>.” </a:t>
            </a:r>
            <a:r>
              <a:rPr lang="en-GB" sz="1600" dirty="0" smtClean="0"/>
              <a:t>(from </a:t>
            </a:r>
            <a:r>
              <a:rPr lang="en-GB" sz="1600" dirty="0" err="1" smtClean="0"/>
              <a:t>eLog</a:t>
            </a:r>
            <a:r>
              <a:rPr lang="en-GB" sz="1600" dirty="0" smtClean="0"/>
              <a:t> #474)</a:t>
            </a:r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r>
              <a:rPr lang="en-GB" sz="1600" dirty="0" smtClean="0"/>
              <a:t>Si </a:t>
            </a:r>
            <a:r>
              <a:rPr lang="en-GB" sz="1600" dirty="0" err="1" smtClean="0"/>
              <a:t>sta</a:t>
            </a:r>
            <a:r>
              <a:rPr lang="en-GB" sz="1600" dirty="0" smtClean="0"/>
              <a:t> </a:t>
            </a:r>
            <a:r>
              <a:rPr lang="en-GB" sz="1600" dirty="0" err="1" smtClean="0"/>
              <a:t>lavorando</a:t>
            </a:r>
            <a:r>
              <a:rPr lang="en-GB" sz="1600" dirty="0" smtClean="0"/>
              <a:t> al DM per la </a:t>
            </a:r>
            <a:r>
              <a:rPr lang="en-GB" sz="1600" dirty="0" err="1" smtClean="0"/>
              <a:t>gestione</a:t>
            </a:r>
            <a:r>
              <a:rPr lang="en-GB" sz="1600" dirty="0" smtClean="0"/>
              <a:t> e </a:t>
            </a:r>
            <a:r>
              <a:rPr lang="en-GB" sz="1600" dirty="0" err="1" smtClean="0"/>
              <a:t>il</a:t>
            </a:r>
            <a:r>
              <a:rPr lang="en-GB" sz="1600" dirty="0" smtClean="0"/>
              <a:t> </a:t>
            </a:r>
            <a:r>
              <a:rPr lang="en-GB" sz="1600" dirty="0" err="1" smtClean="0"/>
              <a:t>salvataggio</a:t>
            </a:r>
            <a:r>
              <a:rPr lang="en-GB" sz="1600" dirty="0" smtClean="0"/>
              <a:t> </a:t>
            </a:r>
            <a:r>
              <a:rPr lang="en-GB" sz="1600" dirty="0" err="1" smtClean="0"/>
              <a:t>dei</a:t>
            </a:r>
            <a:r>
              <a:rPr lang="en-GB" sz="1600" dirty="0" smtClean="0"/>
              <a:t> </a:t>
            </a:r>
            <a:r>
              <a:rPr lang="en-GB" sz="1600" dirty="0" err="1" smtClean="0"/>
              <a:t>dati</a:t>
            </a:r>
            <a:r>
              <a:rPr lang="en-GB" sz="1600" dirty="0" smtClean="0"/>
              <a:t> </a:t>
            </a:r>
            <a:r>
              <a:rPr lang="en-GB" sz="1600" dirty="0" err="1" smtClean="0"/>
              <a:t>sul</a:t>
            </a:r>
            <a:r>
              <a:rPr lang="en-GB" sz="1600" dirty="0" smtClean="0"/>
              <a:t> DB (</a:t>
            </a:r>
            <a:r>
              <a:rPr lang="en-GB" sz="1600" dirty="0" err="1" smtClean="0"/>
              <a:t>presentazione</a:t>
            </a:r>
            <a:r>
              <a:rPr lang="en-GB" sz="1600" dirty="0" smtClean="0"/>
              <a:t> di A. </a:t>
            </a:r>
            <a:r>
              <a:rPr lang="en-GB" sz="1600" dirty="0" err="1" smtClean="0"/>
              <a:t>Rovelli</a:t>
            </a:r>
            <a:r>
              <a:rPr lang="en-GB" sz="1600" dirty="0" smtClean="0"/>
              <a:t>)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497873" y="5446581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solidFill>
                  <a:srgbClr val="0000FF"/>
                </a:solidFill>
              </a:rPr>
              <a:t>Dati</a:t>
            </a:r>
            <a:endParaRPr lang="en-GB" sz="1200" b="1" dirty="0" smtClean="0">
              <a:solidFill>
                <a:srgbClr val="0000FF"/>
              </a:solidFill>
            </a:endParaRPr>
          </a:p>
          <a:p>
            <a:r>
              <a:rPr lang="en-GB" sz="1200" b="1" dirty="0" smtClean="0">
                <a:solidFill>
                  <a:srgbClr val="19A912"/>
                </a:solidFill>
              </a:rPr>
              <a:t>Media mobile (600s) </a:t>
            </a:r>
            <a:endParaRPr lang="en-GB" sz="1200" b="1" dirty="0">
              <a:solidFill>
                <a:srgbClr val="19A912"/>
              </a:solidFill>
            </a:endParaRPr>
          </a:p>
        </p:txBody>
      </p:sp>
      <p:sp>
        <p:nvSpPr>
          <p:cNvPr id="26" name="Segnaposto numero diapos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51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29" y="3554404"/>
            <a:ext cx="3562350" cy="2667000"/>
          </a:xfrm>
          <a:prstGeom prst="rect">
            <a:avLst/>
          </a:prstGeom>
        </p:spPr>
      </p:pic>
      <p:sp>
        <p:nvSpPr>
          <p:cNvPr id="2" name="Titolo 1"/>
          <p:cNvSpPr txBox="1">
            <a:spLocks/>
          </p:cNvSpPr>
          <p:nvPr/>
        </p:nvSpPr>
        <p:spPr>
          <a:xfrm>
            <a:off x="457200" y="26390"/>
            <a:ext cx="8229600" cy="66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DCS</a:t>
            </a:r>
            <a:endParaRPr lang="en-GB" dirty="0"/>
          </a:p>
        </p:txBody>
      </p:sp>
      <p:sp>
        <p:nvSpPr>
          <p:cNvPr id="19" name="Rettangolo 18"/>
          <p:cNvSpPr/>
          <p:nvPr/>
        </p:nvSpPr>
        <p:spPr>
          <a:xfrm>
            <a:off x="71060" y="6550223"/>
            <a:ext cx="3179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F. </a:t>
            </a:r>
            <a:r>
              <a:rPr lang="en-GB" sz="1400" dirty="0" err="1" smtClean="0"/>
              <a:t>Simeone</a:t>
            </a:r>
            <a:r>
              <a:rPr lang="en-GB" sz="1400" dirty="0" smtClean="0"/>
              <a:t>, F. </a:t>
            </a:r>
            <a:r>
              <a:rPr lang="en-GB" sz="1400" dirty="0" err="1" smtClean="0"/>
              <a:t>Ameli</a:t>
            </a:r>
            <a:r>
              <a:rPr lang="en-GB" sz="1400" dirty="0" smtClean="0"/>
              <a:t>, R. </a:t>
            </a:r>
            <a:r>
              <a:rPr lang="en-GB" sz="1400" dirty="0" err="1" smtClean="0"/>
              <a:t>Masullo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17" name="Rettangolo 16"/>
          <p:cNvSpPr/>
          <p:nvPr/>
        </p:nvSpPr>
        <p:spPr>
          <a:xfrm>
            <a:off x="1312872" y="3033313"/>
            <a:ext cx="12488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DCS </a:t>
            </a:r>
            <a:r>
              <a:rPr lang="en-GB" sz="1400" dirty="0" smtClean="0"/>
              <a:t>- Floor 5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482866" y="806967"/>
            <a:ext cx="76666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i="1" dirty="0" smtClean="0"/>
              <a:t>“Il DCS </a:t>
            </a:r>
            <a:r>
              <a:rPr lang="en-GB" sz="1600" i="1" dirty="0" err="1" smtClean="0"/>
              <a:t>mostra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un'intensità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della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corrente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fortemente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variabile</a:t>
            </a:r>
            <a:r>
              <a:rPr lang="en-GB" sz="1600" i="1" dirty="0" smtClean="0"/>
              <a:t>, con la media mobile </a:t>
            </a:r>
            <a:r>
              <a:rPr lang="en-GB" sz="1600" i="1" dirty="0" err="1" smtClean="0"/>
              <a:t>compresa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tra</a:t>
            </a:r>
            <a:r>
              <a:rPr lang="en-GB" sz="1600" i="1" dirty="0" smtClean="0"/>
              <a:t> 6 e 8 cm/s, </a:t>
            </a:r>
            <a:r>
              <a:rPr lang="en-GB" sz="1600" i="1" dirty="0" err="1" smtClean="0"/>
              <a:t>sensibilmente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superiore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alle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attese</a:t>
            </a:r>
            <a:r>
              <a:rPr lang="en-GB" sz="1600" i="1" dirty="0" smtClean="0"/>
              <a:t>.</a:t>
            </a:r>
          </a:p>
          <a:p>
            <a:pPr algn="just"/>
            <a:endParaRPr lang="en-GB" sz="1600" i="1" dirty="0" smtClean="0"/>
          </a:p>
          <a:p>
            <a:pPr algn="just"/>
            <a:r>
              <a:rPr lang="en-GB" sz="1600" i="1" dirty="0" err="1" smtClean="0"/>
              <a:t>Potrebbe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essere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necessario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variare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i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parametri</a:t>
            </a:r>
            <a:r>
              <a:rPr lang="en-GB" sz="1600" i="1" dirty="0" smtClean="0"/>
              <a:t> di </a:t>
            </a:r>
            <a:r>
              <a:rPr lang="en-GB" sz="1600" i="1" dirty="0" err="1" smtClean="0"/>
              <a:t>acquisizione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dello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strumento</a:t>
            </a:r>
            <a:r>
              <a:rPr lang="en-GB" sz="1600" i="1" dirty="0" smtClean="0"/>
              <a:t> per </a:t>
            </a:r>
            <a:r>
              <a:rPr lang="en-GB" sz="1600" i="1" dirty="0" err="1" smtClean="0"/>
              <a:t>aumentare</a:t>
            </a:r>
            <a:r>
              <a:rPr lang="en-GB" sz="1600" i="1" dirty="0" smtClean="0"/>
              <a:t> la </a:t>
            </a:r>
            <a:r>
              <a:rPr lang="en-GB" sz="1600" i="1" dirty="0" err="1" smtClean="0"/>
              <a:t>qualità</a:t>
            </a:r>
            <a:r>
              <a:rPr lang="en-GB" sz="1600" i="1" dirty="0" smtClean="0"/>
              <a:t> e la </a:t>
            </a:r>
            <a:r>
              <a:rPr lang="en-GB" sz="1600" i="1" dirty="0" err="1" smtClean="0"/>
              <a:t>stabilità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della</a:t>
            </a:r>
            <a:r>
              <a:rPr lang="en-GB" sz="1600" i="1" dirty="0" smtClean="0"/>
              <a:t> </a:t>
            </a:r>
            <a:r>
              <a:rPr lang="en-GB" sz="1600" i="1" dirty="0" err="1" smtClean="0"/>
              <a:t>misura</a:t>
            </a:r>
            <a:r>
              <a:rPr lang="en-GB" sz="1600" i="1" dirty="0" smtClean="0"/>
              <a:t>.” </a:t>
            </a:r>
          </a:p>
          <a:p>
            <a:pPr algn="just"/>
            <a:endParaRPr lang="en-GB" sz="1600" i="1" dirty="0"/>
          </a:p>
          <a:p>
            <a:pPr algn="just"/>
            <a:r>
              <a:rPr lang="en-GB" sz="1600" dirty="0" smtClean="0"/>
              <a:t>(from </a:t>
            </a:r>
            <a:r>
              <a:rPr lang="en-GB" sz="1600" dirty="0" err="1" smtClean="0"/>
              <a:t>eLog</a:t>
            </a:r>
            <a:r>
              <a:rPr lang="en-GB" sz="1600" dirty="0" smtClean="0"/>
              <a:t> #474)</a:t>
            </a:r>
          </a:p>
          <a:p>
            <a:pPr algn="just"/>
            <a:endParaRPr lang="en-GB" sz="1600" dirty="0" smtClean="0"/>
          </a:p>
        </p:txBody>
      </p:sp>
      <p:sp>
        <p:nvSpPr>
          <p:cNvPr id="25" name="CasellaDiTesto 24"/>
          <p:cNvSpPr txBox="1"/>
          <p:nvPr/>
        </p:nvSpPr>
        <p:spPr>
          <a:xfrm>
            <a:off x="5547330" y="2884276"/>
            <a:ext cx="1454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solidFill>
                  <a:srgbClr val="0000FF"/>
                </a:solidFill>
              </a:rPr>
              <a:t>Dati</a:t>
            </a:r>
            <a:endParaRPr lang="en-GB" sz="1200" b="1" dirty="0" smtClean="0">
              <a:solidFill>
                <a:srgbClr val="0000FF"/>
              </a:solidFill>
            </a:endParaRPr>
          </a:p>
          <a:p>
            <a:r>
              <a:rPr lang="en-GB" sz="1200" b="1" dirty="0" smtClean="0">
                <a:solidFill>
                  <a:srgbClr val="19A912"/>
                </a:solidFill>
              </a:rPr>
              <a:t>Media mobile (1 </a:t>
            </a:r>
            <a:r>
              <a:rPr lang="en-GB" sz="1200" b="1" dirty="0" err="1" smtClean="0">
                <a:solidFill>
                  <a:srgbClr val="19A912"/>
                </a:solidFill>
              </a:rPr>
              <a:t>hr</a:t>
            </a:r>
            <a:r>
              <a:rPr lang="en-GB" sz="1200" b="1" dirty="0" smtClean="0">
                <a:solidFill>
                  <a:srgbClr val="19A912"/>
                </a:solidFill>
              </a:rPr>
              <a:t>) </a:t>
            </a:r>
            <a:endParaRPr lang="en-GB" sz="1200" b="1" dirty="0">
              <a:solidFill>
                <a:srgbClr val="19A912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485" y="3554404"/>
            <a:ext cx="3562350" cy="2667000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36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13" y="1134846"/>
            <a:ext cx="4261509" cy="526834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28547" y="6147718"/>
            <a:ext cx="1145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eLog</a:t>
            </a:r>
            <a:r>
              <a:rPr lang="en-GB" dirty="0" smtClean="0"/>
              <a:t> #222</a:t>
            </a:r>
            <a:endParaRPr lang="en-GB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57200" y="26390"/>
            <a:ext cx="8229600" cy="66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Check of the time calibration</a:t>
            </a:r>
          </a:p>
        </p:txBody>
      </p:sp>
      <p:sp>
        <p:nvSpPr>
          <p:cNvPr id="9" name="Rettangolo 8"/>
          <p:cNvSpPr/>
          <p:nvPr/>
        </p:nvSpPr>
        <p:spPr>
          <a:xfrm>
            <a:off x="4433718" y="3855875"/>
            <a:ext cx="4397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Looking for K40 coincidences to check the time calibration</a:t>
            </a:r>
            <a:endParaRPr lang="en-GB" dirty="0"/>
          </a:p>
        </p:txBody>
      </p:sp>
      <p:pic>
        <p:nvPicPr>
          <p:cNvPr id="10" name="Immagine 9" descr="tabell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33718" y="2301653"/>
            <a:ext cx="4316183" cy="130061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4371056" y="11348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Distribution of time differences between hits on adjacent OMs:</a:t>
            </a: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62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" y="877575"/>
            <a:ext cx="4419600" cy="29972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328887" y="3019650"/>
            <a:ext cx="1998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Floor 8 OM 0-OM 1</a:t>
            </a:r>
            <a:endParaRPr lang="en-GB" dirty="0"/>
          </a:p>
        </p:txBody>
      </p:sp>
      <p:pic>
        <p:nvPicPr>
          <p:cNvPr id="4" name="Immagine 3" descr="tabell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736713" y="2223315"/>
            <a:ext cx="2054894" cy="145479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572000" y="1134655"/>
            <a:ext cx="4138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If hit times on close OMs are uncorrelated, a triangular distribution is</a:t>
            </a:r>
          </a:p>
          <a:p>
            <a:r>
              <a:rPr lang="en-GB" dirty="0"/>
              <a:t>expected for time </a:t>
            </a:r>
            <a:r>
              <a:rPr lang="en-GB" dirty="0" smtClean="0"/>
              <a:t>differences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698580" y="4611092"/>
            <a:ext cx="3727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Zooming in, a peak at around zero is seen: evidence of K40 </a:t>
            </a:r>
            <a:r>
              <a:rPr lang="en-GB" dirty="0" smtClean="0"/>
              <a:t>coincidences</a:t>
            </a:r>
            <a:endParaRPr lang="en-GB" dirty="0"/>
          </a:p>
        </p:txBody>
      </p:sp>
      <p:sp>
        <p:nvSpPr>
          <p:cNvPr id="8" name="Rettangolo 7"/>
          <p:cNvSpPr/>
          <p:nvPr/>
        </p:nvSpPr>
        <p:spPr>
          <a:xfrm>
            <a:off x="698580" y="5499968"/>
            <a:ext cx="3587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 should be peaked at zero, cross check for time calibrations!</a:t>
            </a:r>
          </a:p>
        </p:txBody>
      </p:sp>
      <p:sp>
        <p:nvSpPr>
          <p:cNvPr id="9" name="Rettangolo 8"/>
          <p:cNvSpPr/>
          <p:nvPr/>
        </p:nvSpPr>
        <p:spPr>
          <a:xfrm>
            <a:off x="322579" y="342643"/>
            <a:ext cx="646803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err="1"/>
              <a:t>Run</a:t>
            </a:r>
            <a:r>
              <a:rPr lang="fr-FR" sz="1600" dirty="0"/>
              <a:t> 489 (files 0-4), </a:t>
            </a:r>
            <a:r>
              <a:rPr lang="fr-FR" sz="1600" dirty="0" err="1"/>
              <a:t>run</a:t>
            </a:r>
            <a:r>
              <a:rPr lang="fr-FR" sz="1600" dirty="0"/>
              <a:t> 491 (files 0-3), </a:t>
            </a:r>
            <a:r>
              <a:rPr lang="fr-FR" sz="1600" dirty="0" err="1"/>
              <a:t>run</a:t>
            </a:r>
            <a:r>
              <a:rPr lang="fr-FR" sz="1600" dirty="0"/>
              <a:t> 499 (files 0-1), file duration ~28h</a:t>
            </a:r>
            <a:r>
              <a:rPr lang="fr-FR" sz="1600" dirty="0" smtClean="0"/>
              <a:t>.</a:t>
            </a:r>
          </a:p>
          <a:p>
            <a:r>
              <a:rPr lang="en-GB" sz="1600" dirty="0" smtClean="0"/>
              <a:t>(Random Trigger events: </a:t>
            </a:r>
            <a:r>
              <a:rPr lang="en-GB" sz="1600" dirty="0"/>
              <a:t>equivalent live-time </a:t>
            </a:r>
            <a:r>
              <a:rPr lang="en-GB" sz="1600" b="1" dirty="0"/>
              <a:t>~100 seconds</a:t>
            </a:r>
            <a:r>
              <a:rPr lang="en-GB" sz="1600" dirty="0" smtClean="0"/>
              <a:t>).</a:t>
            </a:r>
            <a:endParaRPr lang="en-GB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0" y="6541772"/>
            <a:ext cx="1588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T. </a:t>
            </a:r>
            <a:r>
              <a:rPr lang="en-GB" sz="1400" dirty="0" err="1" smtClean="0"/>
              <a:t>Chiarusi</a:t>
            </a:r>
            <a:r>
              <a:rPr lang="en-GB" sz="1400" dirty="0" smtClean="0"/>
              <a:t> , S. </a:t>
            </a:r>
            <a:r>
              <a:rPr lang="en-GB" sz="1400" dirty="0" err="1" smtClean="0"/>
              <a:t>Biagi</a:t>
            </a:r>
            <a:endParaRPr lang="en-GB" sz="1400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308" y="3544572"/>
            <a:ext cx="4419600" cy="2997200"/>
          </a:xfrm>
          <a:prstGeom prst="rect">
            <a:avLst/>
          </a:prstGeom>
        </p:spPr>
      </p:pic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871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71" y="430952"/>
            <a:ext cx="4419600" cy="2997200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/>
          <a:srcRect l="49022" t="50000"/>
          <a:stretch/>
        </p:blipFill>
        <p:spPr>
          <a:xfrm>
            <a:off x="530834" y="3582040"/>
            <a:ext cx="2903100" cy="286284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96739" y="885370"/>
            <a:ext cx="1305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EFCM 8</a:t>
            </a:r>
          </a:p>
          <a:p>
            <a:r>
              <a:rPr lang="en-GB" dirty="0"/>
              <a:t>OM 0-OM 1</a:t>
            </a:r>
          </a:p>
        </p:txBody>
      </p:sp>
      <p:sp>
        <p:nvSpPr>
          <p:cNvPr id="7" name="Rettangolo 6"/>
          <p:cNvSpPr/>
          <p:nvPr/>
        </p:nvSpPr>
        <p:spPr>
          <a:xfrm>
            <a:off x="4917172" y="734435"/>
            <a:ext cx="4024105" cy="5909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K40 coincidences: </a:t>
            </a:r>
          </a:p>
          <a:p>
            <a:endParaRPr lang="en-GB" dirty="0"/>
          </a:p>
          <a:p>
            <a:r>
              <a:rPr lang="en-GB" dirty="0" smtClean="0"/>
              <a:t>two different analysis with different results (analysis meeting, </a:t>
            </a:r>
            <a:r>
              <a:rPr lang="en-US" dirty="0" smtClean="0"/>
              <a:t>16 May 2013</a:t>
            </a:r>
            <a:r>
              <a:rPr lang="en-GB" dirty="0" smtClean="0"/>
              <a:t>)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S. </a:t>
            </a:r>
            <a:r>
              <a:rPr lang="en-GB" dirty="0" err="1" smtClean="0"/>
              <a:t>Biagi</a:t>
            </a:r>
            <a:r>
              <a:rPr lang="en-GB" dirty="0" smtClean="0"/>
              <a:t> and T. </a:t>
            </a:r>
            <a:r>
              <a:rPr lang="en-GB" dirty="0" err="1" smtClean="0"/>
              <a:t>Chiarusi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r>
              <a:rPr lang="en-GB" dirty="0"/>
              <a:t>A posteriori time calibrations wrongly applied in the past: bug solved!</a:t>
            </a:r>
          </a:p>
          <a:p>
            <a:endParaRPr lang="en-GB" dirty="0"/>
          </a:p>
          <a:p>
            <a:r>
              <a:rPr lang="en-GB" dirty="0" smtClean="0"/>
              <a:t>Analysis repeated without time offsets.</a:t>
            </a:r>
          </a:p>
          <a:p>
            <a:endParaRPr lang="en-GB" dirty="0"/>
          </a:p>
          <a:p>
            <a:r>
              <a:rPr lang="en-GB" dirty="0"/>
              <a:t>Time resolution is 5 ns and the majority of </a:t>
            </a:r>
            <a:r>
              <a:rPr lang="en-GB" dirty="0" smtClean="0"/>
              <a:t>time corrections </a:t>
            </a:r>
            <a:r>
              <a:rPr lang="en-GB" dirty="0"/>
              <a:t>(close OMs) is ⩽5ns → compatible with peaks at zero.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45356" y="3274263"/>
            <a:ext cx="1588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T. </a:t>
            </a:r>
            <a:r>
              <a:rPr lang="en-GB" sz="1400" dirty="0" err="1" smtClean="0"/>
              <a:t>Chiarusi</a:t>
            </a:r>
            <a:r>
              <a:rPr lang="en-GB" sz="1400" dirty="0" smtClean="0"/>
              <a:t> , S. </a:t>
            </a:r>
            <a:r>
              <a:rPr lang="en-GB" sz="1400" dirty="0" err="1" smtClean="0"/>
              <a:t>Biagi</a:t>
            </a:r>
            <a:endParaRPr lang="en-GB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528324" y="3942819"/>
            <a:ext cx="92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A. Capone</a:t>
            </a:r>
            <a:endParaRPr lang="en-GB" sz="1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19153" y="6502249"/>
            <a:ext cx="2365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See the slides in the wiki page</a:t>
            </a:r>
            <a:endParaRPr lang="en-GB" sz="1400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151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abell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38960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6541772"/>
            <a:ext cx="1588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T. </a:t>
            </a:r>
            <a:r>
              <a:rPr lang="en-GB" sz="1400" dirty="0" err="1" smtClean="0"/>
              <a:t>Chiarusi</a:t>
            </a:r>
            <a:r>
              <a:rPr lang="en-GB" sz="1400" dirty="0" smtClean="0"/>
              <a:t> , S. </a:t>
            </a:r>
            <a:r>
              <a:rPr lang="en-GB" sz="1400" dirty="0" err="1" smtClean="0"/>
              <a:t>Biagi</a:t>
            </a:r>
            <a:endParaRPr lang="en-GB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80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390"/>
            <a:ext cx="8229600" cy="6646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PMT Rates: 1</a:t>
            </a:r>
            <a:r>
              <a:rPr lang="en-GB" baseline="30000" dirty="0" smtClean="0"/>
              <a:t>st</a:t>
            </a:r>
            <a:r>
              <a:rPr lang="en-GB" dirty="0" smtClean="0"/>
              <a:t> method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3420"/>
            <a:ext cx="8229600" cy="5020843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GB" sz="1600" dirty="0" smtClean="0"/>
          </a:p>
          <a:p>
            <a:pPr marL="0" indent="0">
              <a:lnSpc>
                <a:spcPct val="70000"/>
              </a:lnSpc>
              <a:buNone/>
            </a:pPr>
            <a:endParaRPr lang="en-GB" sz="1600" dirty="0"/>
          </a:p>
          <a:p>
            <a:pPr marL="0" indent="0">
              <a:lnSpc>
                <a:spcPct val="70000"/>
              </a:lnSpc>
              <a:buNone/>
            </a:pPr>
            <a:endParaRPr lang="en-GB" sz="1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76910" y="879660"/>
            <a:ext cx="8746539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b="1" dirty="0" smtClean="0">
                <a:solidFill>
                  <a:srgbClr val="FF0000"/>
                </a:solidFill>
              </a:rPr>
              <a:t>PMT rates from PT files:</a:t>
            </a:r>
            <a:endParaRPr lang="en-GB" sz="1400" dirty="0" smtClean="0">
              <a:solidFill>
                <a:srgbClr val="008000"/>
              </a:solidFill>
            </a:endParaRPr>
          </a:p>
          <a:p>
            <a:pPr>
              <a:lnSpc>
                <a:spcPct val="90000"/>
              </a:lnSpc>
            </a:pPr>
            <a:endParaRPr lang="en-GB" sz="1600" dirty="0" smtClean="0"/>
          </a:p>
          <a:p>
            <a:pPr marL="285750" indent="-285750">
              <a:buFont typeface="Arial"/>
              <a:buChar char="•"/>
            </a:pPr>
            <a:r>
              <a:rPr lang="en-GB" sz="1600" dirty="0"/>
              <a:t>Random Trigger (RT) events used: every second, 1 </a:t>
            </a:r>
            <a:r>
              <a:rPr lang="en-GB" sz="1600" dirty="0" err="1"/>
              <a:t>ms</a:t>
            </a:r>
            <a:r>
              <a:rPr lang="en-GB" sz="1600" dirty="0"/>
              <a:t> of “raw data” </a:t>
            </a:r>
            <a:r>
              <a:rPr lang="en-GB" sz="1600" dirty="0" smtClean="0"/>
              <a:t>is registered.</a:t>
            </a:r>
          </a:p>
          <a:p>
            <a:pPr marL="285750" indent="-285750">
              <a:buFont typeface="Arial"/>
              <a:buChar char="•"/>
            </a:pPr>
            <a:endParaRPr lang="en-GB" sz="1600" dirty="0" smtClean="0"/>
          </a:p>
          <a:p>
            <a:pPr marL="285750" indent="-285750">
              <a:buFont typeface="Arial"/>
              <a:buChar char="•"/>
            </a:pPr>
            <a:r>
              <a:rPr lang="en-GB" sz="1600" dirty="0"/>
              <a:t>E</a:t>
            </a:r>
            <a:r>
              <a:rPr lang="en-GB" sz="1600" dirty="0" smtClean="0"/>
              <a:t>valuation from the time interval distribution of subsequent hits on OMs → exponential fit.</a:t>
            </a:r>
            <a:endParaRPr lang="en-GB" sz="1600" b="1" dirty="0" smtClean="0">
              <a:solidFill>
                <a:srgbClr val="008000"/>
              </a:solidFill>
            </a:endParaRPr>
          </a:p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GB" sz="1600" dirty="0" smtClean="0"/>
          </a:p>
          <a:p>
            <a:pPr marL="285750" indent="-285750">
              <a:buFont typeface="Arial"/>
              <a:buChar char="•"/>
            </a:pPr>
            <a:r>
              <a:rPr lang="en-GB" sz="1600" dirty="0"/>
              <a:t>If </a:t>
            </a:r>
            <a:r>
              <a:rPr lang="en-GB" sz="1600" dirty="0" err="1"/>
              <a:t>Poissonian</a:t>
            </a:r>
            <a:r>
              <a:rPr lang="en-GB" sz="1600" dirty="0"/>
              <a:t> </a:t>
            </a:r>
            <a:r>
              <a:rPr lang="en-GB" sz="1600" dirty="0" smtClean="0"/>
              <a:t>distribution </a:t>
            </a:r>
            <a:r>
              <a:rPr lang="el-GR" sz="1600" dirty="0" smtClean="0"/>
              <a:t>dN</a:t>
            </a:r>
            <a:r>
              <a:rPr lang="el-GR" sz="1600" dirty="0"/>
              <a:t>/dt = A e</a:t>
            </a:r>
            <a:r>
              <a:rPr lang="el-GR" sz="1600" baseline="30000" dirty="0"/>
              <a:t>-Δt/</a:t>
            </a:r>
            <a:r>
              <a:rPr lang="el-GR" sz="1600" baseline="30000" dirty="0" smtClean="0"/>
              <a:t>τ</a:t>
            </a:r>
            <a:r>
              <a:rPr lang="it-IT" sz="1600" dirty="0" smtClean="0"/>
              <a:t>, </a:t>
            </a:r>
            <a:r>
              <a:rPr lang="it-IT" sz="1600" dirty="0" err="1" smtClean="0"/>
              <a:t>where</a:t>
            </a:r>
            <a:r>
              <a:rPr lang="it-IT" sz="1600" dirty="0" smtClean="0"/>
              <a:t> </a:t>
            </a:r>
            <a:r>
              <a:rPr lang="it-IT" sz="1600" dirty="0"/>
              <a:t>1/</a:t>
            </a:r>
            <a:r>
              <a:rPr lang="it-IT" sz="1600" dirty="0" err="1"/>
              <a:t>τ</a:t>
            </a:r>
            <a:r>
              <a:rPr lang="it-IT" sz="1600" dirty="0"/>
              <a:t> = </a:t>
            </a:r>
            <a:r>
              <a:rPr lang="it-IT" sz="1600" dirty="0" err="1"/>
              <a:t>Mean</a:t>
            </a:r>
            <a:r>
              <a:rPr lang="it-IT" sz="1600" dirty="0"/>
              <a:t> Rate </a:t>
            </a:r>
            <a:r>
              <a:rPr lang="it-IT" sz="1600" dirty="0" err="1" smtClean="0"/>
              <a:t>frequency</a:t>
            </a:r>
            <a:r>
              <a:rPr lang="it-IT" sz="1600" dirty="0" smtClean="0"/>
              <a:t> (</a:t>
            </a:r>
            <a:r>
              <a:rPr lang="it-IT" sz="1600" b="1" dirty="0" smtClean="0"/>
              <a:t>baseline</a:t>
            </a:r>
            <a:r>
              <a:rPr lang="it-IT" sz="1600" dirty="0" smtClean="0"/>
              <a:t>).</a:t>
            </a:r>
            <a:endParaRPr lang="en-GB" sz="1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06" y="3583680"/>
            <a:ext cx="4419600" cy="29972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761873" y="4148325"/>
            <a:ext cx="14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Floor 1 OM 0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7960" y="3576568"/>
            <a:ext cx="4419600" cy="29972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5021962" y="5226570"/>
            <a:ext cx="1103607" cy="49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b="1" i="0" u="none" strike="noStrike" baseline="0" dirty="0" err="1" smtClean="0">
                <a:solidFill>
                  <a:srgbClr val="FF0000"/>
                </a:solidFill>
                <a:latin typeface="HelveticaNeue"/>
              </a:rPr>
              <a:t>AfterPulses</a:t>
            </a:r>
            <a:endParaRPr lang="en-GB" sz="1200" b="1" i="0" u="none" strike="noStrike" baseline="0" dirty="0" smtClean="0">
              <a:solidFill>
                <a:srgbClr val="FF0000"/>
              </a:solidFill>
              <a:latin typeface="HelveticaNeue"/>
            </a:endParaRPr>
          </a:p>
          <a:p>
            <a:pPr>
              <a:lnSpc>
                <a:spcPct val="110000"/>
              </a:lnSpc>
            </a:pPr>
            <a:r>
              <a:rPr lang="en-GB" sz="1200" b="1" i="0" u="none" strike="noStrike" baseline="0" dirty="0" smtClean="0">
                <a:solidFill>
                  <a:srgbClr val="FF0000"/>
                </a:solidFill>
                <a:latin typeface="HelveticaNeue"/>
              </a:rPr>
              <a:t>type-II</a:t>
            </a:r>
            <a:endParaRPr lang="en-GB" sz="1200" b="1" dirty="0"/>
          </a:p>
        </p:txBody>
      </p:sp>
      <p:cxnSp>
        <p:nvCxnSpPr>
          <p:cNvPr id="9" name="Connettore 2 8"/>
          <p:cNvCxnSpPr/>
          <p:nvPr/>
        </p:nvCxnSpPr>
        <p:spPr>
          <a:xfrm flipH="1" flipV="1">
            <a:off x="5443913" y="4646049"/>
            <a:ext cx="9338" cy="5805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6207859" y="3980819"/>
            <a:ext cx="228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dN/dt = A e-</a:t>
            </a:r>
            <a:r>
              <a:rPr lang="el-GR" baseline="30000" dirty="0"/>
              <a:t>Δt/τ</a:t>
            </a:r>
          </a:p>
          <a:p>
            <a:r>
              <a:rPr lang="el-GR" b="1" dirty="0"/>
              <a:t>1/τ = -53.7±0.2 kHz</a:t>
            </a:r>
            <a:endParaRPr lang="en-GB" dirty="0"/>
          </a:p>
        </p:txBody>
      </p:sp>
      <p:sp>
        <p:nvSpPr>
          <p:cNvPr id="11" name="Rettangolo 10"/>
          <p:cNvSpPr/>
          <p:nvPr/>
        </p:nvSpPr>
        <p:spPr>
          <a:xfrm>
            <a:off x="457200" y="3094128"/>
            <a:ext cx="5483599" cy="59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Run 412 File 0, file duration ~2h43m. 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9770 RT events taken, equivalent live-time 9.8 seconds.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0" y="6541772"/>
            <a:ext cx="1588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T. </a:t>
            </a:r>
            <a:r>
              <a:rPr lang="en-GB" sz="1400" dirty="0" err="1" smtClean="0"/>
              <a:t>Chiarusi</a:t>
            </a:r>
            <a:r>
              <a:rPr lang="en-GB" sz="1400" dirty="0" smtClean="0"/>
              <a:t> , S. </a:t>
            </a:r>
            <a:r>
              <a:rPr lang="en-GB" sz="1400" dirty="0" err="1" smtClean="0"/>
              <a:t>Biagi</a:t>
            </a:r>
            <a:endParaRPr lang="en-GB" sz="1400" dirty="0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20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tabell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629672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6541772"/>
            <a:ext cx="1588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T. </a:t>
            </a:r>
            <a:r>
              <a:rPr lang="en-GB" sz="1400" dirty="0" err="1" smtClean="0"/>
              <a:t>Chiarusi</a:t>
            </a:r>
            <a:r>
              <a:rPr lang="en-GB" sz="1400" dirty="0" smtClean="0"/>
              <a:t> , S. </a:t>
            </a:r>
            <a:r>
              <a:rPr lang="en-GB" sz="1400" dirty="0" err="1" smtClean="0"/>
              <a:t>Biagi</a:t>
            </a:r>
            <a:endParaRPr lang="en-GB" sz="1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7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abell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1211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6541772"/>
            <a:ext cx="1588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T. </a:t>
            </a:r>
            <a:r>
              <a:rPr lang="en-GB" sz="1400" dirty="0" err="1" smtClean="0"/>
              <a:t>Chiarusi</a:t>
            </a:r>
            <a:r>
              <a:rPr lang="en-GB" sz="1400" dirty="0" smtClean="0"/>
              <a:t> , S. </a:t>
            </a:r>
            <a:r>
              <a:rPr lang="en-GB" sz="1400" dirty="0" err="1" smtClean="0"/>
              <a:t>Biagi</a:t>
            </a:r>
            <a:endParaRPr lang="en-GB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62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abell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254000"/>
            <a:ext cx="9144000" cy="633564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6541772"/>
            <a:ext cx="1588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T. </a:t>
            </a:r>
            <a:r>
              <a:rPr lang="en-GB" sz="1400" dirty="0" err="1" smtClean="0"/>
              <a:t>Chiarusi</a:t>
            </a:r>
            <a:r>
              <a:rPr lang="en-GB" sz="1400" dirty="0" smtClean="0"/>
              <a:t> , S. </a:t>
            </a:r>
            <a:r>
              <a:rPr lang="en-GB" sz="1400" dirty="0" err="1" smtClean="0"/>
              <a:t>Biagi</a:t>
            </a:r>
            <a:endParaRPr lang="en-GB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43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522914" y="1049015"/>
            <a:ext cx="7890407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PMT signal is sampled by using two 8 bits ADCs (ADC-A, ADC-B), with 100 MHz samplings, and sampling times “staggered” by 5 ns.</a:t>
            </a:r>
          </a:p>
          <a:p>
            <a:endParaRPr lang="en-US" dirty="0"/>
          </a:p>
          <a:p>
            <a:r>
              <a:rPr lang="en-US" dirty="0" smtClean="0"/>
              <a:t>In order to increase the ADC input “dynamics” the PMT signal is “compressed” with a quasi-logarithmic law: 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low voltage signals are sampled with high accuracy (up to few </a:t>
            </a:r>
            <a:r>
              <a:rPr lang="en-US" dirty="0" err="1" smtClean="0"/>
              <a:t>s.p.e</a:t>
            </a:r>
            <a:r>
              <a:rPr lang="en-US" dirty="0" smtClean="0"/>
              <a:t>.)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h</a:t>
            </a:r>
            <a:r>
              <a:rPr lang="en-US" dirty="0" smtClean="0"/>
              <a:t>igh voltage signals are sampled with lower accuracy.</a:t>
            </a:r>
          </a:p>
          <a:p>
            <a:endParaRPr lang="en-US" dirty="0" smtClean="0"/>
          </a:p>
          <a:p>
            <a:r>
              <a:rPr lang="en-US" dirty="0" smtClean="0"/>
              <a:t>As a consequence:</a:t>
            </a:r>
          </a:p>
          <a:p>
            <a:pPr marL="742950" lvl="1" indent="-285750">
              <a:buFontTx/>
              <a:buChar char="-"/>
            </a:pPr>
            <a:r>
              <a:rPr lang="en-US" dirty="0" smtClean="0"/>
              <a:t>the real PMT’s pulse can be obtained only “inverting” the compression law (i.e. converting ADC-channels into Charge)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</a:t>
            </a:r>
            <a:r>
              <a:rPr lang="en-US" dirty="0" smtClean="0"/>
              <a:t>he conversion law must be known for each ADC (A and B) and for each “working Temperature”.</a:t>
            </a:r>
          </a:p>
          <a:p>
            <a:endParaRPr lang="en-US" dirty="0" smtClean="0"/>
          </a:p>
          <a:p>
            <a:r>
              <a:rPr lang="en-US" dirty="0" smtClean="0"/>
              <a:t>The “Electronics group” (F. </a:t>
            </a:r>
            <a:r>
              <a:rPr lang="en-US" dirty="0" err="1" smtClean="0"/>
              <a:t>Ameli</a:t>
            </a:r>
            <a:r>
              <a:rPr lang="en-US" dirty="0" smtClean="0"/>
              <a:t>, C.A. </a:t>
            </a:r>
            <a:r>
              <a:rPr lang="en-US" dirty="0" err="1" smtClean="0"/>
              <a:t>Nicolau</a:t>
            </a:r>
            <a:r>
              <a:rPr lang="en-US" dirty="0" smtClean="0"/>
              <a:t>, F. </a:t>
            </a:r>
            <a:r>
              <a:rPr lang="en-US" dirty="0" err="1" smtClean="0"/>
              <a:t>Simeone</a:t>
            </a:r>
            <a:r>
              <a:rPr lang="en-US" dirty="0" smtClean="0"/>
              <a:t>)  is working to provide the “decompression” tables: one table for each FEM as a function of </a:t>
            </a:r>
            <a:r>
              <a:rPr lang="en-US" dirty="0" err="1" smtClean="0"/>
              <a:t>PedA</a:t>
            </a:r>
            <a:r>
              <a:rPr lang="en-US" dirty="0" smtClean="0"/>
              <a:t>, </a:t>
            </a:r>
            <a:r>
              <a:rPr lang="en-US" dirty="0" err="1" smtClean="0"/>
              <a:t>PedB</a:t>
            </a:r>
            <a:r>
              <a:rPr lang="en-US" dirty="0"/>
              <a:t> </a:t>
            </a:r>
            <a:r>
              <a:rPr lang="en-US" dirty="0" smtClean="0"/>
              <a:t>and Temp. </a:t>
            </a:r>
          </a:p>
          <a:p>
            <a:endParaRPr lang="en-US" dirty="0"/>
          </a:p>
          <a:p>
            <a:r>
              <a:rPr lang="en-US" dirty="0" smtClean="0"/>
              <a:t>After the hit “decompression”, we will get the wave form and then the charge and the time with a better resolution (by interpolation). 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132358"/>
            <a:ext cx="8229600" cy="664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/>
              <a:t>Hit “decompression”</a:t>
            </a:r>
            <a:endParaRPr lang="en-GB" sz="4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62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95" y="3880957"/>
            <a:ext cx="3562350" cy="2667000"/>
          </a:xfrm>
          <a:prstGeom prst="rect">
            <a:avLst/>
          </a:prstGeom>
        </p:spPr>
      </p:pic>
      <p:pic>
        <p:nvPicPr>
          <p:cNvPr id="3" name="Picture 6" descr="charge1.jpg"/>
          <p:cNvPicPr>
            <a:picLocks noChangeAspect="1"/>
          </p:cNvPicPr>
          <p:nvPr/>
        </p:nvPicPr>
        <p:blipFill rotWithShape="1">
          <a:blip r:embed="rId3">
            <a:alphaModFix/>
            <a:grayscl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89" t="6979" r="52479" b="46860"/>
          <a:stretch/>
        </p:blipFill>
        <p:spPr>
          <a:xfrm>
            <a:off x="4880864" y="3614117"/>
            <a:ext cx="2961692" cy="2944350"/>
          </a:xfrm>
          <a:prstGeom prst="rect">
            <a:avLst/>
          </a:prstGeom>
        </p:spPr>
      </p:pic>
      <p:pic>
        <p:nvPicPr>
          <p:cNvPr id="13" name="Immagine 12" descr="OM1-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6895" y="1093419"/>
            <a:ext cx="3562350" cy="2667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939245" y="1176193"/>
            <a:ext cx="4868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 smtClean="0">
                <a:solidFill>
                  <a:srgbClr val="FF0000"/>
                </a:solidFill>
              </a:rPr>
              <a:t>8 Maggio 2012: </a:t>
            </a:r>
            <a:r>
              <a:rPr lang="en-GB" sz="1600" dirty="0" err="1" smtClean="0"/>
              <a:t>Sono</a:t>
            </a:r>
            <a:r>
              <a:rPr lang="en-GB" sz="1600" dirty="0" smtClean="0"/>
              <a:t> state </a:t>
            </a:r>
            <a:r>
              <a:rPr lang="en-GB" sz="1600" dirty="0" err="1" smtClean="0"/>
              <a:t>modificate</a:t>
            </a:r>
            <a:r>
              <a:rPr lang="en-GB" sz="1600" dirty="0" smtClean="0"/>
              <a:t> le </a:t>
            </a:r>
            <a:r>
              <a:rPr lang="en-GB" sz="1600" dirty="0" err="1" smtClean="0"/>
              <a:t>tensioni</a:t>
            </a:r>
            <a:r>
              <a:rPr lang="en-GB" sz="1600" dirty="0" smtClean="0"/>
              <a:t> </a:t>
            </a:r>
            <a:r>
              <a:rPr lang="en-GB" sz="1600" dirty="0" err="1" smtClean="0"/>
              <a:t>applicate</a:t>
            </a:r>
            <a:r>
              <a:rPr lang="en-GB" sz="1600" dirty="0" smtClean="0"/>
              <a:t> </a:t>
            </a:r>
            <a:r>
              <a:rPr lang="en-GB" sz="1600" dirty="0" err="1" smtClean="0"/>
              <a:t>ai</a:t>
            </a:r>
            <a:r>
              <a:rPr lang="en-GB" sz="1600" dirty="0" smtClean="0"/>
              <a:t> PMT. </a:t>
            </a:r>
          </a:p>
          <a:p>
            <a:pPr algn="just"/>
            <a:endParaRPr lang="en-GB" sz="1600" dirty="0" smtClean="0"/>
          </a:p>
          <a:p>
            <a:pPr algn="just"/>
            <a:r>
              <a:rPr lang="en-GB" sz="1600" b="1" dirty="0" smtClean="0">
                <a:solidFill>
                  <a:srgbClr val="008000"/>
                </a:solidFill>
              </a:rPr>
              <a:t>Target: </a:t>
            </a:r>
            <a:r>
              <a:rPr lang="en-GB" sz="1600" b="1" dirty="0" err="1" smtClean="0">
                <a:solidFill>
                  <a:srgbClr val="008000"/>
                </a:solidFill>
              </a:rPr>
              <a:t>uniformare</a:t>
            </a:r>
            <a:r>
              <a:rPr lang="en-GB" sz="1600" b="1" dirty="0" smtClean="0">
                <a:solidFill>
                  <a:srgbClr val="008000"/>
                </a:solidFill>
              </a:rPr>
              <a:t> </a:t>
            </a:r>
            <a:r>
              <a:rPr lang="en-GB" sz="1600" b="1" dirty="0" err="1" smtClean="0">
                <a:solidFill>
                  <a:srgbClr val="008000"/>
                </a:solidFill>
              </a:rPr>
              <a:t>i</a:t>
            </a:r>
            <a:r>
              <a:rPr lang="en-GB" sz="1600" b="1" dirty="0" smtClean="0">
                <a:solidFill>
                  <a:srgbClr val="008000"/>
                </a:solidFill>
              </a:rPr>
              <a:t> gain di </a:t>
            </a:r>
            <a:r>
              <a:rPr lang="en-GB" sz="1600" b="1" dirty="0" err="1" smtClean="0">
                <a:solidFill>
                  <a:srgbClr val="008000"/>
                </a:solidFill>
              </a:rPr>
              <a:t>tutti</a:t>
            </a:r>
            <a:r>
              <a:rPr lang="en-GB" sz="1600" b="1" dirty="0" smtClean="0">
                <a:solidFill>
                  <a:srgbClr val="008000"/>
                </a:solidFill>
              </a:rPr>
              <a:t> </a:t>
            </a:r>
            <a:r>
              <a:rPr lang="en-GB" sz="1600" b="1" dirty="0" err="1" smtClean="0">
                <a:solidFill>
                  <a:srgbClr val="008000"/>
                </a:solidFill>
              </a:rPr>
              <a:t>i</a:t>
            </a:r>
            <a:r>
              <a:rPr lang="en-GB" sz="1600" b="1" dirty="0" smtClean="0">
                <a:solidFill>
                  <a:srgbClr val="008000"/>
                </a:solidFill>
              </a:rPr>
              <a:t> PMT con un </a:t>
            </a:r>
            <a:r>
              <a:rPr lang="en-GB" sz="1600" b="1" dirty="0" err="1" smtClean="0">
                <a:solidFill>
                  <a:srgbClr val="008000"/>
                </a:solidFill>
              </a:rPr>
              <a:t>picco</a:t>
            </a:r>
            <a:r>
              <a:rPr lang="en-GB" sz="1600" b="1" dirty="0" smtClean="0">
                <a:solidFill>
                  <a:srgbClr val="008000"/>
                </a:solidFill>
              </a:rPr>
              <a:t> di </a:t>
            </a:r>
            <a:r>
              <a:rPr lang="en-GB" sz="1600" b="1" dirty="0" err="1" smtClean="0">
                <a:solidFill>
                  <a:srgbClr val="008000"/>
                </a:solidFill>
              </a:rPr>
              <a:t>s.p.e</a:t>
            </a:r>
            <a:r>
              <a:rPr lang="en-GB" sz="1600" b="1" dirty="0" smtClean="0">
                <a:solidFill>
                  <a:srgbClr val="008000"/>
                </a:solidFill>
              </a:rPr>
              <a:t>. a 8pC (</a:t>
            </a:r>
            <a:r>
              <a:rPr lang="en-GB" sz="1600" b="1" dirty="0" err="1" smtClean="0">
                <a:solidFill>
                  <a:srgbClr val="008000"/>
                </a:solidFill>
              </a:rPr>
              <a:t>necessaria</a:t>
            </a:r>
            <a:r>
              <a:rPr lang="en-GB" sz="1600" b="1" dirty="0" smtClean="0">
                <a:solidFill>
                  <a:srgbClr val="008000"/>
                </a:solidFill>
              </a:rPr>
              <a:t> la </a:t>
            </a:r>
            <a:r>
              <a:rPr lang="en-GB" sz="1600" b="1" dirty="0" err="1" smtClean="0">
                <a:solidFill>
                  <a:srgbClr val="008000"/>
                </a:solidFill>
              </a:rPr>
              <a:t>decompressione</a:t>
            </a:r>
            <a:r>
              <a:rPr lang="en-GB" sz="1600" b="1" dirty="0" smtClean="0">
                <a:solidFill>
                  <a:srgbClr val="008000"/>
                </a:solidFill>
              </a:rPr>
              <a:t>!!!!). </a:t>
            </a:r>
          </a:p>
          <a:p>
            <a:pPr algn="just"/>
            <a:endParaRPr lang="en-GB" sz="1600" b="1" dirty="0">
              <a:solidFill>
                <a:srgbClr val="008000"/>
              </a:solidFill>
            </a:endParaRPr>
          </a:p>
          <a:p>
            <a:pPr algn="just"/>
            <a:r>
              <a:rPr lang="en-GB" sz="1600" dirty="0" err="1" smtClean="0"/>
              <a:t>Vicini</a:t>
            </a:r>
            <a:r>
              <a:rPr lang="en-GB" sz="1600" dirty="0" smtClean="0"/>
              <a:t> al target ma </a:t>
            </a:r>
            <a:r>
              <a:rPr lang="en-GB" sz="1600" dirty="0" err="1" smtClean="0"/>
              <a:t>necessario</a:t>
            </a:r>
            <a:r>
              <a:rPr lang="en-GB" sz="1600" dirty="0" smtClean="0"/>
              <a:t> un </a:t>
            </a:r>
            <a:r>
              <a:rPr lang="en-GB" sz="1600" dirty="0" err="1" smtClean="0"/>
              <a:t>ulteriore</a:t>
            </a:r>
            <a:r>
              <a:rPr lang="en-GB" sz="1600" dirty="0" smtClean="0"/>
              <a:t> </a:t>
            </a:r>
            <a:r>
              <a:rPr lang="en-GB" sz="1600" dirty="0" err="1" smtClean="0"/>
              <a:t>intervento</a:t>
            </a:r>
            <a:r>
              <a:rPr lang="en-GB" sz="1600" dirty="0" smtClean="0"/>
              <a:t> -&gt; </a:t>
            </a:r>
            <a:r>
              <a:rPr lang="en-GB" sz="1600" dirty="0" err="1" smtClean="0"/>
              <a:t>verrà</a:t>
            </a:r>
            <a:r>
              <a:rPr lang="en-GB" sz="1600" dirty="0" smtClean="0"/>
              <a:t> </a:t>
            </a:r>
            <a:r>
              <a:rPr lang="en-GB" sz="1600" dirty="0" err="1" smtClean="0"/>
              <a:t>fatto</a:t>
            </a:r>
            <a:r>
              <a:rPr lang="en-GB" sz="1600" dirty="0" smtClean="0"/>
              <a:t> </a:t>
            </a:r>
            <a:r>
              <a:rPr lang="en-GB" sz="1600" dirty="0" err="1" smtClean="0"/>
              <a:t>nei</a:t>
            </a:r>
            <a:r>
              <a:rPr lang="en-GB" sz="1600" dirty="0" smtClean="0"/>
              <a:t> </a:t>
            </a:r>
            <a:r>
              <a:rPr lang="en-GB" sz="1600" dirty="0" err="1" smtClean="0"/>
              <a:t>prossimi</a:t>
            </a:r>
            <a:r>
              <a:rPr lang="en-GB" sz="1600" dirty="0" smtClean="0"/>
              <a:t> due </a:t>
            </a:r>
            <a:r>
              <a:rPr lang="en-GB" sz="1600" dirty="0" err="1" smtClean="0"/>
              <a:t>giorni</a:t>
            </a:r>
            <a:r>
              <a:rPr lang="en-GB" sz="1600" dirty="0" smtClean="0"/>
              <a:t> (S. Aiello, F. </a:t>
            </a:r>
            <a:r>
              <a:rPr lang="en-GB" sz="1600" dirty="0" err="1" smtClean="0"/>
              <a:t>Ameli</a:t>
            </a:r>
            <a:r>
              <a:rPr lang="en-GB" sz="1600" dirty="0" smtClean="0"/>
              <a:t>, C. </a:t>
            </a:r>
            <a:r>
              <a:rPr lang="en-GB" sz="1600" dirty="0" err="1" smtClean="0"/>
              <a:t>Nicolau</a:t>
            </a:r>
            <a:r>
              <a:rPr lang="en-GB" sz="1600" dirty="0" smtClean="0"/>
              <a:t> @CP)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2431525" y="3008838"/>
            <a:ext cx="82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before</a:t>
            </a:r>
            <a:endParaRPr lang="en-GB" dirty="0"/>
          </a:p>
        </p:txBody>
      </p:sp>
      <p:sp>
        <p:nvSpPr>
          <p:cNvPr id="16" name="Rettangolo 15"/>
          <p:cNvSpPr/>
          <p:nvPr/>
        </p:nvSpPr>
        <p:spPr>
          <a:xfrm>
            <a:off x="1053268" y="4153714"/>
            <a:ext cx="643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after</a:t>
            </a: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827973" y="6482768"/>
            <a:ext cx="31795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F. </a:t>
            </a:r>
            <a:r>
              <a:rPr lang="en-GB" sz="1400" dirty="0" err="1" smtClean="0"/>
              <a:t>Ameli</a:t>
            </a:r>
            <a:r>
              <a:rPr lang="en-GB" sz="1400" dirty="0"/>
              <a:t> </a:t>
            </a:r>
            <a:r>
              <a:rPr lang="en-GB" sz="1400" dirty="0" smtClean="0"/>
              <a:t>(see also </a:t>
            </a:r>
            <a:r>
              <a:rPr lang="en-GB" sz="1400" dirty="0" err="1" smtClean="0"/>
              <a:t>eLog</a:t>
            </a:r>
            <a:r>
              <a:rPr lang="en-GB" sz="1400" dirty="0" smtClean="0"/>
              <a:t> #431 e #453) </a:t>
            </a:r>
            <a:endParaRPr lang="en-GB" sz="1400" dirty="0"/>
          </a:p>
        </p:txBody>
      </p:sp>
      <p:sp>
        <p:nvSpPr>
          <p:cNvPr id="18" name="Rettangolo 17"/>
          <p:cNvSpPr/>
          <p:nvPr/>
        </p:nvSpPr>
        <p:spPr>
          <a:xfrm>
            <a:off x="5335016" y="6495757"/>
            <a:ext cx="24444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A. Capone (see the </a:t>
            </a:r>
            <a:r>
              <a:rPr lang="en-GB" sz="1400" dirty="0" err="1" smtClean="0"/>
              <a:t>wikipage</a:t>
            </a:r>
            <a:r>
              <a:rPr lang="en-GB" sz="1400" dirty="0" smtClean="0"/>
              <a:t>) </a:t>
            </a:r>
            <a:endParaRPr lang="en-GB" sz="1400" dirty="0"/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457200" y="132358"/>
            <a:ext cx="8229600" cy="664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Setting of the </a:t>
            </a:r>
            <a:r>
              <a:rPr lang="en-US" sz="4000" dirty="0"/>
              <a:t>PMTs HV </a:t>
            </a:r>
            <a:endParaRPr lang="en-GB" sz="4000" dirty="0"/>
          </a:p>
        </p:txBody>
      </p:sp>
      <p:sp>
        <p:nvSpPr>
          <p:cNvPr id="21" name="Segnaposto numero diapositiva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62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2316" y="65120"/>
            <a:ext cx="900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ym typeface="Wingdings"/>
              </a:rPr>
              <a:t>Acoustic</a:t>
            </a:r>
            <a:r>
              <a:rPr lang="it-IT" sz="4000" dirty="0" smtClean="0">
                <a:sym typeface="Wingdings"/>
              </a:rPr>
              <a:t> </a:t>
            </a:r>
            <a:r>
              <a:rPr lang="it-IT" sz="4000" dirty="0" err="1" smtClean="0">
                <a:sym typeface="Wingdings"/>
              </a:rPr>
              <a:t>positioning</a:t>
            </a:r>
            <a:r>
              <a:rPr lang="it-IT" sz="4000" dirty="0" smtClean="0">
                <a:sym typeface="Wingdings"/>
              </a:rPr>
              <a:t> system </a:t>
            </a:r>
          </a:p>
        </p:txBody>
      </p:sp>
      <p:sp>
        <p:nvSpPr>
          <p:cNvPr id="3" name="Rettangolo 2"/>
          <p:cNvSpPr/>
          <p:nvPr/>
        </p:nvSpPr>
        <p:spPr>
          <a:xfrm>
            <a:off x="459149" y="1158305"/>
            <a:ext cx="78903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Positioning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Matlab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code:</a:t>
            </a:r>
          </a:p>
          <a:p>
            <a:endParaRPr lang="it-IT" b="1" dirty="0" smtClean="0">
              <a:solidFill>
                <a:srgbClr val="000000"/>
              </a:solidFill>
              <a:sym typeface="Wingdings"/>
            </a:endParaRPr>
          </a:p>
          <a:p>
            <a:r>
              <a:rPr lang="it-IT" b="1" u="sng" dirty="0" smtClean="0">
                <a:solidFill>
                  <a:srgbClr val="19A912"/>
                </a:solidFill>
                <a:sym typeface="Wingdings"/>
              </a:rPr>
              <a:t>Input</a:t>
            </a:r>
          </a:p>
          <a:p>
            <a:r>
              <a:rPr lang="it-IT" b="1" dirty="0" smtClean="0">
                <a:solidFill>
                  <a:srgbClr val="000000"/>
                </a:solidFill>
                <a:sym typeface="Wingdings"/>
              </a:rPr>
              <a:t>-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Beacons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positions</a:t>
            </a:r>
            <a:endParaRPr lang="it-IT" b="1" dirty="0" smtClean="0">
              <a:solidFill>
                <a:srgbClr val="000000"/>
              </a:solidFill>
              <a:sym typeface="Wingdings"/>
            </a:endParaRPr>
          </a:p>
          <a:p>
            <a:r>
              <a:rPr lang="it-IT" b="1" dirty="0" smtClean="0">
                <a:solidFill>
                  <a:srgbClr val="000000"/>
                </a:solidFill>
                <a:sym typeface="Wingdings"/>
              </a:rPr>
              <a:t>-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TOAs</a:t>
            </a:r>
            <a:endParaRPr lang="it-IT" b="1" dirty="0" smtClean="0">
              <a:solidFill>
                <a:srgbClr val="000000"/>
              </a:solidFill>
              <a:sym typeface="Wingdings"/>
            </a:endParaRPr>
          </a:p>
          <a:p>
            <a:pPr>
              <a:buFontTx/>
              <a:buChar char="-"/>
            </a:pPr>
            <a:r>
              <a:rPr lang="it-IT" b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Depth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Floor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1,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Depth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Floor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7  (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incosistency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with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FUGRO data ?)</a:t>
            </a:r>
          </a:p>
          <a:p>
            <a:pPr>
              <a:buFontTx/>
              <a:buChar char="-"/>
            </a:pPr>
            <a:r>
              <a:rPr lang="it-IT" b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Distances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between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hydrophones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in the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same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floor</a:t>
            </a:r>
            <a:endParaRPr lang="it-IT" b="1" dirty="0" smtClean="0">
              <a:solidFill>
                <a:srgbClr val="000000"/>
              </a:solidFill>
              <a:sym typeface="Wingdings"/>
            </a:endParaRPr>
          </a:p>
          <a:p>
            <a:pPr>
              <a:buFontTx/>
              <a:buChar char="-"/>
            </a:pPr>
            <a:r>
              <a:rPr lang="it-IT" b="1" dirty="0" smtClean="0">
                <a:solidFill>
                  <a:srgbClr val="000000"/>
                </a:solidFill>
                <a:sym typeface="Wingdings"/>
              </a:rPr>
              <a:t> Sound </a:t>
            </a:r>
            <a:r>
              <a:rPr lang="it-IT" b="1" dirty="0" err="1" smtClean="0">
                <a:solidFill>
                  <a:srgbClr val="000000"/>
                </a:solidFill>
                <a:sym typeface="Wingdings"/>
              </a:rPr>
              <a:t>velocity</a:t>
            </a:r>
            <a:r>
              <a:rPr lang="it-IT" b="1" dirty="0" smtClean="0">
                <a:solidFill>
                  <a:srgbClr val="000000"/>
                </a:solidFill>
                <a:sym typeface="Wingdings"/>
              </a:rPr>
              <a:t> </a:t>
            </a:r>
          </a:p>
          <a:p>
            <a:pPr>
              <a:buFontTx/>
              <a:buChar char="-"/>
            </a:pPr>
            <a:endParaRPr lang="it-IT" b="1" dirty="0" smtClean="0">
              <a:solidFill>
                <a:srgbClr val="000090"/>
              </a:solidFill>
              <a:sym typeface="Wingdings"/>
            </a:endParaRPr>
          </a:p>
          <a:p>
            <a:pPr>
              <a:buFontTx/>
              <a:buChar char="-"/>
            </a:pPr>
            <a:endParaRPr lang="it-IT" b="1" dirty="0" smtClean="0">
              <a:solidFill>
                <a:srgbClr val="000090"/>
              </a:solidFill>
              <a:sym typeface="Wingdings"/>
            </a:endParaRPr>
          </a:p>
          <a:p>
            <a:r>
              <a:rPr lang="en-US" b="1" dirty="0" smtClean="0">
                <a:solidFill>
                  <a:srgbClr val="FF0000"/>
                </a:solidFill>
                <a:sym typeface="Wingdings"/>
              </a:rPr>
              <a:t>The code </a:t>
            </a:r>
            <a:r>
              <a:rPr lang="en-US" b="1" dirty="0" smtClean="0">
                <a:solidFill>
                  <a:srgbClr val="FF0000"/>
                </a:solidFill>
              </a:rPr>
              <a:t>finds iteratively a root (zero) of a system of nonlinear equations.</a:t>
            </a:r>
          </a:p>
          <a:p>
            <a:endParaRPr lang="en-US" dirty="0" smtClean="0"/>
          </a:p>
          <a:p>
            <a:r>
              <a:rPr lang="en-US" dirty="0" smtClean="0"/>
              <a:t>Initial guess:</a:t>
            </a:r>
          </a:p>
          <a:p>
            <a:pPr algn="ctr"/>
            <a:r>
              <a:rPr lang="en-US" dirty="0" smtClean="0"/>
              <a:t>   [</a:t>
            </a:r>
            <a:r>
              <a:rPr lang="en-US" dirty="0" err="1" smtClean="0"/>
              <a:t>Towerbase</a:t>
            </a:r>
            <a:r>
              <a:rPr lang="en-US" dirty="0" smtClean="0"/>
              <a:t> Easting, </a:t>
            </a:r>
            <a:r>
              <a:rPr lang="en-US" dirty="0" err="1" smtClean="0"/>
              <a:t>Towerbase</a:t>
            </a:r>
            <a:r>
              <a:rPr lang="en-US" dirty="0" smtClean="0"/>
              <a:t> Northing, Expected depth]</a:t>
            </a:r>
          </a:p>
          <a:p>
            <a:r>
              <a:rPr lang="en-US" b="1" dirty="0" smtClean="0">
                <a:solidFill>
                  <a:srgbClr val="000090"/>
                </a:solidFill>
                <a:sym typeface="Wingdings"/>
              </a:rPr>
              <a:t> </a:t>
            </a:r>
            <a:endParaRPr lang="it-IT" b="1" dirty="0" smtClean="0">
              <a:solidFill>
                <a:srgbClr val="000090"/>
              </a:solidFill>
              <a:sym typeface="Wingding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6541772"/>
            <a:ext cx="718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S. Viola</a:t>
            </a:r>
            <a:endParaRPr lang="en-GB" sz="14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29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Dati Scambio SO\fig_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" y="773006"/>
            <a:ext cx="7846133" cy="5058697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7583" y="1554650"/>
            <a:ext cx="3977141" cy="354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137380" y="1315189"/>
            <a:ext cx="1801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07/05/2013 </a:t>
            </a:r>
          </a:p>
          <a:p>
            <a:r>
              <a:rPr lang="en-US" b="1" dirty="0" smtClean="0"/>
              <a:t>00:00 UTC</a:t>
            </a:r>
            <a:endParaRPr lang="en-US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6541772"/>
            <a:ext cx="718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S. Viola</a:t>
            </a:r>
            <a:endParaRPr lang="en-GB" sz="1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2316" y="65120"/>
            <a:ext cx="9001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 smtClean="0">
                <a:sym typeface="Wingdings"/>
              </a:rPr>
              <a:t>Acoustic</a:t>
            </a:r>
            <a:r>
              <a:rPr lang="it-IT" sz="4000" dirty="0" smtClean="0">
                <a:sym typeface="Wingdings"/>
              </a:rPr>
              <a:t> </a:t>
            </a:r>
            <a:r>
              <a:rPr lang="it-IT" sz="4000" dirty="0" err="1" smtClean="0">
                <a:sym typeface="Wingdings"/>
              </a:rPr>
              <a:t>positioning</a:t>
            </a:r>
            <a:r>
              <a:rPr lang="it-IT" sz="4000" dirty="0" smtClean="0">
                <a:sym typeface="Wingdings"/>
              </a:rPr>
              <a:t> system </a:t>
            </a:r>
          </a:p>
        </p:txBody>
      </p:sp>
      <p:sp>
        <p:nvSpPr>
          <p:cNvPr id="2" name="Rettangolo 1"/>
          <p:cNvSpPr/>
          <p:nvPr/>
        </p:nvSpPr>
        <p:spPr>
          <a:xfrm>
            <a:off x="4304450" y="5616746"/>
            <a:ext cx="4572000" cy="7986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In progress: writing the algorithm to find the PMT positions </a:t>
            </a:r>
            <a:r>
              <a:rPr lang="en-US" dirty="0" smtClean="0">
                <a:sym typeface="Wingdings"/>
              </a:rPr>
              <a:t> detector geometry files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5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76129" y="338532"/>
            <a:ext cx="2869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Mean Rates: Summary Table</a:t>
            </a:r>
          </a:p>
        </p:txBody>
      </p:sp>
      <p:sp>
        <p:nvSpPr>
          <p:cNvPr id="4" name="Rettangolo 3"/>
          <p:cNvSpPr/>
          <p:nvPr/>
        </p:nvSpPr>
        <p:spPr>
          <a:xfrm>
            <a:off x="5042390" y="353439"/>
            <a:ext cx="393119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Run 412 File 0, file duration ~2h43m.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6541772"/>
            <a:ext cx="1588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T. </a:t>
            </a:r>
            <a:r>
              <a:rPr lang="en-GB" sz="1400" dirty="0" err="1" smtClean="0"/>
              <a:t>Chiarusi</a:t>
            </a:r>
            <a:r>
              <a:rPr lang="en-GB" sz="1400" dirty="0" smtClean="0"/>
              <a:t> , S. </a:t>
            </a:r>
            <a:r>
              <a:rPr lang="en-GB" sz="1400" dirty="0" err="1" smtClean="0"/>
              <a:t>Biagi</a:t>
            </a:r>
            <a:endParaRPr lang="en-GB" sz="1400" dirty="0"/>
          </a:p>
        </p:txBody>
      </p:sp>
      <p:grpSp>
        <p:nvGrpSpPr>
          <p:cNvPr id="8" name="Gruppo 7"/>
          <p:cNvGrpSpPr/>
          <p:nvPr/>
        </p:nvGrpSpPr>
        <p:grpSpPr>
          <a:xfrm>
            <a:off x="0" y="692957"/>
            <a:ext cx="9144000" cy="5787823"/>
            <a:chOff x="0" y="692957"/>
            <a:chExt cx="9144000" cy="5787823"/>
          </a:xfrm>
        </p:grpSpPr>
        <p:pic>
          <p:nvPicPr>
            <p:cNvPr id="2" name="Immagine 1" descr="tabella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0" y="692957"/>
              <a:ext cx="9144000" cy="5787823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8847540" y="6156745"/>
              <a:ext cx="210255" cy="227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26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390"/>
            <a:ext cx="8229600" cy="6646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PMT Rates: 2</a:t>
            </a:r>
            <a:r>
              <a:rPr lang="en-GB" baseline="30000" dirty="0" smtClean="0"/>
              <a:t>nd</a:t>
            </a:r>
            <a:r>
              <a:rPr lang="en-GB" dirty="0" smtClean="0"/>
              <a:t> method</a:t>
            </a:r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76910" y="879660"/>
            <a:ext cx="8746539" cy="280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GB" sz="1600" b="1" dirty="0" smtClean="0">
                <a:solidFill>
                  <a:srgbClr val="FF0000"/>
                </a:solidFill>
              </a:rPr>
              <a:t>PMT rates from the Slow Control:</a:t>
            </a:r>
            <a:endParaRPr lang="en-GB" sz="1200" dirty="0" smtClean="0">
              <a:solidFill>
                <a:srgbClr val="008000"/>
              </a:solidFill>
            </a:endParaRPr>
          </a:p>
          <a:p>
            <a:pPr algn="just">
              <a:lnSpc>
                <a:spcPct val="90000"/>
              </a:lnSpc>
            </a:pPr>
            <a:endParaRPr lang="en-GB" sz="1600" dirty="0" smtClean="0"/>
          </a:p>
          <a:p>
            <a:pPr marL="285750" indent="-285750" algn="just">
              <a:buFont typeface="Arial"/>
              <a:buChar char="•"/>
            </a:pPr>
            <a:r>
              <a:rPr lang="en-GB" sz="1600" dirty="0" smtClean="0"/>
              <a:t>From the FEM: data </a:t>
            </a:r>
            <a:r>
              <a:rPr lang="en-GB" sz="1600" dirty="0"/>
              <a:t>are sampled once per second and the rate is measured in a time window </a:t>
            </a:r>
            <a:r>
              <a:rPr lang="en-GB" sz="1600" dirty="0" err="1"/>
              <a:t>Δt</a:t>
            </a:r>
            <a:r>
              <a:rPr lang="en-GB" sz="1600" dirty="0"/>
              <a:t>=10ms. </a:t>
            </a:r>
            <a:endParaRPr lang="en-GB" sz="1600" dirty="0" smtClean="0"/>
          </a:p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endParaRPr lang="en-GB" sz="1600" dirty="0" smtClean="0"/>
          </a:p>
          <a:p>
            <a:pPr algn="just">
              <a:lnSpc>
                <a:spcPct val="90000"/>
              </a:lnSpc>
            </a:pPr>
            <a:endParaRPr lang="en-GB" sz="1600" dirty="0"/>
          </a:p>
          <a:p>
            <a:pPr algn="just">
              <a:lnSpc>
                <a:spcPct val="90000"/>
              </a:lnSpc>
            </a:pPr>
            <a:endParaRPr lang="en-GB" sz="1600" dirty="0" smtClean="0"/>
          </a:p>
          <a:p>
            <a:pPr algn="just">
              <a:lnSpc>
                <a:spcPct val="90000"/>
              </a:lnSpc>
            </a:pPr>
            <a:endParaRPr lang="en-GB" sz="1600" dirty="0"/>
          </a:p>
          <a:p>
            <a:pPr algn="just">
              <a:lnSpc>
                <a:spcPct val="90000"/>
              </a:lnSpc>
            </a:pPr>
            <a:endParaRPr lang="en-GB" sz="1600" dirty="0" smtClean="0"/>
          </a:p>
          <a:p>
            <a:pPr algn="just">
              <a:lnSpc>
                <a:spcPct val="90000"/>
              </a:lnSpc>
            </a:pPr>
            <a:endParaRPr lang="en-GB" sz="1600" dirty="0"/>
          </a:p>
          <a:p>
            <a:pPr algn="just">
              <a:lnSpc>
                <a:spcPct val="90000"/>
              </a:lnSpc>
            </a:pPr>
            <a:endParaRPr lang="en-GB" sz="1600" dirty="0" smtClean="0"/>
          </a:p>
          <a:p>
            <a:pPr algn="just">
              <a:lnSpc>
                <a:spcPct val="90000"/>
              </a:lnSpc>
            </a:pPr>
            <a:endParaRPr lang="en-GB" sz="16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93" y="1808008"/>
            <a:ext cx="4540255" cy="203528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76910" y="2218673"/>
            <a:ext cx="4111836" cy="413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r>
              <a:rPr lang="en-GB" sz="1600" dirty="0" smtClean="0"/>
              <a:t>The DM writes the rates in the DB with a threshold of 2kHz missing data are reconstructed during the analysis</a:t>
            </a:r>
          </a:p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endParaRPr lang="en-GB" sz="1600" dirty="0" smtClean="0"/>
          </a:p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endParaRPr lang="en-GB" sz="1600" dirty="0"/>
          </a:p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endParaRPr lang="en-GB" sz="1600" dirty="0" smtClean="0"/>
          </a:p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endParaRPr lang="en-GB" sz="1600" dirty="0"/>
          </a:p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r>
              <a:rPr lang="en-GB" sz="1600" dirty="0" smtClean="0"/>
              <a:t>Use the code </a:t>
            </a:r>
            <a:r>
              <a:rPr lang="en-GB" sz="1600" dirty="0" err="1" smtClean="0"/>
              <a:t>TestSite</a:t>
            </a:r>
            <a:r>
              <a:rPr lang="en-GB" sz="1600" dirty="0" smtClean="0"/>
              <a:t> to evaluate baseline (peak of the Gaussian) and burst fraction</a:t>
            </a:r>
          </a:p>
          <a:p>
            <a:pPr marL="285750" indent="-285750" algn="just">
              <a:lnSpc>
                <a:spcPct val="90000"/>
              </a:lnSpc>
              <a:buFont typeface="Arial"/>
              <a:buChar char="•"/>
            </a:pPr>
            <a:endParaRPr lang="en-GB" sz="1600" dirty="0" smtClean="0"/>
          </a:p>
          <a:p>
            <a:pPr algn="just"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1600" b="1" dirty="0" smtClean="0">
                <a:solidFill>
                  <a:srgbClr val="008000"/>
                </a:solidFill>
              </a:rPr>
              <a:t>For a comparison:</a:t>
            </a:r>
          </a:p>
          <a:p>
            <a:pPr>
              <a:lnSpc>
                <a:spcPct val="90000"/>
              </a:lnSpc>
            </a:pPr>
            <a:r>
              <a:rPr lang="en-GB" sz="1600" dirty="0" smtClean="0"/>
              <a:t>Used data reordered between the </a:t>
            </a:r>
            <a:r>
              <a:rPr lang="en-GB" sz="1600" dirty="0" err="1" smtClean="0"/>
              <a:t>StartFile</a:t>
            </a:r>
            <a:r>
              <a:rPr lang="en-GB" sz="1600" dirty="0" smtClean="0"/>
              <a:t> and the </a:t>
            </a:r>
            <a:r>
              <a:rPr lang="en-GB" sz="1600" dirty="0" err="1" smtClean="0"/>
              <a:t>StopFile</a:t>
            </a:r>
            <a:r>
              <a:rPr lang="en-GB" sz="1600" dirty="0" smtClean="0"/>
              <a:t> of PT file: Run 412 File 0</a:t>
            </a:r>
          </a:p>
          <a:p>
            <a:pPr>
              <a:lnSpc>
                <a:spcPct val="90000"/>
              </a:lnSpc>
            </a:pPr>
            <a:endParaRPr lang="en-GB" sz="1600" dirty="0" smtClean="0"/>
          </a:p>
          <a:p>
            <a:r>
              <a:rPr lang="cs-CZ" sz="1600" dirty="0" smtClean="0"/>
              <a:t>Start: 27/04/2013 01:34:28 </a:t>
            </a:r>
          </a:p>
          <a:p>
            <a:r>
              <a:rPr lang="cs-CZ" sz="1600" dirty="0" smtClean="0"/>
              <a:t>Stop: 27/04/2013 04:17:19 </a:t>
            </a:r>
            <a:endParaRPr lang="en-GB" sz="1600" dirty="0" smtClean="0"/>
          </a:p>
          <a:p>
            <a:pPr>
              <a:lnSpc>
                <a:spcPct val="90000"/>
              </a:lnSpc>
            </a:pPr>
            <a:r>
              <a:rPr lang="en-GB" sz="1600" dirty="0" smtClean="0"/>
              <a:t>File duration ~2h43m. </a:t>
            </a:r>
            <a:endParaRPr lang="en-GB" sz="16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t="7966" r="5919" b="-1133"/>
          <a:stretch/>
        </p:blipFill>
        <p:spPr>
          <a:xfrm>
            <a:off x="4493931" y="3874851"/>
            <a:ext cx="4550400" cy="29448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6541772"/>
            <a:ext cx="1224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M.G. </a:t>
            </a:r>
            <a:r>
              <a:rPr lang="en-GB" sz="1400" dirty="0" err="1" smtClean="0"/>
              <a:t>Pellegriti</a:t>
            </a:r>
            <a:endParaRPr lang="en-GB" sz="1400" dirty="0"/>
          </a:p>
        </p:txBody>
      </p:sp>
      <p:sp>
        <p:nvSpPr>
          <p:cNvPr id="10" name="Rettangolo 9"/>
          <p:cNvSpPr/>
          <p:nvPr/>
        </p:nvSpPr>
        <p:spPr>
          <a:xfrm>
            <a:off x="6795447" y="4550272"/>
            <a:ext cx="1480197" cy="361667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770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86727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580" y="908720"/>
            <a:ext cx="3870550" cy="232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580" y="3723816"/>
            <a:ext cx="3870550" cy="232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804674" y="6402437"/>
            <a:ext cx="1224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M.G. </a:t>
            </a:r>
            <a:r>
              <a:rPr lang="en-GB" sz="1400" dirty="0" err="1" smtClean="0"/>
              <a:t>Pellegriti</a:t>
            </a:r>
            <a:endParaRPr lang="en-GB" sz="14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8393390" y="5038098"/>
            <a:ext cx="612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DM-PT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601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0989" y="1913602"/>
            <a:ext cx="5498932" cy="330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03502" y="182201"/>
            <a:ext cx="8055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/>
              <a:t>Burst fraction: </a:t>
            </a:r>
            <a:r>
              <a:rPr lang="en-GB" sz="4000" dirty="0"/>
              <a:t>Correlation with Floors</a:t>
            </a:r>
          </a:p>
        </p:txBody>
      </p:sp>
      <p:sp>
        <p:nvSpPr>
          <p:cNvPr id="4" name="CasellaDiTesto 2"/>
          <p:cNvSpPr txBox="1"/>
          <p:nvPr/>
        </p:nvSpPr>
        <p:spPr>
          <a:xfrm>
            <a:off x="0" y="6541772"/>
            <a:ext cx="1224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M.G. </a:t>
            </a:r>
            <a:r>
              <a:rPr lang="en-GB" sz="1400" dirty="0" err="1" smtClean="0"/>
              <a:t>Pellegriti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98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6390"/>
            <a:ext cx="8229600" cy="66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Time variations</a:t>
            </a:r>
            <a:endParaRPr lang="en-GB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0" y="6541772"/>
            <a:ext cx="1224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M.G. </a:t>
            </a:r>
            <a:r>
              <a:rPr lang="en-GB" sz="1400" dirty="0" err="1" smtClean="0"/>
              <a:t>Pellegriti</a:t>
            </a:r>
            <a:endParaRPr lang="en-GB" sz="14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t="5030" b="13"/>
          <a:stretch/>
        </p:blipFill>
        <p:spPr>
          <a:xfrm>
            <a:off x="3934964" y="2395748"/>
            <a:ext cx="4826821" cy="2996956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7904890" y="3994410"/>
            <a:ext cx="1051276" cy="48782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/>
          <p:cNvSpPr txBox="1"/>
          <p:nvPr/>
        </p:nvSpPr>
        <p:spPr>
          <a:xfrm>
            <a:off x="7560071" y="5551909"/>
            <a:ext cx="12766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Now: </a:t>
            </a:r>
          </a:p>
          <a:p>
            <a:r>
              <a:rPr lang="en-GB" sz="1400" dirty="0" smtClean="0"/>
              <a:t>1.2xGausMean</a:t>
            </a:r>
          </a:p>
          <a:p>
            <a:r>
              <a:rPr lang="en-GB" sz="1400" dirty="0" smtClean="0"/>
              <a:t>&gt;100 kHz</a:t>
            </a:r>
            <a:endParaRPr lang="en-GB" sz="1400" dirty="0"/>
          </a:p>
        </p:txBody>
      </p:sp>
      <p:cxnSp>
        <p:nvCxnSpPr>
          <p:cNvPr id="13" name="Connettore 2 12"/>
          <p:cNvCxnSpPr>
            <a:stCxn id="9" idx="4"/>
            <a:endCxn id="11" idx="0"/>
          </p:cNvCxnSpPr>
          <p:nvPr/>
        </p:nvCxnSpPr>
        <p:spPr>
          <a:xfrm flipH="1">
            <a:off x="8198421" y="4482239"/>
            <a:ext cx="232107" cy="10696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457200" y="903310"/>
            <a:ext cx="7973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Fixing </a:t>
            </a:r>
            <a:r>
              <a:rPr lang="en-GB" dirty="0"/>
              <a:t>the time window (1h, 0.5h…) </a:t>
            </a:r>
          </a:p>
          <a:p>
            <a:pPr marL="285750" indent="-285750">
              <a:buFont typeface="Wingdings" charset="0"/>
              <a:buChar char="à"/>
            </a:pPr>
            <a:r>
              <a:rPr lang="en-GB" dirty="0" smtClean="0"/>
              <a:t>same </a:t>
            </a:r>
            <a:r>
              <a:rPr lang="en-GB" dirty="0"/>
              <a:t>analysis for each data point (median value, </a:t>
            </a:r>
            <a:r>
              <a:rPr lang="en-GB" dirty="0" err="1"/>
              <a:t>gaussian</a:t>
            </a:r>
            <a:r>
              <a:rPr lang="en-GB" dirty="0"/>
              <a:t> mean value, mean value, bursting fraction)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212753" y="2026416"/>
            <a:ext cx="1952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1h </a:t>
            </a:r>
            <a:r>
              <a:rPr lang="en-GB" b="1" dirty="0"/>
              <a:t>time window </a:t>
            </a: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578728" y="2350899"/>
            <a:ext cx="3280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Median </a:t>
            </a:r>
            <a:r>
              <a:rPr lang="en-GB" dirty="0"/>
              <a:t>and Gaussian mean have very similar behaviour </a:t>
            </a:r>
          </a:p>
          <a:p>
            <a:endParaRPr lang="en-GB" dirty="0" smtClean="0"/>
          </a:p>
          <a:p>
            <a:r>
              <a:rPr lang="en-GB" dirty="0" smtClean="0"/>
              <a:t>Mean </a:t>
            </a:r>
            <a:r>
              <a:rPr lang="en-GB" dirty="0"/>
              <a:t>values keep </a:t>
            </a:r>
            <a:r>
              <a:rPr lang="en-GB" dirty="0" smtClean="0"/>
              <a:t>information </a:t>
            </a:r>
            <a:r>
              <a:rPr lang="en-GB" dirty="0"/>
              <a:t>of the burst </a:t>
            </a:r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62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773741" y="1219574"/>
            <a:ext cx="7628059" cy="5541600"/>
            <a:chOff x="622355" y="691053"/>
            <a:chExt cx="7888776" cy="5742092"/>
          </a:xfrm>
        </p:grpSpPr>
        <p:pic>
          <p:nvPicPr>
            <p:cNvPr id="5" name="Immagine 4" descr="tabella.tif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b="628"/>
            <a:stretch/>
          </p:blipFill>
          <p:spPr>
            <a:xfrm>
              <a:off x="622355" y="691053"/>
              <a:ext cx="7888776" cy="5688000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7850930" y="6206052"/>
              <a:ext cx="210255" cy="227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olo 1"/>
          <p:cNvSpPr txBox="1">
            <a:spLocks/>
          </p:cNvSpPr>
          <p:nvPr/>
        </p:nvSpPr>
        <p:spPr>
          <a:xfrm>
            <a:off x="457199" y="-66131"/>
            <a:ext cx="8415571" cy="6646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4000" dirty="0">
              <a:solidFill>
                <a:srgbClr val="000000"/>
              </a:solidFill>
            </a:endParaRPr>
          </a:p>
          <a:p>
            <a:r>
              <a:rPr lang="en-GB" sz="4000" dirty="0"/>
              <a:t>Effects of the time window on the baseline stability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6541772"/>
            <a:ext cx="1224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M.G. </a:t>
            </a:r>
            <a:r>
              <a:rPr lang="en-GB" sz="1400" dirty="0" err="1" smtClean="0"/>
              <a:t>Pellegriti</a:t>
            </a:r>
            <a:endParaRPr lang="en-GB" sz="1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47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6541772"/>
            <a:ext cx="1224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M.G. </a:t>
            </a:r>
            <a:r>
              <a:rPr lang="en-GB" sz="1400" dirty="0" err="1" smtClean="0"/>
              <a:t>Pellegriti</a:t>
            </a:r>
            <a:endParaRPr lang="en-GB" sz="14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0590-A4B2-154E-9C2F-4C0BF8902A21}" type="slidenum">
              <a:rPr lang="en-GB" smtClean="0"/>
              <a:pPr/>
              <a:t>9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38141" y="315607"/>
            <a:ext cx="8325162" cy="6338581"/>
            <a:chOff x="538141" y="315607"/>
            <a:chExt cx="8325162" cy="6338581"/>
          </a:xfrm>
        </p:grpSpPr>
        <p:pic>
          <p:nvPicPr>
            <p:cNvPr id="4" name="Immagine 3" descr="tabella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538141" y="315607"/>
              <a:ext cx="8325162" cy="633858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59241" y="450370"/>
              <a:ext cx="23966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Baseline rates per hour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1364</Words>
  <Application>Microsoft Macintosh PowerPoint</Application>
  <PresentationFormat>On-screen Show (4:3)</PresentationFormat>
  <Paragraphs>219</Paragraphs>
  <Slides>26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Tema di Office</vt:lpstr>
      <vt:lpstr>Status report  Carla Distefano LNS, 29 Maggio 2013 </vt:lpstr>
      <vt:lpstr>PMT Rates: 1st method</vt:lpstr>
      <vt:lpstr>Slide 3</vt:lpstr>
      <vt:lpstr>PMT Rates: 2nd method</vt:lpstr>
      <vt:lpstr>Slide 5</vt:lpstr>
      <vt:lpstr>Slide 6</vt:lpstr>
      <vt:lpstr>Slide 7</vt:lpstr>
      <vt:lpstr>Slide 8</vt:lpstr>
      <vt:lpstr>Slide 9</vt:lpstr>
      <vt:lpstr>Slide 10</vt:lpstr>
      <vt:lpstr>PMT1-Floor4, step=24h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Manager/>
  <Company>lns-infn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 Carla Distefano LNS, 29 Maggio 2013 </dc:title>
  <dc:subject/>
  <dc:creator>Office 2004 Test Drive User</dc:creator>
  <cp:keywords/>
  <dc:description/>
  <cp:lastModifiedBy>Carla Distefano</cp:lastModifiedBy>
  <cp:revision>78</cp:revision>
  <dcterms:created xsi:type="dcterms:W3CDTF">2013-05-29T05:43:06Z</dcterms:created>
  <dcterms:modified xsi:type="dcterms:W3CDTF">2013-05-29T06:22:40Z</dcterms:modified>
  <cp:category/>
</cp:coreProperties>
</file>