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73"/>
  </p:notesMasterIdLst>
  <p:sldIdLst>
    <p:sldId id="256" r:id="rId4"/>
    <p:sldId id="579" r:id="rId5"/>
    <p:sldId id="366" r:id="rId6"/>
    <p:sldId id="517" r:id="rId7"/>
    <p:sldId id="580" r:id="rId8"/>
    <p:sldId id="522" r:id="rId9"/>
    <p:sldId id="479" r:id="rId10"/>
    <p:sldId id="480" r:id="rId11"/>
    <p:sldId id="481" r:id="rId12"/>
    <p:sldId id="570" r:id="rId13"/>
    <p:sldId id="482" r:id="rId14"/>
    <p:sldId id="483" r:id="rId15"/>
    <p:sldId id="487" r:id="rId16"/>
    <p:sldId id="488" r:id="rId17"/>
    <p:sldId id="490" r:id="rId18"/>
    <p:sldId id="491" r:id="rId19"/>
    <p:sldId id="492" r:id="rId20"/>
    <p:sldId id="493" r:id="rId21"/>
    <p:sldId id="627" r:id="rId22"/>
    <p:sldId id="588" r:id="rId23"/>
    <p:sldId id="587" r:id="rId24"/>
    <p:sldId id="582" r:id="rId25"/>
    <p:sldId id="583" r:id="rId26"/>
    <p:sldId id="584" r:id="rId27"/>
    <p:sldId id="585" r:id="rId28"/>
    <p:sldId id="586" r:id="rId29"/>
    <p:sldId id="628" r:id="rId30"/>
    <p:sldId id="589" r:id="rId31"/>
    <p:sldId id="576" r:id="rId32"/>
    <p:sldId id="577" r:id="rId33"/>
    <p:sldId id="516" r:id="rId34"/>
    <p:sldId id="629" r:id="rId35"/>
    <p:sldId id="630" r:id="rId36"/>
    <p:sldId id="617" r:id="rId37"/>
    <p:sldId id="636" r:id="rId38"/>
    <p:sldId id="635" r:id="rId39"/>
    <p:sldId id="501" r:id="rId40"/>
    <p:sldId id="542" r:id="rId41"/>
    <p:sldId id="541" r:id="rId42"/>
    <p:sldId id="604" r:id="rId43"/>
    <p:sldId id="524" r:id="rId44"/>
    <p:sldId id="525" r:id="rId45"/>
    <p:sldId id="610" r:id="rId46"/>
    <p:sldId id="506" r:id="rId47"/>
    <p:sldId id="526" r:id="rId48"/>
    <p:sldId id="528" r:id="rId49"/>
    <p:sldId id="393" r:id="rId50"/>
    <p:sldId id="508" r:id="rId51"/>
    <p:sldId id="578" r:id="rId52"/>
    <p:sldId id="595" r:id="rId53"/>
    <p:sldId id="394" r:id="rId54"/>
    <p:sldId id="458" r:id="rId55"/>
    <p:sldId id="613" r:id="rId56"/>
    <p:sldId id="611" r:id="rId57"/>
    <p:sldId id="614" r:id="rId58"/>
    <p:sldId id="620" r:id="rId59"/>
    <p:sldId id="609" r:id="rId60"/>
    <p:sldId id="633" r:id="rId61"/>
    <p:sldId id="634" r:id="rId62"/>
    <p:sldId id="453" r:id="rId63"/>
    <p:sldId id="550" r:id="rId64"/>
    <p:sldId id="624" r:id="rId65"/>
    <p:sldId id="600" r:id="rId66"/>
    <p:sldId id="351" r:id="rId67"/>
    <p:sldId id="566" r:id="rId68"/>
    <p:sldId id="567" r:id="rId69"/>
    <p:sldId id="596" r:id="rId70"/>
    <p:sldId id="622" r:id="rId71"/>
    <p:sldId id="623" r:id="rId72"/>
  </p:sldIdLst>
  <p:sldSz cx="9144000" cy="6858000" type="screen4x3"/>
  <p:notesSz cx="6858000" cy="9144000"/>
  <p:defaultTextStyle>
    <a:defPPr>
      <a:defRPr lang="it-IT"/>
    </a:defPPr>
    <a:lvl1pPr marL="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963C1-8615-4B6A-BA45-52F93B5D589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5129D-F63E-4EB5-9E1B-6F35EFBBF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800">
                <a:latin typeface="Courier" charset="0"/>
                <a:ea typeface="Courier" charset="0"/>
                <a:cs typeface="Courier" charset="0"/>
                <a:sym typeface="Courier" charset="0"/>
              </a:rPr>
              <a:t>The DarkSide collaboration comprises 10 institutions, 9 US universities and 1 US National Lab, Fermilab.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15 nm ITO coatings (2% absorption at normal incidence / layer)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Grid ? (optical transparency ~ 89%)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200 ug/cm^2 TPB coating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Photocathode coverage?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Total LAr 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513"/>
            <a:fld id="{85980DB3-9E62-45A8-A20D-BDE7514CA467}" type="slidenum">
              <a:rPr lang="en-US" smtClean="0"/>
              <a:pPr defTabSz="912513"/>
              <a:t>7</a:t>
            </a:fld>
            <a:endParaRPr lang="en-US" dirty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513"/>
            <a:fld id="{85980DB3-9E62-45A8-A20D-BDE7514CA467}" type="slidenum">
              <a:rPr lang="en-US" smtClean="0"/>
              <a:pPr defTabSz="912513"/>
              <a:t>29</a:t>
            </a:fld>
            <a:endParaRPr lang="en-US" dirty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513"/>
            <a:fld id="{85980DB3-9E62-45A8-A20D-BDE7514CA467}" type="slidenum">
              <a:rPr lang="en-US" smtClean="0"/>
              <a:pPr defTabSz="912513"/>
              <a:t>30</a:t>
            </a:fld>
            <a:endParaRPr lang="en-US" dirty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513"/>
            <a:fld id="{85980DB3-9E62-45A8-A20D-BDE7514CA467}" type="slidenum">
              <a:rPr lang="en-US" smtClean="0"/>
              <a:pPr defTabSz="912513"/>
              <a:t>49</a:t>
            </a:fld>
            <a:endParaRPr lang="en-US" dirty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81A0-0182-4C0B-BD13-3A5A7F5543AB}" type="datetime1">
              <a:rPr lang="it-IT" smtClean="0"/>
              <a:t>21/05/2013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F388-AC83-4C3B-BA95-364B60DF8AEF}" type="datetime1">
              <a:rPr lang="it-IT" smtClean="0"/>
              <a:t>21/05/2013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0DB0-55CC-4E12-81E4-3073D3A9FE0E}" type="datetime1">
              <a:rPr lang="it-IT" smtClean="0"/>
              <a:t>21/05/2013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A26CDE-97DD-4999-BBDA-46C8138CC5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415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75B0BF-E3A8-4B3D-A3D4-49B5D64295D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750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5F3D93-3EAD-448B-9CF9-ABD5421D841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3015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B5A481-987B-423E-B22E-9635DE0975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001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69400C-FD26-4C97-9243-106C78E433A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944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0702C9-4F40-4A6D-8E40-82111E26420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705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65372-C144-413D-9CCF-B6AD1F2720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3076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85A12-EF45-47DB-B117-FA69719C76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659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F352-30B5-45BC-B48A-BA9FD25DAA29}" type="datetime1">
              <a:rPr lang="it-IT" smtClean="0"/>
              <a:t>21/05/2013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33EA0B-651E-439F-A728-08C2FC3443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020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3FD64-C5A5-4FBE-BB27-2B623A126E2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921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46E360-98A0-46E1-91A2-EF43C09466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902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272903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68949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9105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34545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640126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51196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3778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E86C8-7DAF-4078-9096-054D0B06BD03}" type="datetime1">
              <a:rPr lang="it-IT" smtClean="0"/>
              <a:t>21/05/2013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5336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76363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28886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1098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D590-ABD9-4FB4-BB82-7C59602580D1}" type="datetime1">
              <a:rPr lang="it-IT" smtClean="0"/>
              <a:t>21/05/2013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7FB9-553A-4022-82F7-7832333017D3}" type="datetime1">
              <a:rPr lang="it-IT" smtClean="0"/>
              <a:t>21/05/2013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45A9-0BBA-480E-9348-F6B334BAA140}" type="datetime1">
              <a:rPr lang="it-IT" smtClean="0"/>
              <a:t>21/05/2013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FF040-F93A-4AA9-A762-8B6ECABCA941}" type="datetime1">
              <a:rPr lang="it-IT" smtClean="0"/>
              <a:t>21/05/2013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C0EA-78F5-4DCD-ABB2-7D87989DA00D}" type="datetime1">
              <a:rPr lang="it-IT" smtClean="0"/>
              <a:t>21/05/2013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846-A6C1-4998-876F-8D437408C355}" type="datetime1">
              <a:rPr lang="it-IT" smtClean="0"/>
              <a:t>21/05/2013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40837-F83E-4A42-AD71-15501F8D7F7B}" type="datetime1">
              <a:rPr lang="it-IT" smtClean="0"/>
              <a:t>21/05/2013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F21EB-F453-AF47-894D-402C3B002AE0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446984" y="6509742"/>
            <a:ext cx="241102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4288" tIns="32144" rIns="64288" bIns="32144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 algn="l">
              <a:defRPr sz="8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8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8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8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Gill Sans" charset="0"/>
              </a:defRPr>
            </a:lvl9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61547CDC-54D3-4BA0-BA62-4445DD28D4D4}" type="slidenum">
              <a:rPr lang="en-US" smtClean="0">
                <a:solidFill>
                  <a:srgbClr val="FFFFFF"/>
                </a:solidFill>
                <a:sym typeface="Gill Sans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291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4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88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2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76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589308" indent="-401801" algn="l" rtl="0" fontAlgn="base">
        <a:spcBef>
          <a:spcPts val="1687"/>
        </a:spcBef>
        <a:spcAft>
          <a:spcPct val="0"/>
        </a:spcAft>
        <a:buSzPct val="171000"/>
        <a:buFont typeface="Helvetica Neue Light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901820" indent="-401801" algn="l" rtl="0" fontAlgn="base">
        <a:spcBef>
          <a:spcPts val="1687"/>
        </a:spcBef>
        <a:spcAft>
          <a:spcPct val="0"/>
        </a:spcAft>
        <a:buSzPct val="171000"/>
        <a:buFont typeface="Helvetica Neue Light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1214332" indent="-401801" algn="l" rtl="0" fontAlgn="base">
        <a:spcBef>
          <a:spcPts val="1687"/>
        </a:spcBef>
        <a:spcAft>
          <a:spcPct val="0"/>
        </a:spcAft>
        <a:buSzPct val="171000"/>
        <a:buFont typeface="Helvetica Neue Light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526844" indent="-401801" algn="l" rtl="0" fontAlgn="base">
        <a:spcBef>
          <a:spcPts val="1687"/>
        </a:spcBef>
        <a:spcAft>
          <a:spcPct val="0"/>
        </a:spcAft>
        <a:buSzPct val="171000"/>
        <a:buFont typeface="Helvetica Neue Light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1839356" indent="-401801" algn="l" rtl="0" fontAlgn="base">
        <a:spcBef>
          <a:spcPts val="1687"/>
        </a:spcBef>
        <a:spcAft>
          <a:spcPct val="0"/>
        </a:spcAft>
        <a:buSzPct val="171000"/>
        <a:buFont typeface="Helvetica Neue Light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2160797" indent="-401801" algn="l" rtl="0" fontAlgn="base">
        <a:spcBef>
          <a:spcPts val="1687"/>
        </a:spcBef>
        <a:spcAft>
          <a:spcPct val="0"/>
        </a:spcAft>
        <a:buSzPct val="171000"/>
        <a:buFont typeface="Helvetica Neue Light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2482238" indent="-401801" algn="l" rtl="0" fontAlgn="base">
        <a:spcBef>
          <a:spcPts val="1687"/>
        </a:spcBef>
        <a:spcAft>
          <a:spcPct val="0"/>
        </a:spcAft>
        <a:buSzPct val="171000"/>
        <a:buFont typeface="Helvetica Neue Light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2803679" indent="-401801" algn="l" rtl="0" fontAlgn="base">
        <a:spcBef>
          <a:spcPts val="1687"/>
        </a:spcBef>
        <a:spcAft>
          <a:spcPct val="0"/>
        </a:spcAft>
        <a:buSzPct val="171000"/>
        <a:buFont typeface="Helvetica Neue Light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3125120" indent="-401801" algn="l" rtl="0" fontAlgn="base">
        <a:spcBef>
          <a:spcPts val="1687"/>
        </a:spcBef>
        <a:spcAft>
          <a:spcPct val="0"/>
        </a:spcAft>
        <a:buSzPct val="171000"/>
        <a:buFont typeface="Helvetica Neue Light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69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2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10613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58933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66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94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92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45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DarkSide-50</a:t>
            </a:r>
            <a:br>
              <a:rPr lang="it-IT" dirty="0" smtClean="0"/>
            </a:br>
            <a:r>
              <a:rPr lang="it-IT" dirty="0" smtClean="0"/>
              <a:t>status report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>
                <a:cs typeface="Times New Roman" pitchFamily="18" charset="0"/>
              </a:rPr>
              <a:t>Consiglio di sezione</a:t>
            </a:r>
            <a:r>
              <a:rPr lang="it-IT" dirty="0">
                <a:cs typeface="Times New Roman" pitchFamily="18" charset="0"/>
              </a:rPr>
              <a:t/>
            </a:r>
            <a:br>
              <a:rPr lang="it-IT" dirty="0">
                <a:cs typeface="Times New Roman" pitchFamily="18" charset="0"/>
              </a:rPr>
            </a:br>
            <a:r>
              <a:rPr lang="it-IT" dirty="0" smtClean="0">
                <a:cs typeface="Times New Roman" pitchFamily="18" charset="0"/>
              </a:rPr>
              <a:t>Milano</a:t>
            </a:r>
            <a:r>
              <a:rPr lang="it-IT" dirty="0">
                <a:cs typeface="Times New Roman" pitchFamily="18" charset="0"/>
              </a:rPr>
              <a:t/>
            </a:r>
            <a:br>
              <a:rPr lang="it-IT" dirty="0">
                <a:cs typeface="Times New Roman" pitchFamily="18" charset="0"/>
              </a:rPr>
            </a:br>
            <a:r>
              <a:rPr lang="it-IT" dirty="0" smtClean="0">
                <a:cs typeface="Times New Roman" pitchFamily="18" charset="0"/>
              </a:rPr>
              <a:t>21 May </a:t>
            </a:r>
            <a:r>
              <a:rPr lang="en-GB" dirty="0" smtClean="0">
                <a:cs typeface="Times New Roman" pitchFamily="18" charset="0"/>
              </a:rPr>
              <a:t>2013</a:t>
            </a:r>
            <a:endParaRPr lang="en-GB" dirty="0">
              <a:cs typeface="Times New Roman" pitchFamily="18" charset="0"/>
            </a:endParaRPr>
          </a:p>
          <a:p>
            <a:r>
              <a:rPr lang="it-IT" sz="1800" dirty="0">
                <a:cs typeface="Times New Roman" pitchFamily="18" charset="0"/>
              </a:rPr>
              <a:t/>
            </a:r>
            <a:br>
              <a:rPr lang="it-IT" sz="1800" dirty="0">
                <a:cs typeface="Times New Roman" pitchFamily="18" charset="0"/>
              </a:rPr>
            </a:br>
            <a:r>
              <a:rPr lang="it-IT" dirty="0">
                <a:solidFill>
                  <a:srgbClr val="00B050"/>
                </a:solidFill>
                <a:cs typeface="Times New Roman" pitchFamily="18" charset="0"/>
              </a:rPr>
              <a:t>Gioacchino Ranucci</a:t>
            </a:r>
          </a:p>
          <a:p>
            <a:endParaRPr lang="it-IT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1"/>
            <a:ext cx="7704856" cy="64633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Other </a:t>
            </a:r>
            <a:r>
              <a:rPr lang="en-US" sz="3600" dirty="0" smtClean="0">
                <a:solidFill>
                  <a:srgbClr val="FF0000"/>
                </a:solidFill>
              </a:rPr>
              <a:t>items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5" y="2098591"/>
            <a:ext cx="8208912" cy="258099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3200" dirty="0"/>
              <a:t>Depleted Argon extraction</a:t>
            </a:r>
          </a:p>
          <a:p>
            <a:endParaRPr lang="en-US" sz="3200" dirty="0"/>
          </a:p>
          <a:p>
            <a:r>
              <a:rPr lang="en-US" sz="3200" dirty="0"/>
              <a:t>Depleted Argon distillation</a:t>
            </a:r>
          </a:p>
          <a:p>
            <a:endParaRPr lang="en-US" sz="3200" dirty="0"/>
          </a:p>
          <a:p>
            <a:r>
              <a:rPr lang="en-US" sz="3200" dirty="0"/>
              <a:t>MC &amp; </a:t>
            </a:r>
            <a:r>
              <a:rPr lang="en-US" sz="3200" dirty="0" smtClean="0"/>
              <a:t>Analysis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10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68312" y="188913"/>
            <a:ext cx="84241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CC3300"/>
                </a:solidFill>
                <a:latin typeface="Garamond" pitchFamily="18" charset="0"/>
              </a:rPr>
              <a:t>Conc. design of Radon free CR1</a:t>
            </a:r>
          </a:p>
        </p:txBody>
      </p:sp>
      <p:pic>
        <p:nvPicPr>
          <p:cNvPr id="11" name="Picture 7" descr="BD2144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1" y="780659"/>
            <a:ext cx="6840562" cy="11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E:\Dark Side\DarkSide\Disegni\CRs\CR01\NXCR01\CRvers05\CR01-totalassembly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908721"/>
            <a:ext cx="4819598" cy="5079577"/>
          </a:xfrm>
          <a:prstGeom prst="rect">
            <a:avLst/>
          </a:prstGeom>
          <a:noFill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190" y="3501010"/>
            <a:ext cx="475312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12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68312" y="188913"/>
            <a:ext cx="84241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CC3300"/>
                </a:solidFill>
                <a:latin typeface="Garamond" pitchFamily="18" charset="0"/>
              </a:rPr>
              <a:t>Conc. design of Radon free Hanoi CR</a:t>
            </a:r>
          </a:p>
        </p:txBody>
      </p:sp>
      <p:pic>
        <p:nvPicPr>
          <p:cNvPr id="11" name="Picture 7" descr="BD2144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771134"/>
            <a:ext cx="7416626" cy="12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E:\Dark Side\DarkSide\Disegni\CRs\HanoiCR\NX-HanoiCR\Hanoi-Total\Calibration clear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5050437" cy="3600400"/>
          </a:xfrm>
          <a:prstGeom prst="rect">
            <a:avLst/>
          </a:prstGeom>
          <a:noFill/>
        </p:spPr>
      </p:pic>
      <p:pic>
        <p:nvPicPr>
          <p:cNvPr id="13315" name="Picture 3" descr="E:\Dark Side\DarkSide\Disegni\CRs\HanoiCR\NX-HanoiCR\Hanoi-Total\Full-detector-7b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772810"/>
            <a:ext cx="4355976" cy="316877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5223" y="5033071"/>
            <a:ext cx="457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Class of </a:t>
            </a:r>
            <a:r>
              <a:rPr lang="en-US" dirty="0" smtClean="0"/>
              <a:t>both clean </a:t>
            </a:r>
            <a:r>
              <a:rPr lang="en-US" dirty="0"/>
              <a:t>rooms </a:t>
            </a:r>
            <a:r>
              <a:rPr lang="en-US" dirty="0" smtClean="0"/>
              <a:t>:</a:t>
            </a:r>
            <a:r>
              <a:rPr lang="en-US" dirty="0"/>
              <a:t> 	10-100</a:t>
            </a:r>
          </a:p>
        </p:txBody>
      </p:sp>
    </p:spTree>
    <p:extLst>
      <p:ext uri="{BB962C8B-B14F-4D97-AF65-F5344CB8AC3E}">
        <p14:creationId xmlns:p14="http://schemas.microsoft.com/office/powerpoint/2010/main" val="322352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photos-5.dropbox.com/t/0/AABgCD_gQuu_4r6BZaUQWqOCQW0eOAgy2Jds0HpGTI07zQ/10/32193347/jpeg/32x32/2/1359309600/0/2/CR1_029_IMG_4904_web.JPG/vg0Gpz6iGoo9vZ5KRljY9z5qfesNPzDzc40kLSBOjsQ?size=800x600&amp;size_mod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" y="763722"/>
            <a:ext cx="9146798" cy="61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028" y="188640"/>
            <a:ext cx="8080421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Interior of CR1 completed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2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https://photos-4.dropbox.com/t/0/AACSHfaxRAM_-_YTgjUzLzPj-doE4HTsYApeP9Uu4UX6Wg/10/32193347/jpeg/32x32/2/1359309600/0/2/CR1_027a_IMG_4897_web.JPG/VHjLDdQZj3LbF-3LcDPe4rLRPySxETYzEgsGL81wupU?size=800x600&amp;size_mod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84395"/>
            <a:ext cx="9145873" cy="597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028" y="188640"/>
            <a:ext cx="8080421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Interior of CR1 completed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s://photos-2.dropbox.com/t/0/AAC0ds1je-rdM3cjL3CphFIA5Y126Feu45Zf5VBFikaSSQ/10/32193347/jpeg/32x32/2/1359309600/0/2/053_IMG_4996_web.JPG/vFZVIlmZrKGnoTaVLZ7qpfZXWa7eVdQpzwG_QPb_KUo?size=800x600&amp;size_mod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7176"/>
            <a:ext cx="9144001" cy="608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028" y="188640"/>
            <a:ext cx="8080421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CR on top completed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photos-3.dropbox.com/t/0/AACigcufCscAdULukQiWdLn5XnIL6r1l4lwtxXtQN2bpsQ/10/32193347/jpeg/32x32/2/1359309600/0/2/056aaa_IMG_4762_web.JPG/tkdXugh1bUhu5OqgzrgejJHoqqPVzFilzhQ0i0UJFMg?size=800x600&amp;size_mod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4701"/>
            <a:ext cx="9144000" cy="59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028" y="188640"/>
            <a:ext cx="8080421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CR on top completed - interior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409" y="116632"/>
            <a:ext cx="7475984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Radon reduction system installed and tested</a:t>
            </a:r>
            <a:r>
              <a:rPr lang="it-IT" sz="2800" dirty="0"/>
              <a:t>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5" y="591511"/>
            <a:ext cx="9149005" cy="626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4067944" y="5763716"/>
            <a:ext cx="4664050" cy="83363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FF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FF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FF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FF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FF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FFFFFF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FFFFFF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FFFFFF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FFFFFF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  <a:ea typeface="Apple Symbols" charset="0"/>
                <a:cs typeface="Apple Symbols" charset="0"/>
              </a:rPr>
              <a:t>Obtained ≲30 </a:t>
            </a:r>
            <a:r>
              <a:rPr lang="en-US" sz="2000" b="1" dirty="0" err="1">
                <a:solidFill>
                  <a:srgbClr val="FF0000"/>
                </a:solidFill>
                <a:ea typeface="Apple Symbols" charset="0"/>
                <a:cs typeface="Apple Symbols" charset="0"/>
              </a:rPr>
              <a:t>mBq</a:t>
            </a:r>
            <a:r>
              <a:rPr lang="en-US" sz="2000" b="1" dirty="0">
                <a:solidFill>
                  <a:srgbClr val="FF0000"/>
                </a:solidFill>
                <a:ea typeface="Apple Symbols" charset="0"/>
                <a:cs typeface="Apple Symbols" charset="0"/>
              </a:rPr>
              <a:t>/m</a:t>
            </a:r>
            <a:r>
              <a:rPr lang="en-US" sz="2000" b="1" baseline="30000" dirty="0">
                <a:solidFill>
                  <a:srgbClr val="FF0000"/>
                </a:solidFill>
                <a:ea typeface="Apple Symbols" charset="0"/>
                <a:cs typeface="Apple Symbols" charset="0"/>
              </a:rPr>
              <a:t>3 </a:t>
            </a:r>
            <a:r>
              <a:rPr lang="en-US" sz="2000" b="1" dirty="0">
                <a:solidFill>
                  <a:srgbClr val="FF0000"/>
                </a:solidFill>
                <a:ea typeface="Apple Symbols" charset="0"/>
                <a:cs typeface="Apple Symbols" charset="0"/>
              </a:rPr>
              <a:t>in &gt;100 m</a:t>
            </a:r>
            <a:r>
              <a:rPr lang="en-US" sz="2000" b="1" baseline="30000" dirty="0">
                <a:solidFill>
                  <a:srgbClr val="FF0000"/>
                </a:solidFill>
                <a:ea typeface="Apple Symbols" charset="0"/>
                <a:cs typeface="Apple Symbols" charset="0"/>
              </a:rPr>
              <a:t>3 </a:t>
            </a:r>
            <a:r>
              <a:rPr lang="en-US" sz="2000" b="1" dirty="0" smtClean="0">
                <a:solidFill>
                  <a:srgbClr val="FF0000"/>
                </a:solidFill>
                <a:ea typeface="Apple Symbols" charset="0"/>
                <a:cs typeface="Apple Symbols" charset="0"/>
              </a:rPr>
              <a:t>CRH</a:t>
            </a:r>
            <a:endParaRPr lang="en-US" sz="2000" dirty="0">
              <a:solidFill>
                <a:srgbClr val="00FF00"/>
              </a:solidFill>
              <a:ea typeface="Apple Symbols" charset="0"/>
              <a:cs typeface="Apple Symbol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57" y="44624"/>
            <a:ext cx="5106144" cy="68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60648"/>
            <a:ext cx="2520280" cy="3416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it-IT" sz="2400" dirty="0"/>
              <a:t>Neutron veto sphere «artistic» view during </a:t>
            </a:r>
            <a:r>
              <a:rPr lang="it-IT" sz="2400" dirty="0" smtClean="0"/>
              <a:t>welding and afterwards  (next slide)</a:t>
            </a:r>
          </a:p>
          <a:p>
            <a:endParaRPr lang="it-IT" sz="2400" dirty="0"/>
          </a:p>
          <a:p>
            <a:r>
              <a:rPr lang="it-IT" sz="2400" dirty="0"/>
              <a:t>Now completed and cleaned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246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ioacchino Ranucci\AppData\Local\Microsoft\Windows\Temporary Internet Files\Content.Outlook\MKDXZ6BQ\8455518457_e50682bf3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" y="615916"/>
            <a:ext cx="9144264" cy="62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8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8" y="-171400"/>
            <a:ext cx="9001125" cy="812602"/>
          </a:xfrm>
          <a:ln/>
        </p:spPr>
        <p:txBody>
          <a:bodyPr/>
          <a:lstStyle/>
          <a:p>
            <a:r>
              <a:rPr lang="en-US" sz="5100" dirty="0">
                <a:solidFill>
                  <a:srgbClr val="FF0000"/>
                </a:solidFill>
              </a:rPr>
              <a:t>DarkSide Collaboration</a:t>
            </a:r>
          </a:p>
        </p:txBody>
      </p:sp>
      <p:sp>
        <p:nvSpPr>
          <p:cNvPr id="48130" name="Rectangle 2"/>
          <p:cNvSpPr>
            <a:spLocks/>
          </p:cNvSpPr>
          <p:nvPr/>
        </p:nvSpPr>
        <p:spPr bwMode="auto">
          <a:xfrm>
            <a:off x="0" y="526876"/>
            <a:ext cx="3670102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7" tIns="26787" rIns="26787" bIns="26787"/>
          <a:lstStyle/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Augustana</a:t>
            </a: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 College, USA</a:t>
            </a:r>
            <a:endParaRPr lang="en-US" sz="1100" dirty="0">
              <a:solidFill>
                <a:srgbClr val="0000FF"/>
              </a:solidFill>
              <a:ea typeface="Gill Sans" charset="0"/>
              <a:cs typeface="Gill Sans" charset="0"/>
              <a:sym typeface="Gill Sans" charset="0"/>
            </a:endParaRP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C000"/>
                </a:solidFill>
                <a:ea typeface="Gill Sans" charset="0"/>
                <a:cs typeface="Gill Sans" charset="0"/>
                <a:sym typeface="Gill Sans" charset="0"/>
              </a:rPr>
              <a:t>APC Paris, France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Black Hills State University,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Fermilab</a:t>
            </a: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7F00"/>
                </a:solidFill>
                <a:ea typeface="Gill Sans" charset="0"/>
                <a:cs typeface="Gill Sans" charset="0"/>
                <a:sym typeface="Gill Sans" charset="0"/>
              </a:rPr>
              <a:t>IHEP, China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INFN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Laboratori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Nazionali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del Gran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Sasso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, Italy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INFN and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Università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degli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Studi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Genova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, Italy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INFN and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Università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degli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Studi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Milano, Italy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INFN and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Università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degli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Studi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Napoli, Italy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INFN and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Università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degli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Studi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Perugia, Italy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INFN and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Università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degli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1100" dirty="0" err="1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Studi</a:t>
            </a:r>
            <a:r>
              <a:rPr lang="en-US" sz="1100" dirty="0">
                <a:solidFill>
                  <a:srgbClr val="00FFFF"/>
                </a:solidFill>
                <a:ea typeface="Gill Sans" charset="0"/>
                <a:cs typeface="Gill Sans" charset="0"/>
                <a:sym typeface="Gill Sans" charset="0"/>
              </a:rPr>
              <a:t> Roma 3, Italy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C000"/>
                </a:solidFill>
                <a:ea typeface="Gill Sans" charset="0"/>
                <a:cs typeface="Gill Sans" charset="0"/>
                <a:sym typeface="Gill Sans" charset="0"/>
              </a:rPr>
              <a:t>IPHC Strasbourg, France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FFFFFF"/>
                </a:solidFill>
                <a:ea typeface="Gill Sans" charset="0"/>
                <a:cs typeface="Gill Sans" charset="0"/>
                <a:sym typeface="Gill Sans" charset="0"/>
              </a:rPr>
              <a:t>Jagiellonian</a:t>
            </a:r>
            <a:r>
              <a:rPr lang="en-US" sz="1100" dirty="0">
                <a:solidFill>
                  <a:srgbClr val="FFFFFF"/>
                </a:solidFill>
                <a:ea typeface="Gill Sans" charset="0"/>
                <a:cs typeface="Gill Sans" charset="0"/>
                <a:sym typeface="Gill Sans" charset="0"/>
              </a:rPr>
              <a:t> University, Poland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0000"/>
                </a:solidFill>
                <a:ea typeface="Gill Sans" charset="0"/>
                <a:cs typeface="Gill Sans" charset="0"/>
                <a:sym typeface="Gill Sans" charset="0"/>
              </a:rPr>
              <a:t>Joint Institute for Nuclear Research, Russia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Princeton University,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0000"/>
                </a:solidFill>
                <a:ea typeface="Gill Sans" charset="0"/>
                <a:cs typeface="Gill Sans" charset="0"/>
                <a:sym typeface="Gill Sans" charset="0"/>
              </a:rPr>
              <a:t>RRC </a:t>
            </a:r>
            <a:r>
              <a:rPr lang="en-US" sz="1100" dirty="0" err="1">
                <a:solidFill>
                  <a:srgbClr val="FF0000"/>
                </a:solidFill>
                <a:ea typeface="Gill Sans" charset="0"/>
                <a:cs typeface="Gill Sans" charset="0"/>
                <a:sym typeface="Gill Sans" charset="0"/>
              </a:rPr>
              <a:t>Kurchatov</a:t>
            </a:r>
            <a:r>
              <a:rPr lang="en-US" sz="1100" dirty="0">
                <a:solidFill>
                  <a:srgbClr val="FF0000"/>
                </a:solidFill>
                <a:ea typeface="Gill Sans" charset="0"/>
                <a:cs typeface="Gill Sans" charset="0"/>
                <a:sym typeface="Gill Sans" charset="0"/>
              </a:rPr>
              <a:t> Institute, Russia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SLAC,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0000"/>
                </a:solidFill>
                <a:ea typeface="Gill Sans" charset="0"/>
                <a:cs typeface="Gill Sans" charset="0"/>
                <a:sym typeface="Gill Sans" charset="0"/>
              </a:rPr>
              <a:t>St. Petersburg Nuclear Physics Institute, </a:t>
            </a:r>
            <a:r>
              <a:rPr lang="en-US" sz="1100" dirty="0" smtClean="0">
                <a:solidFill>
                  <a:srgbClr val="FF0000"/>
                </a:solidFill>
                <a:ea typeface="Gill Sans" charset="0"/>
                <a:cs typeface="Gill Sans" charset="0"/>
                <a:sym typeface="Gill Sans" charset="0"/>
              </a:rPr>
              <a:t>Russia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0000"/>
                </a:solidFill>
                <a:ea typeface="Gill Sans" charset="0"/>
                <a:cs typeface="Gill Sans" charset="0"/>
                <a:sym typeface="Gill Sans" charset="0"/>
              </a:rPr>
              <a:t>Moscow University, Russia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0000"/>
                </a:solidFill>
                <a:ea typeface="Gill Sans" charset="0"/>
                <a:cs typeface="Gill Sans" charset="0"/>
                <a:sym typeface="Gill Sans" charset="0"/>
              </a:rPr>
              <a:t>Institute for Theoretical and Experimental Physics, Russia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0000"/>
                </a:solidFill>
                <a:ea typeface="Gill Sans" charset="0"/>
                <a:cs typeface="Gill Sans" charset="0"/>
                <a:sym typeface="Gill Sans" charset="0"/>
              </a:rPr>
              <a:t>Institute of Nuclear Research, Ukraine</a:t>
            </a:r>
            <a:endParaRPr lang="en-US" sz="1100" dirty="0">
              <a:solidFill>
                <a:srgbClr val="FF0000"/>
              </a:solidFill>
              <a:ea typeface="Gill Sans" charset="0"/>
              <a:cs typeface="Gill Sans" charset="0"/>
              <a:sym typeface="Gill Sans" charset="0"/>
            </a:endParaRP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Temple University,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00FF00"/>
                </a:solidFill>
                <a:ea typeface="Gill Sans" charset="0"/>
                <a:cs typeface="Gill Sans" charset="0"/>
                <a:sym typeface="Gill Sans" charset="0"/>
              </a:rPr>
              <a:t>University College London, UK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University of Arkansas,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University of California at Los Angeles,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University of Chicago,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University of Hawaii,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University of Houston,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University of Massachusetts at Amherst, </a:t>
            </a:r>
            <a:r>
              <a:rPr lang="en-US" sz="1100" dirty="0" smtClean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Virginia Tech, USA</a:t>
            </a:r>
          </a:p>
          <a:p>
            <a:pPr algn="ctr" defTabSz="642915" fontAlgn="base">
              <a:spcBef>
                <a:spcPts val="281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00"/>
                </a:solidFill>
                <a:ea typeface="Gill Sans" charset="0"/>
                <a:cs typeface="Gill Sans" charset="0"/>
                <a:sym typeface="Gill Sans" charset="0"/>
              </a:rPr>
              <a:t>University of Virginia, USA</a:t>
            </a:r>
            <a:endParaRPr lang="en-US" sz="1100" dirty="0">
              <a:solidFill>
                <a:srgbClr val="FFFF00"/>
              </a:solidFill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34" y="792510"/>
            <a:ext cx="5394648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227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ioacchino Ranucci\AppData\Local\Microsoft\Windows\Temporary Internet Files\Content.Outlook\MKDXZ6BQ\IMG_6274_web_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36"/>
            <a:ext cx="9144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712968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800" dirty="0" smtClean="0"/>
              <a:t>Installation of the Lumirror diffusive panels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25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https://photos-2.dropbox.com/t/0/AADx4W764sk4Uf_9yhSGKwCVuFugGIC7prUW95PUwh2Mpg/10/32193347/jpeg/32x32/2/1359576000/0/2/IMG_6462_web_v1.JPG/oDHdsWxUSvdwDSxCYDR18SdLbC8SKVR1-HGZiEerqe8?size=800x600&amp;size_mod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194"/>
            <a:ext cx="9144000" cy="60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1" y="116633"/>
            <a:ext cx="8640960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Final configuration </a:t>
            </a:r>
            <a:r>
              <a:rPr lang="en-US" sz="2800" b="1" dirty="0" err="1" smtClean="0">
                <a:solidFill>
                  <a:srgbClr val="92D050"/>
                </a:solidFill>
              </a:rPr>
              <a:t>Lumirror</a:t>
            </a:r>
            <a:r>
              <a:rPr lang="en-US" sz="2800" b="1" dirty="0" smtClean="0">
                <a:solidFill>
                  <a:srgbClr val="92D050"/>
                </a:solidFill>
              </a:rPr>
              <a:t> </a:t>
            </a:r>
            <a:r>
              <a:rPr lang="en-US" sz="2800" b="1" dirty="0">
                <a:solidFill>
                  <a:srgbClr val="92D050"/>
                </a:solidFill>
              </a:rPr>
              <a:t>diffusive </a:t>
            </a:r>
            <a:r>
              <a:rPr lang="en-US" sz="2800" b="1" dirty="0" smtClean="0">
                <a:solidFill>
                  <a:srgbClr val="92D050"/>
                </a:solidFill>
              </a:rPr>
              <a:t>panels - detail </a:t>
            </a:r>
            <a:endParaRPr lang="en-US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5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ioacchino Ranucci\Desktop\PMT\DS PMT sea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" y="2228516"/>
            <a:ext cx="5517803" cy="46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Gioacchino Ranucci\Desktop\PMT\PM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09069" y="1438996"/>
            <a:ext cx="6858001" cy="39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44624"/>
            <a:ext cx="1440160" cy="2677656"/>
          </a:xfrm>
          <a:prstGeom prst="rect">
            <a:avLst/>
          </a:prstGeom>
          <a:solidFill>
            <a:schemeClr val="bg2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400" dirty="0"/>
              <a:t>Muon veto PMT electrical sealing and mechanical design</a:t>
            </a:r>
            <a:endParaRPr lang="en-US" sz="2400" dirty="0"/>
          </a:p>
        </p:txBody>
      </p:sp>
      <p:pic>
        <p:nvPicPr>
          <p:cNvPr id="10245" name="Picture 5" descr="C:\Users\Gioacchino Ranucci\Desktop\PMT\Partitore-50oh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42" y="116632"/>
            <a:ext cx="3643731" cy="206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ioacchino Ranucci\Desktop\PMT\2011-10-10 14.06.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Gioacchino Ranucci\Desktop\PMT\DSC_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11" y="260648"/>
            <a:ext cx="367238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Gioacchino Ranucci\Desktop\PMT\DSC_00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032448" cy="267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16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ioacchino Ranucci\Desktop\PMT\DSC_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" y="260648"/>
            <a:ext cx="4198095" cy="278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Gioacchino Ranucci\Desktop\PMT\2012-11-30 10.07.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17" y="116632"/>
            <a:ext cx="480653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Gioacchino Ranucci\Desktop\PMT\2012-11-29 09.51.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" y="321297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06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ioacchino Ranucci\Desktop\PMT\2012-11-29 09.53.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76672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Gioacchino Ranucci\Desktop\PMT\DSC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155" y="476673"/>
            <a:ext cx="3822303" cy="577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509121"/>
            <a:ext cx="4608512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000" dirty="0"/>
              <a:t>Total inventory of the devices</a:t>
            </a:r>
          </a:p>
          <a:p>
            <a:r>
              <a:rPr lang="en-US" sz="2000" dirty="0"/>
              <a:t>110 new PMTs for the neutron veto</a:t>
            </a:r>
          </a:p>
          <a:p>
            <a:r>
              <a:rPr lang="en-US" sz="2000" dirty="0"/>
              <a:t>80 old PMT from CTF for the </a:t>
            </a:r>
            <a:r>
              <a:rPr lang="en-US" sz="2000" dirty="0" err="1"/>
              <a:t>muon</a:t>
            </a:r>
            <a:r>
              <a:rPr lang="en-US" sz="2000" dirty="0"/>
              <a:t> veto plus a few spares </a:t>
            </a:r>
          </a:p>
        </p:txBody>
      </p:sp>
    </p:spTree>
    <p:extLst>
      <p:ext uri="{BB962C8B-B14F-4D97-AF65-F5344CB8AC3E}">
        <p14:creationId xmlns:p14="http://schemas.microsoft.com/office/powerpoint/2010/main" val="23540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PMT test facility</a:t>
            </a:r>
          </a:p>
        </p:txBody>
      </p:sp>
      <p:pic>
        <p:nvPicPr>
          <p:cNvPr id="3075" name="Picture 2" descr="dr_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776"/>
            <a:ext cx="4067175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r_0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1628775"/>
            <a:ext cx="42751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r_0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105400"/>
            <a:ext cx="26273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r_00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4921250"/>
            <a:ext cx="34194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6156325" y="1196975"/>
            <a:ext cx="2365038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4 tables x 16 PMT each</a:t>
            </a:r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4932364" y="4652963"/>
            <a:ext cx="4264311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Earth Magnetic Field compensation system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684213" y="1196975"/>
            <a:ext cx="2623327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4x32 channels electronics</a:t>
            </a:r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1403350" y="4508500"/>
            <a:ext cx="1764378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Picosecond laser</a:t>
            </a:r>
          </a:p>
        </p:txBody>
      </p:sp>
    </p:spTree>
    <p:extLst>
      <p:ext uri="{BB962C8B-B14F-4D97-AF65-F5344CB8AC3E}">
        <p14:creationId xmlns:p14="http://schemas.microsoft.com/office/powerpoint/2010/main" val="8728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oacchino Ranucci\AppData\Local\Microsoft\Windows\Temporary Internet Files\Content.Outlook\MKDXZ6BQ\mg21829136 000-1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057"/>
            <a:ext cx="9144000" cy="61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1663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Neutron veto completed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9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oacchino Ranucci\Desktop\PMT\augusto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300"/>
            <a:ext cx="9143999" cy="604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11663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All cables deployed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Paolo Lombardi - I.N.F.N. Sez. di Milano</a:t>
            </a:r>
          </a:p>
        </p:txBody>
      </p:sp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496175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C3300"/>
                </a:solidFill>
                <a:latin typeface="Garamond" pitchFamily="18" charset="0"/>
              </a:rPr>
              <a:t>Optical fibers </a:t>
            </a:r>
            <a:r>
              <a:rPr lang="en-US" sz="3200" b="1" dirty="0" smtClean="0">
                <a:solidFill>
                  <a:srgbClr val="CC3300"/>
                </a:solidFill>
                <a:latin typeface="Garamond" pitchFamily="18" charset="0"/>
              </a:rPr>
              <a:t>and laser for PMTs monitoring</a:t>
            </a:r>
            <a:endParaRPr lang="en-US" sz="3200" dirty="0"/>
          </a:p>
        </p:txBody>
      </p:sp>
      <p:pic>
        <p:nvPicPr>
          <p:cNvPr id="3077" name="Picture 7" descr="BD21448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765175"/>
            <a:ext cx="7848674" cy="12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Paolo\Lavoro\Dark Side\Foto fibre ottiche\DSC_0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780929"/>
            <a:ext cx="5808167" cy="3846944"/>
          </a:xfrm>
          <a:prstGeom prst="rect">
            <a:avLst/>
          </a:prstGeom>
          <a:noFill/>
        </p:spPr>
      </p:pic>
      <p:pic>
        <p:nvPicPr>
          <p:cNvPr id="1026" name="Picture 2" descr="C:\Paolo\Lavoro\Dark Side\Foto fibre ottiche\DSC_0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980728"/>
            <a:ext cx="4457463" cy="2952328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5004048" y="1196753"/>
            <a:ext cx="2880320" cy="6549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it-IT" dirty="0" smtClean="0"/>
              <a:t>110 </a:t>
            </a:r>
            <a:r>
              <a:rPr lang="it-IT" dirty="0" err="1" smtClean="0"/>
              <a:t>new</a:t>
            </a:r>
            <a:r>
              <a:rPr lang="it-IT" dirty="0" smtClean="0"/>
              <a:t> </a:t>
            </a:r>
            <a:r>
              <a:rPr lang="it-IT" dirty="0" err="1" smtClean="0"/>
              <a:t>fibers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neutron</a:t>
            </a:r>
            <a:r>
              <a:rPr lang="it-IT" dirty="0" smtClean="0"/>
              <a:t> veto + 20 </a:t>
            </a:r>
            <a:r>
              <a:rPr lang="it-IT" dirty="0" err="1" smtClean="0"/>
              <a:t>spare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4581129"/>
            <a:ext cx="2880320" cy="6549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it-IT" dirty="0" smtClean="0"/>
              <a:t>80 </a:t>
            </a:r>
            <a:r>
              <a:rPr lang="it-IT" dirty="0" err="1" smtClean="0"/>
              <a:t>old</a:t>
            </a:r>
            <a:r>
              <a:rPr lang="it-IT" dirty="0" smtClean="0"/>
              <a:t> </a:t>
            </a:r>
            <a:r>
              <a:rPr lang="it-IT" dirty="0" err="1" smtClean="0"/>
              <a:t>fibers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muon veto + 10 </a:t>
            </a:r>
            <a:r>
              <a:rPr lang="it-IT" dirty="0" err="1" smtClean="0"/>
              <a:t>spare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38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69477"/>
            <a:ext cx="7632848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General framework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809992"/>
            <a:ext cx="8136904" cy="590930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After the end of the full approval process, the preparation and installation activities of the detector progressed at “full steam”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 smtClean="0"/>
              <a:t>While each group maintained its specific responsibilites for the realization of the various subsystems, the group acted as a unique entity for the management of the underground works, under a centralized top-down organization scheme (already illustrated to the Commettee and borrowed from the Borexino experience)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 smtClean="0"/>
              <a:t>Over the past months the preparation of the various subsystems went ahead significantly (PMT’s, Electronics, parts of the TPC, cryostat, argon procurement)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 smtClean="0"/>
              <a:t>Meanwhile important installation and integration jobs have been completed underground:  Clean rooms, cryogenic system installation, TMB delivery, cleaning and preparation of the SSS for subsequent installations, neutron veto PMT’s installatoion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 smtClean="0"/>
              <a:t>The integration of the TPC is in progress since a couple of weeks-just completed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 smtClean="0"/>
              <a:t>I report here the status of each subsystem preparation and of the overall system integration underground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496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CC3300"/>
                </a:solidFill>
                <a:latin typeface="Garamond" pitchFamily="18" charset="0"/>
              </a:rPr>
              <a:t>Optical fibers installation</a:t>
            </a:r>
            <a:endParaRPr lang="en-US" sz="3600" dirty="0"/>
          </a:p>
        </p:txBody>
      </p:sp>
      <p:pic>
        <p:nvPicPr>
          <p:cNvPr id="3077" name="Picture 7" descr="BD21448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765175"/>
            <a:ext cx="7848674" cy="12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Paolo Lombardi\Desktop\Cartelle\Foto CTF\DSC_0188b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5" y="1377110"/>
            <a:ext cx="9156243" cy="4803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08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34666"/>
            <a:ext cx="7281810" cy="515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332657"/>
            <a:ext cx="4680520" cy="132343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000" dirty="0"/>
              <a:t>The support structures of the </a:t>
            </a:r>
            <a:r>
              <a:rPr lang="en-US" sz="2000" dirty="0" err="1"/>
              <a:t>Tyvek</a:t>
            </a:r>
            <a:r>
              <a:rPr lang="en-US" sz="2000" dirty="0"/>
              <a:t> and of the external PMT’s have been completely designed and constructed – ready to be mounted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88641"/>
            <a:ext cx="302433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dirty="0"/>
              <a:t>External </a:t>
            </a:r>
            <a:r>
              <a:rPr lang="en-US" sz="2400" b="1" dirty="0" err="1"/>
              <a:t>muon</a:t>
            </a:r>
            <a:r>
              <a:rPr lang="en-US" sz="2400" b="1" dirty="0"/>
              <a:t> veto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060848"/>
            <a:ext cx="1440160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000" dirty="0"/>
              <a:t>This is the design for the outer PMTs support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077072"/>
            <a:ext cx="2195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Installation in progress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oacchino Ranucci\AppData\Local\Microsoft\Windows\Temporary Internet Files\Content.Outlook\MKDXZ6BQ\DSC_0046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679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624" y="165253"/>
            <a:ext cx="860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Tyvek</a:t>
            </a:r>
            <a:r>
              <a:rPr lang="en-US" sz="2400" dirty="0" smtClean="0"/>
              <a:t> on the lateral wall of the Tank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6526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oacchino Ranucci\AppData\Local\Microsoft\Windows\Temporary Internet Files\Content.Outlook\MKDXZ6BQ\DSC_0070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7" y="0"/>
            <a:ext cx="454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65253"/>
            <a:ext cx="2300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Detail of the roof covered with </a:t>
            </a:r>
            <a:r>
              <a:rPr lang="en-US" sz="2000" dirty="0" err="1" smtClean="0"/>
              <a:t>Tyvek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7822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90694" cy="321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802" y="2831512"/>
            <a:ext cx="5356550" cy="401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4039" y="264405"/>
            <a:ext cx="471521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Movable arm to deploy the source in the LSV and close to the TPC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07624" y="4043190"/>
            <a:ext cx="300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Pre-installation test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ioacchino Ranucci\AppData\Local\Microsoft\Windows\Temporary Internet Files\Content.Outlook\MKDXZ6BQ\DSC_0206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7" y="0"/>
            <a:ext cx="454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178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ioacchino Ranucci\AppData\Local\Microsoft\Windows\Temporary Internet Files\Content.Outlook\MKDXZ6BQ\DSC_0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14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01" y="161852"/>
            <a:ext cx="571500" cy="5447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198" name="Rectangle 6"/>
          <p:cNvSpPr>
            <a:spLocks/>
          </p:cNvSpPr>
          <p:nvPr/>
        </p:nvSpPr>
        <p:spPr bwMode="auto">
          <a:xfrm>
            <a:off x="562570" y="125016"/>
            <a:ext cx="339328" cy="312539"/>
          </a:xfrm>
          <a:prstGeom prst="rect">
            <a:avLst/>
          </a:prstGeom>
          <a:gradFill rotWithShape="0">
            <a:gsLst>
              <a:gs pos="0">
                <a:srgbClr val="FFFAFA"/>
              </a:gs>
              <a:gs pos="100000">
                <a:srgbClr val="6DA70D"/>
              </a:gs>
            </a:gsLst>
            <a:lin ang="0" scaled="1"/>
          </a:gra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607219" y="330398"/>
            <a:ext cx="357188" cy="312539"/>
          </a:xfrm>
          <a:prstGeom prst="rect">
            <a:avLst/>
          </a:prstGeom>
          <a:gradFill rotWithShape="0">
            <a:gsLst>
              <a:gs pos="0">
                <a:srgbClr val="FFFAFA"/>
              </a:gs>
              <a:gs pos="100000">
                <a:srgbClr val="17C8FF"/>
              </a:gs>
            </a:gsLst>
            <a:lin ang="0" scaled="1"/>
          </a:gra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8200" name="Rectangle 8"/>
          <p:cNvSpPr>
            <a:spLocks/>
          </p:cNvSpPr>
          <p:nvPr/>
        </p:nvSpPr>
        <p:spPr bwMode="auto">
          <a:xfrm>
            <a:off x="375047" y="267891"/>
            <a:ext cx="348258" cy="312539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FFFAFA"/>
              </a:gs>
            </a:gsLst>
            <a:lin ang="0" scaled="1"/>
          </a:gra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88"/>
          <a:lstStyle/>
          <a:p>
            <a:pPr marL="40180" algn="l"/>
            <a:r>
              <a:rPr lang="en-US" dirty="0" smtClean="0"/>
              <a:t>    Veto Electronics</a:t>
            </a:r>
            <a:endParaRPr lang="en-US" dirty="0"/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16988">
            <a:normAutofit fontScale="55000" lnSpcReduction="20000"/>
          </a:bodyPr>
          <a:lstStyle/>
          <a:p>
            <a:r>
              <a:rPr lang="en-US" b="1" dirty="0" smtClean="0"/>
              <a:t>Options</a:t>
            </a:r>
            <a:endParaRPr lang="en-US" b="1" dirty="0">
              <a:ea typeface="ヒラギノ明朝 ProN W6" charset="0"/>
              <a:cs typeface="ヒラギノ明朝 ProN W6" charset="0"/>
            </a:endParaRPr>
          </a:p>
          <a:p>
            <a:pPr marL="325905" lvl="1"/>
            <a:r>
              <a:rPr lang="en-US" dirty="0" smtClean="0"/>
              <a:t>FADC commercial boards, </a:t>
            </a:r>
            <a:r>
              <a:rPr lang="en-US" dirty="0"/>
              <a:t>1-2 GHz, 8-10 bit</a:t>
            </a:r>
          </a:p>
          <a:p>
            <a:pPr marL="705384" lvl="2"/>
            <a:r>
              <a:rPr lang="en-US" b="1" dirty="0">
                <a:solidFill>
                  <a:srgbClr val="004080"/>
                </a:solidFill>
              </a:rPr>
              <a:t>CAEN (e.g. V1731)</a:t>
            </a:r>
            <a:endParaRPr lang="en-US" b="1" dirty="0">
              <a:solidFill>
                <a:srgbClr val="004080"/>
              </a:solidFill>
              <a:ea typeface="ヒラギノ明朝 ProN W6" charset="0"/>
              <a:cs typeface="ヒラギノ明朝 ProN W6" charset="0"/>
            </a:endParaRPr>
          </a:p>
          <a:p>
            <a:pPr marL="705384" lvl="2"/>
            <a:r>
              <a:rPr lang="en-US" b="1" dirty="0">
                <a:solidFill>
                  <a:srgbClr val="800000"/>
                </a:solidFill>
              </a:rPr>
              <a:t>National Instruments (e.g. NI-PXI </a:t>
            </a:r>
            <a:r>
              <a:rPr lang="en-US" b="1" dirty="0" smtClean="0">
                <a:solidFill>
                  <a:srgbClr val="800000"/>
                </a:solidFill>
              </a:rPr>
              <a:t>5162)</a:t>
            </a:r>
            <a:endParaRPr lang="en-US" b="1" dirty="0">
              <a:solidFill>
                <a:srgbClr val="800000"/>
              </a:solidFill>
              <a:ea typeface="ヒラギノ明朝 ProN W6" charset="0"/>
              <a:cs typeface="ヒラギノ明朝 ProN W6" charset="0"/>
            </a:endParaRPr>
          </a:p>
          <a:p>
            <a:pPr marL="705384" lvl="2"/>
            <a:r>
              <a:rPr lang="en-US" b="1" dirty="0"/>
              <a:t>Agilent Technologies</a:t>
            </a:r>
            <a:endParaRPr lang="en-US" b="1" dirty="0">
              <a:ea typeface="ヒラギノ明朝 ProN W6" charset="0"/>
              <a:cs typeface="ヒラギノ明朝 ProN W6" charset="0"/>
            </a:endParaRPr>
          </a:p>
          <a:p>
            <a:endParaRPr lang="en-US" dirty="0"/>
          </a:p>
          <a:p>
            <a:r>
              <a:rPr lang="en-US" dirty="0" smtClean="0"/>
              <a:t>The NI-PXI 5162 will work at 1.25 GHz sampling rate and 10 bits</a:t>
            </a:r>
            <a:endParaRPr lang="en-US" dirty="0"/>
          </a:p>
          <a:p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System under implementation:</a:t>
            </a:r>
            <a:r>
              <a:rPr lang="en-US" dirty="0" smtClean="0"/>
              <a:t> 190 channels will be assembled for </a:t>
            </a:r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oth vetoes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120 channels already available, assembled </a:t>
            </a:r>
            <a:r>
              <a:rPr lang="en-US" dirty="0"/>
              <a:t>and </a:t>
            </a:r>
            <a:r>
              <a:rPr lang="en-US" dirty="0" smtClean="0"/>
              <a:t>being tested </a:t>
            </a:r>
          </a:p>
          <a:p>
            <a:pPr marL="0" indent="0">
              <a:buNone/>
            </a:pPr>
            <a:r>
              <a:rPr lang="en-US" dirty="0" smtClean="0"/>
              <a:t>Purchase of the remaining 70 plus spares channels </a:t>
            </a:r>
            <a:r>
              <a:rPr lang="en-US" b="1" dirty="0" smtClean="0"/>
              <a:t>almost </a:t>
            </a:r>
            <a:r>
              <a:rPr lang="en-US" dirty="0" smtClean="0"/>
              <a:t>completed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</a:p>
          <a:p>
            <a:pPr marL="0" indent="0">
              <a:buNone/>
            </a:pPr>
            <a:endParaRPr lang="en-US" dirty="0" smtClean="0"/>
          </a:p>
          <a:p>
            <a:pPr marL="325905" lvl="1"/>
            <a:r>
              <a:rPr lang="en-US" sz="3300" b="1" dirty="0"/>
              <a:t>Suited for the full upgrade of the </a:t>
            </a:r>
            <a:r>
              <a:rPr lang="en-US" sz="3300" b="1" dirty="0" err="1"/>
              <a:t>Borexino</a:t>
            </a:r>
            <a:r>
              <a:rPr lang="en-US" sz="3300" b="1" dirty="0"/>
              <a:t> electronics</a:t>
            </a:r>
          </a:p>
          <a:p>
            <a:pPr marL="325905" lvl="1"/>
            <a:r>
              <a:rPr lang="it-IT" sz="3300" b="1" dirty="0">
                <a:solidFill>
                  <a:srgbClr val="FF0000"/>
                </a:solidFill>
              </a:rPr>
              <a:t>Front end electronics:  design completed and construction started</a:t>
            </a:r>
          </a:p>
          <a:p>
            <a:pPr marL="325905" lvl="1"/>
            <a:r>
              <a:rPr lang="it-IT" sz="3300" b="1" dirty="0">
                <a:solidFill>
                  <a:srgbClr val="FF0000"/>
                </a:solidFill>
              </a:rPr>
              <a:t>High Voltage modules procured</a:t>
            </a:r>
            <a:endParaRPr lang="en-US" sz="3300" b="1" dirty="0">
              <a:solidFill>
                <a:srgbClr val="FF0000"/>
              </a:solidFill>
            </a:endParaRPr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 l="23000" t="12027" r="22749" b="15807"/>
          <a:stretch>
            <a:fillRect/>
          </a:stretch>
        </p:blipFill>
        <p:spPr bwMode="auto">
          <a:xfrm>
            <a:off x="5134570" y="89297"/>
            <a:ext cx="1937742" cy="1875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790" y="838201"/>
            <a:ext cx="1116211" cy="47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Left Arrow 1"/>
          <p:cNvSpPr/>
          <p:nvPr/>
        </p:nvSpPr>
        <p:spPr>
          <a:xfrm>
            <a:off x="3933023" y="2232804"/>
            <a:ext cx="2026404" cy="34514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29031" y="2149779"/>
            <a:ext cx="1556719" cy="65498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it-IT" dirty="0" smtClean="0"/>
              <a:t>Selected after </a:t>
            </a:r>
          </a:p>
          <a:p>
            <a:r>
              <a:rPr lang="it-IT" dirty="0" smtClean="0"/>
              <a:t>the bid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51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728662"/>
            <a:ext cx="3390900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Outer Detector: review of DAQ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886201"/>
            <a:ext cx="3660925" cy="27332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438400" y="3429000"/>
            <a:ext cx="0" cy="182381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14801" y="1154431"/>
            <a:ext cx="4680833" cy="190821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 PXIe-6674T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 and Synchronization Module</a:t>
            </a:r>
          </a:p>
          <a:p>
            <a:endParaRPr lang="en-US" sz="1400" dirty="0"/>
          </a:p>
          <a:p>
            <a:r>
              <a:rPr lang="en-US" sz="2400" b="1" dirty="0"/>
              <a:t>Multi-chassis synchronization</a:t>
            </a:r>
          </a:p>
          <a:p>
            <a:r>
              <a:rPr lang="en-US" sz="2400" b="1" dirty="0"/>
              <a:t>Trigger Routing in the chassis</a:t>
            </a:r>
          </a:p>
        </p:txBody>
      </p:sp>
    </p:spTree>
    <p:extLst>
      <p:ext uri="{BB962C8B-B14F-4D97-AF65-F5344CB8AC3E}">
        <p14:creationId xmlns:p14="http://schemas.microsoft.com/office/powerpoint/2010/main" val="33283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0550"/>
            <a:ext cx="3798094" cy="330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Outer Detector: review of DAQ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886201"/>
            <a:ext cx="3660925" cy="27332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990600" y="3429000"/>
            <a:ext cx="0" cy="182381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14801" y="1154430"/>
            <a:ext cx="4863191" cy="338554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 PXIe-8133 controller</a:t>
            </a:r>
          </a:p>
          <a:p>
            <a:endParaRPr lang="en-US" sz="1400" dirty="0"/>
          </a:p>
          <a:p>
            <a:r>
              <a:rPr lang="en-US" sz="2400" b="1" dirty="0"/>
              <a:t>High-performances </a:t>
            </a:r>
            <a:r>
              <a:rPr lang="en-US" sz="2400" dirty="0"/>
              <a:t>embed controller</a:t>
            </a:r>
          </a:p>
          <a:p>
            <a:r>
              <a:rPr lang="en-US" sz="2400" dirty="0"/>
              <a:t>1.73 GHz Quad-Core</a:t>
            </a:r>
          </a:p>
          <a:p>
            <a:r>
              <a:rPr lang="en-US" sz="2400" dirty="0"/>
              <a:t>Windows/</a:t>
            </a:r>
            <a:r>
              <a:rPr lang="en-US" sz="2400" dirty="0" err="1"/>
              <a:t>RealTime</a:t>
            </a:r>
            <a:r>
              <a:rPr lang="en-US" sz="2400" dirty="0"/>
              <a:t> </a:t>
            </a:r>
            <a:r>
              <a:rPr lang="en-US" sz="2400" b="1" dirty="0"/>
              <a:t>OS</a:t>
            </a:r>
          </a:p>
          <a:p>
            <a:r>
              <a:rPr lang="en-US" sz="2400" b="1" dirty="0"/>
              <a:t>Gigabit</a:t>
            </a:r>
            <a:r>
              <a:rPr lang="en-US" sz="2400" dirty="0"/>
              <a:t> </a:t>
            </a:r>
            <a:r>
              <a:rPr lang="en-US" sz="2400" b="1" dirty="0"/>
              <a:t>Ethernet</a:t>
            </a:r>
            <a:r>
              <a:rPr lang="en-US" sz="2400" dirty="0"/>
              <a:t> (2 ports)</a:t>
            </a:r>
          </a:p>
          <a:p>
            <a:endParaRPr lang="en-US" sz="2400" dirty="0"/>
          </a:p>
          <a:p>
            <a:r>
              <a:rPr lang="en-US" sz="2400" b="1" dirty="0"/>
              <a:t>Readout code </a:t>
            </a:r>
            <a:r>
              <a:rPr lang="en-US" sz="2400" dirty="0"/>
              <a:t>installed and </a:t>
            </a:r>
            <a:r>
              <a:rPr lang="en-US" sz="2400" b="1" dirty="0"/>
              <a:t>runs</a:t>
            </a:r>
          </a:p>
          <a:p>
            <a:r>
              <a:rPr lang="en-US" sz="2400" dirty="0"/>
              <a:t>in the </a:t>
            </a:r>
            <a:r>
              <a:rPr lang="en-US" sz="2400" b="1" dirty="0"/>
              <a:t>controller</a:t>
            </a:r>
            <a:r>
              <a:rPr lang="en-US" sz="2400" dirty="0"/>
              <a:t> of each chassis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396" y="2469249"/>
            <a:ext cx="609600" cy="7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7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71" y="62508"/>
            <a:ext cx="7358063" cy="812602"/>
          </a:xfrm>
          <a:ln/>
        </p:spPr>
        <p:txBody>
          <a:bodyPr/>
          <a:lstStyle/>
          <a:p>
            <a:r>
              <a:rPr lang="en-US"/>
              <a:t>DarkSide 10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2590" y="1889189"/>
            <a:ext cx="5155778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1240110" y="1609576"/>
            <a:ext cx="1883048" cy="5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FFFFFF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7x 3” PMTs</a:t>
            </a:r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1341687" y="5314281"/>
            <a:ext cx="1883048" cy="5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FFFFFF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7x 3” PMTs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-159618" y="2224610"/>
            <a:ext cx="5279678" cy="51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FFFFFF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TPB + ITO coated quartz window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-61392" y="4594324"/>
            <a:ext cx="5278562" cy="5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FFFFFF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TPB + ITO coated quartz window</a:t>
            </a:r>
          </a:p>
        </p:txBody>
      </p:sp>
      <p:sp>
        <p:nvSpPr>
          <p:cNvPr id="2055" name="Rectangle 7"/>
          <p:cNvSpPr>
            <a:spLocks/>
          </p:cNvSpPr>
          <p:nvPr/>
        </p:nvSpPr>
        <p:spPr bwMode="auto">
          <a:xfrm>
            <a:off x="-1250154" y="2835176"/>
            <a:ext cx="7064499" cy="9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FFFFFF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Acrylic cylinder </a:t>
            </a:r>
            <a:br>
              <a:rPr lang="en-US" sz="2500">
                <a:solidFill>
                  <a:srgbClr val="FFFFFF"/>
                </a:solidFill>
                <a:ea typeface="Helvetica Neue Light" charset="0"/>
                <a:cs typeface="Helvetica Neue Light" charset="0"/>
                <a:sym typeface="Helvetica Neue Light" charset="0"/>
              </a:rPr>
            </a:br>
            <a:r>
              <a:rPr lang="en-US" sz="2500">
                <a:solidFill>
                  <a:srgbClr val="FFFFFF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with TPB-coated reflector</a:t>
            </a:r>
          </a:p>
        </p:txBody>
      </p:sp>
      <p:sp>
        <p:nvSpPr>
          <p:cNvPr id="2056" name="AutoShape 8"/>
          <p:cNvSpPr>
            <a:spLocks/>
          </p:cNvSpPr>
          <p:nvPr/>
        </p:nvSpPr>
        <p:spPr bwMode="auto">
          <a:xfrm>
            <a:off x="3948038" y="1640830"/>
            <a:ext cx="2254746" cy="438671"/>
          </a:xfrm>
          <a:prstGeom prst="rightArrow">
            <a:avLst>
              <a:gd name="adj1" fmla="val 32000"/>
              <a:gd name="adj2" fmla="val 89592"/>
            </a:avLst>
          </a:prstGeom>
          <a:solidFill>
            <a:schemeClr val="accent1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7" name="AutoShape 9"/>
          <p:cNvSpPr>
            <a:spLocks/>
          </p:cNvSpPr>
          <p:nvPr/>
        </p:nvSpPr>
        <p:spPr bwMode="auto">
          <a:xfrm>
            <a:off x="5044157" y="2308324"/>
            <a:ext cx="897434" cy="438671"/>
          </a:xfrm>
          <a:prstGeom prst="rightArrow">
            <a:avLst>
              <a:gd name="adj1" fmla="val 32000"/>
              <a:gd name="adj2" fmla="val 89561"/>
            </a:avLst>
          </a:prstGeom>
          <a:solidFill>
            <a:schemeClr val="accent1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8" name="Rectangle 10"/>
          <p:cNvSpPr>
            <a:spLocks/>
          </p:cNvSpPr>
          <p:nvPr/>
        </p:nvSpPr>
        <p:spPr bwMode="auto">
          <a:xfrm>
            <a:off x="-1070444" y="3942457"/>
            <a:ext cx="7064499" cy="5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srgbClr val="FFFFFF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Flexible PCB field cage</a:t>
            </a:r>
          </a:p>
        </p:txBody>
      </p:sp>
      <p:sp>
        <p:nvSpPr>
          <p:cNvPr id="2059" name="AutoShape 11"/>
          <p:cNvSpPr>
            <a:spLocks/>
          </p:cNvSpPr>
          <p:nvPr/>
        </p:nvSpPr>
        <p:spPr bwMode="auto">
          <a:xfrm>
            <a:off x="5044157" y="4573117"/>
            <a:ext cx="897434" cy="438671"/>
          </a:xfrm>
          <a:prstGeom prst="rightArrow">
            <a:avLst>
              <a:gd name="adj1" fmla="val 32000"/>
              <a:gd name="adj2" fmla="val 89561"/>
            </a:avLst>
          </a:prstGeom>
          <a:solidFill>
            <a:schemeClr val="accent1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60" name="AutoShape 12"/>
          <p:cNvSpPr>
            <a:spLocks/>
          </p:cNvSpPr>
          <p:nvPr/>
        </p:nvSpPr>
        <p:spPr bwMode="auto">
          <a:xfrm>
            <a:off x="3729262" y="5355580"/>
            <a:ext cx="2253630" cy="438671"/>
          </a:xfrm>
          <a:prstGeom prst="rightArrow">
            <a:avLst>
              <a:gd name="adj1" fmla="val 32000"/>
              <a:gd name="adj2" fmla="val 89548"/>
            </a:avLst>
          </a:prstGeom>
          <a:solidFill>
            <a:schemeClr val="accent1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61" name="AutoShape 13"/>
          <p:cNvSpPr>
            <a:spLocks/>
          </p:cNvSpPr>
          <p:nvPr/>
        </p:nvSpPr>
        <p:spPr bwMode="auto">
          <a:xfrm>
            <a:off x="4428010" y="4030638"/>
            <a:ext cx="1847329" cy="438671"/>
          </a:xfrm>
          <a:prstGeom prst="rightArrow">
            <a:avLst>
              <a:gd name="adj1" fmla="val 32000"/>
              <a:gd name="adj2" fmla="val 89585"/>
            </a:avLst>
          </a:prstGeom>
          <a:solidFill>
            <a:schemeClr val="accent1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076" y="6300028"/>
            <a:ext cx="5657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Completed its technological tasks - run stopped</a:t>
            </a:r>
          </a:p>
        </p:txBody>
      </p:sp>
    </p:spTree>
    <p:extLst>
      <p:ext uri="{BB962C8B-B14F-4D97-AF65-F5344CB8AC3E}">
        <p14:creationId xmlns:p14="http://schemas.microsoft.com/office/powerpoint/2010/main" val="183225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ioacchino Ranucci\AppData\Local\Microsoft\Windows\Temporary Internet Files\Content.Outlook\MKDXZ6BQ\FrontEndDaq-March2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55"/>
            <a:ext cx="9168740" cy="683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235" y="5475383"/>
            <a:ext cx="4715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Transferred underground </a:t>
            </a:r>
            <a:r>
              <a:rPr lang="en-US" sz="2400" b="1" dirty="0" smtClean="0">
                <a:solidFill>
                  <a:srgbClr val="FFC000"/>
                </a:solidFill>
              </a:rPr>
              <a:t>few weeks ago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oacchino Ranucci\AppData\Local\Microsoft\Windows\Temporary Internet Files\Content.Outlook\MKDXZ6BQ\IMG_350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16632"/>
            <a:ext cx="7848872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3600" dirty="0">
                <a:solidFill>
                  <a:srgbClr val="00B050"/>
                </a:solidFill>
              </a:rPr>
              <a:t>Liquid scintillator </a:t>
            </a:r>
            <a:r>
              <a:rPr lang="it-IT" sz="3600" dirty="0" smtClean="0">
                <a:solidFill>
                  <a:srgbClr val="00B050"/>
                </a:solidFill>
              </a:rPr>
              <a:t>– delivery of the TMB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ioacchino Ranucci\AppData\Local\Microsoft\Windows\Temporary Internet Files\Content.Outlook\MKDXZ6BQ\IMG_35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68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98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ioacchino Ranucci\AppData\Local\Microsoft\Windows\Temporary Internet Files\Content.Outlook\MKDXZ6BQ\begzzYUGpM7MGALP3NuUzjlVt-c_dDciMisDRScrl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516"/>
            <a:ext cx="9131702" cy="608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253" y="99152"/>
            <a:ext cx="882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Dedicated purification system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1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Gioacchino Ranucci\AppData\Local\Microsoft\Windows\Temporary Internet Files\Content.Outlook\MKDXZ6BQ\DarkSideCondens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06" y="0"/>
            <a:ext cx="4281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3" y="332656"/>
            <a:ext cx="2016224" cy="193899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it-IT" sz="2000" b="1" dirty="0"/>
              <a:t>Argon handling system was built at Fermilab and  shipped to Gran Sasso in November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1555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photos-3.dropbox.com/t/0/AAA80j5MffwI6mYW3Op0KCdYgFoCAXc6Xzsbe-bkcnJJkg/10/32193347/jpeg/32x32/2/1359475200/0/2/058_IMG_4928_web.JPG/8TvALxgkiTofn3XN5jIwkgt8lJpdYGrchBtwQYTN_qU?size=800x600&amp;size_mod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910591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https://photos-6.dropbox.com/t/0/AABtOcC7un2cwbXczL9u4HerfYsifqWVyuAWfLTbRrEvVQ/10/32193347/jpeg/32x32/2/1359475200/0/2/059a_IMG_4835_web.JPG/Sox_jwVGS7rXy4hAlrEhTgAxC3Byo_Vi_6Ohg__Z9l8?size=800x600&amp;size_mod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566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253" y="5651663"/>
            <a:ext cx="367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Functionality test with a “dummy” </a:t>
            </a:r>
            <a:r>
              <a:rPr lang="en-US" sz="2400" b="1" dirty="0" err="1" smtClean="0">
                <a:solidFill>
                  <a:srgbClr val="FF0000"/>
                </a:solidFill>
              </a:rPr>
              <a:t>dewar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5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3" y="1348383"/>
            <a:ext cx="3312914" cy="520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/>
          </p:cNvSpPr>
          <p:nvPr/>
        </p:nvSpPr>
        <p:spPr bwMode="auto">
          <a:xfrm>
            <a:off x="3707905" y="2192238"/>
            <a:ext cx="5311080" cy="350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 dirty="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Low rad Stainless Steel cryostat (138 kg); </a:t>
            </a:r>
          </a:p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 dirty="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Active Volume diameter 35.6 cm;</a:t>
            </a:r>
          </a:p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 dirty="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Active Volume height 35.6 cm;</a:t>
            </a:r>
          </a:p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 dirty="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Gas Pocket 1.0 cm;</a:t>
            </a:r>
          </a:p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 dirty="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Active </a:t>
            </a:r>
            <a:r>
              <a:rPr lang="en-US" sz="2100" dirty="0" err="1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LAr</a:t>
            </a:r>
            <a:r>
              <a:rPr lang="en-US" sz="2100" dirty="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 mass 49.4 kg;</a:t>
            </a:r>
          </a:p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 dirty="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Total </a:t>
            </a:r>
            <a:r>
              <a:rPr lang="en-US" sz="2100" dirty="0" err="1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LAr</a:t>
            </a:r>
            <a:r>
              <a:rPr lang="en-US" sz="2100" dirty="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 mass ~145 kg;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1964531" y="107156"/>
            <a:ext cx="5206008" cy="982266"/>
          </a:xfrm>
          <a:ln/>
        </p:spPr>
        <p:txBody>
          <a:bodyPr lIns="44645" tIns="44645" rIns="44645" bIns="44645" anchor="b"/>
          <a:lstStyle/>
          <a:p>
            <a:r>
              <a:rPr lang="en-US" sz="4500" b="1" dirty="0" smtClean="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DS-50</a:t>
            </a:r>
            <a:endParaRPr lang="en-US" sz="4500" b="1" dirty="0">
              <a:latin typeface="American Typewriter" charset="0"/>
              <a:ea typeface="ヒラギノ明朝 ProN W6" charset="0"/>
              <a:cs typeface="ヒラギノ明朝 ProN W6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oacchino Ranucci\AppData\Local\Microsoft\Windows\Temporary Internet Files\Content.Outlook\MKDXZ6BQ\DetectorVesselInspectio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"/>
            <a:ext cx="9144000" cy="67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3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Paolo Lombardi - I.N.F.N. Sez. di Milano</a:t>
            </a:r>
          </a:p>
        </p:txBody>
      </p:sp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496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CC3300"/>
                </a:solidFill>
                <a:latin typeface="Garamond" pitchFamily="18" charset="0"/>
              </a:rPr>
              <a:t>Dewar suspension and alignment system</a:t>
            </a:r>
            <a:endParaRPr lang="en-US" sz="3600" dirty="0"/>
          </a:p>
        </p:txBody>
      </p:sp>
      <p:pic>
        <p:nvPicPr>
          <p:cNvPr id="3077" name="Picture 7" descr="BD21448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765175"/>
            <a:ext cx="7848674" cy="12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C:\Paolo\Lavoro\Dark Side\Foto criostato\DSC_0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5" y="908719"/>
            <a:ext cx="3949285" cy="596268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0826" y="1916833"/>
            <a:ext cx="2088927" cy="83099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Test at the Company site</a:t>
            </a:r>
          </a:p>
        </p:txBody>
      </p:sp>
    </p:spTree>
    <p:extLst>
      <p:ext uri="{BB962C8B-B14F-4D97-AF65-F5344CB8AC3E}">
        <p14:creationId xmlns:p14="http://schemas.microsoft.com/office/powerpoint/2010/main" val="33831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0"/>
            <a:ext cx="7349133" cy="17145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DarkSide-10 Activities and Results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6453" y="1634133"/>
            <a:ext cx="8795742" cy="5072063"/>
          </a:xfrm>
          <a:ln/>
        </p:spPr>
        <p:txBody>
          <a:bodyPr/>
          <a:lstStyle/>
          <a:p>
            <a:pPr marL="625056"/>
            <a:r>
              <a:rPr lang="en-US" sz="2800" dirty="0"/>
              <a:t>Not physics capable (a fraction of a neutron per day due to cryostat, </a:t>
            </a:r>
            <a:r>
              <a:rPr lang="en-US" sz="2800" dirty="0" err="1"/>
              <a:t>feedthroughs</a:t>
            </a:r>
            <a:r>
              <a:rPr lang="en-US" sz="2800" dirty="0"/>
              <a:t>, and shield)</a:t>
            </a:r>
          </a:p>
          <a:p>
            <a:pPr marL="625056">
              <a:buSzPct val="99000"/>
              <a:buFontTx/>
              <a:buAutoNum type="arabicPeriod"/>
            </a:pPr>
            <a:r>
              <a:rPr lang="en-US" sz="2800" dirty="0"/>
              <a:t>Compare performance of different reflectors for light collection</a:t>
            </a:r>
          </a:p>
          <a:p>
            <a:pPr marL="937584" lvl="1"/>
            <a:r>
              <a:rPr lang="en-US" sz="2800" dirty="0">
                <a:solidFill>
                  <a:srgbClr val="00FF00"/>
                </a:solidFill>
              </a:rPr>
              <a:t>Obtained record light yield of 8.9 </a:t>
            </a:r>
            <a:r>
              <a:rPr lang="en-US" sz="2800" dirty="0" err="1">
                <a:solidFill>
                  <a:srgbClr val="00FF00"/>
                </a:solidFill>
              </a:rPr>
              <a:t>pe</a:t>
            </a:r>
            <a:r>
              <a:rPr lang="en-US" sz="2800" dirty="0">
                <a:solidFill>
                  <a:srgbClr val="00FF00"/>
                </a:solidFill>
              </a:rPr>
              <a:t>/</a:t>
            </a:r>
            <a:r>
              <a:rPr lang="en-US" sz="2800" dirty="0" err="1">
                <a:solidFill>
                  <a:srgbClr val="00FF00"/>
                </a:solidFill>
              </a:rPr>
              <a:t>keV</a:t>
            </a:r>
            <a:r>
              <a:rPr lang="en-US" sz="2800" baseline="-6000" dirty="0" err="1">
                <a:solidFill>
                  <a:srgbClr val="00FF00"/>
                </a:solidFill>
              </a:rPr>
              <a:t>ee</a:t>
            </a:r>
            <a:endParaRPr lang="en-US" sz="2800" dirty="0">
              <a:solidFill>
                <a:srgbClr val="00FF00"/>
              </a:solidFill>
            </a:endParaRPr>
          </a:p>
          <a:p>
            <a:pPr marL="625056">
              <a:buSzPct val="99000"/>
              <a:buFontTx/>
              <a:buAutoNum type="arabicPeriod"/>
            </a:pPr>
            <a:r>
              <a:rPr lang="en-US" sz="2800" dirty="0"/>
              <a:t>Perform long-term test of HHV system</a:t>
            </a:r>
          </a:p>
          <a:p>
            <a:pPr marL="937584" lvl="1"/>
            <a:r>
              <a:rPr lang="en-US" sz="2800" dirty="0">
                <a:solidFill>
                  <a:srgbClr val="00FF00"/>
                </a:solidFill>
              </a:rPr>
              <a:t>Stainless steel-</a:t>
            </a:r>
            <a:r>
              <a:rPr lang="en-US" sz="2800" dirty="0" err="1">
                <a:solidFill>
                  <a:srgbClr val="00FF00"/>
                </a:solidFill>
              </a:rPr>
              <a:t>cryofitted</a:t>
            </a:r>
            <a:r>
              <a:rPr lang="en-US" sz="2800" dirty="0">
                <a:solidFill>
                  <a:srgbClr val="00FF00"/>
                </a:solidFill>
              </a:rPr>
              <a:t> HDPE HHV </a:t>
            </a:r>
            <a:r>
              <a:rPr lang="en-US" sz="2800" dirty="0" err="1">
                <a:solidFill>
                  <a:srgbClr val="00FF00"/>
                </a:solidFill>
              </a:rPr>
              <a:t>feedthrough</a:t>
            </a:r>
            <a:r>
              <a:rPr lang="en-US" sz="2800" dirty="0">
                <a:solidFill>
                  <a:srgbClr val="00FF00"/>
                </a:solidFill>
              </a:rPr>
              <a:t> reached required 36 kV and operated stably for over 8 months</a:t>
            </a:r>
          </a:p>
        </p:txBody>
      </p:sp>
    </p:spTree>
    <p:extLst>
      <p:ext uri="{BB962C8B-B14F-4D97-AF65-F5344CB8AC3E}">
        <p14:creationId xmlns:p14="http://schemas.microsoft.com/office/powerpoint/2010/main" val="4138214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oacchino Ranucci\AppData\Local\Microsoft\Windows\Temporary Internet Files\Content.Outlook\MKDXZ6BQ\8KBTEsRdWFMCkSeAvdlFAlYSq3itm7GVXJ56-Rh23S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89" y="0"/>
            <a:ext cx="4518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836712"/>
            <a:ext cx="15121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Dewar in clean room CRH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241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5" y="1160859"/>
            <a:ext cx="3161109" cy="477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64531" y="107156"/>
            <a:ext cx="5206008" cy="982266"/>
          </a:xfrm>
          <a:ln/>
        </p:spPr>
        <p:txBody>
          <a:bodyPr lIns="44645" tIns="44645" rIns="44645" bIns="44645" anchor="b"/>
          <a:lstStyle/>
          <a:p>
            <a:r>
              <a:rPr lang="en-US" sz="4500" b="1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DS-50 TPC</a:t>
            </a:r>
            <a:endParaRPr lang="en-US" sz="4500" b="1">
              <a:latin typeface="American Typewriter" charset="0"/>
              <a:ea typeface="ヒラギノ明朝 ProN W6" charset="0"/>
              <a:cs typeface="ヒラギノ明朝 ProN W6" charset="0"/>
              <a:sym typeface="American Typewriter" charset="0"/>
            </a:endParaRPr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3527226" y="2272605"/>
            <a:ext cx="5777508" cy="288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38 PMT R11065; </a:t>
            </a:r>
          </a:p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Drift field (typical) 1.0 kV/cm;</a:t>
            </a:r>
          </a:p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Extraction field (typical) 3.8 kV/cm;</a:t>
            </a:r>
          </a:p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Multiplication field (typical) 5.7 kV/cm;</a:t>
            </a:r>
          </a:p>
          <a:p>
            <a:pPr marL="250009" indent="-250009" algn="just">
              <a:lnSpc>
                <a:spcPct val="200000"/>
              </a:lnSpc>
              <a:buSzPct val="125000"/>
              <a:buFont typeface="American Typewriter" charset="0"/>
              <a:buChar char="•"/>
            </a:pPr>
            <a:r>
              <a:rPr lang="en-US" sz="210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HHV voltage -43.2 kV</a:t>
            </a:r>
          </a:p>
        </p:txBody>
      </p:sp>
    </p:spTree>
    <p:extLst>
      <p:ext uri="{BB962C8B-B14F-4D97-AF65-F5344CB8AC3E}">
        <p14:creationId xmlns:p14="http://schemas.microsoft.com/office/powerpoint/2010/main" val="372720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88640"/>
            <a:ext cx="7920880" cy="646330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Procurement of parts </a:t>
            </a:r>
            <a:r>
              <a:rPr lang="it-IT" sz="2400" dirty="0" smtClean="0">
                <a:solidFill>
                  <a:srgbClr val="FF0000"/>
                </a:solidFill>
              </a:rPr>
              <a:t>completed</a:t>
            </a:r>
          </a:p>
          <a:p>
            <a:endParaRPr lang="it-IT" sz="2400" dirty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FF0000"/>
                </a:solidFill>
              </a:rPr>
              <a:t>Cleaning and TPB evaporation in CR1 done</a:t>
            </a:r>
          </a:p>
          <a:p>
            <a:endParaRPr lang="it-IT" sz="2400" dirty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FF0000"/>
                </a:solidFill>
              </a:rPr>
              <a:t>Final assembly in CRH </a:t>
            </a:r>
            <a:r>
              <a:rPr lang="it-IT" sz="2400" dirty="0" smtClean="0">
                <a:solidFill>
                  <a:srgbClr val="FF0000"/>
                </a:solidFill>
              </a:rPr>
              <a:t>completed -  Deployed in the SSS</a:t>
            </a:r>
            <a:endParaRPr lang="it-IT" sz="2400" dirty="0" smtClean="0">
              <a:solidFill>
                <a:srgbClr val="FF0000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Quartz windows + ITO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High reflectivity Teflon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Deposition of the wavelength </a:t>
            </a:r>
            <a:r>
              <a:rPr lang="en-US" dirty="0"/>
              <a:t>shifter </a:t>
            </a:r>
            <a:r>
              <a:rPr lang="en-US" dirty="0" smtClean="0"/>
              <a:t>(</a:t>
            </a:r>
            <a:r>
              <a:rPr lang="en-US" dirty="0" err="1" smtClean="0"/>
              <a:t>Tpb</a:t>
            </a:r>
            <a:r>
              <a:rPr lang="en-US" dirty="0" smtClean="0"/>
              <a:t>) in CR1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Low radioactivity copper rings for field cage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Diving bell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Metal cryogenic PMTs </a:t>
            </a:r>
          </a:p>
          <a:p>
            <a:pPr marL="742927" lvl="1" indent="-285750">
              <a:buFont typeface="Arial" pitchFamily="34" charset="0"/>
              <a:buChar char="•"/>
            </a:pPr>
            <a:r>
              <a:rPr lang="en-US" dirty="0"/>
              <a:t>R11065, R11065-10, </a:t>
            </a:r>
            <a:r>
              <a:rPr lang="en-US" dirty="0" smtClean="0"/>
              <a:t>R11065-20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low rad </a:t>
            </a:r>
            <a:r>
              <a:rPr lang="en-US" dirty="0" smtClean="0"/>
              <a:t>dividers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3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ioacchino Ranucci\AppData\Local\Microsoft\Windows\Temporary Internet Files\Content.Outlook\MKDXZ6BQ\bQjN7hewJ2hPTMSGt03J9vjUyTYaKIJuVAygTCHW8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" y="4466"/>
            <a:ext cx="4558430" cy="304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ioacchino Ranucci\AppData\Local\Microsoft\Windows\Temporary Internet Files\Content.Outlook\MKDXZ6BQ\nPbQXYzJr5b7_oQ8XvHMCMi5VxKFaEe63vSvEtLy0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16" y="-35"/>
            <a:ext cx="4548139" cy="304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ioacchino Ranucci\AppData\Local\Microsoft\Windows\Temporary Internet Files\Content.Outlook\MKDXZ6BQ\vESaq-AHcgb_e6tXDA5Yx1MTC7oJ4ga5QYZdlsMPA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1" y="3058235"/>
            <a:ext cx="5680562" cy="37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161" y="3073702"/>
            <a:ext cx="3486839" cy="348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20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ioacchino Ranucci\AppData\Local\Microsoft\Windows\Temporary Internet Files\Content.Outlook\MKDXZ6BQ\jOMNfMqO9pRpkEVGKH0WoJ8C0aZ_YKrmnXUtwnP_l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5" y="374573"/>
            <a:ext cx="9160743" cy="610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004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ioacchino Ranucci\AppData\Local\Microsoft\Windows\Temporary Internet Files\Content.Outlook\MKDXZ6BQ\-P_5kWRKnPArKBXuZT6hWr3dX16KMkHLpkWYrkWEsX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" y="385590"/>
            <a:ext cx="9139969" cy="60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356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Gioacchino Ranucci\AppData\Local\Microsoft\Windows\Temporary Internet Files\Content.Outlook\MKDXZ6BQ\P0HpEecy1R_FPvxZ4s4gY_A8WwHwI7Qct9X9v3DvQ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04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763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ioacchino Ranucci\AppData\Local\Microsoft\Windows\Temporary Internet Files\Content.Outlook\MKDXZ6BQ\4RbXUKEM6d2AAU-MdNKtpjYDbaKiNDverPBcobTZ8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6" y="494659"/>
            <a:ext cx="9129582" cy="611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011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ioacchino Ranucci\AppData\Local\Microsoft\Windows\Temporary Internet Files\Content.Outlook\MKDXZ6BQ\DSC_0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25" y="385590"/>
            <a:ext cx="9195966" cy="60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129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ioacchino Ranucci\AppData\Local\Microsoft\Windows\Temporary Internet Files\Content.Outlook\MKDXZ6BQ\DSC_0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" y="407624"/>
            <a:ext cx="9129450" cy="60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7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848872" cy="812602"/>
          </a:xfrm>
          <a:ln/>
        </p:spPr>
        <p:txBody>
          <a:bodyPr/>
          <a:lstStyle/>
          <a:p>
            <a:r>
              <a:rPr lang="en-US" sz="5100" dirty="0"/>
              <a:t>PSD </a:t>
            </a:r>
            <a:r>
              <a:rPr lang="en-US" sz="5100" dirty="0" smtClean="0"/>
              <a:t>studies and modeling</a:t>
            </a:r>
            <a:endParaRPr lang="en-US" sz="5100" dirty="0"/>
          </a:p>
        </p:txBody>
      </p:sp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392906" y="991195"/>
            <a:ext cx="5116711" cy="2848570"/>
            <a:chOff x="0" y="0"/>
            <a:chExt cx="4584" cy="2552"/>
          </a:xfrm>
        </p:grpSpPr>
        <p:grpSp>
          <p:nvGrpSpPr>
            <p:cNvPr id="12292" name="Group 4"/>
            <p:cNvGrpSpPr>
              <a:grpSpLocks/>
            </p:cNvGrpSpPr>
            <p:nvPr/>
          </p:nvGrpSpPr>
          <p:grpSpPr bwMode="auto">
            <a:xfrm>
              <a:off x="0" y="0"/>
              <a:ext cx="4569" cy="2552"/>
              <a:chOff x="0" y="0"/>
              <a:chExt cx="4569" cy="2552"/>
            </a:xfrm>
          </p:grpSpPr>
          <p:sp>
            <p:nvSpPr>
              <p:cNvPr id="12290" name="Rectangle 2"/>
              <p:cNvSpPr>
                <a:spLocks/>
              </p:cNvSpPr>
              <p:nvPr/>
            </p:nvSpPr>
            <p:spPr bwMode="auto">
              <a:xfrm>
                <a:off x="0" y="0"/>
                <a:ext cx="4569" cy="25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1229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" y="42"/>
                <a:ext cx="3536" cy="2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293" name="Rectangle 5"/>
            <p:cNvSpPr>
              <a:spLocks/>
            </p:cNvSpPr>
            <p:nvPr/>
          </p:nvSpPr>
          <p:spPr bwMode="auto">
            <a:xfrm>
              <a:off x="3493" y="363"/>
              <a:ext cx="1091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4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Data</a:t>
              </a:r>
            </a:p>
            <a:p>
              <a:endParaRPr lang="en-US" sz="14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  <a:p>
              <a:endParaRPr lang="en-US" sz="14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  <a:p>
              <a:r>
                <a:rPr lang="en-US" sz="1400">
                  <a:solidFill>
                    <a:srgbClr val="FF271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Full Model</a:t>
              </a:r>
            </a:p>
            <a:p>
              <a:endParaRPr lang="en-US" sz="14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  <a:p>
              <a:endParaRPr lang="en-US" sz="14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  <a:p>
              <a:r>
                <a:rPr lang="en-US" sz="1400">
                  <a:solidFill>
                    <a:srgbClr val="0044FE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Photoelectron</a:t>
              </a:r>
            </a:p>
            <a:p>
              <a:r>
                <a:rPr lang="en-US" sz="1400">
                  <a:solidFill>
                    <a:srgbClr val="0044FE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Statistics</a:t>
              </a:r>
            </a:p>
          </p:txBody>
        </p:sp>
      </p:grpSp>
      <p:sp>
        <p:nvSpPr>
          <p:cNvPr id="12295" name="Rectangle 7"/>
          <p:cNvSpPr>
            <a:spLocks/>
          </p:cNvSpPr>
          <p:nvPr/>
        </p:nvSpPr>
        <p:spPr bwMode="auto">
          <a:xfrm>
            <a:off x="258961" y="3955852"/>
            <a:ext cx="8724305" cy="279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169650" indent="-169650">
              <a:buSzPct val="100000"/>
              <a:buFont typeface="Helvetica Neue" charset="0"/>
              <a:buChar char="•"/>
            </a:pPr>
            <a:r>
              <a:rPr lang="en-US" sz="2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Good agreement between DS-10 data and the developed model describing F90 distribution for electron recoils, down to energies equivalent to 20-25 keV</a:t>
            </a:r>
            <a:r>
              <a:rPr lang="en-US" sz="2000" baseline="-6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rec</a:t>
            </a:r>
            <a:r>
              <a:rPr lang="en-US" sz="2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(~40 p.e.);</a:t>
            </a:r>
          </a:p>
          <a:p>
            <a:pPr marL="169650" indent="-169650">
              <a:buSzPct val="100000"/>
              <a:buFont typeface="Helvetica Neue" charset="0"/>
              <a:buChar char="•"/>
            </a:pPr>
            <a:endParaRPr lang="en-US" sz="200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169650" indent="-169650">
              <a:buSzPct val="100000"/>
              <a:buFont typeface="Helvetica Neue" charset="0"/>
              <a:buChar char="•"/>
            </a:pPr>
            <a:r>
              <a:rPr lang="en-US" sz="2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Model predicts significant differences in electron leakage compared to simple Binomial Model;</a:t>
            </a:r>
          </a:p>
          <a:p>
            <a:pPr marL="169650" indent="-169650">
              <a:buSzPct val="100000"/>
              <a:buFont typeface="Helvetica Neue" charset="0"/>
              <a:buChar char="•"/>
            </a:pPr>
            <a:endParaRPr lang="en-US" sz="200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169650" indent="-169650">
              <a:buSzPct val="100000"/>
              <a:buFont typeface="Helvetica Neue" charset="0"/>
              <a:buChar char="•"/>
            </a:pPr>
            <a:r>
              <a:rPr lang="en-US" sz="2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Confirmed the expected sensitivity of 10</a:t>
            </a:r>
            <a:r>
              <a:rPr lang="en-US" sz="2000" baseline="32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-45</a:t>
            </a:r>
            <a:r>
              <a:rPr lang="en-US" sz="2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cm</a:t>
            </a:r>
            <a:r>
              <a:rPr lang="en-US" sz="2000" baseline="32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 </a:t>
            </a:r>
            <a:r>
              <a:rPr lang="en-US" sz="2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in 0.1 ton*year for a 100 GeV WIMP;</a:t>
            </a:r>
          </a:p>
        </p:txBody>
      </p:sp>
    </p:spTree>
    <p:extLst>
      <p:ext uri="{BB962C8B-B14F-4D97-AF65-F5344CB8AC3E}">
        <p14:creationId xmlns:p14="http://schemas.microsoft.com/office/powerpoint/2010/main" val="3969093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neral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1" y="2124870"/>
            <a:ext cx="7734300" cy="3476625"/>
          </a:xfrm>
        </p:spPr>
      </p:pic>
      <p:sp>
        <p:nvSpPr>
          <p:cNvPr id="5" name="TextBox 4"/>
          <p:cNvSpPr txBox="1"/>
          <p:nvPr/>
        </p:nvSpPr>
        <p:spPr>
          <a:xfrm>
            <a:off x="3124200" y="1447800"/>
            <a:ext cx="1905000" cy="373659"/>
          </a:xfrm>
          <a:prstGeom prst="rect">
            <a:avLst/>
          </a:prstGeom>
          <a:noFill/>
          <a:ln>
            <a:solidFill>
              <a:schemeClr val="accent1">
                <a:alpha val="99000"/>
              </a:schemeClr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US" dirty="0" smtClean="0"/>
              <a:t>X 8  amplification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" idx="2"/>
          </p:cNvCxnSpPr>
          <p:nvPr/>
        </p:nvCxnSpPr>
        <p:spPr>
          <a:xfrm flipH="1">
            <a:off x="3733800" y="1821459"/>
            <a:ext cx="342900" cy="13027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19200" y="4495801"/>
            <a:ext cx="2057400" cy="373659"/>
          </a:xfrm>
          <a:prstGeom prst="rect">
            <a:avLst/>
          </a:prstGeom>
          <a:noFill/>
          <a:ln>
            <a:solidFill>
              <a:schemeClr val="accent1">
                <a:alpha val="99000"/>
              </a:schemeClr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US" dirty="0" smtClean="0"/>
              <a:t>X 0.2  amplification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819401" y="3733800"/>
            <a:ext cx="990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43000" y="1524000"/>
            <a:ext cx="1524000" cy="373659"/>
          </a:xfrm>
          <a:prstGeom prst="rect">
            <a:avLst/>
          </a:prstGeom>
          <a:noFill/>
          <a:ln>
            <a:solidFill>
              <a:schemeClr val="accent1">
                <a:alpha val="99000"/>
              </a:schemeClr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US" dirty="0" smtClean="0"/>
              <a:t>Discriminated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514600" y="19050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57800" y="1535668"/>
            <a:ext cx="2438400" cy="369328"/>
          </a:xfrm>
          <a:prstGeom prst="rect">
            <a:avLst/>
          </a:prstGeom>
          <a:noFill/>
          <a:ln>
            <a:solidFill>
              <a:schemeClr val="accent1">
                <a:alpha val="99000"/>
              </a:schemeClr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US" dirty="0" smtClean="0"/>
              <a:t>Trigger signal &amp; ID(8 bit)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4495801" y="1905000"/>
            <a:ext cx="17526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TPC </a:t>
            </a:r>
            <a:r>
              <a:rPr lang="en-US" dirty="0" err="1" smtClean="0"/>
              <a:t>ReadOut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well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Cabling</a:t>
            </a:r>
          </a:p>
          <a:p>
            <a:r>
              <a:rPr lang="en-US" dirty="0" smtClean="0"/>
              <a:t>Front-end developed and realized</a:t>
            </a:r>
          </a:p>
          <a:p>
            <a:r>
              <a:rPr lang="en-US" dirty="0" smtClean="0"/>
              <a:t>Digitizers procured</a:t>
            </a:r>
          </a:p>
          <a:p>
            <a:r>
              <a:rPr lang="en-US" dirty="0" smtClean="0"/>
              <a:t>DAQ software</a:t>
            </a:r>
          </a:p>
          <a:p>
            <a:pPr lvl="1"/>
            <a:r>
              <a:rPr lang="en-US" dirty="0" smtClean="0"/>
              <a:t>Developed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Acquisition cluster</a:t>
            </a:r>
          </a:p>
          <a:p>
            <a:pPr lvl="1"/>
            <a:r>
              <a:rPr lang="en-US" dirty="0" smtClean="0"/>
              <a:t>Procured and under installation</a:t>
            </a:r>
          </a:p>
          <a:p>
            <a:pPr marL="457176" lvl="1" indent="0">
              <a:buNone/>
            </a:pPr>
            <a:endParaRPr lang="en-US" dirty="0" smtClean="0"/>
          </a:p>
          <a:p>
            <a:r>
              <a:rPr lang="en-US" dirty="0" smtClean="0"/>
              <a:t>Trigger unit</a:t>
            </a:r>
            <a:endParaRPr lang="en-US" dirty="0"/>
          </a:p>
          <a:p>
            <a:pPr lvl="1"/>
            <a:r>
              <a:rPr lang="en-US" dirty="0" smtClean="0"/>
              <a:t>Developed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Entire system ready to be transferred underground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99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t="19501" r="33971" b="22603"/>
          <a:stretch/>
        </p:blipFill>
        <p:spPr bwMode="auto">
          <a:xfrm>
            <a:off x="139978" y="200938"/>
            <a:ext cx="4296578" cy="346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5" t="6640" r="18640" b="10757"/>
          <a:stretch/>
        </p:blipFill>
        <p:spPr bwMode="auto">
          <a:xfrm>
            <a:off x="4849289" y="3769568"/>
            <a:ext cx="4043191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978" y="3877937"/>
            <a:ext cx="449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Front-end circuit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83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ioacchino Ranucci\AppData\Local\Microsoft\Windows\Temporary Internet Files\Content.IE5\PLRTXRM0\f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2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ioacchino Ranucci\AppData\Local\Microsoft\Windows\Temporary Internet Files\Content.IE5\M3V68RR7\f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ioacchino Ranucci\AppData\Local\Microsoft\Windows\Temporary Internet Files\Content.IE5\X1HS4SCD\f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1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ioacchino Ranucci\AppData\Local\Microsoft\Windows\Temporary Internet Files\Content.IE5\A48M56JU\f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1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8959" y="6235552"/>
            <a:ext cx="580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Already transferred </a:t>
            </a:r>
            <a:r>
              <a:rPr lang="en-US" sz="2800" b="1" dirty="0" smtClean="0">
                <a:solidFill>
                  <a:srgbClr val="FFFF00"/>
                </a:solidFill>
              </a:rPr>
              <a:t>underground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008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61939"/>
            <a:ext cx="845820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675171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150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6309320"/>
            <a:ext cx="3888432" cy="373659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44906" y="5209456"/>
            <a:ext cx="662798" cy="307773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</a:rPr>
              <a:t>20-25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2440" y="6309320"/>
            <a:ext cx="268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5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DarkSide-50kg </a:t>
            </a:r>
            <a:r>
              <a:rPr lang="en-US" sz="3600" dirty="0" err="1"/>
              <a:t>MonteCarlo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282700" y="1549401"/>
            <a:ext cx="7566206" cy="431223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Geant4:</a:t>
            </a:r>
          </a:p>
          <a:p>
            <a:endParaRPr lang="en-US" dirty="0" smtClean="0"/>
          </a:p>
          <a:p>
            <a:pPr marL="742912" lvl="1" indent="-285736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studies for the definition of the dimensions of the detector</a:t>
            </a: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marL="742912" lvl="1" indent="-285736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Evaluation of the background due to material contaminations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err="1" smtClean="0"/>
              <a:t>Fluka</a:t>
            </a:r>
            <a:r>
              <a:rPr lang="en-US" dirty="0" smtClean="0"/>
              <a:t> + Geant4:</a:t>
            </a:r>
          </a:p>
          <a:p>
            <a:endParaRPr lang="en-US" dirty="0"/>
          </a:p>
          <a:p>
            <a:pPr marL="742912" lvl="1" indent="-285736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study of the </a:t>
            </a:r>
            <a:r>
              <a:rPr lang="en-US" dirty="0">
                <a:solidFill>
                  <a:srgbClr val="000090"/>
                </a:solidFill>
              </a:rPr>
              <a:t>background </a:t>
            </a:r>
            <a:r>
              <a:rPr lang="en-US" dirty="0" smtClean="0">
                <a:solidFill>
                  <a:srgbClr val="000090"/>
                </a:solidFill>
              </a:rPr>
              <a:t>in </a:t>
            </a:r>
            <a:r>
              <a:rPr lang="en-US" dirty="0">
                <a:solidFill>
                  <a:srgbClr val="000090"/>
                </a:solidFill>
              </a:rPr>
              <a:t>Hall C from </a:t>
            </a:r>
            <a:r>
              <a:rPr lang="en-US" dirty="0" smtClean="0">
                <a:solidFill>
                  <a:srgbClr val="000090"/>
                </a:solidFill>
              </a:rPr>
              <a:t>cosmic rays and from neutrons</a:t>
            </a:r>
          </a:p>
          <a:p>
            <a:endParaRPr lang="en-US" dirty="0" smtClean="0"/>
          </a:p>
          <a:p>
            <a:r>
              <a:rPr lang="en-US" dirty="0" smtClean="0"/>
              <a:t>Geant4 + custom photon tracing + effect of the electronics:</a:t>
            </a:r>
          </a:p>
          <a:p>
            <a:endParaRPr lang="en-US" dirty="0" smtClean="0"/>
          </a:p>
          <a:p>
            <a:pPr marL="742912" lvl="1" indent="-285736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Investigation of the background rejection through pulse shape </a:t>
            </a:r>
            <a:r>
              <a:rPr lang="en-US" dirty="0" err="1" smtClean="0">
                <a:solidFill>
                  <a:srgbClr val="000090"/>
                </a:solidFill>
              </a:rPr>
              <a:t>discr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</a:p>
          <a:p>
            <a:pPr marL="742912" lvl="1" indent="-285736">
              <a:buFont typeface="Arial"/>
              <a:buChar char="•"/>
            </a:pPr>
            <a:endParaRPr lang="en-US" dirty="0">
              <a:solidFill>
                <a:srgbClr val="000090"/>
              </a:solidFill>
            </a:endParaRPr>
          </a:p>
          <a:p>
            <a:pPr marL="742912" lvl="1" indent="-285736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t</a:t>
            </a:r>
            <a:r>
              <a:rPr lang="en-US" dirty="0" smtClean="0">
                <a:solidFill>
                  <a:srgbClr val="000090"/>
                </a:solidFill>
              </a:rPr>
              <a:t>uning and efficiency evaluation of </a:t>
            </a:r>
            <a:r>
              <a:rPr lang="en-US" dirty="0">
                <a:solidFill>
                  <a:srgbClr val="000090"/>
                </a:solidFill>
              </a:rPr>
              <a:t>the </a:t>
            </a:r>
            <a:r>
              <a:rPr lang="en-US" dirty="0" smtClean="0">
                <a:solidFill>
                  <a:srgbClr val="000090"/>
                </a:solidFill>
              </a:rPr>
              <a:t>reconstruction algorithms</a:t>
            </a:r>
          </a:p>
        </p:txBody>
      </p:sp>
    </p:spTree>
    <p:extLst>
      <p:ext uri="{BB962C8B-B14F-4D97-AF65-F5344CB8AC3E}">
        <p14:creationId xmlns:p14="http://schemas.microsoft.com/office/powerpoint/2010/main" val="20318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2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DarkSide-50kg MC event</a:t>
            </a:r>
          </a:p>
        </p:txBody>
      </p:sp>
      <p:pic>
        <p:nvPicPr>
          <p:cNvPr id="3" name="Picture 2" descr="Schermata 10-2455866 alle 12.55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8370" r="45370" b="14593"/>
          <a:stretch/>
        </p:blipFill>
        <p:spPr>
          <a:xfrm>
            <a:off x="2164529" y="1300618"/>
            <a:ext cx="4809066" cy="4402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672" y="6012918"/>
            <a:ext cx="9004581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Argon scintillation light (128 nm) shifted by TPB and collected on Top and Bottom PMT arrays</a:t>
            </a:r>
          </a:p>
        </p:txBody>
      </p:sp>
    </p:spTree>
    <p:extLst>
      <p:ext uri="{BB962C8B-B14F-4D97-AF65-F5344CB8AC3E}">
        <p14:creationId xmlns:p14="http://schemas.microsoft.com/office/powerpoint/2010/main" val="29822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4624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Imminent DS-50 next steps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067274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First </a:t>
            </a:r>
            <a:r>
              <a:rPr lang="en-US" sz="2000" dirty="0" err="1" smtClean="0"/>
              <a:t>cooldown</a:t>
            </a:r>
            <a:r>
              <a:rPr lang="en-US" sz="2000" dirty="0" smtClean="0"/>
              <a:t> and calibration campaign with normal </a:t>
            </a:r>
            <a:r>
              <a:rPr lang="en-US" sz="2000" dirty="0" smtClean="0"/>
              <a:t>argon starting now </a:t>
            </a: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Completion of underground installation of both electronics systems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Completion of </a:t>
            </a:r>
            <a:r>
              <a:rPr lang="en-US" sz="2000" dirty="0" err="1" smtClean="0"/>
              <a:t>muon</a:t>
            </a:r>
            <a:r>
              <a:rPr lang="en-US" sz="2000" dirty="0" smtClean="0"/>
              <a:t> veto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Replacement of </a:t>
            </a:r>
            <a:r>
              <a:rPr lang="en-US" sz="2000" dirty="0"/>
              <a:t>the models </a:t>
            </a:r>
            <a:r>
              <a:rPr lang="en-US" sz="2000" dirty="0" smtClean="0"/>
              <a:t>R11065 with the R11065-20 PMT’s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Fill of the Sphere with boron-loaded </a:t>
            </a:r>
            <a:r>
              <a:rPr lang="en-US" sz="2000" dirty="0" smtClean="0"/>
              <a:t>scintillator (end of May) finalization of the authorization being worked out together with LNGS Directorship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Fill of the </a:t>
            </a:r>
            <a:r>
              <a:rPr lang="en-US" sz="2000" dirty="0" err="1"/>
              <a:t>muon</a:t>
            </a:r>
            <a:r>
              <a:rPr lang="en-US" sz="2000" dirty="0"/>
              <a:t> veto with ultra-pure water by </a:t>
            </a:r>
            <a:r>
              <a:rPr lang="en-US" sz="2000" dirty="0" smtClean="0"/>
              <a:t>middle of June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July: fill of the TPC with depleted argon and start-up of data taking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56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3643"/>
            <a:ext cx="9068000" cy="537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07340"/>
            <a:ext cx="19442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Outlook DS-5000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40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Conclusions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268760"/>
            <a:ext cx="82089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installation of the DarkSide-50 set-up is progressing at “full steam” with an impressive record of achievements over the past few months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The detector is ready to enter the full operative mode and data taking with the Depleted Argon will commence in the Summer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83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496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CC3300"/>
                </a:solidFill>
                <a:latin typeface="Garamond" pitchFamily="18" charset="0"/>
              </a:rPr>
              <a:t>3D full view of the detector </a:t>
            </a:r>
            <a:endParaRPr lang="en-US" sz="3600" dirty="0"/>
          </a:p>
        </p:txBody>
      </p:sp>
      <p:pic>
        <p:nvPicPr>
          <p:cNvPr id="3077" name="Picture 7" descr="BD21448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765175"/>
            <a:ext cx="6048474" cy="10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E:\Dark Side\DarkSide\Disegni\CRs\HanoiCR\NX-HanoiCR\Hanoi-Total\Full-detector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3672408" cy="5700774"/>
          </a:xfrm>
          <a:prstGeom prst="rect">
            <a:avLst/>
          </a:prstGeom>
          <a:noFill/>
        </p:spPr>
      </p:pic>
      <p:pic>
        <p:nvPicPr>
          <p:cNvPr id="1026" name="Picture 2" descr="E:\Dark Side\DarkSide\Disegni\CRs\HanoiCR\NX-HanoiCR\Hanoi-Total\Figure\HanoiCR-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908720"/>
            <a:ext cx="5440784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26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056798"/>
            <a:ext cx="7920880" cy="532453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342882" indent="-342882">
              <a:buFont typeface="Wingdings" pitchFamily="2" charset="2"/>
              <a:buChar char="ü"/>
            </a:pPr>
            <a:r>
              <a:rPr lang="en-US" sz="2000" dirty="0"/>
              <a:t>Infrastructures: Clean rooms, </a:t>
            </a:r>
            <a:r>
              <a:rPr lang="it-IT" sz="2000" dirty="0"/>
              <a:t>Radon suppression </a:t>
            </a:r>
            <a:r>
              <a:rPr lang="it-IT" sz="2000" dirty="0" smtClean="0"/>
              <a:t>system</a:t>
            </a:r>
            <a:endParaRPr lang="it-IT" sz="2000" dirty="0"/>
          </a:p>
          <a:p>
            <a:pPr marL="342882" indent="-342882">
              <a:buFont typeface="Wingdings" pitchFamily="2" charset="2"/>
              <a:buChar char="ü"/>
            </a:pPr>
            <a:endParaRPr lang="it-IT" sz="2000" dirty="0"/>
          </a:p>
          <a:p>
            <a:pPr marL="342882" indent="-342882">
              <a:buFont typeface="Wingdings" pitchFamily="2" charset="2"/>
              <a:buChar char="ü"/>
            </a:pPr>
            <a:r>
              <a:rPr lang="it-IT" sz="2000" dirty="0"/>
              <a:t>Vetoes (muon and neutron)</a:t>
            </a:r>
          </a:p>
          <a:p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r>
              <a:rPr lang="it-IT" sz="2000" dirty="0"/>
              <a:t>Supporting and Containment Stainless Steel </a:t>
            </a:r>
            <a:r>
              <a:rPr lang="it-IT" sz="2000" dirty="0" smtClean="0"/>
              <a:t>Sphere</a:t>
            </a: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r>
              <a:rPr lang="it-IT" sz="2000" dirty="0"/>
              <a:t>Diffusive panels (Tyvek and Lumirror</a:t>
            </a:r>
            <a:r>
              <a:rPr lang="it-IT" sz="2000" dirty="0" smtClean="0"/>
              <a:t>)</a:t>
            </a: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r>
              <a:rPr lang="it-IT" sz="2000" dirty="0"/>
              <a:t>PMTs, support parts, cables, fibers for monitoring of the </a:t>
            </a:r>
            <a:r>
              <a:rPr lang="it-IT" sz="2000" dirty="0" smtClean="0"/>
              <a:t>devices</a:t>
            </a: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r>
              <a:rPr lang="it-IT" sz="2000" dirty="0"/>
              <a:t>Electronics &amp; </a:t>
            </a:r>
            <a:r>
              <a:rPr lang="it-IT" sz="2000" dirty="0" smtClean="0"/>
              <a:t>DAQ</a:t>
            </a:r>
            <a:endParaRPr lang="en-US" sz="2000" dirty="0"/>
          </a:p>
          <a:p>
            <a:pPr marL="800059" lvl="1" indent="-342882">
              <a:buFont typeface="Arial" pitchFamily="34" charset="0"/>
              <a:buChar char="•"/>
            </a:pP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r>
              <a:rPr lang="it-IT" sz="2000" dirty="0"/>
              <a:t>Liquid scintillator (TMB+PC+PPO</a:t>
            </a:r>
            <a:r>
              <a:rPr lang="it-IT" sz="2000" dirty="0" smtClean="0"/>
              <a:t>)</a:t>
            </a: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r>
              <a:rPr lang="it-IT" sz="2000" dirty="0"/>
              <a:t>New purification </a:t>
            </a:r>
            <a:r>
              <a:rPr lang="it-IT" sz="2000" dirty="0" smtClean="0"/>
              <a:t>system</a:t>
            </a: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endParaRPr lang="it-IT" sz="2000" dirty="0"/>
          </a:p>
          <a:p>
            <a:pPr marL="800059" lvl="1" indent="-342882">
              <a:buFont typeface="Arial" pitchFamily="34" charset="0"/>
              <a:buChar char="•"/>
            </a:pPr>
            <a:r>
              <a:rPr lang="it-IT" sz="2000" dirty="0"/>
              <a:t>Insertion systems for source calibration (valid also for TPC</a:t>
            </a:r>
            <a:r>
              <a:rPr lang="it-IT" sz="2000" dirty="0" smtClean="0"/>
              <a:t>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116633"/>
            <a:ext cx="7992888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Hardware </a:t>
            </a:r>
            <a:r>
              <a:rPr lang="en-US" sz="2800" dirty="0">
                <a:solidFill>
                  <a:srgbClr val="FF0000"/>
                </a:solidFill>
              </a:rPr>
              <a:t>breakdown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7920880" cy="624786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it-IT" sz="2000" dirty="0"/>
              <a:t>Inner detector</a:t>
            </a:r>
          </a:p>
          <a:p>
            <a:endParaRPr lang="it-IT" sz="2000" dirty="0"/>
          </a:p>
          <a:p>
            <a:pPr marL="800059" lvl="1" indent="-342882">
              <a:buFont typeface="Wingdings" pitchFamily="2" charset="2"/>
              <a:buChar char="ü"/>
            </a:pPr>
            <a:r>
              <a:rPr lang="it-IT" sz="2000" dirty="0" smtClean="0"/>
              <a:t>Cryostat</a:t>
            </a:r>
            <a:endParaRPr lang="it-IT" sz="2000" dirty="0"/>
          </a:p>
          <a:p>
            <a:pPr marL="800059" lvl="1" indent="-342882">
              <a:buFont typeface="Wingdings" pitchFamily="2" charset="2"/>
              <a:buChar char="ü"/>
            </a:pPr>
            <a:endParaRPr lang="it-IT" sz="2000" dirty="0"/>
          </a:p>
          <a:p>
            <a:pPr marL="800059" lvl="1" indent="-342882">
              <a:buFont typeface="Wingdings" pitchFamily="2" charset="2"/>
              <a:buChar char="ü"/>
            </a:pPr>
            <a:r>
              <a:rPr lang="it-IT" sz="2000" dirty="0"/>
              <a:t>TPC </a:t>
            </a:r>
          </a:p>
          <a:p>
            <a:pPr marL="1257236" lvl="2" indent="-342882">
              <a:buFont typeface="Arial" pitchFamily="34" charset="0"/>
              <a:buChar char="•"/>
            </a:pPr>
            <a:r>
              <a:rPr lang="it-IT" sz="2000" dirty="0"/>
              <a:t>Teflon support structure for the PMTs</a:t>
            </a:r>
          </a:p>
          <a:p>
            <a:pPr marL="1085795" lvl="2" indent="-171441">
              <a:buFont typeface="Arial" pitchFamily="34" charset="0"/>
              <a:buChar char="•"/>
            </a:pPr>
            <a:endParaRPr lang="it-IT" sz="1200" dirty="0"/>
          </a:p>
          <a:p>
            <a:pPr marL="1257236" lvl="2" indent="-342882">
              <a:buFont typeface="Arial" pitchFamily="34" charset="0"/>
              <a:buChar char="•"/>
            </a:pPr>
            <a:r>
              <a:rPr lang="it-IT" sz="2000" dirty="0"/>
              <a:t>Reflector </a:t>
            </a:r>
          </a:p>
          <a:p>
            <a:pPr marL="1085795" lvl="2" indent="-171441">
              <a:buFont typeface="Arial" pitchFamily="34" charset="0"/>
              <a:buChar char="•"/>
            </a:pPr>
            <a:endParaRPr lang="it-IT" sz="1200" dirty="0"/>
          </a:p>
          <a:p>
            <a:pPr marL="1257236" lvl="2" indent="-342882">
              <a:buFont typeface="Arial" pitchFamily="34" charset="0"/>
              <a:buChar char="•"/>
            </a:pPr>
            <a:r>
              <a:rPr lang="it-IT" sz="2000" dirty="0"/>
              <a:t>field cage rings</a:t>
            </a:r>
          </a:p>
          <a:p>
            <a:pPr marL="1085795" lvl="2" indent="-171441">
              <a:buFont typeface="Arial" pitchFamily="34" charset="0"/>
              <a:buChar char="•"/>
            </a:pPr>
            <a:endParaRPr lang="it-IT" sz="1200" dirty="0"/>
          </a:p>
          <a:p>
            <a:pPr marL="1257236" lvl="2" indent="-342882">
              <a:buFont typeface="Arial" pitchFamily="34" charset="0"/>
              <a:buChar char="•"/>
            </a:pPr>
            <a:r>
              <a:rPr lang="it-IT" sz="2000" dirty="0"/>
              <a:t>Silica windows</a:t>
            </a:r>
          </a:p>
          <a:p>
            <a:pPr marL="1085795" lvl="2" indent="-171441">
              <a:buFont typeface="Arial" pitchFamily="34" charset="0"/>
              <a:buChar char="•"/>
            </a:pPr>
            <a:endParaRPr lang="it-IT" sz="1200" dirty="0"/>
          </a:p>
          <a:p>
            <a:pPr marL="1257236" lvl="2" indent="-342882">
              <a:buFont typeface="Arial" pitchFamily="34" charset="0"/>
              <a:buChar char="•"/>
            </a:pPr>
            <a:r>
              <a:rPr lang="it-IT" sz="2000" dirty="0"/>
              <a:t>Feedthroughs</a:t>
            </a:r>
          </a:p>
          <a:p>
            <a:pPr marL="1257236" lvl="2" indent="-342882">
              <a:buFont typeface="Arial" pitchFamily="34" charset="0"/>
              <a:buChar char="•"/>
            </a:pPr>
            <a:endParaRPr lang="it-IT" sz="2000" dirty="0"/>
          </a:p>
          <a:p>
            <a:pPr marL="1257236" lvl="2" indent="-342882">
              <a:buFont typeface="Arial" pitchFamily="34" charset="0"/>
              <a:buChar char="•"/>
            </a:pPr>
            <a:r>
              <a:rPr lang="it-IT" sz="2000" dirty="0"/>
              <a:t>evaporator</a:t>
            </a:r>
          </a:p>
          <a:p>
            <a:pPr marL="1085795" lvl="2" indent="-171441">
              <a:buFont typeface="Arial" pitchFamily="34" charset="0"/>
              <a:buChar char="•"/>
            </a:pPr>
            <a:endParaRPr lang="it-IT" sz="1200" dirty="0"/>
          </a:p>
          <a:p>
            <a:pPr marL="1257236" lvl="2" indent="-342882">
              <a:buFont typeface="Arial" pitchFamily="34" charset="0"/>
              <a:buChar char="•"/>
            </a:pPr>
            <a:r>
              <a:rPr lang="it-IT" sz="2000" dirty="0"/>
              <a:t>Cryogenic </a:t>
            </a:r>
            <a:r>
              <a:rPr lang="it-IT" sz="2000" dirty="0" smtClean="0"/>
              <a:t>PMTs</a:t>
            </a:r>
            <a:endParaRPr lang="it-IT" sz="2000" dirty="0"/>
          </a:p>
          <a:p>
            <a:pPr lvl="1"/>
            <a:endParaRPr lang="it-IT" sz="2000" dirty="0"/>
          </a:p>
          <a:p>
            <a:pPr marL="800059" lvl="1" indent="-342882">
              <a:buFont typeface="Wingdings" pitchFamily="2" charset="2"/>
              <a:buChar char="ü"/>
            </a:pPr>
            <a:r>
              <a:rPr lang="it-IT" sz="2000" dirty="0"/>
              <a:t>Read-out electronics &amp; </a:t>
            </a:r>
            <a:r>
              <a:rPr lang="it-IT" sz="2000" dirty="0" smtClean="0"/>
              <a:t>DAQ</a:t>
            </a:r>
            <a:endParaRPr lang="en-US" sz="2000" dirty="0"/>
          </a:p>
          <a:p>
            <a:pPr marL="800059" lvl="1" indent="-342882">
              <a:buFont typeface="Wingdings" pitchFamily="2" charset="2"/>
              <a:buChar char="ü"/>
            </a:pPr>
            <a:endParaRPr lang="it-IT" sz="2000" dirty="0"/>
          </a:p>
          <a:p>
            <a:pPr marL="800059" lvl="1" indent="-342882">
              <a:buFont typeface="Wingdings" pitchFamily="2" charset="2"/>
              <a:buChar char="ü"/>
            </a:pPr>
            <a:r>
              <a:rPr lang="it-IT" sz="2000" dirty="0"/>
              <a:t>Cryogenic </a:t>
            </a:r>
            <a:r>
              <a:rPr lang="it-IT" sz="2000" dirty="0" smtClean="0"/>
              <a:t>system</a:t>
            </a:r>
            <a:endParaRPr lang="it-IT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-27384"/>
            <a:ext cx="7848872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Hardware breakdown (cont’d)</a:t>
            </a:r>
          </a:p>
        </p:txBody>
      </p:sp>
    </p:spTree>
    <p:extLst>
      <p:ext uri="{BB962C8B-B14F-4D97-AF65-F5344CB8AC3E}">
        <p14:creationId xmlns:p14="http://schemas.microsoft.com/office/powerpoint/2010/main" val="16635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3EB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F8F3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21711</TotalTime>
  <Words>1503</Words>
  <Application>Microsoft Office PowerPoint</Application>
  <PresentationFormat>On-screen Show (4:3)</PresentationFormat>
  <Paragraphs>309</Paragraphs>
  <Slides>69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Office Theme</vt:lpstr>
      <vt:lpstr>Title &amp; Bullets</vt:lpstr>
      <vt:lpstr>1_Title &amp; Bullets</vt:lpstr>
      <vt:lpstr>DarkSide-50 status report</vt:lpstr>
      <vt:lpstr>DarkSide Collaboration</vt:lpstr>
      <vt:lpstr>PowerPoint Presentation</vt:lpstr>
      <vt:lpstr>DarkSide 10</vt:lpstr>
      <vt:lpstr>DarkSide-10 Activities and Results</vt:lpstr>
      <vt:lpstr>PSD studies and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PMT test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Veto Electronics</vt:lpstr>
      <vt:lpstr>Outer Detector: review of DAQ</vt:lpstr>
      <vt:lpstr>Outer Detector: review of DAQ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DS-50</vt:lpstr>
      <vt:lpstr>PowerPoint Presentation</vt:lpstr>
      <vt:lpstr>PowerPoint Presentation</vt:lpstr>
      <vt:lpstr>PowerPoint Presentation</vt:lpstr>
      <vt:lpstr>DS-50 TPC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TPC ReadOut</vt:lpstr>
      <vt:lpstr>Activities well in progress</vt:lpstr>
      <vt:lpstr>PowerPoint Presentation</vt:lpstr>
      <vt:lpstr>PowerPoint Presentation</vt:lpstr>
      <vt:lpstr>PowerPoint Presentation</vt:lpstr>
      <vt:lpstr>DarkSide-50kg MonteCarlo</vt:lpstr>
      <vt:lpstr>DarkSide-50kg MC event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CTF-DarkSide</dc:title>
  <dc:creator>P</dc:creator>
  <cp:lastModifiedBy>Gioacchino Ranucci</cp:lastModifiedBy>
  <cp:revision>298</cp:revision>
  <dcterms:created xsi:type="dcterms:W3CDTF">2011-10-18T13:35:32Z</dcterms:created>
  <dcterms:modified xsi:type="dcterms:W3CDTF">2013-05-21T11:51:41Z</dcterms:modified>
</cp:coreProperties>
</file>