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70" r:id="rId3"/>
    <p:sldId id="256" r:id="rId4"/>
    <p:sldId id="264" r:id="rId5"/>
    <p:sldId id="268" r:id="rId6"/>
    <p:sldId id="267" r:id="rId7"/>
    <p:sldId id="265" r:id="rId8"/>
    <p:sldId id="266" r:id="rId9"/>
    <p:sldId id="258" r:id="rId10"/>
    <p:sldId id="259" r:id="rId11"/>
    <p:sldId id="260" r:id="rId12"/>
    <p:sldId id="261"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1" autoAdjust="0"/>
  </p:normalViewPr>
  <p:slideViewPr>
    <p:cSldViewPr>
      <p:cViewPr varScale="1">
        <p:scale>
          <a:sx n="87" d="100"/>
          <a:sy n="87" d="100"/>
        </p:scale>
        <p:origin x="-9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C0769-20EC-4556-BD16-E1AA12D91E4F}" type="datetimeFigureOut">
              <a:rPr lang="en-US" smtClean="0"/>
              <a:pPr/>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60396-696E-4A2A-AC43-58E565D889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7F9BC6-FACA-4477-B941-AB54270D8B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Circa 1 k€/ </a:t>
            </a:r>
            <a:r>
              <a:rPr lang="en-US" dirty="0" err="1" smtClean="0"/>
              <a:t>maschera</a:t>
            </a:r>
            <a:r>
              <a:rPr lang="en-US" dirty="0" smtClean="0"/>
              <a:t> / ad </a:t>
            </a:r>
            <a:r>
              <a:rPr lang="en-US" dirty="0" err="1" smtClean="0"/>
              <a:t>es</a:t>
            </a:r>
            <a:r>
              <a:rPr lang="en-US" dirty="0" smtClean="0"/>
              <a:t>. </a:t>
            </a:r>
            <a:r>
              <a:rPr lang="en-US" dirty="0" err="1" smtClean="0"/>
              <a:t>strutture</a:t>
            </a:r>
            <a:r>
              <a:rPr lang="en-US" dirty="0" smtClean="0"/>
              <a:t> </a:t>
            </a:r>
            <a:r>
              <a:rPr lang="en-US" dirty="0" err="1" smtClean="0"/>
              <a:t>di</a:t>
            </a:r>
            <a:r>
              <a:rPr lang="en-US" dirty="0" smtClean="0"/>
              <a:t> test, la </a:t>
            </a:r>
            <a:r>
              <a:rPr lang="en-US" dirty="0" err="1" smtClean="0"/>
              <a:t>struttura</a:t>
            </a:r>
            <a:r>
              <a:rPr lang="en-US" dirty="0" smtClean="0"/>
              <a:t> </a:t>
            </a:r>
            <a:r>
              <a:rPr lang="en-US" dirty="0" err="1" smtClean="0"/>
              <a:t>più</a:t>
            </a:r>
            <a:r>
              <a:rPr lang="en-US" dirty="0" smtClean="0"/>
              <a:t> </a:t>
            </a:r>
            <a:r>
              <a:rPr lang="en-US" dirty="0" err="1" smtClean="0"/>
              <a:t>grande</a:t>
            </a:r>
            <a:r>
              <a:rPr lang="en-US" dirty="0" smtClean="0"/>
              <a:t> non è </a:t>
            </a:r>
            <a:r>
              <a:rPr lang="en-US" dirty="0" err="1" smtClean="0"/>
              <a:t>riuscita</a:t>
            </a:r>
            <a:r>
              <a:rPr lang="en-US" baseline="0" dirty="0" smtClean="0"/>
              <a:t> / ad </a:t>
            </a:r>
            <a:r>
              <a:rPr lang="en-US" baseline="0" dirty="0" err="1" smtClean="0"/>
              <a:t>es</a:t>
            </a:r>
            <a:r>
              <a:rPr lang="en-US" baseline="0" dirty="0" smtClean="0"/>
              <a:t>. test </a:t>
            </a:r>
            <a:r>
              <a:rPr lang="en-US" baseline="0" dirty="0" err="1" smtClean="0"/>
              <a:t>angolo</a:t>
            </a:r>
            <a:r>
              <a:rPr lang="en-US" baseline="0" dirty="0" smtClean="0"/>
              <a:t> piano </a:t>
            </a:r>
            <a:r>
              <a:rPr lang="en-US" baseline="0" dirty="0" err="1" smtClean="0"/>
              <a:t>cristallino</a:t>
            </a:r>
            <a:r>
              <a:rPr lang="en-US" baseline="0" dirty="0" smtClean="0"/>
              <a:t> -&gt; Q ?</a:t>
            </a:r>
          </a:p>
          <a:p>
            <a:r>
              <a:rPr lang="en-US" baseline="0" dirty="0" err="1" smtClean="0"/>
              <a:t>Successo</a:t>
            </a:r>
            <a:r>
              <a:rPr lang="en-US" baseline="0" dirty="0" smtClean="0"/>
              <a:t> per </a:t>
            </a:r>
            <a:r>
              <a:rPr lang="en-US" baseline="0" dirty="0" err="1" smtClean="0"/>
              <a:t>l’ntegrazione</a:t>
            </a:r>
            <a:r>
              <a:rPr lang="en-US" baseline="0" dirty="0" smtClean="0"/>
              <a:t> </a:t>
            </a:r>
            <a:r>
              <a:rPr lang="en-US" baseline="0" dirty="0" err="1" smtClean="0"/>
              <a:t>linee</a:t>
            </a:r>
            <a:r>
              <a:rPr lang="en-US" baseline="0" dirty="0" smtClean="0"/>
              <a:t> </a:t>
            </a:r>
            <a:r>
              <a:rPr lang="en-US" baseline="0" dirty="0" err="1" smtClean="0"/>
              <a:t>di</a:t>
            </a:r>
            <a:r>
              <a:rPr lang="en-US" baseline="0" dirty="0" smtClean="0"/>
              <a:t> dicing (</a:t>
            </a:r>
            <a:r>
              <a:rPr lang="en-US" baseline="0" dirty="0" err="1" smtClean="0"/>
              <a:t>tagli</a:t>
            </a:r>
            <a:r>
              <a:rPr lang="en-US" baseline="0" dirty="0" smtClean="0"/>
              <a:t>) : </a:t>
            </a:r>
            <a:r>
              <a:rPr lang="en-US" baseline="0" dirty="0" err="1" smtClean="0"/>
              <a:t>ridurre</a:t>
            </a:r>
            <a:r>
              <a:rPr lang="en-US" baseline="0" dirty="0" smtClean="0"/>
              <a:t> </a:t>
            </a:r>
            <a:r>
              <a:rPr lang="en-US" baseline="0" dirty="0" err="1" smtClean="0"/>
              <a:t>superficie</a:t>
            </a:r>
            <a:r>
              <a:rPr lang="en-US" baseline="0" dirty="0" smtClean="0"/>
              <a:t> </a:t>
            </a:r>
            <a:r>
              <a:rPr lang="en-US" baseline="0" dirty="0" err="1" smtClean="0"/>
              <a:t>supporto</a:t>
            </a:r>
            <a:r>
              <a:rPr lang="en-US" baseline="0" dirty="0" smtClean="0"/>
              <a:t> </a:t>
            </a:r>
            <a:r>
              <a:rPr lang="en-US" baseline="0" dirty="0" err="1" smtClean="0"/>
              <a:t>contorno</a:t>
            </a:r>
            <a:r>
              <a:rPr lang="en-US" baseline="0" dirty="0" smtClean="0"/>
              <a:t> </a:t>
            </a:r>
            <a:r>
              <a:rPr lang="en-US" baseline="0" dirty="0" err="1" smtClean="0"/>
              <a:t>di</a:t>
            </a:r>
            <a:r>
              <a:rPr lang="en-US" baseline="0" dirty="0" smtClean="0"/>
              <a:t> </a:t>
            </a:r>
            <a:r>
              <a:rPr lang="en-US" baseline="0" dirty="0" err="1" smtClean="0"/>
              <a:t>ciascun</a:t>
            </a:r>
            <a:r>
              <a:rPr lang="en-US" baseline="0" dirty="0" smtClean="0"/>
              <a:t> </a:t>
            </a:r>
            <a:r>
              <a:rPr lang="en-US" baseline="0" dirty="0" err="1" smtClean="0"/>
              <a:t>dispositivo</a:t>
            </a:r>
            <a:r>
              <a:rPr lang="en-US" baseline="0" dirty="0" smtClean="0"/>
              <a:t>, </a:t>
            </a:r>
            <a:r>
              <a:rPr lang="en-US" baseline="0" dirty="0" err="1" smtClean="0"/>
              <a:t>minori</a:t>
            </a:r>
            <a:r>
              <a:rPr lang="en-US" baseline="0" dirty="0" smtClean="0"/>
              <a:t> </a:t>
            </a:r>
            <a:r>
              <a:rPr lang="en-US" baseline="0" dirty="0" err="1" smtClean="0"/>
              <a:t>modi</a:t>
            </a:r>
            <a:r>
              <a:rPr lang="en-US" baseline="0" dirty="0" smtClean="0"/>
              <a:t> </a:t>
            </a:r>
            <a:r>
              <a:rPr lang="en-US" baseline="0" dirty="0" err="1" smtClean="0"/>
              <a:t>di</a:t>
            </a:r>
            <a:r>
              <a:rPr lang="en-US" baseline="0" dirty="0" smtClean="0"/>
              <a:t> </a:t>
            </a:r>
            <a:r>
              <a:rPr lang="en-US" baseline="0" dirty="0" err="1" smtClean="0"/>
              <a:t>membrana</a:t>
            </a:r>
            <a:r>
              <a:rPr lang="en-US" baseline="0" dirty="0" smtClean="0"/>
              <a:t> </a:t>
            </a:r>
            <a:r>
              <a:rPr lang="en-US" baseline="0" dirty="0" err="1" smtClean="0"/>
              <a:t>residui</a:t>
            </a:r>
            <a:r>
              <a:rPr lang="en-US" baseline="0" dirty="0" smtClean="0"/>
              <a:t> del </a:t>
            </a:r>
            <a:r>
              <a:rPr lang="en-US" baseline="0" dirty="0" err="1" smtClean="0"/>
              <a:t>supporto</a:t>
            </a:r>
            <a:endParaRPr lang="en-US" dirty="0"/>
          </a:p>
        </p:txBody>
      </p:sp>
      <p:sp>
        <p:nvSpPr>
          <p:cNvPr id="4" name="Slide Number Placeholder 3"/>
          <p:cNvSpPr>
            <a:spLocks noGrp="1"/>
          </p:cNvSpPr>
          <p:nvPr>
            <p:ph type="sldNum" sz="quarter" idx="10"/>
          </p:nvPr>
        </p:nvSpPr>
        <p:spPr/>
        <p:txBody>
          <a:bodyPr/>
          <a:lstStyle/>
          <a:p>
            <a:fld id="{25053966-F186-4E2C-8870-4454FE26AB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053966-F186-4E2C-8870-4454FE26AB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err="1" smtClean="0"/>
              <a:t>Sviluppo</a:t>
            </a:r>
            <a:r>
              <a:rPr lang="en-US" baseline="0" dirty="0" smtClean="0"/>
              <a:t> </a:t>
            </a:r>
            <a:r>
              <a:rPr lang="en-US" baseline="0" dirty="0" err="1" smtClean="0"/>
              <a:t>di</a:t>
            </a:r>
            <a:r>
              <a:rPr lang="en-US" baseline="0" dirty="0" smtClean="0"/>
              <a:t> </a:t>
            </a:r>
            <a:r>
              <a:rPr lang="en-US" baseline="0" dirty="0" err="1" smtClean="0"/>
              <a:t>processo</a:t>
            </a:r>
            <a:r>
              <a:rPr lang="en-US" baseline="0" dirty="0" smtClean="0"/>
              <a:t> + </a:t>
            </a:r>
            <a:r>
              <a:rPr lang="en-US" dirty="0" err="1" smtClean="0"/>
              <a:t>processo</a:t>
            </a:r>
            <a:r>
              <a:rPr lang="en-US" dirty="0" smtClean="0"/>
              <a:t> a 3</a:t>
            </a:r>
            <a:r>
              <a:rPr lang="en-US" baseline="0" dirty="0" smtClean="0"/>
              <a:t> </a:t>
            </a:r>
            <a:r>
              <a:rPr lang="en-US" baseline="0" dirty="0" err="1" smtClean="0"/>
              <a:t>maschere</a:t>
            </a:r>
            <a:endParaRPr lang="en-US" baseline="0"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fld id="{65E60396-696E-4A2A-AC43-58E565D889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E60396-696E-4A2A-AC43-58E565D889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F0ECBF8-86E8-4B49-ACF6-4D2293087B41}" type="datetime1">
              <a:rPr lang="it-IT" smtClean="0"/>
              <a:pPr/>
              <a:t>01/07/2013</a:t>
            </a:fld>
            <a:endParaRPr lang="it-IT"/>
          </a:p>
        </p:txBody>
      </p:sp>
      <p:sp>
        <p:nvSpPr>
          <p:cNvPr id="5" name="Segnaposto piè di pagina 4"/>
          <p:cNvSpPr>
            <a:spLocks noGrp="1"/>
          </p:cNvSpPr>
          <p:nvPr>
            <p:ph type="ftr" sz="quarter" idx="11"/>
          </p:nvPr>
        </p:nvSpPr>
        <p:spPr/>
        <p:txBody>
          <a:bodyPr/>
          <a:lstStyle/>
          <a:p>
            <a:r>
              <a:rPr lang="it-IT" smtClean="0"/>
              <a:t>Consiglio Sez Padova, 2 Luglio 2013</a:t>
            </a:r>
            <a:endParaRPr lang="it-IT"/>
          </a:p>
        </p:txBody>
      </p:sp>
      <p:sp>
        <p:nvSpPr>
          <p:cNvPr id="6" name="Segnaposto numero diapositiva 5"/>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9C6B59-09DB-4452-90AD-1C0393C1016C}" type="datetime1">
              <a:rPr lang="it-IT" smtClean="0"/>
              <a:pPr/>
              <a:t>01/07/2013</a:t>
            </a:fld>
            <a:endParaRPr lang="it-IT"/>
          </a:p>
        </p:txBody>
      </p:sp>
      <p:sp>
        <p:nvSpPr>
          <p:cNvPr id="5" name="Segnaposto piè di pagina 4"/>
          <p:cNvSpPr>
            <a:spLocks noGrp="1"/>
          </p:cNvSpPr>
          <p:nvPr>
            <p:ph type="ftr" sz="quarter" idx="11"/>
          </p:nvPr>
        </p:nvSpPr>
        <p:spPr/>
        <p:txBody>
          <a:bodyPr/>
          <a:lstStyle/>
          <a:p>
            <a:r>
              <a:rPr lang="it-IT" smtClean="0"/>
              <a:t>Consiglio Sez Padova, 2 Luglio 2013</a:t>
            </a:r>
            <a:endParaRPr lang="it-IT"/>
          </a:p>
        </p:txBody>
      </p:sp>
      <p:sp>
        <p:nvSpPr>
          <p:cNvPr id="6" name="Segnaposto numero diapositiva 5"/>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8B97BF1-13EF-4461-B414-0F1BA35669FC}" type="datetime1">
              <a:rPr lang="it-IT" smtClean="0"/>
              <a:pPr/>
              <a:t>01/07/2013</a:t>
            </a:fld>
            <a:endParaRPr lang="it-IT"/>
          </a:p>
        </p:txBody>
      </p:sp>
      <p:sp>
        <p:nvSpPr>
          <p:cNvPr id="5" name="Segnaposto piè di pagina 4"/>
          <p:cNvSpPr>
            <a:spLocks noGrp="1"/>
          </p:cNvSpPr>
          <p:nvPr>
            <p:ph type="ftr" sz="quarter" idx="11"/>
          </p:nvPr>
        </p:nvSpPr>
        <p:spPr/>
        <p:txBody>
          <a:bodyPr/>
          <a:lstStyle/>
          <a:p>
            <a:r>
              <a:rPr lang="it-IT" smtClean="0"/>
              <a:t>Consiglio Sez Padova, 2 Luglio 2013</a:t>
            </a:r>
            <a:endParaRPr lang="it-IT"/>
          </a:p>
        </p:txBody>
      </p:sp>
      <p:sp>
        <p:nvSpPr>
          <p:cNvPr id="6" name="Segnaposto numero diapositiva 5"/>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3CE4680-397C-40CC-A9A7-048AC08BC4B7}" type="datetime1">
              <a:rPr lang="it-IT" smtClean="0"/>
              <a:pPr/>
              <a:t>01/07/2013</a:t>
            </a:fld>
            <a:endParaRPr lang="it-IT"/>
          </a:p>
        </p:txBody>
      </p:sp>
      <p:sp>
        <p:nvSpPr>
          <p:cNvPr id="5" name="Segnaposto piè di pagina 4"/>
          <p:cNvSpPr>
            <a:spLocks noGrp="1"/>
          </p:cNvSpPr>
          <p:nvPr>
            <p:ph type="ftr" sz="quarter" idx="11"/>
          </p:nvPr>
        </p:nvSpPr>
        <p:spPr/>
        <p:txBody>
          <a:bodyPr/>
          <a:lstStyle/>
          <a:p>
            <a:r>
              <a:rPr lang="it-IT" smtClean="0"/>
              <a:t>Consiglio Sez Padova, 2 Luglio 2013</a:t>
            </a:r>
            <a:endParaRPr lang="it-IT"/>
          </a:p>
        </p:txBody>
      </p:sp>
      <p:sp>
        <p:nvSpPr>
          <p:cNvPr id="6" name="Segnaposto numero diapositiva 5"/>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31B1BFF-6761-4865-A0E3-D9193473B43C}" type="datetime1">
              <a:rPr lang="it-IT" smtClean="0"/>
              <a:pPr/>
              <a:t>01/07/2013</a:t>
            </a:fld>
            <a:endParaRPr lang="it-IT"/>
          </a:p>
        </p:txBody>
      </p:sp>
      <p:sp>
        <p:nvSpPr>
          <p:cNvPr id="5" name="Segnaposto piè di pagina 4"/>
          <p:cNvSpPr>
            <a:spLocks noGrp="1"/>
          </p:cNvSpPr>
          <p:nvPr>
            <p:ph type="ftr" sz="quarter" idx="11"/>
          </p:nvPr>
        </p:nvSpPr>
        <p:spPr/>
        <p:txBody>
          <a:bodyPr/>
          <a:lstStyle/>
          <a:p>
            <a:r>
              <a:rPr lang="it-IT" smtClean="0"/>
              <a:t>Consiglio Sez Padova, 2 Luglio 2013</a:t>
            </a:r>
            <a:endParaRPr lang="it-IT"/>
          </a:p>
        </p:txBody>
      </p:sp>
      <p:sp>
        <p:nvSpPr>
          <p:cNvPr id="6" name="Segnaposto numero diapositiva 5"/>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751C58E-7197-4C37-AC17-9FAD43F38D73}" type="datetime1">
              <a:rPr lang="it-IT" smtClean="0"/>
              <a:pPr/>
              <a:t>01/07/2013</a:t>
            </a:fld>
            <a:endParaRPr lang="it-IT"/>
          </a:p>
        </p:txBody>
      </p:sp>
      <p:sp>
        <p:nvSpPr>
          <p:cNvPr id="6" name="Segnaposto piè di pagina 5"/>
          <p:cNvSpPr>
            <a:spLocks noGrp="1"/>
          </p:cNvSpPr>
          <p:nvPr>
            <p:ph type="ftr" sz="quarter" idx="11"/>
          </p:nvPr>
        </p:nvSpPr>
        <p:spPr/>
        <p:txBody>
          <a:bodyPr/>
          <a:lstStyle/>
          <a:p>
            <a:r>
              <a:rPr lang="it-IT" smtClean="0"/>
              <a:t>Consiglio Sez Padova, 2 Luglio 2013</a:t>
            </a:r>
            <a:endParaRPr lang="it-IT"/>
          </a:p>
        </p:txBody>
      </p:sp>
      <p:sp>
        <p:nvSpPr>
          <p:cNvPr id="7" name="Segnaposto numero diapositiva 6"/>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306A52A-8765-434B-B247-C20CCB104970}" type="datetime1">
              <a:rPr lang="it-IT" smtClean="0"/>
              <a:pPr/>
              <a:t>01/07/2013</a:t>
            </a:fld>
            <a:endParaRPr lang="it-IT"/>
          </a:p>
        </p:txBody>
      </p:sp>
      <p:sp>
        <p:nvSpPr>
          <p:cNvPr id="8" name="Segnaposto piè di pagina 7"/>
          <p:cNvSpPr>
            <a:spLocks noGrp="1"/>
          </p:cNvSpPr>
          <p:nvPr>
            <p:ph type="ftr" sz="quarter" idx="11"/>
          </p:nvPr>
        </p:nvSpPr>
        <p:spPr/>
        <p:txBody>
          <a:bodyPr/>
          <a:lstStyle/>
          <a:p>
            <a:r>
              <a:rPr lang="it-IT" smtClean="0"/>
              <a:t>Consiglio Sez Padova, 2 Luglio 2013</a:t>
            </a:r>
            <a:endParaRPr lang="it-IT"/>
          </a:p>
        </p:txBody>
      </p:sp>
      <p:sp>
        <p:nvSpPr>
          <p:cNvPr id="9" name="Segnaposto numero diapositiva 8"/>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A915263-D005-4503-AE79-10892EDC0BFB}" type="datetime1">
              <a:rPr lang="it-IT" smtClean="0"/>
              <a:pPr/>
              <a:t>01/07/2013</a:t>
            </a:fld>
            <a:endParaRPr lang="it-IT"/>
          </a:p>
        </p:txBody>
      </p:sp>
      <p:sp>
        <p:nvSpPr>
          <p:cNvPr id="4" name="Segnaposto piè di pagina 3"/>
          <p:cNvSpPr>
            <a:spLocks noGrp="1"/>
          </p:cNvSpPr>
          <p:nvPr>
            <p:ph type="ftr" sz="quarter" idx="11"/>
          </p:nvPr>
        </p:nvSpPr>
        <p:spPr/>
        <p:txBody>
          <a:bodyPr/>
          <a:lstStyle/>
          <a:p>
            <a:r>
              <a:rPr lang="it-IT" smtClean="0"/>
              <a:t>Consiglio Sez Padova, 2 Luglio 2013</a:t>
            </a:r>
            <a:endParaRPr lang="it-IT"/>
          </a:p>
        </p:txBody>
      </p:sp>
      <p:sp>
        <p:nvSpPr>
          <p:cNvPr id="5" name="Segnaposto numero diapositiva 4"/>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EC9E45D-DE26-441B-9C10-8426D5E3DE7E}" type="datetime1">
              <a:rPr lang="it-IT" smtClean="0"/>
              <a:pPr/>
              <a:t>01/07/2013</a:t>
            </a:fld>
            <a:endParaRPr lang="it-IT"/>
          </a:p>
        </p:txBody>
      </p:sp>
      <p:sp>
        <p:nvSpPr>
          <p:cNvPr id="3" name="Segnaposto piè di pagina 2"/>
          <p:cNvSpPr>
            <a:spLocks noGrp="1"/>
          </p:cNvSpPr>
          <p:nvPr>
            <p:ph type="ftr" sz="quarter" idx="11"/>
          </p:nvPr>
        </p:nvSpPr>
        <p:spPr/>
        <p:txBody>
          <a:bodyPr/>
          <a:lstStyle/>
          <a:p>
            <a:r>
              <a:rPr lang="it-IT" smtClean="0"/>
              <a:t>Consiglio Sez Padova, 2 Luglio 2013</a:t>
            </a:r>
            <a:endParaRPr lang="it-IT"/>
          </a:p>
        </p:txBody>
      </p:sp>
      <p:sp>
        <p:nvSpPr>
          <p:cNvPr id="4" name="Segnaposto numero diapositiva 3"/>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6E39245-FDE6-4AB1-A9B3-92FB255FB975}" type="datetime1">
              <a:rPr lang="it-IT" smtClean="0"/>
              <a:pPr/>
              <a:t>01/07/2013</a:t>
            </a:fld>
            <a:endParaRPr lang="it-IT"/>
          </a:p>
        </p:txBody>
      </p:sp>
      <p:sp>
        <p:nvSpPr>
          <p:cNvPr id="6" name="Segnaposto piè di pagina 5"/>
          <p:cNvSpPr>
            <a:spLocks noGrp="1"/>
          </p:cNvSpPr>
          <p:nvPr>
            <p:ph type="ftr" sz="quarter" idx="11"/>
          </p:nvPr>
        </p:nvSpPr>
        <p:spPr/>
        <p:txBody>
          <a:bodyPr/>
          <a:lstStyle/>
          <a:p>
            <a:r>
              <a:rPr lang="it-IT" smtClean="0"/>
              <a:t>Consiglio Sez Padova, 2 Luglio 2013</a:t>
            </a:r>
            <a:endParaRPr lang="it-IT"/>
          </a:p>
        </p:txBody>
      </p:sp>
      <p:sp>
        <p:nvSpPr>
          <p:cNvPr id="7" name="Segnaposto numero diapositiva 6"/>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754CD04-1A81-4880-BC2A-EE8837273E8B}" type="datetime1">
              <a:rPr lang="it-IT" smtClean="0"/>
              <a:pPr/>
              <a:t>01/07/2013</a:t>
            </a:fld>
            <a:endParaRPr lang="it-IT"/>
          </a:p>
        </p:txBody>
      </p:sp>
      <p:sp>
        <p:nvSpPr>
          <p:cNvPr id="6" name="Segnaposto piè di pagina 5"/>
          <p:cNvSpPr>
            <a:spLocks noGrp="1"/>
          </p:cNvSpPr>
          <p:nvPr>
            <p:ph type="ftr" sz="quarter" idx="11"/>
          </p:nvPr>
        </p:nvSpPr>
        <p:spPr/>
        <p:txBody>
          <a:bodyPr/>
          <a:lstStyle/>
          <a:p>
            <a:r>
              <a:rPr lang="it-IT" smtClean="0"/>
              <a:t>Consiglio Sez Padova, 2 Luglio 2013</a:t>
            </a:r>
            <a:endParaRPr lang="it-IT"/>
          </a:p>
        </p:txBody>
      </p:sp>
      <p:sp>
        <p:nvSpPr>
          <p:cNvPr id="7" name="Segnaposto numero diapositiva 6"/>
          <p:cNvSpPr>
            <a:spLocks noGrp="1"/>
          </p:cNvSpPr>
          <p:nvPr>
            <p:ph type="sldNum" sz="quarter" idx="12"/>
          </p:nvPr>
        </p:nvSpPr>
        <p:spPr/>
        <p:txBody>
          <a:bodyPr/>
          <a:lstStyle/>
          <a:p>
            <a:fld id="{C07270E6-5E2B-4671-B9E3-1B4DA97C3812}"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CB633-B88C-4F4C-996A-976F778D250E}" type="datetime1">
              <a:rPr lang="it-IT" smtClean="0"/>
              <a:pPr/>
              <a:t>01/07/2013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Consiglio Sez Padova, 2 Luglio 2013</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270E6-5E2B-4671-B9E3-1B4DA97C3812}"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4139952" y="3212976"/>
            <a:ext cx="5004080" cy="3466335"/>
          </a:xfrm>
          <a:prstGeom prst="rect">
            <a:avLst/>
          </a:prstGeom>
          <a:noFill/>
          <a:ln w="9525">
            <a:noFill/>
            <a:miter lim="800000"/>
            <a:headEnd/>
            <a:tailEnd/>
          </a:ln>
          <a:effectLst/>
        </p:spPr>
      </p:pic>
      <p:sp>
        <p:nvSpPr>
          <p:cNvPr id="4" name="CasellaDiTesto 3"/>
          <p:cNvSpPr txBox="1"/>
          <p:nvPr/>
        </p:nvSpPr>
        <p:spPr>
          <a:xfrm>
            <a:off x="0" y="44624"/>
            <a:ext cx="8388424" cy="830997"/>
          </a:xfrm>
          <a:prstGeom prst="rect">
            <a:avLst/>
          </a:prstGeom>
          <a:noFill/>
        </p:spPr>
        <p:txBody>
          <a:bodyPr wrap="square" rtlCol="0">
            <a:spAutoFit/>
          </a:bodyPr>
          <a:lstStyle/>
          <a:p>
            <a:pPr algn="ctr"/>
            <a:r>
              <a:rPr lang="it-IT" sz="4800" b="1" dirty="0" smtClean="0">
                <a:solidFill>
                  <a:srgbClr val="FF0000"/>
                </a:solidFill>
                <a:latin typeface="Comic Sans MS" pitchFamily="66" charset="0"/>
              </a:rPr>
              <a:t>HUMOR</a:t>
            </a:r>
            <a:endParaRPr lang="it-IT" sz="4800" b="1" dirty="0">
              <a:solidFill>
                <a:srgbClr val="FF0000"/>
              </a:solidFill>
              <a:latin typeface="Comic Sans MS" pitchFamily="66" charset="0"/>
            </a:endParaRPr>
          </a:p>
        </p:txBody>
      </p:sp>
      <p:sp>
        <p:nvSpPr>
          <p:cNvPr id="5" name="CasellaDiTesto 4"/>
          <p:cNvSpPr txBox="1"/>
          <p:nvPr/>
        </p:nvSpPr>
        <p:spPr>
          <a:xfrm>
            <a:off x="6401840" y="33005"/>
            <a:ext cx="2706664" cy="2246769"/>
          </a:xfrm>
          <a:prstGeom prst="rect">
            <a:avLst/>
          </a:prstGeom>
          <a:noFill/>
        </p:spPr>
        <p:txBody>
          <a:bodyPr wrap="square" rtlCol="0">
            <a:spAutoFit/>
          </a:bodyPr>
          <a:lstStyle/>
          <a:p>
            <a:r>
              <a:rPr lang="en-US" sz="2800" b="1" dirty="0" smtClean="0">
                <a:solidFill>
                  <a:srgbClr val="FF0000"/>
                </a:solidFill>
              </a:rPr>
              <a:t>H</a:t>
            </a:r>
            <a:r>
              <a:rPr lang="en-US" sz="2800" dirty="0" smtClean="0"/>
              <a:t>eisenberg </a:t>
            </a:r>
          </a:p>
          <a:p>
            <a:r>
              <a:rPr lang="en-US" sz="2800" b="1" dirty="0" smtClean="0">
                <a:solidFill>
                  <a:srgbClr val="FF0000"/>
                </a:solidFill>
              </a:rPr>
              <a:t>U</a:t>
            </a:r>
            <a:r>
              <a:rPr lang="en-US" sz="2800" dirty="0" smtClean="0"/>
              <a:t>ncertainty </a:t>
            </a:r>
          </a:p>
          <a:p>
            <a:r>
              <a:rPr lang="en-US" sz="2800" b="1" dirty="0" smtClean="0">
                <a:solidFill>
                  <a:srgbClr val="FF0000"/>
                </a:solidFill>
              </a:rPr>
              <a:t>M</a:t>
            </a:r>
            <a:r>
              <a:rPr lang="en-US" sz="2800" dirty="0" smtClean="0"/>
              <a:t>easured with </a:t>
            </a:r>
          </a:p>
          <a:p>
            <a:r>
              <a:rPr lang="en-US" sz="2800" b="1" dirty="0" smtClean="0">
                <a:solidFill>
                  <a:srgbClr val="FF0000"/>
                </a:solidFill>
              </a:rPr>
              <a:t>O</a:t>
            </a:r>
            <a:r>
              <a:rPr lang="en-US" sz="2800" dirty="0" smtClean="0"/>
              <a:t>pto-mechanical </a:t>
            </a:r>
          </a:p>
          <a:p>
            <a:r>
              <a:rPr lang="en-US" sz="2800" b="1" dirty="0" smtClean="0">
                <a:solidFill>
                  <a:srgbClr val="FF0000"/>
                </a:solidFill>
              </a:rPr>
              <a:t>R</a:t>
            </a:r>
            <a:r>
              <a:rPr lang="en-US" sz="2800" dirty="0" smtClean="0"/>
              <a:t>esonator</a:t>
            </a:r>
            <a:endParaRPr lang="en-US" sz="2800" dirty="0"/>
          </a:p>
        </p:txBody>
      </p:sp>
      <p:sp>
        <p:nvSpPr>
          <p:cNvPr id="6" name="Rettangolo arrotondato 3"/>
          <p:cNvSpPr/>
          <p:nvPr/>
        </p:nvSpPr>
        <p:spPr>
          <a:xfrm>
            <a:off x="179512" y="692696"/>
            <a:ext cx="6192688" cy="2570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it-IT" sz="2000" b="1" i="1" dirty="0" smtClean="0">
                <a:solidFill>
                  <a:srgbClr val="FF0000"/>
                </a:solidFill>
              </a:rPr>
              <a:t>Phenomenological </a:t>
            </a:r>
            <a:r>
              <a:rPr lang="it-IT" sz="2000" b="1" i="1" dirty="0" smtClean="0">
                <a:solidFill>
                  <a:srgbClr val="FF0000"/>
                </a:solidFill>
              </a:rPr>
              <a:t>quantum </a:t>
            </a:r>
            <a:r>
              <a:rPr lang="it-IT" sz="2000" b="1" i="1" dirty="0" smtClean="0">
                <a:solidFill>
                  <a:srgbClr val="FF0000"/>
                </a:solidFill>
              </a:rPr>
              <a:t>gravity</a:t>
            </a:r>
            <a:endParaRPr lang="it-IT" sz="2000" dirty="0">
              <a:solidFill>
                <a:schemeClr val="tx2">
                  <a:lumMod val="25000"/>
                </a:schemeClr>
              </a:solidFill>
            </a:endParaRPr>
          </a:p>
          <a:p>
            <a:pPr indent="360000">
              <a:buFont typeface="Wingdings" pitchFamily="2" charset="2"/>
              <a:buChar char="Ø"/>
            </a:pPr>
            <a:r>
              <a:rPr lang="it-IT" sz="2000" dirty="0" smtClean="0">
                <a:solidFill>
                  <a:schemeClr val="tx2">
                    <a:lumMod val="25000"/>
                  </a:schemeClr>
                </a:solidFill>
              </a:rPr>
              <a:t>  </a:t>
            </a:r>
            <a:r>
              <a:rPr lang="it-IT" sz="2000" dirty="0" smtClean="0">
                <a:solidFill>
                  <a:schemeClr val="tx2">
                    <a:lumMod val="25000"/>
                  </a:schemeClr>
                </a:solidFill>
              </a:rPr>
              <a:t>non </a:t>
            </a:r>
            <a:r>
              <a:rPr lang="it-IT" sz="2000" dirty="0" smtClean="0">
                <a:solidFill>
                  <a:schemeClr val="tx2">
                    <a:lumMod val="25000"/>
                  </a:schemeClr>
                </a:solidFill>
              </a:rPr>
              <a:t>si può determinare una posizione con precisione superiore alla lunghezza di Planck </a:t>
            </a:r>
            <a:r>
              <a:rPr lang="it-IT" sz="2000" dirty="0" smtClean="0">
                <a:solidFill>
                  <a:schemeClr val="tx2">
                    <a:lumMod val="25000"/>
                  </a:schemeClr>
                </a:solidFill>
              </a:rPr>
              <a:t>  </a:t>
            </a:r>
          </a:p>
          <a:p>
            <a:pPr indent="360000"/>
            <a:r>
              <a:rPr lang="it-IT" sz="2000" b="1" dirty="0" smtClean="0">
                <a:solidFill>
                  <a:srgbClr val="FF0000"/>
                </a:solidFill>
              </a:rPr>
              <a:t>L</a:t>
            </a:r>
            <a:r>
              <a:rPr lang="it-IT" sz="2000" b="1" baseline="-25000" dirty="0" smtClean="0">
                <a:solidFill>
                  <a:srgbClr val="FF0000"/>
                </a:solidFill>
              </a:rPr>
              <a:t>P</a:t>
            </a:r>
            <a:r>
              <a:rPr lang="it-IT" sz="2000" b="1" dirty="0" smtClean="0">
                <a:solidFill>
                  <a:srgbClr val="FF0000"/>
                </a:solidFill>
              </a:rPr>
              <a:t>  </a:t>
            </a:r>
            <a:r>
              <a:rPr lang="it-IT" sz="2000" b="1" dirty="0" smtClean="0">
                <a:solidFill>
                  <a:srgbClr val="FF0000"/>
                </a:solidFill>
              </a:rPr>
              <a:t>= </a:t>
            </a:r>
            <a:r>
              <a:rPr lang="it-IT" sz="2000" b="1" dirty="0" smtClean="0">
                <a:solidFill>
                  <a:srgbClr val="FF0000"/>
                </a:solidFill>
                <a:sym typeface="Symbol"/>
              </a:rPr>
              <a:t>hG/c</a:t>
            </a:r>
            <a:r>
              <a:rPr lang="it-IT" sz="2000" b="1" baseline="30000" dirty="0" smtClean="0">
                <a:solidFill>
                  <a:srgbClr val="FF0000"/>
                </a:solidFill>
                <a:sym typeface="Symbol"/>
              </a:rPr>
              <a:t>3  </a:t>
            </a:r>
            <a:r>
              <a:rPr lang="it-IT" sz="2000" b="1" dirty="0" smtClean="0">
                <a:solidFill>
                  <a:srgbClr val="FF0000"/>
                </a:solidFill>
                <a:sym typeface="Symbol"/>
              </a:rPr>
              <a:t>= 1.6 10</a:t>
            </a:r>
            <a:r>
              <a:rPr lang="it-IT" sz="2000" b="1" baseline="30000" dirty="0" smtClean="0">
                <a:solidFill>
                  <a:srgbClr val="FF0000"/>
                </a:solidFill>
                <a:sym typeface="Symbol"/>
              </a:rPr>
              <a:t>-35</a:t>
            </a:r>
            <a:r>
              <a:rPr lang="it-IT" sz="2000" b="1" dirty="0" smtClean="0">
                <a:solidFill>
                  <a:srgbClr val="FF0000"/>
                </a:solidFill>
                <a:sym typeface="Symbol"/>
              </a:rPr>
              <a:t> m</a:t>
            </a:r>
            <a:r>
              <a:rPr lang="it-IT" sz="2000" b="1" dirty="0" smtClean="0">
                <a:solidFill>
                  <a:srgbClr val="FF0000"/>
                </a:solidFill>
              </a:rPr>
              <a:t> </a:t>
            </a:r>
            <a:endParaRPr lang="it-IT" sz="2000" dirty="0" smtClean="0">
              <a:solidFill>
                <a:schemeClr val="tx2">
                  <a:lumMod val="25000"/>
                </a:schemeClr>
              </a:solidFill>
            </a:endParaRPr>
          </a:p>
          <a:p>
            <a:pPr indent="360000">
              <a:spcAft>
                <a:spcPts val="1200"/>
              </a:spcAft>
              <a:buFont typeface="Wingdings" pitchFamily="2" charset="2"/>
              <a:buChar char="Ø"/>
            </a:pPr>
            <a:r>
              <a:rPr lang="it-IT" sz="2000" dirty="0">
                <a:solidFill>
                  <a:schemeClr val="tx2">
                    <a:lumMod val="25000"/>
                  </a:schemeClr>
                </a:solidFill>
              </a:rPr>
              <a:t> </a:t>
            </a:r>
            <a:r>
              <a:rPr lang="it-IT" sz="2000" dirty="0" smtClean="0">
                <a:solidFill>
                  <a:schemeClr val="tx2">
                    <a:lumMod val="25000"/>
                  </a:schemeClr>
                </a:solidFill>
              </a:rPr>
              <a:t>Si introducono relazioni di </a:t>
            </a:r>
            <a:r>
              <a:rPr lang="it-IT" sz="2000" dirty="0" err="1" smtClean="0">
                <a:solidFill>
                  <a:schemeClr val="tx2">
                    <a:lumMod val="25000"/>
                  </a:schemeClr>
                </a:solidFill>
              </a:rPr>
              <a:t>Heisenberg</a:t>
            </a:r>
            <a:r>
              <a:rPr lang="it-IT" sz="2000" dirty="0" smtClean="0">
                <a:solidFill>
                  <a:schemeClr val="tx2">
                    <a:lumMod val="25000"/>
                  </a:schemeClr>
                </a:solidFill>
              </a:rPr>
              <a:t> generalizzate</a:t>
            </a:r>
          </a:p>
          <a:p>
            <a:pPr indent="360000">
              <a:spcAft>
                <a:spcPts val="1200"/>
              </a:spcAft>
              <a:buFont typeface="Wingdings" pitchFamily="2" charset="2"/>
              <a:buChar char="Ø"/>
            </a:pPr>
            <a:r>
              <a:rPr lang="it-IT" sz="2000" dirty="0">
                <a:solidFill>
                  <a:schemeClr val="tx2">
                    <a:lumMod val="25000"/>
                  </a:schemeClr>
                </a:solidFill>
              </a:rPr>
              <a:t> </a:t>
            </a:r>
            <a:r>
              <a:rPr lang="it-IT" sz="2000" dirty="0" smtClean="0">
                <a:solidFill>
                  <a:schemeClr val="tx2">
                    <a:lumMod val="25000"/>
                  </a:schemeClr>
                </a:solidFill>
              </a:rPr>
              <a:t>Si ricavano commutatori generalizzati tra </a:t>
            </a:r>
            <a:r>
              <a:rPr lang="it-IT" sz="2000" i="1" dirty="0" smtClean="0">
                <a:solidFill>
                  <a:schemeClr val="tx2">
                    <a:lumMod val="25000"/>
                  </a:schemeClr>
                </a:solidFill>
              </a:rPr>
              <a:t>p</a:t>
            </a:r>
            <a:r>
              <a:rPr lang="it-IT" sz="2000" dirty="0" smtClean="0">
                <a:solidFill>
                  <a:schemeClr val="tx2">
                    <a:lumMod val="25000"/>
                  </a:schemeClr>
                </a:solidFill>
              </a:rPr>
              <a:t> e </a:t>
            </a:r>
            <a:r>
              <a:rPr lang="it-IT" sz="2000" i="1" dirty="0" smtClean="0">
                <a:solidFill>
                  <a:schemeClr val="tx2">
                    <a:lumMod val="25000"/>
                  </a:schemeClr>
                </a:solidFill>
              </a:rPr>
              <a:t>q</a:t>
            </a:r>
            <a:endParaRPr lang="it-IT" sz="2000" i="1" dirty="0">
              <a:solidFill>
                <a:schemeClr val="tx2">
                  <a:lumMod val="25000"/>
                </a:schemeClr>
              </a:solidFill>
            </a:endParaRPr>
          </a:p>
        </p:txBody>
      </p:sp>
      <p:pic>
        <p:nvPicPr>
          <p:cNvPr id="9" name="Picture 3"/>
          <p:cNvPicPr>
            <a:picLocks noChangeAspect="1" noChangeArrowheads="1"/>
          </p:cNvPicPr>
          <p:nvPr/>
        </p:nvPicPr>
        <p:blipFill>
          <a:blip r:embed="rId4" cstate="print"/>
          <a:srcRect/>
          <a:stretch>
            <a:fillRect/>
          </a:stretch>
        </p:blipFill>
        <p:spPr bwMode="auto">
          <a:xfrm>
            <a:off x="95537" y="4149080"/>
            <a:ext cx="3396343" cy="809625"/>
          </a:xfrm>
          <a:prstGeom prst="rect">
            <a:avLst/>
          </a:prstGeom>
          <a:noFill/>
          <a:ln w="0">
            <a:solidFill>
              <a:schemeClr val="tx1"/>
            </a:solidFill>
            <a:miter lim="800000"/>
            <a:headEnd/>
            <a:tailEnd/>
          </a:ln>
          <a:effectLst/>
        </p:spPr>
      </p:pic>
      <p:pic>
        <p:nvPicPr>
          <p:cNvPr id="10" name="Picture 4"/>
          <p:cNvPicPr>
            <a:picLocks noChangeAspect="1" noChangeArrowheads="1"/>
          </p:cNvPicPr>
          <p:nvPr/>
        </p:nvPicPr>
        <p:blipFill>
          <a:blip r:embed="rId5" cstate="print"/>
          <a:srcRect/>
          <a:stretch>
            <a:fillRect/>
          </a:stretch>
        </p:blipFill>
        <p:spPr bwMode="auto">
          <a:xfrm>
            <a:off x="107504" y="3367459"/>
            <a:ext cx="4082143" cy="709613"/>
          </a:xfrm>
          <a:prstGeom prst="rect">
            <a:avLst/>
          </a:prstGeom>
          <a:noFill/>
          <a:ln w="0">
            <a:solidFill>
              <a:schemeClr val="tx1"/>
            </a:solidFill>
            <a:miter lim="800000"/>
            <a:headEnd/>
            <a:tailEnd/>
          </a:ln>
          <a:effectLst/>
        </p:spPr>
      </p:pic>
      <p:sp>
        <p:nvSpPr>
          <p:cNvPr id="11" name="CasellaDiTesto 9"/>
          <p:cNvSpPr txBox="1"/>
          <p:nvPr/>
        </p:nvSpPr>
        <p:spPr>
          <a:xfrm>
            <a:off x="107504" y="5045114"/>
            <a:ext cx="3065263" cy="400110"/>
          </a:xfrm>
          <a:prstGeom prst="rect">
            <a:avLst/>
          </a:prstGeom>
          <a:noFill/>
        </p:spPr>
        <p:txBody>
          <a:bodyPr wrap="none" rtlCol="0">
            <a:spAutoFit/>
          </a:bodyPr>
          <a:lstStyle/>
          <a:p>
            <a:r>
              <a:rPr lang="it-IT" sz="2000" dirty="0" smtClean="0">
                <a:cs typeface="Arial" pitchFamily="34" charset="0"/>
              </a:rPr>
              <a:t>massa di Planck </a:t>
            </a:r>
            <a:r>
              <a:rPr lang="it-IT" sz="2000" b="1" i="1" dirty="0" smtClean="0">
                <a:solidFill>
                  <a:srgbClr val="FF0000"/>
                </a:solidFill>
                <a:latin typeface="Times New Roman" pitchFamily="18" charset="0"/>
                <a:cs typeface="Times New Roman" pitchFamily="18" charset="0"/>
              </a:rPr>
              <a:t>M</a:t>
            </a:r>
            <a:r>
              <a:rPr lang="it-IT" sz="2000" b="1" i="1" baseline="-25000" dirty="0" smtClean="0">
                <a:solidFill>
                  <a:srgbClr val="FF0000"/>
                </a:solidFill>
                <a:latin typeface="Times New Roman" pitchFamily="18" charset="0"/>
                <a:cs typeface="Times New Roman" pitchFamily="18" charset="0"/>
              </a:rPr>
              <a:t>p</a:t>
            </a:r>
            <a:r>
              <a:rPr lang="it-IT" sz="2000" b="1" dirty="0" smtClean="0">
                <a:solidFill>
                  <a:srgbClr val="FF0000"/>
                </a:solidFill>
                <a:latin typeface="Times New Roman" pitchFamily="18" charset="0"/>
                <a:cs typeface="Times New Roman" pitchFamily="18" charset="0"/>
              </a:rPr>
              <a:t> </a:t>
            </a:r>
            <a:r>
              <a:rPr lang="it-IT" sz="2000" b="1" dirty="0" smtClean="0">
                <a:solidFill>
                  <a:srgbClr val="FF0000"/>
                </a:solidFill>
                <a:latin typeface="Times New Roman" pitchFamily="18" charset="0"/>
                <a:cs typeface="Times New Roman" pitchFamily="18" charset="0"/>
              </a:rPr>
              <a:t>= 22 </a:t>
            </a:r>
            <a:r>
              <a:rPr lang="it-IT" sz="2000" b="1" dirty="0" smtClean="0">
                <a:solidFill>
                  <a:srgbClr val="FF0000"/>
                </a:solidFill>
                <a:latin typeface="Times New Roman" pitchFamily="18" charset="0"/>
                <a:cs typeface="Times New Roman" pitchFamily="18" charset="0"/>
                <a:sym typeface="Symbol"/>
              </a:rPr>
              <a:t></a:t>
            </a:r>
            <a:r>
              <a:rPr lang="it-IT" sz="2000" b="1" dirty="0" smtClean="0">
                <a:solidFill>
                  <a:srgbClr val="FF0000"/>
                </a:solidFill>
                <a:latin typeface="Times New Roman" pitchFamily="18" charset="0"/>
                <a:cs typeface="Times New Roman" pitchFamily="18" charset="0"/>
              </a:rPr>
              <a:t>g</a:t>
            </a:r>
            <a:endParaRPr lang="it-IT" sz="2000" b="1" dirty="0">
              <a:solidFill>
                <a:srgbClr val="FF0000"/>
              </a:solidFill>
              <a:latin typeface="Times New Roman" pitchFamily="18" charset="0"/>
              <a:cs typeface="Times New Roman" pitchFamily="18" charset="0"/>
            </a:endParaRPr>
          </a:p>
        </p:txBody>
      </p:sp>
      <p:pic>
        <p:nvPicPr>
          <p:cNvPr id="13" name="Picture 2"/>
          <p:cNvPicPr>
            <a:picLocks noChangeAspect="1" noChangeArrowheads="1"/>
          </p:cNvPicPr>
          <p:nvPr/>
        </p:nvPicPr>
        <p:blipFill>
          <a:blip r:embed="rId6" cstate="print"/>
          <a:srcRect/>
          <a:stretch>
            <a:fillRect/>
          </a:stretch>
        </p:blipFill>
        <p:spPr bwMode="auto">
          <a:xfrm>
            <a:off x="0" y="5708004"/>
            <a:ext cx="4410078" cy="1149996"/>
          </a:xfrm>
          <a:prstGeom prst="rect">
            <a:avLst/>
          </a:prstGeom>
          <a:noFill/>
          <a:ln w="9525">
            <a:noFill/>
            <a:miter lim="800000"/>
            <a:headEnd/>
            <a:tailEnd/>
          </a:ln>
          <a:effectLst/>
        </p:spPr>
      </p:pic>
      <p:sp>
        <p:nvSpPr>
          <p:cNvPr id="14" name="Oval 13"/>
          <p:cNvSpPr/>
          <p:nvPr/>
        </p:nvSpPr>
        <p:spPr>
          <a:xfrm>
            <a:off x="5004048" y="6093296"/>
            <a:ext cx="1224136" cy="764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357290" y="1000108"/>
            <a:ext cx="6264000" cy="3290388"/>
          </a:xfrm>
          <a:prstGeom prst="rect">
            <a:avLst/>
          </a:prstGeom>
          <a:noFill/>
          <a:ln w="9525">
            <a:noFill/>
            <a:miter lim="800000"/>
            <a:headEnd/>
            <a:tailEnd/>
          </a:ln>
          <a:effectLst/>
        </p:spPr>
      </p:pic>
      <p:sp>
        <p:nvSpPr>
          <p:cNvPr id="3" name="CasellaDiTesto 2"/>
          <p:cNvSpPr txBox="1"/>
          <p:nvPr/>
        </p:nvSpPr>
        <p:spPr>
          <a:xfrm>
            <a:off x="2643174" y="214290"/>
            <a:ext cx="3517501" cy="707886"/>
          </a:xfrm>
          <a:prstGeom prst="rect">
            <a:avLst/>
          </a:prstGeom>
          <a:noFill/>
        </p:spPr>
        <p:txBody>
          <a:bodyPr wrap="none" rtlCol="0">
            <a:spAutoFit/>
          </a:bodyPr>
          <a:lstStyle/>
          <a:p>
            <a:r>
              <a:rPr lang="it-IT" sz="4000" dirty="0" smtClean="0"/>
              <a:t>Electronic </a:t>
            </a:r>
            <a:r>
              <a:rPr lang="it-IT" sz="4000" dirty="0" err="1" smtClean="0"/>
              <a:t>setup</a:t>
            </a:r>
            <a:endParaRPr lang="it-IT" sz="4000" dirty="0"/>
          </a:p>
        </p:txBody>
      </p:sp>
      <p:sp>
        <p:nvSpPr>
          <p:cNvPr id="4" name="CasellaDiTesto 3"/>
          <p:cNvSpPr txBox="1"/>
          <p:nvPr/>
        </p:nvSpPr>
        <p:spPr>
          <a:xfrm>
            <a:off x="571472" y="4272677"/>
            <a:ext cx="8215370" cy="2585323"/>
          </a:xfrm>
          <a:prstGeom prst="rect">
            <a:avLst/>
          </a:prstGeom>
          <a:noFill/>
        </p:spPr>
        <p:txBody>
          <a:bodyPr wrap="square" rtlCol="0">
            <a:spAutoFit/>
          </a:bodyPr>
          <a:lstStyle/>
          <a:p>
            <a:pPr algn="just"/>
            <a:r>
              <a:rPr lang="en-US" dirty="0" smtClean="0"/>
              <a:t>Scheme of the electronic setup of the DPO drive and detection system. An harmonic voltage at frequency f is applied to the driving electrode. The force induced on the wing oscillates at frequency 2f, as the force between the electrodes is attractive regardless of polarity. The sensor electrode is biased by a constant voltage V</a:t>
            </a:r>
            <a:r>
              <a:rPr lang="en-US" sz="1600" dirty="0" smtClean="0"/>
              <a:t>B</a:t>
            </a:r>
            <a:r>
              <a:rPr lang="en-US" dirty="0" smtClean="0"/>
              <a:t> through a large resistor R</a:t>
            </a:r>
            <a:r>
              <a:rPr lang="en-US" sz="1600" dirty="0" smtClean="0"/>
              <a:t>B</a:t>
            </a:r>
            <a:r>
              <a:rPr lang="en-US" dirty="0" smtClean="0"/>
              <a:t> = 1.5 GΩ. Any changes in the position of the wing induces a signal, which is amplified and sent to the lock-in amplifier. The capacitor C</a:t>
            </a:r>
            <a:r>
              <a:rPr lang="en-US" sz="1600" dirty="0" smtClean="0"/>
              <a:t>D</a:t>
            </a:r>
            <a:r>
              <a:rPr lang="en-US" dirty="0" smtClean="0"/>
              <a:t> = 4.7 </a:t>
            </a:r>
            <a:r>
              <a:rPr lang="en-US" dirty="0" err="1" smtClean="0"/>
              <a:t>nF</a:t>
            </a:r>
            <a:r>
              <a:rPr lang="en-US" dirty="0" smtClean="0"/>
              <a:t> acts as a filter for the bias voltage V</a:t>
            </a:r>
            <a:r>
              <a:rPr lang="en-US" sz="1600" dirty="0" smtClean="0"/>
              <a:t>B</a:t>
            </a:r>
            <a:r>
              <a:rPr lang="en-US" dirty="0" smtClean="0"/>
              <a:t>. The lock-in amplifier is operated in the 2f-mode to measure the mechanical response of the system while rejecting any </a:t>
            </a:r>
            <a:r>
              <a:rPr lang="it-IT" dirty="0" err="1" smtClean="0"/>
              <a:t>direct</a:t>
            </a:r>
            <a:r>
              <a:rPr lang="it-IT" dirty="0" smtClean="0"/>
              <a:t> </a:t>
            </a:r>
            <a:r>
              <a:rPr lang="it-IT" dirty="0" err="1" smtClean="0"/>
              <a:t>electromagnetic</a:t>
            </a:r>
            <a:r>
              <a:rPr lang="it-IT" dirty="0" smtClean="0"/>
              <a:t> cross talk.</a:t>
            </a:r>
            <a:endParaRPr lang="it-IT" dirty="0"/>
          </a:p>
        </p:txBody>
      </p:sp>
      <p:sp>
        <p:nvSpPr>
          <p:cNvPr id="5" name="Slide Number Placeholder 4"/>
          <p:cNvSpPr>
            <a:spLocks noGrp="1"/>
          </p:cNvSpPr>
          <p:nvPr>
            <p:ph type="sldNum" sz="quarter" idx="12"/>
          </p:nvPr>
        </p:nvSpPr>
        <p:spPr/>
        <p:txBody>
          <a:bodyPr/>
          <a:lstStyle/>
          <a:p>
            <a:fld id="{C07270E6-5E2B-4671-B9E3-1B4DA97C3812}" type="slidenum">
              <a:rPr lang="it-IT" smtClean="0"/>
              <a:pPr/>
              <a:t>10</a:t>
            </a:fld>
            <a:endParaRPr lang="it-IT"/>
          </a:p>
        </p:txBody>
      </p:sp>
      <p:sp>
        <p:nvSpPr>
          <p:cNvPr id="6" name="Footer Placeholder 5"/>
          <p:cNvSpPr>
            <a:spLocks noGrp="1"/>
          </p:cNvSpPr>
          <p:nvPr>
            <p:ph type="ftr" sz="quarter" idx="11"/>
          </p:nvPr>
        </p:nvSpPr>
        <p:spPr/>
        <p:txBody>
          <a:bodyPr/>
          <a:lstStyle/>
          <a:p>
            <a:r>
              <a:rPr lang="it-IT" smtClean="0"/>
              <a:t>Consiglio Sez Padova, 2 Luglio 2013</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N_stima_massaefficace.jpg"/>
          <p:cNvPicPr>
            <a:picLocks noChangeAspect="1"/>
          </p:cNvPicPr>
          <p:nvPr/>
        </p:nvPicPr>
        <p:blipFill>
          <a:blip r:embed="rId4" cstate="print"/>
          <a:stretch>
            <a:fillRect/>
          </a:stretch>
        </p:blipFill>
        <p:spPr>
          <a:xfrm>
            <a:off x="1096106" y="729280"/>
            <a:ext cx="7076294" cy="5220000"/>
          </a:xfrm>
          <a:prstGeom prst="rect">
            <a:avLst/>
          </a:prstGeom>
        </p:spPr>
      </p:pic>
      <p:graphicFrame>
        <p:nvGraphicFramePr>
          <p:cNvPr id="3" name="Oggetto 2"/>
          <p:cNvGraphicFramePr>
            <a:graphicFrameLocks noChangeAspect="1"/>
          </p:cNvGraphicFramePr>
          <p:nvPr/>
        </p:nvGraphicFramePr>
        <p:xfrm>
          <a:off x="5364088" y="1988888"/>
          <a:ext cx="1630452" cy="432000"/>
        </p:xfrm>
        <a:graphic>
          <a:graphicData uri="http://schemas.openxmlformats.org/presentationml/2006/ole">
            <p:oleObj spid="_x0000_s2049" name="Equazione" r:id="rId5" imgW="1485720" imgH="393480" progId="Equation.3">
              <p:embed/>
            </p:oleObj>
          </a:graphicData>
        </a:graphic>
      </p:graphicFrame>
      <p:graphicFrame>
        <p:nvGraphicFramePr>
          <p:cNvPr id="4" name="Oggetto 3"/>
          <p:cNvGraphicFramePr>
            <a:graphicFrameLocks noChangeAspect="1"/>
          </p:cNvGraphicFramePr>
          <p:nvPr/>
        </p:nvGraphicFramePr>
        <p:xfrm>
          <a:off x="5292080" y="2781008"/>
          <a:ext cx="2390400" cy="720000"/>
        </p:xfrm>
        <a:graphic>
          <a:graphicData uri="http://schemas.openxmlformats.org/presentationml/2006/ole">
            <p:oleObj spid="_x0000_s2050" name="Equazione" r:id="rId6" imgW="2108160" imgH="634680" progId="Equation.3">
              <p:embed/>
            </p:oleObj>
          </a:graphicData>
        </a:graphic>
      </p:graphicFrame>
      <p:sp>
        <p:nvSpPr>
          <p:cNvPr id="5" name="Slide Number Placeholder 4"/>
          <p:cNvSpPr>
            <a:spLocks noGrp="1"/>
          </p:cNvSpPr>
          <p:nvPr>
            <p:ph type="sldNum" sz="quarter" idx="12"/>
          </p:nvPr>
        </p:nvSpPr>
        <p:spPr/>
        <p:txBody>
          <a:bodyPr/>
          <a:lstStyle/>
          <a:p>
            <a:fld id="{C07270E6-5E2B-4671-B9E3-1B4DA97C3812}" type="slidenum">
              <a:rPr lang="it-IT" smtClean="0"/>
              <a:pPr/>
              <a:t>11</a:t>
            </a:fld>
            <a:endParaRPr lang="it-IT"/>
          </a:p>
        </p:txBody>
      </p:sp>
      <p:sp>
        <p:nvSpPr>
          <p:cNvPr id="6" name="Footer Placeholder 5"/>
          <p:cNvSpPr>
            <a:spLocks noGrp="1"/>
          </p:cNvSpPr>
          <p:nvPr>
            <p:ph type="ftr" sz="quarter" idx="11"/>
          </p:nvPr>
        </p:nvSpPr>
        <p:spPr/>
        <p:txBody>
          <a:bodyPr/>
          <a:lstStyle/>
          <a:p>
            <a:r>
              <a:rPr lang="it-IT" smtClean="0"/>
              <a:t>Consiglio Sez Padova, 2 Luglio 2013</a:t>
            </a: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mplitude.jpg"/>
          <p:cNvPicPr>
            <a:picLocks noChangeAspect="1"/>
          </p:cNvPicPr>
          <p:nvPr/>
        </p:nvPicPr>
        <p:blipFill>
          <a:blip r:embed="rId4" cstate="print"/>
          <a:stretch>
            <a:fillRect/>
          </a:stretch>
        </p:blipFill>
        <p:spPr>
          <a:xfrm>
            <a:off x="539552" y="404664"/>
            <a:ext cx="4090555" cy="2880000"/>
          </a:xfrm>
          <a:prstGeom prst="rect">
            <a:avLst/>
          </a:prstGeom>
        </p:spPr>
      </p:pic>
      <p:pic>
        <p:nvPicPr>
          <p:cNvPr id="3" name="Immagine 2" descr="phase.jpg"/>
          <p:cNvPicPr>
            <a:picLocks noChangeAspect="1"/>
          </p:cNvPicPr>
          <p:nvPr/>
        </p:nvPicPr>
        <p:blipFill>
          <a:blip r:embed="rId5" cstate="print"/>
          <a:stretch>
            <a:fillRect/>
          </a:stretch>
        </p:blipFill>
        <p:spPr>
          <a:xfrm>
            <a:off x="5004048" y="332656"/>
            <a:ext cx="3652683" cy="2880000"/>
          </a:xfrm>
          <a:prstGeom prst="rect">
            <a:avLst/>
          </a:prstGeom>
        </p:spPr>
      </p:pic>
      <p:graphicFrame>
        <p:nvGraphicFramePr>
          <p:cNvPr id="4" name="Oggetto 3"/>
          <p:cNvGraphicFramePr>
            <a:graphicFrameLocks noChangeAspect="1"/>
          </p:cNvGraphicFramePr>
          <p:nvPr/>
        </p:nvGraphicFramePr>
        <p:xfrm>
          <a:off x="1331640" y="3356992"/>
          <a:ext cx="2455579" cy="648000"/>
        </p:xfrm>
        <a:graphic>
          <a:graphicData uri="http://schemas.openxmlformats.org/presentationml/2006/ole">
            <p:oleObj spid="_x0000_s1026" name="Equazione" r:id="rId6" imgW="1828800" imgH="482400" progId="Equation.3">
              <p:embed/>
            </p:oleObj>
          </a:graphicData>
        </a:graphic>
      </p:graphicFrame>
      <p:graphicFrame>
        <p:nvGraphicFramePr>
          <p:cNvPr id="5" name="Oggetto 4"/>
          <p:cNvGraphicFramePr>
            <a:graphicFrameLocks noChangeAspect="1"/>
          </p:cNvGraphicFramePr>
          <p:nvPr/>
        </p:nvGraphicFramePr>
        <p:xfrm>
          <a:off x="6372200" y="3284984"/>
          <a:ext cx="1244843" cy="648000"/>
        </p:xfrm>
        <a:graphic>
          <a:graphicData uri="http://schemas.openxmlformats.org/presentationml/2006/ole">
            <p:oleObj spid="_x0000_s1027" name="Equazione" r:id="rId7" imgW="927000" imgH="482400" progId="Equation.3">
              <p:embed/>
            </p:oleObj>
          </a:graphicData>
        </a:graphic>
      </p:graphicFrame>
      <p:graphicFrame>
        <p:nvGraphicFramePr>
          <p:cNvPr id="6" name="Oggetto 5"/>
          <p:cNvGraphicFramePr>
            <a:graphicFrameLocks noChangeAspect="1"/>
          </p:cNvGraphicFramePr>
          <p:nvPr/>
        </p:nvGraphicFramePr>
        <p:xfrm>
          <a:off x="2267744" y="4581128"/>
          <a:ext cx="1193685" cy="648000"/>
        </p:xfrm>
        <a:graphic>
          <a:graphicData uri="http://schemas.openxmlformats.org/presentationml/2006/ole">
            <p:oleObj spid="_x0000_s1028" name="Equazione" r:id="rId8" imgW="888840" imgH="482400" progId="Equation.3">
              <p:embed/>
            </p:oleObj>
          </a:graphicData>
        </a:graphic>
      </p:graphicFrame>
      <p:graphicFrame>
        <p:nvGraphicFramePr>
          <p:cNvPr id="1029" name="Object 5"/>
          <p:cNvGraphicFramePr>
            <a:graphicFrameLocks noChangeAspect="1"/>
          </p:cNvGraphicFramePr>
          <p:nvPr/>
        </p:nvGraphicFramePr>
        <p:xfrm>
          <a:off x="6440553" y="4581128"/>
          <a:ext cx="1227791" cy="648000"/>
        </p:xfrm>
        <a:graphic>
          <a:graphicData uri="http://schemas.openxmlformats.org/presentationml/2006/ole">
            <p:oleObj spid="_x0000_s1029" name="Equazione" r:id="rId9" imgW="914400" imgH="482400" progId="Equation.3">
              <p:embed/>
            </p:oleObj>
          </a:graphicData>
        </a:graphic>
      </p:graphicFrame>
      <p:sp>
        <p:nvSpPr>
          <p:cNvPr id="9" name="CasellaDiTesto 8"/>
          <p:cNvSpPr txBox="1"/>
          <p:nvPr/>
        </p:nvSpPr>
        <p:spPr>
          <a:xfrm>
            <a:off x="2310655" y="4005064"/>
            <a:ext cx="893193" cy="369332"/>
          </a:xfrm>
          <a:prstGeom prst="rect">
            <a:avLst/>
          </a:prstGeom>
          <a:noFill/>
        </p:spPr>
        <p:txBody>
          <a:bodyPr wrap="none" rtlCol="0">
            <a:spAutoFit/>
          </a:bodyPr>
          <a:lstStyle/>
          <a:p>
            <a:r>
              <a:rPr lang="it-IT" b="1" dirty="0" smtClean="0"/>
              <a:t>R=1085</a:t>
            </a:r>
            <a:endParaRPr lang="it-IT" b="1" dirty="0"/>
          </a:p>
        </p:txBody>
      </p:sp>
      <p:sp>
        <p:nvSpPr>
          <p:cNvPr id="10" name="CasellaDiTesto 9"/>
          <p:cNvSpPr txBox="1"/>
          <p:nvPr/>
        </p:nvSpPr>
        <p:spPr>
          <a:xfrm>
            <a:off x="6284632" y="3995772"/>
            <a:ext cx="1383712" cy="369332"/>
          </a:xfrm>
          <a:prstGeom prst="rect">
            <a:avLst/>
          </a:prstGeom>
          <a:noFill/>
        </p:spPr>
        <p:txBody>
          <a:bodyPr wrap="none" rtlCol="0">
            <a:spAutoFit/>
          </a:bodyPr>
          <a:lstStyle/>
          <a:p>
            <a:r>
              <a:rPr lang="it-IT" b="1" dirty="0" smtClean="0">
                <a:latin typeface="SWGrekc" pitchFamily="2" charset="0"/>
              </a:rPr>
              <a:t>F=</a:t>
            </a:r>
            <a:r>
              <a:rPr lang="it-IT" b="1" dirty="0" smtClean="0">
                <a:latin typeface="+mj-lt"/>
              </a:rPr>
              <a:t>2.5 ×10</a:t>
            </a:r>
            <a:r>
              <a:rPr lang="it-IT" b="1" baseline="30000" dirty="0" smtClean="0">
                <a:latin typeface="+mj-lt"/>
              </a:rPr>
              <a:t>-8</a:t>
            </a:r>
            <a:endParaRPr lang="it-IT" b="1" baseline="30000" dirty="0">
              <a:latin typeface="SWGrekc" pitchFamily="2" charset="0"/>
            </a:endParaRPr>
          </a:p>
        </p:txBody>
      </p:sp>
      <p:sp>
        <p:nvSpPr>
          <p:cNvPr id="11" name="Slide Number Placeholder 10"/>
          <p:cNvSpPr>
            <a:spLocks noGrp="1"/>
          </p:cNvSpPr>
          <p:nvPr>
            <p:ph type="sldNum" sz="quarter" idx="12"/>
          </p:nvPr>
        </p:nvSpPr>
        <p:spPr/>
        <p:txBody>
          <a:bodyPr/>
          <a:lstStyle/>
          <a:p>
            <a:fld id="{C07270E6-5E2B-4671-B9E3-1B4DA97C3812}" type="slidenum">
              <a:rPr lang="it-IT" smtClean="0"/>
              <a:pPr/>
              <a:t>12</a:t>
            </a:fld>
            <a:endParaRPr lang="it-IT"/>
          </a:p>
        </p:txBody>
      </p:sp>
      <p:sp>
        <p:nvSpPr>
          <p:cNvPr id="12" name="Footer Placeholder 11"/>
          <p:cNvSpPr>
            <a:spLocks noGrp="1"/>
          </p:cNvSpPr>
          <p:nvPr>
            <p:ph type="ftr" sz="quarter" idx="11"/>
          </p:nvPr>
        </p:nvSpPr>
        <p:spPr/>
        <p:txBody>
          <a:bodyPr/>
          <a:lstStyle/>
          <a:p>
            <a:r>
              <a:rPr lang="it-IT" smtClean="0"/>
              <a:t>Consiglio Sez Padova, 2 Luglio 2013</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err="1" smtClean="0"/>
              <a:t>attività</a:t>
            </a:r>
            <a:r>
              <a:rPr lang="en-US" dirty="0" smtClean="0"/>
              <a:t> </a:t>
            </a:r>
            <a:r>
              <a:rPr lang="en-US" dirty="0" err="1" smtClean="0"/>
              <a:t>iniziale</a:t>
            </a:r>
            <a:r>
              <a:rPr lang="en-US" dirty="0" smtClean="0"/>
              <a:t> HUMOR</a:t>
            </a:r>
            <a:endParaRPr lang="en-US" dirty="0"/>
          </a:p>
        </p:txBody>
      </p:sp>
      <p:sp>
        <p:nvSpPr>
          <p:cNvPr id="3" name="Content Placeholder 2"/>
          <p:cNvSpPr>
            <a:spLocks noGrp="1"/>
          </p:cNvSpPr>
          <p:nvPr>
            <p:ph idx="1"/>
          </p:nvPr>
        </p:nvSpPr>
        <p:spPr>
          <a:xfrm>
            <a:off x="457200" y="980728"/>
            <a:ext cx="8229600" cy="5040560"/>
          </a:xfrm>
        </p:spPr>
        <p:txBody>
          <a:bodyPr>
            <a:normAutofit lnSpcReduction="10000"/>
          </a:bodyPr>
          <a:lstStyle/>
          <a:p>
            <a:pPr>
              <a:buClr>
                <a:srgbClr val="00B050"/>
              </a:buClr>
              <a:buFont typeface="Wingdings" pitchFamily="2" charset="2"/>
              <a:buChar char="ü"/>
            </a:pPr>
            <a:r>
              <a:rPr lang="en-US" sz="2000" dirty="0" err="1" smtClean="0"/>
              <a:t>sviluppato</a:t>
            </a:r>
            <a:r>
              <a:rPr lang="en-US" sz="2000" dirty="0" smtClean="0"/>
              <a:t> un </a:t>
            </a:r>
            <a:r>
              <a:rPr lang="en-US" sz="2000" dirty="0" err="1" smtClean="0"/>
              <a:t>nuovo</a:t>
            </a:r>
            <a:r>
              <a:rPr lang="en-US" sz="2000" dirty="0" smtClean="0"/>
              <a:t> </a:t>
            </a:r>
            <a:r>
              <a:rPr lang="en-US" sz="2000" dirty="0" err="1" smtClean="0"/>
              <a:t>metodo</a:t>
            </a:r>
            <a:r>
              <a:rPr lang="en-US" sz="2000" dirty="0" smtClean="0"/>
              <a:t> </a:t>
            </a:r>
            <a:r>
              <a:rPr lang="en-US" sz="2000" dirty="0" err="1" smtClean="0"/>
              <a:t>di</a:t>
            </a:r>
            <a:r>
              <a:rPr lang="en-US" sz="2000" dirty="0" smtClean="0"/>
              <a:t> </a:t>
            </a:r>
            <a:r>
              <a:rPr lang="en-US" sz="2000" dirty="0" err="1" smtClean="0"/>
              <a:t>verifica</a:t>
            </a:r>
            <a:r>
              <a:rPr lang="en-US" sz="2000" dirty="0" smtClean="0"/>
              <a:t> per </a:t>
            </a:r>
            <a:r>
              <a:rPr lang="en-US" sz="2000" dirty="0" err="1" smtClean="0"/>
              <a:t>modifiche</a:t>
            </a:r>
            <a:r>
              <a:rPr lang="en-US" sz="2000" dirty="0" smtClean="0"/>
              <a:t> </a:t>
            </a:r>
            <a:r>
              <a:rPr lang="en-US" sz="2000" dirty="0" err="1" smtClean="0"/>
              <a:t>ai</a:t>
            </a:r>
            <a:r>
              <a:rPr lang="en-US" sz="2000" dirty="0" smtClean="0"/>
              <a:t> </a:t>
            </a:r>
            <a:r>
              <a:rPr lang="en-US" sz="2000" dirty="0" err="1" smtClean="0"/>
              <a:t>commutatori</a:t>
            </a:r>
            <a:r>
              <a:rPr lang="en-US" sz="2000" dirty="0" smtClean="0"/>
              <a:t> </a:t>
            </a:r>
            <a:r>
              <a:rPr lang="en-US" sz="2000" dirty="0" err="1" smtClean="0"/>
              <a:t>più</a:t>
            </a:r>
            <a:r>
              <a:rPr lang="en-US" sz="2000" dirty="0" smtClean="0"/>
              <a:t> </a:t>
            </a:r>
            <a:r>
              <a:rPr lang="en-US" sz="2000" dirty="0" err="1" smtClean="0"/>
              <a:t>sensibile</a:t>
            </a:r>
            <a:r>
              <a:rPr lang="en-US" sz="2000" dirty="0" smtClean="0"/>
              <a:t> </a:t>
            </a:r>
            <a:r>
              <a:rPr lang="en-US" sz="2000" dirty="0" err="1" smtClean="0"/>
              <a:t>rispetto</a:t>
            </a:r>
            <a:r>
              <a:rPr lang="en-US" sz="2000" dirty="0" smtClean="0"/>
              <a:t> </a:t>
            </a:r>
            <a:r>
              <a:rPr lang="en-US" sz="2000" dirty="0" err="1" smtClean="0"/>
              <a:t>allo</a:t>
            </a:r>
            <a:r>
              <a:rPr lang="en-US" sz="2000" dirty="0" smtClean="0"/>
              <a:t> schema </a:t>
            </a:r>
            <a:r>
              <a:rPr lang="en-US" sz="2000" dirty="0" err="1" smtClean="0"/>
              <a:t>di</a:t>
            </a:r>
            <a:r>
              <a:rPr lang="en-US" sz="2000" dirty="0" smtClean="0"/>
              <a:t> </a:t>
            </a:r>
            <a:r>
              <a:rPr lang="en-US" sz="2000" dirty="0" err="1" smtClean="0"/>
              <a:t>Pikovski</a:t>
            </a:r>
            <a:r>
              <a:rPr lang="en-US" sz="2000" dirty="0" smtClean="0"/>
              <a:t> et al. (Nature Physics, 2012): </a:t>
            </a:r>
          </a:p>
          <a:p>
            <a:pPr lvl="2">
              <a:buClr>
                <a:srgbClr val="00B050"/>
              </a:buClr>
              <a:buNone/>
            </a:pPr>
            <a:r>
              <a:rPr lang="en-US" sz="2000" dirty="0" err="1" smtClean="0"/>
              <a:t>osservazione</a:t>
            </a:r>
            <a:r>
              <a:rPr lang="en-US" sz="2000" dirty="0" smtClean="0"/>
              <a:t> </a:t>
            </a:r>
            <a:r>
              <a:rPr lang="en-US" sz="2000" dirty="0" err="1" smtClean="0"/>
              <a:t>dell’evoluzione</a:t>
            </a:r>
            <a:r>
              <a:rPr lang="en-US" sz="2000" dirty="0" smtClean="0"/>
              <a:t> </a:t>
            </a:r>
            <a:r>
              <a:rPr lang="en-US" sz="2000" dirty="0" err="1" smtClean="0"/>
              <a:t>libera</a:t>
            </a:r>
            <a:r>
              <a:rPr lang="en-US" sz="2000" dirty="0" smtClean="0"/>
              <a:t> </a:t>
            </a:r>
            <a:r>
              <a:rPr lang="en-US" sz="2000" dirty="0" err="1" smtClean="0"/>
              <a:t>di</a:t>
            </a:r>
            <a:r>
              <a:rPr lang="en-US" sz="2000" dirty="0" smtClean="0"/>
              <a:t> </a:t>
            </a:r>
            <a:r>
              <a:rPr lang="en-US" sz="2000" dirty="0" err="1" smtClean="0"/>
              <a:t>oscillatori</a:t>
            </a:r>
            <a:endParaRPr lang="en-US" sz="2000" dirty="0" smtClean="0"/>
          </a:p>
          <a:p>
            <a:pPr lvl="3">
              <a:buClr>
                <a:srgbClr val="00B050"/>
              </a:buClr>
              <a:buFont typeface="Courier New" pitchFamily="49" charset="0"/>
              <a:buChar char="o"/>
            </a:pPr>
            <a:r>
              <a:rPr lang="en-US" dirty="0" smtClean="0"/>
              <a:t>alto Q, </a:t>
            </a:r>
          </a:p>
          <a:p>
            <a:pPr lvl="3">
              <a:buClr>
                <a:srgbClr val="00B050"/>
              </a:buClr>
              <a:buFont typeface="Courier New" pitchFamily="49" charset="0"/>
              <a:buChar char="o"/>
            </a:pPr>
            <a:r>
              <a:rPr lang="en-US" smtClean="0"/>
              <a:t>lineari </a:t>
            </a:r>
            <a:r>
              <a:rPr lang="en-US" dirty="0" smtClean="0"/>
              <a:t>in un </a:t>
            </a:r>
            <a:r>
              <a:rPr lang="en-US" dirty="0" err="1" smtClean="0"/>
              <a:t>ampio</a:t>
            </a:r>
            <a:r>
              <a:rPr lang="en-US" dirty="0" smtClean="0"/>
              <a:t> </a:t>
            </a:r>
            <a:r>
              <a:rPr lang="en-US" dirty="0" err="1" smtClean="0"/>
              <a:t>intervallo</a:t>
            </a:r>
            <a:r>
              <a:rPr lang="en-US" dirty="0" smtClean="0"/>
              <a:t> </a:t>
            </a:r>
            <a:r>
              <a:rPr lang="en-US" dirty="0" err="1" smtClean="0"/>
              <a:t>di</a:t>
            </a:r>
            <a:r>
              <a:rPr lang="en-US" dirty="0" smtClean="0"/>
              <a:t> </a:t>
            </a:r>
            <a:r>
              <a:rPr lang="en-US" dirty="0" err="1" smtClean="0"/>
              <a:t>ampiezze</a:t>
            </a:r>
            <a:r>
              <a:rPr lang="en-US" dirty="0" smtClean="0"/>
              <a:t>, </a:t>
            </a:r>
          </a:p>
          <a:p>
            <a:pPr lvl="3">
              <a:buClr>
                <a:srgbClr val="00B050"/>
              </a:buClr>
              <a:buFont typeface="Courier New" pitchFamily="49" charset="0"/>
              <a:buChar char="o"/>
            </a:pPr>
            <a:r>
              <a:rPr lang="en-US" dirty="0" err="1" smtClean="0"/>
              <a:t>ben</a:t>
            </a:r>
            <a:r>
              <a:rPr lang="en-US" dirty="0" smtClean="0"/>
              <a:t> </a:t>
            </a:r>
            <a:r>
              <a:rPr lang="en-US" dirty="0" err="1" smtClean="0"/>
              <a:t>disaccoppiati</a:t>
            </a:r>
            <a:r>
              <a:rPr lang="en-US" dirty="0" smtClean="0"/>
              <a:t> </a:t>
            </a:r>
            <a:r>
              <a:rPr lang="en-US" dirty="0" err="1" smtClean="0"/>
              <a:t>dal</a:t>
            </a:r>
            <a:r>
              <a:rPr lang="en-US" dirty="0" smtClean="0"/>
              <a:t> </a:t>
            </a:r>
            <a:r>
              <a:rPr lang="en-US" dirty="0" err="1" smtClean="0"/>
              <a:t>supporto</a:t>
            </a:r>
            <a:endParaRPr lang="en-US" dirty="0" smtClean="0"/>
          </a:p>
          <a:p>
            <a:pPr lvl="3">
              <a:buClr>
                <a:srgbClr val="00B050"/>
              </a:buClr>
              <a:buNone/>
            </a:pPr>
            <a:endParaRPr lang="en-US" dirty="0" smtClean="0"/>
          </a:p>
          <a:p>
            <a:pPr lvl="1">
              <a:buClr>
                <a:srgbClr val="00B050"/>
              </a:buClr>
              <a:buNone/>
            </a:pPr>
            <a:r>
              <a:rPr lang="en-US" sz="2000" dirty="0" err="1" smtClean="0"/>
              <a:t>gli</a:t>
            </a:r>
            <a:r>
              <a:rPr lang="en-US" sz="2000" dirty="0" smtClean="0"/>
              <a:t> </a:t>
            </a:r>
            <a:r>
              <a:rPr lang="en-US" sz="2000" dirty="0" err="1" smtClean="0"/>
              <a:t>effetti</a:t>
            </a:r>
            <a:r>
              <a:rPr lang="en-US" sz="2000" dirty="0" smtClean="0"/>
              <a:t> </a:t>
            </a:r>
            <a:r>
              <a:rPr lang="en-US" sz="2000" dirty="0" err="1" smtClean="0"/>
              <a:t>dei</a:t>
            </a:r>
            <a:r>
              <a:rPr lang="en-US" sz="2000" dirty="0" smtClean="0"/>
              <a:t> </a:t>
            </a:r>
            <a:r>
              <a:rPr lang="en-US" sz="2000" dirty="0" err="1" smtClean="0"/>
              <a:t>commutatori</a:t>
            </a:r>
            <a:r>
              <a:rPr lang="en-US" sz="2000" dirty="0" smtClean="0"/>
              <a:t> </a:t>
            </a:r>
            <a:r>
              <a:rPr lang="en-US" sz="2000" dirty="0" err="1" smtClean="0"/>
              <a:t>modificati</a:t>
            </a:r>
            <a:r>
              <a:rPr lang="en-US" sz="2000" dirty="0" smtClean="0"/>
              <a:t> </a:t>
            </a:r>
            <a:r>
              <a:rPr lang="en-US" sz="2000" dirty="0" err="1" smtClean="0"/>
              <a:t>sulla</a:t>
            </a:r>
            <a:r>
              <a:rPr lang="en-US" sz="2000" dirty="0" smtClean="0"/>
              <a:t> </a:t>
            </a:r>
            <a:r>
              <a:rPr lang="en-US" sz="2000" dirty="0" err="1" smtClean="0"/>
              <a:t>dinamica</a:t>
            </a:r>
            <a:r>
              <a:rPr lang="en-US" sz="2000" dirty="0" smtClean="0"/>
              <a:t> </a:t>
            </a:r>
            <a:r>
              <a:rPr lang="en-US" sz="2000" dirty="0" smtClean="0"/>
              <a:t>:</a:t>
            </a:r>
          </a:p>
          <a:p>
            <a:pPr marL="914400" lvl="1" indent="-457200">
              <a:buClr>
                <a:srgbClr val="00B050"/>
              </a:buClr>
              <a:buFont typeface="+mj-lt"/>
              <a:buAutoNum type="arabicPeriod"/>
            </a:pPr>
            <a:r>
              <a:rPr lang="en-US" sz="2000" dirty="0" err="1" smtClean="0"/>
              <a:t>scompaiono</a:t>
            </a:r>
            <a:r>
              <a:rPr lang="en-US" sz="2000" dirty="0" smtClean="0"/>
              <a:t> </a:t>
            </a:r>
            <a:r>
              <a:rPr lang="en-US" sz="2000" dirty="0" err="1" smtClean="0"/>
              <a:t>sopra</a:t>
            </a:r>
            <a:r>
              <a:rPr lang="en-US" sz="2000" dirty="0" smtClean="0"/>
              <a:t> </a:t>
            </a:r>
            <a:r>
              <a:rPr lang="en-US" sz="2000" dirty="0" err="1" smtClean="0"/>
              <a:t>una</a:t>
            </a:r>
            <a:r>
              <a:rPr lang="en-US" sz="2000" dirty="0" smtClean="0"/>
              <a:t> </a:t>
            </a:r>
            <a:r>
              <a:rPr lang="en-US" sz="2000" dirty="0" err="1" smtClean="0"/>
              <a:t>certa</a:t>
            </a:r>
            <a:r>
              <a:rPr lang="en-US" sz="2000" dirty="0" smtClean="0"/>
              <a:t> </a:t>
            </a:r>
            <a:r>
              <a:rPr lang="en-US" sz="2000" dirty="0" err="1" smtClean="0"/>
              <a:t>massa</a:t>
            </a:r>
            <a:r>
              <a:rPr lang="en-US" sz="2000" dirty="0" smtClean="0"/>
              <a:t> o </a:t>
            </a:r>
            <a:r>
              <a:rPr lang="en-US" sz="2000" dirty="0" err="1" smtClean="0"/>
              <a:t>sopra</a:t>
            </a:r>
            <a:r>
              <a:rPr lang="en-US" sz="2000" dirty="0" smtClean="0"/>
              <a:t> un </a:t>
            </a:r>
            <a:r>
              <a:rPr lang="en-US" sz="2000" dirty="0" err="1" smtClean="0"/>
              <a:t>certo</a:t>
            </a:r>
            <a:r>
              <a:rPr lang="en-US" sz="2000" dirty="0" smtClean="0"/>
              <a:t> </a:t>
            </a:r>
            <a:r>
              <a:rPr lang="en-US" sz="2000" dirty="0" err="1" smtClean="0"/>
              <a:t>numero</a:t>
            </a:r>
            <a:r>
              <a:rPr lang="en-US" sz="2000" dirty="0" smtClean="0"/>
              <a:t> </a:t>
            </a:r>
            <a:r>
              <a:rPr lang="en-US" sz="2000" dirty="0" err="1" smtClean="0"/>
              <a:t>di</a:t>
            </a:r>
            <a:r>
              <a:rPr lang="en-US" sz="2000" dirty="0" smtClean="0"/>
              <a:t> </a:t>
            </a:r>
            <a:r>
              <a:rPr lang="en-US" sz="2000" dirty="0" err="1" smtClean="0"/>
              <a:t>particelle</a:t>
            </a:r>
            <a:r>
              <a:rPr lang="en-US" sz="2000" dirty="0" smtClean="0"/>
              <a:t> ?</a:t>
            </a:r>
          </a:p>
          <a:p>
            <a:pPr marL="1771650" lvl="3" indent="-457200">
              <a:buClr>
                <a:srgbClr val="00B050"/>
              </a:buClr>
              <a:buNone/>
            </a:pPr>
            <a:r>
              <a:rPr lang="en-US" dirty="0" err="1" smtClean="0"/>
              <a:t>sperimentare</a:t>
            </a:r>
            <a:r>
              <a:rPr lang="en-US" dirty="0" smtClean="0"/>
              <a:t> </a:t>
            </a:r>
            <a:r>
              <a:rPr lang="en-US" dirty="0" err="1" smtClean="0"/>
              <a:t>su</a:t>
            </a:r>
            <a:r>
              <a:rPr lang="en-US" dirty="0" smtClean="0"/>
              <a:t> un </a:t>
            </a:r>
            <a:r>
              <a:rPr lang="en-US" dirty="0" err="1" smtClean="0"/>
              <a:t>ampio</a:t>
            </a:r>
            <a:r>
              <a:rPr lang="en-US" dirty="0" smtClean="0"/>
              <a:t> </a:t>
            </a:r>
            <a:r>
              <a:rPr lang="en-US" dirty="0" err="1" smtClean="0"/>
              <a:t>intervallo</a:t>
            </a:r>
            <a:r>
              <a:rPr lang="en-US" dirty="0" smtClean="0"/>
              <a:t> </a:t>
            </a:r>
            <a:r>
              <a:rPr lang="en-US" dirty="0" err="1" smtClean="0"/>
              <a:t>di</a:t>
            </a:r>
            <a:r>
              <a:rPr lang="en-US" dirty="0" smtClean="0"/>
              <a:t> masse</a:t>
            </a:r>
          </a:p>
          <a:p>
            <a:pPr marL="1771650" lvl="3" indent="-457200">
              <a:buClr>
                <a:srgbClr val="00B050"/>
              </a:buClr>
              <a:buNone/>
            </a:pPr>
            <a:r>
              <a:rPr lang="en-US" dirty="0" smtClean="0"/>
              <a:t>membrane: </a:t>
            </a:r>
            <a:r>
              <a:rPr lang="en-US" dirty="0" smtClean="0">
                <a:sym typeface="Symbol"/>
              </a:rPr>
              <a:t> </a:t>
            </a:r>
            <a:r>
              <a:rPr lang="en-US" i="1" dirty="0" err="1" smtClean="0"/>
              <a:t>ng</a:t>
            </a:r>
            <a:r>
              <a:rPr lang="en-US" dirty="0" smtClean="0"/>
              <a:t> , MOMS: </a:t>
            </a:r>
            <a:r>
              <a:rPr lang="en-US" dirty="0" smtClean="0">
                <a:sym typeface="Symbol"/>
              </a:rPr>
              <a:t> </a:t>
            </a:r>
            <a:r>
              <a:rPr lang="en-US" i="1" dirty="0" smtClean="0"/>
              <a:t>0.1mg</a:t>
            </a:r>
            <a:r>
              <a:rPr lang="en-US" dirty="0" smtClean="0"/>
              <a:t>, MEMS: </a:t>
            </a:r>
            <a:r>
              <a:rPr lang="en-US" dirty="0" smtClean="0">
                <a:sym typeface="Symbol"/>
              </a:rPr>
              <a:t> </a:t>
            </a:r>
            <a:r>
              <a:rPr lang="en-US" i="1" dirty="0" smtClean="0">
                <a:sym typeface="Symbol"/>
              </a:rPr>
              <a:t>1g</a:t>
            </a:r>
            <a:endParaRPr lang="en-US" i="1" dirty="0" smtClean="0"/>
          </a:p>
          <a:p>
            <a:pPr marL="914400" lvl="1" indent="-457200">
              <a:buClr>
                <a:srgbClr val="00B050"/>
              </a:buClr>
              <a:buFont typeface="+mj-lt"/>
              <a:buAutoNum type="arabicPeriod" startAt="2"/>
            </a:pPr>
            <a:r>
              <a:rPr lang="en-US" sz="2000" dirty="0" err="1" smtClean="0"/>
              <a:t>Sono</a:t>
            </a:r>
            <a:r>
              <a:rPr lang="en-US" sz="2000" dirty="0" smtClean="0"/>
              <a:t> </a:t>
            </a:r>
            <a:r>
              <a:rPr lang="en-US" sz="2000" dirty="0" err="1" smtClean="0"/>
              <a:t>distrutti</a:t>
            </a:r>
            <a:r>
              <a:rPr lang="en-US" sz="2000" dirty="0" smtClean="0"/>
              <a:t> </a:t>
            </a:r>
            <a:r>
              <a:rPr lang="en-US" sz="2000" dirty="0" err="1" smtClean="0"/>
              <a:t>dalla</a:t>
            </a:r>
            <a:r>
              <a:rPr lang="en-US" sz="2000" dirty="0" smtClean="0"/>
              <a:t> </a:t>
            </a:r>
            <a:r>
              <a:rPr lang="en-US" sz="2000" dirty="0" err="1" smtClean="0"/>
              <a:t>decoerenza</a:t>
            </a:r>
            <a:r>
              <a:rPr lang="en-US" sz="2000" dirty="0" smtClean="0"/>
              <a:t> ?</a:t>
            </a:r>
          </a:p>
          <a:p>
            <a:pPr marL="1771650" lvl="3" indent="-457200">
              <a:buClr>
                <a:srgbClr val="00B050"/>
              </a:buClr>
              <a:buNone/>
            </a:pPr>
            <a:r>
              <a:rPr lang="en-US" dirty="0" err="1" smtClean="0"/>
              <a:t>portare</a:t>
            </a:r>
            <a:r>
              <a:rPr lang="en-US" dirty="0" smtClean="0"/>
              <a:t> </a:t>
            </a:r>
            <a:r>
              <a:rPr lang="en-US" dirty="0" err="1" smtClean="0"/>
              <a:t>l’oscillatore</a:t>
            </a:r>
            <a:r>
              <a:rPr lang="en-US" dirty="0" smtClean="0"/>
              <a:t> in regime </a:t>
            </a:r>
            <a:r>
              <a:rPr lang="en-US" dirty="0" err="1" smtClean="0"/>
              <a:t>quantistico</a:t>
            </a:r>
            <a:endParaRPr lang="en-US" dirty="0" smtClean="0"/>
          </a:p>
          <a:p>
            <a:pPr marL="1771650" lvl="3" indent="-457200">
              <a:buClr>
                <a:srgbClr val="00B050"/>
              </a:buClr>
              <a:buNone/>
            </a:pPr>
            <a:r>
              <a:rPr lang="en-US" dirty="0" err="1" smtClean="0"/>
              <a:t>raffreddare</a:t>
            </a:r>
            <a:r>
              <a:rPr lang="en-US" dirty="0" smtClean="0"/>
              <a:t> </a:t>
            </a:r>
            <a:r>
              <a:rPr lang="en-US" dirty="0" err="1" smtClean="0"/>
              <a:t>termicamente</a:t>
            </a:r>
            <a:r>
              <a:rPr lang="en-US" dirty="0" smtClean="0"/>
              <a:t> e con feedback</a:t>
            </a:r>
          </a:p>
          <a:p>
            <a:pPr lvl="1">
              <a:buClr>
                <a:srgbClr val="00B050"/>
              </a:buClr>
              <a:buNone/>
            </a:pPr>
            <a:endParaRPr lang="en-US" sz="2000" dirty="0" smtClean="0"/>
          </a:p>
        </p:txBody>
      </p:sp>
      <p:sp>
        <p:nvSpPr>
          <p:cNvPr id="4" name="Slide Number Placeholder 3"/>
          <p:cNvSpPr>
            <a:spLocks noGrp="1"/>
          </p:cNvSpPr>
          <p:nvPr>
            <p:ph type="sldNum" sz="quarter" idx="12"/>
          </p:nvPr>
        </p:nvSpPr>
        <p:spPr/>
        <p:txBody>
          <a:bodyPr/>
          <a:lstStyle/>
          <a:p>
            <a:fld id="{C07270E6-5E2B-4671-B9E3-1B4DA97C3812}" type="slidenum">
              <a:rPr lang="it-IT" smtClean="0"/>
              <a:pPr/>
              <a:t>2</a:t>
            </a:fld>
            <a:endParaRPr lang="it-IT"/>
          </a:p>
        </p:txBody>
      </p:sp>
      <p:sp>
        <p:nvSpPr>
          <p:cNvPr id="5" name="Footer Placeholder 4"/>
          <p:cNvSpPr>
            <a:spLocks noGrp="1"/>
          </p:cNvSpPr>
          <p:nvPr>
            <p:ph type="ftr" sz="quarter" idx="11"/>
          </p:nvPr>
        </p:nvSpPr>
        <p:spPr/>
        <p:txBody>
          <a:bodyPr/>
          <a:lstStyle/>
          <a:p>
            <a:r>
              <a:rPr lang="it-IT" smtClean="0"/>
              <a:t>Consiglio Sez Padova, 2 Luglio 2013</a:t>
            </a: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88640"/>
            <a:ext cx="7772400" cy="720079"/>
          </a:xfrm>
        </p:spPr>
        <p:txBody>
          <a:bodyPr>
            <a:normAutofit fontScale="90000"/>
          </a:bodyPr>
          <a:lstStyle/>
          <a:p>
            <a:r>
              <a:rPr lang="it-IT" dirty="0" smtClean="0"/>
              <a:t>HUMOR</a:t>
            </a:r>
            <a:endParaRPr lang="it-IT" dirty="0"/>
          </a:p>
        </p:txBody>
      </p:sp>
      <p:graphicFrame>
        <p:nvGraphicFramePr>
          <p:cNvPr id="3" name="Table 2"/>
          <p:cNvGraphicFramePr>
            <a:graphicFrameLocks noGrp="1"/>
          </p:cNvGraphicFramePr>
          <p:nvPr/>
        </p:nvGraphicFramePr>
        <p:xfrm>
          <a:off x="251520" y="908720"/>
          <a:ext cx="8640960" cy="1854200"/>
        </p:xfrm>
        <a:graphic>
          <a:graphicData uri="http://schemas.openxmlformats.org/drawingml/2006/table">
            <a:tbl>
              <a:tblPr firstRow="1" bandRow="1">
                <a:tableStyleId>{5C22544A-7EE6-4342-B048-85BDC9FD1C3A}</a:tableStyleId>
              </a:tblPr>
              <a:tblGrid>
                <a:gridCol w="2808312"/>
                <a:gridCol w="2376264"/>
                <a:gridCol w="923688"/>
                <a:gridCol w="2532696"/>
              </a:tblGrid>
              <a:tr h="370840">
                <a:tc>
                  <a:txBody>
                    <a:bodyPr/>
                    <a:lstStyle/>
                    <a:p>
                      <a:r>
                        <a:rPr lang="en-US" dirty="0" err="1" smtClean="0"/>
                        <a:t>Enrico</a:t>
                      </a:r>
                      <a:r>
                        <a:rPr lang="en-US" dirty="0" smtClean="0"/>
                        <a:t> Serra</a:t>
                      </a:r>
                      <a:endParaRPr lang="en-US" dirty="0"/>
                    </a:p>
                  </a:txBody>
                  <a:tcPr/>
                </a:tc>
                <a:tc>
                  <a:txBody>
                    <a:bodyPr/>
                    <a:lstStyle/>
                    <a:p>
                      <a:r>
                        <a:rPr lang="en-US" dirty="0" smtClean="0"/>
                        <a:t>FBK</a:t>
                      </a:r>
                      <a:r>
                        <a:rPr lang="en-US" baseline="0" dirty="0" smtClean="0"/>
                        <a:t> TN</a:t>
                      </a:r>
                      <a:endParaRPr lang="en-US" dirty="0"/>
                    </a:p>
                  </a:txBody>
                  <a:tcPr/>
                </a:tc>
                <a:tc>
                  <a:txBody>
                    <a:bodyPr/>
                    <a:lstStyle/>
                    <a:p>
                      <a:r>
                        <a:rPr lang="en-US" dirty="0" smtClean="0"/>
                        <a:t>80%</a:t>
                      </a:r>
                      <a:endParaRPr lang="en-US" dirty="0"/>
                    </a:p>
                  </a:txBody>
                  <a:tcPr/>
                </a:tc>
                <a:tc>
                  <a:txBody>
                    <a:bodyPr/>
                    <a:lstStyle/>
                    <a:p>
                      <a:r>
                        <a:rPr lang="en-US" dirty="0" smtClean="0"/>
                        <a:t>Resp. loc</a:t>
                      </a:r>
                      <a:endParaRPr lang="en-US" dirty="0"/>
                    </a:p>
                  </a:txBody>
                  <a:tcPr/>
                </a:tc>
              </a:tr>
              <a:tr h="370840">
                <a:tc>
                  <a:txBody>
                    <a:bodyPr/>
                    <a:lstStyle/>
                    <a:p>
                      <a:r>
                        <a:rPr lang="en-US" dirty="0" smtClean="0"/>
                        <a:t>Michele </a:t>
                      </a:r>
                      <a:r>
                        <a:rPr lang="en-US" dirty="0" err="1" smtClean="0"/>
                        <a:t>Bonaldi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FBK-CNR</a:t>
                      </a:r>
                      <a:r>
                        <a:rPr lang="en-US" baseline="0" dirty="0" smtClean="0"/>
                        <a:t> </a:t>
                      </a:r>
                      <a:r>
                        <a:rPr lang="en-US" baseline="0" dirty="0" smtClean="0"/>
                        <a:t>TN</a:t>
                      </a:r>
                      <a:endParaRPr lang="en-US" dirty="0" smtClean="0"/>
                    </a:p>
                  </a:txBody>
                  <a:tcPr/>
                </a:tc>
                <a:tc>
                  <a:txBody>
                    <a:bodyPr/>
                    <a:lstStyle/>
                    <a:p>
                      <a:r>
                        <a:rPr lang="en-US" dirty="0" smtClean="0"/>
                        <a:t>70</a:t>
                      </a:r>
                      <a:r>
                        <a:rPr lang="en-US" dirty="0" smtClean="0"/>
                        <a:t>%</a:t>
                      </a:r>
                      <a:endParaRPr lang="en-US" dirty="0"/>
                    </a:p>
                  </a:txBody>
                  <a:tcPr/>
                </a:tc>
                <a:tc>
                  <a:txBody>
                    <a:bodyPr/>
                    <a:lstStyle/>
                    <a:p>
                      <a:endParaRPr lang="en-US"/>
                    </a:p>
                  </a:txBody>
                  <a:tcPr/>
                </a:tc>
              </a:tr>
              <a:tr h="370840">
                <a:tc>
                  <a:txBody>
                    <a:bodyPr/>
                    <a:lstStyle/>
                    <a:p>
                      <a:r>
                        <a:rPr lang="en-US" dirty="0" smtClean="0"/>
                        <a:t>Giovanni</a:t>
                      </a:r>
                      <a:r>
                        <a:rPr lang="en-US" baseline="0" dirty="0" smtClean="0"/>
                        <a:t> </a:t>
                      </a:r>
                      <a:r>
                        <a:rPr lang="en-US" baseline="0" dirty="0" err="1" smtClean="0"/>
                        <a:t>Prodi</a:t>
                      </a:r>
                      <a:endParaRPr lang="en-US" dirty="0"/>
                    </a:p>
                  </a:txBody>
                  <a:tcPr/>
                </a:tc>
                <a:tc>
                  <a:txBody>
                    <a:bodyPr/>
                    <a:lstStyle/>
                    <a:p>
                      <a:r>
                        <a:rPr lang="en-US" dirty="0" err="1" smtClean="0"/>
                        <a:t>UniTN</a:t>
                      </a:r>
                      <a:endParaRPr lang="en-US" dirty="0"/>
                    </a:p>
                  </a:txBody>
                  <a:tcPr/>
                </a:tc>
                <a:tc>
                  <a:txBody>
                    <a:bodyPr/>
                    <a:lstStyle/>
                    <a:p>
                      <a:r>
                        <a:rPr lang="en-US" dirty="0" smtClean="0"/>
                        <a:t>20%</a:t>
                      </a:r>
                      <a:endParaRPr lang="en-US" dirty="0"/>
                    </a:p>
                  </a:txBody>
                  <a:tcPr/>
                </a:tc>
                <a:tc>
                  <a:txBody>
                    <a:bodyPr/>
                    <a:lstStyle/>
                    <a:p>
                      <a:endParaRPr lang="en-US"/>
                    </a:p>
                  </a:txBody>
                  <a:tcPr/>
                </a:tc>
              </a:tr>
              <a:tr h="370840">
                <a:tc>
                  <a:txBody>
                    <a:bodyPr/>
                    <a:lstStyle/>
                    <a:p>
                      <a:r>
                        <a:rPr lang="en-US" dirty="0" smtClean="0"/>
                        <a:t>Antonio </a:t>
                      </a:r>
                      <a:r>
                        <a:rPr lang="en-US" dirty="0" err="1" smtClean="0"/>
                        <a:t>Pontin</a:t>
                      </a:r>
                      <a:endParaRPr lang="en-US" dirty="0"/>
                    </a:p>
                  </a:txBody>
                  <a:tcPr/>
                </a:tc>
                <a:tc>
                  <a:txBody>
                    <a:bodyPr/>
                    <a:lstStyle/>
                    <a:p>
                      <a:r>
                        <a:rPr lang="en-US" dirty="0" err="1" smtClean="0"/>
                        <a:t>Dottorando</a:t>
                      </a:r>
                      <a:r>
                        <a:rPr lang="en-US" baseline="0" dirty="0" smtClean="0"/>
                        <a:t> </a:t>
                      </a:r>
                      <a:r>
                        <a:rPr lang="en-US" baseline="0" dirty="0" err="1" smtClean="0"/>
                        <a:t>UniTN</a:t>
                      </a:r>
                      <a:endParaRPr lang="en-US" dirty="0"/>
                    </a:p>
                  </a:txBody>
                  <a:tcPr/>
                </a:tc>
                <a:tc>
                  <a:txBody>
                    <a:bodyPr/>
                    <a:lstStyle/>
                    <a:p>
                      <a:r>
                        <a:rPr lang="en-US" dirty="0" smtClean="0"/>
                        <a:t>100%</a:t>
                      </a:r>
                      <a:endParaRPr lang="en-US" dirty="0"/>
                    </a:p>
                  </a:txBody>
                  <a:tcPr/>
                </a:tc>
                <a:tc>
                  <a:txBody>
                    <a:bodyPr/>
                    <a:lstStyle/>
                    <a:p>
                      <a:r>
                        <a:rPr lang="en-US" dirty="0" err="1" smtClean="0"/>
                        <a:t>finisce</a:t>
                      </a:r>
                      <a:r>
                        <a:rPr lang="en-US" dirty="0" smtClean="0"/>
                        <a:t> PhD </a:t>
                      </a:r>
                      <a:r>
                        <a:rPr lang="en-US" dirty="0" err="1" smtClean="0"/>
                        <a:t>feb</a:t>
                      </a:r>
                      <a:r>
                        <a:rPr lang="en-US" dirty="0" smtClean="0"/>
                        <a:t>.</a:t>
                      </a:r>
                      <a:r>
                        <a:rPr lang="en-US" baseline="0" dirty="0" smtClean="0"/>
                        <a:t> 2014</a:t>
                      </a:r>
                      <a:endParaRPr lang="en-US" dirty="0"/>
                    </a:p>
                  </a:txBody>
                  <a:tcPr/>
                </a:tc>
              </a:tr>
              <a:tr h="370840">
                <a:tc>
                  <a:txBody>
                    <a:bodyPr/>
                    <a:lstStyle/>
                    <a:p>
                      <a:r>
                        <a:rPr lang="en-US" dirty="0" smtClean="0"/>
                        <a:t>Bando </a:t>
                      </a:r>
                      <a:r>
                        <a:rPr lang="en-US" dirty="0" err="1" smtClean="0"/>
                        <a:t>assegno</a:t>
                      </a:r>
                      <a:r>
                        <a:rPr lang="en-US" dirty="0" smtClean="0"/>
                        <a:t> biennale</a:t>
                      </a:r>
                      <a:endParaRPr lang="en-US" dirty="0"/>
                    </a:p>
                  </a:txBody>
                  <a:tcPr/>
                </a:tc>
                <a:tc>
                  <a:txBody>
                    <a:bodyPr/>
                    <a:lstStyle/>
                    <a:p>
                      <a:r>
                        <a:rPr lang="en-US" dirty="0" err="1" smtClean="0"/>
                        <a:t>uniTN</a:t>
                      </a:r>
                      <a:endParaRPr lang="en-US" dirty="0"/>
                    </a:p>
                  </a:txBody>
                  <a:tcPr/>
                </a:tc>
                <a:tc>
                  <a:txBody>
                    <a:bodyPr/>
                    <a:lstStyle/>
                    <a:p>
                      <a:r>
                        <a:rPr lang="en-US" dirty="0" smtClean="0"/>
                        <a:t>50%</a:t>
                      </a:r>
                      <a:endParaRPr lang="en-US" dirty="0"/>
                    </a:p>
                  </a:txBody>
                  <a:tcPr/>
                </a:tc>
                <a:tc>
                  <a:txBody>
                    <a:bodyPr/>
                    <a:lstStyle/>
                    <a:p>
                      <a:r>
                        <a:rPr lang="en-US" dirty="0" err="1" smtClean="0"/>
                        <a:t>presa</a:t>
                      </a:r>
                      <a:r>
                        <a:rPr lang="en-US" baseline="0" dirty="0" smtClean="0"/>
                        <a:t> </a:t>
                      </a:r>
                      <a:r>
                        <a:rPr lang="en-US" baseline="0" dirty="0" err="1" smtClean="0"/>
                        <a:t>servizio</a:t>
                      </a:r>
                      <a:r>
                        <a:rPr lang="en-US" baseline="0" dirty="0" smtClean="0"/>
                        <a:t> sett 2013</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C07270E6-5E2B-4671-B9E3-1B4DA97C3812}" type="slidenum">
              <a:rPr lang="it-IT" smtClean="0"/>
              <a:pPr/>
              <a:t>3</a:t>
            </a:fld>
            <a:endParaRPr lang="it-IT"/>
          </a:p>
        </p:txBody>
      </p:sp>
      <p:sp>
        <p:nvSpPr>
          <p:cNvPr id="5" name="Footer Placeholder 4"/>
          <p:cNvSpPr>
            <a:spLocks noGrp="1"/>
          </p:cNvSpPr>
          <p:nvPr>
            <p:ph type="ftr" sz="quarter" idx="11"/>
          </p:nvPr>
        </p:nvSpPr>
        <p:spPr/>
        <p:txBody>
          <a:bodyPr/>
          <a:lstStyle/>
          <a:p>
            <a:r>
              <a:rPr lang="it-IT" smtClean="0"/>
              <a:t>Consiglio Sez Padova, 2 Luglio 2013</a:t>
            </a:r>
            <a:endParaRPr lang="it-IT"/>
          </a:p>
        </p:txBody>
      </p:sp>
      <p:sp>
        <p:nvSpPr>
          <p:cNvPr id="6" name="TextBox 5"/>
          <p:cNvSpPr txBox="1"/>
          <p:nvPr/>
        </p:nvSpPr>
        <p:spPr>
          <a:xfrm>
            <a:off x="323528" y="3356992"/>
            <a:ext cx="8496944" cy="2862322"/>
          </a:xfrm>
          <a:prstGeom prst="rect">
            <a:avLst/>
          </a:prstGeom>
          <a:noFill/>
        </p:spPr>
        <p:txBody>
          <a:bodyPr wrap="square" rtlCol="0">
            <a:spAutoFit/>
          </a:bodyPr>
          <a:lstStyle/>
          <a:p>
            <a:r>
              <a:rPr lang="en-US" sz="2000" b="1" dirty="0" err="1" smtClean="0"/>
              <a:t>Altre</a:t>
            </a:r>
            <a:r>
              <a:rPr lang="en-US" sz="2000" b="1" dirty="0" smtClean="0"/>
              <a:t> </a:t>
            </a:r>
            <a:r>
              <a:rPr lang="en-US" sz="2000" b="1" dirty="0" err="1" smtClean="0"/>
              <a:t>Unità</a:t>
            </a:r>
            <a:r>
              <a:rPr lang="en-US" sz="2000" b="1" dirty="0" smtClean="0"/>
              <a:t> </a:t>
            </a:r>
            <a:r>
              <a:rPr lang="en-US" sz="2000" b="1" dirty="0" smtClean="0"/>
              <a:t>HUMOR : </a:t>
            </a:r>
          </a:p>
          <a:p>
            <a:pPr>
              <a:buFont typeface="Arial" pitchFamily="34" charset="0"/>
              <a:buChar char="•"/>
            </a:pPr>
            <a:r>
              <a:rPr lang="en-US" sz="2000" dirty="0" smtClean="0"/>
              <a:t> Firenze, Resp. </a:t>
            </a:r>
            <a:r>
              <a:rPr lang="en-US" sz="2000" dirty="0" err="1" smtClean="0"/>
              <a:t>Naz</a:t>
            </a:r>
            <a:r>
              <a:rPr lang="en-US" sz="2000" dirty="0" smtClean="0"/>
              <a:t>. Francesco Marin</a:t>
            </a:r>
          </a:p>
          <a:p>
            <a:pPr>
              <a:buFont typeface="Arial" pitchFamily="34" charset="0"/>
              <a:buChar char="•"/>
            </a:pPr>
            <a:r>
              <a:rPr lang="en-US" sz="2000" dirty="0" smtClean="0"/>
              <a:t> </a:t>
            </a:r>
            <a:r>
              <a:rPr lang="en-US" sz="2000" dirty="0" err="1" smtClean="0"/>
              <a:t>Camerino</a:t>
            </a:r>
            <a:r>
              <a:rPr lang="en-US" sz="2000" dirty="0" smtClean="0"/>
              <a:t>-Perugia, Resp. loc. David </a:t>
            </a:r>
            <a:r>
              <a:rPr lang="en-US" sz="2000" dirty="0" err="1" smtClean="0"/>
              <a:t>Vitali</a:t>
            </a:r>
            <a:endParaRPr lang="en-US" sz="2000" dirty="0" smtClean="0"/>
          </a:p>
          <a:p>
            <a:endParaRPr lang="en-US" sz="2000" dirty="0" smtClean="0"/>
          </a:p>
          <a:p>
            <a:r>
              <a:rPr lang="en-US" sz="2000" b="1" dirty="0" err="1" smtClean="0"/>
              <a:t>Progetti</a:t>
            </a:r>
            <a:r>
              <a:rPr lang="en-US" sz="2000" b="1" dirty="0" smtClean="0"/>
              <a:t> </a:t>
            </a:r>
            <a:r>
              <a:rPr lang="en-US" sz="2000" b="1" dirty="0" err="1" smtClean="0"/>
              <a:t>di</a:t>
            </a:r>
            <a:r>
              <a:rPr lang="en-US" sz="2000" b="1" dirty="0" smtClean="0"/>
              <a:t> </a:t>
            </a:r>
            <a:r>
              <a:rPr lang="en-US" sz="2000" b="1" dirty="0" err="1" smtClean="0"/>
              <a:t>ricerca</a:t>
            </a:r>
            <a:r>
              <a:rPr lang="en-US" sz="2000" b="1" dirty="0" smtClean="0"/>
              <a:t> </a:t>
            </a:r>
            <a:r>
              <a:rPr lang="en-US" sz="2000" b="1" dirty="0" err="1" smtClean="0"/>
              <a:t>affinï</a:t>
            </a:r>
            <a:r>
              <a:rPr lang="en-US" sz="2000" b="1" dirty="0" smtClean="0"/>
              <a:t>:</a:t>
            </a:r>
          </a:p>
          <a:p>
            <a:pPr>
              <a:buFont typeface="Arial" pitchFamily="34" charset="0"/>
              <a:buChar char="•"/>
            </a:pPr>
            <a:r>
              <a:rPr lang="en-US" sz="2000" dirty="0" smtClean="0"/>
              <a:t> </a:t>
            </a:r>
            <a:r>
              <a:rPr lang="en-US" sz="2000" b="1" dirty="0" smtClean="0"/>
              <a:t>PRIN </a:t>
            </a:r>
            <a:r>
              <a:rPr lang="en-US" sz="2000" b="1" dirty="0" smtClean="0"/>
              <a:t>2010-11 </a:t>
            </a:r>
            <a:r>
              <a:rPr lang="en-US" sz="2000" dirty="0" smtClean="0"/>
              <a:t>(</a:t>
            </a:r>
            <a:r>
              <a:rPr lang="en-US" sz="2000" dirty="0" err="1" smtClean="0"/>
              <a:t>iniziato</a:t>
            </a:r>
            <a:r>
              <a:rPr lang="en-US" sz="2000" dirty="0" smtClean="0"/>
              <a:t> 2013): </a:t>
            </a:r>
            <a:r>
              <a:rPr lang="en-US" sz="2000" dirty="0" err="1" smtClean="0"/>
              <a:t>generazione</a:t>
            </a:r>
            <a:r>
              <a:rPr lang="en-US" sz="2000" dirty="0" smtClean="0"/>
              <a:t> </a:t>
            </a:r>
            <a:r>
              <a:rPr lang="en-US" sz="2000" dirty="0" err="1" smtClean="0"/>
              <a:t>luce</a:t>
            </a:r>
            <a:r>
              <a:rPr lang="en-US" sz="2000" dirty="0" smtClean="0"/>
              <a:t> squeezed per </a:t>
            </a:r>
            <a:r>
              <a:rPr lang="en-US" sz="2000" dirty="0" err="1" smtClean="0"/>
              <a:t>effetto</a:t>
            </a:r>
            <a:r>
              <a:rPr lang="en-US" sz="2000" dirty="0" smtClean="0"/>
              <a:t> </a:t>
            </a:r>
            <a:r>
              <a:rPr lang="en-US" sz="2000" dirty="0" err="1" smtClean="0"/>
              <a:t>ponderomotivo</a:t>
            </a:r>
            <a:r>
              <a:rPr lang="en-US" sz="2000" dirty="0" smtClean="0"/>
              <a:t>. </a:t>
            </a:r>
            <a:r>
              <a:rPr lang="en-US" sz="2000" dirty="0" err="1" smtClean="0"/>
              <a:t>sviluppo</a:t>
            </a:r>
            <a:r>
              <a:rPr lang="en-US" sz="2000" dirty="0" smtClean="0"/>
              <a:t> </a:t>
            </a:r>
            <a:r>
              <a:rPr lang="en-US" sz="2000" dirty="0" err="1" smtClean="0"/>
              <a:t>di</a:t>
            </a:r>
            <a:r>
              <a:rPr lang="en-US" sz="2000" dirty="0" smtClean="0"/>
              <a:t> </a:t>
            </a:r>
            <a:r>
              <a:rPr lang="en-US" sz="2000" dirty="0" err="1" smtClean="0"/>
              <a:t>generazioni</a:t>
            </a:r>
            <a:r>
              <a:rPr lang="en-US" sz="2000" dirty="0" smtClean="0"/>
              <a:t> </a:t>
            </a:r>
            <a:r>
              <a:rPr lang="en-US" sz="2000" dirty="0" err="1" smtClean="0"/>
              <a:t>di</a:t>
            </a:r>
            <a:r>
              <a:rPr lang="en-US" sz="2000" dirty="0" smtClean="0"/>
              <a:t> </a:t>
            </a:r>
            <a:r>
              <a:rPr lang="en-US" sz="2000" b="1" dirty="0" smtClean="0"/>
              <a:t>Micro-Opto-Mechanical-Systems</a:t>
            </a:r>
            <a:r>
              <a:rPr lang="en-US" sz="2000" dirty="0" smtClean="0"/>
              <a:t>. Il </a:t>
            </a:r>
            <a:r>
              <a:rPr lang="en-US" sz="2000" dirty="0" err="1" smtClean="0"/>
              <a:t>finanziamento</a:t>
            </a:r>
            <a:r>
              <a:rPr lang="en-US" sz="2000" dirty="0" smtClean="0"/>
              <a:t> PRIN </a:t>
            </a:r>
            <a:r>
              <a:rPr lang="en-US" sz="2000" dirty="0" err="1" smtClean="0"/>
              <a:t>sarà</a:t>
            </a:r>
            <a:r>
              <a:rPr lang="en-US" sz="2000" dirty="0" smtClean="0"/>
              <a:t> </a:t>
            </a:r>
            <a:r>
              <a:rPr lang="en-US" sz="2000" dirty="0" err="1" smtClean="0"/>
              <a:t>utilizzato</a:t>
            </a:r>
            <a:r>
              <a:rPr lang="en-US" sz="2000" dirty="0" smtClean="0"/>
              <a:t> quasi </a:t>
            </a:r>
            <a:r>
              <a:rPr lang="en-US" sz="2000" dirty="0" err="1" smtClean="0"/>
              <a:t>esclusivamente</a:t>
            </a:r>
            <a:r>
              <a:rPr lang="en-US" sz="2000" dirty="0" smtClean="0"/>
              <a:t> per </a:t>
            </a:r>
            <a:r>
              <a:rPr lang="en-US" sz="2000" dirty="0" err="1" smtClean="0"/>
              <a:t>posti</a:t>
            </a:r>
            <a:r>
              <a:rPr lang="en-US" sz="2000" dirty="0" smtClean="0"/>
              <a:t> post-doc </a:t>
            </a:r>
            <a:r>
              <a:rPr lang="en-US" sz="2000" dirty="0" err="1" smtClean="0"/>
              <a:t>che</a:t>
            </a:r>
            <a:r>
              <a:rPr lang="en-US" sz="2000" dirty="0" smtClean="0"/>
              <a:t> </a:t>
            </a:r>
            <a:r>
              <a:rPr lang="en-US" sz="2000" dirty="0" err="1" smtClean="0"/>
              <a:t>contribuiranno</a:t>
            </a:r>
            <a:r>
              <a:rPr lang="en-US" sz="2000" dirty="0" smtClean="0"/>
              <a:t> part time </a:t>
            </a:r>
            <a:r>
              <a:rPr lang="en-US" sz="2000" dirty="0" err="1" smtClean="0"/>
              <a:t>agli</a:t>
            </a:r>
            <a:r>
              <a:rPr lang="en-US" sz="2000" dirty="0" smtClean="0"/>
              <a:t> </a:t>
            </a:r>
            <a:r>
              <a:rPr lang="en-US" sz="2000" dirty="0" err="1" smtClean="0"/>
              <a:t>obiettivi</a:t>
            </a:r>
            <a:r>
              <a:rPr lang="en-US" sz="2000" dirty="0" smtClean="0"/>
              <a:t> HUMOR.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err="1" smtClean="0"/>
              <a:t>attività</a:t>
            </a:r>
            <a:r>
              <a:rPr lang="en-US" dirty="0" smtClean="0"/>
              <a:t> </a:t>
            </a:r>
            <a:r>
              <a:rPr lang="en-US" dirty="0" err="1" smtClean="0"/>
              <a:t>iniziale</a:t>
            </a:r>
            <a:r>
              <a:rPr lang="en-US" dirty="0" smtClean="0"/>
              <a:t> HUMOR a TN</a:t>
            </a:r>
            <a:endParaRPr lang="en-US" dirty="0"/>
          </a:p>
        </p:txBody>
      </p:sp>
      <p:sp>
        <p:nvSpPr>
          <p:cNvPr id="3" name="Content Placeholder 2"/>
          <p:cNvSpPr>
            <a:spLocks noGrp="1"/>
          </p:cNvSpPr>
          <p:nvPr>
            <p:ph idx="1"/>
          </p:nvPr>
        </p:nvSpPr>
        <p:spPr>
          <a:xfrm>
            <a:off x="457200" y="980728"/>
            <a:ext cx="8229600" cy="5040560"/>
          </a:xfrm>
        </p:spPr>
        <p:txBody>
          <a:bodyPr>
            <a:normAutofit fontScale="70000" lnSpcReduction="20000"/>
          </a:bodyPr>
          <a:lstStyle/>
          <a:p>
            <a:pPr>
              <a:buClr>
                <a:srgbClr val="00B050"/>
              </a:buClr>
              <a:buFont typeface="Wingdings" pitchFamily="2" charset="2"/>
              <a:buChar char="ü"/>
            </a:pPr>
            <a:r>
              <a:rPr lang="en-US" dirty="0" err="1" smtClean="0"/>
              <a:t>completato</a:t>
            </a:r>
            <a:r>
              <a:rPr lang="en-US" dirty="0" smtClean="0"/>
              <a:t> </a:t>
            </a:r>
            <a:r>
              <a:rPr lang="en-US" dirty="0" smtClean="0"/>
              <a:t>design </a:t>
            </a:r>
            <a:r>
              <a:rPr lang="en-US" dirty="0" err="1" smtClean="0"/>
              <a:t>nuova</a:t>
            </a:r>
            <a:r>
              <a:rPr lang="en-US" dirty="0" smtClean="0"/>
              <a:t> </a:t>
            </a:r>
            <a:r>
              <a:rPr lang="en-US" dirty="0" err="1" smtClean="0"/>
              <a:t>generazione</a:t>
            </a:r>
            <a:r>
              <a:rPr lang="en-US" dirty="0" smtClean="0"/>
              <a:t> </a:t>
            </a:r>
            <a:r>
              <a:rPr lang="en-US" dirty="0" err="1" smtClean="0"/>
              <a:t>risonatori</a:t>
            </a:r>
            <a:r>
              <a:rPr lang="en-US" dirty="0" smtClean="0"/>
              <a:t> Micro-Opto-</a:t>
            </a:r>
            <a:r>
              <a:rPr lang="en-US" dirty="0" err="1" smtClean="0"/>
              <a:t>Meccanici</a:t>
            </a:r>
            <a:r>
              <a:rPr lang="en-US" dirty="0" smtClean="0"/>
              <a:t> </a:t>
            </a:r>
            <a:r>
              <a:rPr lang="en-US" dirty="0" smtClean="0"/>
              <a:t>(milestone)</a:t>
            </a:r>
          </a:p>
          <a:p>
            <a:pPr>
              <a:buNone/>
            </a:pPr>
            <a:endParaRPr lang="en-US" dirty="0" smtClean="0"/>
          </a:p>
          <a:p>
            <a:pPr>
              <a:buClr>
                <a:srgbClr val="00B050"/>
              </a:buClr>
              <a:buFont typeface="Wingdings" pitchFamily="2" charset="2"/>
              <a:buChar char="q"/>
            </a:pPr>
            <a:r>
              <a:rPr lang="en-US" dirty="0" err="1" smtClean="0"/>
              <a:t>iniziata</a:t>
            </a:r>
            <a:r>
              <a:rPr lang="en-US" dirty="0" smtClean="0"/>
              <a:t> </a:t>
            </a:r>
            <a:r>
              <a:rPr lang="en-US" dirty="0" smtClean="0"/>
              <a:t>la </a:t>
            </a:r>
            <a:r>
              <a:rPr lang="en-US" dirty="0" err="1" smtClean="0"/>
              <a:t>fabbricazione</a:t>
            </a:r>
            <a:r>
              <a:rPr lang="en-US" dirty="0" smtClean="0"/>
              <a:t>: </a:t>
            </a:r>
            <a:r>
              <a:rPr lang="en-US" dirty="0" err="1" smtClean="0"/>
              <a:t>messa</a:t>
            </a:r>
            <a:r>
              <a:rPr lang="en-US" dirty="0" smtClean="0"/>
              <a:t> a </a:t>
            </a:r>
            <a:r>
              <a:rPr lang="en-US" dirty="0" err="1" smtClean="0"/>
              <a:t>punto</a:t>
            </a:r>
            <a:r>
              <a:rPr lang="en-US" dirty="0" smtClean="0"/>
              <a:t> del </a:t>
            </a:r>
            <a:r>
              <a:rPr lang="en-US" dirty="0" err="1" smtClean="0"/>
              <a:t>processo</a:t>
            </a:r>
            <a:r>
              <a:rPr lang="en-US" dirty="0" smtClean="0"/>
              <a:t> </a:t>
            </a:r>
            <a:r>
              <a:rPr lang="en-US" dirty="0" err="1" smtClean="0"/>
              <a:t>su</a:t>
            </a:r>
            <a:r>
              <a:rPr lang="en-US" dirty="0" smtClean="0"/>
              <a:t> Si wafers </a:t>
            </a:r>
            <a:r>
              <a:rPr lang="en-US" dirty="0" err="1" smtClean="0"/>
              <a:t>di</a:t>
            </a:r>
            <a:r>
              <a:rPr lang="en-US" dirty="0" smtClean="0"/>
              <a:t> test (</a:t>
            </a:r>
            <a:r>
              <a:rPr lang="en-US" dirty="0" err="1" smtClean="0"/>
              <a:t>senza</a:t>
            </a:r>
            <a:r>
              <a:rPr lang="en-US" dirty="0" smtClean="0"/>
              <a:t> coating </a:t>
            </a:r>
            <a:r>
              <a:rPr lang="en-US" dirty="0" err="1" smtClean="0"/>
              <a:t>ottico</a:t>
            </a:r>
            <a:r>
              <a:rPr lang="en-US" dirty="0" smtClean="0"/>
              <a:t>)</a:t>
            </a:r>
          </a:p>
          <a:p>
            <a:pPr algn="r">
              <a:buNone/>
            </a:pPr>
            <a:r>
              <a:rPr lang="en-US" i="1" dirty="0" err="1" smtClean="0"/>
              <a:t>da</a:t>
            </a:r>
            <a:r>
              <a:rPr lang="en-US" i="1" dirty="0" smtClean="0"/>
              <a:t> </a:t>
            </a:r>
            <a:r>
              <a:rPr lang="en-US" i="1" dirty="0" err="1" smtClean="0"/>
              <a:t>completare</a:t>
            </a:r>
            <a:r>
              <a:rPr lang="en-US" i="1" dirty="0" smtClean="0"/>
              <a:t> (2013)</a:t>
            </a:r>
          </a:p>
          <a:p>
            <a:pPr algn="r">
              <a:buNone/>
            </a:pPr>
            <a:endParaRPr lang="en-US" dirty="0" smtClean="0"/>
          </a:p>
          <a:p>
            <a:pPr>
              <a:buFont typeface="Wingdings" pitchFamily="2" charset="2"/>
              <a:buChar char="q"/>
            </a:pPr>
            <a:r>
              <a:rPr lang="en-US" dirty="0" err="1" smtClean="0"/>
              <a:t>Caratterizzazione</a:t>
            </a:r>
            <a:r>
              <a:rPr lang="en-US" dirty="0" smtClean="0"/>
              <a:t> </a:t>
            </a:r>
            <a:r>
              <a:rPr lang="en-US" dirty="0" err="1" smtClean="0"/>
              <a:t>dispositivi</a:t>
            </a:r>
            <a:r>
              <a:rPr lang="en-US" dirty="0" smtClean="0"/>
              <a:t> MOMS </a:t>
            </a:r>
            <a:r>
              <a:rPr lang="en-US" dirty="0" err="1" smtClean="0"/>
              <a:t>prodotti</a:t>
            </a:r>
            <a:endParaRPr lang="en-US" dirty="0" smtClean="0"/>
          </a:p>
          <a:p>
            <a:pPr>
              <a:buNone/>
            </a:pPr>
            <a:endParaRPr lang="en-US" dirty="0" smtClean="0"/>
          </a:p>
          <a:p>
            <a:pPr>
              <a:buNone/>
            </a:pPr>
            <a:r>
              <a:rPr lang="en-US" dirty="0" smtClean="0"/>
              <a:t>Non </a:t>
            </a:r>
            <a:r>
              <a:rPr lang="en-US" dirty="0" err="1" smtClean="0"/>
              <a:t>prevista</a:t>
            </a:r>
            <a:r>
              <a:rPr lang="en-US" dirty="0" smtClean="0"/>
              <a:t>:</a:t>
            </a:r>
            <a:endParaRPr lang="en-US" dirty="0" smtClean="0"/>
          </a:p>
          <a:p>
            <a:pPr>
              <a:buClr>
                <a:srgbClr val="FF0000"/>
              </a:buClr>
              <a:buFont typeface="Wingdings" pitchFamily="2" charset="2"/>
              <a:buChar char="v"/>
            </a:pPr>
            <a:r>
              <a:rPr lang="en-US" dirty="0" err="1" smtClean="0"/>
              <a:t>iniziata</a:t>
            </a:r>
            <a:r>
              <a:rPr lang="en-US" dirty="0" smtClean="0"/>
              <a:t> </a:t>
            </a:r>
            <a:r>
              <a:rPr lang="en-US" dirty="0" err="1" smtClean="0"/>
              <a:t>sperimentazione</a:t>
            </a:r>
            <a:r>
              <a:rPr lang="en-US" dirty="0" smtClean="0"/>
              <a:t> </a:t>
            </a:r>
            <a:r>
              <a:rPr lang="en-US" dirty="0" err="1" smtClean="0"/>
              <a:t>su</a:t>
            </a:r>
            <a:r>
              <a:rPr lang="en-US" dirty="0" smtClean="0"/>
              <a:t> </a:t>
            </a:r>
            <a:r>
              <a:rPr lang="en-US" dirty="0" err="1" smtClean="0"/>
              <a:t>oscillatori</a:t>
            </a:r>
            <a:r>
              <a:rPr lang="en-US" dirty="0" smtClean="0"/>
              <a:t> ad alto Q “</a:t>
            </a:r>
            <a:r>
              <a:rPr lang="en-US" dirty="0" err="1" smtClean="0"/>
              <a:t>metrologici</a:t>
            </a:r>
            <a:r>
              <a:rPr lang="en-US" dirty="0" smtClean="0"/>
              <a:t>” (</a:t>
            </a:r>
            <a:r>
              <a:rPr lang="en-US" dirty="0" err="1" smtClean="0"/>
              <a:t>stato</a:t>
            </a:r>
            <a:r>
              <a:rPr lang="en-US" dirty="0" smtClean="0"/>
              <a:t> </a:t>
            </a:r>
            <a:r>
              <a:rPr lang="en-US" dirty="0" err="1" smtClean="0"/>
              <a:t>dell’arte</a:t>
            </a:r>
            <a:r>
              <a:rPr lang="en-US" dirty="0" smtClean="0"/>
              <a:t> per </a:t>
            </a:r>
            <a:r>
              <a:rPr lang="en-US" dirty="0" err="1" smtClean="0"/>
              <a:t>caratteristiche</a:t>
            </a:r>
            <a:r>
              <a:rPr lang="en-US" dirty="0" smtClean="0"/>
              <a:t> </a:t>
            </a:r>
            <a:r>
              <a:rPr lang="en-US" dirty="0" err="1" smtClean="0"/>
              <a:t>termiche</a:t>
            </a:r>
            <a:r>
              <a:rPr lang="en-US" dirty="0" smtClean="0"/>
              <a:t> e </a:t>
            </a:r>
            <a:r>
              <a:rPr lang="en-US" dirty="0" err="1" smtClean="0"/>
              <a:t>meccaniche</a:t>
            </a:r>
            <a:r>
              <a:rPr lang="en-US" dirty="0" smtClean="0"/>
              <a:t>) per la </a:t>
            </a:r>
            <a:r>
              <a:rPr lang="en-US" dirty="0" err="1" smtClean="0"/>
              <a:t>verifica</a:t>
            </a:r>
            <a:r>
              <a:rPr lang="en-US" dirty="0" smtClean="0"/>
              <a:t> </a:t>
            </a:r>
            <a:r>
              <a:rPr lang="en-US" dirty="0" err="1" smtClean="0"/>
              <a:t>dei</a:t>
            </a:r>
            <a:r>
              <a:rPr lang="en-US" dirty="0" smtClean="0"/>
              <a:t> </a:t>
            </a:r>
            <a:r>
              <a:rPr lang="en-US" dirty="0" err="1" smtClean="0"/>
              <a:t>limiti</a:t>
            </a:r>
            <a:r>
              <a:rPr lang="en-US" dirty="0" smtClean="0"/>
              <a:t> </a:t>
            </a:r>
            <a:r>
              <a:rPr lang="en-US" dirty="0" err="1" smtClean="0"/>
              <a:t>alla</a:t>
            </a:r>
            <a:r>
              <a:rPr lang="en-US" dirty="0" smtClean="0"/>
              <a:t> </a:t>
            </a:r>
            <a:r>
              <a:rPr lang="en-US" dirty="0" err="1" smtClean="0"/>
              <a:t>linearità</a:t>
            </a:r>
            <a:r>
              <a:rPr lang="en-US" dirty="0" smtClean="0"/>
              <a:t> </a:t>
            </a:r>
            <a:r>
              <a:rPr lang="en-US" dirty="0" err="1" smtClean="0"/>
              <a:t>della</a:t>
            </a:r>
            <a:r>
              <a:rPr lang="en-US" dirty="0" smtClean="0"/>
              <a:t> </a:t>
            </a:r>
            <a:r>
              <a:rPr lang="en-US" dirty="0" err="1" smtClean="0"/>
              <a:t>risposta</a:t>
            </a:r>
            <a:r>
              <a:rPr lang="en-US" dirty="0" smtClean="0"/>
              <a:t>, </a:t>
            </a:r>
            <a:r>
              <a:rPr lang="en-US" dirty="0" err="1" smtClean="0"/>
              <a:t>utilizzando</a:t>
            </a:r>
            <a:r>
              <a:rPr lang="en-US" dirty="0" smtClean="0"/>
              <a:t> </a:t>
            </a:r>
            <a:r>
              <a:rPr lang="en-US" dirty="0" err="1" smtClean="0"/>
              <a:t>l’apparato</a:t>
            </a:r>
            <a:r>
              <a:rPr lang="en-US" dirty="0" smtClean="0"/>
              <a:t> </a:t>
            </a:r>
            <a:r>
              <a:rPr lang="en-US" dirty="0" err="1" smtClean="0"/>
              <a:t>RareNoise</a:t>
            </a:r>
            <a:r>
              <a:rPr lang="en-US" dirty="0" smtClean="0"/>
              <a:t> TN</a:t>
            </a:r>
          </a:p>
          <a:p>
            <a:pPr algn="r">
              <a:buNone/>
            </a:pPr>
            <a:r>
              <a:rPr lang="en-US" i="1" dirty="0" err="1" smtClean="0"/>
              <a:t>da</a:t>
            </a:r>
            <a:r>
              <a:rPr lang="en-US" i="1" dirty="0" smtClean="0"/>
              <a:t> </a:t>
            </a:r>
            <a:r>
              <a:rPr lang="en-US" i="1" dirty="0" err="1" smtClean="0"/>
              <a:t>completare</a:t>
            </a:r>
            <a:r>
              <a:rPr lang="en-US" i="1" dirty="0" smtClean="0"/>
              <a:t> </a:t>
            </a:r>
            <a:r>
              <a:rPr lang="en-US" i="1" dirty="0" err="1" smtClean="0"/>
              <a:t>nel</a:t>
            </a:r>
            <a:r>
              <a:rPr lang="en-US" i="1" dirty="0" smtClean="0"/>
              <a:t> </a:t>
            </a:r>
            <a:r>
              <a:rPr lang="en-US" i="1" dirty="0" smtClean="0"/>
              <a:t>2013</a:t>
            </a:r>
          </a:p>
          <a:p>
            <a:endParaRPr lang="en-US" dirty="0"/>
          </a:p>
        </p:txBody>
      </p:sp>
      <p:sp>
        <p:nvSpPr>
          <p:cNvPr id="4" name="Slide Number Placeholder 3"/>
          <p:cNvSpPr>
            <a:spLocks noGrp="1"/>
          </p:cNvSpPr>
          <p:nvPr>
            <p:ph type="sldNum" sz="quarter" idx="12"/>
          </p:nvPr>
        </p:nvSpPr>
        <p:spPr/>
        <p:txBody>
          <a:bodyPr/>
          <a:lstStyle/>
          <a:p>
            <a:fld id="{C07270E6-5E2B-4671-B9E3-1B4DA97C3812}" type="slidenum">
              <a:rPr lang="it-IT" smtClean="0"/>
              <a:pPr/>
              <a:t>4</a:t>
            </a:fld>
            <a:endParaRPr lang="it-IT"/>
          </a:p>
        </p:txBody>
      </p:sp>
      <p:sp>
        <p:nvSpPr>
          <p:cNvPr id="5" name="Footer Placeholder 4"/>
          <p:cNvSpPr>
            <a:spLocks noGrp="1"/>
          </p:cNvSpPr>
          <p:nvPr>
            <p:ph type="ftr" sz="quarter" idx="11"/>
          </p:nvPr>
        </p:nvSpPr>
        <p:spPr/>
        <p:txBody>
          <a:bodyPr/>
          <a:lstStyle/>
          <a:p>
            <a:r>
              <a:rPr lang="it-IT" smtClean="0"/>
              <a:t>Consiglio Sez Padova, 2 Luglio 2013</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384"/>
            <a:ext cx="8229600" cy="1141413"/>
          </a:xfrm>
          <a:ln/>
        </p:spPr>
        <p:txBody>
          <a:bodyPr/>
          <a:lstStyle/>
          <a:p>
            <a:r>
              <a:rPr lang="en-US" dirty="0" smtClean="0"/>
              <a:t>Lithographic </a:t>
            </a:r>
            <a:r>
              <a:rPr lang="en-US" dirty="0" smtClean="0"/>
              <a:t>Mask Layout: </a:t>
            </a:r>
            <a:endParaRPr lang="en-US" dirty="0"/>
          </a:p>
        </p:txBody>
      </p:sp>
      <p:pic>
        <p:nvPicPr>
          <p:cNvPr id="24578" name="Picture 2"/>
          <p:cNvPicPr>
            <a:picLocks noChangeAspect="1" noChangeArrowheads="1"/>
          </p:cNvPicPr>
          <p:nvPr/>
        </p:nvPicPr>
        <p:blipFill>
          <a:blip r:embed="rId3" cstate="print"/>
          <a:srcRect/>
          <a:stretch>
            <a:fillRect/>
          </a:stretch>
        </p:blipFill>
        <p:spPr bwMode="auto">
          <a:xfrm>
            <a:off x="1475656" y="908720"/>
            <a:ext cx="6059488" cy="5014912"/>
          </a:xfrm>
          <a:prstGeom prst="rect">
            <a:avLst/>
          </a:prstGeom>
          <a:noFill/>
          <a:ln w="12700">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374848" y="116632"/>
            <a:ext cx="8229600" cy="720080"/>
          </a:xfrm>
          <a:ln/>
        </p:spPr>
        <p:txBody>
          <a:bodyPr>
            <a:normAutofit fontScale="90000"/>
          </a:bodyPr>
          <a:lstStyle/>
          <a:p>
            <a:r>
              <a:rPr lang="en-US" dirty="0" smtClean="0">
                <a:ea typeface="Calibri" charset="0"/>
                <a:cs typeface="Calibri" charset="0"/>
              </a:rPr>
              <a:t>Tests of Si wafer processing</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4499992" y="3140968"/>
            <a:ext cx="4651375" cy="3162300"/>
          </a:xfrm>
          <a:prstGeom prst="rect">
            <a:avLst/>
          </a:prstGeom>
          <a:noFill/>
          <a:ln w="12700">
            <a:noFill/>
            <a:miter lim="800000"/>
            <a:headEnd/>
            <a:tailEnd/>
          </a:ln>
        </p:spPr>
      </p:pic>
      <p:sp>
        <p:nvSpPr>
          <p:cNvPr id="37891" name="Rectangle 3"/>
          <p:cNvSpPr>
            <a:spLocks/>
          </p:cNvSpPr>
          <p:nvPr/>
        </p:nvSpPr>
        <p:spPr bwMode="auto">
          <a:xfrm>
            <a:off x="192088" y="1061864"/>
            <a:ext cx="8772400" cy="1431032"/>
          </a:xfrm>
          <a:prstGeom prst="rect">
            <a:avLst/>
          </a:prstGeom>
          <a:noFill/>
          <a:ln w="12700">
            <a:noFill/>
            <a:miter lim="800000"/>
            <a:headEnd type="none" w="med" len="med"/>
            <a:tailEnd type="none" w="med" len="med"/>
          </a:ln>
        </p:spPr>
        <p:txBody>
          <a:bodyPr lIns="0" tIns="0" rIns="0" bIns="0" anchor="ctr"/>
          <a:lstStyle/>
          <a:p>
            <a:pPr algn="l"/>
            <a:r>
              <a:rPr lang="en-US" sz="2400" dirty="0" smtClean="0">
                <a:solidFill>
                  <a:srgbClr val="86133E"/>
                </a:solidFill>
                <a:ea typeface="Gill Sans" charset="0"/>
                <a:cs typeface="Gill Sans" charset="0"/>
              </a:rPr>
              <a:t>e.g. comparison </a:t>
            </a:r>
            <a:r>
              <a:rPr lang="en-US" sz="2400" dirty="0" smtClean="0">
                <a:solidFill>
                  <a:srgbClr val="86133E"/>
                </a:solidFill>
                <a:ea typeface="Gill Sans" charset="0"/>
                <a:cs typeface="Gill Sans" charset="0"/>
              </a:rPr>
              <a:t> oxide mask </a:t>
            </a:r>
            <a:r>
              <a:rPr lang="en-US" sz="2400" dirty="0" err="1" smtClean="0">
                <a:solidFill>
                  <a:srgbClr val="86133E"/>
                </a:solidFill>
                <a:ea typeface="Gill Sans" charset="0"/>
                <a:cs typeface="Gill Sans" charset="0"/>
              </a:rPr>
              <a:t>vs</a:t>
            </a:r>
            <a:r>
              <a:rPr lang="en-US" sz="2400" dirty="0" smtClean="0">
                <a:solidFill>
                  <a:srgbClr val="86133E"/>
                </a:solidFill>
                <a:ea typeface="Gill Sans" charset="0"/>
                <a:cs typeface="Gill Sans" charset="0"/>
              </a:rPr>
              <a:t> Al mask: </a:t>
            </a:r>
          </a:p>
          <a:p>
            <a:pPr algn="l">
              <a:buFont typeface="Arial" pitchFamily="34" charset="0"/>
              <a:buChar char="•"/>
            </a:pPr>
            <a:r>
              <a:rPr lang="en-US" sz="2400" dirty="0" smtClean="0">
                <a:solidFill>
                  <a:srgbClr val="86133E"/>
                </a:solidFill>
                <a:ea typeface="Gill Sans" charset="0"/>
                <a:cs typeface="Gill Sans" charset="0"/>
              </a:rPr>
              <a:t> resulting surface </a:t>
            </a:r>
            <a:r>
              <a:rPr lang="en-US" sz="2400" dirty="0">
                <a:solidFill>
                  <a:srgbClr val="86133E"/>
                </a:solidFill>
                <a:ea typeface="Gill Sans" charset="0"/>
                <a:cs typeface="Gill Sans" charset="0"/>
              </a:rPr>
              <a:t>after stripping </a:t>
            </a:r>
            <a:r>
              <a:rPr lang="en-US" sz="2400" dirty="0" smtClean="0">
                <a:solidFill>
                  <a:srgbClr val="86133E"/>
                </a:solidFill>
                <a:ea typeface="Gill Sans" charset="0"/>
                <a:cs typeface="Gill Sans" charset="0"/>
              </a:rPr>
              <a:t>is </a:t>
            </a:r>
            <a:r>
              <a:rPr lang="en-US" sz="2400" dirty="0" smtClean="0">
                <a:solidFill>
                  <a:srgbClr val="86133E"/>
                </a:solidFill>
                <a:ea typeface="Gill Sans" charset="0"/>
                <a:cs typeface="Gill Sans" charset="0"/>
              </a:rPr>
              <a:t>cleaner with </a:t>
            </a:r>
            <a:r>
              <a:rPr lang="en-US" sz="2400" dirty="0" smtClean="0">
                <a:solidFill>
                  <a:srgbClr val="86133E"/>
                </a:solidFill>
                <a:ea typeface="Gill Sans" charset="0"/>
                <a:cs typeface="Gill Sans" charset="0"/>
              </a:rPr>
              <a:t>pure </a:t>
            </a:r>
            <a:r>
              <a:rPr lang="en-US" sz="2400" dirty="0">
                <a:solidFill>
                  <a:srgbClr val="86133E"/>
                </a:solidFill>
                <a:ea typeface="Gill Sans" charset="0"/>
                <a:cs typeface="Gill Sans" charset="0"/>
              </a:rPr>
              <a:t>Al mask </a:t>
            </a:r>
            <a:r>
              <a:rPr lang="en-US" sz="2400" dirty="0" err="1" smtClean="0">
                <a:solidFill>
                  <a:srgbClr val="86133E"/>
                </a:solidFill>
                <a:ea typeface="Gill Sans" charset="0"/>
                <a:cs typeface="Gill Sans" charset="0"/>
              </a:rPr>
              <a:t>wrt</a:t>
            </a:r>
            <a:r>
              <a:rPr lang="en-US" sz="2400" dirty="0" smtClean="0">
                <a:solidFill>
                  <a:srgbClr val="86133E"/>
                </a:solidFill>
                <a:ea typeface="Gill Sans" charset="0"/>
                <a:cs typeface="Gill Sans" charset="0"/>
              </a:rPr>
              <a:t> </a:t>
            </a:r>
            <a:r>
              <a:rPr lang="en-US" sz="2400" dirty="0">
                <a:solidFill>
                  <a:srgbClr val="86133E"/>
                </a:solidFill>
                <a:ea typeface="Gill Sans" charset="0"/>
                <a:cs typeface="Gill Sans" charset="0"/>
              </a:rPr>
              <a:t>oxide mask. </a:t>
            </a:r>
            <a:endParaRPr lang="en-US" sz="2400" dirty="0" smtClean="0">
              <a:solidFill>
                <a:srgbClr val="86133E"/>
              </a:solidFill>
              <a:ea typeface="Gill Sans" charset="0"/>
              <a:cs typeface="Gill Sans" charset="0"/>
            </a:endParaRPr>
          </a:p>
          <a:p>
            <a:pPr algn="l">
              <a:buFont typeface="Arial" pitchFamily="34" charset="0"/>
              <a:buChar char="•"/>
            </a:pPr>
            <a:r>
              <a:rPr lang="en-US" sz="2400" dirty="0" smtClean="0">
                <a:solidFill>
                  <a:srgbClr val="86133E"/>
                </a:solidFill>
                <a:ea typeface="Gill Sans" charset="0"/>
                <a:cs typeface="Gill Sans" charset="0"/>
              </a:rPr>
              <a:t> Al </a:t>
            </a:r>
            <a:r>
              <a:rPr lang="en-US" sz="2400" dirty="0">
                <a:solidFill>
                  <a:srgbClr val="86133E"/>
                </a:solidFill>
                <a:ea typeface="Gill Sans" charset="0"/>
                <a:cs typeface="Gill Sans" charset="0"/>
              </a:rPr>
              <a:t>mask is more </a:t>
            </a:r>
            <a:r>
              <a:rPr lang="en-US" sz="2400" dirty="0" smtClean="0">
                <a:solidFill>
                  <a:srgbClr val="86133E"/>
                </a:solidFill>
                <a:ea typeface="Gill Sans" charset="0"/>
                <a:cs typeface="Gill Sans" charset="0"/>
              </a:rPr>
              <a:t>fragile: s</a:t>
            </a:r>
            <a:r>
              <a:rPr lang="en-US" sz="2400" dirty="0" smtClean="0">
                <a:solidFill>
                  <a:srgbClr val="86133E"/>
                </a:solidFill>
                <a:ea typeface="Gill Sans" charset="0"/>
                <a:cs typeface="Gill Sans" charset="0"/>
              </a:rPr>
              <a:t>pecial </a:t>
            </a:r>
            <a:r>
              <a:rPr lang="en-US" sz="2400" dirty="0" smtClean="0">
                <a:solidFill>
                  <a:srgbClr val="86133E"/>
                </a:solidFill>
                <a:ea typeface="Gill Sans" charset="0"/>
                <a:cs typeface="Gill Sans" charset="0"/>
              </a:rPr>
              <a:t>care </a:t>
            </a:r>
            <a:r>
              <a:rPr lang="en-US" sz="2400" dirty="0">
                <a:solidFill>
                  <a:srgbClr val="86133E"/>
                </a:solidFill>
                <a:ea typeface="Gill Sans" charset="0"/>
                <a:cs typeface="Gill Sans" charset="0"/>
              </a:rPr>
              <a:t>to </a:t>
            </a:r>
            <a:r>
              <a:rPr lang="en-US" sz="2400" dirty="0" smtClean="0">
                <a:solidFill>
                  <a:srgbClr val="86133E"/>
                </a:solidFill>
                <a:ea typeface="Gill Sans" charset="0"/>
                <a:cs typeface="Gill Sans" charset="0"/>
              </a:rPr>
              <a:t>avoid scratches </a:t>
            </a:r>
            <a:r>
              <a:rPr lang="en-US" sz="2400" dirty="0">
                <a:solidFill>
                  <a:srgbClr val="86133E"/>
                </a:solidFill>
                <a:ea typeface="Gill Sans" charset="0"/>
                <a:cs typeface="Gill Sans" charset="0"/>
              </a:rPr>
              <a:t>that open ways for plasma </a:t>
            </a:r>
            <a:r>
              <a:rPr lang="en-US" sz="2400" dirty="0" smtClean="0">
                <a:solidFill>
                  <a:srgbClr val="86133E"/>
                </a:solidFill>
                <a:ea typeface="Gill Sans" charset="0"/>
                <a:cs typeface="Gill Sans" charset="0"/>
              </a:rPr>
              <a:t>etch</a:t>
            </a:r>
            <a:endParaRPr lang="en-US" sz="2400" dirty="0">
              <a:solidFill>
                <a:srgbClr val="86133E"/>
              </a:solidFill>
              <a:ea typeface="Gill Sans" charset="0"/>
              <a:cs typeface="Gill Sans" charset="0"/>
            </a:endParaRPr>
          </a:p>
        </p:txBody>
      </p:sp>
      <p:pic>
        <p:nvPicPr>
          <p:cNvPr id="37892" name="Picture 4"/>
          <p:cNvPicPr>
            <a:picLocks noChangeAspect="1" noChangeArrowheads="1"/>
          </p:cNvPicPr>
          <p:nvPr/>
        </p:nvPicPr>
        <p:blipFill>
          <a:blip r:embed="rId4" cstate="print"/>
          <a:srcRect/>
          <a:stretch>
            <a:fillRect/>
          </a:stretch>
        </p:blipFill>
        <p:spPr bwMode="auto">
          <a:xfrm>
            <a:off x="0" y="3178174"/>
            <a:ext cx="4499992" cy="3059138"/>
          </a:xfrm>
          <a:prstGeom prst="rect">
            <a:avLst/>
          </a:prstGeom>
          <a:noFill/>
          <a:ln w="12700">
            <a:noFill/>
            <a:miter lim="800000"/>
            <a:headEnd/>
            <a:tailEnd/>
          </a:ln>
        </p:spPr>
      </p:pic>
      <p:sp>
        <p:nvSpPr>
          <p:cNvPr id="37893" name="Rectangle 5"/>
          <p:cNvSpPr>
            <a:spLocks/>
          </p:cNvSpPr>
          <p:nvPr/>
        </p:nvSpPr>
        <p:spPr bwMode="auto">
          <a:xfrm>
            <a:off x="1222375" y="2740402"/>
            <a:ext cx="1723036" cy="369332"/>
          </a:xfrm>
          <a:prstGeom prst="rect">
            <a:avLst/>
          </a:prstGeom>
          <a:noFill/>
          <a:ln w="12700">
            <a:noFill/>
            <a:miter lim="800000"/>
            <a:headEnd type="none" w="med" len="med"/>
            <a:tailEnd type="none" w="med" len="med"/>
          </a:ln>
        </p:spPr>
        <p:txBody>
          <a:bodyPr wrap="none" lIns="0" tIns="0" rIns="0" bIns="0" anchor="ctr">
            <a:spAutoFit/>
          </a:bodyPr>
          <a:lstStyle/>
          <a:p>
            <a:r>
              <a:rPr lang="en-US" sz="2400" dirty="0" smtClean="0">
                <a:solidFill>
                  <a:schemeClr val="tx1"/>
                </a:solidFill>
                <a:ea typeface="Gill Sans" charset="0"/>
                <a:cs typeface="Gill Sans" charset="0"/>
              </a:rPr>
              <a:t>Si Oxide </a:t>
            </a:r>
            <a:r>
              <a:rPr lang="en-US" sz="2400" dirty="0">
                <a:solidFill>
                  <a:schemeClr val="tx1"/>
                </a:solidFill>
                <a:ea typeface="Gill Sans" charset="0"/>
                <a:cs typeface="Gill Sans" charset="0"/>
              </a:rPr>
              <a:t>mask</a:t>
            </a:r>
          </a:p>
        </p:txBody>
      </p:sp>
      <p:sp>
        <p:nvSpPr>
          <p:cNvPr id="37894" name="Rectangle 6"/>
          <p:cNvSpPr>
            <a:spLocks/>
          </p:cNvSpPr>
          <p:nvPr/>
        </p:nvSpPr>
        <p:spPr bwMode="auto">
          <a:xfrm>
            <a:off x="5589588" y="2709168"/>
            <a:ext cx="2082800" cy="431800"/>
          </a:xfrm>
          <a:prstGeom prst="rect">
            <a:avLst/>
          </a:prstGeom>
          <a:noFill/>
          <a:ln w="12700">
            <a:noFill/>
            <a:miter lim="800000"/>
            <a:headEnd type="none" w="med" len="med"/>
            <a:tailEnd type="none" w="med" len="med"/>
          </a:ln>
        </p:spPr>
        <p:txBody>
          <a:bodyPr wrap="none" lIns="0" tIns="0" rIns="0" bIns="0" anchor="ctr">
            <a:spAutoFit/>
          </a:bodyPr>
          <a:lstStyle/>
          <a:p>
            <a:r>
              <a:rPr lang="en-US" sz="2400" dirty="0">
                <a:solidFill>
                  <a:schemeClr val="tx1"/>
                </a:solidFill>
                <a:ea typeface="Gill Sans" charset="0"/>
                <a:cs typeface="Gill Sans" charset="0"/>
              </a:rPr>
              <a:t>Al mask + resist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err="1" smtClean="0"/>
              <a:t>Attività</a:t>
            </a:r>
            <a:r>
              <a:rPr lang="en-US" dirty="0" smtClean="0"/>
              <a:t> </a:t>
            </a:r>
            <a:r>
              <a:rPr lang="en-US" dirty="0" err="1" smtClean="0"/>
              <a:t>prevista</a:t>
            </a:r>
            <a:r>
              <a:rPr lang="en-US" dirty="0" smtClean="0"/>
              <a:t> </a:t>
            </a:r>
            <a:r>
              <a:rPr lang="en-US" dirty="0" smtClean="0"/>
              <a:t>a TN 2014</a:t>
            </a:r>
            <a:endParaRPr lang="en-US" dirty="0"/>
          </a:p>
        </p:txBody>
      </p:sp>
      <p:sp>
        <p:nvSpPr>
          <p:cNvPr id="3" name="Content Placeholder 2"/>
          <p:cNvSpPr>
            <a:spLocks noGrp="1"/>
          </p:cNvSpPr>
          <p:nvPr>
            <p:ph idx="1"/>
          </p:nvPr>
        </p:nvSpPr>
        <p:spPr>
          <a:xfrm>
            <a:off x="395536" y="1124744"/>
            <a:ext cx="8229600" cy="5112568"/>
          </a:xfrm>
        </p:spPr>
        <p:txBody>
          <a:bodyPr>
            <a:normAutofit fontScale="85000" lnSpcReduction="20000"/>
          </a:bodyPr>
          <a:lstStyle/>
          <a:p>
            <a:r>
              <a:rPr lang="en-US" dirty="0" err="1" smtClean="0"/>
              <a:t>Sviluppo</a:t>
            </a:r>
            <a:r>
              <a:rPr lang="en-US" dirty="0" smtClean="0"/>
              <a:t> </a:t>
            </a:r>
            <a:r>
              <a:rPr lang="en-US" dirty="0" err="1" smtClean="0"/>
              <a:t>di</a:t>
            </a:r>
            <a:r>
              <a:rPr lang="en-US" dirty="0" smtClean="0"/>
              <a:t> MOMS </a:t>
            </a:r>
            <a:r>
              <a:rPr lang="en-US" dirty="0" smtClean="0"/>
              <a:t>per </a:t>
            </a:r>
            <a:r>
              <a:rPr lang="en-US" dirty="0" err="1" smtClean="0"/>
              <a:t>estendere</a:t>
            </a:r>
            <a:r>
              <a:rPr lang="en-US" dirty="0" smtClean="0"/>
              <a:t> </a:t>
            </a:r>
            <a:r>
              <a:rPr lang="en-US" dirty="0" err="1" smtClean="0"/>
              <a:t>gli</a:t>
            </a:r>
            <a:r>
              <a:rPr lang="en-US" dirty="0" smtClean="0"/>
              <a:t> </a:t>
            </a:r>
            <a:r>
              <a:rPr lang="en-US" dirty="0" err="1" smtClean="0"/>
              <a:t>esperimenti</a:t>
            </a:r>
            <a:r>
              <a:rPr lang="en-US" dirty="0" smtClean="0"/>
              <a:t> </a:t>
            </a:r>
            <a:r>
              <a:rPr lang="en-US" dirty="0" smtClean="0"/>
              <a:t> (in </a:t>
            </a:r>
            <a:r>
              <a:rPr lang="en-US" dirty="0" err="1" smtClean="0"/>
              <a:t>ordine</a:t>
            </a:r>
            <a:r>
              <a:rPr lang="en-US" dirty="0" smtClean="0"/>
              <a:t> </a:t>
            </a:r>
            <a:r>
              <a:rPr lang="en-US" dirty="0" err="1" smtClean="0"/>
              <a:t>di</a:t>
            </a:r>
            <a:r>
              <a:rPr lang="en-US" dirty="0" smtClean="0"/>
              <a:t> </a:t>
            </a:r>
            <a:r>
              <a:rPr lang="en-US" dirty="0" err="1" smtClean="0"/>
              <a:t>priorità</a:t>
            </a:r>
            <a:r>
              <a:rPr lang="en-US" dirty="0" smtClean="0"/>
              <a:t>):</a:t>
            </a:r>
          </a:p>
          <a:p>
            <a:pPr marL="971550" lvl="1" indent="-514350">
              <a:buFont typeface="+mj-lt"/>
              <a:buAutoNum type="arabicPeriod"/>
            </a:pPr>
            <a:r>
              <a:rPr lang="en-US" dirty="0" smtClean="0"/>
              <a:t>membrane </a:t>
            </a:r>
            <a:r>
              <a:rPr lang="en-US" dirty="0" err="1" smtClean="0"/>
              <a:t>circolari</a:t>
            </a:r>
            <a:r>
              <a:rPr lang="en-US" dirty="0" smtClean="0"/>
              <a:t> </a:t>
            </a:r>
            <a:r>
              <a:rPr lang="en-US" dirty="0" err="1" smtClean="0"/>
              <a:t>semitrasparenti</a:t>
            </a:r>
            <a:r>
              <a:rPr lang="en-US" dirty="0" smtClean="0"/>
              <a:t> </a:t>
            </a:r>
            <a:r>
              <a:rPr lang="en-US" dirty="0" err="1" smtClean="0"/>
              <a:t>SiN</a:t>
            </a:r>
            <a:r>
              <a:rPr lang="en-US" dirty="0" smtClean="0"/>
              <a:t>, </a:t>
            </a:r>
            <a:r>
              <a:rPr lang="en-US" dirty="0" err="1" smtClean="0"/>
              <a:t>includendo</a:t>
            </a:r>
            <a:r>
              <a:rPr lang="en-US" dirty="0" smtClean="0"/>
              <a:t> </a:t>
            </a:r>
            <a:r>
              <a:rPr lang="en-US" dirty="0" err="1" smtClean="0"/>
              <a:t>sviluppo</a:t>
            </a:r>
            <a:r>
              <a:rPr lang="en-US" dirty="0" smtClean="0"/>
              <a:t> </a:t>
            </a:r>
            <a:r>
              <a:rPr lang="en-US" dirty="0" err="1" smtClean="0"/>
              <a:t>di</a:t>
            </a:r>
            <a:r>
              <a:rPr lang="en-US" dirty="0" smtClean="0"/>
              <a:t> </a:t>
            </a:r>
            <a:r>
              <a:rPr lang="en-US" dirty="0" err="1" smtClean="0"/>
              <a:t>processo</a:t>
            </a:r>
            <a:r>
              <a:rPr lang="en-US" dirty="0" smtClean="0"/>
              <a:t> e </a:t>
            </a:r>
            <a:r>
              <a:rPr lang="en-US" dirty="0" err="1" smtClean="0"/>
              <a:t>fabbricazione</a:t>
            </a:r>
            <a:r>
              <a:rPr lang="en-US" dirty="0" smtClean="0"/>
              <a:t> </a:t>
            </a:r>
            <a:r>
              <a:rPr lang="en-US" dirty="0" err="1" smtClean="0"/>
              <a:t>di</a:t>
            </a:r>
            <a:r>
              <a:rPr lang="en-US" dirty="0" smtClean="0"/>
              <a:t> </a:t>
            </a:r>
            <a:r>
              <a:rPr lang="en-US" dirty="0" smtClean="0"/>
              <a:t>(25k)</a:t>
            </a:r>
          </a:p>
          <a:p>
            <a:pPr marL="971550" lvl="1" indent="-514350">
              <a:buFont typeface="+mj-lt"/>
              <a:buAutoNum type="arabicPeriod"/>
            </a:pPr>
            <a:r>
              <a:rPr lang="en-US" dirty="0" err="1" smtClean="0"/>
              <a:t>materiali</a:t>
            </a:r>
            <a:r>
              <a:rPr lang="en-US" dirty="0" smtClean="0"/>
              <a:t>: wafers, polishing (20k)</a:t>
            </a:r>
          </a:p>
          <a:p>
            <a:pPr marL="971550" lvl="1" indent="-514350">
              <a:buFont typeface="+mj-lt"/>
              <a:buAutoNum type="arabicPeriod"/>
            </a:pPr>
            <a:r>
              <a:rPr lang="en-US" dirty="0" err="1" smtClean="0"/>
              <a:t>oscillatori</a:t>
            </a:r>
            <a:r>
              <a:rPr lang="en-US" dirty="0" smtClean="0"/>
              <a:t> Si </a:t>
            </a:r>
            <a:r>
              <a:rPr lang="en-US" dirty="0" err="1" smtClean="0"/>
              <a:t>più</a:t>
            </a:r>
            <a:r>
              <a:rPr lang="en-US" dirty="0" smtClean="0"/>
              <a:t> </a:t>
            </a:r>
            <a:r>
              <a:rPr lang="en-US" dirty="0" err="1" smtClean="0"/>
              <a:t>massivi</a:t>
            </a:r>
            <a:r>
              <a:rPr lang="en-US" dirty="0" smtClean="0"/>
              <a:t>, 1-10g (30k)</a:t>
            </a:r>
            <a:endParaRPr lang="en-US" dirty="0" smtClean="0"/>
          </a:p>
          <a:p>
            <a:r>
              <a:rPr lang="en-US" dirty="0" err="1" smtClean="0"/>
              <a:t>Caratterizzazione</a:t>
            </a:r>
            <a:r>
              <a:rPr lang="en-US" dirty="0" smtClean="0"/>
              <a:t> </a:t>
            </a:r>
            <a:r>
              <a:rPr lang="en-US" dirty="0" err="1" smtClean="0"/>
              <a:t>dei</a:t>
            </a:r>
            <a:r>
              <a:rPr lang="en-US" dirty="0" smtClean="0"/>
              <a:t> </a:t>
            </a:r>
            <a:r>
              <a:rPr lang="en-US" dirty="0" smtClean="0"/>
              <a:t>MOMS </a:t>
            </a:r>
            <a:r>
              <a:rPr lang="en-US" dirty="0" err="1" smtClean="0"/>
              <a:t>prodotti</a:t>
            </a:r>
            <a:endParaRPr lang="en-US" dirty="0" smtClean="0"/>
          </a:p>
          <a:p>
            <a:pPr lvl="1">
              <a:buNone/>
            </a:pPr>
            <a:r>
              <a:rPr lang="en-US" dirty="0" err="1" smtClean="0"/>
              <a:t>caratterizzazione</a:t>
            </a:r>
            <a:r>
              <a:rPr lang="en-US" dirty="0" smtClean="0"/>
              <a:t> </a:t>
            </a:r>
            <a:r>
              <a:rPr lang="en-US" dirty="0" err="1" smtClean="0"/>
              <a:t>modi</a:t>
            </a:r>
            <a:r>
              <a:rPr lang="en-US" dirty="0" smtClean="0"/>
              <a:t> </a:t>
            </a:r>
            <a:r>
              <a:rPr lang="en-US" dirty="0" err="1" smtClean="0"/>
              <a:t>risonanti</a:t>
            </a:r>
            <a:r>
              <a:rPr lang="en-US" dirty="0" smtClean="0"/>
              <a:t> (freq., Q, </a:t>
            </a:r>
            <a:r>
              <a:rPr lang="en-US" dirty="0" err="1" smtClean="0"/>
              <a:t>vs</a:t>
            </a:r>
            <a:r>
              <a:rPr lang="en-US" dirty="0" smtClean="0"/>
              <a:t> T) a TN (</a:t>
            </a:r>
            <a:r>
              <a:rPr lang="en-US" dirty="0" err="1" smtClean="0"/>
              <a:t>supporti</a:t>
            </a:r>
            <a:r>
              <a:rPr lang="en-US" dirty="0" smtClean="0"/>
              <a:t> </a:t>
            </a:r>
            <a:r>
              <a:rPr lang="en-US" dirty="0" err="1" smtClean="0"/>
              <a:t>campioni</a:t>
            </a:r>
            <a:r>
              <a:rPr lang="en-US" dirty="0" smtClean="0"/>
              <a:t> </a:t>
            </a:r>
            <a:r>
              <a:rPr lang="en-US" dirty="0" smtClean="0"/>
              <a:t>con </a:t>
            </a:r>
            <a:r>
              <a:rPr lang="en-US" dirty="0" err="1" smtClean="0"/>
              <a:t>sospensioni</a:t>
            </a:r>
            <a:r>
              <a:rPr lang="en-US" dirty="0" smtClean="0"/>
              <a:t>, </a:t>
            </a:r>
            <a:r>
              <a:rPr lang="en-US" dirty="0" err="1" smtClean="0"/>
              <a:t>componenti</a:t>
            </a:r>
            <a:r>
              <a:rPr lang="en-US" dirty="0" smtClean="0"/>
              <a:t> readout: 10k)</a:t>
            </a:r>
            <a:endParaRPr lang="en-US" dirty="0" smtClean="0"/>
          </a:p>
          <a:p>
            <a:r>
              <a:rPr lang="en-US" dirty="0" err="1" smtClean="0"/>
              <a:t>Completamento</a:t>
            </a:r>
            <a:r>
              <a:rPr lang="en-US" dirty="0" smtClean="0"/>
              <a:t> </a:t>
            </a:r>
            <a:r>
              <a:rPr lang="en-US" dirty="0" err="1" smtClean="0"/>
              <a:t>delle</a:t>
            </a:r>
            <a:r>
              <a:rPr lang="en-US" dirty="0" smtClean="0"/>
              <a:t> </a:t>
            </a:r>
            <a:r>
              <a:rPr lang="en-US" dirty="0" err="1" smtClean="0"/>
              <a:t>misure</a:t>
            </a:r>
            <a:r>
              <a:rPr lang="en-US" dirty="0" smtClean="0"/>
              <a:t> </a:t>
            </a:r>
            <a:r>
              <a:rPr lang="en-US" dirty="0" err="1" smtClean="0"/>
              <a:t>sugli</a:t>
            </a:r>
            <a:r>
              <a:rPr lang="en-US" dirty="0" smtClean="0"/>
              <a:t> </a:t>
            </a:r>
            <a:r>
              <a:rPr lang="en-US" dirty="0" err="1" smtClean="0"/>
              <a:t>oscillatori</a:t>
            </a:r>
            <a:r>
              <a:rPr lang="en-US" dirty="0" smtClean="0"/>
              <a:t> “</a:t>
            </a:r>
            <a:r>
              <a:rPr lang="en-US" dirty="0" err="1" smtClean="0"/>
              <a:t>metrologici</a:t>
            </a:r>
            <a:r>
              <a:rPr lang="en-US" dirty="0" smtClean="0"/>
              <a:t>” </a:t>
            </a:r>
          </a:p>
          <a:p>
            <a:r>
              <a:rPr lang="en-US" dirty="0" err="1" smtClean="0"/>
              <a:t>Missioni</a:t>
            </a:r>
            <a:r>
              <a:rPr lang="en-US" dirty="0" smtClean="0"/>
              <a:t>: </a:t>
            </a:r>
            <a:r>
              <a:rPr lang="en-US" dirty="0" err="1" smtClean="0"/>
              <a:t>collaborazione</a:t>
            </a:r>
            <a:r>
              <a:rPr lang="en-US" dirty="0" smtClean="0"/>
              <a:t> con FI, </a:t>
            </a:r>
            <a:r>
              <a:rPr lang="en-US" dirty="0" err="1" smtClean="0"/>
              <a:t>UniCam</a:t>
            </a:r>
            <a:r>
              <a:rPr lang="en-US" dirty="0" smtClean="0"/>
              <a:t> e con </a:t>
            </a:r>
            <a:r>
              <a:rPr lang="en-US" dirty="0" err="1" smtClean="0"/>
              <a:t>laboratorio</a:t>
            </a:r>
            <a:r>
              <a:rPr lang="en-US" dirty="0" smtClean="0"/>
              <a:t> DIMES (TU Delft) 8k</a:t>
            </a:r>
            <a:endParaRPr lang="en-US" dirty="0" smtClean="0"/>
          </a:p>
          <a:p>
            <a:endParaRPr lang="en-US" dirty="0"/>
          </a:p>
        </p:txBody>
      </p:sp>
      <p:sp>
        <p:nvSpPr>
          <p:cNvPr id="4" name="Slide Number Placeholder 3"/>
          <p:cNvSpPr>
            <a:spLocks noGrp="1"/>
          </p:cNvSpPr>
          <p:nvPr>
            <p:ph type="sldNum" sz="quarter" idx="12"/>
          </p:nvPr>
        </p:nvSpPr>
        <p:spPr/>
        <p:txBody>
          <a:bodyPr/>
          <a:lstStyle/>
          <a:p>
            <a:fld id="{C07270E6-5E2B-4671-B9E3-1B4DA97C3812}" type="slidenum">
              <a:rPr lang="it-IT" smtClean="0"/>
              <a:pPr/>
              <a:t>7</a:t>
            </a:fld>
            <a:endParaRPr lang="it-IT"/>
          </a:p>
        </p:txBody>
      </p:sp>
      <p:sp>
        <p:nvSpPr>
          <p:cNvPr id="5" name="Footer Placeholder 4"/>
          <p:cNvSpPr>
            <a:spLocks noGrp="1"/>
          </p:cNvSpPr>
          <p:nvPr>
            <p:ph type="ftr" sz="quarter" idx="11"/>
          </p:nvPr>
        </p:nvSpPr>
        <p:spPr/>
        <p:txBody>
          <a:bodyPr/>
          <a:lstStyle/>
          <a:p>
            <a:r>
              <a:rPr lang="it-IT" smtClean="0"/>
              <a:t>Consiglio Sez Padova, 2 Luglio 2013</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Preventivi</a:t>
            </a:r>
            <a:r>
              <a:rPr lang="en-US" dirty="0" smtClean="0"/>
              <a:t> 2014</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07270E6-5E2B-4671-B9E3-1B4DA97C3812}" type="slidenum">
              <a:rPr lang="it-IT" smtClean="0"/>
              <a:pPr/>
              <a:t>8</a:t>
            </a:fld>
            <a:endParaRPr lang="it-IT"/>
          </a:p>
        </p:txBody>
      </p:sp>
      <p:sp>
        <p:nvSpPr>
          <p:cNvPr id="5" name="Footer Placeholder 4"/>
          <p:cNvSpPr>
            <a:spLocks noGrp="1"/>
          </p:cNvSpPr>
          <p:nvPr>
            <p:ph type="ftr" sz="quarter" idx="11"/>
          </p:nvPr>
        </p:nvSpPr>
        <p:spPr/>
        <p:txBody>
          <a:bodyPr/>
          <a:lstStyle/>
          <a:p>
            <a:r>
              <a:rPr lang="it-IT" smtClean="0"/>
              <a:t>Consiglio Sez Padova, 2 Luglio 2013</a:t>
            </a: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2"/>
          <p:cNvPicPr>
            <a:picLocks noChangeAspect="1" noChangeArrowheads="1"/>
          </p:cNvPicPr>
          <p:nvPr/>
        </p:nvPicPr>
        <p:blipFill>
          <a:blip r:embed="rId3" cstate="print"/>
          <a:srcRect/>
          <a:stretch>
            <a:fillRect/>
          </a:stretch>
        </p:blipFill>
        <p:spPr bwMode="auto">
          <a:xfrm>
            <a:off x="642910" y="1643050"/>
            <a:ext cx="3265337" cy="1999884"/>
          </a:xfrm>
          <a:prstGeom prst="rect">
            <a:avLst/>
          </a:prstGeom>
          <a:noFill/>
          <a:ln w="9525">
            <a:noFill/>
            <a:round/>
            <a:headEnd/>
            <a:tailEnd/>
          </a:ln>
          <a:effectLst/>
        </p:spPr>
      </p:pic>
      <p:sp>
        <p:nvSpPr>
          <p:cNvPr id="4" name="CasellaDiTesto 3"/>
          <p:cNvSpPr txBox="1"/>
          <p:nvPr/>
        </p:nvSpPr>
        <p:spPr>
          <a:xfrm>
            <a:off x="357158" y="3786190"/>
            <a:ext cx="3929089" cy="2585323"/>
          </a:xfrm>
          <a:prstGeom prst="rect">
            <a:avLst/>
          </a:prstGeom>
          <a:noFill/>
        </p:spPr>
        <p:txBody>
          <a:bodyPr wrap="square" rtlCol="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0000FF"/>
                </a:solidFill>
                <a:latin typeface="Comic Sans MS" pitchFamily="64" charset="0"/>
                <a:cs typeface="Arial Unicode MS" charset="0"/>
              </a:rPr>
              <a:t>The DPO </a:t>
            </a:r>
            <a:r>
              <a:rPr lang="it-IT" b="1" dirty="0" err="1" smtClean="0">
                <a:solidFill>
                  <a:srgbClr val="0000FF"/>
                </a:solidFill>
                <a:latin typeface="Comic Sans MS" pitchFamily="64" charset="0"/>
                <a:cs typeface="Arial Unicode MS" charset="0"/>
              </a:rPr>
              <a:t>is</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firmly</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fixed</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to</a:t>
            </a:r>
            <a:r>
              <a:rPr lang="it-IT" b="1" dirty="0" smtClean="0">
                <a:solidFill>
                  <a:srgbClr val="0000FF"/>
                </a:solidFill>
                <a:latin typeface="Comic Sans MS" pitchFamily="64" charset="0"/>
                <a:cs typeface="Arial Unicode MS" charset="0"/>
              </a:rPr>
              <a:t> a </a:t>
            </a:r>
            <a:r>
              <a:rPr lang="it-IT" b="1" dirty="0" err="1" smtClean="0">
                <a:solidFill>
                  <a:srgbClr val="0000FF"/>
                </a:solidFill>
                <a:latin typeface="Comic Sans MS" pitchFamily="64" charset="0"/>
                <a:cs typeface="Arial Unicode MS" charset="0"/>
              </a:rPr>
              <a:t>holder</a:t>
            </a:r>
            <a:r>
              <a:rPr lang="it-IT" b="1" dirty="0" smtClean="0">
                <a:solidFill>
                  <a:srgbClr val="0000FF"/>
                </a:solidFill>
                <a:latin typeface="Comic Sans MS" pitchFamily="64" charset="0"/>
                <a:cs typeface="Arial Unicode MS" charset="0"/>
              </a:rPr>
              <a:t>. The </a:t>
            </a:r>
            <a:r>
              <a:rPr lang="it-IT" b="1" dirty="0" err="1" smtClean="0">
                <a:solidFill>
                  <a:srgbClr val="0000FF"/>
                </a:solidFill>
                <a:latin typeface="Comic Sans MS" pitchFamily="64" charset="0"/>
                <a:cs typeface="Arial Unicode MS" charset="0"/>
              </a:rPr>
              <a:t>resonant</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modes</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of</a:t>
            </a:r>
            <a:r>
              <a:rPr lang="it-IT" b="1" dirty="0" smtClean="0">
                <a:solidFill>
                  <a:srgbClr val="0000FF"/>
                </a:solidFill>
                <a:latin typeface="Comic Sans MS" pitchFamily="64" charset="0"/>
                <a:cs typeface="Arial Unicode MS" charset="0"/>
              </a:rPr>
              <a:t> the </a:t>
            </a:r>
            <a:r>
              <a:rPr lang="it-IT" b="1" dirty="0" err="1" smtClean="0">
                <a:solidFill>
                  <a:srgbClr val="0000FF"/>
                </a:solidFill>
                <a:latin typeface="Comic Sans MS" pitchFamily="64" charset="0"/>
                <a:cs typeface="Arial Unicode MS" charset="0"/>
              </a:rPr>
              <a:t>holder</a:t>
            </a:r>
            <a:r>
              <a:rPr lang="it-IT" b="1" dirty="0" smtClean="0">
                <a:solidFill>
                  <a:srgbClr val="0000FF"/>
                </a:solidFill>
                <a:latin typeface="Comic Sans MS" pitchFamily="64" charset="0"/>
                <a:cs typeface="Arial Unicode MS" charset="0"/>
              </a:rPr>
              <a:t> are </a:t>
            </a:r>
            <a:r>
              <a:rPr lang="it-IT" b="1" dirty="0" err="1" smtClean="0">
                <a:solidFill>
                  <a:srgbClr val="0000FF"/>
                </a:solidFill>
                <a:latin typeface="Comic Sans MS" pitchFamily="64" charset="0"/>
                <a:cs typeface="Arial Unicode MS" charset="0"/>
              </a:rPr>
              <a:t>well</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apart</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from</a:t>
            </a:r>
            <a:r>
              <a:rPr lang="it-IT" b="1" dirty="0" smtClean="0">
                <a:solidFill>
                  <a:srgbClr val="0000FF"/>
                </a:solidFill>
                <a:latin typeface="Comic Sans MS" pitchFamily="64" charset="0"/>
                <a:cs typeface="Arial Unicode MS" charset="0"/>
              </a:rPr>
              <a:t> the  </a:t>
            </a:r>
            <a:r>
              <a:rPr lang="it-IT" b="1" dirty="0" err="1" smtClean="0">
                <a:solidFill>
                  <a:srgbClr val="0000FF"/>
                </a:solidFill>
                <a:latin typeface="Comic Sans MS" pitchFamily="64" charset="0"/>
                <a:cs typeface="Arial Unicode MS" charset="0"/>
              </a:rPr>
              <a:t>modes</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of</a:t>
            </a:r>
            <a:r>
              <a:rPr lang="it-IT" b="1" dirty="0" smtClean="0">
                <a:solidFill>
                  <a:srgbClr val="0000FF"/>
                </a:solidFill>
                <a:latin typeface="Comic Sans MS" pitchFamily="64" charset="0"/>
                <a:cs typeface="Arial Unicode MS" charset="0"/>
              </a:rPr>
              <a:t> the DPO, </a:t>
            </a:r>
            <a:r>
              <a:rPr lang="it-IT" b="1" dirty="0" err="1" smtClean="0">
                <a:solidFill>
                  <a:srgbClr val="0000FF"/>
                </a:solidFill>
                <a:latin typeface="Comic Sans MS" pitchFamily="64" charset="0"/>
                <a:cs typeface="Arial Unicode MS" charset="0"/>
              </a:rPr>
              <a:t>to</a:t>
            </a:r>
            <a:r>
              <a:rPr lang="it-IT" b="1" dirty="0" smtClean="0">
                <a:solidFill>
                  <a:srgbClr val="0000FF"/>
                </a:solidFill>
                <a:latin typeface="Comic Sans MS" pitchFamily="64" charset="0"/>
                <a:cs typeface="Arial Unicode MS" charset="0"/>
              </a:rPr>
              <a:t> reduce </a:t>
            </a:r>
            <a:r>
              <a:rPr lang="it-IT" b="1" dirty="0" err="1" smtClean="0">
                <a:solidFill>
                  <a:srgbClr val="0000FF"/>
                </a:solidFill>
                <a:latin typeface="Comic Sans MS" pitchFamily="64" charset="0"/>
                <a:cs typeface="Arial Unicode MS" charset="0"/>
              </a:rPr>
              <a:t>coupling</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effects</a:t>
            </a:r>
            <a:r>
              <a:rPr lang="it-IT" b="1" dirty="0" smtClean="0">
                <a:solidFill>
                  <a:srgbClr val="0000FF"/>
                </a:solidFill>
                <a:latin typeface="Comic Sans MS" pitchFamily="64" charset="0"/>
                <a:cs typeface="Arial Unicode MS" charset="0"/>
              </a:rPr>
              <a:t> and the </a:t>
            </a:r>
            <a:r>
              <a:rPr lang="it-IT" b="1" dirty="0" err="1" smtClean="0">
                <a:solidFill>
                  <a:srgbClr val="0000FF"/>
                </a:solidFill>
                <a:latin typeface="Comic Sans MS" pitchFamily="64" charset="0"/>
                <a:cs typeface="Arial Unicode MS" charset="0"/>
              </a:rPr>
              <a:t>related</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energy</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dissipation</a:t>
            </a:r>
            <a:r>
              <a:rPr lang="it-IT" b="1" dirty="0" smtClean="0">
                <a:solidFill>
                  <a:srgbClr val="0000FF"/>
                </a:solidFill>
                <a:latin typeface="Comic Sans MS" pitchFamily="64" charset="0"/>
                <a:cs typeface="Arial Unicode MS" charset="0"/>
              </a:rPr>
              <a:t>.</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0000FF"/>
                </a:solidFill>
                <a:latin typeface="Comic Sans MS" pitchFamily="64" charset="0"/>
                <a:cs typeface="Arial Unicode MS" charset="0"/>
              </a:rPr>
              <a:t>The system </a:t>
            </a:r>
            <a:r>
              <a:rPr lang="it-IT" b="1" dirty="0" err="1" smtClean="0">
                <a:solidFill>
                  <a:srgbClr val="0000FF"/>
                </a:solidFill>
                <a:latin typeface="Comic Sans MS" pitchFamily="64" charset="0"/>
                <a:cs typeface="Arial Unicode MS" charset="0"/>
              </a:rPr>
              <a:t>is</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operated</a:t>
            </a:r>
            <a:r>
              <a:rPr lang="it-IT" b="1" dirty="0" smtClean="0">
                <a:solidFill>
                  <a:srgbClr val="0000FF"/>
                </a:solidFill>
                <a:latin typeface="Comic Sans MS" pitchFamily="64" charset="0"/>
                <a:cs typeface="Arial Unicode MS" charset="0"/>
              </a:rPr>
              <a:t> in a high </a:t>
            </a:r>
            <a:r>
              <a:rPr lang="it-IT" b="1" dirty="0" err="1" smtClean="0">
                <a:solidFill>
                  <a:srgbClr val="0000FF"/>
                </a:solidFill>
                <a:latin typeface="Comic Sans MS" pitchFamily="64" charset="0"/>
                <a:cs typeface="Arial Unicode MS" charset="0"/>
              </a:rPr>
              <a:t>vacuum</a:t>
            </a:r>
            <a:r>
              <a:rPr lang="it-IT" b="1" dirty="0" smtClean="0">
                <a:solidFill>
                  <a:srgbClr val="0000FF"/>
                </a:solidFill>
                <a:latin typeface="Comic Sans MS" pitchFamily="64" charset="0"/>
                <a:cs typeface="Arial Unicode MS" charset="0"/>
              </a:rPr>
              <a:t> </a:t>
            </a:r>
            <a:r>
              <a:rPr lang="it-IT" b="1" dirty="0" err="1" smtClean="0">
                <a:solidFill>
                  <a:srgbClr val="0000FF"/>
                </a:solidFill>
                <a:latin typeface="Comic Sans MS" pitchFamily="64" charset="0"/>
                <a:cs typeface="Arial Unicode MS" charset="0"/>
              </a:rPr>
              <a:t>chamber</a:t>
            </a:r>
            <a:r>
              <a:rPr lang="it-IT" b="1" dirty="0" smtClean="0">
                <a:solidFill>
                  <a:srgbClr val="0000FF"/>
                </a:solidFill>
                <a:latin typeface="Comic Sans MS" pitchFamily="64" charset="0"/>
                <a:cs typeface="Arial Unicode MS" charset="0"/>
              </a:rPr>
              <a:t>.  </a:t>
            </a:r>
          </a:p>
          <a:p>
            <a:endParaRPr lang="it-IT" dirty="0"/>
          </a:p>
        </p:txBody>
      </p:sp>
      <p:sp>
        <p:nvSpPr>
          <p:cNvPr id="5" name="CasellaDiTesto 4"/>
          <p:cNvSpPr txBox="1"/>
          <p:nvPr/>
        </p:nvSpPr>
        <p:spPr>
          <a:xfrm>
            <a:off x="4857752" y="3441680"/>
            <a:ext cx="3929057" cy="3416320"/>
          </a:xfrm>
          <a:prstGeom prst="rect">
            <a:avLst/>
          </a:prstGeom>
          <a:noFill/>
        </p:spPr>
        <p:txBody>
          <a:bodyPr wrap="square" rtlCol="0">
            <a:spAutoFit/>
          </a:bodyPr>
          <a:lstStyle/>
          <a:p>
            <a:pPr algn="just"/>
            <a:r>
              <a:rPr lang="it-IT" b="1" dirty="0" smtClean="0">
                <a:solidFill>
                  <a:srgbClr val="0000FF"/>
                </a:solidFill>
                <a:latin typeface="Comic Sans MS" pitchFamily="64" charset="0"/>
                <a:cs typeface="Times New Roman" pitchFamily="16" charset="0"/>
              </a:rPr>
              <a:t>A </a:t>
            </a:r>
            <a:r>
              <a:rPr lang="it-IT" b="1" dirty="0" err="1" smtClean="0">
                <a:solidFill>
                  <a:srgbClr val="0000FF"/>
                </a:solidFill>
                <a:latin typeface="Comic Sans MS" pitchFamily="64" charset="0"/>
                <a:cs typeface="Times New Roman" pitchFamily="16" charset="0"/>
              </a:rPr>
              <a:t>micrometric</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positioning</a:t>
            </a:r>
            <a:r>
              <a:rPr lang="it-IT" b="1" dirty="0" smtClean="0">
                <a:solidFill>
                  <a:srgbClr val="0000FF"/>
                </a:solidFill>
                <a:latin typeface="Comic Sans MS" pitchFamily="64" charset="0"/>
                <a:cs typeface="Times New Roman" pitchFamily="16" charset="0"/>
              </a:rPr>
              <a:t> system </a:t>
            </a:r>
            <a:r>
              <a:rPr lang="it-IT" b="1" dirty="0" err="1" smtClean="0">
                <a:solidFill>
                  <a:srgbClr val="0000FF"/>
                </a:solidFill>
                <a:latin typeface="Comic Sans MS" pitchFamily="64" charset="0"/>
                <a:cs typeface="Times New Roman" pitchFamily="16" charset="0"/>
              </a:rPr>
              <a:t>allows</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to</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fix</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sensing</a:t>
            </a:r>
            <a:r>
              <a:rPr lang="it-IT" b="1" dirty="0" smtClean="0">
                <a:solidFill>
                  <a:srgbClr val="0000FF"/>
                </a:solidFill>
                <a:latin typeface="Comic Sans MS" pitchFamily="64" charset="0"/>
                <a:cs typeface="Times New Roman" pitchFamily="16" charset="0"/>
              </a:rPr>
              <a:t> and </a:t>
            </a:r>
            <a:r>
              <a:rPr lang="it-IT" b="1" dirty="0" err="1" smtClean="0">
                <a:solidFill>
                  <a:srgbClr val="0000FF"/>
                </a:solidFill>
                <a:latin typeface="Comic Sans MS" pitchFamily="64" charset="0"/>
                <a:cs typeface="Times New Roman" pitchFamily="16" charset="0"/>
              </a:rPr>
              <a:t>driving</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electrodes</a:t>
            </a:r>
            <a:r>
              <a:rPr lang="it-IT" b="1" dirty="0" smtClean="0">
                <a:solidFill>
                  <a:srgbClr val="0000FF"/>
                </a:solidFill>
                <a:latin typeface="Comic Sans MS" pitchFamily="64" charset="0"/>
                <a:cs typeface="Times New Roman" pitchFamily="16" charset="0"/>
              </a:rPr>
              <a:t> just in </a:t>
            </a:r>
            <a:r>
              <a:rPr lang="it-IT" b="1" dirty="0" err="1" smtClean="0">
                <a:solidFill>
                  <a:srgbClr val="0000FF"/>
                </a:solidFill>
                <a:latin typeface="Comic Sans MS" pitchFamily="64" charset="0"/>
                <a:cs typeface="Times New Roman" pitchFamily="16" charset="0"/>
              </a:rPr>
              <a:t>front</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of</a:t>
            </a:r>
            <a:r>
              <a:rPr lang="it-IT" b="1" dirty="0" smtClean="0">
                <a:solidFill>
                  <a:srgbClr val="0000FF"/>
                </a:solidFill>
                <a:latin typeface="Comic Sans MS" pitchFamily="64" charset="0"/>
                <a:cs typeface="Times New Roman" pitchFamily="16" charset="0"/>
              </a:rPr>
              <a:t> the DPO, at a </a:t>
            </a:r>
            <a:r>
              <a:rPr lang="it-IT" b="1" dirty="0" err="1" smtClean="0">
                <a:solidFill>
                  <a:srgbClr val="0000FF"/>
                </a:solidFill>
                <a:latin typeface="Comic Sans MS" pitchFamily="64" charset="0"/>
                <a:cs typeface="Times New Roman" pitchFamily="16" charset="0"/>
              </a:rPr>
              <a:t>distance</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of</a:t>
            </a:r>
            <a:r>
              <a:rPr lang="it-IT" b="1" dirty="0" smtClean="0">
                <a:solidFill>
                  <a:srgbClr val="0000FF"/>
                </a:solidFill>
                <a:latin typeface="Comic Sans MS" pitchFamily="64" charset="0"/>
                <a:cs typeface="Times New Roman" pitchFamily="16" charset="0"/>
              </a:rPr>
              <a:t> </a:t>
            </a:r>
            <a:r>
              <a:rPr lang="it-IT" b="1" dirty="0" err="1" smtClean="0">
                <a:solidFill>
                  <a:srgbClr val="0000FF"/>
                </a:solidFill>
                <a:latin typeface="Comic Sans MS" pitchFamily="64" charset="0"/>
                <a:cs typeface="Times New Roman" pitchFamily="16" charset="0"/>
              </a:rPr>
              <a:t>about</a:t>
            </a:r>
            <a:r>
              <a:rPr lang="it-IT" b="1" dirty="0" smtClean="0">
                <a:solidFill>
                  <a:srgbClr val="0000FF"/>
                </a:solidFill>
                <a:latin typeface="Comic Sans MS" pitchFamily="64" charset="0"/>
                <a:cs typeface="Times New Roman" pitchFamily="16" charset="0"/>
              </a:rPr>
              <a:t> 40 </a:t>
            </a:r>
            <a:r>
              <a:rPr lang="it-IT" b="1" dirty="0" err="1" smtClean="0">
                <a:solidFill>
                  <a:srgbClr val="0000FF"/>
                </a:solidFill>
                <a:latin typeface="Comic Sans MS" pitchFamily="64" charset="0"/>
                <a:ea typeface="Comic Sans MS" pitchFamily="64" charset="0"/>
                <a:cs typeface="Comic Sans MS" pitchFamily="64" charset="0"/>
              </a:rPr>
              <a:t>μm</a:t>
            </a:r>
            <a:r>
              <a:rPr lang="it-IT" b="1" dirty="0" smtClean="0">
                <a:solidFill>
                  <a:srgbClr val="0000FF"/>
                </a:solidFill>
                <a:latin typeface="Comic Sans MS" pitchFamily="64" charset="0"/>
                <a:cs typeface="Times New Roman" pitchFamily="16" charset="0"/>
              </a:rPr>
              <a:t>. </a:t>
            </a:r>
            <a:r>
              <a:rPr lang="en-US" b="1" dirty="0" smtClean="0">
                <a:solidFill>
                  <a:srgbClr val="0000FF"/>
                </a:solidFill>
                <a:latin typeface="Comic Sans MS" pitchFamily="64" charset="0"/>
                <a:cs typeface="Times New Roman" pitchFamily="16" charset="0"/>
              </a:rPr>
              <a:t>Capacitive coupling was achieved by depositing a 50 nm gold film onto both sides of the DPO. The head and neck were not coated in order to minimize the energy loss caused by metal films.</a:t>
            </a:r>
          </a:p>
          <a:p>
            <a:endParaRPr lang="it-IT" dirty="0"/>
          </a:p>
        </p:txBody>
      </p:sp>
      <p:pic>
        <p:nvPicPr>
          <p:cNvPr id="1026" name="Picture 2"/>
          <p:cNvPicPr>
            <a:picLocks noChangeAspect="1" noChangeArrowheads="1"/>
          </p:cNvPicPr>
          <p:nvPr/>
        </p:nvPicPr>
        <p:blipFill>
          <a:blip r:embed="rId4" cstate="print"/>
          <a:srcRect/>
          <a:stretch>
            <a:fillRect/>
          </a:stretch>
        </p:blipFill>
        <p:spPr bwMode="auto">
          <a:xfrm>
            <a:off x="5286380" y="285728"/>
            <a:ext cx="3095625" cy="3076575"/>
          </a:xfrm>
          <a:prstGeom prst="rect">
            <a:avLst/>
          </a:prstGeom>
          <a:solidFill>
            <a:srgbClr val="FFFFFF"/>
          </a:solidFill>
          <a:ln w="9525">
            <a:noFill/>
            <a:miter lim="800000"/>
            <a:headEnd/>
            <a:tailEnd/>
          </a:ln>
        </p:spPr>
      </p:pic>
      <p:sp>
        <p:nvSpPr>
          <p:cNvPr id="7" name="CasellaDiTesto 6"/>
          <p:cNvSpPr txBox="1"/>
          <p:nvPr/>
        </p:nvSpPr>
        <p:spPr>
          <a:xfrm>
            <a:off x="428596" y="285728"/>
            <a:ext cx="4369338" cy="584775"/>
          </a:xfrm>
          <a:prstGeom prst="rect">
            <a:avLst/>
          </a:prstGeom>
          <a:noFill/>
        </p:spPr>
        <p:txBody>
          <a:bodyPr wrap="none" rtlCol="0">
            <a:spAutoFit/>
          </a:bodyPr>
          <a:lstStyle/>
          <a:p>
            <a:r>
              <a:rPr lang="en-US" sz="3200" dirty="0" smtClean="0"/>
              <a:t>DPO holder components </a:t>
            </a:r>
            <a:endParaRPr lang="it-IT" sz="3200" dirty="0"/>
          </a:p>
        </p:txBody>
      </p:sp>
      <p:sp>
        <p:nvSpPr>
          <p:cNvPr id="8" name="Slide Number Placeholder 7"/>
          <p:cNvSpPr>
            <a:spLocks noGrp="1"/>
          </p:cNvSpPr>
          <p:nvPr>
            <p:ph type="sldNum" sz="quarter" idx="12"/>
          </p:nvPr>
        </p:nvSpPr>
        <p:spPr/>
        <p:txBody>
          <a:bodyPr/>
          <a:lstStyle/>
          <a:p>
            <a:fld id="{C07270E6-5E2B-4671-B9E3-1B4DA97C3812}" type="slidenum">
              <a:rPr lang="it-IT" smtClean="0"/>
              <a:pPr/>
              <a:t>9</a:t>
            </a:fld>
            <a:endParaRPr lang="it-IT"/>
          </a:p>
        </p:txBody>
      </p:sp>
      <p:sp>
        <p:nvSpPr>
          <p:cNvPr id="9" name="Footer Placeholder 8"/>
          <p:cNvSpPr>
            <a:spLocks noGrp="1"/>
          </p:cNvSpPr>
          <p:nvPr>
            <p:ph type="ftr" sz="quarter" idx="11"/>
          </p:nvPr>
        </p:nvSpPr>
        <p:spPr/>
        <p:txBody>
          <a:bodyPr/>
          <a:lstStyle/>
          <a:p>
            <a:r>
              <a:rPr lang="it-IT" smtClean="0"/>
              <a:t>Consiglio Sez Padova, 2 Luglio 2013</a:t>
            </a: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909</Words>
  <Application>Microsoft Office PowerPoint</Application>
  <PresentationFormat>On-screen Show (4:3)</PresentationFormat>
  <Paragraphs>120</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Tema di Office</vt:lpstr>
      <vt:lpstr>Equazione</vt:lpstr>
      <vt:lpstr>Slide 1</vt:lpstr>
      <vt:lpstr>attività iniziale HUMOR</vt:lpstr>
      <vt:lpstr>HUMOR</vt:lpstr>
      <vt:lpstr>attività iniziale HUMOR a TN</vt:lpstr>
      <vt:lpstr>Lithographic Mask Layout: </vt:lpstr>
      <vt:lpstr>Tests of Si wafer processing</vt:lpstr>
      <vt:lpstr>Attività prevista a TN 2014</vt:lpstr>
      <vt:lpstr>Preventivi 2014</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 Borrielli</dc:creator>
  <cp:lastModifiedBy>giovanni</cp:lastModifiedBy>
  <cp:revision>49</cp:revision>
  <dcterms:created xsi:type="dcterms:W3CDTF">2013-06-12T07:37:53Z</dcterms:created>
  <dcterms:modified xsi:type="dcterms:W3CDTF">2013-07-02T12:56:15Z</dcterms:modified>
</cp:coreProperties>
</file>