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61" r:id="rId3"/>
    <p:sldId id="269" r:id="rId4"/>
    <p:sldId id="278" r:id="rId5"/>
    <p:sldId id="264" r:id="rId6"/>
    <p:sldId id="268" r:id="rId7"/>
    <p:sldId id="265" r:id="rId8"/>
    <p:sldId id="270" r:id="rId9"/>
    <p:sldId id="275" r:id="rId10"/>
    <p:sldId id="271" r:id="rId11"/>
    <p:sldId id="272" r:id="rId12"/>
    <p:sldId id="274" r:id="rId13"/>
    <p:sldId id="257" r:id="rId14"/>
    <p:sldId id="258" r:id="rId15"/>
    <p:sldId id="25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426" autoAdjust="0"/>
    <p:restoredTop sz="94660"/>
  </p:normalViewPr>
  <p:slideViewPr>
    <p:cSldViewPr>
      <p:cViewPr varScale="1">
        <p:scale>
          <a:sx n="57" d="100"/>
          <a:sy n="57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E145-8558-4B39-9C0D-F8A53CB05C24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CEBD-A564-4F4D-BA45-20E5263B35D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Passivo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FEF1E-6CFE-4BF8-A5A7-DE53ABECFF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438E-18BD-4783-AEB3-844F21702BD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Sottratto</a:t>
            </a:r>
            <a:r>
              <a:rPr lang="en-US" dirty="0" smtClean="0"/>
              <a:t> </a:t>
            </a:r>
            <a:r>
              <a:rPr lang="en-US" dirty="0" err="1" smtClean="0"/>
              <a:t>fondo</a:t>
            </a:r>
            <a:r>
              <a:rPr lang="en-US" dirty="0" smtClean="0"/>
              <a:t> e </a:t>
            </a:r>
            <a:r>
              <a:rPr lang="en-US" dirty="0" err="1" smtClean="0"/>
              <a:t>moltiplicato</a:t>
            </a:r>
            <a:r>
              <a:rPr lang="en-US" dirty="0" smtClean="0"/>
              <a:t> per e…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A438E-18BD-4783-AEB3-844F21702BD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B08BA-21FA-4963-9B0F-C0448C6700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B3D9-70DF-493D-817C-64DA515736F7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ABF6-7459-4583-AD3D-E42B7AF8C7E4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7081" y="1"/>
            <a:ext cx="10059569" cy="6858000"/>
          </a:xfrm>
          <a:prstGeom prst="rect">
            <a:avLst/>
          </a:prstGeom>
        </p:spPr>
      </p:pic>
      <p:sp>
        <p:nvSpPr>
          <p:cNvPr id="3" name="CasellaDiTesto 8"/>
          <p:cNvSpPr txBox="1">
            <a:spLocks noChangeArrowheads="1"/>
          </p:cNvSpPr>
          <p:nvPr/>
        </p:nvSpPr>
        <p:spPr bwMode="auto">
          <a:xfrm>
            <a:off x="1694753" y="1068050"/>
            <a:ext cx="577284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Trento-</a:t>
            </a:r>
            <a:r>
              <a:rPr lang="en-US" sz="4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Padova</a:t>
            </a: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group in </a:t>
            </a:r>
            <a:r>
              <a:rPr lang="en-US" sz="4400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AEgIS</a:t>
            </a:r>
            <a:r>
              <a:rPr lang="en-US" sz="4400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Experiment</a:t>
            </a:r>
            <a:endParaRPr lang="en-US" sz="4400" dirty="0" smtClean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 descr="1riga-D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447800"/>
            <a:ext cx="204002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inf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186140"/>
            <a:ext cx="1773341" cy="132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1187624" y="3840540"/>
            <a:ext cx="6747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C000"/>
                </a:solidFill>
                <a:latin typeface="Comic Sans MS" pitchFamily="66" charset="0"/>
              </a:rPr>
              <a:t>L. Di Noto, S. </a:t>
            </a:r>
            <a:r>
              <a:rPr lang="it-IT" sz="3200" dirty="0" err="1" smtClean="0">
                <a:solidFill>
                  <a:srgbClr val="FFC000"/>
                </a:solidFill>
                <a:latin typeface="Comic Sans MS" pitchFamily="66" charset="0"/>
              </a:rPr>
              <a:t>Mariazzi</a:t>
            </a:r>
            <a:r>
              <a:rPr lang="it-IT" sz="3200" dirty="0" smtClean="0">
                <a:solidFill>
                  <a:srgbClr val="FFC000"/>
                </a:solidFill>
                <a:latin typeface="Comic Sans MS" pitchFamily="66" charset="0"/>
              </a:rPr>
              <a:t>, G. Nebbia,</a:t>
            </a:r>
          </a:p>
          <a:p>
            <a:pPr algn="ctr"/>
            <a:r>
              <a:rPr lang="it-IT" sz="3200" dirty="0" err="1" smtClean="0">
                <a:solidFill>
                  <a:srgbClr val="FFC000"/>
                </a:solidFill>
                <a:latin typeface="Comic Sans MS" pitchFamily="66" charset="0"/>
              </a:rPr>
              <a:t>R.S.</a:t>
            </a:r>
            <a:r>
              <a:rPr lang="it-IT" sz="32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it-IT" sz="3200" dirty="0" err="1" smtClean="0">
                <a:solidFill>
                  <a:srgbClr val="FFC000"/>
                </a:solidFill>
                <a:latin typeface="Comic Sans MS" pitchFamily="66" charset="0"/>
              </a:rPr>
              <a:t>Brusa</a:t>
            </a:r>
            <a:r>
              <a:rPr lang="it-IT" sz="32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it-IT" sz="3200" dirty="0" smtClean="0">
                <a:solidFill>
                  <a:srgbClr val="FFC000"/>
                </a:solidFill>
                <a:latin typeface="Comic Sans MS" pitchFamily="66" charset="0"/>
              </a:rPr>
              <a:t>L. </a:t>
            </a:r>
            <a:r>
              <a:rPr lang="it-IT" sz="3200" dirty="0" err="1" smtClean="0">
                <a:solidFill>
                  <a:srgbClr val="FFC000"/>
                </a:solidFill>
                <a:latin typeface="Comic Sans MS" pitchFamily="66" charset="0"/>
              </a:rPr>
              <a:t>Penasa</a:t>
            </a:r>
            <a:r>
              <a:rPr lang="it-IT" sz="32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it-IT" sz="3200" dirty="0" err="1" smtClean="0">
                <a:solidFill>
                  <a:srgbClr val="FFC000"/>
                </a:solidFill>
                <a:latin typeface="Comic Sans MS" pitchFamily="66" charset="0"/>
              </a:rPr>
              <a:t>M.Bettonte</a:t>
            </a:r>
            <a:endParaRPr lang="it-IT" sz="32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a\Pictures\5-30-2013\DSCN2244.JPG"/>
          <p:cNvPicPr>
            <a:picLocks noChangeAspect="1" noChangeArrowheads="1"/>
          </p:cNvPicPr>
          <p:nvPr/>
        </p:nvPicPr>
        <p:blipFill>
          <a:blip r:embed="rId2" cstate="print"/>
          <a:srcRect l="14907"/>
          <a:stretch>
            <a:fillRect/>
          </a:stretch>
        </p:blipFill>
        <p:spPr bwMode="auto">
          <a:xfrm>
            <a:off x="304800" y="2554647"/>
            <a:ext cx="4572000" cy="4029700"/>
          </a:xfrm>
          <a:prstGeom prst="rect">
            <a:avLst/>
          </a:prstGeom>
          <a:noFill/>
        </p:spPr>
      </p:pic>
      <p:pic>
        <p:nvPicPr>
          <p:cNvPr id="5" name="Picture 2" descr="C:\Users\Lea\Pictures\5-30-2013\DSCN2257.JPG"/>
          <p:cNvPicPr>
            <a:picLocks noChangeAspect="1" noChangeArrowheads="1"/>
          </p:cNvPicPr>
          <p:nvPr/>
        </p:nvPicPr>
        <p:blipFill>
          <a:blip r:embed="rId3" cstate="print"/>
          <a:srcRect l="2941" t="5883" r="16176"/>
          <a:stretch>
            <a:fillRect/>
          </a:stretch>
        </p:blipFill>
        <p:spPr bwMode="auto">
          <a:xfrm>
            <a:off x="5257800" y="228600"/>
            <a:ext cx="3754438" cy="32766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76201" y="1182469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A first </a:t>
            </a:r>
            <a:r>
              <a:rPr lang="it-IT" dirty="0" err="1" smtClean="0"/>
              <a:t>dummy</a:t>
            </a:r>
            <a:r>
              <a:rPr lang="it-IT" dirty="0" smtClean="0"/>
              <a:t> in steel </a:t>
            </a:r>
            <a:r>
              <a:rPr lang="it-IT" dirty="0" err="1" smtClean="0"/>
              <a:t>was</a:t>
            </a:r>
            <a:r>
              <a:rPr lang="it-IT" dirty="0" smtClean="0"/>
              <a:t> </a:t>
            </a:r>
            <a:r>
              <a:rPr lang="it-IT" dirty="0" err="1" smtClean="0"/>
              <a:t>realized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 The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shield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under </a:t>
            </a:r>
            <a:r>
              <a:rPr lang="it-IT" dirty="0" err="1" smtClean="0"/>
              <a:t>construction</a:t>
            </a:r>
            <a:r>
              <a:rPr lang="it-IT" dirty="0" smtClean="0"/>
              <a:t> in Trento 	workshop</a:t>
            </a:r>
            <a:endParaRPr lang="it-IT" dirty="0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-609600" y="152400"/>
            <a:ext cx="6048672" cy="70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Mu-metal shield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1388530" y="1261646"/>
            <a:ext cx="3259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Gold deposited resistors</a:t>
            </a:r>
          </a:p>
        </p:txBody>
      </p:sp>
      <p:pic>
        <p:nvPicPr>
          <p:cNvPr id="26" name="Picture 2" descr="C:\Users\Lea\Pictures\5-30-2013\DSCN2264.JPG"/>
          <p:cNvPicPr>
            <a:picLocks noChangeAspect="1" noChangeArrowheads="1"/>
          </p:cNvPicPr>
          <p:nvPr/>
        </p:nvPicPr>
        <p:blipFill>
          <a:blip r:embed="rId3" cstate="print"/>
          <a:srcRect l="2410" t="29318" b="24096"/>
          <a:stretch>
            <a:fillRect/>
          </a:stretch>
        </p:blipFill>
        <p:spPr bwMode="auto">
          <a:xfrm>
            <a:off x="152400" y="1758244"/>
            <a:ext cx="2895600" cy="1036697"/>
          </a:xfrm>
          <a:prstGeom prst="rect">
            <a:avLst/>
          </a:prstGeom>
          <a:noFill/>
        </p:spPr>
      </p:pic>
      <p:pic>
        <p:nvPicPr>
          <p:cNvPr id="28" name="Picture 4" descr="C:\Users\Lea\Pictures\5-30-2013\DSCN2267.JPG"/>
          <p:cNvPicPr>
            <a:picLocks noChangeAspect="1" noChangeArrowheads="1"/>
          </p:cNvPicPr>
          <p:nvPr/>
        </p:nvPicPr>
        <p:blipFill>
          <a:blip r:embed="rId4" cstate="print"/>
          <a:srcRect l="65229" t="22396" r="29452" b="64996"/>
          <a:stretch>
            <a:fillRect/>
          </a:stretch>
        </p:blipFill>
        <p:spPr bwMode="auto">
          <a:xfrm rot="16200000">
            <a:off x="3877999" y="922602"/>
            <a:ext cx="566740" cy="1007537"/>
          </a:xfrm>
          <a:prstGeom prst="rect">
            <a:avLst/>
          </a:prstGeom>
          <a:noFill/>
        </p:spPr>
      </p:pic>
      <p:pic>
        <p:nvPicPr>
          <p:cNvPr id="3074" name="Picture 2" descr="C:\Users\Lea\Pictures\6-4-2013\DSCN2269.JPG"/>
          <p:cNvPicPr>
            <a:picLocks noChangeAspect="1" noChangeArrowheads="1"/>
          </p:cNvPicPr>
          <p:nvPr/>
        </p:nvPicPr>
        <p:blipFill>
          <a:blip r:embed="rId5" cstate="print"/>
          <a:srcRect t="17730" b="34043"/>
          <a:stretch>
            <a:fillRect/>
          </a:stretch>
        </p:blipFill>
        <p:spPr bwMode="auto">
          <a:xfrm>
            <a:off x="4993342" y="3000983"/>
            <a:ext cx="3922058" cy="1418617"/>
          </a:xfrm>
          <a:prstGeom prst="rect">
            <a:avLst/>
          </a:prstGeom>
          <a:noFill/>
        </p:spPr>
      </p:pic>
      <p:grpSp>
        <p:nvGrpSpPr>
          <p:cNvPr id="16" name="Gruppo 8"/>
          <p:cNvGrpSpPr/>
          <p:nvPr/>
        </p:nvGrpSpPr>
        <p:grpSpPr>
          <a:xfrm>
            <a:off x="1219200" y="4572000"/>
            <a:ext cx="5486400" cy="1600199"/>
            <a:chOff x="604092" y="2388904"/>
            <a:chExt cx="7111896" cy="195449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4092" y="2667000"/>
              <a:ext cx="6705601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Rettangolo 17"/>
            <p:cNvSpPr/>
            <p:nvPr/>
          </p:nvSpPr>
          <p:spPr>
            <a:xfrm>
              <a:off x="748594" y="2747572"/>
              <a:ext cx="1371600" cy="685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Switch of 10 kV</a:t>
              </a:r>
              <a:endParaRPr lang="en-US" sz="1400" dirty="0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3172277" y="2938617"/>
              <a:ext cx="381001" cy="381000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172277" y="2484929"/>
              <a:ext cx="362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Ri</a:t>
              </a:r>
              <a:endParaRPr lang="en-US" dirty="0"/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5943600" y="3482788"/>
              <a:ext cx="327212" cy="273424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096000" y="3758915"/>
              <a:ext cx="724100" cy="512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Rf</a:t>
              </a:r>
              <a:endParaRPr lang="en-US" sz="1600" dirty="0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6820100" y="2388904"/>
              <a:ext cx="895888" cy="9157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-</a:t>
              </a:r>
              <a:r>
                <a:rPr lang="en-US" sz="1200" dirty="0" smtClean="0"/>
                <a:t>500V power supply </a:t>
              </a:r>
              <a:endParaRPr lang="en-US" sz="1200" dirty="0"/>
            </a:p>
          </p:txBody>
        </p:sp>
      </p:grpSp>
      <p:pic>
        <p:nvPicPr>
          <p:cNvPr id="29" name="Immagine 28" descr="sezione tre quarti.jpg"/>
          <p:cNvPicPr>
            <a:picLocks noChangeAspect="1"/>
          </p:cNvPicPr>
          <p:nvPr/>
        </p:nvPicPr>
        <p:blipFill>
          <a:blip r:embed="rId7" cstate="print"/>
          <a:srcRect l="40958" r="39675" b="35472"/>
          <a:stretch>
            <a:fillRect/>
          </a:stretch>
        </p:blipFill>
        <p:spPr>
          <a:xfrm rot="16200000">
            <a:off x="5801591" y="-10391"/>
            <a:ext cx="2036618" cy="3733800"/>
          </a:xfrm>
          <a:prstGeom prst="rect">
            <a:avLst/>
          </a:prstGeom>
        </p:spPr>
      </p:pic>
      <p:grpSp>
        <p:nvGrpSpPr>
          <p:cNvPr id="30" name="Gruppo 26"/>
          <p:cNvGrpSpPr/>
          <p:nvPr/>
        </p:nvGrpSpPr>
        <p:grpSpPr>
          <a:xfrm>
            <a:off x="228600" y="2362200"/>
            <a:ext cx="7620001" cy="2192215"/>
            <a:chOff x="539551" y="102869"/>
            <a:chExt cx="10724642" cy="5278028"/>
          </a:xfrm>
        </p:grpSpPr>
        <p:grpSp>
          <p:nvGrpSpPr>
            <p:cNvPr id="31" name="Gruppo 14"/>
            <p:cNvGrpSpPr/>
            <p:nvPr/>
          </p:nvGrpSpPr>
          <p:grpSpPr>
            <a:xfrm>
              <a:off x="539551" y="102869"/>
              <a:ext cx="10724642" cy="3902195"/>
              <a:chOff x="1979711" y="-1337291"/>
              <a:chExt cx="10724642" cy="3902195"/>
            </a:xfrm>
          </p:grpSpPr>
          <p:cxnSp>
            <p:nvCxnSpPr>
              <p:cNvPr id="33" name="Connettore 1 32"/>
              <p:cNvCxnSpPr/>
              <p:nvPr/>
            </p:nvCxnSpPr>
            <p:spPr>
              <a:xfrm>
                <a:off x="1979712" y="2492896"/>
                <a:ext cx="6048672" cy="7200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CasellaDiTesto 33"/>
              <p:cNvSpPr txBox="1"/>
              <p:nvPr/>
            </p:nvSpPr>
            <p:spPr>
              <a:xfrm>
                <a:off x="6334078" y="1740102"/>
                <a:ext cx="1535815" cy="666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Δ</a:t>
                </a:r>
                <a:r>
                  <a:rPr lang="it-IT" sz="1200" dirty="0" smtClean="0"/>
                  <a:t>V=5-7 </a:t>
                </a:r>
                <a:r>
                  <a:rPr lang="it-IT" sz="1200" dirty="0" err="1" smtClean="0"/>
                  <a:t>kV</a:t>
                </a:r>
                <a:endParaRPr lang="it-IT" sz="1200" dirty="0"/>
              </a:p>
            </p:txBody>
          </p:sp>
          <p:grpSp>
            <p:nvGrpSpPr>
              <p:cNvPr id="35" name="Gruppo 27"/>
              <p:cNvGrpSpPr/>
              <p:nvPr/>
            </p:nvGrpSpPr>
            <p:grpSpPr>
              <a:xfrm>
                <a:off x="1979711" y="-1337291"/>
                <a:ext cx="10724642" cy="3843891"/>
                <a:chOff x="4185723" y="-772850"/>
                <a:chExt cx="10563152" cy="3740004"/>
              </a:xfrm>
            </p:grpSpPr>
            <p:grpSp>
              <p:nvGrpSpPr>
                <p:cNvPr id="38" name="Gruppo 26"/>
                <p:cNvGrpSpPr/>
                <p:nvPr/>
              </p:nvGrpSpPr>
              <p:grpSpPr>
                <a:xfrm>
                  <a:off x="6680315" y="1097779"/>
                  <a:ext cx="1794207" cy="1869375"/>
                  <a:chOff x="6680315" y="1097779"/>
                  <a:chExt cx="1794207" cy="1869375"/>
                </a:xfrm>
              </p:grpSpPr>
              <p:pic>
                <p:nvPicPr>
                  <p:cNvPr id="40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680315" y="1097779"/>
                    <a:ext cx="1188961" cy="678319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41" name="Connettore 2 40"/>
                  <p:cNvCxnSpPr/>
                  <p:nvPr/>
                </p:nvCxnSpPr>
                <p:spPr>
                  <a:xfrm rot="5400000">
                    <a:off x="7958619" y="2451250"/>
                    <a:ext cx="1031806" cy="1"/>
                  </a:xfrm>
                  <a:prstGeom prst="straightConnector1">
                    <a:avLst/>
                  </a:prstGeom>
                  <a:ln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Arco 38"/>
                <p:cNvSpPr/>
                <p:nvPr/>
              </p:nvSpPr>
              <p:spPr>
                <a:xfrm flipH="1" flipV="1">
                  <a:off x="4185723" y="-772850"/>
                  <a:ext cx="10563152" cy="2689074"/>
                </a:xfrm>
                <a:prstGeom prst="arc">
                  <a:avLst>
                    <a:gd name="adj1" fmla="val 14447950"/>
                    <a:gd name="adj2" fmla="val 21591878"/>
                  </a:avLst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cxnSp>
            <p:nvCxnSpPr>
              <p:cNvPr id="36" name="Connettore 2 35"/>
              <p:cNvCxnSpPr/>
              <p:nvPr/>
            </p:nvCxnSpPr>
            <p:spPr>
              <a:xfrm>
                <a:off x="7663772" y="332656"/>
                <a:ext cx="0" cy="936104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CasellaDiTesto 36"/>
              <p:cNvSpPr txBox="1"/>
              <p:nvPr/>
            </p:nvSpPr>
            <p:spPr>
              <a:xfrm>
                <a:off x="6491578" y="539389"/>
                <a:ext cx="1392789" cy="666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200" dirty="0" smtClean="0"/>
                  <a:t>Δ</a:t>
                </a:r>
                <a:r>
                  <a:rPr lang="it-IT" sz="1200" dirty="0" smtClean="0"/>
                  <a:t>V=1800V</a:t>
                </a:r>
                <a:endParaRPr lang="it-IT" sz="1200" dirty="0"/>
              </a:p>
            </p:txBody>
          </p:sp>
        </p:grpSp>
        <p:sp>
          <p:nvSpPr>
            <p:cNvPr id="32" name="Fumetto 1 31"/>
            <p:cNvSpPr/>
            <p:nvPr/>
          </p:nvSpPr>
          <p:spPr>
            <a:xfrm>
              <a:off x="2577234" y="3221704"/>
              <a:ext cx="1891630" cy="2159193"/>
            </a:xfrm>
            <a:prstGeom prst="wedgeRectCallout">
              <a:avLst>
                <a:gd name="adj1" fmla="val 68924"/>
                <a:gd name="adj2" fmla="val -41781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 smtClean="0">
                  <a:solidFill>
                    <a:schemeClr val="tx1"/>
                  </a:solidFill>
                </a:rPr>
                <a:t>This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value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depends</a:t>
              </a:r>
              <a:r>
                <a:rPr lang="it-IT" sz="1200" dirty="0" smtClean="0">
                  <a:solidFill>
                    <a:schemeClr val="tx1"/>
                  </a:solidFill>
                </a:rPr>
                <a:t> on the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desired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e+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kinetic</a:t>
              </a:r>
              <a:r>
                <a:rPr lang="it-IT" sz="1200" dirty="0" smtClean="0">
                  <a:solidFill>
                    <a:schemeClr val="tx1"/>
                  </a:solidFill>
                </a:rPr>
                <a:t> </a:t>
              </a:r>
              <a:r>
                <a:rPr lang="it-IT" sz="1200" dirty="0" err="1" smtClean="0">
                  <a:solidFill>
                    <a:schemeClr val="tx1"/>
                  </a:solidFill>
                </a:rPr>
                <a:t>energy</a:t>
              </a:r>
              <a:r>
                <a:rPr lang="it-IT" sz="1200" dirty="0" smtClean="0">
                  <a:solidFill>
                    <a:schemeClr val="tx1"/>
                  </a:solidFill>
                </a:rPr>
                <a:t>  at the target</a:t>
              </a:r>
              <a:endParaRPr lang="it-IT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CasellaDiTesto 41"/>
          <p:cNvSpPr txBox="1"/>
          <p:nvPr/>
        </p:nvSpPr>
        <p:spPr>
          <a:xfrm>
            <a:off x="152400" y="742890"/>
            <a:ext cx="4687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1. </a:t>
            </a:r>
            <a:r>
              <a:rPr lang="en-US" sz="2000" dirty="0" err="1" smtClean="0"/>
              <a:t>Buncher</a:t>
            </a:r>
            <a:r>
              <a:rPr lang="en-US" sz="2000" dirty="0" smtClean="0"/>
              <a:t> circuit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2"/>
                </a:solidFill>
              </a:rPr>
              <a:t>from -500V to 5-7kV in 5 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182900" y="6019800"/>
            <a:ext cx="4541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 Final lens circuit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-1kV to 0 V in 10 ns</a:t>
            </a:r>
          </a:p>
          <a:p>
            <a:r>
              <a:rPr lang="en-US" sz="2000" dirty="0" smtClean="0"/>
              <a:t>3. </a:t>
            </a:r>
            <a:r>
              <a:rPr lang="en-US" dirty="0" smtClean="0"/>
              <a:t>Grids circuit: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0 V to -700 V in 15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4038600" y="4659868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buncher</a:t>
            </a:r>
            <a:endParaRPr lang="en-US" dirty="0"/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-304800" y="0"/>
            <a:ext cx="7543800" cy="70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Electronics: under testing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7" name="Connettore 1 46"/>
          <p:cNvCxnSpPr/>
          <p:nvPr/>
        </p:nvCxnSpPr>
        <p:spPr>
          <a:xfrm>
            <a:off x="7010400" y="6248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Lea\Pictures\5-19-2013\DSCN2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3830489" cy="2819400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458790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427103" y="2590800"/>
            <a:ext cx="266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AEgIS</a:t>
            </a:r>
            <a:r>
              <a:rPr lang="en-US" sz="2000" dirty="0" smtClean="0"/>
              <a:t> Ps production </a:t>
            </a:r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52199" y="1676400"/>
            <a:ext cx="5767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NEPOMUC facility in Munich   28-April- 8 May 2013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743200" y="6172200"/>
            <a:ext cx="469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Goal: high </a:t>
            </a:r>
            <a:r>
              <a:rPr lang="it-IT" dirty="0" err="1" smtClean="0"/>
              <a:t>yield</a:t>
            </a:r>
            <a:r>
              <a:rPr lang="it-IT" dirty="0" smtClean="0"/>
              <a:t> at low temperature  v ≈ 10</a:t>
            </a:r>
            <a:r>
              <a:rPr lang="it-IT" baseline="30000" dirty="0" smtClean="0"/>
              <a:t>4</a:t>
            </a:r>
            <a:r>
              <a:rPr lang="it-IT" dirty="0" smtClean="0"/>
              <a:t> m/s</a:t>
            </a:r>
            <a:endParaRPr lang="it-IT" dirty="0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990600" y="285626"/>
            <a:ext cx="7543800" cy="70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3. Time of Flight measurements</a:t>
            </a:r>
            <a:endParaRPr lang="en-GB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76200" y="1524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Nanochanneled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Si sample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" name="Group 130"/>
          <p:cNvGrpSpPr>
            <a:grpSpLocks/>
          </p:cNvGrpSpPr>
          <p:nvPr/>
        </p:nvGrpSpPr>
        <p:grpSpPr bwMode="auto">
          <a:xfrm>
            <a:off x="648713" y="2789237"/>
            <a:ext cx="2323087" cy="3382963"/>
            <a:chOff x="428" y="1761"/>
            <a:chExt cx="1380" cy="2048"/>
          </a:xfrm>
        </p:grpSpPr>
        <p:pic>
          <p:nvPicPr>
            <p:cNvPr id="6151" name="Picture 17"/>
            <p:cNvPicPr>
              <a:picLocks noChangeAspect="1" noChangeArrowheads="1"/>
            </p:cNvPicPr>
            <p:nvPr/>
          </p:nvPicPr>
          <p:blipFill>
            <a:blip r:embed="rId3" cstate="print">
              <a:lum contrast="-32000"/>
              <a:grayscl/>
            </a:blip>
            <a:srcRect/>
            <a:stretch>
              <a:fillRect/>
            </a:stretch>
          </p:blipFill>
          <p:spPr bwMode="auto">
            <a:xfrm>
              <a:off x="886" y="2106"/>
              <a:ext cx="338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8"/>
            <p:cNvPicPr>
              <a:picLocks noChangeAspect="1" noChangeArrowheads="1"/>
            </p:cNvPicPr>
            <p:nvPr/>
          </p:nvPicPr>
          <p:blipFill>
            <a:blip r:embed="rId3" cstate="print">
              <a:lum contrast="-32000"/>
              <a:grayscl/>
            </a:blip>
            <a:srcRect/>
            <a:stretch>
              <a:fillRect/>
            </a:stretch>
          </p:blipFill>
          <p:spPr bwMode="auto">
            <a:xfrm>
              <a:off x="1220" y="2106"/>
              <a:ext cx="340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9"/>
            <p:cNvPicPr>
              <a:picLocks noChangeAspect="1" noChangeArrowheads="1"/>
            </p:cNvPicPr>
            <p:nvPr/>
          </p:nvPicPr>
          <p:blipFill>
            <a:blip r:embed="rId3" cstate="print">
              <a:lum contrast="-32000"/>
              <a:grayscl/>
            </a:blip>
            <a:srcRect b="35745"/>
            <a:stretch>
              <a:fillRect/>
            </a:stretch>
          </p:blipFill>
          <p:spPr bwMode="auto">
            <a:xfrm>
              <a:off x="889" y="3163"/>
              <a:ext cx="680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Rectangle 20"/>
            <p:cNvSpPr>
              <a:spLocks noChangeArrowheads="1"/>
            </p:cNvSpPr>
            <p:nvPr/>
          </p:nvSpPr>
          <p:spPr bwMode="auto">
            <a:xfrm>
              <a:off x="886" y="2115"/>
              <a:ext cx="681" cy="16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it-IT" sz="2000">
                <a:latin typeface="Times New Roman" pitchFamily="18" charset="0"/>
              </a:endParaRPr>
            </a:p>
          </p:txBody>
        </p:sp>
        <p:sp>
          <p:nvSpPr>
            <p:cNvPr id="6155" name="Rectangle 22"/>
            <p:cNvSpPr>
              <a:spLocks noChangeArrowheads="1"/>
            </p:cNvSpPr>
            <p:nvPr/>
          </p:nvSpPr>
          <p:spPr bwMode="auto">
            <a:xfrm>
              <a:off x="428" y="1908"/>
              <a:ext cx="439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eaLnBrk="0" hangingPunct="0"/>
              <a:r>
                <a:rPr lang="it-IT" sz="1000" b="1">
                  <a:solidFill>
                    <a:srgbClr val="000000"/>
                  </a:solidFill>
                  <a:latin typeface="Times New Roman" pitchFamily="18" charset="0"/>
                </a:rPr>
                <a:t>Positron beam</a:t>
              </a:r>
              <a:endParaRPr lang="it-IT" sz="1000">
                <a:latin typeface="Times New Roman" pitchFamily="18" charset="0"/>
              </a:endParaRPr>
            </a:p>
          </p:txBody>
        </p:sp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507" y="1983"/>
              <a:ext cx="955" cy="414"/>
              <a:chOff x="217" y="957"/>
              <a:chExt cx="1433" cy="618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442" y="1385"/>
                <a:ext cx="222" cy="190"/>
                <a:chOff x="2317" y="7521"/>
                <a:chExt cx="339" cy="340"/>
              </a:xfrm>
            </p:grpSpPr>
            <p:sp>
              <p:nvSpPr>
                <p:cNvPr id="6262" name="Oval 25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63" name="Rectangle 26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64" name="Rectangle 27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it-IT" sz="1000">
                      <a:solidFill>
                        <a:srgbClr val="000000"/>
                      </a:solidFill>
                      <a:latin typeface="Times New Roman" pitchFamily="18" charset="0"/>
                    </a:rPr>
                    <a:t> Ps</a:t>
                  </a:r>
                  <a:endParaRPr lang="it-IT" sz="1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246" name="Freeform 28"/>
              <p:cNvSpPr>
                <a:spLocks/>
              </p:cNvSpPr>
              <p:nvPr/>
            </p:nvSpPr>
            <p:spPr bwMode="auto">
              <a:xfrm rot="-70356">
                <a:off x="791" y="1377"/>
                <a:ext cx="859" cy="115"/>
              </a:xfrm>
              <a:custGeom>
                <a:avLst/>
                <a:gdLst>
                  <a:gd name="T0" fmla="*/ 0 w 851"/>
                  <a:gd name="T1" fmla="*/ 533 h 83"/>
                  <a:gd name="T2" fmla="*/ 246 w 851"/>
                  <a:gd name="T3" fmla="*/ 0 h 83"/>
                  <a:gd name="T4" fmla="*/ 330 w 851"/>
                  <a:gd name="T5" fmla="*/ 1205 h 83"/>
                  <a:gd name="T6" fmla="*/ 459 w 851"/>
                  <a:gd name="T7" fmla="*/ 0 h 83"/>
                  <a:gd name="T8" fmla="*/ 612 w 851"/>
                  <a:gd name="T9" fmla="*/ 1205 h 83"/>
                  <a:gd name="T10" fmla="*/ 744 w 851"/>
                  <a:gd name="T11" fmla="*/ 1205 h 83"/>
                  <a:gd name="T12" fmla="*/ 912 w 851"/>
                  <a:gd name="T13" fmla="*/ 1803 h 83"/>
                  <a:gd name="T14" fmla="*/ 970 w 851"/>
                  <a:gd name="T15" fmla="*/ 3069 h 83"/>
                  <a:gd name="T16" fmla="*/ 963 w 851"/>
                  <a:gd name="T17" fmla="*/ 7235 h 83"/>
                  <a:gd name="T18" fmla="*/ 596 w 851"/>
                  <a:gd name="T19" fmla="*/ 7961 h 83"/>
                  <a:gd name="T20" fmla="*/ 293 w 851"/>
                  <a:gd name="T21" fmla="*/ 6718 h 83"/>
                  <a:gd name="T22" fmla="*/ 0 w 851"/>
                  <a:gd name="T23" fmla="*/ 7235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1"/>
                  <a:gd name="T37" fmla="*/ 0 h 83"/>
                  <a:gd name="T38" fmla="*/ 851 w 85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1" h="83">
                    <a:moveTo>
                      <a:pt x="0" y="6"/>
                    </a:moveTo>
                    <a:lnTo>
                      <a:pt x="218" y="0"/>
                    </a:lnTo>
                    <a:lnTo>
                      <a:pt x="288" y="12"/>
                    </a:lnTo>
                    <a:lnTo>
                      <a:pt x="403" y="0"/>
                    </a:lnTo>
                    <a:lnTo>
                      <a:pt x="538" y="12"/>
                    </a:lnTo>
                    <a:lnTo>
                      <a:pt x="653" y="12"/>
                    </a:lnTo>
                    <a:lnTo>
                      <a:pt x="800" y="19"/>
                    </a:lnTo>
                    <a:lnTo>
                      <a:pt x="851" y="32"/>
                    </a:lnTo>
                    <a:lnTo>
                      <a:pt x="845" y="76"/>
                    </a:lnTo>
                    <a:lnTo>
                      <a:pt x="525" y="83"/>
                    </a:lnTo>
                    <a:lnTo>
                      <a:pt x="256" y="70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Line 29"/>
              <p:cNvSpPr>
                <a:spLocks noChangeShapeType="1"/>
              </p:cNvSpPr>
              <p:nvPr/>
            </p:nvSpPr>
            <p:spPr bwMode="auto">
              <a:xfrm rot="53773" flipV="1">
                <a:off x="1345" y="1276"/>
                <a:ext cx="39" cy="5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Line 30"/>
              <p:cNvSpPr>
                <a:spLocks noChangeShapeType="1"/>
              </p:cNvSpPr>
              <p:nvPr/>
            </p:nvSpPr>
            <p:spPr bwMode="auto">
              <a:xfrm rot="53773">
                <a:off x="1389" y="1277"/>
                <a:ext cx="10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9" name="Line 31"/>
              <p:cNvSpPr>
                <a:spLocks noChangeShapeType="1"/>
              </p:cNvSpPr>
              <p:nvPr/>
            </p:nvSpPr>
            <p:spPr bwMode="auto">
              <a:xfrm rot="53773" flipH="1" flipV="1">
                <a:off x="1497" y="1309"/>
                <a:ext cx="76" cy="9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32"/>
              <p:cNvGrpSpPr>
                <a:grpSpLocks/>
              </p:cNvGrpSpPr>
              <p:nvPr/>
            </p:nvGrpSpPr>
            <p:grpSpPr bwMode="auto">
              <a:xfrm rot="53773">
                <a:off x="673" y="1389"/>
                <a:ext cx="914" cy="92"/>
                <a:chOff x="2074" y="1725"/>
                <a:chExt cx="1071" cy="153"/>
              </a:xfrm>
            </p:grpSpPr>
            <p:sp>
              <p:nvSpPr>
                <p:cNvPr id="625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382" y="1761"/>
                  <a:ext cx="232" cy="9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850" y="1734"/>
                  <a:ext cx="212" cy="1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824" y="1725"/>
                  <a:ext cx="58" cy="15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392" y="1729"/>
                  <a:ext cx="482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7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2" y="1739"/>
                  <a:ext cx="83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8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3055" y="1734"/>
                  <a:ext cx="8" cy="13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9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2437" y="1760"/>
                  <a:ext cx="265" cy="11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0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074" y="1763"/>
                  <a:ext cx="374" cy="31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1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2618" y="1742"/>
                  <a:ext cx="66" cy="105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1" name="Line 42"/>
              <p:cNvSpPr>
                <a:spLocks noChangeShapeType="1"/>
              </p:cNvSpPr>
              <p:nvPr/>
            </p:nvSpPr>
            <p:spPr bwMode="auto">
              <a:xfrm>
                <a:off x="217" y="957"/>
                <a:ext cx="757" cy="3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43"/>
              <p:cNvSpPr>
                <a:spLocks/>
              </p:cNvSpPr>
              <p:nvPr/>
            </p:nvSpPr>
            <p:spPr bwMode="auto">
              <a:xfrm>
                <a:off x="929" y="1180"/>
                <a:ext cx="420" cy="132"/>
              </a:xfrm>
              <a:custGeom>
                <a:avLst/>
                <a:gdLst>
                  <a:gd name="T0" fmla="*/ 113 w 384"/>
                  <a:gd name="T1" fmla="*/ 167 h 128"/>
                  <a:gd name="T2" fmla="*/ 0 w 384"/>
                  <a:gd name="T3" fmla="*/ 0 h 128"/>
                  <a:gd name="T4" fmla="*/ 518 w 384"/>
                  <a:gd name="T5" fmla="*/ 167 h 128"/>
                  <a:gd name="T6" fmla="*/ 1031 w 384"/>
                  <a:gd name="T7" fmla="*/ 0 h 128"/>
                  <a:gd name="T8" fmla="*/ 1344 w 384"/>
                  <a:gd name="T9" fmla="*/ 19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28"/>
                  <a:gd name="T17" fmla="*/ 384 w 38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28">
                    <a:moveTo>
                      <a:pt x="32" y="109"/>
                    </a:moveTo>
                    <a:lnTo>
                      <a:pt x="0" y="0"/>
                    </a:lnTo>
                    <a:lnTo>
                      <a:pt x="147" y="109"/>
                    </a:lnTo>
                    <a:lnTo>
                      <a:pt x="294" y="0"/>
                    </a:lnTo>
                    <a:lnTo>
                      <a:pt x="384" y="12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501" y="2311"/>
              <a:ext cx="956" cy="414"/>
              <a:chOff x="217" y="957"/>
              <a:chExt cx="1433" cy="618"/>
            </a:xfrm>
          </p:grpSpPr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442" y="1385"/>
                <a:ext cx="222" cy="190"/>
                <a:chOff x="2317" y="7521"/>
                <a:chExt cx="339" cy="340"/>
              </a:xfrm>
            </p:grpSpPr>
            <p:sp>
              <p:nvSpPr>
                <p:cNvPr id="6242" name="Oval 46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43" name="Rectangle 47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44" name="Rectangle 48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it-IT" sz="1000">
                      <a:solidFill>
                        <a:srgbClr val="000000"/>
                      </a:solidFill>
                      <a:latin typeface="Times New Roman" pitchFamily="18" charset="0"/>
                    </a:rPr>
                    <a:t> Ps</a:t>
                  </a:r>
                  <a:endParaRPr lang="it-IT" sz="1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226" name="Freeform 49"/>
              <p:cNvSpPr>
                <a:spLocks/>
              </p:cNvSpPr>
              <p:nvPr/>
            </p:nvSpPr>
            <p:spPr bwMode="auto">
              <a:xfrm rot="-70356">
                <a:off x="791" y="1377"/>
                <a:ext cx="859" cy="115"/>
              </a:xfrm>
              <a:custGeom>
                <a:avLst/>
                <a:gdLst>
                  <a:gd name="T0" fmla="*/ 0 w 851"/>
                  <a:gd name="T1" fmla="*/ 533 h 83"/>
                  <a:gd name="T2" fmla="*/ 246 w 851"/>
                  <a:gd name="T3" fmla="*/ 0 h 83"/>
                  <a:gd name="T4" fmla="*/ 330 w 851"/>
                  <a:gd name="T5" fmla="*/ 1205 h 83"/>
                  <a:gd name="T6" fmla="*/ 459 w 851"/>
                  <a:gd name="T7" fmla="*/ 0 h 83"/>
                  <a:gd name="T8" fmla="*/ 612 w 851"/>
                  <a:gd name="T9" fmla="*/ 1205 h 83"/>
                  <a:gd name="T10" fmla="*/ 744 w 851"/>
                  <a:gd name="T11" fmla="*/ 1205 h 83"/>
                  <a:gd name="T12" fmla="*/ 912 w 851"/>
                  <a:gd name="T13" fmla="*/ 1803 h 83"/>
                  <a:gd name="T14" fmla="*/ 970 w 851"/>
                  <a:gd name="T15" fmla="*/ 3069 h 83"/>
                  <a:gd name="T16" fmla="*/ 963 w 851"/>
                  <a:gd name="T17" fmla="*/ 7235 h 83"/>
                  <a:gd name="T18" fmla="*/ 596 w 851"/>
                  <a:gd name="T19" fmla="*/ 7961 h 83"/>
                  <a:gd name="T20" fmla="*/ 293 w 851"/>
                  <a:gd name="T21" fmla="*/ 6718 h 83"/>
                  <a:gd name="T22" fmla="*/ 0 w 851"/>
                  <a:gd name="T23" fmla="*/ 7235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1"/>
                  <a:gd name="T37" fmla="*/ 0 h 83"/>
                  <a:gd name="T38" fmla="*/ 851 w 85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1" h="83">
                    <a:moveTo>
                      <a:pt x="0" y="6"/>
                    </a:moveTo>
                    <a:lnTo>
                      <a:pt x="218" y="0"/>
                    </a:lnTo>
                    <a:lnTo>
                      <a:pt x="288" y="12"/>
                    </a:lnTo>
                    <a:lnTo>
                      <a:pt x="403" y="0"/>
                    </a:lnTo>
                    <a:lnTo>
                      <a:pt x="538" y="12"/>
                    </a:lnTo>
                    <a:lnTo>
                      <a:pt x="653" y="12"/>
                    </a:lnTo>
                    <a:lnTo>
                      <a:pt x="800" y="19"/>
                    </a:lnTo>
                    <a:lnTo>
                      <a:pt x="851" y="32"/>
                    </a:lnTo>
                    <a:lnTo>
                      <a:pt x="845" y="76"/>
                    </a:lnTo>
                    <a:lnTo>
                      <a:pt x="525" y="83"/>
                    </a:lnTo>
                    <a:lnTo>
                      <a:pt x="256" y="70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Line 50"/>
              <p:cNvSpPr>
                <a:spLocks noChangeShapeType="1"/>
              </p:cNvSpPr>
              <p:nvPr/>
            </p:nvSpPr>
            <p:spPr bwMode="auto">
              <a:xfrm rot="53773" flipV="1">
                <a:off x="1345" y="1276"/>
                <a:ext cx="39" cy="5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Line 51"/>
              <p:cNvSpPr>
                <a:spLocks noChangeShapeType="1"/>
              </p:cNvSpPr>
              <p:nvPr/>
            </p:nvSpPr>
            <p:spPr bwMode="auto">
              <a:xfrm rot="53773">
                <a:off x="1389" y="1277"/>
                <a:ext cx="10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Line 52"/>
              <p:cNvSpPr>
                <a:spLocks noChangeShapeType="1"/>
              </p:cNvSpPr>
              <p:nvPr/>
            </p:nvSpPr>
            <p:spPr bwMode="auto">
              <a:xfrm rot="53773" flipH="1" flipV="1">
                <a:off x="1497" y="1309"/>
                <a:ext cx="76" cy="9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53"/>
              <p:cNvGrpSpPr>
                <a:grpSpLocks/>
              </p:cNvGrpSpPr>
              <p:nvPr/>
            </p:nvGrpSpPr>
            <p:grpSpPr bwMode="auto">
              <a:xfrm rot="53773">
                <a:off x="673" y="1389"/>
                <a:ext cx="914" cy="92"/>
                <a:chOff x="2074" y="1725"/>
                <a:chExt cx="1071" cy="153"/>
              </a:xfrm>
            </p:grpSpPr>
            <p:sp>
              <p:nvSpPr>
                <p:cNvPr id="6233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382" y="1761"/>
                  <a:ext cx="232" cy="9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4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2850" y="1734"/>
                  <a:ext cx="212" cy="1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5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24" y="1725"/>
                  <a:ext cx="58" cy="15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6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392" y="1729"/>
                  <a:ext cx="482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7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062" y="1739"/>
                  <a:ext cx="83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3055" y="1734"/>
                  <a:ext cx="8" cy="13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9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2437" y="1760"/>
                  <a:ext cx="265" cy="11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0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074" y="1763"/>
                  <a:ext cx="374" cy="31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1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2618" y="1742"/>
                  <a:ext cx="66" cy="105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31" name="Line 63"/>
              <p:cNvSpPr>
                <a:spLocks noChangeShapeType="1"/>
              </p:cNvSpPr>
              <p:nvPr/>
            </p:nvSpPr>
            <p:spPr bwMode="auto">
              <a:xfrm>
                <a:off x="217" y="957"/>
                <a:ext cx="757" cy="3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64"/>
              <p:cNvSpPr>
                <a:spLocks/>
              </p:cNvSpPr>
              <p:nvPr/>
            </p:nvSpPr>
            <p:spPr bwMode="auto">
              <a:xfrm>
                <a:off x="929" y="1180"/>
                <a:ext cx="420" cy="132"/>
              </a:xfrm>
              <a:custGeom>
                <a:avLst/>
                <a:gdLst>
                  <a:gd name="T0" fmla="*/ 113 w 384"/>
                  <a:gd name="T1" fmla="*/ 167 h 128"/>
                  <a:gd name="T2" fmla="*/ 0 w 384"/>
                  <a:gd name="T3" fmla="*/ 0 h 128"/>
                  <a:gd name="T4" fmla="*/ 518 w 384"/>
                  <a:gd name="T5" fmla="*/ 167 h 128"/>
                  <a:gd name="T6" fmla="*/ 1031 w 384"/>
                  <a:gd name="T7" fmla="*/ 0 h 128"/>
                  <a:gd name="T8" fmla="*/ 1344 w 384"/>
                  <a:gd name="T9" fmla="*/ 19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28"/>
                  <a:gd name="T17" fmla="*/ 384 w 38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28">
                    <a:moveTo>
                      <a:pt x="32" y="109"/>
                    </a:moveTo>
                    <a:lnTo>
                      <a:pt x="0" y="0"/>
                    </a:lnTo>
                    <a:lnTo>
                      <a:pt x="147" y="109"/>
                    </a:lnTo>
                    <a:lnTo>
                      <a:pt x="294" y="0"/>
                    </a:lnTo>
                    <a:lnTo>
                      <a:pt x="384" y="12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65"/>
            <p:cNvGrpSpPr>
              <a:grpSpLocks/>
            </p:cNvGrpSpPr>
            <p:nvPr/>
          </p:nvGrpSpPr>
          <p:grpSpPr bwMode="auto">
            <a:xfrm>
              <a:off x="501" y="2649"/>
              <a:ext cx="956" cy="414"/>
              <a:chOff x="217" y="957"/>
              <a:chExt cx="1433" cy="618"/>
            </a:xfrm>
          </p:grpSpPr>
          <p:grpSp>
            <p:nvGrpSpPr>
              <p:cNvPr id="10" name="Group 66"/>
              <p:cNvGrpSpPr>
                <a:grpSpLocks/>
              </p:cNvGrpSpPr>
              <p:nvPr/>
            </p:nvGrpSpPr>
            <p:grpSpPr bwMode="auto">
              <a:xfrm>
                <a:off x="442" y="1385"/>
                <a:ext cx="222" cy="190"/>
                <a:chOff x="2317" y="7521"/>
                <a:chExt cx="339" cy="340"/>
              </a:xfrm>
            </p:grpSpPr>
            <p:sp>
              <p:nvSpPr>
                <p:cNvPr id="6222" name="Oval 67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23" name="Rectangle 68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24" name="Rectangle 69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it-IT" sz="1000">
                      <a:solidFill>
                        <a:srgbClr val="000000"/>
                      </a:solidFill>
                      <a:latin typeface="Times New Roman" pitchFamily="18" charset="0"/>
                    </a:rPr>
                    <a:t> Ps</a:t>
                  </a:r>
                  <a:endParaRPr lang="it-IT" sz="1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206" name="Freeform 70"/>
              <p:cNvSpPr>
                <a:spLocks/>
              </p:cNvSpPr>
              <p:nvPr/>
            </p:nvSpPr>
            <p:spPr bwMode="auto">
              <a:xfrm rot="-70356">
                <a:off x="791" y="1377"/>
                <a:ext cx="859" cy="115"/>
              </a:xfrm>
              <a:custGeom>
                <a:avLst/>
                <a:gdLst>
                  <a:gd name="T0" fmla="*/ 0 w 851"/>
                  <a:gd name="T1" fmla="*/ 533 h 83"/>
                  <a:gd name="T2" fmla="*/ 246 w 851"/>
                  <a:gd name="T3" fmla="*/ 0 h 83"/>
                  <a:gd name="T4" fmla="*/ 330 w 851"/>
                  <a:gd name="T5" fmla="*/ 1205 h 83"/>
                  <a:gd name="T6" fmla="*/ 459 w 851"/>
                  <a:gd name="T7" fmla="*/ 0 h 83"/>
                  <a:gd name="T8" fmla="*/ 612 w 851"/>
                  <a:gd name="T9" fmla="*/ 1205 h 83"/>
                  <a:gd name="T10" fmla="*/ 744 w 851"/>
                  <a:gd name="T11" fmla="*/ 1205 h 83"/>
                  <a:gd name="T12" fmla="*/ 912 w 851"/>
                  <a:gd name="T13" fmla="*/ 1803 h 83"/>
                  <a:gd name="T14" fmla="*/ 970 w 851"/>
                  <a:gd name="T15" fmla="*/ 3069 h 83"/>
                  <a:gd name="T16" fmla="*/ 963 w 851"/>
                  <a:gd name="T17" fmla="*/ 7235 h 83"/>
                  <a:gd name="T18" fmla="*/ 596 w 851"/>
                  <a:gd name="T19" fmla="*/ 7961 h 83"/>
                  <a:gd name="T20" fmla="*/ 293 w 851"/>
                  <a:gd name="T21" fmla="*/ 6718 h 83"/>
                  <a:gd name="T22" fmla="*/ 0 w 851"/>
                  <a:gd name="T23" fmla="*/ 7235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1"/>
                  <a:gd name="T37" fmla="*/ 0 h 83"/>
                  <a:gd name="T38" fmla="*/ 851 w 85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1" h="83">
                    <a:moveTo>
                      <a:pt x="0" y="6"/>
                    </a:moveTo>
                    <a:lnTo>
                      <a:pt x="218" y="0"/>
                    </a:lnTo>
                    <a:lnTo>
                      <a:pt x="288" y="12"/>
                    </a:lnTo>
                    <a:lnTo>
                      <a:pt x="403" y="0"/>
                    </a:lnTo>
                    <a:lnTo>
                      <a:pt x="538" y="12"/>
                    </a:lnTo>
                    <a:lnTo>
                      <a:pt x="653" y="12"/>
                    </a:lnTo>
                    <a:lnTo>
                      <a:pt x="800" y="19"/>
                    </a:lnTo>
                    <a:lnTo>
                      <a:pt x="851" y="32"/>
                    </a:lnTo>
                    <a:lnTo>
                      <a:pt x="845" y="76"/>
                    </a:lnTo>
                    <a:lnTo>
                      <a:pt x="525" y="83"/>
                    </a:lnTo>
                    <a:lnTo>
                      <a:pt x="256" y="70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Line 71"/>
              <p:cNvSpPr>
                <a:spLocks noChangeShapeType="1"/>
              </p:cNvSpPr>
              <p:nvPr/>
            </p:nvSpPr>
            <p:spPr bwMode="auto">
              <a:xfrm rot="53773" flipV="1">
                <a:off x="1345" y="1276"/>
                <a:ext cx="39" cy="5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Line 72"/>
              <p:cNvSpPr>
                <a:spLocks noChangeShapeType="1"/>
              </p:cNvSpPr>
              <p:nvPr/>
            </p:nvSpPr>
            <p:spPr bwMode="auto">
              <a:xfrm rot="53773">
                <a:off x="1389" y="1277"/>
                <a:ext cx="10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Line 73"/>
              <p:cNvSpPr>
                <a:spLocks noChangeShapeType="1"/>
              </p:cNvSpPr>
              <p:nvPr/>
            </p:nvSpPr>
            <p:spPr bwMode="auto">
              <a:xfrm rot="53773" flipH="1" flipV="1">
                <a:off x="1497" y="1309"/>
                <a:ext cx="76" cy="9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74"/>
              <p:cNvGrpSpPr>
                <a:grpSpLocks/>
              </p:cNvGrpSpPr>
              <p:nvPr/>
            </p:nvGrpSpPr>
            <p:grpSpPr bwMode="auto">
              <a:xfrm rot="53773">
                <a:off x="673" y="1389"/>
                <a:ext cx="914" cy="92"/>
                <a:chOff x="2074" y="1725"/>
                <a:chExt cx="1071" cy="153"/>
              </a:xfrm>
            </p:grpSpPr>
            <p:sp>
              <p:nvSpPr>
                <p:cNvPr id="6213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382" y="1761"/>
                  <a:ext cx="232" cy="9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4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850" y="1734"/>
                  <a:ext cx="212" cy="1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5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2824" y="1725"/>
                  <a:ext cx="58" cy="15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6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392" y="1729"/>
                  <a:ext cx="482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7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062" y="1739"/>
                  <a:ext cx="83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055" y="1734"/>
                  <a:ext cx="8" cy="13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9" name="Line 81"/>
                <p:cNvSpPr>
                  <a:spLocks noChangeShapeType="1"/>
                </p:cNvSpPr>
                <p:nvPr/>
              </p:nvSpPr>
              <p:spPr bwMode="auto">
                <a:xfrm flipH="1" flipV="1">
                  <a:off x="2437" y="1760"/>
                  <a:ext cx="265" cy="11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0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2074" y="1763"/>
                  <a:ext cx="374" cy="31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1" name="Line 83"/>
                <p:cNvSpPr>
                  <a:spLocks noChangeShapeType="1"/>
                </p:cNvSpPr>
                <p:nvPr/>
              </p:nvSpPr>
              <p:spPr bwMode="auto">
                <a:xfrm flipH="1" flipV="1">
                  <a:off x="2618" y="1742"/>
                  <a:ext cx="66" cy="105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11" name="Line 84"/>
              <p:cNvSpPr>
                <a:spLocks noChangeShapeType="1"/>
              </p:cNvSpPr>
              <p:nvPr/>
            </p:nvSpPr>
            <p:spPr bwMode="auto">
              <a:xfrm>
                <a:off x="217" y="957"/>
                <a:ext cx="757" cy="3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85"/>
              <p:cNvSpPr>
                <a:spLocks/>
              </p:cNvSpPr>
              <p:nvPr/>
            </p:nvSpPr>
            <p:spPr bwMode="auto">
              <a:xfrm>
                <a:off x="929" y="1180"/>
                <a:ext cx="420" cy="132"/>
              </a:xfrm>
              <a:custGeom>
                <a:avLst/>
                <a:gdLst>
                  <a:gd name="T0" fmla="*/ 113 w 384"/>
                  <a:gd name="T1" fmla="*/ 167 h 128"/>
                  <a:gd name="T2" fmla="*/ 0 w 384"/>
                  <a:gd name="T3" fmla="*/ 0 h 128"/>
                  <a:gd name="T4" fmla="*/ 518 w 384"/>
                  <a:gd name="T5" fmla="*/ 167 h 128"/>
                  <a:gd name="T6" fmla="*/ 1031 w 384"/>
                  <a:gd name="T7" fmla="*/ 0 h 128"/>
                  <a:gd name="T8" fmla="*/ 1344 w 384"/>
                  <a:gd name="T9" fmla="*/ 19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28"/>
                  <a:gd name="T17" fmla="*/ 384 w 38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28">
                    <a:moveTo>
                      <a:pt x="32" y="109"/>
                    </a:moveTo>
                    <a:lnTo>
                      <a:pt x="0" y="0"/>
                    </a:lnTo>
                    <a:lnTo>
                      <a:pt x="147" y="109"/>
                    </a:lnTo>
                    <a:lnTo>
                      <a:pt x="294" y="0"/>
                    </a:lnTo>
                    <a:lnTo>
                      <a:pt x="384" y="12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504" y="2989"/>
              <a:ext cx="955" cy="414"/>
              <a:chOff x="217" y="957"/>
              <a:chExt cx="1433" cy="618"/>
            </a:xfrm>
          </p:grpSpPr>
          <p:grpSp>
            <p:nvGrpSpPr>
              <p:cNvPr id="13" name="Group 87"/>
              <p:cNvGrpSpPr>
                <a:grpSpLocks/>
              </p:cNvGrpSpPr>
              <p:nvPr/>
            </p:nvGrpSpPr>
            <p:grpSpPr bwMode="auto">
              <a:xfrm>
                <a:off x="442" y="1385"/>
                <a:ext cx="222" cy="190"/>
                <a:chOff x="2317" y="7521"/>
                <a:chExt cx="339" cy="340"/>
              </a:xfrm>
            </p:grpSpPr>
            <p:sp>
              <p:nvSpPr>
                <p:cNvPr id="6202" name="Oval 88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03" name="Rectangle 89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204" name="Rectangle 90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it-IT" sz="1000">
                      <a:solidFill>
                        <a:srgbClr val="000000"/>
                      </a:solidFill>
                      <a:latin typeface="Times New Roman" pitchFamily="18" charset="0"/>
                    </a:rPr>
                    <a:t> Ps</a:t>
                  </a:r>
                  <a:endParaRPr lang="it-IT" sz="1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186" name="Freeform 91"/>
              <p:cNvSpPr>
                <a:spLocks/>
              </p:cNvSpPr>
              <p:nvPr/>
            </p:nvSpPr>
            <p:spPr bwMode="auto">
              <a:xfrm rot="-70356">
                <a:off x="791" y="1377"/>
                <a:ext cx="859" cy="115"/>
              </a:xfrm>
              <a:custGeom>
                <a:avLst/>
                <a:gdLst>
                  <a:gd name="T0" fmla="*/ 0 w 851"/>
                  <a:gd name="T1" fmla="*/ 533 h 83"/>
                  <a:gd name="T2" fmla="*/ 246 w 851"/>
                  <a:gd name="T3" fmla="*/ 0 h 83"/>
                  <a:gd name="T4" fmla="*/ 330 w 851"/>
                  <a:gd name="T5" fmla="*/ 1205 h 83"/>
                  <a:gd name="T6" fmla="*/ 459 w 851"/>
                  <a:gd name="T7" fmla="*/ 0 h 83"/>
                  <a:gd name="T8" fmla="*/ 612 w 851"/>
                  <a:gd name="T9" fmla="*/ 1205 h 83"/>
                  <a:gd name="T10" fmla="*/ 744 w 851"/>
                  <a:gd name="T11" fmla="*/ 1205 h 83"/>
                  <a:gd name="T12" fmla="*/ 912 w 851"/>
                  <a:gd name="T13" fmla="*/ 1803 h 83"/>
                  <a:gd name="T14" fmla="*/ 970 w 851"/>
                  <a:gd name="T15" fmla="*/ 3069 h 83"/>
                  <a:gd name="T16" fmla="*/ 963 w 851"/>
                  <a:gd name="T17" fmla="*/ 7235 h 83"/>
                  <a:gd name="T18" fmla="*/ 596 w 851"/>
                  <a:gd name="T19" fmla="*/ 7961 h 83"/>
                  <a:gd name="T20" fmla="*/ 293 w 851"/>
                  <a:gd name="T21" fmla="*/ 6718 h 83"/>
                  <a:gd name="T22" fmla="*/ 0 w 851"/>
                  <a:gd name="T23" fmla="*/ 7235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1"/>
                  <a:gd name="T37" fmla="*/ 0 h 83"/>
                  <a:gd name="T38" fmla="*/ 851 w 85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1" h="83">
                    <a:moveTo>
                      <a:pt x="0" y="6"/>
                    </a:moveTo>
                    <a:lnTo>
                      <a:pt x="218" y="0"/>
                    </a:lnTo>
                    <a:lnTo>
                      <a:pt x="288" y="12"/>
                    </a:lnTo>
                    <a:lnTo>
                      <a:pt x="403" y="0"/>
                    </a:lnTo>
                    <a:lnTo>
                      <a:pt x="538" y="12"/>
                    </a:lnTo>
                    <a:lnTo>
                      <a:pt x="653" y="12"/>
                    </a:lnTo>
                    <a:lnTo>
                      <a:pt x="800" y="19"/>
                    </a:lnTo>
                    <a:lnTo>
                      <a:pt x="851" y="32"/>
                    </a:lnTo>
                    <a:lnTo>
                      <a:pt x="845" y="76"/>
                    </a:lnTo>
                    <a:lnTo>
                      <a:pt x="525" y="83"/>
                    </a:lnTo>
                    <a:lnTo>
                      <a:pt x="256" y="70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Line 92"/>
              <p:cNvSpPr>
                <a:spLocks noChangeShapeType="1"/>
              </p:cNvSpPr>
              <p:nvPr/>
            </p:nvSpPr>
            <p:spPr bwMode="auto">
              <a:xfrm rot="53773" flipV="1">
                <a:off x="1345" y="1276"/>
                <a:ext cx="39" cy="5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Line 93"/>
              <p:cNvSpPr>
                <a:spLocks noChangeShapeType="1"/>
              </p:cNvSpPr>
              <p:nvPr/>
            </p:nvSpPr>
            <p:spPr bwMode="auto">
              <a:xfrm rot="53773">
                <a:off x="1389" y="1277"/>
                <a:ext cx="10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Line 94"/>
              <p:cNvSpPr>
                <a:spLocks noChangeShapeType="1"/>
              </p:cNvSpPr>
              <p:nvPr/>
            </p:nvSpPr>
            <p:spPr bwMode="auto">
              <a:xfrm rot="53773" flipH="1" flipV="1">
                <a:off x="1497" y="1309"/>
                <a:ext cx="76" cy="9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4" name="Group 95"/>
              <p:cNvGrpSpPr>
                <a:grpSpLocks/>
              </p:cNvGrpSpPr>
              <p:nvPr/>
            </p:nvGrpSpPr>
            <p:grpSpPr bwMode="auto">
              <a:xfrm rot="53773">
                <a:off x="673" y="1389"/>
                <a:ext cx="914" cy="92"/>
                <a:chOff x="2074" y="1725"/>
                <a:chExt cx="1071" cy="153"/>
              </a:xfrm>
            </p:grpSpPr>
            <p:sp>
              <p:nvSpPr>
                <p:cNvPr id="619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382" y="1761"/>
                  <a:ext cx="232" cy="9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850" y="1734"/>
                  <a:ext cx="212" cy="1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5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824" y="1725"/>
                  <a:ext cx="58" cy="15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6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392" y="1729"/>
                  <a:ext cx="482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7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3062" y="1739"/>
                  <a:ext cx="83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055" y="1734"/>
                  <a:ext cx="8" cy="13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9" name="Line 102"/>
                <p:cNvSpPr>
                  <a:spLocks noChangeShapeType="1"/>
                </p:cNvSpPr>
                <p:nvPr/>
              </p:nvSpPr>
              <p:spPr bwMode="auto">
                <a:xfrm flipH="1" flipV="1">
                  <a:off x="2437" y="1760"/>
                  <a:ext cx="265" cy="11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2074" y="1763"/>
                  <a:ext cx="374" cy="31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1" name="Line 104"/>
                <p:cNvSpPr>
                  <a:spLocks noChangeShapeType="1"/>
                </p:cNvSpPr>
                <p:nvPr/>
              </p:nvSpPr>
              <p:spPr bwMode="auto">
                <a:xfrm flipH="1" flipV="1">
                  <a:off x="2618" y="1742"/>
                  <a:ext cx="66" cy="105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91" name="Line 105"/>
              <p:cNvSpPr>
                <a:spLocks noChangeShapeType="1"/>
              </p:cNvSpPr>
              <p:nvPr/>
            </p:nvSpPr>
            <p:spPr bwMode="auto">
              <a:xfrm>
                <a:off x="217" y="957"/>
                <a:ext cx="757" cy="3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06"/>
              <p:cNvSpPr>
                <a:spLocks/>
              </p:cNvSpPr>
              <p:nvPr/>
            </p:nvSpPr>
            <p:spPr bwMode="auto">
              <a:xfrm>
                <a:off x="929" y="1180"/>
                <a:ext cx="420" cy="132"/>
              </a:xfrm>
              <a:custGeom>
                <a:avLst/>
                <a:gdLst>
                  <a:gd name="T0" fmla="*/ 113 w 384"/>
                  <a:gd name="T1" fmla="*/ 167 h 128"/>
                  <a:gd name="T2" fmla="*/ 0 w 384"/>
                  <a:gd name="T3" fmla="*/ 0 h 128"/>
                  <a:gd name="T4" fmla="*/ 518 w 384"/>
                  <a:gd name="T5" fmla="*/ 167 h 128"/>
                  <a:gd name="T6" fmla="*/ 1031 w 384"/>
                  <a:gd name="T7" fmla="*/ 0 h 128"/>
                  <a:gd name="T8" fmla="*/ 1344 w 384"/>
                  <a:gd name="T9" fmla="*/ 19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28"/>
                  <a:gd name="T17" fmla="*/ 384 w 38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28">
                    <a:moveTo>
                      <a:pt x="32" y="109"/>
                    </a:moveTo>
                    <a:lnTo>
                      <a:pt x="0" y="0"/>
                    </a:lnTo>
                    <a:lnTo>
                      <a:pt x="147" y="109"/>
                    </a:lnTo>
                    <a:lnTo>
                      <a:pt x="294" y="0"/>
                    </a:lnTo>
                    <a:lnTo>
                      <a:pt x="384" y="12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07"/>
            <p:cNvGrpSpPr>
              <a:grpSpLocks/>
            </p:cNvGrpSpPr>
            <p:nvPr/>
          </p:nvGrpSpPr>
          <p:grpSpPr bwMode="auto">
            <a:xfrm>
              <a:off x="500" y="3318"/>
              <a:ext cx="955" cy="414"/>
              <a:chOff x="217" y="957"/>
              <a:chExt cx="1433" cy="618"/>
            </a:xfrm>
          </p:grpSpPr>
          <p:grpSp>
            <p:nvGrpSpPr>
              <p:cNvPr id="16" name="Group 108"/>
              <p:cNvGrpSpPr>
                <a:grpSpLocks/>
              </p:cNvGrpSpPr>
              <p:nvPr/>
            </p:nvGrpSpPr>
            <p:grpSpPr bwMode="auto">
              <a:xfrm>
                <a:off x="442" y="1385"/>
                <a:ext cx="222" cy="190"/>
                <a:chOff x="2317" y="7521"/>
                <a:chExt cx="339" cy="340"/>
              </a:xfrm>
            </p:grpSpPr>
            <p:sp>
              <p:nvSpPr>
                <p:cNvPr id="6182" name="Oval 109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183" name="Rectangle 110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it-IT" sz="2000">
                    <a:latin typeface="Times New Roman" pitchFamily="18" charset="0"/>
                  </a:endParaRPr>
                </a:p>
              </p:txBody>
            </p:sp>
            <p:sp>
              <p:nvSpPr>
                <p:cNvPr id="6184" name="Rectangle 111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eaLnBrk="0" hangingPunct="0"/>
                  <a:r>
                    <a:rPr lang="it-IT" sz="1000">
                      <a:solidFill>
                        <a:srgbClr val="000000"/>
                      </a:solidFill>
                      <a:latin typeface="Times New Roman" pitchFamily="18" charset="0"/>
                    </a:rPr>
                    <a:t> Ps</a:t>
                  </a:r>
                  <a:endParaRPr lang="it-IT" sz="1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166" name="Freeform 112"/>
              <p:cNvSpPr>
                <a:spLocks/>
              </p:cNvSpPr>
              <p:nvPr/>
            </p:nvSpPr>
            <p:spPr bwMode="auto">
              <a:xfrm rot="-70356">
                <a:off x="791" y="1377"/>
                <a:ext cx="859" cy="115"/>
              </a:xfrm>
              <a:custGeom>
                <a:avLst/>
                <a:gdLst>
                  <a:gd name="T0" fmla="*/ 0 w 851"/>
                  <a:gd name="T1" fmla="*/ 533 h 83"/>
                  <a:gd name="T2" fmla="*/ 246 w 851"/>
                  <a:gd name="T3" fmla="*/ 0 h 83"/>
                  <a:gd name="T4" fmla="*/ 330 w 851"/>
                  <a:gd name="T5" fmla="*/ 1205 h 83"/>
                  <a:gd name="T6" fmla="*/ 459 w 851"/>
                  <a:gd name="T7" fmla="*/ 0 h 83"/>
                  <a:gd name="T8" fmla="*/ 612 w 851"/>
                  <a:gd name="T9" fmla="*/ 1205 h 83"/>
                  <a:gd name="T10" fmla="*/ 744 w 851"/>
                  <a:gd name="T11" fmla="*/ 1205 h 83"/>
                  <a:gd name="T12" fmla="*/ 912 w 851"/>
                  <a:gd name="T13" fmla="*/ 1803 h 83"/>
                  <a:gd name="T14" fmla="*/ 970 w 851"/>
                  <a:gd name="T15" fmla="*/ 3069 h 83"/>
                  <a:gd name="T16" fmla="*/ 963 w 851"/>
                  <a:gd name="T17" fmla="*/ 7235 h 83"/>
                  <a:gd name="T18" fmla="*/ 596 w 851"/>
                  <a:gd name="T19" fmla="*/ 7961 h 83"/>
                  <a:gd name="T20" fmla="*/ 293 w 851"/>
                  <a:gd name="T21" fmla="*/ 6718 h 83"/>
                  <a:gd name="T22" fmla="*/ 0 w 851"/>
                  <a:gd name="T23" fmla="*/ 7235 h 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1"/>
                  <a:gd name="T37" fmla="*/ 0 h 83"/>
                  <a:gd name="T38" fmla="*/ 851 w 851"/>
                  <a:gd name="T39" fmla="*/ 83 h 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1" h="83">
                    <a:moveTo>
                      <a:pt x="0" y="6"/>
                    </a:moveTo>
                    <a:lnTo>
                      <a:pt x="218" y="0"/>
                    </a:lnTo>
                    <a:lnTo>
                      <a:pt x="288" y="12"/>
                    </a:lnTo>
                    <a:lnTo>
                      <a:pt x="403" y="0"/>
                    </a:lnTo>
                    <a:lnTo>
                      <a:pt x="538" y="12"/>
                    </a:lnTo>
                    <a:lnTo>
                      <a:pt x="653" y="12"/>
                    </a:lnTo>
                    <a:lnTo>
                      <a:pt x="800" y="19"/>
                    </a:lnTo>
                    <a:lnTo>
                      <a:pt x="851" y="32"/>
                    </a:lnTo>
                    <a:lnTo>
                      <a:pt x="845" y="76"/>
                    </a:lnTo>
                    <a:lnTo>
                      <a:pt x="525" y="83"/>
                    </a:lnTo>
                    <a:lnTo>
                      <a:pt x="256" y="70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113"/>
              <p:cNvSpPr>
                <a:spLocks noChangeShapeType="1"/>
              </p:cNvSpPr>
              <p:nvPr/>
            </p:nvSpPr>
            <p:spPr bwMode="auto">
              <a:xfrm rot="53773" flipV="1">
                <a:off x="1345" y="1276"/>
                <a:ext cx="39" cy="5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Line 114"/>
              <p:cNvSpPr>
                <a:spLocks noChangeShapeType="1"/>
              </p:cNvSpPr>
              <p:nvPr/>
            </p:nvSpPr>
            <p:spPr bwMode="auto">
              <a:xfrm rot="53773">
                <a:off x="1389" y="1277"/>
                <a:ext cx="10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115"/>
              <p:cNvSpPr>
                <a:spLocks noChangeShapeType="1"/>
              </p:cNvSpPr>
              <p:nvPr/>
            </p:nvSpPr>
            <p:spPr bwMode="auto">
              <a:xfrm rot="53773" flipH="1" flipV="1">
                <a:off x="1497" y="1309"/>
                <a:ext cx="76" cy="9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116"/>
              <p:cNvGrpSpPr>
                <a:grpSpLocks/>
              </p:cNvGrpSpPr>
              <p:nvPr/>
            </p:nvGrpSpPr>
            <p:grpSpPr bwMode="auto">
              <a:xfrm rot="53773">
                <a:off x="673" y="1389"/>
                <a:ext cx="914" cy="92"/>
                <a:chOff x="2074" y="1725"/>
                <a:chExt cx="1071" cy="153"/>
              </a:xfrm>
            </p:grpSpPr>
            <p:sp>
              <p:nvSpPr>
                <p:cNvPr id="6173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382" y="1761"/>
                  <a:ext cx="232" cy="9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4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850" y="1734"/>
                  <a:ext cx="212" cy="13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5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24" y="1725"/>
                  <a:ext cx="58" cy="15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2392" y="1729"/>
                  <a:ext cx="482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3062" y="1739"/>
                  <a:ext cx="83" cy="132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3055" y="1734"/>
                  <a:ext cx="8" cy="133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2437" y="1760"/>
                  <a:ext cx="265" cy="111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074" y="1763"/>
                  <a:ext cx="374" cy="31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2618" y="1742"/>
                  <a:ext cx="66" cy="105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71" name="Line 126"/>
              <p:cNvSpPr>
                <a:spLocks noChangeShapeType="1"/>
              </p:cNvSpPr>
              <p:nvPr/>
            </p:nvSpPr>
            <p:spPr bwMode="auto">
              <a:xfrm>
                <a:off x="217" y="957"/>
                <a:ext cx="757" cy="3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127"/>
              <p:cNvSpPr>
                <a:spLocks/>
              </p:cNvSpPr>
              <p:nvPr/>
            </p:nvSpPr>
            <p:spPr bwMode="auto">
              <a:xfrm>
                <a:off x="929" y="1180"/>
                <a:ext cx="420" cy="132"/>
              </a:xfrm>
              <a:custGeom>
                <a:avLst/>
                <a:gdLst>
                  <a:gd name="T0" fmla="*/ 113 w 384"/>
                  <a:gd name="T1" fmla="*/ 167 h 128"/>
                  <a:gd name="T2" fmla="*/ 0 w 384"/>
                  <a:gd name="T3" fmla="*/ 0 h 128"/>
                  <a:gd name="T4" fmla="*/ 518 w 384"/>
                  <a:gd name="T5" fmla="*/ 167 h 128"/>
                  <a:gd name="T6" fmla="*/ 1031 w 384"/>
                  <a:gd name="T7" fmla="*/ 0 h 128"/>
                  <a:gd name="T8" fmla="*/ 1344 w 384"/>
                  <a:gd name="T9" fmla="*/ 196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128"/>
                  <a:gd name="T17" fmla="*/ 384 w 38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128">
                    <a:moveTo>
                      <a:pt x="32" y="109"/>
                    </a:moveTo>
                    <a:lnTo>
                      <a:pt x="0" y="0"/>
                    </a:lnTo>
                    <a:lnTo>
                      <a:pt x="147" y="109"/>
                    </a:lnTo>
                    <a:lnTo>
                      <a:pt x="294" y="0"/>
                    </a:lnTo>
                    <a:lnTo>
                      <a:pt x="384" y="128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1" name="Line 128"/>
            <p:cNvSpPr>
              <a:spLocks noChangeShapeType="1"/>
            </p:cNvSpPr>
            <p:nvPr/>
          </p:nvSpPr>
          <p:spPr bwMode="auto">
            <a:xfrm flipV="1">
              <a:off x="1514" y="2130"/>
              <a:ext cx="164" cy="3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Text Box 129"/>
            <p:cNvSpPr txBox="1">
              <a:spLocks noChangeArrowheads="1"/>
            </p:cNvSpPr>
            <p:nvPr/>
          </p:nvSpPr>
          <p:spPr bwMode="auto">
            <a:xfrm>
              <a:off x="1610" y="2035"/>
              <a:ext cx="198" cy="1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it-IT" sz="1400">
                  <a:latin typeface="Times New Roman" pitchFamily="18" charset="0"/>
                </a:rPr>
                <a:t>Si</a:t>
              </a:r>
            </a:p>
          </p:txBody>
        </p:sp>
        <p:sp>
          <p:nvSpPr>
            <p:cNvPr id="6163" name="Line 130"/>
            <p:cNvSpPr>
              <a:spLocks noChangeShapeType="1"/>
            </p:cNvSpPr>
            <p:nvPr/>
          </p:nvSpPr>
          <p:spPr bwMode="auto">
            <a:xfrm flipV="1">
              <a:off x="1458" y="1925"/>
              <a:ext cx="36" cy="3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Text Box 131"/>
            <p:cNvSpPr txBox="1">
              <a:spLocks noChangeArrowheads="1"/>
            </p:cNvSpPr>
            <p:nvPr/>
          </p:nvSpPr>
          <p:spPr bwMode="auto">
            <a:xfrm>
              <a:off x="1391" y="1761"/>
              <a:ext cx="341" cy="1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200" dirty="0">
                  <a:latin typeface="Times New Roman" pitchFamily="18" charset="0"/>
                </a:rPr>
                <a:t>SiO</a:t>
              </a:r>
              <a:r>
                <a:rPr lang="it-IT" sz="1200" baseline="-25000" dirty="0">
                  <a:latin typeface="Times New Roman" pitchFamily="18" charset="0"/>
                </a:rPr>
                <a:t>2</a:t>
              </a:r>
              <a:endParaRPr lang="it-IT" sz="1200" dirty="0">
                <a:latin typeface="Times New Roman" pitchFamily="18" charset="0"/>
              </a:endParaRPr>
            </a:p>
          </p:txBody>
        </p:sp>
      </p:grp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12775" y="990600"/>
            <a:ext cx="7388225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Electrochemical </a:t>
            </a:r>
            <a:r>
              <a:rPr lang="en-US" sz="2000" dirty="0">
                <a:latin typeface="Calibri" pitchFamily="34" charset="0"/>
              </a:rPr>
              <a:t>etching of Si p-type 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resistivity </a:t>
            </a:r>
            <a:r>
              <a:rPr lang="en-US" sz="2000" dirty="0">
                <a:latin typeface="Calibri" pitchFamily="34" charset="0"/>
              </a:rPr>
              <a:t>0.15-0.21 Ohm/cm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etching </a:t>
            </a:r>
            <a:r>
              <a:rPr lang="en-US" sz="2000" dirty="0">
                <a:latin typeface="Calibri" pitchFamily="34" charset="0"/>
              </a:rPr>
              <a:t>current 4-18 </a:t>
            </a:r>
            <a:r>
              <a:rPr lang="en-US" sz="2000" dirty="0" err="1">
                <a:latin typeface="Calibri" pitchFamily="34" charset="0"/>
              </a:rPr>
              <a:t>mA</a:t>
            </a:r>
            <a:r>
              <a:rPr lang="en-US" sz="2000" dirty="0">
                <a:latin typeface="Calibri" pitchFamily="34" charset="0"/>
              </a:rPr>
              <a:t>/cm</a:t>
            </a:r>
            <a:r>
              <a:rPr lang="en-US" sz="2000" baseline="30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,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etching </a:t>
            </a:r>
            <a:r>
              <a:rPr lang="en-US" sz="2000" dirty="0">
                <a:latin typeface="Calibri" pitchFamily="34" charset="0"/>
              </a:rPr>
              <a:t>time 10’-17’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</a:rPr>
              <a:t> subsequent </a:t>
            </a:r>
            <a:r>
              <a:rPr lang="en-US" sz="2000" dirty="0" err="1">
                <a:latin typeface="Calibri" pitchFamily="34" charset="0"/>
              </a:rPr>
              <a:t>nanochannel</a:t>
            </a:r>
            <a:r>
              <a:rPr lang="en-US" sz="2000" dirty="0">
                <a:latin typeface="Calibri" pitchFamily="34" charset="0"/>
              </a:rPr>
              <a:t> surface oxidation</a:t>
            </a:r>
          </a:p>
        </p:txBody>
      </p:sp>
      <p:pic>
        <p:nvPicPr>
          <p:cNvPr id="6149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1344730"/>
            <a:ext cx="2428875" cy="32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3048000" y="4618672"/>
            <a:ext cx="54864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000" b="1" dirty="0">
                <a:latin typeface="Calibri" pitchFamily="34" charset="0"/>
              </a:rPr>
              <a:t>Advantages</a:t>
            </a:r>
            <a:r>
              <a:rPr lang="en-US" sz="2000" b="1" dirty="0" smtClean="0">
                <a:latin typeface="Calibri" pitchFamily="34" charset="0"/>
              </a:rPr>
              <a:t>:</a:t>
            </a:r>
          </a:p>
          <a:p>
            <a:pPr algn="just"/>
            <a:endParaRPr lang="en-US" sz="1000" dirty="0">
              <a:latin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high </a:t>
            </a:r>
            <a:r>
              <a:rPr lang="en-US" sz="2000" dirty="0">
                <a:latin typeface="Calibri" pitchFamily="34" charset="0"/>
              </a:rPr>
              <a:t>Ps formation and emission into the </a:t>
            </a:r>
            <a:r>
              <a:rPr lang="en-US" sz="2000" dirty="0" smtClean="0">
                <a:latin typeface="Calibri" pitchFamily="34" charset="0"/>
              </a:rPr>
              <a:t>vacuum</a:t>
            </a:r>
            <a:endParaRPr lang="en-US" sz="2000" dirty="0">
              <a:latin typeface="Calibri" pitchFamily="34" charset="0"/>
            </a:endParaRPr>
          </a:p>
          <a:p>
            <a:pPr algn="just"/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possibility </a:t>
            </a:r>
            <a:r>
              <a:rPr lang="en-US" sz="2000" dirty="0">
                <a:latin typeface="Calibri" pitchFamily="34" charset="0"/>
              </a:rPr>
              <a:t>to tune the </a:t>
            </a:r>
            <a:r>
              <a:rPr lang="en-US" sz="2000" dirty="0" err="1">
                <a:latin typeface="Calibri" pitchFamily="34" charset="0"/>
              </a:rPr>
              <a:t>nanochannel</a:t>
            </a:r>
            <a:r>
              <a:rPr lang="en-US" sz="2000" dirty="0">
                <a:latin typeface="Calibri" pitchFamily="34" charset="0"/>
              </a:rPr>
              <a:t> dimension (important for Ps cooling at low temperature)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8" y="1058155"/>
            <a:ext cx="2157412" cy="48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54075" y="3994150"/>
            <a:ext cx="2382838" cy="1828800"/>
            <a:chOff x="538" y="2516"/>
            <a:chExt cx="1501" cy="1152"/>
          </a:xfrm>
        </p:grpSpPr>
        <p:sp>
          <p:nvSpPr>
            <p:cNvPr id="7187" name="Oval 22"/>
            <p:cNvSpPr>
              <a:spLocks noChangeArrowheads="1"/>
            </p:cNvSpPr>
            <p:nvPr/>
          </p:nvSpPr>
          <p:spPr bwMode="auto">
            <a:xfrm>
              <a:off x="538" y="2993"/>
              <a:ext cx="637" cy="56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2000">
                <a:latin typeface="Times New Roman" pitchFamily="18" charset="0"/>
              </a:endParaRPr>
            </a:p>
          </p:txBody>
        </p:sp>
        <p:sp>
          <p:nvSpPr>
            <p:cNvPr id="7188" name="Line 23"/>
            <p:cNvSpPr>
              <a:spLocks noChangeShapeType="1"/>
            </p:cNvSpPr>
            <p:nvPr/>
          </p:nvSpPr>
          <p:spPr bwMode="auto">
            <a:xfrm flipV="1">
              <a:off x="818" y="2516"/>
              <a:ext cx="1221" cy="4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4"/>
            <p:cNvSpPr>
              <a:spLocks noChangeShapeType="1"/>
            </p:cNvSpPr>
            <p:nvPr/>
          </p:nvSpPr>
          <p:spPr bwMode="auto">
            <a:xfrm>
              <a:off x="977" y="3547"/>
              <a:ext cx="1053" cy="12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2" name="Rettangolo 4"/>
          <p:cNvSpPr>
            <a:spLocks noChangeArrowheads="1"/>
          </p:cNvSpPr>
          <p:nvPr/>
        </p:nvSpPr>
        <p:spPr bwMode="auto">
          <a:xfrm>
            <a:off x="2438400" y="1127125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Magnetic field terminator</a:t>
            </a:r>
          </a:p>
        </p:txBody>
      </p:sp>
      <p:sp>
        <p:nvSpPr>
          <p:cNvPr id="7183" name="Rettangolo 6"/>
          <p:cNvSpPr>
            <a:spLocks noChangeArrowheads="1"/>
          </p:cNvSpPr>
          <p:nvPr/>
        </p:nvSpPr>
        <p:spPr bwMode="auto">
          <a:xfrm>
            <a:off x="2514600" y="21336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Electrodes for beam transport and focusing </a:t>
            </a:r>
          </a:p>
        </p:txBody>
      </p:sp>
      <p:sp>
        <p:nvSpPr>
          <p:cNvPr id="7184" name="Rettangolo 8"/>
          <p:cNvSpPr>
            <a:spLocks noChangeArrowheads="1"/>
          </p:cNvSpPr>
          <p:nvPr/>
        </p:nvSpPr>
        <p:spPr bwMode="auto">
          <a:xfrm>
            <a:off x="2460625" y="3028890"/>
            <a:ext cx="4168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TOF chamber and </a:t>
            </a:r>
            <a:r>
              <a:rPr lang="en-US" sz="2000" dirty="0" smtClean="0">
                <a:latin typeface="Calibri" pitchFamily="34" charset="0"/>
              </a:rPr>
              <a:t>acquisition system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85" name="Rectangle 30"/>
          <p:cNvSpPr>
            <a:spLocks noChangeArrowheads="1"/>
          </p:cNvSpPr>
          <p:nvPr/>
        </p:nvSpPr>
        <p:spPr bwMode="auto">
          <a:xfrm>
            <a:off x="117475" y="6400800"/>
            <a:ext cx="7578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buSzPct val="100000"/>
              <a:tabLst>
                <a:tab pos="288925" algn="l"/>
              </a:tabLst>
            </a:pPr>
            <a:r>
              <a:rPr lang="en-US" sz="1400" dirty="0">
                <a:latin typeface="Calibri" pitchFamily="34" charset="0"/>
              </a:rPr>
              <a:t>Di </a:t>
            </a:r>
            <a:r>
              <a:rPr lang="en-US" sz="1400" dirty="0" err="1">
                <a:latin typeface="Calibri" pitchFamily="34" charset="0"/>
              </a:rPr>
              <a:t>Noto</a:t>
            </a:r>
            <a:r>
              <a:rPr lang="en-US" sz="1400" dirty="0">
                <a:latin typeface="Calibri" pitchFamily="34" charset="0"/>
              </a:rPr>
              <a:t> L, </a:t>
            </a:r>
            <a:r>
              <a:rPr lang="en-US" sz="1400" dirty="0" err="1">
                <a:latin typeface="Calibri" pitchFamily="34" charset="0"/>
              </a:rPr>
              <a:t>Mariazzi</a:t>
            </a:r>
            <a:r>
              <a:rPr lang="en-US" sz="1400" dirty="0">
                <a:latin typeface="Calibri" pitchFamily="34" charset="0"/>
              </a:rPr>
              <a:t> S, </a:t>
            </a:r>
            <a:r>
              <a:rPr lang="en-US" sz="1400" dirty="0" err="1">
                <a:latin typeface="Calibri" pitchFamily="34" charset="0"/>
              </a:rPr>
              <a:t>Bettonte</a:t>
            </a:r>
            <a:r>
              <a:rPr lang="en-US" sz="1400" dirty="0">
                <a:latin typeface="Calibri" pitchFamily="34" charset="0"/>
              </a:rPr>
              <a:t> M, </a:t>
            </a:r>
            <a:r>
              <a:rPr lang="en-US" sz="1400" dirty="0" err="1">
                <a:latin typeface="Calibri" pitchFamily="34" charset="0"/>
              </a:rPr>
              <a:t>Nebbia</a:t>
            </a:r>
            <a:r>
              <a:rPr lang="en-US" sz="1400" dirty="0">
                <a:latin typeface="Calibri" pitchFamily="34" charset="0"/>
              </a:rPr>
              <a:t> G and </a:t>
            </a:r>
            <a:r>
              <a:rPr lang="en-US" sz="1400" dirty="0" err="1">
                <a:latin typeface="Calibri" pitchFamily="34" charset="0"/>
              </a:rPr>
              <a:t>Brusa</a:t>
            </a:r>
            <a:r>
              <a:rPr lang="en-US" sz="1400" dirty="0">
                <a:latin typeface="Calibri" pitchFamily="34" charset="0"/>
              </a:rPr>
              <a:t> R S, 2012</a:t>
            </a:r>
            <a:r>
              <a:rPr lang="en-US" sz="1400" i="1" dirty="0">
                <a:latin typeface="Calibri" pitchFamily="34" charset="0"/>
              </a:rPr>
              <a:t>, EPJ </a:t>
            </a:r>
            <a:r>
              <a:rPr lang="en-US" sz="1400" dirty="0">
                <a:latin typeface="Calibri" pitchFamily="34" charset="0"/>
              </a:rPr>
              <a:t>[10.1140/</a:t>
            </a:r>
            <a:r>
              <a:rPr lang="en-US" sz="1400" dirty="0" err="1">
                <a:latin typeface="Calibri" pitchFamily="34" charset="0"/>
              </a:rPr>
              <a:t>epjd</a:t>
            </a:r>
            <a:r>
              <a:rPr lang="en-US" sz="1400" dirty="0">
                <a:latin typeface="Calibri" pitchFamily="34" charset="0"/>
              </a:rPr>
              <a:t>/e2012-20674-7]</a:t>
            </a:r>
          </a:p>
        </p:txBody>
      </p:sp>
      <p:pic>
        <p:nvPicPr>
          <p:cNvPr id="7186" name="Immagine 20" descr="foto_monac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762000"/>
            <a:ext cx="1905000" cy="286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magine 21" descr="f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733799"/>
            <a:ext cx="3962400" cy="2534553"/>
          </a:xfrm>
          <a:prstGeom prst="rect">
            <a:avLst/>
          </a:prstGeom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-76200" y="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Time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Flight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apparatus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5" name="Connettore 2 24"/>
          <p:cNvCxnSpPr/>
          <p:nvPr/>
        </p:nvCxnSpPr>
        <p:spPr>
          <a:xfrm flipH="1" flipV="1">
            <a:off x="1600200" y="1447800"/>
            <a:ext cx="11430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-202042" y="1511299"/>
          <a:ext cx="6450442" cy="5346701"/>
        </p:xfrm>
        <a:graphic>
          <a:graphicData uri="http://schemas.openxmlformats.org/presentationml/2006/ole">
            <p:oleObj spid="_x0000_s2050" name="Graph" r:id="rId4" imgW="3836160" imgH="3183840" progId="">
              <p:embed/>
            </p:oleObj>
          </a:graphicData>
        </a:graphic>
      </p:graphicFrame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6200" y="762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From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AEgIS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point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view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it-IT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57200" y="12000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We measured o-Ps time of flight with target of 10-16 nm at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300K</a:t>
            </a:r>
            <a:r>
              <a:rPr lang="en-US" sz="2000" b="1" dirty="0" smtClean="0">
                <a:latin typeface="Calibri" pitchFamily="34" charset="0"/>
              </a:rPr>
              <a:t> and </a:t>
            </a:r>
            <a:r>
              <a:rPr lang="en-US" sz="2000" b="1" dirty="0" smtClean="0">
                <a:solidFill>
                  <a:srgbClr val="0070C0"/>
                </a:solidFill>
                <a:latin typeface="Calibri" pitchFamily="34" charset="0"/>
              </a:rPr>
              <a:t>50 K</a:t>
            </a:r>
            <a:r>
              <a:rPr lang="en-US" sz="2000" b="1" dirty="0" smtClean="0">
                <a:latin typeface="Calibri" pitchFamily="34" charset="0"/>
              </a:rPr>
              <a:t> 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791200" y="2413337"/>
            <a:ext cx="31242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32</a:t>
            </a:r>
            <a:r>
              <a:rPr lang="en-US" sz="2000" dirty="0">
                <a:latin typeface="Calibri" pitchFamily="34" charset="0"/>
              </a:rPr>
              <a:t>% of </a:t>
            </a:r>
            <a:r>
              <a:rPr lang="en-US" sz="2000" i="1" dirty="0">
                <a:latin typeface="Calibri" pitchFamily="34" charset="0"/>
              </a:rPr>
              <a:t>o</a:t>
            </a:r>
            <a:r>
              <a:rPr lang="en-US" sz="2000" dirty="0">
                <a:latin typeface="Calibri" pitchFamily="34" charset="0"/>
              </a:rPr>
              <a:t>-Ps emitted with </a:t>
            </a:r>
            <a:r>
              <a:rPr lang="en-US" sz="2000" dirty="0" smtClean="0">
                <a:latin typeface="Calibri" pitchFamily="34" charset="0"/>
              </a:rPr>
              <a:t>	v&lt;5•10</a:t>
            </a:r>
            <a:r>
              <a:rPr lang="en-US" sz="2000" baseline="30000" dirty="0" smtClean="0">
                <a:latin typeface="Calibri" pitchFamily="34" charset="0"/>
              </a:rPr>
              <a:t>4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m/s</a:t>
            </a:r>
            <a:endParaRPr lang="it-IT" sz="2000" dirty="0">
              <a:latin typeface="Calibri" pitchFamily="34" charset="0"/>
            </a:endParaRPr>
          </a:p>
          <a:p>
            <a:r>
              <a:rPr lang="it-IT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it-IT" sz="2000" dirty="0" err="1" smtClean="0">
                <a:latin typeface="Calibri" pitchFamily="34" charset="0"/>
              </a:rPr>
              <a:t>9</a:t>
            </a:r>
            <a:r>
              <a:rPr lang="it-IT" sz="2000" dirty="0" err="1">
                <a:latin typeface="Calibri" pitchFamily="34" charset="0"/>
              </a:rPr>
              <a:t>%</a:t>
            </a:r>
            <a:r>
              <a:rPr lang="it-IT" sz="2000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of implanted e</a:t>
            </a:r>
            <a:r>
              <a:rPr lang="en-US" sz="2000" dirty="0" smtClean="0">
                <a:latin typeface="Calibri" pitchFamily="34" charset="0"/>
              </a:rPr>
              <a:t>+</a:t>
            </a:r>
            <a:endParaRPr lang="it-IT" sz="2000" dirty="0"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0400" y="35814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v=5•10</a:t>
            </a:r>
            <a:r>
              <a:rPr lang="en-US" baseline="30000" dirty="0" smtClean="0">
                <a:latin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m/s 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>
            <a:off x="3505200" y="4038600"/>
            <a:ext cx="3111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H="1">
            <a:off x="3810000" y="3581400"/>
            <a:ext cx="2438400" cy="1524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5715000" y="4876800"/>
            <a:ext cx="3352800" cy="1905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791200" y="4909572"/>
            <a:ext cx="3276600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 smtClean="0">
                <a:latin typeface="Calibri" pitchFamily="34" charset="0"/>
              </a:rPr>
              <a:t>Nanochannels</a:t>
            </a:r>
            <a:r>
              <a:rPr lang="it-IT" dirty="0" smtClean="0">
                <a:latin typeface="Calibri" pitchFamily="34" charset="0"/>
              </a:rPr>
              <a:t> </a:t>
            </a:r>
            <a:r>
              <a:rPr lang="it-IT" dirty="0" err="1">
                <a:latin typeface="Calibri" pitchFamily="34" charset="0"/>
              </a:rPr>
              <a:t>of</a:t>
            </a:r>
            <a:r>
              <a:rPr lang="it-IT" dirty="0">
                <a:latin typeface="Calibri" pitchFamily="34" charset="0"/>
              </a:rPr>
              <a:t> 4-7 </a:t>
            </a:r>
            <a:r>
              <a:rPr lang="it-IT" dirty="0" err="1" smtClean="0">
                <a:latin typeface="Calibri" pitchFamily="34" charset="0"/>
              </a:rPr>
              <a:t>nm</a:t>
            </a:r>
            <a:r>
              <a:rPr lang="it-IT" dirty="0" smtClean="0">
                <a:latin typeface="Calibri" pitchFamily="34" charset="0"/>
              </a:rPr>
              <a:t> and sample at T=150 K</a:t>
            </a:r>
          </a:p>
          <a:p>
            <a:endParaRPr lang="it-IT" sz="900" dirty="0" smtClean="0">
              <a:latin typeface="Calibri" pitchFamily="34" charset="0"/>
            </a:endParaRPr>
          </a:p>
          <a:p>
            <a:pPr>
              <a:buFont typeface="Wingdings"/>
              <a:buChar char="à"/>
            </a:pPr>
            <a:r>
              <a:rPr lang="it-IT" dirty="0" smtClean="0">
                <a:latin typeface="Calibri" pitchFamily="34" charset="0"/>
              </a:rPr>
              <a:t> 2</a:t>
            </a:r>
            <a:r>
              <a:rPr lang="it-IT" dirty="0">
                <a:latin typeface="Calibri" pitchFamily="34" charset="0"/>
              </a:rPr>
              <a:t>% </a:t>
            </a:r>
            <a:r>
              <a:rPr lang="en-US" dirty="0">
                <a:latin typeface="Calibri" pitchFamily="34" charset="0"/>
              </a:rPr>
              <a:t>of implanted e+ emitted as </a:t>
            </a:r>
            <a:r>
              <a:rPr lang="en-US" i="1" dirty="0">
                <a:latin typeface="Calibri" pitchFamily="34" charset="0"/>
              </a:rPr>
              <a:t>o</a:t>
            </a:r>
            <a:r>
              <a:rPr lang="en-US" dirty="0">
                <a:latin typeface="Calibri" pitchFamily="34" charset="0"/>
              </a:rPr>
              <a:t>-Ps with </a:t>
            </a:r>
            <a:r>
              <a:rPr lang="en-US" dirty="0" smtClean="0">
                <a:latin typeface="Calibri" pitchFamily="34" charset="0"/>
              </a:rPr>
              <a:t>v&lt;5•10</a:t>
            </a:r>
            <a:r>
              <a:rPr lang="en-US" baseline="30000" dirty="0" smtClean="0">
                <a:latin typeface="Calibri" pitchFamily="34" charset="0"/>
              </a:rPr>
              <a:t>4 </a:t>
            </a:r>
            <a:r>
              <a:rPr lang="en-US" dirty="0" smtClean="0">
                <a:latin typeface="Calibri" pitchFamily="34" charset="0"/>
              </a:rPr>
              <a:t>m/s</a:t>
            </a:r>
          </a:p>
        </p:txBody>
      </p:sp>
      <p:sp>
        <p:nvSpPr>
          <p:cNvPr id="16" name="Freccia bidirezionale verticale 15"/>
          <p:cNvSpPr/>
          <p:nvPr/>
        </p:nvSpPr>
        <p:spPr>
          <a:xfrm>
            <a:off x="6934200" y="3657600"/>
            <a:ext cx="533400" cy="1143000"/>
          </a:xfrm>
          <a:prstGeom prst="up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791200" y="6381690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en-US" sz="1200" dirty="0" smtClean="0">
                <a:latin typeface="Calibri" pitchFamily="34" charset="0"/>
              </a:rPr>
              <a:t>[S</a:t>
            </a:r>
            <a:r>
              <a:rPr lang="en-US" sz="1200" dirty="0">
                <a:latin typeface="Calibri" pitchFamily="34" charset="0"/>
              </a:rPr>
              <a:t>. </a:t>
            </a:r>
            <a:r>
              <a:rPr lang="en-US" sz="1200" dirty="0" err="1">
                <a:latin typeface="Calibri" pitchFamily="34" charset="0"/>
              </a:rPr>
              <a:t>Mariazzi</a:t>
            </a:r>
            <a:r>
              <a:rPr lang="en-US" sz="1200" dirty="0" smtClean="0">
                <a:latin typeface="Calibri" pitchFamily="34" charset="0"/>
              </a:rPr>
              <a:t>, et al., </a:t>
            </a:r>
            <a:r>
              <a:rPr lang="en-US" sz="1200" dirty="0">
                <a:latin typeface="Calibri" pitchFamily="34" charset="0"/>
              </a:rPr>
              <a:t>Phys. Rev. </a:t>
            </a:r>
            <a:r>
              <a:rPr lang="en-US" sz="1200" dirty="0" err="1">
                <a:latin typeface="Calibri" pitchFamily="34" charset="0"/>
              </a:rPr>
              <a:t>Lett</a:t>
            </a:r>
            <a:r>
              <a:rPr lang="en-US" sz="1200" dirty="0">
                <a:latin typeface="Calibri" pitchFamily="34" charset="0"/>
              </a:rPr>
              <a:t>. </a:t>
            </a:r>
            <a:r>
              <a:rPr lang="en-US" sz="1200" b="1" dirty="0">
                <a:latin typeface="Calibri" pitchFamily="34" charset="0"/>
              </a:rPr>
              <a:t>104</a:t>
            </a:r>
            <a:r>
              <a:rPr lang="en-US" sz="1200" dirty="0">
                <a:latin typeface="Calibri" pitchFamily="34" charset="0"/>
              </a:rPr>
              <a:t>, 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</a:rPr>
              <a:t>(2010</a:t>
            </a:r>
            <a:r>
              <a:rPr lang="en-US" sz="1200" dirty="0" smtClean="0">
                <a:latin typeface="Calibri" pitchFamily="34" charset="0"/>
              </a:rPr>
              <a:t>)]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asellaDiTesto 4"/>
          <p:cNvSpPr txBox="1">
            <a:spLocks noChangeArrowheads="1"/>
          </p:cNvSpPr>
          <p:nvPr/>
        </p:nvSpPr>
        <p:spPr bwMode="auto">
          <a:xfrm>
            <a:off x="322263" y="1600200"/>
            <a:ext cx="8890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CERN : Test  apparato eccitazione Ps – Test rivelazione Ps – misure </a:t>
            </a:r>
          </a:p>
          <a:p>
            <a:pPr marL="0" indent="0" eaLnBrk="1" hangingPunct="1"/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Spettroscopiche Ps.</a:t>
            </a:r>
            <a:endParaRPr lang="it-IT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172" name="CasellaDiTesto 5"/>
          <p:cNvSpPr txBox="1">
            <a:spLocks noChangeArrowheads="1"/>
          </p:cNvSpPr>
          <p:nvPr/>
        </p:nvSpPr>
        <p:spPr bwMode="auto">
          <a:xfrm>
            <a:off x="467544" y="4039865"/>
            <a:ext cx="448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3. FRMII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a Monaco. 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misure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TOF 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Ps </a:t>
            </a:r>
            <a:endParaRPr lang="it-IT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173" name="CasellaDiTesto 6"/>
          <p:cNvSpPr txBox="1">
            <a:spLocks noChangeArrowheads="1"/>
          </p:cNvSpPr>
          <p:nvPr/>
        </p:nvSpPr>
        <p:spPr bwMode="auto">
          <a:xfrm>
            <a:off x="381000" y="2895749"/>
            <a:ext cx="65364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2. CERN: </a:t>
            </a:r>
            <a:r>
              <a:rPr lang="it-IT" sz="2400" dirty="0" smtClean="0">
                <a:latin typeface="+mj-lt"/>
              </a:rPr>
              <a:t>settaggio fascio e+ nel magnete 5T e 1 T-  </a:t>
            </a:r>
          </a:p>
          <a:p>
            <a:pPr algn="just" eaLnBrk="1" hangingPunct="1"/>
            <a:r>
              <a:rPr lang="it-IT" sz="2400" dirty="0">
                <a:latin typeface="+mj-lt"/>
              </a:rPr>
              <a:t> </a:t>
            </a:r>
            <a:r>
              <a:rPr lang="it-IT" sz="2400" dirty="0" smtClean="0">
                <a:latin typeface="+mj-lt"/>
              </a:rPr>
              <a:t>              rivelazione Ps nel magnete 1 T</a:t>
            </a:r>
            <a:r>
              <a:rPr lang="it-IT" sz="2400" dirty="0" smtClean="0">
                <a:latin typeface="+mj-lt"/>
                <a:ea typeface="Calibri" pitchFamily="34" charset="0"/>
                <a:cs typeface="Calibri" pitchFamily="34" charset="0"/>
              </a:rPr>
              <a:t> </a:t>
            </a:r>
            <a:endParaRPr lang="it-IT" sz="2400" dirty="0">
              <a:latin typeface="+mj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" y="304800"/>
            <a:ext cx="906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Attività 2014 </a:t>
            </a:r>
            <a:endParaRPr lang="it-IT" sz="40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62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sellaDiTesto 7"/>
          <p:cNvSpPr txBox="1">
            <a:spLocks noChangeArrowheads="1"/>
          </p:cNvSpPr>
          <p:nvPr/>
        </p:nvSpPr>
        <p:spPr bwMode="auto">
          <a:xfrm>
            <a:off x="547886" y="115888"/>
            <a:ext cx="80565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Costituzione gruppo </a:t>
            </a:r>
            <a:r>
              <a:rPr lang="it-IT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2014</a:t>
            </a:r>
            <a:endParaRPr lang="it-IT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l" eaLnBrk="1" hangingPunct="1"/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Roberto S. </a:t>
            </a:r>
            <a:r>
              <a:rPr lang="it-IT" sz="2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Brusa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(PA) (100%)</a:t>
            </a:r>
          </a:p>
          <a:p>
            <a:pPr algn="l" eaLnBrk="1" hangingPunct="1"/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G. Nebbia   (INFN)  (100%)</a:t>
            </a:r>
          </a:p>
          <a:p>
            <a:pPr algn="l" eaLnBrk="1" hangingPunct="1"/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L. Di Noto   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assegnista) 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(100%)</a:t>
            </a:r>
          </a:p>
          <a:p>
            <a:pPr algn="l" eaLnBrk="1" hangingPunct="1"/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M. </a:t>
            </a:r>
            <a:r>
              <a:rPr lang="it-IT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Eccher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(assegnista)  (100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%)</a:t>
            </a:r>
          </a:p>
          <a:p>
            <a:pPr eaLnBrk="1" hangingPunct="1"/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Ing.  L. </a:t>
            </a:r>
            <a:r>
              <a:rPr lang="it-IT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Penasa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(tecnico)  (100%)</a:t>
            </a:r>
          </a:p>
          <a:p>
            <a:pPr eaLnBrk="1" hangingPunct="1"/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M. </a:t>
            </a:r>
            <a:r>
              <a:rPr lang="it-IT" sz="24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Bettonte</a:t>
            </a:r>
            <a:r>
              <a:rPr lang="it-IT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      (tecnico) (100%)</a:t>
            </a:r>
            <a:endParaRPr lang="it-IT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195" name="CasellaDiTesto 7"/>
          <p:cNvSpPr txBox="1">
            <a:spLocks noChangeArrowheads="1"/>
          </p:cNvSpPr>
          <p:nvPr/>
        </p:nvSpPr>
        <p:spPr bwMode="auto">
          <a:xfrm>
            <a:off x="703263" y="2825750"/>
            <a:ext cx="8056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Richieste </a:t>
            </a:r>
            <a:r>
              <a:rPr lang="it-IT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2014  </a:t>
            </a:r>
            <a:r>
              <a:rPr lang="it-IT" sz="2400" dirty="0">
                <a:latin typeface="Calibri" pitchFamily="34" charset="0"/>
                <a:ea typeface="Calibri" pitchFamily="34" charset="0"/>
                <a:cs typeface="Calibri" pitchFamily="34" charset="0"/>
              </a:rPr>
              <a:t>(in</a:t>
            </a:r>
            <a:r>
              <a:rPr lang="it-IT" sz="32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it-IT" b="1" dirty="0"/>
              <a:t>k€)</a:t>
            </a:r>
            <a:endParaRPr lang="it-IT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40054239"/>
              </p:ext>
            </p:extLst>
          </p:nvPr>
        </p:nvGraphicFramePr>
        <p:xfrm>
          <a:off x="1259633" y="3743325"/>
          <a:ext cx="6709618" cy="12731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456"/>
                <a:gridCol w="1763462"/>
                <a:gridCol w="2031852"/>
                <a:gridCol w="1341924"/>
                <a:gridCol w="1341924"/>
              </a:tblGrid>
              <a:tr h="636588"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Missioni</a:t>
                      </a:r>
                      <a:endParaRPr lang="it-IT" sz="1800" dirty="0"/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Consumo</a:t>
                      </a:r>
                      <a:endParaRPr lang="it-IT" sz="1800" dirty="0"/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Apparati</a:t>
                      </a:r>
                      <a:endParaRPr lang="it-IT" sz="1800" dirty="0"/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Tot</a:t>
                      </a:r>
                      <a:endParaRPr lang="it-IT" sz="1800" dirty="0"/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</a:tr>
              <a:tr h="636588">
                <a:tc>
                  <a:txBody>
                    <a:bodyPr/>
                    <a:lstStyle/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bg1"/>
                          </a:solidFill>
                        </a:rPr>
                        <a:t>50 </a:t>
                      </a:r>
                      <a:r>
                        <a:rPr lang="it-IT" sz="1800" b="1" dirty="0" smtClean="0">
                          <a:solidFill>
                            <a:schemeClr val="bg1"/>
                          </a:solidFill>
                        </a:rPr>
                        <a:t>k€</a:t>
                      </a:r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9CC"/>
                    </a:solidFill>
                  </a:tcPr>
                </a:tc>
              </a:tr>
            </a:tbl>
          </a:graphicData>
        </a:graphic>
      </p:graphicFrame>
      <p:sp>
        <p:nvSpPr>
          <p:cNvPr id="8216" name="CasellaDiTesto 7"/>
          <p:cNvSpPr txBox="1">
            <a:spLocks noChangeArrowheads="1"/>
          </p:cNvSpPr>
          <p:nvPr/>
        </p:nvSpPr>
        <p:spPr bwMode="auto">
          <a:xfrm>
            <a:off x="744538" y="5251450"/>
            <a:ext cx="8056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sz="2400">
                <a:latin typeface="Calibri" pitchFamily="34" charset="0"/>
                <a:ea typeface="Calibri" pitchFamily="34" charset="0"/>
                <a:cs typeface="Calibri" pitchFamily="34" charset="0"/>
              </a:rPr>
              <a:t>Per i lavori previsti si utilizzeranno le officine</a:t>
            </a:r>
          </a:p>
          <a:p>
            <a:pPr algn="l" eaLnBrk="1" hangingPunct="1"/>
            <a:r>
              <a:rPr lang="it-IT" sz="2400">
                <a:latin typeface="Calibri" pitchFamily="34" charset="0"/>
                <a:ea typeface="Calibri" pitchFamily="34" charset="0"/>
                <a:cs typeface="Calibri" pitchFamily="34" charset="0"/>
              </a:rPr>
              <a:t>meccaniche ed elettroniche di Trento e del CERN</a:t>
            </a:r>
          </a:p>
        </p:txBody>
      </p:sp>
    </p:spTree>
    <p:extLst>
      <p:ext uri="{BB962C8B-B14F-4D97-AF65-F5344CB8AC3E}">
        <p14:creationId xmlns="" xmlns:p14="http://schemas.microsoft.com/office/powerpoint/2010/main" val="4000262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sellaDiTesto 7"/>
          <p:cNvSpPr txBox="1">
            <a:spLocks noChangeArrowheads="1"/>
          </p:cNvSpPr>
          <p:nvPr/>
        </p:nvSpPr>
        <p:spPr bwMode="auto">
          <a:xfrm>
            <a:off x="0" y="192088"/>
            <a:ext cx="9143999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it-IT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Giustificazione richieste 2011</a:t>
            </a:r>
            <a:endParaRPr lang="it-IT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9219" name="CasellaDiTesto 4"/>
          <p:cNvSpPr txBox="1">
            <a:spLocks noChangeArrowheads="1"/>
          </p:cNvSpPr>
          <p:nvPr/>
        </p:nvSpPr>
        <p:spPr bwMode="auto">
          <a:xfrm>
            <a:off x="385762" y="685800"/>
            <a:ext cx="85756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it-IT" b="1" dirty="0" smtClean="0"/>
              <a:t>Missioni</a:t>
            </a:r>
            <a:r>
              <a:rPr lang="it-IT" dirty="0" smtClean="0"/>
              <a:t>  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it-IT" dirty="0" smtClean="0"/>
              <a:t> 25 </a:t>
            </a:r>
            <a:r>
              <a:rPr lang="it-IT" dirty="0" err="1"/>
              <a:t>k</a:t>
            </a:r>
            <a:r>
              <a:rPr lang="it-IT" dirty="0" err="1" smtClean="0"/>
              <a:t>€</a:t>
            </a:r>
            <a:r>
              <a:rPr lang="it-IT" dirty="0" smtClean="0"/>
              <a:t>: </a:t>
            </a:r>
            <a:r>
              <a:rPr lang="it-IT" dirty="0" smtClean="0"/>
              <a:t>6 mesi </a:t>
            </a:r>
            <a:r>
              <a:rPr lang="it-IT" dirty="0"/>
              <a:t>uomo CERN per </a:t>
            </a:r>
            <a:r>
              <a:rPr lang="it-IT" dirty="0" smtClean="0"/>
              <a:t>test - misure eccitazione Ps – settaggio                  fascio e+ nel magnete 5T e 1 T-  rivelazione Ps nel magnete 1 T  </a:t>
            </a:r>
            <a:endParaRPr lang="it-IT" dirty="0"/>
          </a:p>
          <a:p>
            <a:pPr algn="l" eaLnBrk="1" hangingPunct="1"/>
            <a:endParaRPr lang="it-IT" b="1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it-IT" dirty="0" smtClean="0"/>
              <a:t> 4 </a:t>
            </a:r>
            <a:r>
              <a:rPr lang="it-IT" dirty="0" err="1" smtClean="0"/>
              <a:t>k</a:t>
            </a:r>
            <a:r>
              <a:rPr lang="it-IT" dirty="0" err="1" smtClean="0"/>
              <a:t>€</a:t>
            </a:r>
            <a:r>
              <a:rPr lang="it-IT" dirty="0" smtClean="0"/>
              <a:t>:  </a:t>
            </a:r>
            <a:r>
              <a:rPr lang="it-IT" dirty="0" smtClean="0"/>
              <a:t>1 mesi uomo FRMII per  misure </a:t>
            </a:r>
            <a:r>
              <a:rPr lang="it-IT" dirty="0" err="1" smtClean="0"/>
              <a:t>cooling</a:t>
            </a:r>
            <a:r>
              <a:rPr lang="it-IT" dirty="0" smtClean="0"/>
              <a:t> Ps</a:t>
            </a:r>
            <a:endParaRPr lang="it-IT" b="1" dirty="0" smtClean="0"/>
          </a:p>
          <a:p>
            <a:pPr algn="l" eaLnBrk="1" hangingPunct="1"/>
            <a:endParaRPr lang="it-IT" b="1" dirty="0" smtClean="0"/>
          </a:p>
          <a:p>
            <a:pPr algn="l" eaLnBrk="1" hangingPunct="1"/>
            <a:r>
              <a:rPr lang="it-IT" b="1" dirty="0" smtClean="0"/>
              <a:t>TOT </a:t>
            </a:r>
            <a:r>
              <a:rPr lang="it-IT" b="1" dirty="0" smtClean="0"/>
              <a:t>29  </a:t>
            </a:r>
            <a:r>
              <a:rPr lang="it-IT" b="1" dirty="0"/>
              <a:t>k€</a:t>
            </a:r>
            <a:r>
              <a:rPr lang="it-IT" dirty="0"/>
              <a:t>  </a:t>
            </a:r>
          </a:p>
        </p:txBody>
      </p:sp>
      <p:sp>
        <p:nvSpPr>
          <p:cNvPr id="9220" name="CasellaDiTesto 5"/>
          <p:cNvSpPr txBox="1">
            <a:spLocks noChangeArrowheads="1"/>
          </p:cNvSpPr>
          <p:nvPr/>
        </p:nvSpPr>
        <p:spPr bwMode="auto">
          <a:xfrm rot="10800000" flipV="1">
            <a:off x="381000" y="3431976"/>
            <a:ext cx="82581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it-IT" b="1" dirty="0"/>
              <a:t>Apparati</a:t>
            </a:r>
            <a:r>
              <a:rPr lang="it-IT" dirty="0" smtClean="0"/>
              <a:t>: </a:t>
            </a:r>
            <a:endParaRPr lang="it-IT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1 </a:t>
            </a:r>
            <a:r>
              <a:rPr lang="it-IT" dirty="0" err="1" smtClean="0"/>
              <a:t>digitizer</a:t>
            </a:r>
            <a:r>
              <a:rPr lang="it-IT" dirty="0" smtClean="0"/>
              <a:t> CAEN per analisi segnali rapidi da 1 </a:t>
            </a:r>
            <a:r>
              <a:rPr lang="it-IT" dirty="0" err="1" smtClean="0"/>
              <a:t>Gsample</a:t>
            </a:r>
            <a:r>
              <a:rPr lang="it-IT" dirty="0" smtClean="0"/>
              <a:t>/s a 10 bit circa</a:t>
            </a:r>
            <a:r>
              <a:rPr lang="it-IT" dirty="0" smtClean="0"/>
              <a:t>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2  </a:t>
            </a:r>
            <a:r>
              <a:rPr lang="it-IT" dirty="0" err="1" smtClean="0"/>
              <a:t>quad</a:t>
            </a:r>
            <a:r>
              <a:rPr lang="it-IT" dirty="0" smtClean="0"/>
              <a:t> timing </a:t>
            </a:r>
            <a:r>
              <a:rPr lang="it-IT" dirty="0" err="1" smtClean="0"/>
              <a:t>filter</a:t>
            </a:r>
            <a:r>
              <a:rPr lang="it-IT" dirty="0" smtClean="0"/>
              <a:t> </a:t>
            </a:r>
            <a:r>
              <a:rPr lang="it-IT" dirty="0" err="1" smtClean="0"/>
              <a:t>amplifier</a:t>
            </a:r>
            <a:r>
              <a:rPr lang="it-IT" dirty="0" smtClean="0"/>
              <a:t> </a:t>
            </a:r>
            <a:r>
              <a:rPr lang="it-IT" dirty="0" err="1" smtClean="0"/>
              <a:t>Ortec</a:t>
            </a:r>
            <a:r>
              <a:rPr lang="it-IT" dirty="0" smtClean="0"/>
              <a:t> 863 per </a:t>
            </a:r>
            <a:r>
              <a:rPr lang="it-IT" dirty="0" err="1" smtClean="0"/>
              <a:t>channeltron</a:t>
            </a:r>
            <a:r>
              <a:rPr lang="it-IT" dirty="0" smtClean="0"/>
              <a:t> e </a:t>
            </a:r>
            <a:r>
              <a:rPr lang="it-IT" dirty="0" err="1" smtClean="0"/>
              <a:t>NaI</a:t>
            </a:r>
            <a:r>
              <a:rPr lang="it-IT" dirty="0" smtClean="0"/>
              <a:t> circa; </a:t>
            </a:r>
            <a:endParaRPr lang="it-IT" dirty="0" smtClean="0"/>
          </a:p>
          <a:p>
            <a:pPr algn="just" eaLnBrk="1" hangingPunct="1">
              <a:buFont typeface="Arial" pitchFamily="34" charset="0"/>
              <a:buChar char="•"/>
            </a:pPr>
            <a:r>
              <a:rPr lang="it-IT" dirty="0" smtClean="0"/>
              <a:t>1 </a:t>
            </a:r>
            <a:r>
              <a:rPr lang="it-IT" dirty="0" smtClean="0"/>
              <a:t>CF800 </a:t>
            </a:r>
            <a:r>
              <a:rPr lang="it-IT" dirty="0" err="1" smtClean="0"/>
              <a:t>Ortec</a:t>
            </a:r>
            <a:r>
              <a:rPr lang="it-IT" dirty="0" smtClean="0"/>
              <a:t> discriminatore 8 canali circa; </a:t>
            </a:r>
            <a:r>
              <a:rPr lang="it-IT" dirty="0" err="1" smtClean="0"/>
              <a:t>dual</a:t>
            </a:r>
            <a:r>
              <a:rPr lang="it-IT" dirty="0" smtClean="0"/>
              <a:t> ADC 7072T. </a:t>
            </a:r>
            <a:r>
              <a:rPr lang="it-IT" b="1" dirty="0" smtClean="0"/>
              <a:t> </a:t>
            </a:r>
            <a:endParaRPr lang="it-IT" b="1" dirty="0" smtClean="0"/>
          </a:p>
          <a:p>
            <a:pPr algn="just" eaLnBrk="1" hangingPunct="1"/>
            <a:endParaRPr lang="it-IT" b="1" dirty="0" smtClean="0"/>
          </a:p>
          <a:p>
            <a:pPr algn="just" eaLnBrk="1" hangingPunct="1"/>
            <a:r>
              <a:rPr lang="it-IT" b="1" dirty="0" smtClean="0"/>
              <a:t>17  </a:t>
            </a:r>
            <a:r>
              <a:rPr lang="it-IT" b="1" dirty="0" err="1" smtClean="0"/>
              <a:t>k</a:t>
            </a:r>
            <a:r>
              <a:rPr lang="it-IT" b="1" dirty="0" err="1"/>
              <a:t>€</a:t>
            </a:r>
            <a:r>
              <a:rPr lang="it-IT" dirty="0" smtClean="0"/>
              <a:t> </a:t>
            </a:r>
          </a:p>
          <a:p>
            <a:pPr algn="l" eaLnBrk="1" hangingPunct="1"/>
            <a:endParaRPr lang="it-IT" b="1" dirty="0" smtClean="0"/>
          </a:p>
          <a:p>
            <a:pPr algn="l" eaLnBrk="1" hangingPunct="1"/>
            <a:r>
              <a:rPr lang="it-IT" b="1" dirty="0" smtClean="0"/>
              <a:t>Consumabili </a:t>
            </a:r>
            <a:r>
              <a:rPr lang="it-IT" dirty="0" smtClean="0"/>
              <a:t>:  rivelatori-componentistica elettronica – materiale da vuoto -     </a:t>
            </a:r>
            <a:r>
              <a:rPr lang="it-IT" b="1" dirty="0"/>
              <a:t>7</a:t>
            </a:r>
            <a:r>
              <a:rPr lang="it-IT" b="1" dirty="0" smtClean="0"/>
              <a:t>  </a:t>
            </a:r>
            <a:r>
              <a:rPr lang="it-IT" b="1" dirty="0" err="1"/>
              <a:t>k€</a:t>
            </a:r>
            <a:r>
              <a:rPr lang="it-IT" dirty="0"/>
              <a:t> </a:t>
            </a:r>
          </a:p>
        </p:txBody>
      </p:sp>
      <p:sp>
        <p:nvSpPr>
          <p:cNvPr id="9221" name="CasellaDiTesto 6"/>
          <p:cNvSpPr txBox="1">
            <a:spLocks noChangeArrowheads="1"/>
          </p:cNvSpPr>
          <p:nvPr/>
        </p:nvSpPr>
        <p:spPr bwMode="auto">
          <a:xfrm>
            <a:off x="4359275" y="5521325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31222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AEgIS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Antimatter Experiment: gravity, </a:t>
            </a:r>
            <a:r>
              <a:rPr lang="en-GB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Interferometry</a:t>
            </a:r>
            <a:r>
              <a:rPr lang="en-GB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Spectroscopy</a:t>
            </a:r>
            <a:endParaRPr lang="en-GB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22" descr="anti-gravity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05000"/>
            <a:ext cx="2347664" cy="2224608"/>
          </a:xfrm>
          <a:prstGeom prst="rect">
            <a:avLst/>
          </a:prstGeom>
          <a:noFill/>
        </p:spPr>
      </p:pic>
      <p:sp>
        <p:nvSpPr>
          <p:cNvPr id="5" name="Segnaposto contenuto 8"/>
          <p:cNvSpPr txBox="1">
            <a:spLocks/>
          </p:cNvSpPr>
          <p:nvPr/>
        </p:nvSpPr>
        <p:spPr>
          <a:xfrm>
            <a:off x="228600" y="1752600"/>
            <a:ext cx="75438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</a:t>
            </a:r>
            <a:r>
              <a:rPr kumimoji="0" lang="it-IT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 on </a:t>
            </a:r>
            <a:r>
              <a:rPr kumimoji="0" lang="it-IT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anti-hydrogen</a:t>
            </a: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Anti-hydrogen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spectroscopy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Methods: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Moirè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deflectometer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Motivations</a:t>
            </a: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 the Weak equivalence principle (WEP)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CPT  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9108002"/>
          <p:cNvPicPr>
            <a:picLocks noChangeAspect="1" noChangeArrowheads="1"/>
          </p:cNvPicPr>
          <p:nvPr/>
        </p:nvPicPr>
        <p:blipFill>
          <a:blip r:embed="rId3" cstate="print"/>
          <a:srcRect t="33380" r="279"/>
          <a:stretch>
            <a:fillRect/>
          </a:stretch>
        </p:blipFill>
        <p:spPr bwMode="auto">
          <a:xfrm>
            <a:off x="6800281" y="4267200"/>
            <a:ext cx="2164207" cy="231446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8" name="Freccia a destra 7"/>
          <p:cNvSpPr/>
          <p:nvPr/>
        </p:nvSpPr>
        <p:spPr>
          <a:xfrm>
            <a:off x="5292080" y="5157192"/>
            <a:ext cx="3024336" cy="72008"/>
          </a:xfrm>
          <a:prstGeom prst="rightArrow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4139952" y="4859868"/>
            <a:ext cx="264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antimatter disappearance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979712" y="113928"/>
            <a:ext cx="511256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AEgIS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experiment</a:t>
            </a: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 flipV="1">
            <a:off x="1754188" y="1468367"/>
            <a:ext cx="6505575" cy="3822700"/>
            <a:chOff x="1360" y="2312"/>
            <a:chExt cx="3060" cy="197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360" y="2312"/>
              <a:ext cx="3060" cy="1972"/>
            </a:xfrm>
            <a:prstGeom prst="rect">
              <a:avLst/>
            </a:prstGeom>
            <a:solidFill>
              <a:schemeClr val="bg1">
                <a:alpha val="25098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it-IT"/>
            </a:p>
          </p:txBody>
        </p:sp>
        <p:pic>
          <p:nvPicPr>
            <p:cNvPr id="6" name="Picture 6" descr="Aegis_sketch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0" y="2312"/>
              <a:ext cx="3060" cy="1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332711"/>
            <a:ext cx="2362200" cy="5519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3112957"/>
            <a:ext cx="230864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Antiprotons 100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mK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04787" y="1539070"/>
            <a:ext cx="215741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 positrons bunch</a:t>
            </a: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5 ns e 10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8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1600" b="1" dirty="0" smtClean="0">
                <a:solidFill>
                  <a:srgbClr val="FF0000"/>
                </a:solidFill>
              </a:rPr>
              <a:t>(1 </a:t>
            </a:r>
            <a:r>
              <a:rPr lang="en-US" sz="1600" b="1" dirty="0">
                <a:solidFill>
                  <a:srgbClr val="FF0000"/>
                </a:solidFill>
              </a:rPr>
              <a:t>mm </a:t>
            </a:r>
            <a:r>
              <a:rPr lang="en-US" sz="1600" b="1" dirty="0" smtClean="0">
                <a:solidFill>
                  <a:srgbClr val="FF0000"/>
                </a:solidFill>
              </a:rPr>
              <a:t> in diameter)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H="1">
            <a:off x="5340350" y="3511480"/>
            <a:ext cx="46038" cy="42545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902200" y="1066800"/>
            <a:ext cx="32321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1.</a:t>
            </a:r>
            <a:r>
              <a:rPr lang="en-US" sz="2000" b="1" dirty="0" smtClean="0">
                <a:solidFill>
                  <a:srgbClr val="000066"/>
                </a:solidFill>
              </a:rPr>
              <a:t>Positron-cooled positronium converter</a:t>
            </a:r>
            <a:endParaRPr lang="it-IT" sz="2000" b="1" dirty="0">
              <a:solidFill>
                <a:srgbClr val="000066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6553200" y="5257800"/>
            <a:ext cx="1752600" cy="64633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4.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</a:rPr>
              <a:t>Moirè</a:t>
            </a:r>
            <a:endParaRPr lang="en-US" b="1" dirty="0" smtClean="0">
              <a:solidFill>
                <a:srgbClr val="000066"/>
              </a:solidFill>
            </a:endParaRPr>
          </a:p>
          <a:p>
            <a:pPr>
              <a:defRPr/>
            </a:pPr>
            <a:r>
              <a:rPr lang="en-US" b="1" dirty="0" err="1" smtClean="0">
                <a:solidFill>
                  <a:srgbClr val="000066"/>
                </a:solidFill>
              </a:rPr>
              <a:t>deflectometer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6470650" y="4438580"/>
            <a:ext cx="487363" cy="14763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971800" y="5464314"/>
            <a:ext cx="311694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4.</a:t>
            </a:r>
            <a:r>
              <a:rPr lang="en-US" sz="2000" b="1" dirty="0" smtClean="0">
                <a:solidFill>
                  <a:srgbClr val="000066"/>
                </a:solidFill>
              </a:rPr>
              <a:t>Hbar beam formation by </a:t>
            </a:r>
          </a:p>
          <a:p>
            <a:r>
              <a:rPr lang="en-US" sz="2000" b="1" dirty="0" smtClean="0">
                <a:solidFill>
                  <a:srgbClr val="000066"/>
                </a:solidFill>
              </a:rPr>
              <a:t>Stark acceleration</a:t>
            </a: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1725613" y="2830442"/>
            <a:ext cx="2009775" cy="746125"/>
          </a:xfrm>
          <a:prstGeom prst="line">
            <a:avLst/>
          </a:prstGeom>
          <a:noFill/>
          <a:ln w="762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2220913" y="1835080"/>
            <a:ext cx="974725" cy="47783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5695950" y="1716017"/>
            <a:ext cx="333375" cy="1041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5334000" y="4419600"/>
            <a:ext cx="7620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016625" y="2259012"/>
            <a:ext cx="29448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2.</a:t>
            </a:r>
            <a:r>
              <a:rPr lang="en-US" sz="2000" b="1" dirty="0" smtClean="0">
                <a:solidFill>
                  <a:srgbClr val="000066"/>
                </a:solidFill>
              </a:rPr>
              <a:t>Lasers for Ps excitation in Rydberg states</a:t>
            </a:r>
            <a:endParaRPr lang="it-IT" sz="2000" b="1" dirty="0">
              <a:solidFill>
                <a:srgbClr val="000066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5454650" y="3657530"/>
            <a:ext cx="1362075" cy="46037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>
            <a:off x="6805613" y="2959030"/>
            <a:ext cx="311150" cy="661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Picture 37" descr="hx3100mK1cmg600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0563" y="3371780"/>
            <a:ext cx="65087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010400" y="3376613"/>
          <a:ext cx="1141412" cy="738187"/>
        </p:xfrm>
        <a:graphic>
          <a:graphicData uri="http://schemas.openxmlformats.org/presentationml/2006/ole">
            <p:oleObj spid="_x0000_s3074" name="Equazione" r:id="rId6" imgW="647640" imgH="419040" progId="Equation.3">
              <p:embed/>
            </p:oleObj>
          </a:graphicData>
        </a:graphic>
      </p:graphicFrame>
      <p:sp>
        <p:nvSpPr>
          <p:cNvPr id="24" name="Ovale 23"/>
          <p:cNvSpPr/>
          <p:nvPr/>
        </p:nvSpPr>
        <p:spPr>
          <a:xfrm>
            <a:off x="76200" y="1379467"/>
            <a:ext cx="19812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0" y="3055867"/>
            <a:ext cx="2743200" cy="6096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085868" y="4808467"/>
            <a:ext cx="286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000066"/>
                </a:solidFill>
              </a:rPr>
              <a:t>Anti hydrogen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gis_layout_col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704" b="1010"/>
          <a:stretch>
            <a:fillRect/>
          </a:stretch>
        </p:blipFill>
        <p:spPr>
          <a:xfrm>
            <a:off x="3200400" y="3886200"/>
            <a:ext cx="5943600" cy="2971800"/>
          </a:xfrm>
          <a:prstGeom prst="rect">
            <a:avLst/>
          </a:prstGeom>
        </p:spPr>
      </p:pic>
      <p:pic>
        <p:nvPicPr>
          <p:cNvPr id="30721" name="Picture 1" descr="http://aegis.web.cern.ch/aegis/data/images/7021t_and_5t_magne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3860800" cy="274320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790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990600"/>
            <a:ext cx="2832489" cy="21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 r="6061"/>
          <a:stretch>
            <a:fillRect/>
          </a:stretch>
        </p:blipFill>
        <p:spPr bwMode="auto">
          <a:xfrm>
            <a:off x="152400" y="3505200"/>
            <a:ext cx="3200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reccia a destra 7"/>
          <p:cNvSpPr/>
          <p:nvPr/>
        </p:nvSpPr>
        <p:spPr>
          <a:xfrm>
            <a:off x="685800" y="5181600"/>
            <a:ext cx="20574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381000" y="4736068"/>
            <a:ext cx="262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Antiproton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AD</a:t>
            </a:r>
            <a:endParaRPr lang="it-IT" dirty="0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1979712" y="76200"/>
            <a:ext cx="5112568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AEgIS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apparatus</a:t>
            </a: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 b="16832"/>
          <a:stretch>
            <a:fillRect/>
          </a:stretch>
        </p:blipFill>
        <p:spPr bwMode="auto">
          <a:xfrm>
            <a:off x="76200" y="990600"/>
            <a:ext cx="53071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tangolo 5"/>
          <p:cNvSpPr/>
          <p:nvPr/>
        </p:nvSpPr>
        <p:spPr>
          <a:xfrm>
            <a:off x="382807" y="76200"/>
            <a:ext cx="85325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First antiproton run taken  in 2012!!</a:t>
            </a:r>
          </a:p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666" t="4000" r="2694" b="5333"/>
          <a:stretch>
            <a:fillRect/>
          </a:stretch>
        </p:blipFill>
        <p:spPr bwMode="auto">
          <a:xfrm>
            <a:off x="2057400" y="4038600"/>
            <a:ext cx="5410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143000"/>
            <a:ext cx="3276600" cy="219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571649" y="3505200"/>
            <a:ext cx="112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Catching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352800" y="35052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Cooling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324600" y="3429000"/>
            <a:ext cx="109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Stacking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629049" y="6400800"/>
            <a:ext cx="102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Storage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6"/>
          <p:cNvGrpSpPr/>
          <p:nvPr/>
        </p:nvGrpSpPr>
        <p:grpSpPr>
          <a:xfrm>
            <a:off x="0" y="2924944"/>
            <a:ext cx="9220200" cy="2952328"/>
            <a:chOff x="0" y="2891034"/>
            <a:chExt cx="9216000" cy="31097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989" b="18463"/>
            <a:stretch>
              <a:fillRect/>
            </a:stretch>
          </p:blipFill>
          <p:spPr bwMode="auto">
            <a:xfrm>
              <a:off x="0" y="3081356"/>
              <a:ext cx="9144000" cy="29194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836" y="4156074"/>
              <a:ext cx="623890" cy="304800"/>
              <a:chOff x="376" y="2135"/>
              <a:chExt cx="393" cy="192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680" y="2135"/>
                <a:ext cx="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000" dirty="0">
                    <a:solidFill>
                      <a:srgbClr val="FF0000"/>
                    </a:solidFill>
                  </a:rPr>
                  <a:t>p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376" y="2180"/>
                <a:ext cx="9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99425" y="4443976"/>
              <a:ext cx="536575" cy="269875"/>
            </a:xfrm>
            <a:prstGeom prst="rightArrow">
              <a:avLst>
                <a:gd name="adj1" fmla="val 50000"/>
                <a:gd name="adj2" fmla="val 49706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it-IT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5040000" y="3627138"/>
              <a:ext cx="1279997" cy="5448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5 T - 4K 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 err="1" smtClean="0"/>
                <a:t>trap</a:t>
              </a:r>
              <a:endParaRPr lang="it-IT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7708200" y="3735723"/>
              <a:ext cx="1507800" cy="81724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err="1" smtClean="0">
                  <a:solidFill>
                    <a:schemeClr val="tx1"/>
                  </a:solidFill>
                </a:rPr>
                <a:t>Moirè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 err="1" smtClean="0">
                  <a:solidFill>
                    <a:schemeClr val="tx1"/>
                  </a:solidFill>
                </a:rPr>
                <a:t>Deflectometer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611560" y="2891034"/>
              <a:ext cx="966788" cy="5448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it-IT" sz="1600" b="1" dirty="0" err="1" smtClean="0"/>
                <a:t>Positron</a:t>
              </a:r>
              <a:r>
                <a:rPr lang="it-IT" sz="1600" b="1" dirty="0" smtClean="0"/>
                <a:t> source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835696" y="2891034"/>
              <a:ext cx="1281108" cy="5448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err="1" smtClean="0">
                  <a:solidFill>
                    <a:schemeClr val="tx1"/>
                  </a:solidFill>
                </a:rPr>
                <a:t>Positron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accumulator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3505200" y="3409968"/>
              <a:ext cx="1428760" cy="27241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Transfer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line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6350378" y="3028968"/>
              <a:ext cx="1425622" cy="81724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1 T  - </a:t>
              </a:r>
              <a:r>
                <a:rPr lang="it-IT" sz="1600" b="1" dirty="0" smtClean="0"/>
                <a:t>100 </a:t>
              </a:r>
              <a:r>
                <a:rPr lang="it-IT" sz="1600" b="1" dirty="0" err="1" smtClean="0"/>
                <a:t>m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K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 err="1" smtClean="0"/>
                <a:t>Anti-hydrogen</a:t>
              </a:r>
              <a:r>
                <a:rPr lang="it-IT" sz="1600" b="1" dirty="0" smtClean="0"/>
                <a:t> production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-5400000">
            <a:off x="-319881" y="3626569"/>
            <a:ext cx="914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AD SIDE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204396" y="3925485"/>
            <a:ext cx="733864" cy="274320"/>
          </a:xfrm>
        </p:spPr>
        <p:txBody>
          <a:bodyPr/>
          <a:lstStyle/>
          <a:p>
            <a:fld id="{FF893780-89FC-4315-AE15-E0BD1A33D77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8532440" y="3829814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</a:rPr>
              <a:t>/31</a:t>
            </a:r>
            <a:endParaRPr lang="it-IT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838200" y="37728"/>
            <a:ext cx="73152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The activities of Trento group</a:t>
            </a: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e 21"/>
          <p:cNvSpPr/>
          <p:nvPr/>
        </p:nvSpPr>
        <p:spPr>
          <a:xfrm>
            <a:off x="1763688" y="1481336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e 22"/>
          <p:cNvSpPr/>
          <p:nvPr/>
        </p:nvSpPr>
        <p:spPr>
          <a:xfrm>
            <a:off x="4139952" y="1481336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6732240" y="1409328"/>
            <a:ext cx="576064" cy="57606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1842392" y="14813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1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211960" y="14813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2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876256" y="14093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3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9" name="Freccia in giù 28"/>
          <p:cNvSpPr/>
          <p:nvPr/>
        </p:nvSpPr>
        <p:spPr>
          <a:xfrm>
            <a:off x="4355976" y="2209800"/>
            <a:ext cx="63624" cy="1723256"/>
          </a:xfrm>
          <a:prstGeom prst="down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ccia in giù 29"/>
          <p:cNvSpPr/>
          <p:nvPr/>
        </p:nvSpPr>
        <p:spPr>
          <a:xfrm>
            <a:off x="2051720" y="2209800"/>
            <a:ext cx="81880" cy="499120"/>
          </a:xfrm>
          <a:prstGeom prst="down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ccia in giù 30"/>
          <p:cNvSpPr/>
          <p:nvPr/>
        </p:nvSpPr>
        <p:spPr>
          <a:xfrm>
            <a:off x="7020272" y="2209800"/>
            <a:ext cx="66328" cy="715144"/>
          </a:xfrm>
          <a:prstGeom prst="down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1547664" y="977280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e+ beam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563888" y="1039996"/>
            <a:ext cx="16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Ps spectroscopy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940152" y="977280"/>
            <a:ext cx="232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Ps cooling &amp; converter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5642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691680" y="76200"/>
            <a:ext cx="6048672" cy="70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GB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Positron system</a:t>
            </a:r>
            <a:endParaRPr lang="en-GB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6"/>
          <p:cNvGrpSpPr/>
          <p:nvPr/>
        </p:nvGrpSpPr>
        <p:grpSpPr>
          <a:xfrm>
            <a:off x="0" y="3501008"/>
            <a:ext cx="9220200" cy="2952328"/>
            <a:chOff x="0" y="2891034"/>
            <a:chExt cx="9216000" cy="310973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989" b="18463"/>
            <a:stretch>
              <a:fillRect/>
            </a:stretch>
          </p:blipFill>
          <p:spPr bwMode="auto">
            <a:xfrm>
              <a:off x="0" y="3081356"/>
              <a:ext cx="9144000" cy="29194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6836" y="4156074"/>
              <a:ext cx="623890" cy="304800"/>
              <a:chOff x="376" y="2135"/>
              <a:chExt cx="393" cy="192"/>
            </a:xfrm>
          </p:grpSpPr>
          <p:sp>
            <p:nvSpPr>
              <p:cNvPr id="13" name="Text Box 5"/>
              <p:cNvSpPr txBox="1">
                <a:spLocks noChangeArrowheads="1"/>
              </p:cNvSpPr>
              <p:nvPr/>
            </p:nvSpPr>
            <p:spPr bwMode="auto">
              <a:xfrm>
                <a:off x="680" y="2135"/>
                <a:ext cx="89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it-IT" sz="2000" dirty="0">
                    <a:solidFill>
                      <a:srgbClr val="FF0000"/>
                    </a:solidFill>
                  </a:rPr>
                  <a:t>p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376" y="2180"/>
                <a:ext cx="97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99425" y="4443976"/>
              <a:ext cx="536575" cy="269875"/>
            </a:xfrm>
            <a:prstGeom prst="rightArrow">
              <a:avLst>
                <a:gd name="adj1" fmla="val 50000"/>
                <a:gd name="adj2" fmla="val 49706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it-IT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5040000" y="3627138"/>
              <a:ext cx="1279997" cy="5448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5 T - 4K 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 err="1" smtClean="0"/>
                <a:t>trap</a:t>
              </a:r>
              <a:endParaRPr lang="it-IT" sz="16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7708200" y="3735723"/>
              <a:ext cx="1507800" cy="81724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err="1" smtClean="0">
                  <a:solidFill>
                    <a:schemeClr val="tx1"/>
                  </a:solidFill>
                </a:rPr>
                <a:t>Moirè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 err="1" smtClean="0">
                  <a:solidFill>
                    <a:schemeClr val="tx1"/>
                  </a:solidFill>
                </a:rPr>
                <a:t>Deflectometer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611560" y="2891034"/>
              <a:ext cx="966788" cy="5448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it-IT" sz="1600" b="1" dirty="0" err="1" smtClean="0"/>
                <a:t>Positron</a:t>
              </a:r>
              <a:r>
                <a:rPr lang="it-IT" sz="1600" b="1" dirty="0" smtClean="0"/>
                <a:t> source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auto">
            <a:xfrm>
              <a:off x="1835696" y="2891034"/>
              <a:ext cx="1281108" cy="5448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err="1" smtClean="0">
                  <a:solidFill>
                    <a:schemeClr val="tx1"/>
                  </a:solidFill>
                </a:rPr>
                <a:t>Positron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accumulator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auto">
            <a:xfrm>
              <a:off x="3505200" y="3409968"/>
              <a:ext cx="1428760" cy="27241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Transfer 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line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6350378" y="3028968"/>
              <a:ext cx="1425622" cy="817245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0" tIns="0" rIns="0" bIns="0" anchor="ctr">
              <a:spAutoFit/>
            </a:bodyPr>
            <a:lstStyle/>
            <a:p>
              <a:pPr algn="ctr"/>
              <a:r>
                <a:rPr lang="it-IT" sz="1600" b="1" dirty="0" smtClean="0">
                  <a:solidFill>
                    <a:schemeClr val="tx1"/>
                  </a:solidFill>
                </a:rPr>
                <a:t>1 T  - </a:t>
              </a:r>
              <a:r>
                <a:rPr lang="it-IT" sz="1600" b="1" dirty="0" smtClean="0"/>
                <a:t>100 </a:t>
              </a:r>
              <a:r>
                <a:rPr lang="it-IT" sz="1600" b="1" dirty="0" err="1" smtClean="0"/>
                <a:t>m</a:t>
              </a:r>
              <a:r>
                <a:rPr lang="it-IT" sz="1600" b="1" dirty="0" err="1" smtClean="0">
                  <a:solidFill>
                    <a:schemeClr val="tx1"/>
                  </a:solidFill>
                </a:rPr>
                <a:t>K</a:t>
              </a:r>
              <a:r>
                <a:rPr lang="it-IT" sz="1600" b="1" dirty="0" smtClean="0">
                  <a:solidFill>
                    <a:schemeClr val="tx1"/>
                  </a:solidFill>
                </a:rPr>
                <a:t> </a:t>
              </a:r>
              <a:endParaRPr lang="it-IT" sz="1600" b="1" dirty="0">
                <a:solidFill>
                  <a:schemeClr val="tx1"/>
                </a:solidFill>
              </a:endParaRPr>
            </a:p>
            <a:p>
              <a:pPr algn="ctr"/>
              <a:r>
                <a:rPr lang="it-IT" sz="1600" b="1" dirty="0" err="1" smtClean="0"/>
                <a:t>Anti-hydrogen</a:t>
              </a:r>
              <a:r>
                <a:rPr lang="it-IT" sz="1600" b="1" dirty="0" smtClean="0"/>
                <a:t> production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 rot="-5400000">
            <a:off x="-319881" y="3626569"/>
            <a:ext cx="91440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it-IT" sz="1800" dirty="0">
                <a:solidFill>
                  <a:schemeClr val="tx1"/>
                </a:solidFill>
              </a:rPr>
              <a:t>AD SIDE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Segnaposto numero diapositiva 20"/>
          <p:cNvSpPr>
            <a:spLocks noGrp="1"/>
          </p:cNvSpPr>
          <p:nvPr>
            <p:ph type="sldNum" sz="quarter" idx="12"/>
          </p:nvPr>
        </p:nvSpPr>
        <p:spPr>
          <a:xfrm>
            <a:off x="8204396" y="3925485"/>
            <a:ext cx="733864" cy="274320"/>
          </a:xfrm>
        </p:spPr>
        <p:txBody>
          <a:bodyPr/>
          <a:lstStyle/>
          <a:p>
            <a:fld id="{FF893780-89FC-4315-AE15-E0BD1A33D77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8532440" y="3829814"/>
            <a:ext cx="436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1">
                    <a:lumMod val="65000"/>
                  </a:schemeClr>
                </a:solidFill>
              </a:rPr>
              <a:t>/31</a:t>
            </a:r>
            <a:endParaRPr lang="it-IT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Freccia in giù 28"/>
          <p:cNvSpPr/>
          <p:nvPr/>
        </p:nvSpPr>
        <p:spPr>
          <a:xfrm>
            <a:off x="4355976" y="1844824"/>
            <a:ext cx="63624" cy="2727176"/>
          </a:xfrm>
          <a:prstGeom prst="downArrow">
            <a:avLst/>
          </a:prstGeom>
          <a:solidFill>
            <a:srgbClr val="000066"/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691680" y="-19174"/>
            <a:ext cx="6048672" cy="70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Ps spectroscopy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286" y="762000"/>
            <a:ext cx="26535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uppo 57"/>
          <p:cNvGrpSpPr/>
          <p:nvPr/>
        </p:nvGrpSpPr>
        <p:grpSpPr>
          <a:xfrm>
            <a:off x="152400" y="762000"/>
            <a:ext cx="3733800" cy="2438400"/>
            <a:chOff x="325598" y="1205715"/>
            <a:chExt cx="8715403" cy="4555351"/>
          </a:xfrm>
        </p:grpSpPr>
        <p:pic>
          <p:nvPicPr>
            <p:cNvPr id="26" name="Immagine 25" descr="sezione tre quarti.jpg"/>
            <p:cNvPicPr>
              <a:picLocks noChangeAspect="1"/>
            </p:cNvPicPr>
            <p:nvPr/>
          </p:nvPicPr>
          <p:blipFill>
            <a:blip r:embed="rId4" cstate="print"/>
            <a:srcRect l="38965" r="35156" b="10017"/>
            <a:stretch>
              <a:fillRect/>
            </a:stretch>
          </p:blipFill>
          <p:spPr>
            <a:xfrm rot="16200000">
              <a:off x="2405624" y="-874311"/>
              <a:ext cx="4555351" cy="8715403"/>
            </a:xfrm>
            <a:prstGeom prst="rect">
              <a:avLst/>
            </a:prstGeom>
          </p:spPr>
        </p:pic>
        <p:sp>
          <p:nvSpPr>
            <p:cNvPr id="28" name="CasellaDiTesto 27"/>
            <p:cNvSpPr txBox="1"/>
            <p:nvPr/>
          </p:nvSpPr>
          <p:spPr>
            <a:xfrm>
              <a:off x="2888076" y="1755338"/>
              <a:ext cx="1240607" cy="3679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800" dirty="0" err="1" smtClean="0"/>
                <a:t>Buncher</a:t>
              </a:r>
              <a:endParaRPr lang="it-IT" sz="8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571603" y="2143116"/>
              <a:ext cx="1447847" cy="5782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800" dirty="0" err="1" smtClean="0"/>
                <a:t>Mu</a:t>
              </a:r>
              <a:r>
                <a:rPr lang="it-IT" sz="800" dirty="0" smtClean="0"/>
                <a:t> metal</a:t>
              </a:r>
            </a:p>
            <a:p>
              <a:r>
                <a:rPr lang="it-IT" sz="800" dirty="0" smtClean="0"/>
                <a:t> </a:t>
              </a:r>
              <a:r>
                <a:rPr lang="it-IT" sz="800" dirty="0" err="1" smtClean="0"/>
                <a:t>electrode</a:t>
              </a:r>
              <a:endParaRPr lang="it-IT" sz="800" dirty="0"/>
            </a:p>
          </p:txBody>
        </p:sp>
        <p:cxnSp>
          <p:nvCxnSpPr>
            <p:cNvPr id="31" name="Connettore 2 30"/>
            <p:cNvCxnSpPr/>
            <p:nvPr/>
          </p:nvCxnSpPr>
          <p:spPr>
            <a:xfrm rot="5400000">
              <a:off x="1321571" y="2893215"/>
              <a:ext cx="714380" cy="500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>
            <a:xfrm rot="5400000">
              <a:off x="2536017" y="2821777"/>
              <a:ext cx="1428760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Connettore 2 33"/>
            <p:cNvCxnSpPr/>
            <p:nvPr/>
          </p:nvCxnSpPr>
          <p:spPr>
            <a:xfrm>
              <a:off x="571472" y="4857760"/>
              <a:ext cx="8358246" cy="714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CasellaDiTesto 35"/>
            <p:cNvSpPr txBox="1"/>
            <p:nvPr/>
          </p:nvSpPr>
          <p:spPr>
            <a:xfrm>
              <a:off x="2301594" y="5143512"/>
              <a:ext cx="2648504" cy="4024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it-IT" sz="800" dirty="0" smtClean="0"/>
                <a:t>Total lenght=120cm</a:t>
              </a:r>
              <a:endParaRPr lang="it-IT" sz="800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7429521" y="3500438"/>
              <a:ext cx="1107399" cy="3679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it-IT" sz="800" dirty="0" err="1" smtClean="0"/>
                <a:t>Cryostat</a:t>
              </a:r>
              <a:endParaRPr lang="it-IT" sz="800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39553" y="2492896"/>
              <a:ext cx="837382" cy="3679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00" dirty="0" smtClean="0"/>
                <a:t>valve</a:t>
              </a:r>
              <a:endParaRPr lang="en-US" sz="800" dirty="0"/>
            </a:p>
          </p:txBody>
        </p:sp>
        <p:cxnSp>
          <p:nvCxnSpPr>
            <p:cNvPr id="43" name="Connettore 2 42"/>
            <p:cNvCxnSpPr/>
            <p:nvPr/>
          </p:nvCxnSpPr>
          <p:spPr>
            <a:xfrm flipH="1">
              <a:off x="611560" y="2852936"/>
              <a:ext cx="72008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CasellaDiTesto 43"/>
            <p:cNvSpPr txBox="1"/>
            <p:nvPr/>
          </p:nvSpPr>
          <p:spPr>
            <a:xfrm>
              <a:off x="5724128" y="2051557"/>
              <a:ext cx="1010725" cy="3679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00" dirty="0" smtClean="0"/>
                <a:t>sample</a:t>
              </a:r>
              <a:endParaRPr lang="en-US" sz="800" dirty="0"/>
            </a:p>
          </p:txBody>
        </p:sp>
        <p:cxnSp>
          <p:nvCxnSpPr>
            <p:cNvPr id="45" name="Connettore 2 44"/>
            <p:cNvCxnSpPr/>
            <p:nvPr/>
          </p:nvCxnSpPr>
          <p:spPr>
            <a:xfrm flipH="1">
              <a:off x="5580112" y="2564904"/>
              <a:ext cx="648072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H="1">
              <a:off x="7380312" y="2564904"/>
              <a:ext cx="288032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asellaDiTesto 47"/>
            <p:cNvSpPr txBox="1"/>
            <p:nvPr/>
          </p:nvSpPr>
          <p:spPr>
            <a:xfrm>
              <a:off x="7596336" y="2204864"/>
              <a:ext cx="894054" cy="3679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00" dirty="0" smtClean="0"/>
                <a:t>pump</a:t>
              </a:r>
              <a:endParaRPr lang="en-US" sz="800" dirty="0"/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6732241" y="4437112"/>
              <a:ext cx="1234073" cy="36798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800" dirty="0" smtClean="0"/>
                <a:t>Ion gauge</a:t>
              </a:r>
              <a:endParaRPr lang="en-US" sz="800" dirty="0"/>
            </a:p>
          </p:txBody>
        </p:sp>
        <p:cxnSp>
          <p:nvCxnSpPr>
            <p:cNvPr id="50" name="Connettore 2 49"/>
            <p:cNvCxnSpPr/>
            <p:nvPr/>
          </p:nvCxnSpPr>
          <p:spPr>
            <a:xfrm flipH="1" flipV="1">
              <a:off x="6372200" y="4149080"/>
              <a:ext cx="504056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a\Pictures\11-19-2012\DSCN0784.JPG"/>
          <p:cNvPicPr>
            <a:picLocks noChangeAspect="1" noChangeArrowheads="1"/>
          </p:cNvPicPr>
          <p:nvPr/>
        </p:nvPicPr>
        <p:blipFill>
          <a:blip r:embed="rId2" cstate="print"/>
          <a:srcRect t="4546" r="11364"/>
          <a:stretch>
            <a:fillRect/>
          </a:stretch>
        </p:blipFill>
        <p:spPr bwMode="auto">
          <a:xfrm>
            <a:off x="0" y="885092"/>
            <a:ext cx="5486400" cy="4431324"/>
          </a:xfrm>
          <a:prstGeom prst="rect">
            <a:avLst/>
          </a:prstGeom>
          <a:noFill/>
        </p:spPr>
      </p:pic>
      <p:pic>
        <p:nvPicPr>
          <p:cNvPr id="1028" name="Picture 4" descr="C:\Users\Lea\Pictures\11-19-2012\DSCN0783.JPG"/>
          <p:cNvPicPr>
            <a:picLocks noChangeAspect="1" noChangeArrowheads="1"/>
          </p:cNvPicPr>
          <p:nvPr/>
        </p:nvPicPr>
        <p:blipFill>
          <a:blip r:embed="rId3" cstate="print"/>
          <a:srcRect l="18333" t="7919"/>
          <a:stretch>
            <a:fillRect/>
          </a:stretch>
        </p:blipFill>
        <p:spPr bwMode="auto">
          <a:xfrm>
            <a:off x="4496687" y="3352800"/>
            <a:ext cx="4647313" cy="3469690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381000" y="58674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1691680" y="57026"/>
            <a:ext cx="6048672" cy="704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Clr>
                <a:srgbClr val="EAEAEA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Mechanics: completed!</a:t>
            </a:r>
            <a:endParaRPr lang="en-GB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775</Words>
  <Application>Microsoft Office PowerPoint</Application>
  <PresentationFormat>Presentazione su schermo (4:3)</PresentationFormat>
  <Paragraphs>180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Tema di Office</vt:lpstr>
      <vt:lpstr>Equazione</vt:lpstr>
      <vt:lpstr>Graph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Lea</dc:creator>
  <cp:lastModifiedBy>Lea</cp:lastModifiedBy>
  <cp:revision>13</cp:revision>
  <dcterms:created xsi:type="dcterms:W3CDTF">2013-06-21T09:44:58Z</dcterms:created>
  <dcterms:modified xsi:type="dcterms:W3CDTF">2013-06-30T21:39:52Z</dcterms:modified>
</cp:coreProperties>
</file>