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83" r:id="rId2"/>
  </p:sldMasterIdLst>
  <p:notesMasterIdLst>
    <p:notesMasterId r:id="rId35"/>
  </p:notesMasterIdLst>
  <p:handoutMasterIdLst>
    <p:handoutMasterId r:id="rId36"/>
  </p:handoutMasterIdLst>
  <p:sldIdLst>
    <p:sldId id="1058" r:id="rId3"/>
    <p:sldId id="1063" r:id="rId4"/>
    <p:sldId id="921" r:id="rId5"/>
    <p:sldId id="1196" r:id="rId6"/>
    <p:sldId id="1027" r:id="rId7"/>
    <p:sldId id="1026" r:id="rId8"/>
    <p:sldId id="1197" r:id="rId9"/>
    <p:sldId id="1142" r:id="rId10"/>
    <p:sldId id="1143" r:id="rId11"/>
    <p:sldId id="1028" r:id="rId12"/>
    <p:sldId id="1103" r:id="rId13"/>
    <p:sldId id="1104" r:id="rId14"/>
    <p:sldId id="1105" r:id="rId15"/>
    <p:sldId id="1106" r:id="rId16"/>
    <p:sldId id="1107" r:id="rId17"/>
    <p:sldId id="1108" r:id="rId18"/>
    <p:sldId id="1112" r:id="rId19"/>
    <p:sldId id="1119" r:id="rId20"/>
    <p:sldId id="1120" r:id="rId21"/>
    <p:sldId id="1121" r:id="rId22"/>
    <p:sldId id="1124" r:id="rId23"/>
    <p:sldId id="1136" r:id="rId24"/>
    <p:sldId id="1157" r:id="rId25"/>
    <p:sldId id="1163" r:id="rId26"/>
    <p:sldId id="1164" r:id="rId27"/>
    <p:sldId id="1171" r:id="rId28"/>
    <p:sldId id="1172" r:id="rId29"/>
    <p:sldId id="1165" r:id="rId30"/>
    <p:sldId id="1167" r:id="rId31"/>
    <p:sldId id="1175" r:id="rId32"/>
    <p:sldId id="1176" r:id="rId33"/>
    <p:sldId id="1198" r:id="rId34"/>
  </p:sldIdLst>
  <p:sldSz cx="9144000" cy="6858000" type="screen4x3"/>
  <p:notesSz cx="7099300" cy="10234613"/>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showPr>
  <p:clrMru>
    <a:srgbClr val="9966FF"/>
    <a:srgbClr val="2D2D8A"/>
    <a:srgbClr val="FFCCFF"/>
    <a:srgbClr val="FFCC00"/>
    <a:srgbClr val="002060"/>
    <a:srgbClr val="3333CC"/>
    <a:srgbClr val="666699"/>
    <a:srgbClr val="0033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01" autoAdjust="0"/>
    <p:restoredTop sz="90630" autoAdjust="0"/>
  </p:normalViewPr>
  <p:slideViewPr>
    <p:cSldViewPr>
      <p:cViewPr varScale="1">
        <p:scale>
          <a:sx n="73" d="100"/>
          <a:sy n="73" d="100"/>
        </p:scale>
        <p:origin x="-1350" y="-90"/>
      </p:cViewPr>
      <p:guideLst>
        <p:guide orient="horz" pos="2160"/>
        <p:guide pos="2880"/>
      </p:guideLst>
    </p:cSldViewPr>
  </p:slideViewPr>
  <p:outlineViewPr>
    <p:cViewPr>
      <p:scale>
        <a:sx n="33" d="100"/>
        <a:sy n="33" d="100"/>
      </p:scale>
      <p:origin x="0" y="4440"/>
    </p:cViewPr>
  </p:outlineViewPr>
  <p:notesTextViewPr>
    <p:cViewPr>
      <p:scale>
        <a:sx n="100" d="100"/>
        <a:sy n="100" d="100"/>
      </p:scale>
      <p:origin x="0" y="0"/>
    </p:cViewPr>
  </p:notesTextViewPr>
  <p:sorterViewPr>
    <p:cViewPr>
      <p:scale>
        <a:sx n="66" d="100"/>
        <a:sy n="66" d="100"/>
      </p:scale>
      <p:origin x="0" y="15504"/>
    </p:cViewPr>
  </p:sorterViewPr>
  <p:notesViewPr>
    <p:cSldViewPr>
      <p:cViewPr varScale="1">
        <p:scale>
          <a:sx n="46" d="100"/>
          <a:sy n="46" d="100"/>
        </p:scale>
        <p:origin x="-2818" y="-91"/>
      </p:cViewPr>
      <p:guideLst>
        <p:guide orient="horz" pos="3224"/>
        <p:guide pos="223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4914" name="Rectangle 2"/>
          <p:cNvSpPr>
            <a:spLocks noGrp="1" noChangeArrowheads="1"/>
          </p:cNvSpPr>
          <p:nvPr>
            <p:ph type="hdr" sz="quarter"/>
          </p:nvPr>
        </p:nvSpPr>
        <p:spPr bwMode="auto">
          <a:xfrm>
            <a:off x="0" y="0"/>
            <a:ext cx="3076575" cy="514350"/>
          </a:xfrm>
          <a:prstGeom prst="rect">
            <a:avLst/>
          </a:prstGeom>
          <a:noFill/>
          <a:ln w="9525">
            <a:noFill/>
            <a:miter lim="800000"/>
            <a:headEnd/>
            <a:tailEnd/>
          </a:ln>
        </p:spPr>
        <p:txBody>
          <a:bodyPr vert="horz" wrap="square" lIns="94940" tIns="47470" rIns="94940" bIns="47470" numCol="1" anchor="t" anchorCtr="0" compatLnSpc="1">
            <a:prstTxWarp prst="textNoShape">
              <a:avLst/>
            </a:prstTxWarp>
          </a:bodyPr>
          <a:lstStyle>
            <a:lvl1pPr defTabSz="949325">
              <a:defRPr sz="1200"/>
            </a:lvl1pPr>
          </a:lstStyle>
          <a:p>
            <a:endParaRPr lang="it-IT"/>
          </a:p>
        </p:txBody>
      </p:sp>
      <p:sp>
        <p:nvSpPr>
          <p:cNvPr id="294915" name="Rectangle 3"/>
          <p:cNvSpPr>
            <a:spLocks noGrp="1" noChangeArrowheads="1"/>
          </p:cNvSpPr>
          <p:nvPr>
            <p:ph type="dt" sz="quarter" idx="1"/>
          </p:nvPr>
        </p:nvSpPr>
        <p:spPr bwMode="auto">
          <a:xfrm>
            <a:off x="4021138" y="0"/>
            <a:ext cx="3076575" cy="514350"/>
          </a:xfrm>
          <a:prstGeom prst="rect">
            <a:avLst/>
          </a:prstGeom>
          <a:noFill/>
          <a:ln w="9525">
            <a:noFill/>
            <a:miter lim="800000"/>
            <a:headEnd/>
            <a:tailEnd/>
          </a:ln>
        </p:spPr>
        <p:txBody>
          <a:bodyPr vert="horz" wrap="square" lIns="94940" tIns="47470" rIns="94940" bIns="47470" numCol="1" anchor="t" anchorCtr="0" compatLnSpc="1">
            <a:prstTxWarp prst="textNoShape">
              <a:avLst/>
            </a:prstTxWarp>
          </a:bodyPr>
          <a:lstStyle>
            <a:lvl1pPr algn="r" defTabSz="949325">
              <a:defRPr sz="1200"/>
            </a:lvl1pPr>
          </a:lstStyle>
          <a:p>
            <a:endParaRPr lang="it-IT"/>
          </a:p>
        </p:txBody>
      </p:sp>
      <p:sp>
        <p:nvSpPr>
          <p:cNvPr id="294916" name="Rectangle 4"/>
          <p:cNvSpPr>
            <a:spLocks noGrp="1" noChangeArrowheads="1"/>
          </p:cNvSpPr>
          <p:nvPr>
            <p:ph type="ftr" sz="quarter" idx="2"/>
          </p:nvPr>
        </p:nvSpPr>
        <p:spPr bwMode="auto">
          <a:xfrm>
            <a:off x="0" y="9718675"/>
            <a:ext cx="3076575" cy="514350"/>
          </a:xfrm>
          <a:prstGeom prst="rect">
            <a:avLst/>
          </a:prstGeom>
          <a:noFill/>
          <a:ln w="9525">
            <a:noFill/>
            <a:miter lim="800000"/>
            <a:headEnd/>
            <a:tailEnd/>
          </a:ln>
        </p:spPr>
        <p:txBody>
          <a:bodyPr vert="horz" wrap="square" lIns="94940" tIns="47470" rIns="94940" bIns="47470" numCol="1" anchor="b" anchorCtr="0" compatLnSpc="1">
            <a:prstTxWarp prst="textNoShape">
              <a:avLst/>
            </a:prstTxWarp>
          </a:bodyPr>
          <a:lstStyle>
            <a:lvl1pPr defTabSz="949325">
              <a:defRPr sz="1200"/>
            </a:lvl1pPr>
          </a:lstStyle>
          <a:p>
            <a:endParaRPr lang="it-IT"/>
          </a:p>
        </p:txBody>
      </p:sp>
      <p:sp>
        <p:nvSpPr>
          <p:cNvPr id="294917" name="Rectangle 5"/>
          <p:cNvSpPr>
            <a:spLocks noGrp="1" noChangeArrowheads="1"/>
          </p:cNvSpPr>
          <p:nvPr>
            <p:ph type="sldNum" sz="quarter" idx="3"/>
          </p:nvPr>
        </p:nvSpPr>
        <p:spPr bwMode="auto">
          <a:xfrm>
            <a:off x="4021138" y="9718675"/>
            <a:ext cx="3076575" cy="514350"/>
          </a:xfrm>
          <a:prstGeom prst="rect">
            <a:avLst/>
          </a:prstGeom>
          <a:noFill/>
          <a:ln w="9525">
            <a:noFill/>
            <a:miter lim="800000"/>
            <a:headEnd/>
            <a:tailEnd/>
          </a:ln>
        </p:spPr>
        <p:txBody>
          <a:bodyPr vert="horz" wrap="square" lIns="94940" tIns="47470" rIns="94940" bIns="47470" numCol="1" anchor="b" anchorCtr="0" compatLnSpc="1">
            <a:prstTxWarp prst="textNoShape">
              <a:avLst/>
            </a:prstTxWarp>
          </a:bodyPr>
          <a:lstStyle>
            <a:lvl1pPr algn="r" defTabSz="949325">
              <a:defRPr sz="1200"/>
            </a:lvl1pPr>
          </a:lstStyle>
          <a:p>
            <a:fld id="{7ADBA92D-6817-4D8D-BDEC-6DA28DCEC86F}" type="slidenum">
              <a:rPr lang="it-IT"/>
              <a:pPr/>
              <a:t>‹#›</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3074988" cy="514350"/>
          </a:xfrm>
          <a:prstGeom prst="rect">
            <a:avLst/>
          </a:prstGeom>
          <a:noFill/>
          <a:ln w="9525">
            <a:noFill/>
            <a:miter lim="800000"/>
            <a:headEnd/>
            <a:tailEnd/>
          </a:ln>
        </p:spPr>
        <p:txBody>
          <a:bodyPr vert="horz" wrap="square" lIns="94749" tIns="47375" rIns="94749" bIns="47375" numCol="1" anchor="t" anchorCtr="0" compatLnSpc="1">
            <a:prstTxWarp prst="textNoShape">
              <a:avLst/>
            </a:prstTxWarp>
          </a:bodyPr>
          <a:lstStyle>
            <a:lvl1pPr defTabSz="947738">
              <a:defRPr sz="1200"/>
            </a:lvl1pPr>
          </a:lstStyle>
          <a:p>
            <a:endParaRPr lang="it-IT"/>
          </a:p>
        </p:txBody>
      </p:sp>
      <p:sp>
        <p:nvSpPr>
          <p:cNvPr id="121859" name="Rectangle 3"/>
          <p:cNvSpPr>
            <a:spLocks noGrp="1" noChangeArrowheads="1"/>
          </p:cNvSpPr>
          <p:nvPr>
            <p:ph type="dt" idx="1"/>
          </p:nvPr>
        </p:nvSpPr>
        <p:spPr bwMode="auto">
          <a:xfrm>
            <a:off x="4022725" y="0"/>
            <a:ext cx="3074988" cy="514350"/>
          </a:xfrm>
          <a:prstGeom prst="rect">
            <a:avLst/>
          </a:prstGeom>
          <a:noFill/>
          <a:ln w="9525">
            <a:noFill/>
            <a:miter lim="800000"/>
            <a:headEnd/>
            <a:tailEnd/>
          </a:ln>
        </p:spPr>
        <p:txBody>
          <a:bodyPr vert="horz" wrap="square" lIns="94749" tIns="47375" rIns="94749" bIns="47375" numCol="1" anchor="t" anchorCtr="0" compatLnSpc="1">
            <a:prstTxWarp prst="textNoShape">
              <a:avLst/>
            </a:prstTxWarp>
          </a:bodyPr>
          <a:lstStyle>
            <a:lvl1pPr algn="r" defTabSz="947738">
              <a:defRPr sz="1200"/>
            </a:lvl1pPr>
          </a:lstStyle>
          <a:p>
            <a:endParaRPr lang="it-IT"/>
          </a:p>
        </p:txBody>
      </p:sp>
      <p:sp>
        <p:nvSpPr>
          <p:cNvPr id="27652" name="Rectangle 4"/>
          <p:cNvSpPr>
            <a:spLocks noGrp="1" noRot="1" noChangeAspect="1" noChangeArrowheads="1" noTextEdit="1"/>
          </p:cNvSpPr>
          <p:nvPr>
            <p:ph type="sldImg" idx="2"/>
          </p:nvPr>
        </p:nvSpPr>
        <p:spPr bwMode="auto">
          <a:xfrm>
            <a:off x="990600" y="766763"/>
            <a:ext cx="5119688" cy="3840162"/>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709613" y="4862513"/>
            <a:ext cx="5680075" cy="4605337"/>
          </a:xfrm>
          <a:prstGeom prst="rect">
            <a:avLst/>
          </a:prstGeom>
          <a:noFill/>
          <a:ln w="9525">
            <a:noFill/>
            <a:miter lim="800000"/>
            <a:headEnd/>
            <a:tailEnd/>
          </a:ln>
        </p:spPr>
        <p:txBody>
          <a:bodyPr vert="horz" wrap="square" lIns="94749" tIns="47375" rIns="94749" bIns="47375"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121862" name="Rectangle 6"/>
          <p:cNvSpPr>
            <a:spLocks noGrp="1" noChangeArrowheads="1"/>
          </p:cNvSpPr>
          <p:nvPr>
            <p:ph type="ftr" sz="quarter" idx="4"/>
          </p:nvPr>
        </p:nvSpPr>
        <p:spPr bwMode="auto">
          <a:xfrm>
            <a:off x="0" y="9720263"/>
            <a:ext cx="3074988" cy="512762"/>
          </a:xfrm>
          <a:prstGeom prst="rect">
            <a:avLst/>
          </a:prstGeom>
          <a:noFill/>
          <a:ln w="9525">
            <a:noFill/>
            <a:miter lim="800000"/>
            <a:headEnd/>
            <a:tailEnd/>
          </a:ln>
        </p:spPr>
        <p:txBody>
          <a:bodyPr vert="horz" wrap="square" lIns="94749" tIns="47375" rIns="94749" bIns="47375" numCol="1" anchor="b" anchorCtr="0" compatLnSpc="1">
            <a:prstTxWarp prst="textNoShape">
              <a:avLst/>
            </a:prstTxWarp>
          </a:bodyPr>
          <a:lstStyle>
            <a:lvl1pPr defTabSz="947738">
              <a:defRPr sz="1200"/>
            </a:lvl1pPr>
          </a:lstStyle>
          <a:p>
            <a:endParaRPr lang="it-IT"/>
          </a:p>
        </p:txBody>
      </p:sp>
      <p:sp>
        <p:nvSpPr>
          <p:cNvPr id="121863" name="Rectangle 7"/>
          <p:cNvSpPr>
            <a:spLocks noGrp="1" noChangeArrowheads="1"/>
          </p:cNvSpPr>
          <p:nvPr>
            <p:ph type="sldNum" sz="quarter" idx="5"/>
          </p:nvPr>
        </p:nvSpPr>
        <p:spPr bwMode="auto">
          <a:xfrm>
            <a:off x="4022725" y="9720263"/>
            <a:ext cx="3074988" cy="512762"/>
          </a:xfrm>
          <a:prstGeom prst="rect">
            <a:avLst/>
          </a:prstGeom>
          <a:noFill/>
          <a:ln w="9525">
            <a:noFill/>
            <a:miter lim="800000"/>
            <a:headEnd/>
            <a:tailEnd/>
          </a:ln>
        </p:spPr>
        <p:txBody>
          <a:bodyPr vert="horz" wrap="square" lIns="94749" tIns="47375" rIns="94749" bIns="47375" numCol="1" anchor="b" anchorCtr="0" compatLnSpc="1">
            <a:prstTxWarp prst="textNoShape">
              <a:avLst/>
            </a:prstTxWarp>
          </a:bodyPr>
          <a:lstStyle>
            <a:lvl1pPr algn="r" defTabSz="947738">
              <a:defRPr sz="1200"/>
            </a:lvl1pPr>
          </a:lstStyle>
          <a:p>
            <a:fld id="{6FEAA296-5731-41DF-AA09-BFF26480CAA0}" type="slidenum">
              <a:rPr lang="it-IT"/>
              <a:pPr/>
              <a:t>‹#›</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egnaposto immagine diapositiva 1"/>
          <p:cNvSpPr>
            <a:spLocks noGrp="1" noRot="1" noChangeAspect="1"/>
          </p:cNvSpPr>
          <p:nvPr>
            <p:ph type="sldImg"/>
          </p:nvPr>
        </p:nvSpPr>
        <p:spPr>
          <a:ln/>
        </p:spPr>
      </p:sp>
      <p:sp>
        <p:nvSpPr>
          <p:cNvPr id="32770" name="Segnaposto note 2"/>
          <p:cNvSpPr>
            <a:spLocks noGrp="1"/>
          </p:cNvSpPr>
          <p:nvPr>
            <p:ph type="body" idx="1"/>
          </p:nvPr>
        </p:nvSpPr>
        <p:spPr/>
        <p:txBody>
          <a:bodyPr/>
          <a:lstStyle/>
          <a:p>
            <a:endParaRPr lang="it-IT" smtClean="0"/>
          </a:p>
        </p:txBody>
      </p:sp>
      <p:sp>
        <p:nvSpPr>
          <p:cNvPr id="32771" name="Segnaposto numero diapositiva 3"/>
          <p:cNvSpPr>
            <a:spLocks noGrp="1"/>
          </p:cNvSpPr>
          <p:nvPr>
            <p:ph type="sldNum" sz="quarter" idx="5"/>
          </p:nvPr>
        </p:nvSpPr>
        <p:spPr>
          <a:noFill/>
        </p:spPr>
        <p:txBody>
          <a:bodyPr/>
          <a:lstStyle/>
          <a:p>
            <a:fld id="{2EFF0CAF-E76E-47B0-BF6C-01E0C56EDA6B}" type="slidenum">
              <a:rPr lang="it-IT"/>
              <a:pPr/>
              <a:t>3</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egnaposto immagine diapositiva 1"/>
          <p:cNvSpPr>
            <a:spLocks noGrp="1" noRot="1" noChangeAspect="1"/>
          </p:cNvSpPr>
          <p:nvPr>
            <p:ph type="sldImg"/>
          </p:nvPr>
        </p:nvSpPr>
        <p:spPr>
          <a:ln/>
        </p:spPr>
      </p:sp>
      <p:sp>
        <p:nvSpPr>
          <p:cNvPr id="55298" name="Segnaposto note 2"/>
          <p:cNvSpPr>
            <a:spLocks noGrp="1"/>
          </p:cNvSpPr>
          <p:nvPr>
            <p:ph type="body" idx="1"/>
          </p:nvPr>
        </p:nvSpPr>
        <p:spPr/>
        <p:txBody>
          <a:bodyPr/>
          <a:lstStyle/>
          <a:p>
            <a:endParaRPr lang="it-IT" smtClean="0"/>
          </a:p>
        </p:txBody>
      </p:sp>
      <p:sp>
        <p:nvSpPr>
          <p:cNvPr id="55299" name="Segnaposto numero diapositiva 3"/>
          <p:cNvSpPr>
            <a:spLocks noGrp="1"/>
          </p:cNvSpPr>
          <p:nvPr>
            <p:ph type="sldNum" sz="quarter" idx="5"/>
          </p:nvPr>
        </p:nvSpPr>
        <p:spPr>
          <a:noFill/>
        </p:spPr>
        <p:txBody>
          <a:bodyPr/>
          <a:lstStyle/>
          <a:p>
            <a:fld id="{A81D2BDD-2E2C-442B-B295-405CC7A98CD4}" type="slidenum">
              <a:rPr lang="it-IT">
                <a:solidFill>
                  <a:srgbClr val="000000"/>
                </a:solidFill>
              </a:rPr>
              <a:pPr/>
              <a:t>19</a:t>
            </a:fld>
            <a:endParaRPr lang="it-IT">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idx="1"/>
          </p:nvPr>
        </p:nvSpPr>
        <p:spPr/>
        <p:txBody>
          <a:bodyPr/>
          <a:lstStyle/>
          <a:p>
            <a:pPr eaLnBrk="1" hangingPunct="1">
              <a:spcBef>
                <a:spcPct val="0"/>
              </a:spcBef>
            </a:pPr>
            <a:endParaRPr lang="it-IT" smtClean="0"/>
          </a:p>
        </p:txBody>
      </p:sp>
      <p:sp>
        <p:nvSpPr>
          <p:cNvPr id="60419" name="Slide Number Placeholder 3"/>
          <p:cNvSpPr>
            <a:spLocks noGrp="1"/>
          </p:cNvSpPr>
          <p:nvPr>
            <p:ph type="sldNum" sz="quarter" idx="5"/>
          </p:nvPr>
        </p:nvSpPr>
        <p:spPr>
          <a:noFill/>
        </p:spPr>
        <p:txBody>
          <a:bodyPr/>
          <a:lstStyle/>
          <a:p>
            <a:fld id="{874CDA1D-129E-4F83-A0EE-A5545D2B2A99}" type="slidenum">
              <a:rPr lang="en-US">
                <a:latin typeface="Calibri" pitchFamily="34" charset="0"/>
                <a:ea typeface="MS PGothic"/>
                <a:cs typeface="MS PGothic"/>
              </a:rPr>
              <a:pPr/>
              <a:t>23</a:t>
            </a:fld>
            <a:endParaRPr lang="en-US">
              <a:latin typeface="Calibri" pitchFamily="34" charset="0"/>
              <a:ea typeface="MS PGothic"/>
              <a:cs typeface="MS PGothic"/>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p:txBody>
          <a:bodyPr/>
          <a:lstStyle/>
          <a:p>
            <a:pPr eaLnBrk="1" hangingPunct="1">
              <a:spcBef>
                <a:spcPct val="0"/>
              </a:spcBef>
            </a:pPr>
            <a:r>
              <a:rPr lang="en-US" smtClean="0"/>
              <a:t>Detection eff.=trasmissione x accettanza</a:t>
            </a:r>
          </a:p>
        </p:txBody>
      </p:sp>
      <p:sp>
        <p:nvSpPr>
          <p:cNvPr id="62467" name="Slide Number Placeholder 3"/>
          <p:cNvSpPr>
            <a:spLocks noGrp="1"/>
          </p:cNvSpPr>
          <p:nvPr>
            <p:ph type="sldNum" sz="quarter" idx="5"/>
          </p:nvPr>
        </p:nvSpPr>
        <p:spPr>
          <a:noFill/>
        </p:spPr>
        <p:txBody>
          <a:bodyPr/>
          <a:lstStyle/>
          <a:p>
            <a:fld id="{57FF9232-1864-4EEF-91F2-BB3CA8B2B864}" type="slidenum">
              <a:rPr lang="en-US">
                <a:latin typeface="Calibri" pitchFamily="34" charset="0"/>
                <a:ea typeface="MS PGothic"/>
                <a:cs typeface="MS PGothic"/>
              </a:rPr>
              <a:pPr/>
              <a:t>24</a:t>
            </a:fld>
            <a:endParaRPr lang="en-US">
              <a:latin typeface="Calibri" pitchFamily="34" charset="0"/>
              <a:ea typeface="MS PGothic"/>
              <a:cs typeface="MS PGothic"/>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83722708-BE1D-4F1D-8D07-912474BE1A69}" type="slidenum">
              <a:rPr lang="it-IT"/>
              <a:pPr>
                <a:defRPr/>
              </a:pPr>
              <a:t>‹#›</a:t>
            </a:fld>
            <a:endParaRPr lang="it-IT"/>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701F2DF7-608D-4EB3-90AD-DFD0A82F8321}" type="slidenum">
              <a:rPr lang="it-IT"/>
              <a:pPr>
                <a:defRPr/>
              </a:pPr>
              <a:t>‹#›</a:t>
            </a:fld>
            <a:endParaRPr lang="it-IT"/>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A3FDFA8-8CCD-4ECE-9B74-62058C9A4036}" type="slidenum">
              <a:rPr lang="it-IT"/>
              <a:pPr>
                <a:defRPr/>
              </a:pPr>
              <a:t>‹#›</a:t>
            </a:fld>
            <a:endParaRPr lang="it-IT"/>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914400" y="1268413"/>
            <a:ext cx="3810000" cy="5329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876800" y="1268413"/>
            <a:ext cx="3810000" cy="5329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BDD1D753-CFA9-48A2-B4F8-B80283157FD1}" type="slidenum">
              <a:rPr lang="it-IT"/>
              <a:pPr>
                <a:defRPr/>
              </a:pPr>
              <a:t>‹#›</a:t>
            </a:fld>
            <a:endParaRPr lang="it-IT"/>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Tree>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60350"/>
            <a:ext cx="1943100" cy="6337300"/>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914400" y="260350"/>
            <a:ext cx="5676900" cy="6337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Tree>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60350"/>
            <a:ext cx="7772400" cy="774700"/>
          </a:xfrm>
        </p:spPr>
        <p:txBody>
          <a:bodyPr/>
          <a:lstStyle/>
          <a:p>
            <a:r>
              <a:rPr lang="en-US" smtClean="0"/>
              <a:t>Click to edit Master title style</a:t>
            </a:r>
            <a:endParaRPr lang="it-IT"/>
          </a:p>
        </p:txBody>
      </p:sp>
      <p:sp>
        <p:nvSpPr>
          <p:cNvPr id="3" name="Text Placeholder 2"/>
          <p:cNvSpPr>
            <a:spLocks noGrp="1"/>
          </p:cNvSpPr>
          <p:nvPr>
            <p:ph type="body" sz="half" idx="1"/>
          </p:nvPr>
        </p:nvSpPr>
        <p:spPr>
          <a:xfrm>
            <a:off x="914400" y="1268413"/>
            <a:ext cx="3810000" cy="5329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lipArt Placeholder 3"/>
          <p:cNvSpPr>
            <a:spLocks noGrp="1"/>
          </p:cNvSpPr>
          <p:nvPr>
            <p:ph type="clipArt" sz="half" idx="2"/>
          </p:nvPr>
        </p:nvSpPr>
        <p:spPr>
          <a:xfrm>
            <a:off x="4876800" y="1268413"/>
            <a:ext cx="3810000" cy="5329237"/>
          </a:xfrm>
        </p:spPr>
        <p:txBody>
          <a:bodyPr/>
          <a:lstStyle/>
          <a:p>
            <a:pPr lvl="0"/>
            <a:endParaRPr lang="it-IT" noProof="0" smtClean="0"/>
          </a:p>
        </p:txBody>
      </p:sp>
    </p:spTree>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60350"/>
            <a:ext cx="7772400" cy="774700"/>
          </a:xfrm>
        </p:spPr>
        <p:txBody>
          <a:bodyPr/>
          <a:lstStyle/>
          <a:p>
            <a:r>
              <a:rPr lang="en-US" smtClean="0"/>
              <a:t>Click to edit Master title style</a:t>
            </a:r>
            <a:endParaRPr lang="it-IT"/>
          </a:p>
        </p:txBody>
      </p:sp>
      <p:sp>
        <p:nvSpPr>
          <p:cNvPr id="3" name="Table Placeholder 2"/>
          <p:cNvSpPr>
            <a:spLocks noGrp="1"/>
          </p:cNvSpPr>
          <p:nvPr>
            <p:ph type="tbl" idx="1"/>
          </p:nvPr>
        </p:nvSpPr>
        <p:spPr>
          <a:xfrm>
            <a:off x="914400" y="1268413"/>
            <a:ext cx="7772400" cy="5329237"/>
          </a:xfrm>
        </p:spPr>
        <p:txBody>
          <a:bodyPr/>
          <a:lstStyle/>
          <a:p>
            <a:pPr lvl="0"/>
            <a:endParaRPr lang="it-IT" noProof="0"/>
          </a:p>
        </p:txBody>
      </p:sp>
    </p:spTree>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60350"/>
            <a:ext cx="7772400" cy="774700"/>
          </a:xfrm>
        </p:spPr>
        <p:txBody>
          <a:bodyPr/>
          <a:lstStyle/>
          <a:p>
            <a:r>
              <a:rPr lang="en-US" smtClean="0"/>
              <a:t>Click to edit Master title style</a:t>
            </a:r>
            <a:endParaRPr lang="it-IT"/>
          </a:p>
        </p:txBody>
      </p:sp>
      <p:sp>
        <p:nvSpPr>
          <p:cNvPr id="3" name="Content Placeholder 2"/>
          <p:cNvSpPr>
            <a:spLocks noGrp="1"/>
          </p:cNvSpPr>
          <p:nvPr>
            <p:ph sz="half" idx="1"/>
          </p:nvPr>
        </p:nvSpPr>
        <p:spPr>
          <a:xfrm>
            <a:off x="914400" y="1268413"/>
            <a:ext cx="3810000" cy="5329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quarter" idx="2"/>
          </p:nvPr>
        </p:nvSpPr>
        <p:spPr>
          <a:xfrm>
            <a:off x="4876800" y="1268413"/>
            <a:ext cx="3810000" cy="2587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Content Placeholder 4"/>
          <p:cNvSpPr>
            <a:spLocks noGrp="1"/>
          </p:cNvSpPr>
          <p:nvPr>
            <p:ph sz="quarter" idx="3"/>
          </p:nvPr>
        </p:nvSpPr>
        <p:spPr>
          <a:xfrm>
            <a:off x="4876800" y="4008438"/>
            <a:ext cx="3810000" cy="2589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A690BD6-4A34-4728-B8A6-08CD9B20BE44}" type="slidenum">
              <a:rPr lang="it-IT"/>
              <a:pPr>
                <a:defRPr/>
              </a:pPr>
              <a:t>‹#›</a:t>
            </a:fld>
            <a:endParaRPr lang="it-IT"/>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5E8C4DB7-4E69-4E50-905A-332781075AB0}" type="slidenum">
              <a:rPr lang="it-IT"/>
              <a:pPr>
                <a:defRPr/>
              </a:pPr>
              <a:t>‹#›</a:t>
            </a:fld>
            <a:endParaRPr lang="it-IT"/>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F18597E2-F13E-4F68-A9A1-D407AD4AA530}" type="slidenum">
              <a:rPr lang="it-IT"/>
              <a:pPr>
                <a:defRPr/>
              </a:pPr>
              <a:t>‹#›</a:t>
            </a:fld>
            <a:endParaRPr lang="it-IT"/>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9F13DE48-EFF9-43DE-83A4-C74BD80EF016}" type="slidenum">
              <a:rPr lang="it-IT"/>
              <a:pPr>
                <a:defRPr/>
              </a:pPr>
              <a:t>‹#›</a:t>
            </a:fld>
            <a:endParaRPr lang="it-IT"/>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151C8719-7975-4EAB-9EAD-342090519E8B}" type="slidenum">
              <a:rPr lang="it-IT"/>
              <a:pPr>
                <a:defRPr/>
              </a:pPr>
              <a:t>‹#›</a:t>
            </a:fld>
            <a:endParaRPr lang="it-IT"/>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288CABEE-22B0-424E-A0AF-21E436D52FE6}" type="slidenum">
              <a:rPr lang="it-IT"/>
              <a:pPr>
                <a:defRPr/>
              </a:pPr>
              <a:t>‹#›</a:t>
            </a:fld>
            <a:endParaRPr lang="it-IT"/>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D1BEF547-F048-4D55-854D-8E4DAF718F13}" type="slidenum">
              <a:rPr lang="it-IT"/>
              <a:pPr>
                <a:defRPr/>
              </a:pPr>
              <a:t>‹#›</a:t>
            </a:fld>
            <a:endParaRPr lang="it-IT"/>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2211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it-IT"/>
          </a:p>
        </p:txBody>
      </p:sp>
      <p:sp>
        <p:nvSpPr>
          <p:cNvPr id="2211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p>
        </p:txBody>
      </p:sp>
      <p:sp>
        <p:nvSpPr>
          <p:cNvPr id="2211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3C027D5-506E-44BC-B7C2-8AFC383C98D4}"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3694" r:id="rId1"/>
    <p:sldLayoutId id="2147483693" r:id="rId2"/>
    <p:sldLayoutId id="2147483692" r:id="rId3"/>
    <p:sldLayoutId id="2147483691" r:id="rId4"/>
    <p:sldLayoutId id="2147483690" r:id="rId5"/>
    <p:sldLayoutId id="2147483689" r:id="rId6"/>
    <p:sldLayoutId id="2147483688" r:id="rId7"/>
    <p:sldLayoutId id="2147483687" r:id="rId8"/>
    <p:sldLayoutId id="2147483686" r:id="rId9"/>
    <p:sldLayoutId id="2147483685" r:id="rId10"/>
    <p:sldLayoutId id="2147483684"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2082" name="Rectangle 2"/>
          <p:cNvSpPr>
            <a:spLocks noChangeArrowheads="1"/>
          </p:cNvSpPr>
          <p:nvPr/>
        </p:nvSpPr>
        <p:spPr bwMode="auto">
          <a:xfrm>
            <a:off x="0" y="0"/>
            <a:ext cx="609600" cy="4876800"/>
          </a:xfrm>
          <a:prstGeom prst="rect">
            <a:avLst/>
          </a:prstGeom>
          <a:solidFill>
            <a:schemeClr val="accent1"/>
          </a:solidFill>
          <a:ln w="9525">
            <a:noFill/>
            <a:miter lim="800000"/>
            <a:headEnd/>
            <a:tailEnd/>
          </a:ln>
          <a:effectLst/>
        </p:spPr>
        <p:txBody>
          <a:bodyPr wrap="none" anchor="ctr"/>
          <a:lstStyle/>
          <a:p>
            <a:pPr algn="ctr">
              <a:defRPr/>
            </a:pPr>
            <a:endParaRPr lang="it-IT" sz="2400">
              <a:latin typeface="Times New Roman" pitchFamily="18" charset="0"/>
            </a:endParaRPr>
          </a:p>
        </p:txBody>
      </p:sp>
      <p:grpSp>
        <p:nvGrpSpPr>
          <p:cNvPr id="13315" name="Group 3"/>
          <p:cNvGrpSpPr>
            <a:grpSpLocks/>
          </p:cNvGrpSpPr>
          <p:nvPr/>
        </p:nvGrpSpPr>
        <p:grpSpPr bwMode="auto">
          <a:xfrm>
            <a:off x="381000" y="1085850"/>
            <a:ext cx="8305800" cy="182563"/>
            <a:chOff x="240" y="893"/>
            <a:chExt cx="5232" cy="115"/>
          </a:xfrm>
        </p:grpSpPr>
        <p:sp>
          <p:nvSpPr>
            <p:cNvPr id="302084" name="Rectangle 4"/>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defRPr/>
              </a:pPr>
              <a:endParaRPr lang="it-IT" sz="2400">
                <a:latin typeface="Times New Roman" pitchFamily="18" charset="0"/>
              </a:endParaRPr>
            </a:p>
          </p:txBody>
        </p:sp>
        <p:sp>
          <p:nvSpPr>
            <p:cNvPr id="302085" name="Line 5"/>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a:defRPr/>
              </a:pPr>
              <a:endParaRPr lang="it-IT"/>
            </a:p>
          </p:txBody>
        </p:sp>
      </p:grpSp>
      <p:sp>
        <p:nvSpPr>
          <p:cNvPr id="13316" name="Rectangle 6"/>
          <p:cNvSpPr>
            <a:spLocks noGrp="1" noChangeArrowheads="1"/>
          </p:cNvSpPr>
          <p:nvPr>
            <p:ph type="title"/>
          </p:nvPr>
        </p:nvSpPr>
        <p:spPr bwMode="auto">
          <a:xfrm>
            <a:off x="914400" y="260350"/>
            <a:ext cx="7772400" cy="774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Fare clic per modificare lo stile del titolo</a:t>
            </a:r>
          </a:p>
        </p:txBody>
      </p:sp>
      <p:sp>
        <p:nvSpPr>
          <p:cNvPr id="13317" name="Rectangle 7"/>
          <p:cNvSpPr>
            <a:spLocks noGrp="1" noChangeArrowheads="1"/>
          </p:cNvSpPr>
          <p:nvPr>
            <p:ph type="body" idx="1"/>
          </p:nvPr>
        </p:nvSpPr>
        <p:spPr bwMode="auto">
          <a:xfrm>
            <a:off x="914400" y="1268413"/>
            <a:ext cx="7772400" cy="53292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p>
        </p:txBody>
      </p:sp>
      <p:sp>
        <p:nvSpPr>
          <p:cNvPr id="302088" name="Line 8"/>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pPr>
              <a:defRPr/>
            </a:pPr>
            <a:endParaRPr lang="it-IT"/>
          </a:p>
        </p:txBody>
      </p:sp>
    </p:spTree>
  </p:cSld>
  <p:clrMap bg1="lt1" tx1="dk1" bg2="lt2" tx2="dk2" accent1="accent1" accent2="accent2" accent3="accent3" accent4="accent4" accent5="accent5" accent6="accent6" hlink="hlink" folHlink="folHlink"/>
  <p:sldLayoutIdLst>
    <p:sldLayoutId id="2147483707" r:id="rId1"/>
    <p:sldLayoutId id="2147483706" r:id="rId2"/>
    <p:sldLayoutId id="2147483705" r:id="rId3"/>
    <p:sldLayoutId id="2147483704" r:id="rId4"/>
    <p:sldLayoutId id="2147483703" r:id="rId5"/>
    <p:sldLayoutId id="2147483702" r:id="rId6"/>
    <p:sldLayoutId id="2147483701" r:id="rId7"/>
    <p:sldLayoutId id="2147483700" r:id="rId8"/>
    <p:sldLayoutId id="2147483699" r:id="rId9"/>
    <p:sldLayoutId id="2147483698" r:id="rId10"/>
    <p:sldLayoutId id="2147483697" r:id="rId11"/>
    <p:sldLayoutId id="2147483696" r:id="rId12"/>
    <p:sldLayoutId id="2147483695" r:id="rId13"/>
  </p:sldLayoutIdLst>
  <p:transition spd="slow"/>
  <p:timing>
    <p:tnLst>
      <p:par>
        <p:cTn id="1" dur="indefinite" restart="never" nodeType="tmRoot"/>
      </p:par>
    </p:tnLst>
  </p:timing>
  <p:txStyles>
    <p:titleStyle>
      <a:lvl1pPr algn="ctr" rtl="0" eaLnBrk="0" fontAlgn="base" hangingPunct="0">
        <a:spcBef>
          <a:spcPct val="0"/>
        </a:spcBef>
        <a:spcAft>
          <a:spcPct val="0"/>
        </a:spcAft>
        <a:defRPr sz="4200" b="1">
          <a:solidFill>
            <a:schemeClr val="hlink"/>
          </a:solidFill>
          <a:latin typeface="+mj-lt"/>
          <a:ea typeface="+mj-ea"/>
          <a:cs typeface="+mj-cs"/>
        </a:defRPr>
      </a:lvl1pPr>
      <a:lvl2pPr algn="ctr" rtl="0" eaLnBrk="0" fontAlgn="base" hangingPunct="0">
        <a:spcBef>
          <a:spcPct val="0"/>
        </a:spcBef>
        <a:spcAft>
          <a:spcPct val="0"/>
        </a:spcAft>
        <a:defRPr sz="4200" b="1">
          <a:solidFill>
            <a:schemeClr val="hlink"/>
          </a:solidFill>
          <a:latin typeface="Times New Roman" pitchFamily="18" charset="0"/>
        </a:defRPr>
      </a:lvl2pPr>
      <a:lvl3pPr algn="ctr" rtl="0" eaLnBrk="0" fontAlgn="base" hangingPunct="0">
        <a:spcBef>
          <a:spcPct val="0"/>
        </a:spcBef>
        <a:spcAft>
          <a:spcPct val="0"/>
        </a:spcAft>
        <a:defRPr sz="4200" b="1">
          <a:solidFill>
            <a:schemeClr val="hlink"/>
          </a:solidFill>
          <a:latin typeface="Times New Roman" pitchFamily="18" charset="0"/>
        </a:defRPr>
      </a:lvl3pPr>
      <a:lvl4pPr algn="ctr" rtl="0" eaLnBrk="0" fontAlgn="base" hangingPunct="0">
        <a:spcBef>
          <a:spcPct val="0"/>
        </a:spcBef>
        <a:spcAft>
          <a:spcPct val="0"/>
        </a:spcAft>
        <a:defRPr sz="4200" b="1">
          <a:solidFill>
            <a:schemeClr val="hlink"/>
          </a:solidFill>
          <a:latin typeface="Times New Roman" pitchFamily="18" charset="0"/>
        </a:defRPr>
      </a:lvl4pPr>
      <a:lvl5pPr algn="ctr" rtl="0" eaLnBrk="0" fontAlgn="base" hangingPunct="0">
        <a:spcBef>
          <a:spcPct val="0"/>
        </a:spcBef>
        <a:spcAft>
          <a:spcPct val="0"/>
        </a:spcAft>
        <a:defRPr sz="4200" b="1">
          <a:solidFill>
            <a:schemeClr val="hlink"/>
          </a:solidFill>
          <a:latin typeface="Times New Roman" pitchFamily="18" charset="0"/>
        </a:defRPr>
      </a:lvl5pPr>
      <a:lvl6pPr marL="457200" algn="ctr" rtl="0" fontAlgn="base">
        <a:spcBef>
          <a:spcPct val="0"/>
        </a:spcBef>
        <a:spcAft>
          <a:spcPct val="0"/>
        </a:spcAft>
        <a:defRPr sz="4200" b="1">
          <a:solidFill>
            <a:schemeClr val="hlink"/>
          </a:solidFill>
          <a:latin typeface="Times New Roman" pitchFamily="18" charset="0"/>
        </a:defRPr>
      </a:lvl6pPr>
      <a:lvl7pPr marL="914400" algn="ctr" rtl="0" fontAlgn="base">
        <a:spcBef>
          <a:spcPct val="0"/>
        </a:spcBef>
        <a:spcAft>
          <a:spcPct val="0"/>
        </a:spcAft>
        <a:defRPr sz="4200" b="1">
          <a:solidFill>
            <a:schemeClr val="hlink"/>
          </a:solidFill>
          <a:latin typeface="Times New Roman" pitchFamily="18" charset="0"/>
        </a:defRPr>
      </a:lvl7pPr>
      <a:lvl8pPr marL="1371600" algn="ctr" rtl="0" fontAlgn="base">
        <a:spcBef>
          <a:spcPct val="0"/>
        </a:spcBef>
        <a:spcAft>
          <a:spcPct val="0"/>
        </a:spcAft>
        <a:defRPr sz="4200" b="1">
          <a:solidFill>
            <a:schemeClr val="hlink"/>
          </a:solidFill>
          <a:latin typeface="Times New Roman" pitchFamily="18" charset="0"/>
        </a:defRPr>
      </a:lvl8pPr>
      <a:lvl9pPr marL="1828800" algn="ctr" rtl="0" fontAlgn="base">
        <a:spcBef>
          <a:spcPct val="0"/>
        </a:spcBef>
        <a:spcAft>
          <a:spcPct val="0"/>
        </a:spcAft>
        <a:defRPr sz="4200" b="1">
          <a:solidFill>
            <a:schemeClr val="hlink"/>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2.xml"/><Relationship Id="rId1" Type="http://schemas.openxmlformats.org/officeDocument/2006/relationships/tags" Target="../tags/tag5.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slideLayout" Target="../slideLayouts/slideLayout23.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2.xml"/><Relationship Id="rId1" Type="http://schemas.openxmlformats.org/officeDocument/2006/relationships/tags" Target="../tags/tag8.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2.xml"/><Relationship Id="rId1" Type="http://schemas.openxmlformats.org/officeDocument/2006/relationships/tags" Target="../tags/tag9.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2.xml"/><Relationship Id="rId1" Type="http://schemas.openxmlformats.org/officeDocument/2006/relationships/tags" Target="../tags/tag10.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11.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3.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1" name="Rectangle 3"/>
          <p:cNvSpPr>
            <a:spLocks noGrp="1" noChangeArrowheads="1"/>
          </p:cNvSpPr>
          <p:nvPr>
            <p:ph type="body" idx="1"/>
          </p:nvPr>
        </p:nvSpPr>
        <p:spPr>
          <a:xfrm>
            <a:off x="323850" y="776288"/>
            <a:ext cx="8370888" cy="5892800"/>
          </a:xfrm>
        </p:spPr>
        <p:txBody>
          <a:bodyPr/>
          <a:lstStyle/>
          <a:p>
            <a:pPr marL="0" indent="0" algn="ctr" eaLnBrk="1" hangingPunct="1">
              <a:lnSpc>
                <a:spcPct val="90000"/>
              </a:lnSpc>
              <a:buFont typeface="Wingdings" pitchFamily="2" charset="2"/>
              <a:buNone/>
            </a:pPr>
            <a:endParaRPr lang="it-IT" sz="2200" smtClean="0">
              <a:solidFill>
                <a:srgbClr val="2D2D8A"/>
              </a:solidFill>
              <a:latin typeface="Tahoma" pitchFamily="34" charset="0"/>
              <a:cs typeface="Tahoma" pitchFamily="34" charset="0"/>
            </a:endParaRPr>
          </a:p>
          <a:p>
            <a:pPr marL="0" indent="0" algn="ctr" eaLnBrk="1" hangingPunct="1">
              <a:lnSpc>
                <a:spcPct val="90000"/>
              </a:lnSpc>
              <a:buFont typeface="Wingdings" pitchFamily="2" charset="2"/>
              <a:buNone/>
            </a:pPr>
            <a:r>
              <a:rPr lang="it-IT" sz="2200" b="1" smtClean="0">
                <a:solidFill>
                  <a:srgbClr val="2D2D8A"/>
                </a:solidFill>
                <a:effectLst>
                  <a:outerShdw blurRad="38100" dist="38100" dir="2700000" algn="tl">
                    <a:srgbClr val="C0C0C0"/>
                  </a:outerShdw>
                </a:effectLst>
                <a:latin typeface="Tahoma" pitchFamily="34" charset="0"/>
                <a:cs typeface="Tahoma" pitchFamily="34" charset="0"/>
              </a:rPr>
              <a:t>PD (4.5 FTE)</a:t>
            </a:r>
            <a:endParaRPr lang="it-IT" sz="2200" b="1" smtClean="0">
              <a:solidFill>
                <a:srgbClr val="2D2D8A"/>
              </a:solidFill>
              <a:latin typeface="Tahoma" pitchFamily="34" charset="0"/>
              <a:cs typeface="Tahoma" pitchFamily="34" charset="0"/>
            </a:endParaRPr>
          </a:p>
          <a:p>
            <a:pPr marL="0" indent="0" algn="ctr" eaLnBrk="1" hangingPunct="1">
              <a:lnSpc>
                <a:spcPct val="90000"/>
              </a:lnSpc>
              <a:buFont typeface="Wingdings" pitchFamily="2" charset="2"/>
              <a:buNone/>
            </a:pPr>
            <a:r>
              <a:rPr lang="it-IT" sz="2200" smtClean="0">
                <a:solidFill>
                  <a:srgbClr val="2D2D8A"/>
                </a:solidFill>
                <a:latin typeface="Tahoma" pitchFamily="34" charset="0"/>
                <a:cs typeface="Tahoma" pitchFamily="34" charset="0"/>
              </a:rPr>
              <a:t>M. Mazzocco, C. Parascandolo, </a:t>
            </a:r>
            <a:r>
              <a:rPr lang="it-IT" sz="2200" i="1" smtClean="0">
                <a:solidFill>
                  <a:srgbClr val="2D2D8A"/>
                </a:solidFill>
                <a:latin typeface="Tahoma" pitchFamily="34" charset="0"/>
                <a:cs typeface="Tahoma" pitchFamily="34" charset="0"/>
              </a:rPr>
              <a:t>C. Signorini</a:t>
            </a:r>
            <a:r>
              <a:rPr lang="it-IT" sz="2200" smtClean="0">
                <a:solidFill>
                  <a:srgbClr val="2D2D8A"/>
                </a:solidFill>
                <a:latin typeface="Tahoma" pitchFamily="34" charset="0"/>
                <a:cs typeface="Tahoma" pitchFamily="34" charset="0"/>
              </a:rPr>
              <a:t>, F. Soramel,                  E. Strano, D. Torresi</a:t>
            </a:r>
          </a:p>
          <a:p>
            <a:pPr marL="0" indent="0" algn="ctr" eaLnBrk="1" hangingPunct="1">
              <a:lnSpc>
                <a:spcPct val="90000"/>
              </a:lnSpc>
              <a:buFont typeface="Wingdings" pitchFamily="2" charset="2"/>
              <a:buNone/>
            </a:pPr>
            <a:endParaRPr lang="it-IT" sz="2200" b="1" smtClean="0">
              <a:latin typeface="Tahoma" pitchFamily="34" charset="0"/>
              <a:cs typeface="Tahoma" pitchFamily="34" charset="0"/>
            </a:endParaRPr>
          </a:p>
          <a:p>
            <a:pPr marL="0" indent="0" algn="ctr" eaLnBrk="1" hangingPunct="1">
              <a:lnSpc>
                <a:spcPct val="90000"/>
              </a:lnSpc>
              <a:buFont typeface="Wingdings" pitchFamily="2" charset="2"/>
              <a:buNone/>
            </a:pPr>
            <a:r>
              <a:rPr lang="it-IT" sz="2200" b="1" smtClean="0">
                <a:solidFill>
                  <a:srgbClr val="2D2D8A"/>
                </a:solidFill>
                <a:effectLst>
                  <a:outerShdw blurRad="38100" dist="38100" dir="2700000" algn="tl">
                    <a:srgbClr val="C0C0C0"/>
                  </a:outerShdw>
                </a:effectLst>
                <a:latin typeface="Tahoma" pitchFamily="34" charset="0"/>
                <a:cs typeface="Tahoma" pitchFamily="34" charset="0"/>
              </a:rPr>
              <a:t>NA (1.5 FTE)</a:t>
            </a:r>
          </a:p>
          <a:p>
            <a:pPr marL="0" indent="0" algn="ctr" eaLnBrk="1" hangingPunct="1">
              <a:lnSpc>
                <a:spcPct val="90000"/>
              </a:lnSpc>
              <a:buFont typeface="Wingdings" pitchFamily="2" charset="2"/>
              <a:buNone/>
            </a:pPr>
            <a:r>
              <a:rPr lang="it-IT" sz="2200" smtClean="0">
                <a:solidFill>
                  <a:srgbClr val="2D2D8A"/>
                </a:solidFill>
                <a:latin typeface="Tahoma" pitchFamily="34" charset="0"/>
                <a:cs typeface="Tahoma" pitchFamily="34" charset="0"/>
              </a:rPr>
              <a:t>M. La Commara, D. Pierroutsakou</a:t>
            </a:r>
          </a:p>
          <a:p>
            <a:pPr marL="0" indent="0" algn="ctr" eaLnBrk="1" hangingPunct="1">
              <a:lnSpc>
                <a:spcPct val="90000"/>
              </a:lnSpc>
              <a:buFont typeface="Wingdings" pitchFamily="2" charset="2"/>
              <a:buNone/>
            </a:pPr>
            <a:endParaRPr lang="it-IT" sz="2200" i="1" smtClean="0">
              <a:solidFill>
                <a:srgbClr val="2D2D8A"/>
              </a:solidFill>
              <a:latin typeface="Tahoma" pitchFamily="34" charset="0"/>
              <a:cs typeface="Tahoma" pitchFamily="34" charset="0"/>
            </a:endParaRPr>
          </a:p>
          <a:p>
            <a:pPr marL="0" indent="0" algn="ctr" eaLnBrk="1" hangingPunct="1">
              <a:lnSpc>
                <a:spcPct val="90000"/>
              </a:lnSpc>
              <a:buFont typeface="Wingdings" pitchFamily="2" charset="2"/>
              <a:buNone/>
            </a:pPr>
            <a:r>
              <a:rPr lang="it-IT" sz="2200" b="1" i="1" smtClean="0">
                <a:solidFill>
                  <a:srgbClr val="9966FF"/>
                </a:solidFill>
                <a:effectLst>
                  <a:outerShdw blurRad="38100" dist="38100" dir="2700000" algn="tl">
                    <a:srgbClr val="C0C0C0"/>
                  </a:outerShdw>
                </a:effectLst>
                <a:latin typeface="Tahoma" pitchFamily="34" charset="0"/>
                <a:cs typeface="Tahoma" pitchFamily="34" charset="0"/>
              </a:rPr>
              <a:t>MI (0.4 FTE)</a:t>
            </a:r>
          </a:p>
          <a:p>
            <a:pPr marL="0" indent="0" algn="ctr" eaLnBrk="1" hangingPunct="1">
              <a:lnSpc>
                <a:spcPct val="90000"/>
              </a:lnSpc>
              <a:buFont typeface="Wingdings" pitchFamily="2" charset="2"/>
              <a:buNone/>
            </a:pPr>
            <a:r>
              <a:rPr lang="it-IT" sz="2200" i="1" smtClean="0">
                <a:solidFill>
                  <a:srgbClr val="9966FF"/>
                </a:solidFill>
                <a:effectLst>
                  <a:outerShdw blurRad="38100" dist="38100" dir="2700000" algn="tl">
                    <a:srgbClr val="C0C0C0"/>
                  </a:outerShdw>
                </a:effectLst>
                <a:latin typeface="Tahoma" pitchFamily="34" charset="0"/>
                <a:cs typeface="Tahoma" pitchFamily="34" charset="0"/>
              </a:rPr>
              <a:t>A. </a:t>
            </a:r>
            <a:r>
              <a:rPr lang="it-IT" sz="2200" i="1" smtClean="0">
                <a:solidFill>
                  <a:srgbClr val="9966FF"/>
                </a:solidFill>
                <a:latin typeface="Tahoma" pitchFamily="34" charset="0"/>
                <a:cs typeface="Tahoma" pitchFamily="34" charset="0"/>
              </a:rPr>
              <a:t>Guglielmetti</a:t>
            </a:r>
          </a:p>
          <a:p>
            <a:pPr marL="0" indent="0" algn="ctr" eaLnBrk="1" hangingPunct="1">
              <a:lnSpc>
                <a:spcPct val="90000"/>
              </a:lnSpc>
              <a:buFont typeface="Wingdings" pitchFamily="2" charset="2"/>
              <a:buAutoNum type="alphaUcPeriod"/>
            </a:pPr>
            <a:endParaRPr lang="it-IT" sz="2200" i="1" smtClean="0">
              <a:solidFill>
                <a:srgbClr val="9966FF"/>
              </a:solidFill>
              <a:latin typeface="Tahoma" pitchFamily="34" charset="0"/>
              <a:cs typeface="Tahoma" pitchFamily="34" charset="0"/>
            </a:endParaRPr>
          </a:p>
          <a:p>
            <a:pPr marL="0" indent="0" algn="just" eaLnBrk="1" hangingPunct="1">
              <a:lnSpc>
                <a:spcPct val="90000"/>
              </a:lnSpc>
              <a:buFont typeface="Wingdings" pitchFamily="2" charset="2"/>
              <a:buNone/>
            </a:pPr>
            <a:r>
              <a:rPr lang="it-IT" sz="2000" b="1" i="1" smtClean="0">
                <a:solidFill>
                  <a:srgbClr val="2D2D8A"/>
                </a:solidFill>
                <a:latin typeface="Tahoma" pitchFamily="34" charset="0"/>
                <a:cs typeface="Tahoma" pitchFamily="34" charset="0"/>
              </a:rPr>
              <a:t>National and International Collaborations: </a:t>
            </a:r>
            <a:r>
              <a:rPr lang="it-IT" sz="2000" i="1" smtClean="0">
                <a:solidFill>
                  <a:srgbClr val="2D2D8A"/>
                </a:solidFill>
                <a:latin typeface="Tahoma" pitchFamily="34" charset="0"/>
                <a:cs typeface="Tahoma" pitchFamily="34" charset="0"/>
              </a:rPr>
              <a:t>LNS, INFN-Sez. Catania, LNL, Univ. of Ioannina and HINP (Greece), IASA and Univ. of Athens (Greece), Univ. of Thessaloniki (Greece), Horia Hulubei-NIPNE (Romania), IFJ-PAN(Krakow, Poland), Univ. Of Warsow (Poland), Univ. Of Huelva (Spain), CEA-Saclay (France), CNS (Tokyo, Japan), </a:t>
            </a:r>
            <a:r>
              <a:rPr lang="en-GB" sz="2000" i="1" smtClean="0">
                <a:solidFill>
                  <a:srgbClr val="2D2D8A"/>
                </a:solidFill>
                <a:latin typeface="Tahoma" pitchFamily="34" charset="0"/>
                <a:cs typeface="Tahoma" pitchFamily="34" charset="0"/>
              </a:rPr>
              <a:t>coll. </a:t>
            </a:r>
            <a:r>
              <a:rPr lang="it-IT" sz="2000" i="1" smtClean="0">
                <a:solidFill>
                  <a:srgbClr val="2D2D8A"/>
                </a:solidFill>
                <a:latin typeface="Tahoma" pitchFamily="34" charset="0"/>
                <a:cs typeface="Tahoma" pitchFamily="34" charset="0"/>
              </a:rPr>
              <a:t>KEK/JAEA, Univ. Osaka (Japan), Univ. Birmingham </a:t>
            </a:r>
            <a:endParaRPr lang="it-IT" sz="2000" b="1" smtClean="0">
              <a:solidFill>
                <a:srgbClr val="2D2D8A"/>
              </a:solidFill>
              <a:latin typeface="Tahoma" pitchFamily="34" charset="0"/>
              <a:cs typeface="Tahoma" pitchFamily="34" charset="0"/>
            </a:endParaRPr>
          </a:p>
          <a:p>
            <a:pPr marL="0" indent="0" algn="just" eaLnBrk="1" hangingPunct="1">
              <a:lnSpc>
                <a:spcPct val="90000"/>
              </a:lnSpc>
              <a:buFont typeface="Wingdings" pitchFamily="2" charset="2"/>
              <a:buNone/>
            </a:pPr>
            <a:endParaRPr lang="it-IT" sz="2000" i="1" smtClean="0">
              <a:solidFill>
                <a:srgbClr val="2D2D8A"/>
              </a:solidFill>
              <a:latin typeface="Tahoma" pitchFamily="34" charset="0"/>
              <a:cs typeface="Tahoma" pitchFamily="34" charset="0"/>
            </a:endParaRPr>
          </a:p>
        </p:txBody>
      </p:sp>
      <p:sp>
        <p:nvSpPr>
          <p:cNvPr id="29698" name="Rectangle 4"/>
          <p:cNvSpPr>
            <a:spLocks noChangeArrowheads="1"/>
          </p:cNvSpPr>
          <p:nvPr/>
        </p:nvSpPr>
        <p:spPr bwMode="auto">
          <a:xfrm>
            <a:off x="0" y="-26988"/>
            <a:ext cx="9180513" cy="574676"/>
          </a:xfrm>
          <a:prstGeom prst="rect">
            <a:avLst/>
          </a:prstGeom>
          <a:solidFill>
            <a:srgbClr val="2D2D8A"/>
          </a:solidFill>
          <a:ln w="9525">
            <a:noFill/>
            <a:miter lim="800000"/>
            <a:headEnd/>
            <a:tailEnd/>
          </a:ln>
        </p:spPr>
        <p:txBody>
          <a:bodyPr anchor="ctr"/>
          <a:lstStyle/>
          <a:p>
            <a:pPr algn="ctr">
              <a:tabLst>
                <a:tab pos="8880475" algn="l"/>
              </a:tabLst>
            </a:pPr>
            <a:r>
              <a:rPr lang="en-US" sz="2400" b="1">
                <a:solidFill>
                  <a:srgbClr val="FFCC00"/>
                </a:solidFill>
                <a:latin typeface="Tahoma" pitchFamily="34" charset="0"/>
                <a:cs typeface="Tahoma" pitchFamily="34" charset="0"/>
              </a:rPr>
              <a:t>EXOTIC 2013 </a:t>
            </a:r>
            <a:r>
              <a:rPr lang="en-US" sz="2400" b="1">
                <a:solidFill>
                  <a:srgbClr val="FFCC00"/>
                </a:solidFill>
                <a:latin typeface="Times New Roman" pitchFamily="18" charset="0"/>
                <a:cs typeface="Tahoma" pitchFamily="34" charset="0"/>
              </a:rPr>
              <a:t>→</a:t>
            </a:r>
            <a:r>
              <a:rPr lang="en-US" sz="2400" b="1">
                <a:solidFill>
                  <a:srgbClr val="FFCC00"/>
                </a:solidFill>
                <a:latin typeface="Tahoma" pitchFamily="34" charset="0"/>
                <a:cs typeface="Tahoma" pitchFamily="34" charset="0"/>
              </a:rPr>
              <a:t> 2014 (8 ricercatori, 6 FTE)</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4"/>
          <p:cNvSpPr>
            <a:spLocks noGrp="1" noChangeArrowheads="1"/>
          </p:cNvSpPr>
          <p:nvPr>
            <p:ph type="body" idx="1"/>
          </p:nvPr>
        </p:nvSpPr>
        <p:spPr>
          <a:xfrm>
            <a:off x="250825" y="1196975"/>
            <a:ext cx="3441700" cy="5732463"/>
          </a:xfrm>
        </p:spPr>
        <p:txBody>
          <a:bodyPr/>
          <a:lstStyle/>
          <a:p>
            <a:pPr>
              <a:lnSpc>
                <a:spcPct val="90000"/>
              </a:lnSpc>
              <a:buFont typeface="Wingdings" pitchFamily="2" charset="2"/>
              <a:buNone/>
            </a:pPr>
            <a:r>
              <a:rPr lang="en-US" sz="1800" b="1" smtClean="0">
                <a:solidFill>
                  <a:schemeClr val="accent2"/>
                </a:solidFill>
                <a:latin typeface="Tahoma" pitchFamily="34" charset="0"/>
                <a:cs typeface="Tahoma" pitchFamily="34" charset="0"/>
              </a:rPr>
              <a:t>Primary Beam: </a:t>
            </a:r>
            <a:r>
              <a:rPr lang="en-US" sz="1800" b="1" baseline="30000" smtClean="0">
                <a:solidFill>
                  <a:schemeClr val="accent2"/>
                </a:solidFill>
                <a:latin typeface="Tahoma" pitchFamily="34" charset="0"/>
                <a:cs typeface="Tahoma" pitchFamily="34" charset="0"/>
              </a:rPr>
              <a:t>7</a:t>
            </a:r>
            <a:r>
              <a:rPr lang="en-US" sz="1800" b="1" smtClean="0">
                <a:solidFill>
                  <a:schemeClr val="accent2"/>
                </a:solidFill>
                <a:latin typeface="Tahoma" pitchFamily="34" charset="0"/>
                <a:cs typeface="Tahoma" pitchFamily="34" charset="0"/>
              </a:rPr>
              <a:t>Li</a:t>
            </a:r>
            <a:r>
              <a:rPr lang="en-US" sz="1800" b="1" baseline="30000" smtClean="0">
                <a:solidFill>
                  <a:schemeClr val="accent2"/>
                </a:solidFill>
                <a:latin typeface="Tahoma" pitchFamily="34" charset="0"/>
                <a:cs typeface="Tahoma" pitchFamily="34" charset="0"/>
              </a:rPr>
              <a:t>3+</a:t>
            </a:r>
            <a:endParaRPr lang="en-US" sz="1800" smtClean="0">
              <a:latin typeface="Tahoma" pitchFamily="34" charset="0"/>
              <a:cs typeface="Tahoma" pitchFamily="34" charset="0"/>
            </a:endParaRPr>
          </a:p>
          <a:p>
            <a:pPr>
              <a:lnSpc>
                <a:spcPct val="90000"/>
              </a:lnSpc>
              <a:buFont typeface="Wingdings" pitchFamily="2" charset="2"/>
              <a:buNone/>
            </a:pPr>
            <a:r>
              <a:rPr lang="en-US" sz="1800" smtClean="0">
                <a:latin typeface="Tahoma" pitchFamily="34" charset="0"/>
                <a:cs typeface="Tahoma" pitchFamily="34" charset="0"/>
              </a:rPr>
              <a:t>	E</a:t>
            </a:r>
            <a:r>
              <a:rPr lang="en-US" sz="1800" baseline="-25000" smtClean="0">
                <a:latin typeface="Tahoma" pitchFamily="34" charset="0"/>
                <a:cs typeface="Tahoma" pitchFamily="34" charset="0"/>
              </a:rPr>
              <a:t>lab</a:t>
            </a:r>
            <a:r>
              <a:rPr lang="en-US" sz="1800" smtClean="0">
                <a:latin typeface="Tahoma" pitchFamily="34" charset="0"/>
                <a:cs typeface="Tahoma" pitchFamily="34" charset="0"/>
              </a:rPr>
              <a:t>= 34.2 MeV       </a:t>
            </a:r>
          </a:p>
          <a:p>
            <a:pPr>
              <a:lnSpc>
                <a:spcPct val="90000"/>
              </a:lnSpc>
              <a:buFont typeface="Wingdings" pitchFamily="2" charset="2"/>
              <a:buNone/>
            </a:pPr>
            <a:r>
              <a:rPr lang="en-US" sz="1800" smtClean="0">
                <a:latin typeface="Tahoma" pitchFamily="34" charset="0"/>
                <a:cs typeface="Tahoma" pitchFamily="34" charset="0"/>
              </a:rPr>
              <a:t>	i </a:t>
            </a:r>
            <a:r>
              <a:rPr lang="en-US" sz="1800" smtClean="0">
                <a:latin typeface="Tahoma" pitchFamily="34" charset="0"/>
                <a:cs typeface="Tahoma" pitchFamily="34" charset="0"/>
                <a:sym typeface="Symbol" pitchFamily="18" charset="2"/>
              </a:rPr>
              <a:t>~</a:t>
            </a:r>
            <a:r>
              <a:rPr lang="en-US" sz="1800" smtClean="0">
                <a:latin typeface="Tahoma" pitchFamily="34" charset="0"/>
                <a:cs typeface="Tahoma" pitchFamily="34" charset="0"/>
              </a:rPr>
              <a:t> 100-150 pnA on target</a:t>
            </a:r>
          </a:p>
          <a:p>
            <a:pPr>
              <a:lnSpc>
                <a:spcPct val="90000"/>
              </a:lnSpc>
            </a:pPr>
            <a:endParaRPr lang="en-US" sz="1800" smtClean="0">
              <a:latin typeface="Tahoma" pitchFamily="34" charset="0"/>
              <a:cs typeface="Tahoma" pitchFamily="34" charset="0"/>
            </a:endParaRPr>
          </a:p>
          <a:p>
            <a:pPr>
              <a:lnSpc>
                <a:spcPct val="90000"/>
              </a:lnSpc>
              <a:buFont typeface="Wingdings" pitchFamily="2" charset="2"/>
              <a:buNone/>
            </a:pPr>
            <a:r>
              <a:rPr lang="en-US" sz="1800" b="1" smtClean="0">
                <a:solidFill>
                  <a:srgbClr val="008000"/>
                </a:solidFill>
                <a:latin typeface="Tahoma" pitchFamily="34" charset="0"/>
                <a:cs typeface="Tahoma" pitchFamily="34" charset="0"/>
              </a:rPr>
              <a:t>Target: H</a:t>
            </a:r>
            <a:r>
              <a:rPr lang="en-US" sz="1800" b="1" baseline="-25000" smtClean="0">
                <a:solidFill>
                  <a:srgbClr val="008000"/>
                </a:solidFill>
                <a:latin typeface="Tahoma" pitchFamily="34" charset="0"/>
                <a:cs typeface="Tahoma" pitchFamily="34" charset="0"/>
              </a:rPr>
              <a:t>2</a:t>
            </a:r>
            <a:r>
              <a:rPr lang="en-US" sz="1800" b="1" smtClean="0">
                <a:solidFill>
                  <a:srgbClr val="008000"/>
                </a:solidFill>
                <a:latin typeface="Tahoma" pitchFamily="34" charset="0"/>
                <a:cs typeface="Tahoma" pitchFamily="34" charset="0"/>
              </a:rPr>
              <a:t> Gas</a:t>
            </a:r>
            <a:endParaRPr lang="en-US" sz="1800" smtClean="0">
              <a:solidFill>
                <a:srgbClr val="008000"/>
              </a:solidFill>
              <a:latin typeface="Tahoma" pitchFamily="34" charset="0"/>
              <a:cs typeface="Tahoma" pitchFamily="34" charset="0"/>
            </a:endParaRPr>
          </a:p>
          <a:p>
            <a:pPr>
              <a:lnSpc>
                <a:spcPct val="90000"/>
              </a:lnSpc>
              <a:buFont typeface="Wingdings" pitchFamily="2" charset="2"/>
              <a:buNone/>
            </a:pPr>
            <a:r>
              <a:rPr lang="en-US" sz="1800" smtClean="0">
                <a:latin typeface="Tahoma" pitchFamily="34" charset="0"/>
                <a:cs typeface="Tahoma" pitchFamily="34" charset="0"/>
              </a:rPr>
              <a:t>	p</a:t>
            </a:r>
            <a:r>
              <a:rPr lang="en-US" sz="1800" baseline="-25000" smtClean="0">
                <a:latin typeface="Tahoma" pitchFamily="34" charset="0"/>
                <a:cs typeface="Tahoma" pitchFamily="34" charset="0"/>
              </a:rPr>
              <a:t>1</a:t>
            </a:r>
            <a:r>
              <a:rPr lang="en-US" sz="1800" smtClean="0">
                <a:latin typeface="Tahoma" pitchFamily="34" charset="0"/>
                <a:cs typeface="Tahoma" pitchFamily="34" charset="0"/>
              </a:rPr>
              <a:t> = 1 bar, T</a:t>
            </a:r>
            <a:r>
              <a:rPr lang="en-US" sz="1800" baseline="-25000" smtClean="0">
                <a:latin typeface="Tahoma" pitchFamily="34" charset="0"/>
                <a:cs typeface="Tahoma" pitchFamily="34" charset="0"/>
              </a:rPr>
              <a:t>1</a:t>
            </a:r>
            <a:r>
              <a:rPr lang="en-US" sz="1800" smtClean="0">
                <a:latin typeface="Tahoma" pitchFamily="34" charset="0"/>
                <a:cs typeface="Tahoma" pitchFamily="34" charset="0"/>
              </a:rPr>
              <a:t>  = 90 K        </a:t>
            </a:r>
          </a:p>
          <a:p>
            <a:pPr>
              <a:lnSpc>
                <a:spcPct val="90000"/>
              </a:lnSpc>
              <a:buFont typeface="Wingdings" pitchFamily="2" charset="2"/>
              <a:buNone/>
            </a:pPr>
            <a:r>
              <a:rPr lang="en-US" sz="1800" smtClean="0">
                <a:latin typeface="Tahoma" pitchFamily="34" charset="0"/>
                <a:cs typeface="Tahoma" pitchFamily="34" charset="0"/>
              </a:rPr>
              <a:t>	(t</a:t>
            </a:r>
            <a:r>
              <a:rPr lang="en-US" sz="1800" baseline="-25000" smtClean="0">
                <a:latin typeface="Tahoma" pitchFamily="34" charset="0"/>
                <a:cs typeface="Tahoma" pitchFamily="34" charset="0"/>
              </a:rPr>
              <a:t>1</a:t>
            </a:r>
            <a:r>
              <a:rPr lang="en-US" sz="1800" smtClean="0">
                <a:latin typeface="Tahoma" pitchFamily="34" charset="0"/>
                <a:cs typeface="Tahoma" pitchFamily="34" charset="0"/>
              </a:rPr>
              <a:t> </a:t>
            </a:r>
            <a:r>
              <a:rPr lang="en-US" sz="1800" smtClean="0">
                <a:latin typeface="Tahoma" pitchFamily="34" charset="0"/>
                <a:cs typeface="Tahoma" pitchFamily="34" charset="0"/>
                <a:sym typeface="Symbol" pitchFamily="18" charset="2"/>
              </a:rPr>
              <a:t>~</a:t>
            </a:r>
            <a:r>
              <a:rPr lang="en-US" sz="1800" smtClean="0">
                <a:latin typeface="Tahoma" pitchFamily="34" charset="0"/>
                <a:cs typeface="Tahoma" pitchFamily="34" charset="0"/>
              </a:rPr>
              <a:t> 1.35 mg/cm</a:t>
            </a:r>
            <a:r>
              <a:rPr lang="en-US" sz="1800" baseline="30000" smtClean="0">
                <a:latin typeface="Tahoma" pitchFamily="34" charset="0"/>
                <a:cs typeface="Tahoma" pitchFamily="34" charset="0"/>
              </a:rPr>
              <a:t>2</a:t>
            </a:r>
            <a:r>
              <a:rPr lang="en-US" sz="1800" smtClean="0">
                <a:latin typeface="Tahoma" pitchFamily="34" charset="0"/>
                <a:cs typeface="Tahoma" pitchFamily="34" charset="0"/>
              </a:rPr>
              <a:t>)</a:t>
            </a:r>
          </a:p>
          <a:p>
            <a:pPr>
              <a:lnSpc>
                <a:spcPct val="90000"/>
              </a:lnSpc>
              <a:buFont typeface="Wingdings" pitchFamily="2" charset="2"/>
              <a:buNone/>
            </a:pPr>
            <a:r>
              <a:rPr lang="en-US" sz="1800" smtClean="0">
                <a:latin typeface="Tahoma" pitchFamily="34" charset="0"/>
                <a:cs typeface="Tahoma" pitchFamily="34" charset="0"/>
              </a:rPr>
              <a:t>	</a:t>
            </a:r>
          </a:p>
          <a:p>
            <a:pPr>
              <a:lnSpc>
                <a:spcPct val="90000"/>
              </a:lnSpc>
              <a:buFont typeface="Wingdings" pitchFamily="2" charset="2"/>
              <a:buNone/>
            </a:pPr>
            <a:r>
              <a:rPr lang="en-US" sz="1800" b="1" smtClean="0">
                <a:solidFill>
                  <a:srgbClr val="0000FF"/>
                </a:solidFill>
                <a:latin typeface="Tahoma" pitchFamily="34" charset="0"/>
                <a:cs typeface="Tahoma" pitchFamily="34" charset="0"/>
              </a:rPr>
              <a:t>Secondary Beam: </a:t>
            </a:r>
            <a:r>
              <a:rPr lang="en-US" sz="1800" b="1" baseline="30000" smtClean="0">
                <a:solidFill>
                  <a:srgbClr val="0000FF"/>
                </a:solidFill>
                <a:latin typeface="Tahoma" pitchFamily="34" charset="0"/>
                <a:cs typeface="Tahoma" pitchFamily="34" charset="0"/>
              </a:rPr>
              <a:t>7</a:t>
            </a:r>
            <a:r>
              <a:rPr lang="en-US" sz="1800" b="1" smtClean="0">
                <a:solidFill>
                  <a:srgbClr val="0000FF"/>
                </a:solidFill>
                <a:latin typeface="Tahoma" pitchFamily="34" charset="0"/>
                <a:cs typeface="Tahoma" pitchFamily="34" charset="0"/>
              </a:rPr>
              <a:t>Be</a:t>
            </a:r>
            <a:r>
              <a:rPr lang="en-US" sz="1800" b="1" baseline="30000" smtClean="0">
                <a:solidFill>
                  <a:srgbClr val="0000FF"/>
                </a:solidFill>
                <a:latin typeface="Tahoma" pitchFamily="34" charset="0"/>
                <a:cs typeface="Tahoma" pitchFamily="34" charset="0"/>
              </a:rPr>
              <a:t>4+</a:t>
            </a:r>
            <a:endParaRPr lang="en-US" sz="1800" smtClean="0">
              <a:solidFill>
                <a:srgbClr val="0000FF"/>
              </a:solidFill>
              <a:latin typeface="Tahoma" pitchFamily="34" charset="0"/>
              <a:cs typeface="Tahoma" pitchFamily="34" charset="0"/>
            </a:endParaRPr>
          </a:p>
          <a:p>
            <a:pPr>
              <a:lnSpc>
                <a:spcPct val="90000"/>
              </a:lnSpc>
              <a:buFont typeface="Wingdings" pitchFamily="2" charset="2"/>
              <a:buNone/>
            </a:pPr>
            <a:r>
              <a:rPr lang="en-US" sz="1800" smtClean="0">
                <a:latin typeface="Tahoma" pitchFamily="34" charset="0"/>
                <a:cs typeface="Tahoma" pitchFamily="34" charset="0"/>
              </a:rPr>
              <a:t>	E</a:t>
            </a:r>
            <a:r>
              <a:rPr lang="en-US" sz="1800" baseline="-25000" smtClean="0">
                <a:latin typeface="Tahoma" pitchFamily="34" charset="0"/>
                <a:cs typeface="Tahoma" pitchFamily="34" charset="0"/>
              </a:rPr>
              <a:t>1</a:t>
            </a:r>
            <a:r>
              <a:rPr lang="en-US" sz="1800" smtClean="0">
                <a:latin typeface="Tahoma" pitchFamily="34" charset="0"/>
                <a:cs typeface="Tahoma" pitchFamily="34" charset="0"/>
              </a:rPr>
              <a:t> = (23.2 </a:t>
            </a:r>
            <a:r>
              <a:rPr lang="en-US" sz="1800" smtClean="0">
                <a:latin typeface="Tahoma" pitchFamily="34" charset="0"/>
                <a:cs typeface="Tahoma" pitchFamily="34" charset="0"/>
                <a:sym typeface="Symbol" pitchFamily="18" charset="2"/>
              </a:rPr>
              <a:t> 0.4) MeV</a:t>
            </a:r>
          </a:p>
          <a:p>
            <a:pPr>
              <a:lnSpc>
                <a:spcPct val="90000"/>
              </a:lnSpc>
              <a:buFont typeface="Wingdings" pitchFamily="2" charset="2"/>
              <a:buNone/>
            </a:pPr>
            <a:r>
              <a:rPr lang="en-US" sz="1800" smtClean="0">
                <a:latin typeface="Tahoma" pitchFamily="34" charset="0"/>
                <a:cs typeface="Tahoma" pitchFamily="34" charset="0"/>
              </a:rPr>
              <a:t>	</a:t>
            </a:r>
            <a:r>
              <a:rPr lang="en-US" sz="1800" smtClean="0">
                <a:latin typeface="Tahoma" pitchFamily="34" charset="0"/>
                <a:cs typeface="Tahoma" pitchFamily="34" charset="0"/>
                <a:sym typeface="Symbol" pitchFamily="18" charset="2"/>
              </a:rPr>
              <a:t>Purity</a:t>
            </a:r>
            <a:r>
              <a:rPr lang="en-US" sz="1800" baseline="-25000" smtClean="0">
                <a:latin typeface="Tahoma" pitchFamily="34" charset="0"/>
                <a:cs typeface="Tahoma" pitchFamily="34" charset="0"/>
                <a:sym typeface="Symbol" pitchFamily="18" charset="2"/>
              </a:rPr>
              <a:t>1</a:t>
            </a:r>
            <a:r>
              <a:rPr lang="en-US" sz="1800" smtClean="0">
                <a:latin typeface="Tahoma" pitchFamily="34" charset="0"/>
                <a:cs typeface="Tahoma" pitchFamily="34" charset="0"/>
                <a:sym typeface="Symbol" pitchFamily="18" charset="2"/>
              </a:rPr>
              <a:t> ~ 100 %</a:t>
            </a:r>
          </a:p>
          <a:p>
            <a:pPr>
              <a:lnSpc>
                <a:spcPct val="90000"/>
              </a:lnSpc>
              <a:buFont typeface="Wingdings" pitchFamily="2" charset="2"/>
              <a:buNone/>
            </a:pPr>
            <a:endParaRPr lang="en-US" sz="1800" smtClean="0">
              <a:latin typeface="Tahoma" pitchFamily="34" charset="0"/>
              <a:cs typeface="Tahoma" pitchFamily="34" charset="0"/>
              <a:sym typeface="Symbol" pitchFamily="18" charset="2"/>
            </a:endParaRPr>
          </a:p>
          <a:p>
            <a:pPr>
              <a:lnSpc>
                <a:spcPct val="90000"/>
              </a:lnSpc>
              <a:buFont typeface="Wingdings" pitchFamily="2" charset="2"/>
              <a:buNone/>
            </a:pPr>
            <a:r>
              <a:rPr lang="en-US" sz="1800" b="1" smtClean="0">
                <a:solidFill>
                  <a:schemeClr val="hlink"/>
                </a:solidFill>
                <a:latin typeface="Tahoma" pitchFamily="34" charset="0"/>
                <a:cs typeface="Tahoma" pitchFamily="34" charset="0"/>
              </a:rPr>
              <a:t>Degrader: 10 </a:t>
            </a:r>
            <a:r>
              <a:rPr lang="el-GR" sz="1800" b="1" smtClean="0">
                <a:solidFill>
                  <a:schemeClr val="hlink"/>
                </a:solidFill>
                <a:latin typeface="Tahoma" pitchFamily="34" charset="0"/>
                <a:cs typeface="Tahoma" pitchFamily="34" charset="0"/>
              </a:rPr>
              <a:t>μ</a:t>
            </a:r>
            <a:r>
              <a:rPr lang="it-IT" sz="1800" b="1" smtClean="0">
                <a:solidFill>
                  <a:schemeClr val="hlink"/>
                </a:solidFill>
                <a:latin typeface="Tahoma" pitchFamily="34" charset="0"/>
                <a:cs typeface="Tahoma" pitchFamily="34" charset="0"/>
              </a:rPr>
              <a:t>m Al</a:t>
            </a:r>
            <a:endParaRPr lang="en-US" sz="1800" smtClean="0">
              <a:solidFill>
                <a:schemeClr val="hlink"/>
              </a:solidFill>
              <a:latin typeface="Tahoma" pitchFamily="34" charset="0"/>
              <a:cs typeface="Tahoma" pitchFamily="34" charset="0"/>
            </a:endParaRPr>
          </a:p>
          <a:p>
            <a:pPr>
              <a:lnSpc>
                <a:spcPct val="90000"/>
              </a:lnSpc>
              <a:buFont typeface="Wingdings" pitchFamily="2" charset="2"/>
              <a:buNone/>
            </a:pPr>
            <a:r>
              <a:rPr lang="en-US" sz="1800" smtClean="0">
                <a:latin typeface="Tahoma" pitchFamily="34" charset="0"/>
                <a:cs typeface="Tahoma" pitchFamily="34" charset="0"/>
                <a:sym typeface="Symbol" pitchFamily="18" charset="2"/>
              </a:rPr>
              <a:t>	</a:t>
            </a:r>
            <a:r>
              <a:rPr lang="en-US" sz="1800" smtClean="0">
                <a:latin typeface="Tahoma" pitchFamily="34" charset="0"/>
                <a:cs typeface="Tahoma" pitchFamily="34" charset="0"/>
              </a:rPr>
              <a:t>E</a:t>
            </a:r>
            <a:r>
              <a:rPr lang="en-US" sz="1800" baseline="-25000" smtClean="0">
                <a:latin typeface="Tahoma" pitchFamily="34" charset="0"/>
                <a:cs typeface="Tahoma" pitchFamily="34" charset="0"/>
              </a:rPr>
              <a:t>2</a:t>
            </a:r>
            <a:r>
              <a:rPr lang="en-US" sz="1800" smtClean="0">
                <a:latin typeface="Tahoma" pitchFamily="34" charset="0"/>
                <a:cs typeface="Tahoma" pitchFamily="34" charset="0"/>
              </a:rPr>
              <a:t> = (19.0 </a:t>
            </a:r>
            <a:r>
              <a:rPr lang="en-US" sz="1800" smtClean="0">
                <a:latin typeface="Tahoma" pitchFamily="34" charset="0"/>
                <a:cs typeface="Tahoma" pitchFamily="34" charset="0"/>
                <a:sym typeface="Symbol" pitchFamily="18" charset="2"/>
              </a:rPr>
              <a:t> 0.5) MeV     </a:t>
            </a:r>
          </a:p>
          <a:p>
            <a:pPr>
              <a:lnSpc>
                <a:spcPct val="90000"/>
              </a:lnSpc>
              <a:buFont typeface="Wingdings" pitchFamily="2" charset="2"/>
              <a:buNone/>
            </a:pPr>
            <a:r>
              <a:rPr lang="en-US" sz="1800" smtClean="0">
                <a:latin typeface="Tahoma" pitchFamily="34" charset="0"/>
                <a:cs typeface="Tahoma" pitchFamily="34" charset="0"/>
                <a:sym typeface="Symbol" pitchFamily="18" charset="2"/>
              </a:rPr>
              <a:t>	Purity</a:t>
            </a:r>
            <a:r>
              <a:rPr lang="en-US" sz="1800" baseline="-25000" smtClean="0">
                <a:latin typeface="Tahoma" pitchFamily="34" charset="0"/>
                <a:cs typeface="Tahoma" pitchFamily="34" charset="0"/>
                <a:sym typeface="Symbol" pitchFamily="18" charset="2"/>
              </a:rPr>
              <a:t>2</a:t>
            </a:r>
            <a:r>
              <a:rPr lang="en-US" sz="1800" smtClean="0">
                <a:latin typeface="Tahoma" pitchFamily="34" charset="0"/>
                <a:cs typeface="Tahoma" pitchFamily="34" charset="0"/>
                <a:sym typeface="Symbol" pitchFamily="18" charset="2"/>
              </a:rPr>
              <a:t> ~ 100 %</a:t>
            </a:r>
          </a:p>
          <a:p>
            <a:pPr>
              <a:lnSpc>
                <a:spcPct val="90000"/>
              </a:lnSpc>
              <a:buFont typeface="Wingdings" pitchFamily="2" charset="2"/>
              <a:buNone/>
            </a:pPr>
            <a:endParaRPr lang="en-US" sz="1800" smtClean="0">
              <a:latin typeface="Tahoma" pitchFamily="34" charset="0"/>
              <a:cs typeface="Tahoma" pitchFamily="34" charset="0"/>
              <a:sym typeface="Symbol" pitchFamily="18" charset="2"/>
            </a:endParaRPr>
          </a:p>
          <a:p>
            <a:pPr>
              <a:lnSpc>
                <a:spcPct val="90000"/>
              </a:lnSpc>
              <a:buFont typeface="Wingdings" pitchFamily="2" charset="2"/>
              <a:buNone/>
            </a:pPr>
            <a:r>
              <a:rPr lang="en-US" sz="1800" b="1" smtClean="0">
                <a:solidFill>
                  <a:srgbClr val="996600"/>
                </a:solidFill>
                <a:latin typeface="Tahoma" pitchFamily="34" charset="0"/>
                <a:cs typeface="Tahoma" pitchFamily="34" charset="0"/>
                <a:sym typeface="Symbol" pitchFamily="18" charset="2"/>
              </a:rPr>
              <a:t>Intensity: 2-3*10</a:t>
            </a:r>
            <a:r>
              <a:rPr lang="en-US" sz="1800" b="1" baseline="30000" smtClean="0">
                <a:solidFill>
                  <a:srgbClr val="996600"/>
                </a:solidFill>
                <a:latin typeface="Tahoma" pitchFamily="34" charset="0"/>
                <a:cs typeface="Tahoma" pitchFamily="34" charset="0"/>
                <a:sym typeface="Symbol" pitchFamily="18" charset="2"/>
              </a:rPr>
              <a:t>5</a:t>
            </a:r>
            <a:r>
              <a:rPr lang="en-US" sz="1800" b="1" smtClean="0">
                <a:solidFill>
                  <a:srgbClr val="996600"/>
                </a:solidFill>
                <a:latin typeface="Tahoma" pitchFamily="34" charset="0"/>
                <a:cs typeface="Tahoma" pitchFamily="34" charset="0"/>
                <a:sym typeface="Symbol" pitchFamily="18" charset="2"/>
              </a:rPr>
              <a:t> pps</a:t>
            </a:r>
          </a:p>
          <a:p>
            <a:pPr>
              <a:lnSpc>
                <a:spcPct val="90000"/>
              </a:lnSpc>
              <a:buFont typeface="Wingdings" pitchFamily="2" charset="2"/>
              <a:buNone/>
            </a:pPr>
            <a:r>
              <a:rPr lang="en-US" sz="1800" b="1" smtClean="0">
                <a:solidFill>
                  <a:srgbClr val="006633"/>
                </a:solidFill>
                <a:latin typeface="Symbol" pitchFamily="18" charset="2"/>
                <a:cs typeface="Tahoma" pitchFamily="34" charset="0"/>
                <a:sym typeface="Symbol" pitchFamily="18" charset="2"/>
              </a:rPr>
              <a:t>D</a:t>
            </a:r>
            <a:r>
              <a:rPr lang="en-US" sz="1800" b="1" smtClean="0">
                <a:solidFill>
                  <a:srgbClr val="006633"/>
                </a:solidFill>
                <a:latin typeface="Tahoma" pitchFamily="34" charset="0"/>
                <a:cs typeface="Tahoma" pitchFamily="34" charset="0"/>
                <a:sym typeface="Symbol" pitchFamily="18" charset="2"/>
              </a:rPr>
              <a:t>x  ̴  </a:t>
            </a:r>
            <a:r>
              <a:rPr lang="en-US" sz="1800" b="1" smtClean="0">
                <a:solidFill>
                  <a:srgbClr val="006633"/>
                </a:solidFill>
                <a:latin typeface="Symbol" pitchFamily="18" charset="2"/>
                <a:cs typeface="Tahoma" pitchFamily="34" charset="0"/>
                <a:sym typeface="Symbol" pitchFamily="18" charset="2"/>
              </a:rPr>
              <a:t>D</a:t>
            </a:r>
            <a:r>
              <a:rPr lang="en-US" sz="1800" b="1" smtClean="0">
                <a:solidFill>
                  <a:srgbClr val="006633"/>
                </a:solidFill>
                <a:latin typeface="Tahoma" pitchFamily="34" charset="0"/>
                <a:cs typeface="Tahoma" pitchFamily="34" charset="0"/>
                <a:sym typeface="Symbol" pitchFamily="18" charset="2"/>
              </a:rPr>
              <a:t>y (FWHM)  ̴  8 mm</a:t>
            </a:r>
          </a:p>
          <a:p>
            <a:pPr>
              <a:lnSpc>
                <a:spcPct val="90000"/>
              </a:lnSpc>
              <a:buFont typeface="Wingdings" pitchFamily="2" charset="2"/>
              <a:buNone/>
            </a:pPr>
            <a:endParaRPr lang="en-US" sz="1800" b="1" smtClean="0">
              <a:solidFill>
                <a:srgbClr val="996600"/>
              </a:solidFill>
              <a:latin typeface="Tahoma" pitchFamily="34" charset="0"/>
              <a:cs typeface="Tahoma" pitchFamily="34" charset="0"/>
              <a:sym typeface="Symbol" pitchFamily="18" charset="2"/>
            </a:endParaRPr>
          </a:p>
        </p:txBody>
      </p:sp>
      <p:pic>
        <p:nvPicPr>
          <p:cNvPr id="43010" name="Picture 11" descr="7Be_EnergySpectra"/>
          <p:cNvPicPr>
            <a:picLocks noChangeAspect="1" noChangeArrowheads="1"/>
          </p:cNvPicPr>
          <p:nvPr/>
        </p:nvPicPr>
        <p:blipFill>
          <a:blip r:embed="rId3"/>
          <a:srcRect l="3899" t="9071" r="5763" b="4799"/>
          <a:stretch>
            <a:fillRect/>
          </a:stretch>
        </p:blipFill>
        <p:spPr bwMode="auto">
          <a:xfrm>
            <a:off x="4067175" y="2924175"/>
            <a:ext cx="4824413" cy="3694113"/>
          </a:xfrm>
          <a:prstGeom prst="rect">
            <a:avLst/>
          </a:prstGeom>
          <a:solidFill>
            <a:srgbClr val="FFF3FF"/>
          </a:solidFill>
          <a:ln w="19050">
            <a:solidFill>
              <a:srgbClr val="000000"/>
            </a:solidFill>
            <a:miter lim="800000"/>
            <a:headEnd/>
            <a:tailEnd/>
          </a:ln>
        </p:spPr>
      </p:pic>
      <p:sp>
        <p:nvSpPr>
          <p:cNvPr id="43011" name="Line 12"/>
          <p:cNvSpPr>
            <a:spLocks noChangeShapeType="1"/>
          </p:cNvSpPr>
          <p:nvPr/>
        </p:nvSpPr>
        <p:spPr bwMode="auto">
          <a:xfrm flipV="1">
            <a:off x="3492500" y="3789363"/>
            <a:ext cx="4103688" cy="503237"/>
          </a:xfrm>
          <a:prstGeom prst="line">
            <a:avLst/>
          </a:prstGeom>
          <a:noFill/>
          <a:ln w="28575">
            <a:solidFill>
              <a:srgbClr val="0000FF"/>
            </a:solidFill>
            <a:round/>
            <a:headEnd/>
            <a:tailEnd type="triangle" w="med" len="med"/>
          </a:ln>
        </p:spPr>
        <p:txBody>
          <a:bodyPr/>
          <a:lstStyle/>
          <a:p>
            <a:endParaRPr lang="en-US"/>
          </a:p>
        </p:txBody>
      </p:sp>
      <p:sp>
        <p:nvSpPr>
          <p:cNvPr id="43012" name="Line 13"/>
          <p:cNvSpPr>
            <a:spLocks noChangeShapeType="1"/>
          </p:cNvSpPr>
          <p:nvPr/>
        </p:nvSpPr>
        <p:spPr bwMode="auto">
          <a:xfrm flipV="1">
            <a:off x="3459163" y="5084763"/>
            <a:ext cx="3455987" cy="396875"/>
          </a:xfrm>
          <a:prstGeom prst="line">
            <a:avLst/>
          </a:prstGeom>
          <a:noFill/>
          <a:ln w="28575">
            <a:solidFill>
              <a:schemeClr val="hlink"/>
            </a:solidFill>
            <a:round/>
            <a:headEnd/>
            <a:tailEnd type="triangle" w="med" len="med"/>
          </a:ln>
        </p:spPr>
        <p:txBody>
          <a:bodyPr/>
          <a:lstStyle/>
          <a:p>
            <a:endParaRPr lang="en-US"/>
          </a:p>
        </p:txBody>
      </p:sp>
      <p:sp>
        <p:nvSpPr>
          <p:cNvPr id="43013" name="Rectangle 2"/>
          <p:cNvSpPr>
            <a:spLocks noGrp="1" noChangeArrowheads="1"/>
          </p:cNvSpPr>
          <p:nvPr>
            <p:ph type="title"/>
          </p:nvPr>
        </p:nvSpPr>
        <p:spPr>
          <a:xfrm>
            <a:off x="0" y="-26988"/>
            <a:ext cx="9144000" cy="576263"/>
          </a:xfrm>
          <a:solidFill>
            <a:srgbClr val="2D2D8A"/>
          </a:solidFill>
        </p:spPr>
        <p:txBody>
          <a:bodyPr/>
          <a:lstStyle/>
          <a:p>
            <a:pPr eaLnBrk="1" hangingPunct="1"/>
            <a:r>
              <a:rPr lang="en-US" sz="2400" baseline="30000" smtClean="0">
                <a:solidFill>
                  <a:srgbClr val="FFCC00"/>
                </a:solidFill>
                <a:latin typeface="Tahoma" pitchFamily="34" charset="0"/>
                <a:cs typeface="Tahoma" pitchFamily="34" charset="0"/>
              </a:rPr>
              <a:t>7</a:t>
            </a:r>
            <a:r>
              <a:rPr lang="en-US" sz="2400" smtClean="0">
                <a:solidFill>
                  <a:srgbClr val="FFCC00"/>
                </a:solidFill>
                <a:latin typeface="Tahoma" pitchFamily="34" charset="0"/>
                <a:cs typeface="Tahoma" pitchFamily="34" charset="0"/>
              </a:rPr>
              <a:t>Be+</a:t>
            </a:r>
            <a:r>
              <a:rPr lang="en-US" sz="2400" baseline="30000" smtClean="0">
                <a:solidFill>
                  <a:srgbClr val="FFCC00"/>
                </a:solidFill>
                <a:latin typeface="Tahoma" pitchFamily="34" charset="0"/>
                <a:cs typeface="Tahoma" pitchFamily="34" charset="0"/>
              </a:rPr>
              <a:t>58</a:t>
            </a:r>
            <a:r>
              <a:rPr lang="en-US" sz="2400" smtClean="0">
                <a:solidFill>
                  <a:srgbClr val="FFCC00"/>
                </a:solidFill>
                <a:latin typeface="Tahoma" pitchFamily="34" charset="0"/>
                <a:cs typeface="Tahoma" pitchFamily="34" charset="0"/>
              </a:rPr>
              <a:t>Ni @ EXOTIC (05/2010)</a:t>
            </a:r>
          </a:p>
        </p:txBody>
      </p:sp>
      <p:sp>
        <p:nvSpPr>
          <p:cNvPr id="43014" name="Rettangolo 2"/>
          <p:cNvSpPr>
            <a:spLocks noChangeArrowheads="1"/>
          </p:cNvSpPr>
          <p:nvPr/>
        </p:nvSpPr>
        <p:spPr bwMode="auto">
          <a:xfrm>
            <a:off x="1619250" y="619125"/>
            <a:ext cx="5473700" cy="523875"/>
          </a:xfrm>
          <a:prstGeom prst="rect">
            <a:avLst/>
          </a:prstGeom>
          <a:noFill/>
          <a:ln w="9525">
            <a:noFill/>
            <a:miter lim="800000"/>
            <a:headEnd/>
            <a:tailEnd/>
          </a:ln>
        </p:spPr>
        <p:txBody>
          <a:bodyPr>
            <a:spAutoFit/>
          </a:bodyPr>
          <a:lstStyle/>
          <a:p>
            <a:pPr marL="355600" indent="-355600" algn="just">
              <a:spcBef>
                <a:spcPct val="20000"/>
              </a:spcBef>
              <a:buClr>
                <a:schemeClr val="folHlink"/>
              </a:buClr>
              <a:buSzPct val="90000"/>
              <a:buFont typeface="Wingdings" pitchFamily="2" charset="2"/>
              <a:buNone/>
            </a:pPr>
            <a:r>
              <a:rPr lang="it-IT" sz="2800" b="1" baseline="30000">
                <a:solidFill>
                  <a:srgbClr val="2D2D8A"/>
                </a:solidFill>
                <a:latin typeface="Tahoma" pitchFamily="34" charset="0"/>
                <a:cs typeface="Tahoma" pitchFamily="34" charset="0"/>
              </a:rPr>
              <a:t>7</a:t>
            </a:r>
            <a:r>
              <a:rPr lang="it-IT" sz="2800" b="1">
                <a:solidFill>
                  <a:srgbClr val="2D2D8A"/>
                </a:solidFill>
                <a:latin typeface="Tahoma" pitchFamily="34" charset="0"/>
                <a:cs typeface="Tahoma" pitchFamily="34" charset="0"/>
              </a:rPr>
              <a:t>Be:</a:t>
            </a:r>
            <a:r>
              <a:rPr lang="it-IT" b="1">
                <a:solidFill>
                  <a:srgbClr val="2D2D8A"/>
                </a:solidFill>
                <a:latin typeface="Tahoma" pitchFamily="34" charset="0"/>
                <a:cs typeface="Tahoma" pitchFamily="34" charset="0"/>
              </a:rPr>
              <a:t>   S</a:t>
            </a:r>
            <a:r>
              <a:rPr lang="it-IT" b="1" baseline="-25000">
                <a:solidFill>
                  <a:srgbClr val="2D2D8A"/>
                </a:solidFill>
                <a:latin typeface="Tahoma" pitchFamily="34" charset="0"/>
                <a:cs typeface="Tahoma" pitchFamily="34" charset="0"/>
              </a:rPr>
              <a:t>a </a:t>
            </a:r>
            <a:r>
              <a:rPr lang="it-IT" b="1">
                <a:solidFill>
                  <a:srgbClr val="2D2D8A"/>
                </a:solidFill>
                <a:latin typeface="Tahoma" pitchFamily="34" charset="0"/>
                <a:cs typeface="Tahoma" pitchFamily="34" charset="0"/>
              </a:rPr>
              <a:t>= 1.587 MeV,   T</a:t>
            </a:r>
            <a:r>
              <a:rPr lang="it-IT" b="1" baseline="-25000">
                <a:solidFill>
                  <a:srgbClr val="2D2D8A"/>
                </a:solidFill>
                <a:latin typeface="Tahoma" pitchFamily="34" charset="0"/>
                <a:cs typeface="Tahoma" pitchFamily="34" charset="0"/>
              </a:rPr>
              <a:t>1/2 </a:t>
            </a:r>
            <a:r>
              <a:rPr lang="it-IT" b="1">
                <a:solidFill>
                  <a:srgbClr val="2D2D8A"/>
                </a:solidFill>
                <a:latin typeface="Tahoma" pitchFamily="34" charset="0"/>
                <a:cs typeface="Tahoma" pitchFamily="34" charset="0"/>
              </a:rPr>
              <a:t>= 53.22 d</a:t>
            </a:r>
            <a:endParaRPr lang="it-IT" baseline="30000">
              <a:solidFill>
                <a:schemeClr val="accent2"/>
              </a:solidFill>
              <a:latin typeface="Tahoma" pitchFamily="34" charset="0"/>
              <a:cs typeface="Tahoma" pitchFamily="34" charset="0"/>
            </a:endParaRPr>
          </a:p>
        </p:txBody>
      </p:sp>
    </p:spTree>
    <p:custDataLst>
      <p:tags r:id="rId1"/>
    </p:custData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47" descr="ReactionXsec"/>
          <p:cNvPicPr>
            <a:picLocks noChangeAspect="1" noChangeArrowheads="1"/>
          </p:cNvPicPr>
          <p:nvPr/>
        </p:nvPicPr>
        <p:blipFill>
          <a:blip r:embed="rId3"/>
          <a:srcRect l="4297" t="9862" r="6500" b="6673"/>
          <a:stretch>
            <a:fillRect/>
          </a:stretch>
        </p:blipFill>
        <p:spPr bwMode="auto">
          <a:xfrm>
            <a:off x="4714875" y="1095375"/>
            <a:ext cx="3962400" cy="3044825"/>
          </a:xfrm>
          <a:prstGeom prst="rect">
            <a:avLst/>
          </a:prstGeom>
          <a:noFill/>
          <a:ln w="19050">
            <a:solidFill>
              <a:srgbClr val="000000"/>
            </a:solidFill>
            <a:miter lim="800000"/>
            <a:headEnd/>
            <a:tailEnd/>
          </a:ln>
        </p:spPr>
      </p:pic>
      <p:sp>
        <p:nvSpPr>
          <p:cNvPr id="44034" name="Rectangle 4"/>
          <p:cNvSpPr>
            <a:spLocks noChangeArrowheads="1"/>
          </p:cNvSpPr>
          <p:nvPr/>
        </p:nvSpPr>
        <p:spPr bwMode="auto">
          <a:xfrm>
            <a:off x="971550" y="5516563"/>
            <a:ext cx="7704138" cy="1008062"/>
          </a:xfrm>
          <a:prstGeom prst="rect">
            <a:avLst/>
          </a:prstGeom>
          <a:noFill/>
          <a:ln w="9525">
            <a:noFill/>
            <a:miter lim="800000"/>
            <a:headEnd/>
            <a:tailEnd/>
          </a:ln>
        </p:spPr>
        <p:txBody>
          <a:bodyPr/>
          <a:lstStyle/>
          <a:p>
            <a:pPr marL="342900" indent="-342900">
              <a:spcBef>
                <a:spcPct val="20000"/>
              </a:spcBef>
              <a:buClr>
                <a:schemeClr val="folHlink"/>
              </a:buClr>
              <a:buSzPct val="90000"/>
              <a:buFont typeface="Wingdings" pitchFamily="2" charset="2"/>
              <a:buChar char="n"/>
            </a:pPr>
            <a:endParaRPr lang="it-IT" sz="2800">
              <a:latin typeface="Times New Roman" pitchFamily="18" charset="0"/>
            </a:endParaRPr>
          </a:p>
        </p:txBody>
      </p:sp>
      <p:sp>
        <p:nvSpPr>
          <p:cNvPr id="44035" name="Text Box 5"/>
          <p:cNvSpPr txBox="1">
            <a:spLocks noChangeArrowheads="1"/>
          </p:cNvSpPr>
          <p:nvPr/>
        </p:nvSpPr>
        <p:spPr bwMode="auto">
          <a:xfrm>
            <a:off x="71438" y="4740275"/>
            <a:ext cx="8964612" cy="1200150"/>
          </a:xfrm>
          <a:prstGeom prst="rect">
            <a:avLst/>
          </a:prstGeom>
          <a:noFill/>
          <a:ln w="9525">
            <a:noFill/>
            <a:miter lim="800000"/>
            <a:headEnd/>
            <a:tailEnd/>
          </a:ln>
        </p:spPr>
        <p:txBody>
          <a:bodyPr>
            <a:spAutoFit/>
          </a:bodyPr>
          <a:lstStyle/>
          <a:p>
            <a:pPr marL="342900" indent="-342900" algn="ctr"/>
            <a:r>
              <a:rPr lang="it-IT" sz="1800">
                <a:latin typeface="Tahoma" pitchFamily="34" charset="0"/>
                <a:cs typeface="Tahoma" pitchFamily="34" charset="0"/>
              </a:rPr>
              <a:t>The </a:t>
            </a:r>
            <a:r>
              <a:rPr lang="it-IT" sz="1800" b="1">
                <a:solidFill>
                  <a:srgbClr val="0000FF"/>
                </a:solidFill>
                <a:latin typeface="Tahoma" pitchFamily="34" charset="0"/>
                <a:cs typeface="Tahoma" pitchFamily="34" charset="0"/>
              </a:rPr>
              <a:t>elastic scattering angular distribution</a:t>
            </a:r>
            <a:r>
              <a:rPr lang="it-IT" sz="1800">
                <a:latin typeface="Tahoma" pitchFamily="34" charset="0"/>
                <a:cs typeface="Tahoma" pitchFamily="34" charset="0"/>
              </a:rPr>
              <a:t> was fitted within the optical model framework with the code </a:t>
            </a:r>
            <a:r>
              <a:rPr lang="it-IT" sz="1800" b="1">
                <a:solidFill>
                  <a:srgbClr val="0000FF"/>
                </a:solidFill>
                <a:latin typeface="Tahoma" pitchFamily="34" charset="0"/>
                <a:cs typeface="Tahoma" pitchFamily="34" charset="0"/>
              </a:rPr>
              <a:t>FRESCO</a:t>
            </a:r>
            <a:r>
              <a:rPr lang="it-IT" sz="1800">
                <a:latin typeface="Tahoma" pitchFamily="34" charset="0"/>
                <a:cs typeface="Tahoma" pitchFamily="34" charset="0"/>
              </a:rPr>
              <a:t>.</a:t>
            </a:r>
          </a:p>
          <a:p>
            <a:pPr marL="342900" indent="-342900" algn="ctr"/>
            <a:r>
              <a:rPr lang="it-IT" sz="1800">
                <a:latin typeface="Tahoma" pitchFamily="34" charset="0"/>
                <a:cs typeface="Tahoma" pitchFamily="34" charset="0"/>
              </a:rPr>
              <a:t>The </a:t>
            </a:r>
            <a:r>
              <a:rPr lang="it-IT" sz="1800" b="1">
                <a:solidFill>
                  <a:srgbClr val="008000"/>
                </a:solidFill>
                <a:latin typeface="Tahoma" pitchFamily="34" charset="0"/>
                <a:cs typeface="Tahoma" pitchFamily="34" charset="0"/>
              </a:rPr>
              <a:t>reaction cross section</a:t>
            </a:r>
            <a:r>
              <a:rPr lang="it-IT" sz="1800">
                <a:latin typeface="Tahoma" pitchFamily="34" charset="0"/>
                <a:cs typeface="Tahoma" pitchFamily="34" charset="0"/>
              </a:rPr>
              <a:t> (546 ± 36 mb) is in </a:t>
            </a:r>
            <a:r>
              <a:rPr lang="it-IT" sz="1800" b="1">
                <a:solidFill>
                  <a:srgbClr val="008000"/>
                </a:solidFill>
                <a:latin typeface="Tahoma" pitchFamily="34" charset="0"/>
                <a:cs typeface="Tahoma" pitchFamily="34" charset="0"/>
              </a:rPr>
              <a:t>fairly good agreement</a:t>
            </a:r>
            <a:r>
              <a:rPr lang="it-IT" sz="1800">
                <a:latin typeface="Tahoma" pitchFamily="34" charset="0"/>
                <a:cs typeface="Tahoma" pitchFamily="34" charset="0"/>
              </a:rPr>
              <a:t> with the trend individuated by the data at lower energies.</a:t>
            </a:r>
          </a:p>
        </p:txBody>
      </p:sp>
      <p:sp>
        <p:nvSpPr>
          <p:cNvPr id="44036" name="Oval 13"/>
          <p:cNvSpPr>
            <a:spLocks noChangeArrowheads="1"/>
          </p:cNvSpPr>
          <p:nvPr/>
        </p:nvSpPr>
        <p:spPr bwMode="auto">
          <a:xfrm rot="-1740963">
            <a:off x="5292725" y="1550988"/>
            <a:ext cx="2603500" cy="887412"/>
          </a:xfrm>
          <a:prstGeom prst="ellipse">
            <a:avLst/>
          </a:prstGeom>
          <a:noFill/>
          <a:ln w="19050">
            <a:solidFill>
              <a:srgbClr val="008000"/>
            </a:solidFill>
            <a:round/>
            <a:headEnd/>
            <a:tailEnd/>
          </a:ln>
        </p:spPr>
        <p:txBody>
          <a:bodyPr wrap="none" anchor="ctr"/>
          <a:lstStyle/>
          <a:p>
            <a:endParaRPr lang="it-IT"/>
          </a:p>
        </p:txBody>
      </p:sp>
      <p:sp>
        <p:nvSpPr>
          <p:cNvPr id="44037" name="Oval 14"/>
          <p:cNvSpPr>
            <a:spLocks noChangeArrowheads="1"/>
          </p:cNvSpPr>
          <p:nvPr/>
        </p:nvSpPr>
        <p:spPr bwMode="auto">
          <a:xfrm>
            <a:off x="7596188" y="1190625"/>
            <a:ext cx="431800" cy="433388"/>
          </a:xfrm>
          <a:prstGeom prst="ellipse">
            <a:avLst/>
          </a:prstGeom>
          <a:noFill/>
          <a:ln w="19050">
            <a:solidFill>
              <a:srgbClr val="0000FF"/>
            </a:solidFill>
            <a:round/>
            <a:headEnd/>
            <a:tailEnd/>
          </a:ln>
        </p:spPr>
        <p:txBody>
          <a:bodyPr wrap="none" anchor="ctr"/>
          <a:lstStyle/>
          <a:p>
            <a:endParaRPr lang="it-IT"/>
          </a:p>
        </p:txBody>
      </p:sp>
      <p:pic>
        <p:nvPicPr>
          <p:cNvPr id="44038" name="Picture 46" descr="E1_AngDist"/>
          <p:cNvPicPr>
            <a:picLocks noChangeAspect="1" noChangeArrowheads="1"/>
          </p:cNvPicPr>
          <p:nvPr/>
        </p:nvPicPr>
        <p:blipFill>
          <a:blip r:embed="rId4"/>
          <a:srcRect l="4401" t="11674" r="8656" b="4422"/>
          <a:stretch>
            <a:fillRect/>
          </a:stretch>
        </p:blipFill>
        <p:spPr bwMode="auto">
          <a:xfrm>
            <a:off x="611188" y="1074738"/>
            <a:ext cx="3887787" cy="3074987"/>
          </a:xfrm>
          <a:prstGeom prst="rect">
            <a:avLst/>
          </a:prstGeom>
          <a:noFill/>
          <a:ln w="19050">
            <a:solidFill>
              <a:srgbClr val="000000"/>
            </a:solidFill>
            <a:miter lim="800000"/>
            <a:headEnd/>
            <a:tailEnd/>
          </a:ln>
        </p:spPr>
      </p:pic>
      <p:sp>
        <p:nvSpPr>
          <p:cNvPr id="9" name="Rectangle 2"/>
          <p:cNvSpPr txBox="1">
            <a:spLocks noChangeArrowheads="1"/>
          </p:cNvSpPr>
          <p:nvPr/>
        </p:nvSpPr>
        <p:spPr bwMode="auto">
          <a:xfrm>
            <a:off x="0" y="-26988"/>
            <a:ext cx="9144000" cy="576263"/>
          </a:xfrm>
          <a:prstGeom prst="rect">
            <a:avLst/>
          </a:prstGeom>
          <a:solidFill>
            <a:srgbClr val="2D2D8A"/>
          </a:solidFill>
          <a:ln w="9525">
            <a:noFill/>
            <a:miter lim="800000"/>
            <a:headEnd/>
            <a:tailEnd/>
          </a:ln>
        </p:spPr>
        <p:txBody>
          <a:bodyPr anchor="ctr"/>
          <a:lstStyle>
            <a:lvl1pPr algn="ctr" rtl="0" eaLnBrk="0" fontAlgn="base" hangingPunct="0">
              <a:spcBef>
                <a:spcPct val="0"/>
              </a:spcBef>
              <a:spcAft>
                <a:spcPct val="0"/>
              </a:spcAft>
              <a:defRPr sz="4200" b="1">
                <a:solidFill>
                  <a:schemeClr val="hlink"/>
                </a:solidFill>
                <a:latin typeface="+mj-lt"/>
                <a:ea typeface="+mj-ea"/>
                <a:cs typeface="+mj-cs"/>
              </a:defRPr>
            </a:lvl1pPr>
            <a:lvl2pPr algn="ctr" rtl="0" eaLnBrk="0" fontAlgn="base" hangingPunct="0">
              <a:spcBef>
                <a:spcPct val="0"/>
              </a:spcBef>
              <a:spcAft>
                <a:spcPct val="0"/>
              </a:spcAft>
              <a:defRPr sz="4200" b="1">
                <a:solidFill>
                  <a:schemeClr val="hlink"/>
                </a:solidFill>
                <a:latin typeface="Times New Roman" pitchFamily="18" charset="0"/>
              </a:defRPr>
            </a:lvl2pPr>
            <a:lvl3pPr algn="ctr" rtl="0" eaLnBrk="0" fontAlgn="base" hangingPunct="0">
              <a:spcBef>
                <a:spcPct val="0"/>
              </a:spcBef>
              <a:spcAft>
                <a:spcPct val="0"/>
              </a:spcAft>
              <a:defRPr sz="4200" b="1">
                <a:solidFill>
                  <a:schemeClr val="hlink"/>
                </a:solidFill>
                <a:latin typeface="Times New Roman" pitchFamily="18" charset="0"/>
              </a:defRPr>
            </a:lvl3pPr>
            <a:lvl4pPr algn="ctr" rtl="0" eaLnBrk="0" fontAlgn="base" hangingPunct="0">
              <a:spcBef>
                <a:spcPct val="0"/>
              </a:spcBef>
              <a:spcAft>
                <a:spcPct val="0"/>
              </a:spcAft>
              <a:defRPr sz="4200" b="1">
                <a:solidFill>
                  <a:schemeClr val="hlink"/>
                </a:solidFill>
                <a:latin typeface="Times New Roman" pitchFamily="18" charset="0"/>
              </a:defRPr>
            </a:lvl4pPr>
            <a:lvl5pPr algn="ctr" rtl="0" eaLnBrk="0" fontAlgn="base" hangingPunct="0">
              <a:spcBef>
                <a:spcPct val="0"/>
              </a:spcBef>
              <a:spcAft>
                <a:spcPct val="0"/>
              </a:spcAft>
              <a:defRPr sz="4200" b="1">
                <a:solidFill>
                  <a:schemeClr val="hlink"/>
                </a:solidFill>
                <a:latin typeface="Times New Roman" pitchFamily="18" charset="0"/>
              </a:defRPr>
            </a:lvl5pPr>
            <a:lvl6pPr marL="457200" algn="ctr" rtl="0" fontAlgn="base">
              <a:spcBef>
                <a:spcPct val="0"/>
              </a:spcBef>
              <a:spcAft>
                <a:spcPct val="0"/>
              </a:spcAft>
              <a:defRPr sz="4200" b="1">
                <a:solidFill>
                  <a:schemeClr val="hlink"/>
                </a:solidFill>
                <a:latin typeface="Times New Roman" pitchFamily="18" charset="0"/>
              </a:defRPr>
            </a:lvl6pPr>
            <a:lvl7pPr marL="914400" algn="ctr" rtl="0" fontAlgn="base">
              <a:spcBef>
                <a:spcPct val="0"/>
              </a:spcBef>
              <a:spcAft>
                <a:spcPct val="0"/>
              </a:spcAft>
              <a:defRPr sz="4200" b="1">
                <a:solidFill>
                  <a:schemeClr val="hlink"/>
                </a:solidFill>
                <a:latin typeface="Times New Roman" pitchFamily="18" charset="0"/>
              </a:defRPr>
            </a:lvl7pPr>
            <a:lvl8pPr marL="1371600" algn="ctr" rtl="0" fontAlgn="base">
              <a:spcBef>
                <a:spcPct val="0"/>
              </a:spcBef>
              <a:spcAft>
                <a:spcPct val="0"/>
              </a:spcAft>
              <a:defRPr sz="4200" b="1">
                <a:solidFill>
                  <a:schemeClr val="hlink"/>
                </a:solidFill>
                <a:latin typeface="Times New Roman" pitchFamily="18" charset="0"/>
              </a:defRPr>
            </a:lvl8pPr>
            <a:lvl9pPr marL="1828800" algn="ctr" rtl="0" fontAlgn="base">
              <a:spcBef>
                <a:spcPct val="0"/>
              </a:spcBef>
              <a:spcAft>
                <a:spcPct val="0"/>
              </a:spcAft>
              <a:defRPr sz="4200" b="1">
                <a:solidFill>
                  <a:schemeClr val="hlink"/>
                </a:solidFill>
                <a:latin typeface="Times New Roman" pitchFamily="18" charset="0"/>
              </a:defRPr>
            </a:lvl9pPr>
          </a:lstStyle>
          <a:p>
            <a:pPr eaLnBrk="1" hangingPunct="1">
              <a:defRPr/>
            </a:pPr>
            <a:r>
              <a:rPr lang="en-US" sz="2400" kern="0" baseline="30000" dirty="0" smtClean="0">
                <a:solidFill>
                  <a:srgbClr val="FFCC00"/>
                </a:solidFill>
                <a:latin typeface="Tahoma" pitchFamily="34" charset="0"/>
                <a:cs typeface="Tahoma" pitchFamily="34" charset="0"/>
              </a:rPr>
              <a:t>7</a:t>
            </a:r>
            <a:r>
              <a:rPr lang="en-US" sz="2400" kern="0" dirty="0" smtClean="0">
                <a:solidFill>
                  <a:srgbClr val="FFCC00"/>
                </a:solidFill>
                <a:latin typeface="Tahoma" pitchFamily="34" charset="0"/>
                <a:cs typeface="Tahoma" pitchFamily="34" charset="0"/>
              </a:rPr>
              <a:t>Be+</a:t>
            </a:r>
            <a:r>
              <a:rPr lang="en-US" sz="2400" kern="0" baseline="30000" dirty="0" smtClean="0">
                <a:solidFill>
                  <a:srgbClr val="FFCC00"/>
                </a:solidFill>
                <a:latin typeface="Tahoma" pitchFamily="34" charset="0"/>
                <a:cs typeface="Tahoma" pitchFamily="34" charset="0"/>
              </a:rPr>
              <a:t>58</a:t>
            </a:r>
            <a:r>
              <a:rPr lang="en-US" sz="2400" kern="0" dirty="0" smtClean="0">
                <a:solidFill>
                  <a:srgbClr val="FFCC00"/>
                </a:solidFill>
                <a:latin typeface="Tahoma" pitchFamily="34" charset="0"/>
                <a:cs typeface="Tahoma" pitchFamily="34" charset="0"/>
              </a:rPr>
              <a:t>Ni @ EXOTIC: Reaction cross sections</a:t>
            </a:r>
          </a:p>
        </p:txBody>
      </p:sp>
    </p:spTree>
    <p:custDataLst>
      <p:tags r:id="rId1"/>
    </p:custData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0" descr="De-Eplot_tel3"/>
          <p:cNvPicPr>
            <a:picLocks noChangeAspect="1" noChangeArrowheads="1"/>
          </p:cNvPicPr>
          <p:nvPr/>
        </p:nvPicPr>
        <p:blipFill>
          <a:blip r:embed="rId3"/>
          <a:srcRect/>
          <a:stretch>
            <a:fillRect/>
          </a:stretch>
        </p:blipFill>
        <p:spPr bwMode="auto">
          <a:xfrm>
            <a:off x="1476375" y="1052513"/>
            <a:ext cx="6337300" cy="4292600"/>
          </a:xfrm>
          <a:prstGeom prst="rect">
            <a:avLst/>
          </a:prstGeom>
          <a:noFill/>
          <a:ln w="19050">
            <a:solidFill>
              <a:srgbClr val="000000"/>
            </a:solidFill>
            <a:miter lim="800000"/>
            <a:headEnd/>
            <a:tailEnd/>
          </a:ln>
        </p:spPr>
      </p:pic>
      <p:sp>
        <p:nvSpPr>
          <p:cNvPr id="45058" name="Text Box 3"/>
          <p:cNvSpPr txBox="1">
            <a:spLocks noChangeArrowheads="1"/>
          </p:cNvSpPr>
          <p:nvPr/>
        </p:nvSpPr>
        <p:spPr bwMode="auto">
          <a:xfrm>
            <a:off x="288925" y="5876925"/>
            <a:ext cx="8459788" cy="646113"/>
          </a:xfrm>
          <a:prstGeom prst="rect">
            <a:avLst/>
          </a:prstGeom>
          <a:noFill/>
          <a:ln w="9525">
            <a:noFill/>
            <a:miter lim="800000"/>
            <a:headEnd/>
            <a:tailEnd/>
          </a:ln>
        </p:spPr>
        <p:txBody>
          <a:bodyPr>
            <a:spAutoFit/>
          </a:bodyPr>
          <a:lstStyle/>
          <a:p>
            <a:pPr algn="ctr"/>
            <a:r>
              <a:rPr lang="it-IT" sz="1800" b="1">
                <a:solidFill>
                  <a:schemeClr val="hlink"/>
                </a:solidFill>
                <a:latin typeface="Tahoma" pitchFamily="34" charset="0"/>
                <a:cs typeface="Tahoma" pitchFamily="34" charset="0"/>
              </a:rPr>
              <a:t>A fairly large charged particles production</a:t>
            </a:r>
            <a:r>
              <a:rPr lang="it-IT" sz="1800">
                <a:latin typeface="Tahoma" pitchFamily="34" charset="0"/>
                <a:cs typeface="Tahoma" pitchFamily="34" charset="0"/>
              </a:rPr>
              <a:t>, mainly </a:t>
            </a:r>
            <a:r>
              <a:rPr lang="it-IT" sz="1800" b="1" baseline="30000">
                <a:solidFill>
                  <a:srgbClr val="0000FF"/>
                </a:solidFill>
                <a:latin typeface="Tahoma" pitchFamily="34" charset="0"/>
                <a:cs typeface="Tahoma" pitchFamily="34" charset="0"/>
              </a:rPr>
              <a:t>1</a:t>
            </a:r>
            <a:r>
              <a:rPr lang="it-IT" sz="1800" b="1">
                <a:solidFill>
                  <a:srgbClr val="0000FF"/>
                </a:solidFill>
                <a:latin typeface="Tahoma" pitchFamily="34" charset="0"/>
                <a:cs typeface="Tahoma" pitchFamily="34" charset="0"/>
              </a:rPr>
              <a:t>H</a:t>
            </a:r>
            <a:r>
              <a:rPr lang="it-IT" sz="1800">
                <a:latin typeface="Tahoma" pitchFamily="34" charset="0"/>
                <a:cs typeface="Tahoma" pitchFamily="34" charset="0"/>
              </a:rPr>
              <a:t> and </a:t>
            </a:r>
            <a:r>
              <a:rPr lang="it-IT" sz="1800" b="1" baseline="30000">
                <a:solidFill>
                  <a:srgbClr val="00CC00"/>
                </a:solidFill>
                <a:latin typeface="Tahoma" pitchFamily="34" charset="0"/>
                <a:cs typeface="Tahoma" pitchFamily="34" charset="0"/>
              </a:rPr>
              <a:t>3</a:t>
            </a:r>
            <a:r>
              <a:rPr lang="it-IT" sz="1800" b="1">
                <a:solidFill>
                  <a:srgbClr val="00CC00"/>
                </a:solidFill>
                <a:latin typeface="Tahoma" pitchFamily="34" charset="0"/>
                <a:cs typeface="Tahoma" pitchFamily="34" charset="0"/>
              </a:rPr>
              <a:t>He</a:t>
            </a:r>
            <a:r>
              <a:rPr lang="it-IT" sz="1800" b="1">
                <a:latin typeface="Tahoma" pitchFamily="34" charset="0"/>
                <a:cs typeface="Tahoma" pitchFamily="34" charset="0"/>
              </a:rPr>
              <a:t>,</a:t>
            </a:r>
            <a:r>
              <a:rPr lang="it-IT" sz="1800" baseline="30000">
                <a:latin typeface="Tahoma" pitchFamily="34" charset="0"/>
                <a:cs typeface="Tahoma" pitchFamily="34" charset="0"/>
              </a:rPr>
              <a:t> </a:t>
            </a:r>
            <a:r>
              <a:rPr lang="it-IT" sz="1800" b="1" baseline="30000">
                <a:solidFill>
                  <a:schemeClr val="accent2"/>
                </a:solidFill>
                <a:latin typeface="Tahoma" pitchFamily="34" charset="0"/>
                <a:cs typeface="Tahoma" pitchFamily="34" charset="0"/>
              </a:rPr>
              <a:t>4</a:t>
            </a:r>
            <a:r>
              <a:rPr lang="it-IT" sz="1800" b="1">
                <a:solidFill>
                  <a:schemeClr val="accent2"/>
                </a:solidFill>
                <a:latin typeface="Tahoma" pitchFamily="34" charset="0"/>
                <a:cs typeface="Tahoma" pitchFamily="34" charset="0"/>
              </a:rPr>
              <a:t>He</a:t>
            </a:r>
            <a:r>
              <a:rPr lang="it-IT" sz="1800">
                <a:latin typeface="Tahoma" pitchFamily="34" charset="0"/>
                <a:cs typeface="Tahoma" pitchFamily="34" charset="0"/>
              </a:rPr>
              <a:t>, was observed both at forward and backward angles.</a:t>
            </a:r>
          </a:p>
        </p:txBody>
      </p:sp>
      <p:sp>
        <p:nvSpPr>
          <p:cNvPr id="45059" name="Text Box 8"/>
          <p:cNvSpPr txBox="1">
            <a:spLocks noChangeArrowheads="1"/>
          </p:cNvSpPr>
          <p:nvPr/>
        </p:nvSpPr>
        <p:spPr bwMode="auto">
          <a:xfrm>
            <a:off x="4356100" y="2768600"/>
            <a:ext cx="1206500" cy="457200"/>
          </a:xfrm>
          <a:prstGeom prst="rect">
            <a:avLst/>
          </a:prstGeom>
          <a:noFill/>
          <a:ln w="9525">
            <a:noFill/>
            <a:miter lim="800000"/>
            <a:headEnd/>
            <a:tailEnd/>
          </a:ln>
        </p:spPr>
        <p:txBody>
          <a:bodyPr wrap="none">
            <a:spAutoFit/>
          </a:bodyPr>
          <a:lstStyle/>
          <a:p>
            <a:r>
              <a:rPr lang="it-IT" sz="2400" b="1" baseline="30000">
                <a:solidFill>
                  <a:srgbClr val="00CC00"/>
                </a:solidFill>
                <a:latin typeface="Times New Roman" pitchFamily="18" charset="0"/>
              </a:rPr>
              <a:t>3</a:t>
            </a:r>
            <a:r>
              <a:rPr lang="it-IT" sz="2400" b="1">
                <a:solidFill>
                  <a:srgbClr val="00CC00"/>
                </a:solidFill>
                <a:latin typeface="Times New Roman" pitchFamily="18" charset="0"/>
              </a:rPr>
              <a:t>He</a:t>
            </a:r>
            <a:r>
              <a:rPr lang="it-IT" sz="2400" b="1">
                <a:latin typeface="Times New Roman" pitchFamily="18" charset="0"/>
              </a:rPr>
              <a:t>,</a:t>
            </a:r>
            <a:r>
              <a:rPr lang="it-IT" sz="2400" b="1" baseline="30000">
                <a:solidFill>
                  <a:schemeClr val="accent2"/>
                </a:solidFill>
                <a:latin typeface="Times New Roman" pitchFamily="18" charset="0"/>
              </a:rPr>
              <a:t>4</a:t>
            </a:r>
            <a:r>
              <a:rPr lang="it-IT" sz="2400" b="1">
                <a:solidFill>
                  <a:schemeClr val="accent2"/>
                </a:solidFill>
                <a:latin typeface="Times New Roman" pitchFamily="18" charset="0"/>
              </a:rPr>
              <a:t>He</a:t>
            </a:r>
          </a:p>
        </p:txBody>
      </p:sp>
      <p:sp>
        <p:nvSpPr>
          <p:cNvPr id="45060" name="Text Box 9"/>
          <p:cNvSpPr txBox="1">
            <a:spLocks noChangeArrowheads="1"/>
          </p:cNvSpPr>
          <p:nvPr/>
        </p:nvSpPr>
        <p:spPr bwMode="auto">
          <a:xfrm>
            <a:off x="4284663" y="4076700"/>
            <a:ext cx="777875" cy="457200"/>
          </a:xfrm>
          <a:prstGeom prst="rect">
            <a:avLst/>
          </a:prstGeom>
          <a:noFill/>
          <a:ln w="9525">
            <a:noFill/>
            <a:miter lim="800000"/>
            <a:headEnd/>
            <a:tailEnd/>
          </a:ln>
        </p:spPr>
        <p:txBody>
          <a:bodyPr wrap="none">
            <a:spAutoFit/>
          </a:bodyPr>
          <a:lstStyle/>
          <a:p>
            <a:r>
              <a:rPr lang="it-IT" sz="2400" b="1">
                <a:solidFill>
                  <a:srgbClr val="0000FF"/>
                </a:solidFill>
                <a:latin typeface="Times New Roman" pitchFamily="18" charset="0"/>
              </a:rPr>
              <a:t>p</a:t>
            </a:r>
            <a:r>
              <a:rPr lang="it-IT" sz="2400" b="1">
                <a:latin typeface="Times New Roman" pitchFamily="18" charset="0"/>
              </a:rPr>
              <a:t>,</a:t>
            </a:r>
            <a:r>
              <a:rPr lang="it-IT" sz="2400" b="1">
                <a:solidFill>
                  <a:srgbClr val="00CC00"/>
                </a:solidFill>
                <a:latin typeface="Times New Roman" pitchFamily="18" charset="0"/>
              </a:rPr>
              <a:t>d</a:t>
            </a:r>
            <a:r>
              <a:rPr lang="it-IT" sz="2400" b="1">
                <a:latin typeface="Times New Roman" pitchFamily="18" charset="0"/>
              </a:rPr>
              <a:t>,</a:t>
            </a:r>
            <a:r>
              <a:rPr lang="it-IT" sz="2400" b="1">
                <a:solidFill>
                  <a:schemeClr val="accent2"/>
                </a:solidFill>
                <a:latin typeface="Times New Roman" pitchFamily="18" charset="0"/>
              </a:rPr>
              <a:t>t</a:t>
            </a:r>
          </a:p>
        </p:txBody>
      </p:sp>
      <p:sp>
        <p:nvSpPr>
          <p:cNvPr id="7" name="Rectangle 2"/>
          <p:cNvSpPr txBox="1">
            <a:spLocks noChangeArrowheads="1"/>
          </p:cNvSpPr>
          <p:nvPr/>
        </p:nvSpPr>
        <p:spPr bwMode="auto">
          <a:xfrm>
            <a:off x="0" y="-26988"/>
            <a:ext cx="9144000" cy="576263"/>
          </a:xfrm>
          <a:prstGeom prst="rect">
            <a:avLst/>
          </a:prstGeom>
          <a:solidFill>
            <a:srgbClr val="2D2D8A"/>
          </a:solidFill>
          <a:ln w="9525">
            <a:noFill/>
            <a:miter lim="800000"/>
            <a:headEnd/>
            <a:tailEnd/>
          </a:ln>
        </p:spPr>
        <p:txBody>
          <a:bodyPr anchor="ctr"/>
          <a:lstStyle>
            <a:lvl1pPr algn="ctr" rtl="0" eaLnBrk="0" fontAlgn="base" hangingPunct="0">
              <a:spcBef>
                <a:spcPct val="0"/>
              </a:spcBef>
              <a:spcAft>
                <a:spcPct val="0"/>
              </a:spcAft>
              <a:defRPr sz="4200" b="1">
                <a:solidFill>
                  <a:schemeClr val="hlink"/>
                </a:solidFill>
                <a:latin typeface="+mj-lt"/>
                <a:ea typeface="+mj-ea"/>
                <a:cs typeface="+mj-cs"/>
              </a:defRPr>
            </a:lvl1pPr>
            <a:lvl2pPr algn="ctr" rtl="0" eaLnBrk="0" fontAlgn="base" hangingPunct="0">
              <a:spcBef>
                <a:spcPct val="0"/>
              </a:spcBef>
              <a:spcAft>
                <a:spcPct val="0"/>
              </a:spcAft>
              <a:defRPr sz="4200" b="1">
                <a:solidFill>
                  <a:schemeClr val="hlink"/>
                </a:solidFill>
                <a:latin typeface="Times New Roman" pitchFamily="18" charset="0"/>
              </a:defRPr>
            </a:lvl2pPr>
            <a:lvl3pPr algn="ctr" rtl="0" eaLnBrk="0" fontAlgn="base" hangingPunct="0">
              <a:spcBef>
                <a:spcPct val="0"/>
              </a:spcBef>
              <a:spcAft>
                <a:spcPct val="0"/>
              </a:spcAft>
              <a:defRPr sz="4200" b="1">
                <a:solidFill>
                  <a:schemeClr val="hlink"/>
                </a:solidFill>
                <a:latin typeface="Times New Roman" pitchFamily="18" charset="0"/>
              </a:defRPr>
            </a:lvl3pPr>
            <a:lvl4pPr algn="ctr" rtl="0" eaLnBrk="0" fontAlgn="base" hangingPunct="0">
              <a:spcBef>
                <a:spcPct val="0"/>
              </a:spcBef>
              <a:spcAft>
                <a:spcPct val="0"/>
              </a:spcAft>
              <a:defRPr sz="4200" b="1">
                <a:solidFill>
                  <a:schemeClr val="hlink"/>
                </a:solidFill>
                <a:latin typeface="Times New Roman" pitchFamily="18" charset="0"/>
              </a:defRPr>
            </a:lvl4pPr>
            <a:lvl5pPr algn="ctr" rtl="0" eaLnBrk="0" fontAlgn="base" hangingPunct="0">
              <a:spcBef>
                <a:spcPct val="0"/>
              </a:spcBef>
              <a:spcAft>
                <a:spcPct val="0"/>
              </a:spcAft>
              <a:defRPr sz="4200" b="1">
                <a:solidFill>
                  <a:schemeClr val="hlink"/>
                </a:solidFill>
                <a:latin typeface="Times New Roman" pitchFamily="18" charset="0"/>
              </a:defRPr>
            </a:lvl5pPr>
            <a:lvl6pPr marL="457200" algn="ctr" rtl="0" fontAlgn="base">
              <a:spcBef>
                <a:spcPct val="0"/>
              </a:spcBef>
              <a:spcAft>
                <a:spcPct val="0"/>
              </a:spcAft>
              <a:defRPr sz="4200" b="1">
                <a:solidFill>
                  <a:schemeClr val="hlink"/>
                </a:solidFill>
                <a:latin typeface="Times New Roman" pitchFamily="18" charset="0"/>
              </a:defRPr>
            </a:lvl6pPr>
            <a:lvl7pPr marL="914400" algn="ctr" rtl="0" fontAlgn="base">
              <a:spcBef>
                <a:spcPct val="0"/>
              </a:spcBef>
              <a:spcAft>
                <a:spcPct val="0"/>
              </a:spcAft>
              <a:defRPr sz="4200" b="1">
                <a:solidFill>
                  <a:schemeClr val="hlink"/>
                </a:solidFill>
                <a:latin typeface="Times New Roman" pitchFamily="18" charset="0"/>
              </a:defRPr>
            </a:lvl7pPr>
            <a:lvl8pPr marL="1371600" algn="ctr" rtl="0" fontAlgn="base">
              <a:spcBef>
                <a:spcPct val="0"/>
              </a:spcBef>
              <a:spcAft>
                <a:spcPct val="0"/>
              </a:spcAft>
              <a:defRPr sz="4200" b="1">
                <a:solidFill>
                  <a:schemeClr val="hlink"/>
                </a:solidFill>
                <a:latin typeface="Times New Roman" pitchFamily="18" charset="0"/>
              </a:defRPr>
            </a:lvl8pPr>
            <a:lvl9pPr marL="1828800" algn="ctr" rtl="0" fontAlgn="base">
              <a:spcBef>
                <a:spcPct val="0"/>
              </a:spcBef>
              <a:spcAft>
                <a:spcPct val="0"/>
              </a:spcAft>
              <a:defRPr sz="4200" b="1">
                <a:solidFill>
                  <a:schemeClr val="hlink"/>
                </a:solidFill>
                <a:latin typeface="Times New Roman" pitchFamily="18" charset="0"/>
              </a:defRPr>
            </a:lvl9pPr>
          </a:lstStyle>
          <a:p>
            <a:pPr eaLnBrk="1" hangingPunct="1">
              <a:defRPr/>
            </a:pPr>
            <a:r>
              <a:rPr lang="en-US" sz="2400" kern="0" baseline="30000" dirty="0" smtClean="0">
                <a:solidFill>
                  <a:srgbClr val="FFCC00"/>
                </a:solidFill>
                <a:latin typeface="Tahoma" pitchFamily="34" charset="0"/>
                <a:cs typeface="Tahoma" pitchFamily="34" charset="0"/>
              </a:rPr>
              <a:t>7</a:t>
            </a:r>
            <a:r>
              <a:rPr lang="en-US" sz="2400" kern="0" dirty="0" smtClean="0">
                <a:solidFill>
                  <a:srgbClr val="FFCC00"/>
                </a:solidFill>
                <a:latin typeface="Tahoma" pitchFamily="34" charset="0"/>
                <a:cs typeface="Tahoma" pitchFamily="34" charset="0"/>
              </a:rPr>
              <a:t>Be+</a:t>
            </a:r>
            <a:r>
              <a:rPr lang="en-US" sz="2400" kern="0" baseline="30000" dirty="0" smtClean="0">
                <a:solidFill>
                  <a:srgbClr val="FFCC00"/>
                </a:solidFill>
                <a:latin typeface="Tahoma" pitchFamily="34" charset="0"/>
                <a:cs typeface="Tahoma" pitchFamily="34" charset="0"/>
              </a:rPr>
              <a:t>58</a:t>
            </a:r>
            <a:r>
              <a:rPr lang="en-US" sz="2400" kern="0" dirty="0" smtClean="0">
                <a:solidFill>
                  <a:srgbClr val="FFCC00"/>
                </a:solidFill>
                <a:latin typeface="Tahoma" pitchFamily="34" charset="0"/>
                <a:cs typeface="Tahoma" pitchFamily="34" charset="0"/>
              </a:rPr>
              <a:t>Ni @ EXOTIC: </a:t>
            </a:r>
            <a:r>
              <a:rPr lang="en-US" sz="2400" kern="0" baseline="30000" dirty="0" smtClean="0">
                <a:solidFill>
                  <a:srgbClr val="FFCC00"/>
                </a:solidFill>
                <a:latin typeface="Tahoma" pitchFamily="34" charset="0"/>
                <a:cs typeface="Tahoma" pitchFamily="34" charset="0"/>
              </a:rPr>
              <a:t>3</a:t>
            </a:r>
            <a:r>
              <a:rPr lang="en-US" sz="2400" kern="0" dirty="0" smtClean="0">
                <a:solidFill>
                  <a:srgbClr val="FFCC00"/>
                </a:solidFill>
                <a:latin typeface="Tahoma" pitchFamily="34" charset="0"/>
                <a:cs typeface="Tahoma" pitchFamily="34" charset="0"/>
              </a:rPr>
              <a:t>He and </a:t>
            </a:r>
            <a:r>
              <a:rPr lang="en-US" sz="2400" kern="0" baseline="30000" dirty="0" smtClean="0">
                <a:solidFill>
                  <a:srgbClr val="FFCC00"/>
                </a:solidFill>
                <a:latin typeface="Tahoma" pitchFamily="34" charset="0"/>
                <a:cs typeface="Tahoma" pitchFamily="34" charset="0"/>
              </a:rPr>
              <a:t>4</a:t>
            </a:r>
            <a:r>
              <a:rPr lang="en-US" sz="2400" kern="0" dirty="0" smtClean="0">
                <a:solidFill>
                  <a:srgbClr val="FFCC00"/>
                </a:solidFill>
                <a:latin typeface="Tahoma" pitchFamily="34" charset="0"/>
                <a:cs typeface="Tahoma" pitchFamily="34" charset="0"/>
              </a:rPr>
              <a:t>He production</a:t>
            </a:r>
          </a:p>
        </p:txBody>
      </p:sp>
    </p:spTree>
    <p:custDataLst>
      <p:tags r:id="rId1"/>
    </p:custData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p:cNvSpPr>
            <a:spLocks noGrp="1" noChangeArrowheads="1"/>
          </p:cNvSpPr>
          <p:nvPr>
            <p:ph type="body" idx="1"/>
          </p:nvPr>
        </p:nvSpPr>
        <p:spPr>
          <a:xfrm>
            <a:off x="250825" y="5086350"/>
            <a:ext cx="8435975" cy="1120775"/>
          </a:xfrm>
        </p:spPr>
        <p:txBody>
          <a:bodyPr/>
          <a:lstStyle/>
          <a:p>
            <a:pPr algn="ctr" eaLnBrk="1" hangingPunct="1">
              <a:lnSpc>
                <a:spcPct val="80000"/>
              </a:lnSpc>
              <a:buFont typeface="Wingdings" pitchFamily="2" charset="2"/>
              <a:buNone/>
            </a:pPr>
            <a:r>
              <a:rPr lang="it-IT" sz="1800" b="1" baseline="30000" smtClean="0">
                <a:latin typeface="Tahoma" pitchFamily="34" charset="0"/>
                <a:cs typeface="Tahoma" pitchFamily="34" charset="0"/>
              </a:rPr>
              <a:t>4</a:t>
            </a:r>
            <a:r>
              <a:rPr lang="it-IT" sz="1800" b="1" smtClean="0">
                <a:latin typeface="Tahoma" pitchFamily="34" charset="0"/>
                <a:cs typeface="Tahoma" pitchFamily="34" charset="0"/>
              </a:rPr>
              <a:t>He</a:t>
            </a:r>
            <a:r>
              <a:rPr lang="it-IT" sz="1800" smtClean="0">
                <a:latin typeface="Tahoma" pitchFamily="34" charset="0"/>
                <a:cs typeface="Tahoma" pitchFamily="34" charset="0"/>
              </a:rPr>
              <a:t> ions are about </a:t>
            </a:r>
            <a:r>
              <a:rPr lang="it-IT" sz="1800" b="1" smtClean="0">
                <a:solidFill>
                  <a:schemeClr val="hlink"/>
                </a:solidFill>
                <a:latin typeface="Tahoma" pitchFamily="34" charset="0"/>
                <a:cs typeface="Tahoma" pitchFamily="34" charset="0"/>
              </a:rPr>
              <a:t>4-5 times</a:t>
            </a:r>
            <a:r>
              <a:rPr lang="it-IT" sz="1800" smtClean="0">
                <a:latin typeface="Tahoma" pitchFamily="34" charset="0"/>
                <a:cs typeface="Tahoma" pitchFamily="34" charset="0"/>
              </a:rPr>
              <a:t> more abundant than </a:t>
            </a:r>
            <a:r>
              <a:rPr lang="it-IT" sz="1800" b="1" baseline="30000" smtClean="0">
                <a:solidFill>
                  <a:schemeClr val="accent2"/>
                </a:solidFill>
                <a:latin typeface="Tahoma" pitchFamily="34" charset="0"/>
                <a:cs typeface="Tahoma" pitchFamily="34" charset="0"/>
              </a:rPr>
              <a:t>3</a:t>
            </a:r>
            <a:r>
              <a:rPr lang="it-IT" sz="1800" b="1" smtClean="0">
                <a:solidFill>
                  <a:schemeClr val="accent2"/>
                </a:solidFill>
                <a:latin typeface="Tahoma" pitchFamily="34" charset="0"/>
                <a:cs typeface="Tahoma" pitchFamily="34" charset="0"/>
              </a:rPr>
              <a:t>He</a:t>
            </a:r>
            <a:r>
              <a:rPr lang="it-IT" sz="1800" smtClean="0">
                <a:latin typeface="Tahoma" pitchFamily="34" charset="0"/>
                <a:cs typeface="Tahoma" pitchFamily="34" charset="0"/>
              </a:rPr>
              <a:t>.</a:t>
            </a:r>
          </a:p>
          <a:p>
            <a:pPr algn="ctr" eaLnBrk="1" hangingPunct="1">
              <a:lnSpc>
                <a:spcPct val="80000"/>
              </a:lnSpc>
              <a:buFont typeface="Wingdings" pitchFamily="2" charset="2"/>
              <a:buNone/>
            </a:pPr>
            <a:r>
              <a:rPr lang="en-US" sz="1800" smtClean="0">
                <a:latin typeface="Tahoma" pitchFamily="34" charset="0"/>
                <a:cs typeface="Tahoma" pitchFamily="34" charset="0"/>
              </a:rPr>
              <a:t>Their angle-integrated cross sections sum up to ~ 20 mb and ~ 100 mb for </a:t>
            </a:r>
            <a:r>
              <a:rPr lang="it-IT" sz="1800" b="1" baseline="30000" smtClean="0">
                <a:solidFill>
                  <a:schemeClr val="accent2"/>
                </a:solidFill>
                <a:latin typeface="Tahoma" pitchFamily="34" charset="0"/>
                <a:cs typeface="Tahoma" pitchFamily="34" charset="0"/>
              </a:rPr>
              <a:t>3</a:t>
            </a:r>
            <a:r>
              <a:rPr lang="it-IT" sz="1800" b="1" smtClean="0">
                <a:solidFill>
                  <a:schemeClr val="accent2"/>
                </a:solidFill>
                <a:latin typeface="Tahoma" pitchFamily="34" charset="0"/>
                <a:cs typeface="Tahoma" pitchFamily="34" charset="0"/>
              </a:rPr>
              <a:t>He</a:t>
            </a:r>
            <a:r>
              <a:rPr lang="en-US" sz="1800" smtClean="0">
                <a:latin typeface="Tahoma" pitchFamily="34" charset="0"/>
                <a:cs typeface="Tahoma" pitchFamily="34" charset="0"/>
              </a:rPr>
              <a:t> and </a:t>
            </a:r>
            <a:r>
              <a:rPr lang="en-US" sz="1800" b="1" baseline="30000" smtClean="0">
                <a:latin typeface="Tahoma" pitchFamily="34" charset="0"/>
                <a:cs typeface="Tahoma" pitchFamily="34" charset="0"/>
              </a:rPr>
              <a:t>4</a:t>
            </a:r>
            <a:r>
              <a:rPr lang="en-US" sz="1800" b="1" smtClean="0">
                <a:latin typeface="Tahoma" pitchFamily="34" charset="0"/>
                <a:cs typeface="Tahoma" pitchFamily="34" charset="0"/>
              </a:rPr>
              <a:t>He</a:t>
            </a:r>
            <a:r>
              <a:rPr lang="en-US" sz="1800" smtClean="0">
                <a:latin typeface="Tahoma" pitchFamily="34" charset="0"/>
                <a:cs typeface="Tahoma" pitchFamily="34" charset="0"/>
              </a:rPr>
              <a:t>, respectively. </a:t>
            </a:r>
            <a:endParaRPr lang="it-IT" sz="1800" smtClean="0">
              <a:latin typeface="Tahoma" pitchFamily="34" charset="0"/>
              <a:cs typeface="Tahoma" pitchFamily="34" charset="0"/>
            </a:endParaRPr>
          </a:p>
          <a:p>
            <a:pPr algn="ctr" eaLnBrk="1" hangingPunct="1">
              <a:lnSpc>
                <a:spcPct val="80000"/>
              </a:lnSpc>
              <a:buFont typeface="Wingdings" pitchFamily="2" charset="2"/>
              <a:buNone/>
            </a:pPr>
            <a:r>
              <a:rPr lang="it-IT" sz="1800" smtClean="0">
                <a:latin typeface="Tahoma" pitchFamily="34" charset="0"/>
                <a:cs typeface="Tahoma" pitchFamily="34" charset="0"/>
              </a:rPr>
              <a:t>The </a:t>
            </a:r>
            <a:r>
              <a:rPr lang="it-IT" sz="1800" b="1" smtClean="0">
                <a:solidFill>
                  <a:srgbClr val="008000"/>
                </a:solidFill>
                <a:latin typeface="Tahoma" pitchFamily="34" charset="0"/>
                <a:cs typeface="Tahoma" pitchFamily="34" charset="0"/>
              </a:rPr>
              <a:t>breakup channel</a:t>
            </a:r>
            <a:r>
              <a:rPr lang="it-IT" sz="1800" b="1" baseline="30000" smtClean="0">
                <a:solidFill>
                  <a:srgbClr val="008000"/>
                </a:solidFill>
                <a:latin typeface="Tahoma" pitchFamily="34" charset="0"/>
                <a:cs typeface="Tahoma" pitchFamily="34" charset="0"/>
              </a:rPr>
              <a:t> 7</a:t>
            </a:r>
            <a:r>
              <a:rPr lang="it-IT" sz="1800" b="1" smtClean="0">
                <a:solidFill>
                  <a:srgbClr val="008000"/>
                </a:solidFill>
                <a:latin typeface="Tahoma" pitchFamily="34" charset="0"/>
                <a:cs typeface="Tahoma" pitchFamily="34" charset="0"/>
              </a:rPr>
              <a:t>Be → </a:t>
            </a:r>
            <a:r>
              <a:rPr lang="it-IT" sz="1800" b="1" baseline="30000" smtClean="0">
                <a:solidFill>
                  <a:srgbClr val="008000"/>
                </a:solidFill>
                <a:latin typeface="Tahoma" pitchFamily="34" charset="0"/>
                <a:cs typeface="Tahoma" pitchFamily="34" charset="0"/>
              </a:rPr>
              <a:t>3</a:t>
            </a:r>
            <a:r>
              <a:rPr lang="it-IT" sz="1800" b="1" smtClean="0">
                <a:solidFill>
                  <a:srgbClr val="008000"/>
                </a:solidFill>
                <a:latin typeface="Tahoma" pitchFamily="34" charset="0"/>
                <a:cs typeface="Tahoma" pitchFamily="34" charset="0"/>
              </a:rPr>
              <a:t>He + </a:t>
            </a:r>
            <a:r>
              <a:rPr lang="it-IT" sz="1800" b="1" baseline="30000" smtClean="0">
                <a:solidFill>
                  <a:srgbClr val="008000"/>
                </a:solidFill>
                <a:latin typeface="Tahoma" pitchFamily="34" charset="0"/>
                <a:cs typeface="Tahoma" pitchFamily="34" charset="0"/>
              </a:rPr>
              <a:t>4</a:t>
            </a:r>
            <a:r>
              <a:rPr lang="it-IT" sz="1800" b="1" smtClean="0">
                <a:solidFill>
                  <a:srgbClr val="008000"/>
                </a:solidFill>
                <a:latin typeface="Tahoma" pitchFamily="34" charset="0"/>
                <a:cs typeface="Tahoma" pitchFamily="34" charset="0"/>
              </a:rPr>
              <a:t>He</a:t>
            </a:r>
            <a:r>
              <a:rPr lang="it-IT" sz="1800" smtClean="0">
                <a:latin typeface="Tahoma" pitchFamily="34" charset="0"/>
                <a:cs typeface="Tahoma" pitchFamily="34" charset="0"/>
              </a:rPr>
              <a:t> is not the only reaction mechanism responsible for the </a:t>
            </a:r>
            <a:r>
              <a:rPr lang="it-IT" sz="1800" b="1" baseline="30000" smtClean="0">
                <a:solidFill>
                  <a:srgbClr val="008000"/>
                </a:solidFill>
                <a:latin typeface="Tahoma" pitchFamily="34" charset="0"/>
                <a:cs typeface="Tahoma" pitchFamily="34" charset="0"/>
              </a:rPr>
              <a:t>3</a:t>
            </a:r>
            <a:r>
              <a:rPr lang="it-IT" sz="1800" b="1" smtClean="0">
                <a:solidFill>
                  <a:srgbClr val="008000"/>
                </a:solidFill>
                <a:latin typeface="Tahoma" pitchFamily="34" charset="0"/>
                <a:cs typeface="Tahoma" pitchFamily="34" charset="0"/>
              </a:rPr>
              <a:t>He and </a:t>
            </a:r>
            <a:r>
              <a:rPr lang="it-IT" sz="1800" b="1" baseline="30000" smtClean="0">
                <a:solidFill>
                  <a:srgbClr val="008000"/>
                </a:solidFill>
                <a:latin typeface="Tahoma" pitchFamily="34" charset="0"/>
                <a:cs typeface="Tahoma" pitchFamily="34" charset="0"/>
              </a:rPr>
              <a:t>4</a:t>
            </a:r>
            <a:r>
              <a:rPr lang="it-IT" sz="1800" b="1" smtClean="0">
                <a:solidFill>
                  <a:srgbClr val="008000"/>
                </a:solidFill>
                <a:latin typeface="Tahoma" pitchFamily="34" charset="0"/>
                <a:cs typeface="Tahoma" pitchFamily="34" charset="0"/>
              </a:rPr>
              <a:t>He</a:t>
            </a:r>
            <a:r>
              <a:rPr lang="it-IT" sz="1800" smtClean="0">
                <a:latin typeface="Tahoma" pitchFamily="34" charset="0"/>
                <a:cs typeface="Tahoma" pitchFamily="34" charset="0"/>
              </a:rPr>
              <a:t> production.</a:t>
            </a:r>
          </a:p>
          <a:p>
            <a:pPr algn="ctr" eaLnBrk="1" hangingPunct="1">
              <a:lnSpc>
                <a:spcPct val="80000"/>
              </a:lnSpc>
              <a:buFont typeface="Wingdings" pitchFamily="2" charset="2"/>
              <a:buNone/>
            </a:pPr>
            <a:r>
              <a:rPr lang="it-IT" sz="1800" smtClean="0">
                <a:latin typeface="Tahoma" pitchFamily="34" charset="0"/>
                <a:cs typeface="Tahoma" pitchFamily="34" charset="0"/>
              </a:rPr>
              <a:t>What else? </a:t>
            </a:r>
            <a:r>
              <a:rPr lang="it-IT" sz="1800" b="1" smtClean="0">
                <a:solidFill>
                  <a:srgbClr val="0000FF"/>
                </a:solidFill>
                <a:latin typeface="Tahoma" pitchFamily="34" charset="0"/>
                <a:cs typeface="Tahoma" pitchFamily="34" charset="0"/>
              </a:rPr>
              <a:t>Transfer?</a:t>
            </a:r>
            <a:r>
              <a:rPr lang="it-IT" sz="1800" smtClean="0">
                <a:latin typeface="Tahoma" pitchFamily="34" charset="0"/>
                <a:cs typeface="Tahoma" pitchFamily="34" charset="0"/>
              </a:rPr>
              <a:t> </a:t>
            </a:r>
            <a:r>
              <a:rPr lang="it-IT" sz="1800" b="1" smtClean="0">
                <a:solidFill>
                  <a:srgbClr val="0000FF"/>
                </a:solidFill>
                <a:latin typeface="Tahoma" pitchFamily="34" charset="0"/>
                <a:cs typeface="Tahoma" pitchFamily="34" charset="0"/>
              </a:rPr>
              <a:t>Fusion?</a:t>
            </a:r>
          </a:p>
        </p:txBody>
      </p:sp>
      <p:pic>
        <p:nvPicPr>
          <p:cNvPr id="46082" name="Picture 4" descr="E1_He34"/>
          <p:cNvPicPr>
            <a:picLocks noChangeAspect="1" noChangeArrowheads="1"/>
          </p:cNvPicPr>
          <p:nvPr/>
        </p:nvPicPr>
        <p:blipFill>
          <a:blip r:embed="rId3"/>
          <a:srcRect l="4929" t="11700" r="4823" b="7005"/>
          <a:stretch>
            <a:fillRect/>
          </a:stretch>
        </p:blipFill>
        <p:spPr bwMode="auto">
          <a:xfrm>
            <a:off x="2287588" y="765175"/>
            <a:ext cx="4606925" cy="3630613"/>
          </a:xfrm>
          <a:prstGeom prst="rect">
            <a:avLst/>
          </a:prstGeom>
          <a:noFill/>
          <a:ln w="19050">
            <a:solidFill>
              <a:srgbClr val="000000"/>
            </a:solidFill>
            <a:miter lim="800000"/>
            <a:headEnd/>
            <a:tailEnd/>
          </a:ln>
        </p:spPr>
      </p:pic>
      <p:sp>
        <p:nvSpPr>
          <p:cNvPr id="6" name="Rectangle 2"/>
          <p:cNvSpPr txBox="1">
            <a:spLocks noChangeArrowheads="1"/>
          </p:cNvSpPr>
          <p:nvPr/>
        </p:nvSpPr>
        <p:spPr bwMode="auto">
          <a:xfrm>
            <a:off x="0" y="-26988"/>
            <a:ext cx="9144000" cy="576263"/>
          </a:xfrm>
          <a:prstGeom prst="rect">
            <a:avLst/>
          </a:prstGeom>
          <a:solidFill>
            <a:srgbClr val="2D2D8A"/>
          </a:solidFill>
          <a:ln w="9525">
            <a:noFill/>
            <a:miter lim="800000"/>
            <a:headEnd/>
            <a:tailEnd/>
          </a:ln>
        </p:spPr>
        <p:txBody>
          <a:bodyPr anchor="ctr"/>
          <a:lstStyle>
            <a:lvl1pPr algn="ctr" rtl="0" eaLnBrk="0" fontAlgn="base" hangingPunct="0">
              <a:spcBef>
                <a:spcPct val="0"/>
              </a:spcBef>
              <a:spcAft>
                <a:spcPct val="0"/>
              </a:spcAft>
              <a:defRPr sz="4200" b="1">
                <a:solidFill>
                  <a:schemeClr val="hlink"/>
                </a:solidFill>
                <a:latin typeface="+mj-lt"/>
                <a:ea typeface="+mj-ea"/>
                <a:cs typeface="+mj-cs"/>
              </a:defRPr>
            </a:lvl1pPr>
            <a:lvl2pPr algn="ctr" rtl="0" eaLnBrk="0" fontAlgn="base" hangingPunct="0">
              <a:spcBef>
                <a:spcPct val="0"/>
              </a:spcBef>
              <a:spcAft>
                <a:spcPct val="0"/>
              </a:spcAft>
              <a:defRPr sz="4200" b="1">
                <a:solidFill>
                  <a:schemeClr val="hlink"/>
                </a:solidFill>
                <a:latin typeface="Times New Roman" pitchFamily="18" charset="0"/>
              </a:defRPr>
            </a:lvl2pPr>
            <a:lvl3pPr algn="ctr" rtl="0" eaLnBrk="0" fontAlgn="base" hangingPunct="0">
              <a:spcBef>
                <a:spcPct val="0"/>
              </a:spcBef>
              <a:spcAft>
                <a:spcPct val="0"/>
              </a:spcAft>
              <a:defRPr sz="4200" b="1">
                <a:solidFill>
                  <a:schemeClr val="hlink"/>
                </a:solidFill>
                <a:latin typeface="Times New Roman" pitchFamily="18" charset="0"/>
              </a:defRPr>
            </a:lvl3pPr>
            <a:lvl4pPr algn="ctr" rtl="0" eaLnBrk="0" fontAlgn="base" hangingPunct="0">
              <a:spcBef>
                <a:spcPct val="0"/>
              </a:spcBef>
              <a:spcAft>
                <a:spcPct val="0"/>
              </a:spcAft>
              <a:defRPr sz="4200" b="1">
                <a:solidFill>
                  <a:schemeClr val="hlink"/>
                </a:solidFill>
                <a:latin typeface="Times New Roman" pitchFamily="18" charset="0"/>
              </a:defRPr>
            </a:lvl4pPr>
            <a:lvl5pPr algn="ctr" rtl="0" eaLnBrk="0" fontAlgn="base" hangingPunct="0">
              <a:spcBef>
                <a:spcPct val="0"/>
              </a:spcBef>
              <a:spcAft>
                <a:spcPct val="0"/>
              </a:spcAft>
              <a:defRPr sz="4200" b="1">
                <a:solidFill>
                  <a:schemeClr val="hlink"/>
                </a:solidFill>
                <a:latin typeface="Times New Roman" pitchFamily="18" charset="0"/>
              </a:defRPr>
            </a:lvl5pPr>
            <a:lvl6pPr marL="457200" algn="ctr" rtl="0" fontAlgn="base">
              <a:spcBef>
                <a:spcPct val="0"/>
              </a:spcBef>
              <a:spcAft>
                <a:spcPct val="0"/>
              </a:spcAft>
              <a:defRPr sz="4200" b="1">
                <a:solidFill>
                  <a:schemeClr val="hlink"/>
                </a:solidFill>
                <a:latin typeface="Times New Roman" pitchFamily="18" charset="0"/>
              </a:defRPr>
            </a:lvl6pPr>
            <a:lvl7pPr marL="914400" algn="ctr" rtl="0" fontAlgn="base">
              <a:spcBef>
                <a:spcPct val="0"/>
              </a:spcBef>
              <a:spcAft>
                <a:spcPct val="0"/>
              </a:spcAft>
              <a:defRPr sz="4200" b="1">
                <a:solidFill>
                  <a:schemeClr val="hlink"/>
                </a:solidFill>
                <a:latin typeface="Times New Roman" pitchFamily="18" charset="0"/>
              </a:defRPr>
            </a:lvl7pPr>
            <a:lvl8pPr marL="1371600" algn="ctr" rtl="0" fontAlgn="base">
              <a:spcBef>
                <a:spcPct val="0"/>
              </a:spcBef>
              <a:spcAft>
                <a:spcPct val="0"/>
              </a:spcAft>
              <a:defRPr sz="4200" b="1">
                <a:solidFill>
                  <a:schemeClr val="hlink"/>
                </a:solidFill>
                <a:latin typeface="Times New Roman" pitchFamily="18" charset="0"/>
              </a:defRPr>
            </a:lvl8pPr>
            <a:lvl9pPr marL="1828800" algn="ctr" rtl="0" fontAlgn="base">
              <a:spcBef>
                <a:spcPct val="0"/>
              </a:spcBef>
              <a:spcAft>
                <a:spcPct val="0"/>
              </a:spcAft>
              <a:defRPr sz="4200" b="1">
                <a:solidFill>
                  <a:schemeClr val="hlink"/>
                </a:solidFill>
                <a:latin typeface="Times New Roman" pitchFamily="18" charset="0"/>
              </a:defRPr>
            </a:lvl9pPr>
          </a:lstStyle>
          <a:p>
            <a:pPr eaLnBrk="1" hangingPunct="1">
              <a:defRPr/>
            </a:pPr>
            <a:r>
              <a:rPr lang="en-US" sz="2400" kern="0" baseline="30000" dirty="0" smtClean="0">
                <a:solidFill>
                  <a:srgbClr val="FFCC00"/>
                </a:solidFill>
                <a:latin typeface="Tahoma" pitchFamily="34" charset="0"/>
                <a:cs typeface="Tahoma" pitchFamily="34" charset="0"/>
              </a:rPr>
              <a:t>7</a:t>
            </a:r>
            <a:r>
              <a:rPr lang="en-US" sz="2400" kern="0" dirty="0" smtClean="0">
                <a:solidFill>
                  <a:srgbClr val="FFCC00"/>
                </a:solidFill>
                <a:latin typeface="Tahoma" pitchFamily="34" charset="0"/>
                <a:cs typeface="Tahoma" pitchFamily="34" charset="0"/>
              </a:rPr>
              <a:t>Be+</a:t>
            </a:r>
            <a:r>
              <a:rPr lang="en-US" sz="2400" kern="0" baseline="30000" dirty="0" smtClean="0">
                <a:solidFill>
                  <a:srgbClr val="FFCC00"/>
                </a:solidFill>
                <a:latin typeface="Tahoma" pitchFamily="34" charset="0"/>
                <a:cs typeface="Tahoma" pitchFamily="34" charset="0"/>
              </a:rPr>
              <a:t>58</a:t>
            </a:r>
            <a:r>
              <a:rPr lang="en-US" sz="2400" kern="0" dirty="0" smtClean="0">
                <a:solidFill>
                  <a:srgbClr val="FFCC00"/>
                </a:solidFill>
                <a:latin typeface="Tahoma" pitchFamily="34" charset="0"/>
                <a:cs typeface="Tahoma" pitchFamily="34" charset="0"/>
              </a:rPr>
              <a:t>Ni @ EXOTIC: </a:t>
            </a:r>
            <a:r>
              <a:rPr lang="en-US" sz="2400" kern="0" baseline="30000" dirty="0" smtClean="0">
                <a:solidFill>
                  <a:srgbClr val="FFCC00"/>
                </a:solidFill>
                <a:latin typeface="Tahoma" pitchFamily="34" charset="0"/>
                <a:cs typeface="Tahoma" pitchFamily="34" charset="0"/>
              </a:rPr>
              <a:t>3</a:t>
            </a:r>
            <a:r>
              <a:rPr lang="en-US" sz="2400" kern="0" dirty="0" smtClean="0">
                <a:solidFill>
                  <a:srgbClr val="FFCC00"/>
                </a:solidFill>
                <a:latin typeface="Tahoma" pitchFamily="34" charset="0"/>
                <a:cs typeface="Tahoma" pitchFamily="34" charset="0"/>
              </a:rPr>
              <a:t>He and </a:t>
            </a:r>
            <a:r>
              <a:rPr lang="en-US" sz="2400" kern="0" baseline="30000" dirty="0" smtClean="0">
                <a:solidFill>
                  <a:srgbClr val="FFCC00"/>
                </a:solidFill>
                <a:latin typeface="Tahoma" pitchFamily="34" charset="0"/>
                <a:cs typeface="Tahoma" pitchFamily="34" charset="0"/>
              </a:rPr>
              <a:t>4</a:t>
            </a:r>
            <a:r>
              <a:rPr lang="en-US" sz="2400" kern="0" dirty="0" smtClean="0">
                <a:solidFill>
                  <a:srgbClr val="FFCC00"/>
                </a:solidFill>
                <a:latin typeface="Tahoma" pitchFamily="34" charset="0"/>
                <a:cs typeface="Tahoma" pitchFamily="34" charset="0"/>
              </a:rPr>
              <a:t>He angular distributions</a:t>
            </a:r>
          </a:p>
        </p:txBody>
      </p:sp>
    </p:spTree>
    <p:custDataLst>
      <p:tags r:id="rId1"/>
    </p:custData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3"/>
          <p:cNvSpPr>
            <a:spLocks noGrp="1" noChangeArrowheads="1"/>
          </p:cNvSpPr>
          <p:nvPr>
            <p:ph type="body" idx="1"/>
          </p:nvPr>
        </p:nvSpPr>
        <p:spPr>
          <a:xfrm>
            <a:off x="561975" y="4044950"/>
            <a:ext cx="8280400" cy="1400175"/>
          </a:xfrm>
        </p:spPr>
        <p:txBody>
          <a:bodyPr/>
          <a:lstStyle/>
          <a:p>
            <a:pPr marL="952500" lvl="1" indent="-495300" eaLnBrk="1" hangingPunct="1">
              <a:buFont typeface="Wingdings" pitchFamily="2" charset="2"/>
              <a:buNone/>
            </a:pPr>
            <a:r>
              <a:rPr lang="en-GB" sz="1800" b="1" baseline="30000" smtClean="0">
                <a:solidFill>
                  <a:srgbClr val="008000"/>
                </a:solidFill>
                <a:latin typeface="Tahoma "/>
              </a:rPr>
              <a:t>3</a:t>
            </a:r>
            <a:r>
              <a:rPr lang="en-GB" sz="1800" b="1" smtClean="0">
                <a:solidFill>
                  <a:srgbClr val="008000"/>
                </a:solidFill>
                <a:latin typeface="Tahoma "/>
              </a:rPr>
              <a:t>He</a:t>
            </a:r>
            <a:r>
              <a:rPr lang="en-GB" sz="1800" smtClean="0">
                <a:latin typeface="Tahoma "/>
              </a:rPr>
              <a:t> can be originated by two main processes:</a:t>
            </a:r>
          </a:p>
          <a:p>
            <a:pPr marL="952500" lvl="1" indent="-495300" eaLnBrk="1" hangingPunct="1"/>
            <a:r>
              <a:rPr lang="en-GB" sz="1800" b="1" smtClean="0">
                <a:solidFill>
                  <a:srgbClr val="0000FF"/>
                </a:solidFill>
                <a:latin typeface="Tahoma "/>
              </a:rPr>
              <a:t>Exclusive Breakup: </a:t>
            </a:r>
            <a:r>
              <a:rPr lang="en-GB" sz="1800" b="1" baseline="30000" smtClean="0">
                <a:solidFill>
                  <a:srgbClr val="0000FF"/>
                </a:solidFill>
                <a:latin typeface="Tahoma "/>
              </a:rPr>
              <a:t>7</a:t>
            </a:r>
            <a:r>
              <a:rPr lang="en-GB" sz="1800" b="1" smtClean="0">
                <a:solidFill>
                  <a:srgbClr val="0000FF"/>
                </a:solidFill>
                <a:latin typeface="Tahoma "/>
              </a:rPr>
              <a:t>Be → </a:t>
            </a:r>
            <a:r>
              <a:rPr lang="en-GB" sz="1800" b="1" baseline="30000" smtClean="0">
                <a:solidFill>
                  <a:srgbClr val="0000FF"/>
                </a:solidFill>
                <a:latin typeface="Tahoma "/>
              </a:rPr>
              <a:t>3</a:t>
            </a:r>
            <a:r>
              <a:rPr lang="en-GB" sz="1800" b="1" smtClean="0">
                <a:solidFill>
                  <a:srgbClr val="0000FF"/>
                </a:solidFill>
                <a:latin typeface="Tahoma "/>
              </a:rPr>
              <a:t>He + </a:t>
            </a:r>
            <a:r>
              <a:rPr lang="en-GB" sz="1800" b="1" baseline="30000" smtClean="0">
                <a:solidFill>
                  <a:srgbClr val="0000FF"/>
                </a:solidFill>
                <a:latin typeface="Tahoma "/>
              </a:rPr>
              <a:t>4</a:t>
            </a:r>
            <a:r>
              <a:rPr lang="en-GB" sz="1800" b="1" smtClean="0">
                <a:solidFill>
                  <a:srgbClr val="0000FF"/>
                </a:solidFill>
                <a:latin typeface="Tahoma "/>
              </a:rPr>
              <a:t>He;</a:t>
            </a:r>
            <a:endParaRPr lang="it-IT" sz="1800" b="1" smtClean="0">
              <a:solidFill>
                <a:srgbClr val="0000FF"/>
              </a:solidFill>
              <a:latin typeface="Tahoma "/>
            </a:endParaRPr>
          </a:p>
          <a:p>
            <a:pPr marL="952500" lvl="1" indent="-495300" eaLnBrk="1" hangingPunct="1"/>
            <a:r>
              <a:rPr lang="en-GB" sz="1800" b="1" baseline="30000" smtClean="0">
                <a:solidFill>
                  <a:schemeClr val="accent2"/>
                </a:solidFill>
                <a:latin typeface="Tahoma "/>
              </a:rPr>
              <a:t>4</a:t>
            </a:r>
            <a:r>
              <a:rPr lang="en-GB" sz="1800" b="1" smtClean="0">
                <a:solidFill>
                  <a:schemeClr val="accent2"/>
                </a:solidFill>
                <a:latin typeface="Tahoma "/>
              </a:rPr>
              <a:t>He-Stripping: </a:t>
            </a:r>
            <a:r>
              <a:rPr lang="en-GB" sz="1800" b="1" baseline="30000" smtClean="0">
                <a:solidFill>
                  <a:schemeClr val="accent2"/>
                </a:solidFill>
                <a:latin typeface="Tahoma "/>
              </a:rPr>
              <a:t>7</a:t>
            </a:r>
            <a:r>
              <a:rPr lang="en-GB" sz="1800" b="1" smtClean="0">
                <a:solidFill>
                  <a:schemeClr val="accent2"/>
                </a:solidFill>
                <a:latin typeface="Tahoma "/>
              </a:rPr>
              <a:t>Be + </a:t>
            </a:r>
            <a:r>
              <a:rPr lang="en-GB" sz="1800" b="1" baseline="30000" smtClean="0">
                <a:solidFill>
                  <a:schemeClr val="accent2"/>
                </a:solidFill>
                <a:latin typeface="Tahoma "/>
              </a:rPr>
              <a:t>58</a:t>
            </a:r>
            <a:r>
              <a:rPr lang="en-GB" sz="1800" b="1" smtClean="0">
                <a:solidFill>
                  <a:schemeClr val="accent2"/>
                </a:solidFill>
                <a:latin typeface="Tahoma "/>
              </a:rPr>
              <a:t>Ni  → </a:t>
            </a:r>
            <a:r>
              <a:rPr lang="en-GB" sz="1800" b="1" baseline="30000" smtClean="0">
                <a:solidFill>
                  <a:schemeClr val="accent2"/>
                </a:solidFill>
                <a:latin typeface="Tahoma "/>
              </a:rPr>
              <a:t>3</a:t>
            </a:r>
            <a:r>
              <a:rPr lang="en-GB" sz="1800" b="1" smtClean="0">
                <a:solidFill>
                  <a:schemeClr val="accent2"/>
                </a:solidFill>
                <a:latin typeface="Tahoma "/>
              </a:rPr>
              <a:t>He + </a:t>
            </a:r>
            <a:r>
              <a:rPr lang="en-GB" sz="1800" b="1" baseline="30000" smtClean="0">
                <a:solidFill>
                  <a:schemeClr val="accent2"/>
                </a:solidFill>
                <a:latin typeface="Tahoma "/>
              </a:rPr>
              <a:t>62</a:t>
            </a:r>
            <a:r>
              <a:rPr lang="en-GB" sz="1800" b="1" smtClean="0">
                <a:solidFill>
                  <a:schemeClr val="accent2"/>
                </a:solidFill>
                <a:latin typeface="Tahoma "/>
              </a:rPr>
              <a:t>Zn</a:t>
            </a:r>
            <a:r>
              <a:rPr lang="en-GB" sz="1800" smtClean="0">
                <a:latin typeface="Tahoma "/>
              </a:rPr>
              <a:t>       (Q</a:t>
            </a:r>
            <a:r>
              <a:rPr lang="en-GB" sz="1800" baseline="-25000" smtClean="0">
                <a:latin typeface="Tahoma "/>
              </a:rPr>
              <a:t>val</a:t>
            </a:r>
            <a:r>
              <a:rPr lang="en-GB" sz="1800" smtClean="0">
                <a:latin typeface="Tahoma "/>
              </a:rPr>
              <a:t> = +1.78 MeV, E</a:t>
            </a:r>
            <a:r>
              <a:rPr lang="en-GB" sz="1800" baseline="-25000" smtClean="0">
                <a:latin typeface="Tahoma "/>
              </a:rPr>
              <a:t>x</a:t>
            </a:r>
            <a:r>
              <a:rPr lang="en-GB" sz="1800" smtClean="0">
                <a:latin typeface="Tahoma "/>
              </a:rPr>
              <a:t> = 10.81 MeV).</a:t>
            </a:r>
            <a:endParaRPr lang="it-IT" sz="1800" smtClean="0">
              <a:latin typeface="Tahoma "/>
            </a:endParaRPr>
          </a:p>
        </p:txBody>
      </p:sp>
      <p:pic>
        <p:nvPicPr>
          <p:cNvPr id="47106" name="Picture 4" descr="T1He3_g1"/>
          <p:cNvPicPr>
            <a:picLocks noChangeAspect="1" noChangeArrowheads="1"/>
          </p:cNvPicPr>
          <p:nvPr/>
        </p:nvPicPr>
        <p:blipFill>
          <a:blip r:embed="rId3"/>
          <a:srcRect l="3033" t="10324" r="9186" b="5264"/>
          <a:stretch>
            <a:fillRect/>
          </a:stretch>
        </p:blipFill>
        <p:spPr bwMode="auto">
          <a:xfrm>
            <a:off x="781050" y="1422400"/>
            <a:ext cx="2711450" cy="2222500"/>
          </a:xfrm>
          <a:prstGeom prst="rect">
            <a:avLst/>
          </a:prstGeom>
          <a:noFill/>
          <a:ln w="19050">
            <a:solidFill>
              <a:srgbClr val="000000"/>
            </a:solidFill>
            <a:miter lim="800000"/>
            <a:headEnd/>
            <a:tailEnd/>
          </a:ln>
        </p:spPr>
      </p:pic>
      <p:pic>
        <p:nvPicPr>
          <p:cNvPr id="47107" name="Picture 5" descr="T3He3_g1"/>
          <p:cNvPicPr>
            <a:picLocks noChangeAspect="1" noChangeArrowheads="1"/>
          </p:cNvPicPr>
          <p:nvPr/>
        </p:nvPicPr>
        <p:blipFill>
          <a:blip r:embed="rId4"/>
          <a:srcRect l="5736" t="8946" r="10640" b="6120"/>
          <a:stretch>
            <a:fillRect/>
          </a:stretch>
        </p:blipFill>
        <p:spPr bwMode="auto">
          <a:xfrm>
            <a:off x="3635375" y="1412875"/>
            <a:ext cx="2597150" cy="2228850"/>
          </a:xfrm>
          <a:prstGeom prst="rect">
            <a:avLst/>
          </a:prstGeom>
          <a:noFill/>
          <a:ln w="19050">
            <a:solidFill>
              <a:srgbClr val="000000"/>
            </a:solidFill>
            <a:miter lim="800000"/>
            <a:headEnd/>
            <a:tailEnd/>
          </a:ln>
        </p:spPr>
      </p:pic>
      <p:pic>
        <p:nvPicPr>
          <p:cNvPr id="47108" name="Picture 6" descr="T4He3_g1"/>
          <p:cNvPicPr>
            <a:picLocks noChangeAspect="1" noChangeArrowheads="1"/>
          </p:cNvPicPr>
          <p:nvPr/>
        </p:nvPicPr>
        <p:blipFill>
          <a:blip r:embed="rId5"/>
          <a:srcRect l="5626" t="10542" r="7762" b="5490"/>
          <a:stretch>
            <a:fillRect/>
          </a:stretch>
        </p:blipFill>
        <p:spPr bwMode="auto">
          <a:xfrm>
            <a:off x="6372225" y="1412875"/>
            <a:ext cx="2609850" cy="2232025"/>
          </a:xfrm>
          <a:prstGeom prst="rect">
            <a:avLst/>
          </a:prstGeom>
          <a:noFill/>
          <a:ln w="19050">
            <a:solidFill>
              <a:srgbClr val="000000"/>
            </a:solidFill>
            <a:miter lim="800000"/>
            <a:headEnd/>
            <a:tailEnd/>
          </a:ln>
        </p:spPr>
      </p:pic>
      <p:sp>
        <p:nvSpPr>
          <p:cNvPr id="47109" name="Text Box 7"/>
          <p:cNvSpPr txBox="1">
            <a:spLocks noChangeArrowheads="1"/>
          </p:cNvSpPr>
          <p:nvPr/>
        </p:nvSpPr>
        <p:spPr bwMode="auto">
          <a:xfrm>
            <a:off x="241300" y="5589588"/>
            <a:ext cx="8591550" cy="461962"/>
          </a:xfrm>
          <a:prstGeom prst="rect">
            <a:avLst/>
          </a:prstGeom>
          <a:noFill/>
          <a:ln w="9525">
            <a:noFill/>
            <a:miter lim="800000"/>
            <a:headEnd/>
            <a:tailEnd/>
          </a:ln>
        </p:spPr>
        <p:txBody>
          <a:bodyPr wrap="none">
            <a:spAutoFit/>
          </a:bodyPr>
          <a:lstStyle/>
          <a:p>
            <a:r>
              <a:rPr lang="it-IT" sz="2400" b="1" baseline="30000">
                <a:solidFill>
                  <a:schemeClr val="hlink"/>
                </a:solidFill>
                <a:latin typeface="Tahoma "/>
              </a:rPr>
              <a:t>3</a:t>
            </a:r>
            <a:r>
              <a:rPr lang="it-IT" sz="2400" b="1">
                <a:solidFill>
                  <a:schemeClr val="hlink"/>
                </a:solidFill>
                <a:latin typeface="Tahoma "/>
              </a:rPr>
              <a:t>He</a:t>
            </a:r>
            <a:r>
              <a:rPr lang="it-IT" sz="2400">
                <a:latin typeface="Tahoma "/>
              </a:rPr>
              <a:t> energy spectra compatible with a </a:t>
            </a:r>
            <a:r>
              <a:rPr lang="it-IT" sz="2400" b="1" baseline="30000">
                <a:solidFill>
                  <a:schemeClr val="accent2"/>
                </a:solidFill>
                <a:latin typeface="Tahoma "/>
              </a:rPr>
              <a:t>4</a:t>
            </a:r>
            <a:r>
              <a:rPr lang="it-IT" sz="2400" b="1">
                <a:solidFill>
                  <a:schemeClr val="accent2"/>
                </a:solidFill>
                <a:latin typeface="Tahoma "/>
              </a:rPr>
              <a:t>He-Stripping process</a:t>
            </a:r>
          </a:p>
        </p:txBody>
      </p:sp>
      <p:sp>
        <p:nvSpPr>
          <p:cNvPr id="8" name="Rectangle 2"/>
          <p:cNvSpPr txBox="1">
            <a:spLocks noChangeArrowheads="1"/>
          </p:cNvSpPr>
          <p:nvPr/>
        </p:nvSpPr>
        <p:spPr bwMode="auto">
          <a:xfrm>
            <a:off x="0" y="-26988"/>
            <a:ext cx="9144000" cy="576263"/>
          </a:xfrm>
          <a:prstGeom prst="rect">
            <a:avLst/>
          </a:prstGeom>
          <a:solidFill>
            <a:srgbClr val="2D2D8A"/>
          </a:solidFill>
          <a:ln w="9525">
            <a:noFill/>
            <a:miter lim="800000"/>
            <a:headEnd/>
            <a:tailEnd/>
          </a:ln>
        </p:spPr>
        <p:txBody>
          <a:bodyPr anchor="ctr"/>
          <a:lstStyle>
            <a:lvl1pPr algn="ctr" rtl="0" eaLnBrk="0" fontAlgn="base" hangingPunct="0">
              <a:spcBef>
                <a:spcPct val="0"/>
              </a:spcBef>
              <a:spcAft>
                <a:spcPct val="0"/>
              </a:spcAft>
              <a:defRPr sz="4200" b="1">
                <a:solidFill>
                  <a:schemeClr val="hlink"/>
                </a:solidFill>
                <a:latin typeface="+mj-lt"/>
                <a:ea typeface="+mj-ea"/>
                <a:cs typeface="+mj-cs"/>
              </a:defRPr>
            </a:lvl1pPr>
            <a:lvl2pPr algn="ctr" rtl="0" eaLnBrk="0" fontAlgn="base" hangingPunct="0">
              <a:spcBef>
                <a:spcPct val="0"/>
              </a:spcBef>
              <a:spcAft>
                <a:spcPct val="0"/>
              </a:spcAft>
              <a:defRPr sz="4200" b="1">
                <a:solidFill>
                  <a:schemeClr val="hlink"/>
                </a:solidFill>
                <a:latin typeface="Times New Roman" pitchFamily="18" charset="0"/>
              </a:defRPr>
            </a:lvl2pPr>
            <a:lvl3pPr algn="ctr" rtl="0" eaLnBrk="0" fontAlgn="base" hangingPunct="0">
              <a:spcBef>
                <a:spcPct val="0"/>
              </a:spcBef>
              <a:spcAft>
                <a:spcPct val="0"/>
              </a:spcAft>
              <a:defRPr sz="4200" b="1">
                <a:solidFill>
                  <a:schemeClr val="hlink"/>
                </a:solidFill>
                <a:latin typeface="Times New Roman" pitchFamily="18" charset="0"/>
              </a:defRPr>
            </a:lvl3pPr>
            <a:lvl4pPr algn="ctr" rtl="0" eaLnBrk="0" fontAlgn="base" hangingPunct="0">
              <a:spcBef>
                <a:spcPct val="0"/>
              </a:spcBef>
              <a:spcAft>
                <a:spcPct val="0"/>
              </a:spcAft>
              <a:defRPr sz="4200" b="1">
                <a:solidFill>
                  <a:schemeClr val="hlink"/>
                </a:solidFill>
                <a:latin typeface="Times New Roman" pitchFamily="18" charset="0"/>
              </a:defRPr>
            </a:lvl4pPr>
            <a:lvl5pPr algn="ctr" rtl="0" eaLnBrk="0" fontAlgn="base" hangingPunct="0">
              <a:spcBef>
                <a:spcPct val="0"/>
              </a:spcBef>
              <a:spcAft>
                <a:spcPct val="0"/>
              </a:spcAft>
              <a:defRPr sz="4200" b="1">
                <a:solidFill>
                  <a:schemeClr val="hlink"/>
                </a:solidFill>
                <a:latin typeface="Times New Roman" pitchFamily="18" charset="0"/>
              </a:defRPr>
            </a:lvl5pPr>
            <a:lvl6pPr marL="457200" algn="ctr" rtl="0" fontAlgn="base">
              <a:spcBef>
                <a:spcPct val="0"/>
              </a:spcBef>
              <a:spcAft>
                <a:spcPct val="0"/>
              </a:spcAft>
              <a:defRPr sz="4200" b="1">
                <a:solidFill>
                  <a:schemeClr val="hlink"/>
                </a:solidFill>
                <a:latin typeface="Times New Roman" pitchFamily="18" charset="0"/>
              </a:defRPr>
            </a:lvl6pPr>
            <a:lvl7pPr marL="914400" algn="ctr" rtl="0" fontAlgn="base">
              <a:spcBef>
                <a:spcPct val="0"/>
              </a:spcBef>
              <a:spcAft>
                <a:spcPct val="0"/>
              </a:spcAft>
              <a:defRPr sz="4200" b="1">
                <a:solidFill>
                  <a:schemeClr val="hlink"/>
                </a:solidFill>
                <a:latin typeface="Times New Roman" pitchFamily="18" charset="0"/>
              </a:defRPr>
            </a:lvl7pPr>
            <a:lvl8pPr marL="1371600" algn="ctr" rtl="0" fontAlgn="base">
              <a:spcBef>
                <a:spcPct val="0"/>
              </a:spcBef>
              <a:spcAft>
                <a:spcPct val="0"/>
              </a:spcAft>
              <a:defRPr sz="4200" b="1">
                <a:solidFill>
                  <a:schemeClr val="hlink"/>
                </a:solidFill>
                <a:latin typeface="Times New Roman" pitchFamily="18" charset="0"/>
              </a:defRPr>
            </a:lvl8pPr>
            <a:lvl9pPr marL="1828800" algn="ctr" rtl="0" fontAlgn="base">
              <a:spcBef>
                <a:spcPct val="0"/>
              </a:spcBef>
              <a:spcAft>
                <a:spcPct val="0"/>
              </a:spcAft>
              <a:defRPr sz="4200" b="1">
                <a:solidFill>
                  <a:schemeClr val="hlink"/>
                </a:solidFill>
                <a:latin typeface="Times New Roman" pitchFamily="18" charset="0"/>
              </a:defRPr>
            </a:lvl9pPr>
          </a:lstStyle>
          <a:p>
            <a:pPr eaLnBrk="1" hangingPunct="1">
              <a:defRPr/>
            </a:pPr>
            <a:r>
              <a:rPr lang="en-US" sz="2400" kern="0" baseline="30000" dirty="0" smtClean="0">
                <a:solidFill>
                  <a:srgbClr val="FFCC00"/>
                </a:solidFill>
                <a:latin typeface="Tahoma" pitchFamily="34" charset="0"/>
                <a:cs typeface="Tahoma" pitchFamily="34" charset="0"/>
              </a:rPr>
              <a:t>7</a:t>
            </a:r>
            <a:r>
              <a:rPr lang="en-US" sz="2400" kern="0" dirty="0" smtClean="0">
                <a:solidFill>
                  <a:srgbClr val="FFCC00"/>
                </a:solidFill>
                <a:latin typeface="Tahoma" pitchFamily="34" charset="0"/>
                <a:cs typeface="Tahoma" pitchFamily="34" charset="0"/>
              </a:rPr>
              <a:t>Be+</a:t>
            </a:r>
            <a:r>
              <a:rPr lang="en-US" sz="2400" kern="0" baseline="30000" dirty="0" smtClean="0">
                <a:solidFill>
                  <a:srgbClr val="FFCC00"/>
                </a:solidFill>
                <a:latin typeface="Tahoma" pitchFamily="34" charset="0"/>
                <a:cs typeface="Tahoma" pitchFamily="34" charset="0"/>
              </a:rPr>
              <a:t>58</a:t>
            </a:r>
            <a:r>
              <a:rPr lang="en-US" sz="2400" kern="0" dirty="0" smtClean="0">
                <a:solidFill>
                  <a:srgbClr val="FFCC00"/>
                </a:solidFill>
                <a:latin typeface="Tahoma" pitchFamily="34" charset="0"/>
                <a:cs typeface="Tahoma" pitchFamily="34" charset="0"/>
              </a:rPr>
              <a:t>Ni @ EXOTIC: </a:t>
            </a:r>
            <a:r>
              <a:rPr lang="en-US" sz="2400" kern="0" baseline="30000" dirty="0" smtClean="0">
                <a:solidFill>
                  <a:srgbClr val="FFCC00"/>
                </a:solidFill>
                <a:latin typeface="Tahoma" pitchFamily="34" charset="0"/>
                <a:cs typeface="Tahoma" pitchFamily="34" charset="0"/>
              </a:rPr>
              <a:t>3</a:t>
            </a:r>
            <a:r>
              <a:rPr lang="en-US" sz="2400" kern="0" dirty="0" smtClean="0">
                <a:solidFill>
                  <a:srgbClr val="FFCC00"/>
                </a:solidFill>
                <a:latin typeface="Tahoma" pitchFamily="34" charset="0"/>
                <a:cs typeface="Tahoma" pitchFamily="34" charset="0"/>
              </a:rPr>
              <a:t>He energy spectra</a:t>
            </a:r>
          </a:p>
        </p:txBody>
      </p:sp>
    </p:spTree>
    <p:custDataLst>
      <p:tags r:id="rId1"/>
    </p:custData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3"/>
          <p:cNvSpPr>
            <a:spLocks noGrp="1" noChangeArrowheads="1"/>
          </p:cNvSpPr>
          <p:nvPr>
            <p:ph type="body" idx="1"/>
          </p:nvPr>
        </p:nvSpPr>
        <p:spPr>
          <a:xfrm>
            <a:off x="87313" y="5876925"/>
            <a:ext cx="9037637" cy="720725"/>
          </a:xfrm>
        </p:spPr>
        <p:txBody>
          <a:bodyPr/>
          <a:lstStyle/>
          <a:p>
            <a:pPr algn="ctr" eaLnBrk="1" hangingPunct="1">
              <a:buFont typeface="Wingdings" pitchFamily="2" charset="2"/>
              <a:buNone/>
            </a:pPr>
            <a:r>
              <a:rPr lang="it-IT" sz="2400" smtClean="0">
                <a:latin typeface="Tahoma "/>
              </a:rPr>
              <a:t>Energy spectra are mainly compatible with </a:t>
            </a:r>
            <a:r>
              <a:rPr lang="it-IT" sz="2400" b="1" baseline="30000" smtClean="0">
                <a:solidFill>
                  <a:schemeClr val="accent2"/>
                </a:solidFill>
                <a:latin typeface="Tahoma "/>
              </a:rPr>
              <a:t>3</a:t>
            </a:r>
            <a:r>
              <a:rPr lang="it-IT" sz="2400" b="1" smtClean="0">
                <a:solidFill>
                  <a:schemeClr val="accent2"/>
                </a:solidFill>
                <a:latin typeface="Tahoma "/>
              </a:rPr>
              <a:t>He-Stripping</a:t>
            </a:r>
            <a:r>
              <a:rPr lang="it-IT" sz="2400" smtClean="0">
                <a:latin typeface="Tahoma "/>
              </a:rPr>
              <a:t> and </a:t>
            </a:r>
            <a:r>
              <a:rPr lang="it-IT" sz="2400" b="1" smtClean="0">
                <a:solidFill>
                  <a:srgbClr val="009900"/>
                </a:solidFill>
                <a:latin typeface="Tahoma "/>
              </a:rPr>
              <a:t>Fusion</a:t>
            </a:r>
            <a:r>
              <a:rPr lang="it-IT" sz="2400" smtClean="0">
                <a:latin typeface="Tahoma "/>
              </a:rPr>
              <a:t> </a:t>
            </a:r>
          </a:p>
        </p:txBody>
      </p:sp>
      <p:pic>
        <p:nvPicPr>
          <p:cNvPr id="48130" name="Picture 5" descr="T1He4_g1"/>
          <p:cNvPicPr>
            <a:picLocks noChangeAspect="1" noChangeArrowheads="1"/>
          </p:cNvPicPr>
          <p:nvPr/>
        </p:nvPicPr>
        <p:blipFill>
          <a:blip r:embed="rId3"/>
          <a:srcRect l="2534" t="10861" r="8241" b="3087"/>
          <a:stretch>
            <a:fillRect/>
          </a:stretch>
        </p:blipFill>
        <p:spPr bwMode="auto">
          <a:xfrm>
            <a:off x="684213" y="1268413"/>
            <a:ext cx="2735262" cy="2184400"/>
          </a:xfrm>
          <a:prstGeom prst="rect">
            <a:avLst/>
          </a:prstGeom>
          <a:noFill/>
          <a:ln w="19050">
            <a:solidFill>
              <a:srgbClr val="000000"/>
            </a:solidFill>
            <a:miter lim="800000"/>
            <a:headEnd/>
            <a:tailEnd/>
          </a:ln>
        </p:spPr>
      </p:pic>
      <p:pic>
        <p:nvPicPr>
          <p:cNvPr id="48131" name="Picture 6" descr="T3He4_g1"/>
          <p:cNvPicPr>
            <a:picLocks noChangeAspect="1" noChangeArrowheads="1"/>
          </p:cNvPicPr>
          <p:nvPr/>
        </p:nvPicPr>
        <p:blipFill>
          <a:blip r:embed="rId4"/>
          <a:srcRect l="5273" t="10680" r="7275" b="3577"/>
          <a:stretch>
            <a:fillRect/>
          </a:stretch>
        </p:blipFill>
        <p:spPr bwMode="auto">
          <a:xfrm>
            <a:off x="3490913" y="1268413"/>
            <a:ext cx="2736850" cy="2193925"/>
          </a:xfrm>
          <a:prstGeom prst="rect">
            <a:avLst/>
          </a:prstGeom>
          <a:noFill/>
          <a:ln w="19050">
            <a:solidFill>
              <a:srgbClr val="000000"/>
            </a:solidFill>
            <a:miter lim="800000"/>
            <a:headEnd/>
            <a:tailEnd/>
          </a:ln>
        </p:spPr>
      </p:pic>
      <p:pic>
        <p:nvPicPr>
          <p:cNvPr id="48132" name="Picture 7" descr="T4He4_g1"/>
          <p:cNvPicPr>
            <a:picLocks noChangeAspect="1" noChangeArrowheads="1"/>
          </p:cNvPicPr>
          <p:nvPr/>
        </p:nvPicPr>
        <p:blipFill>
          <a:blip r:embed="rId5"/>
          <a:srcRect l="2348" t="13275" r="8354" b="5606"/>
          <a:stretch>
            <a:fillRect/>
          </a:stretch>
        </p:blipFill>
        <p:spPr bwMode="auto">
          <a:xfrm>
            <a:off x="6300788" y="1268413"/>
            <a:ext cx="2736850" cy="2160587"/>
          </a:xfrm>
          <a:prstGeom prst="rect">
            <a:avLst/>
          </a:prstGeom>
          <a:noFill/>
          <a:ln w="19050">
            <a:solidFill>
              <a:srgbClr val="000000"/>
            </a:solidFill>
            <a:miter lim="800000"/>
            <a:headEnd/>
            <a:tailEnd/>
          </a:ln>
        </p:spPr>
      </p:pic>
      <p:sp>
        <p:nvSpPr>
          <p:cNvPr id="48133" name="Rectangle 8"/>
          <p:cNvSpPr>
            <a:spLocks noChangeArrowheads="1"/>
          </p:cNvSpPr>
          <p:nvPr/>
        </p:nvSpPr>
        <p:spPr bwMode="auto">
          <a:xfrm>
            <a:off x="395288" y="3573463"/>
            <a:ext cx="8748712" cy="2376487"/>
          </a:xfrm>
          <a:prstGeom prst="rect">
            <a:avLst/>
          </a:prstGeom>
          <a:noFill/>
          <a:ln w="9525">
            <a:noFill/>
            <a:miter lim="800000"/>
            <a:headEnd/>
            <a:tailEnd/>
          </a:ln>
        </p:spPr>
        <p:txBody>
          <a:bodyPr/>
          <a:lstStyle/>
          <a:p>
            <a:pPr marL="952500" lvl="1" indent="-495300">
              <a:spcBef>
                <a:spcPct val="20000"/>
              </a:spcBef>
              <a:buClr>
                <a:schemeClr val="accent1"/>
              </a:buClr>
              <a:buSzPct val="75000"/>
              <a:buFont typeface="Wingdings" pitchFamily="2" charset="2"/>
              <a:buNone/>
            </a:pPr>
            <a:r>
              <a:rPr lang="en-GB" sz="1800" b="1" baseline="30000">
                <a:solidFill>
                  <a:schemeClr val="hlink"/>
                </a:solidFill>
                <a:latin typeface="Tahoma "/>
              </a:rPr>
              <a:t>4</a:t>
            </a:r>
            <a:r>
              <a:rPr lang="en-GB" sz="1800" b="1">
                <a:solidFill>
                  <a:schemeClr val="hlink"/>
                </a:solidFill>
                <a:latin typeface="Tahoma "/>
              </a:rPr>
              <a:t>He</a:t>
            </a:r>
            <a:r>
              <a:rPr lang="en-GB" sz="1800">
                <a:latin typeface="Tahoma "/>
              </a:rPr>
              <a:t> can be originated by several processes:</a:t>
            </a:r>
          </a:p>
          <a:p>
            <a:pPr marL="952500" lvl="1" indent="-495300">
              <a:spcBef>
                <a:spcPct val="20000"/>
              </a:spcBef>
              <a:buClr>
                <a:schemeClr val="accent1"/>
              </a:buClr>
              <a:buSzPct val="75000"/>
              <a:buFont typeface="Wingdings" pitchFamily="2" charset="2"/>
              <a:buAutoNum type="arabicPeriod"/>
            </a:pPr>
            <a:r>
              <a:rPr lang="en-GB" sz="1800" b="1">
                <a:solidFill>
                  <a:srgbClr val="0000FF"/>
                </a:solidFill>
                <a:latin typeface="Tahoma "/>
              </a:rPr>
              <a:t>Exclusive Breakup </a:t>
            </a:r>
            <a:r>
              <a:rPr lang="en-GB" sz="1800" b="1" baseline="30000">
                <a:solidFill>
                  <a:srgbClr val="0000FF"/>
                </a:solidFill>
                <a:latin typeface="Tahoma "/>
              </a:rPr>
              <a:t>7</a:t>
            </a:r>
            <a:r>
              <a:rPr lang="en-GB" sz="1800" b="1">
                <a:solidFill>
                  <a:srgbClr val="0000FF"/>
                </a:solidFill>
                <a:latin typeface="Tahoma "/>
              </a:rPr>
              <a:t>Be → </a:t>
            </a:r>
            <a:r>
              <a:rPr lang="en-GB" sz="1800" b="1" baseline="30000">
                <a:solidFill>
                  <a:srgbClr val="0000FF"/>
                </a:solidFill>
                <a:latin typeface="Tahoma "/>
              </a:rPr>
              <a:t>3</a:t>
            </a:r>
            <a:r>
              <a:rPr lang="en-GB" sz="1800" b="1">
                <a:solidFill>
                  <a:srgbClr val="0000FF"/>
                </a:solidFill>
                <a:latin typeface="Tahoma "/>
              </a:rPr>
              <a:t>He + </a:t>
            </a:r>
            <a:r>
              <a:rPr lang="en-GB" sz="1800" b="1" baseline="30000">
                <a:solidFill>
                  <a:srgbClr val="0000FF"/>
                </a:solidFill>
                <a:latin typeface="Tahoma "/>
              </a:rPr>
              <a:t>4</a:t>
            </a:r>
            <a:r>
              <a:rPr lang="en-GB" sz="1800" b="1">
                <a:solidFill>
                  <a:srgbClr val="0000FF"/>
                </a:solidFill>
                <a:latin typeface="Tahoma "/>
              </a:rPr>
              <a:t>He;</a:t>
            </a:r>
            <a:endParaRPr lang="it-IT" sz="1800" b="1">
              <a:solidFill>
                <a:srgbClr val="0000FF"/>
              </a:solidFill>
              <a:latin typeface="Tahoma "/>
            </a:endParaRPr>
          </a:p>
          <a:p>
            <a:pPr marL="952500" lvl="1" indent="-495300">
              <a:spcBef>
                <a:spcPct val="20000"/>
              </a:spcBef>
              <a:buClr>
                <a:schemeClr val="accent1"/>
              </a:buClr>
              <a:buSzPct val="75000"/>
              <a:buFont typeface="Wingdings" pitchFamily="2" charset="2"/>
              <a:buAutoNum type="arabicPeriod"/>
            </a:pPr>
            <a:r>
              <a:rPr lang="en-GB" sz="1800" b="1" baseline="30000">
                <a:solidFill>
                  <a:schemeClr val="accent2"/>
                </a:solidFill>
                <a:latin typeface="Tahoma "/>
              </a:rPr>
              <a:t>3</a:t>
            </a:r>
            <a:r>
              <a:rPr lang="en-GB" sz="1800" b="1">
                <a:solidFill>
                  <a:schemeClr val="accent2"/>
                </a:solidFill>
                <a:latin typeface="Tahoma "/>
              </a:rPr>
              <a:t>He-Stripping: → </a:t>
            </a:r>
            <a:r>
              <a:rPr lang="en-GB" sz="1800" b="1" baseline="30000">
                <a:solidFill>
                  <a:schemeClr val="accent2"/>
                </a:solidFill>
                <a:latin typeface="Tahoma "/>
              </a:rPr>
              <a:t>4</a:t>
            </a:r>
            <a:r>
              <a:rPr lang="en-GB" sz="1800" b="1">
                <a:solidFill>
                  <a:schemeClr val="accent2"/>
                </a:solidFill>
                <a:latin typeface="Tahoma "/>
              </a:rPr>
              <a:t>He + </a:t>
            </a:r>
            <a:r>
              <a:rPr lang="en-GB" sz="1800" b="1" baseline="30000">
                <a:solidFill>
                  <a:schemeClr val="accent2"/>
                </a:solidFill>
                <a:latin typeface="Tahoma "/>
              </a:rPr>
              <a:t>61</a:t>
            </a:r>
            <a:r>
              <a:rPr lang="en-GB" sz="1800" b="1">
                <a:solidFill>
                  <a:schemeClr val="accent2"/>
                </a:solidFill>
                <a:latin typeface="Tahoma "/>
              </a:rPr>
              <a:t>Zn</a:t>
            </a:r>
            <a:r>
              <a:rPr lang="en-GB" sz="1800">
                <a:latin typeface="Tahoma "/>
              </a:rPr>
              <a:t> (Q</a:t>
            </a:r>
            <a:r>
              <a:rPr lang="en-GB" sz="1800" baseline="-25000">
                <a:latin typeface="Tahoma "/>
              </a:rPr>
              <a:t>val</a:t>
            </a:r>
            <a:r>
              <a:rPr lang="en-GB" sz="1800">
                <a:latin typeface="Tahoma "/>
              </a:rPr>
              <a:t> = +9.46 MeV, E</a:t>
            </a:r>
            <a:r>
              <a:rPr lang="en-GB" sz="1800" baseline="-25000">
                <a:latin typeface="Tahoma "/>
              </a:rPr>
              <a:t>x</a:t>
            </a:r>
            <a:r>
              <a:rPr lang="en-GB" sz="1800">
                <a:latin typeface="Tahoma "/>
              </a:rPr>
              <a:t> = 18.49 MeV).</a:t>
            </a:r>
          </a:p>
          <a:p>
            <a:pPr marL="952500" lvl="1" indent="-495300">
              <a:spcBef>
                <a:spcPct val="20000"/>
              </a:spcBef>
              <a:buClr>
                <a:schemeClr val="accent1"/>
              </a:buClr>
              <a:buSzPct val="75000"/>
              <a:buFont typeface="Wingdings" pitchFamily="2" charset="2"/>
              <a:buAutoNum type="arabicPeriod"/>
            </a:pPr>
            <a:r>
              <a:rPr lang="en-GB" sz="1800" b="1">
                <a:solidFill>
                  <a:srgbClr val="FF3399"/>
                </a:solidFill>
                <a:latin typeface="Tahoma "/>
              </a:rPr>
              <a:t>n-Stripping: → </a:t>
            </a:r>
            <a:r>
              <a:rPr lang="en-GB" sz="1800" b="1" baseline="30000">
                <a:solidFill>
                  <a:srgbClr val="FF3399"/>
                </a:solidFill>
                <a:latin typeface="Tahoma "/>
              </a:rPr>
              <a:t>6</a:t>
            </a:r>
            <a:r>
              <a:rPr lang="en-GB" sz="1800" b="1">
                <a:solidFill>
                  <a:srgbClr val="FF3399"/>
                </a:solidFill>
                <a:latin typeface="Tahoma "/>
              </a:rPr>
              <a:t>Be (= </a:t>
            </a:r>
            <a:r>
              <a:rPr lang="en-GB" sz="1800" b="1" baseline="30000">
                <a:solidFill>
                  <a:srgbClr val="FF3399"/>
                </a:solidFill>
                <a:latin typeface="Tahoma "/>
              </a:rPr>
              <a:t>4</a:t>
            </a:r>
            <a:r>
              <a:rPr lang="en-GB" sz="1800" b="1">
                <a:solidFill>
                  <a:srgbClr val="FF3399"/>
                </a:solidFill>
                <a:latin typeface="Tahoma "/>
              </a:rPr>
              <a:t>He+2p) + </a:t>
            </a:r>
            <a:r>
              <a:rPr lang="en-GB" sz="1800" b="1" baseline="30000">
                <a:solidFill>
                  <a:srgbClr val="FF3399"/>
                </a:solidFill>
                <a:latin typeface="Tahoma "/>
              </a:rPr>
              <a:t>59</a:t>
            </a:r>
            <a:r>
              <a:rPr lang="en-GB" sz="1800" b="1">
                <a:solidFill>
                  <a:srgbClr val="FF3399"/>
                </a:solidFill>
                <a:latin typeface="Tahoma "/>
              </a:rPr>
              <a:t>Ni</a:t>
            </a:r>
            <a:r>
              <a:rPr lang="en-GB" sz="1800">
                <a:latin typeface="Tahoma "/>
              </a:rPr>
              <a:t> (Q</a:t>
            </a:r>
            <a:r>
              <a:rPr lang="en-GB" sz="1800" baseline="-25000">
                <a:latin typeface="Tahoma "/>
              </a:rPr>
              <a:t>val</a:t>
            </a:r>
            <a:r>
              <a:rPr lang="en-GB" sz="1800">
                <a:latin typeface="Tahoma "/>
              </a:rPr>
              <a:t> = –1.68 MeV, E</a:t>
            </a:r>
            <a:r>
              <a:rPr lang="en-GB" sz="1800" baseline="-25000">
                <a:latin typeface="Tahoma "/>
              </a:rPr>
              <a:t>x</a:t>
            </a:r>
            <a:r>
              <a:rPr lang="en-GB" sz="1800">
                <a:latin typeface="Tahoma "/>
              </a:rPr>
              <a:t> = 0 MeV);</a:t>
            </a:r>
            <a:endParaRPr lang="it-IT" sz="1800">
              <a:latin typeface="Tahoma "/>
            </a:endParaRPr>
          </a:p>
          <a:p>
            <a:pPr marL="952500" lvl="1" indent="-495300">
              <a:spcBef>
                <a:spcPct val="20000"/>
              </a:spcBef>
              <a:buClr>
                <a:schemeClr val="accent1"/>
              </a:buClr>
              <a:buSzPct val="75000"/>
              <a:buFont typeface="Wingdings" pitchFamily="2" charset="2"/>
              <a:buAutoNum type="arabicPeriod"/>
            </a:pPr>
            <a:r>
              <a:rPr lang="en-GB" sz="1800" b="1">
                <a:solidFill>
                  <a:srgbClr val="FF6600"/>
                </a:solidFill>
                <a:latin typeface="Tahoma "/>
              </a:rPr>
              <a:t>n-Pickup: → </a:t>
            </a:r>
            <a:r>
              <a:rPr lang="en-GB" sz="1800" b="1" baseline="30000">
                <a:solidFill>
                  <a:srgbClr val="FF6600"/>
                </a:solidFill>
                <a:latin typeface="Tahoma "/>
              </a:rPr>
              <a:t>8</a:t>
            </a:r>
            <a:r>
              <a:rPr lang="en-GB" sz="1800" b="1">
                <a:solidFill>
                  <a:srgbClr val="FF6600"/>
                </a:solidFill>
                <a:latin typeface="Tahoma "/>
              </a:rPr>
              <a:t>Be (= 2</a:t>
            </a:r>
            <a:r>
              <a:rPr lang="en-GB" sz="1800" b="1" baseline="30000">
                <a:solidFill>
                  <a:srgbClr val="FF6600"/>
                </a:solidFill>
                <a:latin typeface="Tahoma "/>
              </a:rPr>
              <a:t>4</a:t>
            </a:r>
            <a:r>
              <a:rPr lang="en-GB" sz="1800" b="1">
                <a:solidFill>
                  <a:srgbClr val="FF6600"/>
                </a:solidFill>
                <a:latin typeface="Tahoma "/>
              </a:rPr>
              <a:t>He) + </a:t>
            </a:r>
            <a:r>
              <a:rPr lang="en-GB" sz="1800" b="1" baseline="30000">
                <a:solidFill>
                  <a:srgbClr val="FF6600"/>
                </a:solidFill>
                <a:latin typeface="Tahoma "/>
              </a:rPr>
              <a:t>57</a:t>
            </a:r>
            <a:r>
              <a:rPr lang="en-GB" sz="1800" b="1">
                <a:solidFill>
                  <a:srgbClr val="FF6600"/>
                </a:solidFill>
                <a:latin typeface="Tahoma "/>
              </a:rPr>
              <a:t>Ni</a:t>
            </a:r>
            <a:r>
              <a:rPr lang="en-GB" sz="1800">
                <a:latin typeface="Tahoma "/>
              </a:rPr>
              <a:t> (Q</a:t>
            </a:r>
            <a:r>
              <a:rPr lang="en-GB" sz="1800" baseline="-25000">
                <a:latin typeface="Tahoma "/>
              </a:rPr>
              <a:t>val</a:t>
            </a:r>
            <a:r>
              <a:rPr lang="en-GB" sz="1800">
                <a:latin typeface="Tahoma "/>
              </a:rPr>
              <a:t> = +6.68 MeV, E</a:t>
            </a:r>
            <a:r>
              <a:rPr lang="en-GB" sz="1800" baseline="-25000">
                <a:latin typeface="Tahoma "/>
              </a:rPr>
              <a:t>x</a:t>
            </a:r>
            <a:r>
              <a:rPr lang="en-GB" sz="1800">
                <a:latin typeface="Tahoma "/>
              </a:rPr>
              <a:t> = 6.68 MeV);</a:t>
            </a:r>
            <a:endParaRPr lang="it-IT" sz="1800">
              <a:latin typeface="Tahoma "/>
            </a:endParaRPr>
          </a:p>
          <a:p>
            <a:pPr marL="952500" lvl="1" indent="-495300">
              <a:spcBef>
                <a:spcPct val="20000"/>
              </a:spcBef>
              <a:buClr>
                <a:schemeClr val="accent1"/>
              </a:buClr>
              <a:buSzPct val="75000"/>
              <a:buFont typeface="Wingdings" pitchFamily="2" charset="2"/>
              <a:buAutoNum type="arabicPeriod"/>
            </a:pPr>
            <a:r>
              <a:rPr lang="en-GB" sz="1800" b="1" baseline="30000">
                <a:solidFill>
                  <a:srgbClr val="009900"/>
                </a:solidFill>
                <a:latin typeface="Tahoma "/>
              </a:rPr>
              <a:t>4</a:t>
            </a:r>
            <a:r>
              <a:rPr lang="en-GB" sz="1800" b="1">
                <a:solidFill>
                  <a:srgbClr val="009900"/>
                </a:solidFill>
                <a:latin typeface="Tahoma "/>
              </a:rPr>
              <a:t>He</a:t>
            </a:r>
            <a:r>
              <a:rPr lang="en-GB" sz="1800">
                <a:latin typeface="Tahoma "/>
              </a:rPr>
              <a:t> evaporation after compound nucleus formation </a:t>
            </a:r>
            <a:r>
              <a:rPr lang="en-GB" sz="1800" b="1">
                <a:solidFill>
                  <a:srgbClr val="009900"/>
                </a:solidFill>
                <a:latin typeface="Tahoma "/>
              </a:rPr>
              <a:t>(Fusion)</a:t>
            </a:r>
            <a:r>
              <a:rPr lang="en-GB" sz="1800">
                <a:latin typeface="Tahoma "/>
              </a:rPr>
              <a:t>.</a:t>
            </a:r>
            <a:r>
              <a:rPr lang="it-IT" sz="1800">
                <a:latin typeface="Tahoma "/>
              </a:rPr>
              <a:t> </a:t>
            </a:r>
          </a:p>
        </p:txBody>
      </p:sp>
      <p:sp>
        <p:nvSpPr>
          <p:cNvPr id="8" name="Rectangle 2"/>
          <p:cNvSpPr txBox="1">
            <a:spLocks noChangeArrowheads="1"/>
          </p:cNvSpPr>
          <p:nvPr/>
        </p:nvSpPr>
        <p:spPr bwMode="auto">
          <a:xfrm>
            <a:off x="0" y="-26988"/>
            <a:ext cx="9144000" cy="576263"/>
          </a:xfrm>
          <a:prstGeom prst="rect">
            <a:avLst/>
          </a:prstGeom>
          <a:solidFill>
            <a:srgbClr val="2D2D8A"/>
          </a:solidFill>
          <a:ln w="9525">
            <a:noFill/>
            <a:miter lim="800000"/>
            <a:headEnd/>
            <a:tailEnd/>
          </a:ln>
        </p:spPr>
        <p:txBody>
          <a:bodyPr anchor="ctr"/>
          <a:lstStyle>
            <a:lvl1pPr algn="ctr" rtl="0" eaLnBrk="0" fontAlgn="base" hangingPunct="0">
              <a:spcBef>
                <a:spcPct val="0"/>
              </a:spcBef>
              <a:spcAft>
                <a:spcPct val="0"/>
              </a:spcAft>
              <a:defRPr sz="4200" b="1">
                <a:solidFill>
                  <a:schemeClr val="hlink"/>
                </a:solidFill>
                <a:latin typeface="+mj-lt"/>
                <a:ea typeface="+mj-ea"/>
                <a:cs typeface="+mj-cs"/>
              </a:defRPr>
            </a:lvl1pPr>
            <a:lvl2pPr algn="ctr" rtl="0" eaLnBrk="0" fontAlgn="base" hangingPunct="0">
              <a:spcBef>
                <a:spcPct val="0"/>
              </a:spcBef>
              <a:spcAft>
                <a:spcPct val="0"/>
              </a:spcAft>
              <a:defRPr sz="4200" b="1">
                <a:solidFill>
                  <a:schemeClr val="hlink"/>
                </a:solidFill>
                <a:latin typeface="Times New Roman" pitchFamily="18" charset="0"/>
              </a:defRPr>
            </a:lvl2pPr>
            <a:lvl3pPr algn="ctr" rtl="0" eaLnBrk="0" fontAlgn="base" hangingPunct="0">
              <a:spcBef>
                <a:spcPct val="0"/>
              </a:spcBef>
              <a:spcAft>
                <a:spcPct val="0"/>
              </a:spcAft>
              <a:defRPr sz="4200" b="1">
                <a:solidFill>
                  <a:schemeClr val="hlink"/>
                </a:solidFill>
                <a:latin typeface="Times New Roman" pitchFamily="18" charset="0"/>
              </a:defRPr>
            </a:lvl3pPr>
            <a:lvl4pPr algn="ctr" rtl="0" eaLnBrk="0" fontAlgn="base" hangingPunct="0">
              <a:spcBef>
                <a:spcPct val="0"/>
              </a:spcBef>
              <a:spcAft>
                <a:spcPct val="0"/>
              </a:spcAft>
              <a:defRPr sz="4200" b="1">
                <a:solidFill>
                  <a:schemeClr val="hlink"/>
                </a:solidFill>
                <a:latin typeface="Times New Roman" pitchFamily="18" charset="0"/>
              </a:defRPr>
            </a:lvl4pPr>
            <a:lvl5pPr algn="ctr" rtl="0" eaLnBrk="0" fontAlgn="base" hangingPunct="0">
              <a:spcBef>
                <a:spcPct val="0"/>
              </a:spcBef>
              <a:spcAft>
                <a:spcPct val="0"/>
              </a:spcAft>
              <a:defRPr sz="4200" b="1">
                <a:solidFill>
                  <a:schemeClr val="hlink"/>
                </a:solidFill>
                <a:latin typeface="Times New Roman" pitchFamily="18" charset="0"/>
              </a:defRPr>
            </a:lvl5pPr>
            <a:lvl6pPr marL="457200" algn="ctr" rtl="0" fontAlgn="base">
              <a:spcBef>
                <a:spcPct val="0"/>
              </a:spcBef>
              <a:spcAft>
                <a:spcPct val="0"/>
              </a:spcAft>
              <a:defRPr sz="4200" b="1">
                <a:solidFill>
                  <a:schemeClr val="hlink"/>
                </a:solidFill>
                <a:latin typeface="Times New Roman" pitchFamily="18" charset="0"/>
              </a:defRPr>
            </a:lvl6pPr>
            <a:lvl7pPr marL="914400" algn="ctr" rtl="0" fontAlgn="base">
              <a:spcBef>
                <a:spcPct val="0"/>
              </a:spcBef>
              <a:spcAft>
                <a:spcPct val="0"/>
              </a:spcAft>
              <a:defRPr sz="4200" b="1">
                <a:solidFill>
                  <a:schemeClr val="hlink"/>
                </a:solidFill>
                <a:latin typeface="Times New Roman" pitchFamily="18" charset="0"/>
              </a:defRPr>
            </a:lvl7pPr>
            <a:lvl8pPr marL="1371600" algn="ctr" rtl="0" fontAlgn="base">
              <a:spcBef>
                <a:spcPct val="0"/>
              </a:spcBef>
              <a:spcAft>
                <a:spcPct val="0"/>
              </a:spcAft>
              <a:defRPr sz="4200" b="1">
                <a:solidFill>
                  <a:schemeClr val="hlink"/>
                </a:solidFill>
                <a:latin typeface="Times New Roman" pitchFamily="18" charset="0"/>
              </a:defRPr>
            </a:lvl8pPr>
            <a:lvl9pPr marL="1828800" algn="ctr" rtl="0" fontAlgn="base">
              <a:spcBef>
                <a:spcPct val="0"/>
              </a:spcBef>
              <a:spcAft>
                <a:spcPct val="0"/>
              </a:spcAft>
              <a:defRPr sz="4200" b="1">
                <a:solidFill>
                  <a:schemeClr val="hlink"/>
                </a:solidFill>
                <a:latin typeface="Times New Roman" pitchFamily="18" charset="0"/>
              </a:defRPr>
            </a:lvl9pPr>
          </a:lstStyle>
          <a:p>
            <a:pPr eaLnBrk="1" hangingPunct="1">
              <a:defRPr/>
            </a:pPr>
            <a:r>
              <a:rPr lang="en-US" sz="2400" kern="0" baseline="30000" dirty="0" smtClean="0">
                <a:solidFill>
                  <a:srgbClr val="FFCC00"/>
                </a:solidFill>
                <a:latin typeface="Tahoma" pitchFamily="34" charset="0"/>
                <a:cs typeface="Tahoma" pitchFamily="34" charset="0"/>
              </a:rPr>
              <a:t>7</a:t>
            </a:r>
            <a:r>
              <a:rPr lang="en-US" sz="2400" kern="0" dirty="0" smtClean="0">
                <a:solidFill>
                  <a:srgbClr val="FFCC00"/>
                </a:solidFill>
                <a:latin typeface="Tahoma" pitchFamily="34" charset="0"/>
                <a:cs typeface="Tahoma" pitchFamily="34" charset="0"/>
              </a:rPr>
              <a:t>Be+</a:t>
            </a:r>
            <a:r>
              <a:rPr lang="en-US" sz="2400" kern="0" baseline="30000" dirty="0" smtClean="0">
                <a:solidFill>
                  <a:srgbClr val="FFCC00"/>
                </a:solidFill>
                <a:latin typeface="Tahoma" pitchFamily="34" charset="0"/>
                <a:cs typeface="Tahoma" pitchFamily="34" charset="0"/>
              </a:rPr>
              <a:t>58</a:t>
            </a:r>
            <a:r>
              <a:rPr lang="en-US" sz="2400" kern="0" dirty="0" smtClean="0">
                <a:solidFill>
                  <a:srgbClr val="FFCC00"/>
                </a:solidFill>
                <a:latin typeface="Tahoma" pitchFamily="34" charset="0"/>
                <a:cs typeface="Tahoma" pitchFamily="34" charset="0"/>
              </a:rPr>
              <a:t>Ni @ EXOTIC: </a:t>
            </a:r>
            <a:r>
              <a:rPr lang="en-US" sz="2400" kern="0" baseline="30000" dirty="0" smtClean="0">
                <a:solidFill>
                  <a:srgbClr val="FFCC00"/>
                </a:solidFill>
                <a:latin typeface="Tahoma" pitchFamily="34" charset="0"/>
                <a:cs typeface="Tahoma" pitchFamily="34" charset="0"/>
              </a:rPr>
              <a:t>4</a:t>
            </a:r>
            <a:r>
              <a:rPr lang="en-US" sz="2400" kern="0" dirty="0" smtClean="0">
                <a:solidFill>
                  <a:srgbClr val="FFCC00"/>
                </a:solidFill>
                <a:latin typeface="Tahoma" pitchFamily="34" charset="0"/>
                <a:cs typeface="Tahoma" pitchFamily="34" charset="0"/>
              </a:rPr>
              <a:t>He energy spectra</a:t>
            </a:r>
          </a:p>
        </p:txBody>
      </p:sp>
    </p:spTree>
    <p:custDataLst>
      <p:tags r:id="rId1"/>
    </p:custData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8" descr="E1_AngDist_Keeley"/>
          <p:cNvPicPr>
            <a:picLocks noChangeAspect="1" noChangeArrowheads="1"/>
          </p:cNvPicPr>
          <p:nvPr/>
        </p:nvPicPr>
        <p:blipFill>
          <a:blip r:embed="rId3"/>
          <a:srcRect l="5115" t="9805" r="8296" b="7204"/>
          <a:stretch>
            <a:fillRect/>
          </a:stretch>
        </p:blipFill>
        <p:spPr bwMode="auto">
          <a:xfrm>
            <a:off x="4787900" y="3457575"/>
            <a:ext cx="4248150" cy="3355975"/>
          </a:xfrm>
          <a:prstGeom prst="rect">
            <a:avLst/>
          </a:prstGeom>
          <a:noFill/>
          <a:ln w="19050">
            <a:solidFill>
              <a:srgbClr val="000000"/>
            </a:solidFill>
            <a:miter lim="800000"/>
            <a:headEnd/>
            <a:tailEnd/>
          </a:ln>
        </p:spPr>
      </p:pic>
      <p:sp>
        <p:nvSpPr>
          <p:cNvPr id="49154" name="Rectangle 3"/>
          <p:cNvSpPr>
            <a:spLocks noGrp="1" noChangeArrowheads="1"/>
          </p:cNvSpPr>
          <p:nvPr>
            <p:ph type="body" idx="1"/>
          </p:nvPr>
        </p:nvSpPr>
        <p:spPr>
          <a:xfrm>
            <a:off x="469900" y="908050"/>
            <a:ext cx="8532813" cy="4105275"/>
          </a:xfrm>
        </p:spPr>
        <p:txBody>
          <a:bodyPr/>
          <a:lstStyle/>
          <a:p>
            <a:pPr eaLnBrk="1" hangingPunct="1">
              <a:buFont typeface="Wingdings" pitchFamily="2" charset="2"/>
              <a:buNone/>
            </a:pPr>
            <a:r>
              <a:rPr lang="it-IT" sz="1800" smtClean="0">
                <a:latin typeface="Tahoma "/>
              </a:rPr>
              <a:t>Within the </a:t>
            </a:r>
            <a:r>
              <a:rPr lang="it-IT" sz="1800" b="1" u="sng" smtClean="0">
                <a:solidFill>
                  <a:schemeClr val="accent2"/>
                </a:solidFill>
                <a:latin typeface="Tahoma "/>
              </a:rPr>
              <a:t>geometrical efficiency</a:t>
            </a:r>
            <a:r>
              <a:rPr lang="it-IT" sz="1800" smtClean="0">
                <a:latin typeface="Tahoma "/>
              </a:rPr>
              <a:t> of the set-up, </a:t>
            </a:r>
            <a:r>
              <a:rPr lang="it-IT" sz="1800" b="1" u="sng" smtClean="0">
                <a:solidFill>
                  <a:schemeClr val="accent2"/>
                </a:solidFill>
                <a:latin typeface="Tahoma "/>
              </a:rPr>
              <a:t>no detection</a:t>
            </a:r>
            <a:r>
              <a:rPr lang="it-IT" sz="1800" smtClean="0">
                <a:latin typeface="Tahoma "/>
              </a:rPr>
              <a:t> of: </a:t>
            </a:r>
          </a:p>
          <a:p>
            <a:pPr eaLnBrk="1" hangingPunct="1"/>
            <a:r>
              <a:rPr lang="it-IT" sz="1800" b="1" baseline="30000" smtClean="0">
                <a:solidFill>
                  <a:srgbClr val="0000FF"/>
                </a:solidFill>
                <a:latin typeface="Tahoma "/>
              </a:rPr>
              <a:t>4</a:t>
            </a:r>
            <a:r>
              <a:rPr lang="it-IT" sz="1800" b="1" smtClean="0">
                <a:solidFill>
                  <a:srgbClr val="0000FF"/>
                </a:solidFill>
                <a:latin typeface="Tahoma "/>
              </a:rPr>
              <a:t>He+</a:t>
            </a:r>
            <a:r>
              <a:rPr lang="it-IT" sz="1800" b="1" baseline="30000" smtClean="0">
                <a:solidFill>
                  <a:srgbClr val="0000FF"/>
                </a:solidFill>
                <a:latin typeface="Tahoma "/>
              </a:rPr>
              <a:t>3</a:t>
            </a:r>
            <a:r>
              <a:rPr lang="it-IT" sz="1800" b="1" smtClean="0">
                <a:solidFill>
                  <a:srgbClr val="0000FF"/>
                </a:solidFill>
                <a:latin typeface="Tahoma "/>
              </a:rPr>
              <a:t>He (Exclusive Breakup)</a:t>
            </a:r>
            <a:r>
              <a:rPr lang="it-IT" sz="1800" smtClean="0">
                <a:latin typeface="Tahoma "/>
              </a:rPr>
              <a:t> coincidences (</a:t>
            </a:r>
            <a:r>
              <a:rPr lang="el-GR" sz="1800" smtClean="0">
                <a:latin typeface="Tahoma "/>
                <a:cs typeface="Times New Roman" pitchFamily="18" charset="0"/>
              </a:rPr>
              <a:t>σ</a:t>
            </a:r>
            <a:r>
              <a:rPr lang="it-IT" sz="1800" smtClean="0">
                <a:latin typeface="Tahoma "/>
                <a:cs typeface="Times New Roman" pitchFamily="18" charset="0"/>
              </a:rPr>
              <a:t> &lt; 3 mb)</a:t>
            </a:r>
            <a:r>
              <a:rPr lang="it-IT" sz="1800" smtClean="0">
                <a:latin typeface="Tahoma "/>
              </a:rPr>
              <a:t>;</a:t>
            </a:r>
          </a:p>
          <a:p>
            <a:pPr eaLnBrk="1" hangingPunct="1"/>
            <a:r>
              <a:rPr lang="it-IT" sz="1800" b="1" baseline="30000" smtClean="0">
                <a:solidFill>
                  <a:srgbClr val="FF6600"/>
                </a:solidFill>
                <a:latin typeface="Tahoma "/>
              </a:rPr>
              <a:t>4</a:t>
            </a:r>
            <a:r>
              <a:rPr lang="it-IT" sz="1800" b="1" smtClean="0">
                <a:solidFill>
                  <a:srgbClr val="FF6600"/>
                </a:solidFill>
                <a:latin typeface="Tahoma "/>
              </a:rPr>
              <a:t>He+</a:t>
            </a:r>
            <a:r>
              <a:rPr lang="it-IT" sz="1800" b="1" baseline="30000" smtClean="0">
                <a:solidFill>
                  <a:srgbClr val="FF6600"/>
                </a:solidFill>
                <a:latin typeface="Tahoma "/>
              </a:rPr>
              <a:t>4</a:t>
            </a:r>
            <a:r>
              <a:rPr lang="it-IT" sz="1800" b="1" smtClean="0">
                <a:solidFill>
                  <a:srgbClr val="FF6600"/>
                </a:solidFill>
                <a:latin typeface="Tahoma "/>
              </a:rPr>
              <a:t>He (n-Pickup)</a:t>
            </a:r>
            <a:r>
              <a:rPr lang="it-IT" sz="1800" smtClean="0">
                <a:latin typeface="Tahoma "/>
              </a:rPr>
              <a:t> coincidences (</a:t>
            </a:r>
            <a:r>
              <a:rPr lang="el-GR" sz="1800" smtClean="0">
                <a:latin typeface="Tahoma "/>
                <a:cs typeface="Times New Roman" pitchFamily="18" charset="0"/>
              </a:rPr>
              <a:t>σ</a:t>
            </a:r>
            <a:r>
              <a:rPr lang="it-IT" sz="1800" smtClean="0">
                <a:latin typeface="Tahoma "/>
                <a:cs typeface="Times New Roman" pitchFamily="18" charset="0"/>
              </a:rPr>
              <a:t> &lt; 6 mb)</a:t>
            </a:r>
            <a:r>
              <a:rPr lang="it-IT" sz="1800" smtClean="0">
                <a:latin typeface="Tahoma "/>
              </a:rPr>
              <a:t>;</a:t>
            </a:r>
          </a:p>
          <a:p>
            <a:pPr eaLnBrk="1" hangingPunct="1"/>
            <a:r>
              <a:rPr lang="it-IT" sz="1800" b="1" baseline="30000" smtClean="0">
                <a:solidFill>
                  <a:srgbClr val="FF3399"/>
                </a:solidFill>
                <a:latin typeface="Tahoma "/>
              </a:rPr>
              <a:t>4</a:t>
            </a:r>
            <a:r>
              <a:rPr lang="it-IT" sz="1800" b="1" smtClean="0">
                <a:solidFill>
                  <a:srgbClr val="FF3399"/>
                </a:solidFill>
                <a:latin typeface="Tahoma "/>
              </a:rPr>
              <a:t>He+</a:t>
            </a:r>
            <a:r>
              <a:rPr lang="it-IT" sz="1800" b="1" baseline="30000" smtClean="0">
                <a:solidFill>
                  <a:srgbClr val="FF3399"/>
                </a:solidFill>
                <a:latin typeface="Tahoma "/>
              </a:rPr>
              <a:t>1</a:t>
            </a:r>
            <a:r>
              <a:rPr lang="it-IT" sz="1800" b="1" smtClean="0">
                <a:solidFill>
                  <a:srgbClr val="FF3399"/>
                </a:solidFill>
                <a:latin typeface="Tahoma "/>
              </a:rPr>
              <a:t>H (n-Stripping)</a:t>
            </a:r>
            <a:r>
              <a:rPr lang="it-IT" sz="1800" smtClean="0">
                <a:latin typeface="Tahoma "/>
              </a:rPr>
              <a:t> coincidences (</a:t>
            </a:r>
            <a:r>
              <a:rPr lang="el-GR" sz="1800" smtClean="0">
                <a:latin typeface="Tahoma "/>
                <a:cs typeface="Times New Roman" pitchFamily="18" charset="0"/>
              </a:rPr>
              <a:t>σ</a:t>
            </a:r>
            <a:r>
              <a:rPr lang="it-IT" sz="1800" smtClean="0">
                <a:latin typeface="Tahoma "/>
                <a:cs typeface="Times New Roman" pitchFamily="18" charset="0"/>
              </a:rPr>
              <a:t> &lt; 7 mb)</a:t>
            </a:r>
            <a:r>
              <a:rPr lang="it-IT" sz="1800" smtClean="0">
                <a:latin typeface="Tahoma "/>
              </a:rPr>
              <a:t>.</a:t>
            </a:r>
          </a:p>
          <a:p>
            <a:pPr eaLnBrk="1" hangingPunct="1">
              <a:buFont typeface="Wingdings" pitchFamily="2" charset="2"/>
              <a:buNone/>
            </a:pPr>
            <a:r>
              <a:rPr lang="it-IT" sz="1800" b="1" u="sng" smtClean="0">
                <a:solidFill>
                  <a:srgbClr val="009900"/>
                </a:solidFill>
                <a:latin typeface="Tahoma "/>
              </a:rPr>
              <a:t>Theoretical</a:t>
            </a:r>
            <a:r>
              <a:rPr lang="it-IT" sz="1800" smtClean="0">
                <a:latin typeface="Tahoma "/>
              </a:rPr>
              <a:t> (</a:t>
            </a:r>
            <a:r>
              <a:rPr lang="it-IT" sz="1800" b="1" smtClean="0">
                <a:solidFill>
                  <a:srgbClr val="0000FF"/>
                </a:solidFill>
                <a:latin typeface="Tahoma "/>
              </a:rPr>
              <a:t>CDCC</a:t>
            </a:r>
            <a:r>
              <a:rPr lang="it-IT" sz="1800" smtClean="0">
                <a:latin typeface="Tahoma "/>
              </a:rPr>
              <a:t> and </a:t>
            </a:r>
            <a:r>
              <a:rPr lang="it-IT" sz="1800" b="1" smtClean="0">
                <a:solidFill>
                  <a:schemeClr val="hlink"/>
                </a:solidFill>
                <a:latin typeface="Tahoma "/>
              </a:rPr>
              <a:t>DWBA</a:t>
            </a:r>
            <a:r>
              <a:rPr lang="it-IT" sz="1800" smtClean="0">
                <a:latin typeface="Tahoma "/>
              </a:rPr>
              <a:t>) calculations (by N. Keeley):</a:t>
            </a:r>
          </a:p>
          <a:p>
            <a:pPr eaLnBrk="1" hangingPunct="1"/>
            <a:r>
              <a:rPr lang="it-IT" sz="1800" b="1" smtClean="0">
                <a:solidFill>
                  <a:srgbClr val="0000FF"/>
                </a:solidFill>
                <a:latin typeface="Tahoma "/>
              </a:rPr>
              <a:t>Exclusive Breakup</a:t>
            </a:r>
            <a:r>
              <a:rPr lang="it-IT" sz="1800" smtClean="0">
                <a:latin typeface="Tahoma "/>
              </a:rPr>
              <a:t>: 9.3 mb</a:t>
            </a:r>
          </a:p>
          <a:p>
            <a:pPr eaLnBrk="1" hangingPunct="1"/>
            <a:r>
              <a:rPr lang="it-IT" sz="1800" b="1" smtClean="0">
                <a:solidFill>
                  <a:srgbClr val="FF6600"/>
                </a:solidFill>
                <a:latin typeface="Tahoma "/>
              </a:rPr>
              <a:t>n-Pickup</a:t>
            </a:r>
            <a:r>
              <a:rPr lang="it-IT" sz="1800" smtClean="0">
                <a:latin typeface="Tahoma "/>
              </a:rPr>
              <a:t>: 5.8 mb</a:t>
            </a:r>
          </a:p>
          <a:p>
            <a:pPr eaLnBrk="1" hangingPunct="1"/>
            <a:r>
              <a:rPr lang="it-IT" sz="1800" b="1" smtClean="0">
                <a:solidFill>
                  <a:srgbClr val="FF3399"/>
                </a:solidFill>
                <a:latin typeface="Tahoma "/>
              </a:rPr>
              <a:t>n-Stripping</a:t>
            </a:r>
            <a:r>
              <a:rPr lang="it-IT" sz="1800" smtClean="0">
                <a:latin typeface="Tahoma "/>
              </a:rPr>
              <a:t>: 10.3 mb</a:t>
            </a:r>
          </a:p>
          <a:p>
            <a:pPr eaLnBrk="1" hangingPunct="1">
              <a:buFont typeface="Wingdings" pitchFamily="2" charset="2"/>
              <a:buNone/>
            </a:pPr>
            <a:endParaRPr lang="it-IT" smtClean="0"/>
          </a:p>
        </p:txBody>
      </p:sp>
      <p:sp>
        <p:nvSpPr>
          <p:cNvPr id="49155" name="Text Box 5"/>
          <p:cNvSpPr txBox="1">
            <a:spLocks noChangeArrowheads="1"/>
          </p:cNvSpPr>
          <p:nvPr/>
        </p:nvSpPr>
        <p:spPr bwMode="auto">
          <a:xfrm>
            <a:off x="158750" y="3717925"/>
            <a:ext cx="4125913" cy="2309813"/>
          </a:xfrm>
          <a:prstGeom prst="rect">
            <a:avLst/>
          </a:prstGeom>
          <a:noFill/>
          <a:ln w="9525">
            <a:noFill/>
            <a:miter lim="800000"/>
            <a:headEnd/>
            <a:tailEnd/>
          </a:ln>
        </p:spPr>
        <p:txBody>
          <a:bodyPr>
            <a:spAutoFit/>
          </a:bodyPr>
          <a:lstStyle/>
          <a:p>
            <a:pPr algn="ctr"/>
            <a:r>
              <a:rPr lang="it-IT" sz="1800" b="1">
                <a:solidFill>
                  <a:srgbClr val="009900"/>
                </a:solidFill>
                <a:latin typeface="Tahoma "/>
              </a:rPr>
              <a:t>Theoretical</a:t>
            </a:r>
            <a:r>
              <a:rPr lang="it-IT" sz="1800">
                <a:latin typeface="Tahoma "/>
              </a:rPr>
              <a:t> and </a:t>
            </a:r>
            <a:r>
              <a:rPr lang="it-IT" sz="1800" b="1">
                <a:solidFill>
                  <a:schemeClr val="accent2"/>
                </a:solidFill>
                <a:latin typeface="Tahoma "/>
              </a:rPr>
              <a:t>experimental</a:t>
            </a:r>
            <a:r>
              <a:rPr lang="it-IT" sz="1800">
                <a:latin typeface="Tahoma "/>
              </a:rPr>
              <a:t> confirmation that </a:t>
            </a:r>
            <a:r>
              <a:rPr lang="it-IT" sz="1800" b="1" baseline="30000">
                <a:solidFill>
                  <a:schemeClr val="hlink"/>
                </a:solidFill>
                <a:latin typeface="Tahoma "/>
              </a:rPr>
              <a:t>3</a:t>
            </a:r>
            <a:r>
              <a:rPr lang="it-IT" sz="1800" b="1">
                <a:solidFill>
                  <a:schemeClr val="hlink"/>
                </a:solidFill>
                <a:latin typeface="Tahoma "/>
              </a:rPr>
              <a:t>He</a:t>
            </a:r>
            <a:r>
              <a:rPr lang="it-IT" sz="1800">
                <a:latin typeface="Tahoma "/>
              </a:rPr>
              <a:t> and </a:t>
            </a:r>
            <a:r>
              <a:rPr lang="it-IT" sz="1800" b="1" baseline="30000">
                <a:solidFill>
                  <a:schemeClr val="hlink"/>
                </a:solidFill>
                <a:latin typeface="Tahoma "/>
              </a:rPr>
              <a:t>4</a:t>
            </a:r>
            <a:r>
              <a:rPr lang="it-IT" sz="1800" b="1">
                <a:solidFill>
                  <a:schemeClr val="hlink"/>
                </a:solidFill>
                <a:latin typeface="Tahoma "/>
              </a:rPr>
              <a:t>He</a:t>
            </a:r>
            <a:r>
              <a:rPr lang="it-IT" sz="1800">
                <a:latin typeface="Tahoma "/>
              </a:rPr>
              <a:t> are mainly produced by other reaction mechanisms, </a:t>
            </a:r>
            <a:r>
              <a:rPr lang="it-IT" sz="1800" b="1" baseline="30000">
                <a:solidFill>
                  <a:schemeClr val="hlink"/>
                </a:solidFill>
                <a:latin typeface="Tahoma "/>
              </a:rPr>
              <a:t>4</a:t>
            </a:r>
            <a:r>
              <a:rPr lang="it-IT" sz="1800" b="1">
                <a:solidFill>
                  <a:schemeClr val="hlink"/>
                </a:solidFill>
                <a:latin typeface="Tahoma "/>
              </a:rPr>
              <a:t>He-</a:t>
            </a:r>
            <a:r>
              <a:rPr lang="it-IT" sz="1800">
                <a:latin typeface="Tahoma "/>
              </a:rPr>
              <a:t> and </a:t>
            </a:r>
            <a:r>
              <a:rPr lang="it-IT" sz="1800" b="1" baseline="30000">
                <a:solidFill>
                  <a:schemeClr val="hlink"/>
                </a:solidFill>
                <a:latin typeface="Tahoma "/>
              </a:rPr>
              <a:t>3</a:t>
            </a:r>
            <a:r>
              <a:rPr lang="it-IT" sz="1800" b="1">
                <a:solidFill>
                  <a:schemeClr val="hlink"/>
                </a:solidFill>
                <a:latin typeface="Tahoma "/>
              </a:rPr>
              <a:t>He-stripping</a:t>
            </a:r>
            <a:r>
              <a:rPr lang="it-IT" sz="1800">
                <a:latin typeface="Tahoma "/>
              </a:rPr>
              <a:t> (plus </a:t>
            </a:r>
            <a:r>
              <a:rPr lang="it-IT" sz="1800" b="1">
                <a:solidFill>
                  <a:schemeClr val="hlink"/>
                </a:solidFill>
                <a:latin typeface="Tahoma "/>
              </a:rPr>
              <a:t>fusion?</a:t>
            </a:r>
            <a:r>
              <a:rPr lang="it-IT" sz="1800">
                <a:latin typeface="Tahoma "/>
              </a:rPr>
              <a:t>)</a:t>
            </a:r>
          </a:p>
          <a:p>
            <a:pPr algn="ctr"/>
            <a:r>
              <a:rPr lang="en-US" sz="1800">
                <a:latin typeface="Tahoma "/>
              </a:rPr>
              <a:t>Theoretical calculations of the </a:t>
            </a:r>
            <a:r>
              <a:rPr lang="it-IT" sz="1800" b="1" baseline="30000">
                <a:solidFill>
                  <a:schemeClr val="hlink"/>
                </a:solidFill>
                <a:latin typeface="Tahoma "/>
              </a:rPr>
              <a:t>3</a:t>
            </a:r>
            <a:r>
              <a:rPr lang="it-IT" sz="1800" b="1">
                <a:solidFill>
                  <a:schemeClr val="hlink"/>
                </a:solidFill>
                <a:latin typeface="Tahoma "/>
              </a:rPr>
              <a:t>He</a:t>
            </a:r>
            <a:r>
              <a:rPr lang="it-IT" sz="1800">
                <a:latin typeface="Tahoma "/>
              </a:rPr>
              <a:t> and </a:t>
            </a:r>
            <a:r>
              <a:rPr lang="it-IT" sz="1800" b="1" baseline="30000">
                <a:solidFill>
                  <a:schemeClr val="hlink"/>
                </a:solidFill>
                <a:latin typeface="Tahoma "/>
              </a:rPr>
              <a:t>4</a:t>
            </a:r>
            <a:r>
              <a:rPr lang="it-IT" sz="1800" b="1">
                <a:solidFill>
                  <a:schemeClr val="hlink"/>
                </a:solidFill>
                <a:latin typeface="Tahoma "/>
              </a:rPr>
              <a:t>He</a:t>
            </a:r>
            <a:r>
              <a:rPr lang="it-IT" sz="1800">
                <a:latin typeface="Tahoma "/>
              </a:rPr>
              <a:t> transfer angular distributions will help to disentagle the question</a:t>
            </a:r>
            <a:endParaRPr lang="en-US" sz="1800">
              <a:latin typeface="Tahoma "/>
            </a:endParaRPr>
          </a:p>
        </p:txBody>
      </p:sp>
      <p:pic>
        <p:nvPicPr>
          <p:cNvPr id="49156" name="Picture 7" descr="Helium_DWBACDCC"/>
          <p:cNvPicPr>
            <a:picLocks noChangeAspect="1" noChangeArrowheads="1"/>
          </p:cNvPicPr>
          <p:nvPr/>
        </p:nvPicPr>
        <p:blipFill>
          <a:blip r:embed="rId4"/>
          <a:srcRect l="4469" t="11598" r="8795" b="4938"/>
          <a:stretch>
            <a:fillRect/>
          </a:stretch>
        </p:blipFill>
        <p:spPr bwMode="auto">
          <a:xfrm>
            <a:off x="4786313" y="3467100"/>
            <a:ext cx="4249737" cy="3346450"/>
          </a:xfrm>
          <a:prstGeom prst="rect">
            <a:avLst/>
          </a:prstGeom>
          <a:noFill/>
          <a:ln w="19050">
            <a:solidFill>
              <a:srgbClr val="000000"/>
            </a:solidFill>
            <a:miter lim="800000"/>
            <a:headEnd/>
            <a:tailEnd/>
          </a:ln>
        </p:spPr>
      </p:pic>
      <p:sp>
        <p:nvSpPr>
          <p:cNvPr id="7" name="Rectangle 2"/>
          <p:cNvSpPr txBox="1">
            <a:spLocks noChangeArrowheads="1"/>
          </p:cNvSpPr>
          <p:nvPr/>
        </p:nvSpPr>
        <p:spPr bwMode="auto">
          <a:xfrm>
            <a:off x="0" y="-26988"/>
            <a:ext cx="9144000" cy="576263"/>
          </a:xfrm>
          <a:prstGeom prst="rect">
            <a:avLst/>
          </a:prstGeom>
          <a:solidFill>
            <a:srgbClr val="2D2D8A"/>
          </a:solidFill>
          <a:ln w="9525">
            <a:noFill/>
            <a:miter lim="800000"/>
            <a:headEnd/>
            <a:tailEnd/>
          </a:ln>
        </p:spPr>
        <p:txBody>
          <a:bodyPr anchor="ctr"/>
          <a:lstStyle>
            <a:lvl1pPr algn="ctr" rtl="0" eaLnBrk="0" fontAlgn="base" hangingPunct="0">
              <a:spcBef>
                <a:spcPct val="0"/>
              </a:spcBef>
              <a:spcAft>
                <a:spcPct val="0"/>
              </a:spcAft>
              <a:defRPr sz="4200" b="1">
                <a:solidFill>
                  <a:schemeClr val="hlink"/>
                </a:solidFill>
                <a:latin typeface="+mj-lt"/>
                <a:ea typeface="+mj-ea"/>
                <a:cs typeface="+mj-cs"/>
              </a:defRPr>
            </a:lvl1pPr>
            <a:lvl2pPr algn="ctr" rtl="0" eaLnBrk="0" fontAlgn="base" hangingPunct="0">
              <a:spcBef>
                <a:spcPct val="0"/>
              </a:spcBef>
              <a:spcAft>
                <a:spcPct val="0"/>
              </a:spcAft>
              <a:defRPr sz="4200" b="1">
                <a:solidFill>
                  <a:schemeClr val="hlink"/>
                </a:solidFill>
                <a:latin typeface="Times New Roman" pitchFamily="18" charset="0"/>
              </a:defRPr>
            </a:lvl2pPr>
            <a:lvl3pPr algn="ctr" rtl="0" eaLnBrk="0" fontAlgn="base" hangingPunct="0">
              <a:spcBef>
                <a:spcPct val="0"/>
              </a:spcBef>
              <a:spcAft>
                <a:spcPct val="0"/>
              </a:spcAft>
              <a:defRPr sz="4200" b="1">
                <a:solidFill>
                  <a:schemeClr val="hlink"/>
                </a:solidFill>
                <a:latin typeface="Times New Roman" pitchFamily="18" charset="0"/>
              </a:defRPr>
            </a:lvl3pPr>
            <a:lvl4pPr algn="ctr" rtl="0" eaLnBrk="0" fontAlgn="base" hangingPunct="0">
              <a:spcBef>
                <a:spcPct val="0"/>
              </a:spcBef>
              <a:spcAft>
                <a:spcPct val="0"/>
              </a:spcAft>
              <a:defRPr sz="4200" b="1">
                <a:solidFill>
                  <a:schemeClr val="hlink"/>
                </a:solidFill>
                <a:latin typeface="Times New Roman" pitchFamily="18" charset="0"/>
              </a:defRPr>
            </a:lvl4pPr>
            <a:lvl5pPr algn="ctr" rtl="0" eaLnBrk="0" fontAlgn="base" hangingPunct="0">
              <a:spcBef>
                <a:spcPct val="0"/>
              </a:spcBef>
              <a:spcAft>
                <a:spcPct val="0"/>
              </a:spcAft>
              <a:defRPr sz="4200" b="1">
                <a:solidFill>
                  <a:schemeClr val="hlink"/>
                </a:solidFill>
                <a:latin typeface="Times New Roman" pitchFamily="18" charset="0"/>
              </a:defRPr>
            </a:lvl5pPr>
            <a:lvl6pPr marL="457200" algn="ctr" rtl="0" fontAlgn="base">
              <a:spcBef>
                <a:spcPct val="0"/>
              </a:spcBef>
              <a:spcAft>
                <a:spcPct val="0"/>
              </a:spcAft>
              <a:defRPr sz="4200" b="1">
                <a:solidFill>
                  <a:schemeClr val="hlink"/>
                </a:solidFill>
                <a:latin typeface="Times New Roman" pitchFamily="18" charset="0"/>
              </a:defRPr>
            </a:lvl6pPr>
            <a:lvl7pPr marL="914400" algn="ctr" rtl="0" fontAlgn="base">
              <a:spcBef>
                <a:spcPct val="0"/>
              </a:spcBef>
              <a:spcAft>
                <a:spcPct val="0"/>
              </a:spcAft>
              <a:defRPr sz="4200" b="1">
                <a:solidFill>
                  <a:schemeClr val="hlink"/>
                </a:solidFill>
                <a:latin typeface="Times New Roman" pitchFamily="18" charset="0"/>
              </a:defRPr>
            </a:lvl7pPr>
            <a:lvl8pPr marL="1371600" algn="ctr" rtl="0" fontAlgn="base">
              <a:spcBef>
                <a:spcPct val="0"/>
              </a:spcBef>
              <a:spcAft>
                <a:spcPct val="0"/>
              </a:spcAft>
              <a:defRPr sz="4200" b="1">
                <a:solidFill>
                  <a:schemeClr val="hlink"/>
                </a:solidFill>
                <a:latin typeface="Times New Roman" pitchFamily="18" charset="0"/>
              </a:defRPr>
            </a:lvl8pPr>
            <a:lvl9pPr marL="1828800" algn="ctr" rtl="0" fontAlgn="base">
              <a:spcBef>
                <a:spcPct val="0"/>
              </a:spcBef>
              <a:spcAft>
                <a:spcPct val="0"/>
              </a:spcAft>
              <a:defRPr sz="4200" b="1">
                <a:solidFill>
                  <a:schemeClr val="hlink"/>
                </a:solidFill>
                <a:latin typeface="Times New Roman" pitchFamily="18" charset="0"/>
              </a:defRPr>
            </a:lvl9pPr>
          </a:lstStyle>
          <a:p>
            <a:pPr eaLnBrk="1" hangingPunct="1">
              <a:defRPr/>
            </a:pPr>
            <a:r>
              <a:rPr lang="en-US" sz="2400" kern="0" baseline="30000" dirty="0" smtClean="0">
                <a:solidFill>
                  <a:srgbClr val="FFCC00"/>
                </a:solidFill>
                <a:latin typeface="Tahoma" pitchFamily="34" charset="0"/>
                <a:cs typeface="Tahoma" pitchFamily="34" charset="0"/>
              </a:rPr>
              <a:t>7</a:t>
            </a:r>
            <a:r>
              <a:rPr lang="en-US" sz="2400" kern="0" dirty="0" smtClean="0">
                <a:solidFill>
                  <a:srgbClr val="FFCC00"/>
                </a:solidFill>
                <a:latin typeface="Tahoma" pitchFamily="34" charset="0"/>
                <a:cs typeface="Tahoma" pitchFamily="34" charset="0"/>
              </a:rPr>
              <a:t>Be+</a:t>
            </a:r>
            <a:r>
              <a:rPr lang="en-US" sz="2400" kern="0" baseline="30000" dirty="0" smtClean="0">
                <a:solidFill>
                  <a:srgbClr val="FFCC00"/>
                </a:solidFill>
                <a:latin typeface="Tahoma" pitchFamily="34" charset="0"/>
                <a:cs typeface="Tahoma" pitchFamily="34" charset="0"/>
              </a:rPr>
              <a:t>58</a:t>
            </a:r>
            <a:r>
              <a:rPr lang="en-US" sz="2400" kern="0" dirty="0" smtClean="0">
                <a:solidFill>
                  <a:srgbClr val="FFCC00"/>
                </a:solidFill>
                <a:latin typeface="Tahoma" pitchFamily="34" charset="0"/>
                <a:cs typeface="Tahoma" pitchFamily="34" charset="0"/>
              </a:rPr>
              <a:t>Ni @ EXOTIC: </a:t>
            </a:r>
            <a:r>
              <a:rPr lang="en-US" sz="2400" kern="0" baseline="30000" dirty="0" smtClean="0">
                <a:solidFill>
                  <a:srgbClr val="FFCC00"/>
                </a:solidFill>
                <a:latin typeface="Tahoma" pitchFamily="34" charset="0"/>
                <a:cs typeface="Tahoma" pitchFamily="34" charset="0"/>
              </a:rPr>
              <a:t>4</a:t>
            </a:r>
            <a:r>
              <a:rPr lang="en-US" sz="2400" kern="0" dirty="0" smtClean="0">
                <a:solidFill>
                  <a:srgbClr val="FFCC00"/>
                </a:solidFill>
                <a:latin typeface="Tahoma" pitchFamily="34" charset="0"/>
                <a:cs typeface="Tahoma" pitchFamily="34" charset="0"/>
              </a:rPr>
              <a:t>He coincidences</a:t>
            </a:r>
          </a:p>
        </p:txBody>
      </p:sp>
      <p:sp>
        <p:nvSpPr>
          <p:cNvPr id="49158" name="Rettangolo 1"/>
          <p:cNvSpPr>
            <a:spLocks noChangeArrowheads="1"/>
          </p:cNvSpPr>
          <p:nvPr/>
        </p:nvSpPr>
        <p:spPr bwMode="auto">
          <a:xfrm>
            <a:off x="395288" y="6237288"/>
            <a:ext cx="4038600" cy="400050"/>
          </a:xfrm>
          <a:prstGeom prst="rect">
            <a:avLst/>
          </a:prstGeom>
          <a:noFill/>
          <a:ln w="9525">
            <a:noFill/>
            <a:miter lim="800000"/>
            <a:headEnd/>
            <a:tailEnd/>
          </a:ln>
        </p:spPr>
        <p:txBody>
          <a:bodyPr wrap="none">
            <a:spAutoFit/>
          </a:bodyPr>
          <a:lstStyle/>
          <a:p>
            <a:r>
              <a:rPr lang="en-US" i="1">
                <a:solidFill>
                  <a:srgbClr val="2D2D8A"/>
                </a:solidFill>
                <a:latin typeface="Tahoma" pitchFamily="34" charset="0"/>
                <a:cs typeface="Tahoma" pitchFamily="34" charset="0"/>
              </a:rPr>
              <a:t>(INPC2013, paper in preparation) </a:t>
            </a:r>
          </a:p>
        </p:txBody>
      </p:sp>
    </p:spTree>
    <p:custDataLst>
      <p:tags r:id="rId1"/>
    </p:custData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0" y="-19050"/>
            <a:ext cx="9144000" cy="495300"/>
          </a:xfrm>
          <a:solidFill>
            <a:srgbClr val="2D2D8A"/>
          </a:solidFill>
        </p:spPr>
        <p:txBody>
          <a:bodyPr/>
          <a:lstStyle/>
          <a:p>
            <a:pPr eaLnBrk="1" hangingPunct="1"/>
            <a:r>
              <a:rPr lang="en-US" sz="2400" baseline="30000" smtClean="0">
                <a:solidFill>
                  <a:srgbClr val="FFCC00"/>
                </a:solidFill>
                <a:latin typeface="Tahoma" pitchFamily="34" charset="0"/>
                <a:cs typeface="Tahoma" pitchFamily="34" charset="0"/>
              </a:rPr>
              <a:t>8</a:t>
            </a:r>
            <a:r>
              <a:rPr lang="en-US" sz="2400" smtClean="0">
                <a:solidFill>
                  <a:srgbClr val="FFCC00"/>
                </a:solidFill>
                <a:latin typeface="Tahoma" pitchFamily="34" charset="0"/>
                <a:cs typeface="Tahoma" pitchFamily="34" charset="0"/>
              </a:rPr>
              <a:t>B+</a:t>
            </a:r>
            <a:r>
              <a:rPr lang="en-US" sz="2400" baseline="30000" smtClean="0">
                <a:solidFill>
                  <a:srgbClr val="FFCC00"/>
                </a:solidFill>
                <a:latin typeface="Tahoma" pitchFamily="34" charset="0"/>
                <a:cs typeface="Tahoma" pitchFamily="34" charset="0"/>
              </a:rPr>
              <a:t>28</a:t>
            </a:r>
            <a:r>
              <a:rPr lang="en-US" sz="2400" smtClean="0">
                <a:solidFill>
                  <a:srgbClr val="FFCC00"/>
                </a:solidFill>
                <a:latin typeface="Tahoma" pitchFamily="34" charset="0"/>
                <a:cs typeface="Tahoma" pitchFamily="34" charset="0"/>
              </a:rPr>
              <a:t>Si @ EXOTIC </a:t>
            </a:r>
          </a:p>
        </p:txBody>
      </p:sp>
      <p:pic>
        <p:nvPicPr>
          <p:cNvPr id="51202" name="Picture 3" descr="D:\Lavoro\8B+28Si\Photos_Boron_03_2012\100_1151.JPG"/>
          <p:cNvPicPr>
            <a:picLocks noChangeAspect="1" noChangeArrowheads="1"/>
          </p:cNvPicPr>
          <p:nvPr/>
        </p:nvPicPr>
        <p:blipFill>
          <a:blip r:embed="rId2"/>
          <a:srcRect l="26836" t="30173" b="7347"/>
          <a:stretch>
            <a:fillRect/>
          </a:stretch>
        </p:blipFill>
        <p:spPr bwMode="auto">
          <a:xfrm>
            <a:off x="323850" y="3213100"/>
            <a:ext cx="5327650" cy="3179763"/>
          </a:xfrm>
          <a:prstGeom prst="rect">
            <a:avLst/>
          </a:prstGeom>
          <a:noFill/>
          <a:ln w="9525">
            <a:noFill/>
            <a:miter lim="800000"/>
            <a:headEnd/>
            <a:tailEnd/>
          </a:ln>
        </p:spPr>
      </p:pic>
      <p:sp>
        <p:nvSpPr>
          <p:cNvPr id="51203" name="Rettangolo 1"/>
          <p:cNvSpPr>
            <a:spLocks noChangeArrowheads="1"/>
          </p:cNvSpPr>
          <p:nvPr/>
        </p:nvSpPr>
        <p:spPr bwMode="auto">
          <a:xfrm>
            <a:off x="323850" y="608013"/>
            <a:ext cx="8520113" cy="2114550"/>
          </a:xfrm>
          <a:prstGeom prst="rect">
            <a:avLst/>
          </a:prstGeom>
          <a:noFill/>
          <a:ln w="9525">
            <a:noFill/>
            <a:miter lim="800000"/>
            <a:headEnd/>
            <a:tailEnd/>
          </a:ln>
        </p:spPr>
        <p:txBody>
          <a:bodyPr>
            <a:spAutoFit/>
          </a:bodyPr>
          <a:lstStyle/>
          <a:p>
            <a:pPr marL="0" lvl="1" algn="just">
              <a:lnSpc>
                <a:spcPct val="90000"/>
              </a:lnSpc>
            </a:pPr>
            <a:endParaRPr lang="en-US" sz="1800" b="1">
              <a:solidFill>
                <a:srgbClr val="2D2D8A"/>
              </a:solidFill>
              <a:latin typeface="Tahoma" pitchFamily="34" charset="0"/>
              <a:cs typeface="Tahoma" pitchFamily="34" charset="0"/>
            </a:endParaRPr>
          </a:p>
          <a:p>
            <a:pPr marL="0" lvl="1" algn="just">
              <a:lnSpc>
                <a:spcPct val="90000"/>
              </a:lnSpc>
            </a:pPr>
            <a:r>
              <a:rPr lang="en-US" sz="1600" b="1">
                <a:solidFill>
                  <a:srgbClr val="2D2D8A"/>
                </a:solidFill>
                <a:latin typeface="Tahoma" pitchFamily="34" charset="0"/>
                <a:cs typeface="Tahoma" pitchFamily="34" charset="0"/>
              </a:rPr>
              <a:t>Experimental setup: </a:t>
            </a:r>
            <a:r>
              <a:rPr lang="en-US" sz="1600">
                <a:solidFill>
                  <a:srgbClr val="2D2D8A"/>
                </a:solidFill>
                <a:latin typeface="Symbol" pitchFamily="18" charset="2"/>
                <a:cs typeface="Tahoma" pitchFamily="34" charset="0"/>
              </a:rPr>
              <a:t>D</a:t>
            </a:r>
            <a:r>
              <a:rPr lang="en-US" sz="1600">
                <a:solidFill>
                  <a:srgbClr val="2D2D8A"/>
                </a:solidFill>
                <a:latin typeface="Tahoma" pitchFamily="34" charset="0"/>
                <a:cs typeface="Tahoma" pitchFamily="34" charset="0"/>
              </a:rPr>
              <a:t>E 45 </a:t>
            </a:r>
            <a:r>
              <a:rPr lang="en-US" sz="1600">
                <a:solidFill>
                  <a:srgbClr val="2D2D8A"/>
                </a:solidFill>
                <a:latin typeface="Symbol" pitchFamily="18" charset="2"/>
                <a:cs typeface="Tahoma" pitchFamily="34" charset="0"/>
              </a:rPr>
              <a:t>m</a:t>
            </a:r>
            <a:r>
              <a:rPr lang="en-US" sz="1600">
                <a:solidFill>
                  <a:srgbClr val="2D2D8A"/>
                </a:solidFill>
                <a:latin typeface="Tahoma" pitchFamily="34" charset="0"/>
                <a:cs typeface="Tahoma" pitchFamily="34" charset="0"/>
              </a:rPr>
              <a:t>m + </a:t>
            </a:r>
            <a:r>
              <a:rPr lang="en-US" sz="1600">
                <a:solidFill>
                  <a:srgbClr val="2D2D8A"/>
                </a:solidFill>
                <a:latin typeface="Symbol" pitchFamily="18" charset="2"/>
                <a:cs typeface="Tahoma" pitchFamily="34" charset="0"/>
              </a:rPr>
              <a:t>D</a:t>
            </a:r>
            <a:r>
              <a:rPr lang="en-US" sz="1600">
                <a:solidFill>
                  <a:srgbClr val="2D2D8A"/>
                </a:solidFill>
                <a:latin typeface="Tahoma" pitchFamily="34" charset="0"/>
                <a:cs typeface="Tahoma" pitchFamily="34" charset="0"/>
              </a:rPr>
              <a:t>E 45 </a:t>
            </a:r>
            <a:r>
              <a:rPr lang="en-US" sz="1600">
                <a:solidFill>
                  <a:srgbClr val="2D2D8A"/>
                </a:solidFill>
                <a:latin typeface="Symbol" pitchFamily="18" charset="2"/>
                <a:cs typeface="Tahoma" pitchFamily="34" charset="0"/>
              </a:rPr>
              <a:t>m</a:t>
            </a:r>
            <a:r>
              <a:rPr lang="en-US" sz="1600">
                <a:solidFill>
                  <a:srgbClr val="2D2D8A"/>
                </a:solidFill>
                <a:latin typeface="Tahoma" pitchFamily="34" charset="0"/>
                <a:cs typeface="Tahoma" pitchFamily="34" charset="0"/>
              </a:rPr>
              <a:t>m + E 2000 </a:t>
            </a:r>
            <a:r>
              <a:rPr lang="en-US" sz="1600">
                <a:solidFill>
                  <a:srgbClr val="2D2D8A"/>
                </a:solidFill>
                <a:latin typeface="Symbol" pitchFamily="18" charset="2"/>
                <a:cs typeface="Tahoma" pitchFamily="34" charset="0"/>
              </a:rPr>
              <a:t>m</a:t>
            </a:r>
            <a:r>
              <a:rPr lang="en-US" sz="1600">
                <a:solidFill>
                  <a:srgbClr val="2D2D8A"/>
                </a:solidFill>
                <a:latin typeface="Tahoma" pitchFamily="34" charset="0"/>
                <a:cs typeface="Tahoma" pitchFamily="34" charset="0"/>
              </a:rPr>
              <a:t>m set at 0° degrees used both as an active target and as a calorimeter. </a:t>
            </a:r>
          </a:p>
          <a:p>
            <a:pPr marL="0" lvl="1" algn="just">
              <a:lnSpc>
                <a:spcPct val="90000"/>
              </a:lnSpc>
            </a:pPr>
            <a:endParaRPr lang="en-US" sz="1600" b="1">
              <a:solidFill>
                <a:srgbClr val="2D2D8A"/>
              </a:solidFill>
              <a:latin typeface="Tahoma" pitchFamily="34" charset="0"/>
              <a:cs typeface="Tahoma" pitchFamily="34" charset="0"/>
            </a:endParaRPr>
          </a:p>
          <a:p>
            <a:pPr marL="0" lvl="1" algn="just">
              <a:lnSpc>
                <a:spcPct val="90000"/>
              </a:lnSpc>
            </a:pPr>
            <a:r>
              <a:rPr lang="en-US" sz="1600" b="1">
                <a:solidFill>
                  <a:srgbClr val="2D2D8A"/>
                </a:solidFill>
                <a:latin typeface="Tahoma" pitchFamily="34" charset="0"/>
                <a:cs typeface="Tahoma" pitchFamily="34" charset="0"/>
              </a:rPr>
              <a:t>Reaction</a:t>
            </a:r>
            <a:r>
              <a:rPr lang="en-US" sz="1600">
                <a:solidFill>
                  <a:srgbClr val="2D2D8A"/>
                </a:solidFill>
                <a:latin typeface="Tahoma" pitchFamily="34" charset="0"/>
                <a:cs typeface="Tahoma" pitchFamily="34" charset="0"/>
              </a:rPr>
              <a:t> events are separated from non reaction events from their energy. </a:t>
            </a:r>
          </a:p>
          <a:p>
            <a:pPr marL="0" lvl="1" algn="just">
              <a:lnSpc>
                <a:spcPct val="90000"/>
              </a:lnSpc>
            </a:pPr>
            <a:r>
              <a:rPr lang="en-US" sz="1600" b="1">
                <a:solidFill>
                  <a:srgbClr val="2D2D8A"/>
                </a:solidFill>
                <a:latin typeface="Tahoma" pitchFamily="34" charset="0"/>
                <a:cs typeface="Tahoma" pitchFamily="34" charset="0"/>
              </a:rPr>
              <a:t>Fusion</a:t>
            </a:r>
            <a:r>
              <a:rPr lang="en-US" sz="1600">
                <a:solidFill>
                  <a:srgbClr val="2D2D8A"/>
                </a:solidFill>
                <a:latin typeface="Tahoma" pitchFamily="34" charset="0"/>
                <a:cs typeface="Tahoma" pitchFamily="34" charset="0"/>
              </a:rPr>
              <a:t> cross section obtained from the </a:t>
            </a:r>
            <a:r>
              <a:rPr lang="en-US" sz="1600" b="1">
                <a:solidFill>
                  <a:srgbClr val="2D2D8A"/>
                </a:solidFill>
                <a:latin typeface="Symbol" pitchFamily="18" charset="2"/>
                <a:cs typeface="Tahoma" pitchFamily="34" charset="0"/>
              </a:rPr>
              <a:t>a</a:t>
            </a:r>
            <a:r>
              <a:rPr lang="en-US" sz="1600" b="1">
                <a:solidFill>
                  <a:srgbClr val="2D2D8A"/>
                </a:solidFill>
                <a:latin typeface="Tahoma" pitchFamily="34" charset="0"/>
                <a:cs typeface="Tahoma" pitchFamily="34" charset="0"/>
              </a:rPr>
              <a:t> </a:t>
            </a:r>
            <a:r>
              <a:rPr lang="en-US" sz="1600">
                <a:solidFill>
                  <a:srgbClr val="2D2D8A"/>
                </a:solidFill>
                <a:latin typeface="Tahoma" pitchFamily="34" charset="0"/>
                <a:cs typeface="Tahoma" pitchFamily="34" charset="0"/>
              </a:rPr>
              <a:t>particle</a:t>
            </a:r>
            <a:r>
              <a:rPr lang="en-US" sz="1600" b="1">
                <a:solidFill>
                  <a:srgbClr val="2D2D8A"/>
                </a:solidFill>
                <a:latin typeface="Tahoma" pitchFamily="34" charset="0"/>
                <a:cs typeface="Tahoma" pitchFamily="34" charset="0"/>
              </a:rPr>
              <a:t> </a:t>
            </a:r>
            <a:r>
              <a:rPr lang="en-US" sz="1600">
                <a:solidFill>
                  <a:srgbClr val="2D2D8A"/>
                </a:solidFill>
                <a:latin typeface="Tahoma" pitchFamily="34" charset="0"/>
                <a:cs typeface="Tahoma" pitchFamily="34" charset="0"/>
              </a:rPr>
              <a:t>cross section.</a:t>
            </a:r>
          </a:p>
          <a:p>
            <a:pPr marL="0" lvl="1" algn="just">
              <a:lnSpc>
                <a:spcPct val="90000"/>
              </a:lnSpc>
            </a:pPr>
            <a:r>
              <a:rPr lang="en-US" sz="1600">
                <a:solidFill>
                  <a:srgbClr val="2D2D8A"/>
                </a:solidFill>
                <a:latin typeface="Symbol" pitchFamily="18" charset="2"/>
                <a:cs typeface="Tahoma" pitchFamily="34" charset="0"/>
              </a:rPr>
              <a:t>D</a:t>
            </a:r>
            <a:r>
              <a:rPr lang="en-US" sz="1600">
                <a:solidFill>
                  <a:srgbClr val="2D2D8A"/>
                </a:solidFill>
                <a:latin typeface="Tahoma" pitchFamily="34" charset="0"/>
                <a:cs typeface="Tahoma" pitchFamily="34" charset="0"/>
              </a:rPr>
              <a:t>E-E technique allows for particle identification and for frame scattering rejection</a:t>
            </a:r>
          </a:p>
          <a:p>
            <a:pPr marL="0" lvl="1" algn="just">
              <a:lnSpc>
                <a:spcPct val="90000"/>
              </a:lnSpc>
            </a:pPr>
            <a:endParaRPr lang="en-US" sz="1600" b="1">
              <a:solidFill>
                <a:srgbClr val="2D2D8A"/>
              </a:solidFill>
              <a:latin typeface="Tahoma" pitchFamily="34" charset="0"/>
              <a:cs typeface="Tahoma" pitchFamily="34" charset="0"/>
            </a:endParaRPr>
          </a:p>
          <a:p>
            <a:pPr marL="0" lvl="1" algn="ctr">
              <a:lnSpc>
                <a:spcPct val="90000"/>
              </a:lnSpc>
            </a:pPr>
            <a:r>
              <a:rPr lang="en-US" sz="1600" b="1">
                <a:solidFill>
                  <a:srgbClr val="2D2D8A"/>
                </a:solidFill>
                <a:latin typeface="Tahoma" pitchFamily="34" charset="0"/>
                <a:cs typeface="Tahoma" pitchFamily="34" charset="0"/>
              </a:rPr>
              <a:t>Pile up rejection challenging</a:t>
            </a:r>
          </a:p>
        </p:txBody>
      </p:sp>
      <p:pic>
        <p:nvPicPr>
          <p:cNvPr id="51204" name="Picture 2"/>
          <p:cNvPicPr>
            <a:picLocks noChangeAspect="1" noChangeArrowheads="1"/>
          </p:cNvPicPr>
          <p:nvPr/>
        </p:nvPicPr>
        <p:blipFill>
          <a:blip r:embed="rId3"/>
          <a:srcRect/>
          <a:stretch>
            <a:fillRect/>
          </a:stretch>
        </p:blipFill>
        <p:spPr bwMode="auto">
          <a:xfrm>
            <a:off x="5795963" y="2997200"/>
            <a:ext cx="3244850" cy="374808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0" y="0"/>
            <a:ext cx="9144000" cy="620713"/>
          </a:xfrm>
          <a:solidFill>
            <a:srgbClr val="2D2D8A"/>
          </a:solidFill>
        </p:spPr>
        <p:txBody>
          <a:bodyPr/>
          <a:lstStyle/>
          <a:p>
            <a:pPr eaLnBrk="1" hangingPunct="1"/>
            <a:r>
              <a:rPr lang="en-US" sz="2400" baseline="30000" smtClean="0">
                <a:solidFill>
                  <a:srgbClr val="FFCC00"/>
                </a:solidFill>
                <a:latin typeface="Tahoma" pitchFamily="34" charset="0"/>
                <a:cs typeface="Tahoma" pitchFamily="34" charset="0"/>
              </a:rPr>
              <a:t>8</a:t>
            </a:r>
            <a:r>
              <a:rPr lang="en-US" sz="2400" smtClean="0">
                <a:solidFill>
                  <a:srgbClr val="FFCC00"/>
                </a:solidFill>
                <a:latin typeface="Tahoma" pitchFamily="34" charset="0"/>
                <a:cs typeface="Tahoma" pitchFamily="34" charset="0"/>
              </a:rPr>
              <a:t>B+</a:t>
            </a:r>
            <a:r>
              <a:rPr lang="en-US" sz="2400" baseline="30000" smtClean="0">
                <a:solidFill>
                  <a:srgbClr val="FFCC00"/>
                </a:solidFill>
                <a:latin typeface="Tahoma" pitchFamily="34" charset="0"/>
                <a:cs typeface="Tahoma" pitchFamily="34" charset="0"/>
              </a:rPr>
              <a:t>28</a:t>
            </a:r>
            <a:r>
              <a:rPr lang="en-US" sz="2400" smtClean="0">
                <a:solidFill>
                  <a:srgbClr val="FFCC00"/>
                </a:solidFill>
                <a:latin typeface="Tahoma" pitchFamily="34" charset="0"/>
                <a:cs typeface="Tahoma" pitchFamily="34" charset="0"/>
              </a:rPr>
              <a:t>Si @ EXOTIC: </a:t>
            </a:r>
            <a:r>
              <a:rPr lang="it-IT" sz="2400" smtClean="0">
                <a:solidFill>
                  <a:srgbClr val="FFCC00"/>
                </a:solidFill>
                <a:latin typeface="Tahoma" pitchFamily="34" charset="0"/>
                <a:cs typeface="Tahoma" pitchFamily="34" charset="0"/>
              </a:rPr>
              <a:t>Reduced Fusion cross section</a:t>
            </a:r>
            <a:endParaRPr lang="en-US" sz="2400" smtClean="0">
              <a:solidFill>
                <a:srgbClr val="FFCC00"/>
              </a:solidFill>
              <a:latin typeface="Tahoma" pitchFamily="34" charset="0"/>
              <a:cs typeface="Tahoma" pitchFamily="34" charset="0"/>
            </a:endParaRPr>
          </a:p>
        </p:txBody>
      </p:sp>
      <p:sp>
        <p:nvSpPr>
          <p:cNvPr id="53250" name="Rectangle 3"/>
          <p:cNvSpPr txBox="1">
            <a:spLocks noChangeArrowheads="1"/>
          </p:cNvSpPr>
          <p:nvPr/>
        </p:nvSpPr>
        <p:spPr bwMode="auto">
          <a:xfrm>
            <a:off x="250825" y="4667250"/>
            <a:ext cx="8569325" cy="1209675"/>
          </a:xfrm>
          <a:prstGeom prst="rect">
            <a:avLst/>
          </a:prstGeom>
          <a:solidFill>
            <a:schemeClr val="bg2"/>
          </a:solidFill>
          <a:ln w="19050">
            <a:solidFill>
              <a:schemeClr val="bg2"/>
            </a:solidFill>
            <a:miter lim="800000"/>
            <a:headEnd/>
            <a:tailEnd/>
          </a:ln>
        </p:spPr>
        <p:txBody>
          <a:bodyPr/>
          <a:lstStyle/>
          <a:p>
            <a:pPr algn="just" eaLnBrk="0" hangingPunct="0">
              <a:spcBef>
                <a:spcPct val="20000"/>
              </a:spcBef>
              <a:buClr>
                <a:schemeClr val="folHlink"/>
              </a:buClr>
              <a:buSzPct val="90000"/>
              <a:buFont typeface="Wingdings" pitchFamily="2" charset="2"/>
              <a:buNone/>
            </a:pPr>
            <a:r>
              <a:rPr lang="en-US" sz="1800" b="1">
                <a:solidFill>
                  <a:srgbClr val="2D2D8A"/>
                </a:solidFill>
                <a:latin typeface="Tahoma" pitchFamily="34" charset="0"/>
                <a:cs typeface="Tahoma" pitchFamily="34" charset="0"/>
              </a:rPr>
              <a:t>Despite the </a:t>
            </a:r>
            <a:r>
              <a:rPr lang="en-US" sz="1800" b="1" baseline="30000">
                <a:solidFill>
                  <a:srgbClr val="2D2D8A"/>
                </a:solidFill>
                <a:latin typeface="Tahoma" pitchFamily="34" charset="0"/>
                <a:cs typeface="Tahoma" pitchFamily="34" charset="0"/>
              </a:rPr>
              <a:t>8</a:t>
            </a:r>
            <a:r>
              <a:rPr lang="en-US" sz="1800" b="1">
                <a:solidFill>
                  <a:srgbClr val="2D2D8A"/>
                </a:solidFill>
                <a:latin typeface="Tahoma" pitchFamily="34" charset="0"/>
                <a:cs typeface="Tahoma" pitchFamily="34" charset="0"/>
              </a:rPr>
              <a:t>B proton halo nature</a:t>
            </a:r>
            <a:r>
              <a:rPr lang="en-US" sz="1800">
                <a:solidFill>
                  <a:srgbClr val="2D2D8A"/>
                </a:solidFill>
                <a:latin typeface="Tahoma" pitchFamily="34" charset="0"/>
                <a:cs typeface="Tahoma" pitchFamily="34" charset="0"/>
              </a:rPr>
              <a:t>, the fusion of </a:t>
            </a:r>
            <a:r>
              <a:rPr lang="en-US" sz="1800" baseline="30000">
                <a:solidFill>
                  <a:srgbClr val="2D2D8A"/>
                </a:solidFill>
                <a:latin typeface="Tahoma" pitchFamily="34" charset="0"/>
                <a:cs typeface="Tahoma" pitchFamily="34" charset="0"/>
              </a:rPr>
              <a:t>8</a:t>
            </a:r>
            <a:r>
              <a:rPr lang="en-US" sz="1800">
                <a:solidFill>
                  <a:srgbClr val="2D2D8A"/>
                </a:solidFill>
                <a:latin typeface="Tahoma" pitchFamily="34" charset="0"/>
                <a:cs typeface="Tahoma" pitchFamily="34" charset="0"/>
              </a:rPr>
              <a:t>B+</a:t>
            </a:r>
            <a:r>
              <a:rPr lang="en-US" sz="1800" baseline="30000">
                <a:solidFill>
                  <a:srgbClr val="2D2D8A"/>
                </a:solidFill>
                <a:latin typeface="Tahoma" pitchFamily="34" charset="0"/>
                <a:cs typeface="Tahoma" pitchFamily="34" charset="0"/>
              </a:rPr>
              <a:t>28</a:t>
            </a:r>
            <a:r>
              <a:rPr lang="en-US" sz="1800">
                <a:solidFill>
                  <a:srgbClr val="2D2D8A"/>
                </a:solidFill>
                <a:latin typeface="Tahoma" pitchFamily="34" charset="0"/>
                <a:cs typeface="Tahoma" pitchFamily="34" charset="0"/>
              </a:rPr>
              <a:t>Si at near barrier energies is compatible with the results of weakly bound but stable projectiles and with the 2n-halo </a:t>
            </a:r>
            <a:r>
              <a:rPr lang="en-US" sz="1800" baseline="30000">
                <a:solidFill>
                  <a:srgbClr val="2D2D8A"/>
                </a:solidFill>
                <a:latin typeface="Tahoma" pitchFamily="34" charset="0"/>
                <a:cs typeface="Tahoma" pitchFamily="34" charset="0"/>
              </a:rPr>
              <a:t>6</a:t>
            </a:r>
            <a:r>
              <a:rPr lang="en-US" sz="1800">
                <a:solidFill>
                  <a:srgbClr val="2D2D8A"/>
                </a:solidFill>
                <a:latin typeface="Tahoma" pitchFamily="34" charset="0"/>
                <a:cs typeface="Tahoma" pitchFamily="34" charset="0"/>
              </a:rPr>
              <a:t>He exotic projectile on the same or similar target and also with the UFF curve.</a:t>
            </a:r>
          </a:p>
        </p:txBody>
      </p:sp>
      <p:pic>
        <p:nvPicPr>
          <p:cNvPr id="53251" name="Picture 2"/>
          <p:cNvPicPr>
            <a:picLocks noChangeAspect="1" noChangeArrowheads="1"/>
          </p:cNvPicPr>
          <p:nvPr/>
        </p:nvPicPr>
        <p:blipFill>
          <a:blip r:embed="rId2"/>
          <a:srcRect/>
          <a:stretch>
            <a:fillRect/>
          </a:stretch>
        </p:blipFill>
        <p:spPr bwMode="auto">
          <a:xfrm>
            <a:off x="250825" y="636588"/>
            <a:ext cx="4249738" cy="3835400"/>
          </a:xfrm>
          <a:prstGeom prst="rect">
            <a:avLst/>
          </a:prstGeom>
          <a:noFill/>
          <a:ln w="9525">
            <a:noFill/>
            <a:miter lim="800000"/>
            <a:headEnd/>
            <a:tailEnd/>
          </a:ln>
        </p:spPr>
      </p:pic>
      <p:pic>
        <p:nvPicPr>
          <p:cNvPr id="53252" name="Picture 2"/>
          <p:cNvPicPr>
            <a:picLocks noChangeAspect="1" noChangeArrowheads="1"/>
          </p:cNvPicPr>
          <p:nvPr/>
        </p:nvPicPr>
        <p:blipFill>
          <a:blip r:embed="rId3"/>
          <a:srcRect/>
          <a:stretch>
            <a:fillRect/>
          </a:stretch>
        </p:blipFill>
        <p:spPr bwMode="auto">
          <a:xfrm>
            <a:off x="4211638" y="620713"/>
            <a:ext cx="4392612" cy="3883025"/>
          </a:xfrm>
          <a:prstGeom prst="rect">
            <a:avLst/>
          </a:prstGeom>
          <a:noFill/>
          <a:ln w="9525">
            <a:noFill/>
            <a:miter lim="800000"/>
            <a:headEnd/>
            <a:tailEnd/>
          </a:ln>
        </p:spPr>
      </p:pic>
      <p:sp>
        <p:nvSpPr>
          <p:cNvPr id="53253" name="Rettangolo 1"/>
          <p:cNvSpPr>
            <a:spLocks noChangeArrowheads="1"/>
          </p:cNvSpPr>
          <p:nvPr/>
        </p:nvSpPr>
        <p:spPr bwMode="auto">
          <a:xfrm>
            <a:off x="1951038" y="6273800"/>
            <a:ext cx="5097462" cy="400050"/>
          </a:xfrm>
          <a:prstGeom prst="rect">
            <a:avLst/>
          </a:prstGeom>
          <a:noFill/>
          <a:ln w="9525">
            <a:noFill/>
            <a:miter lim="800000"/>
            <a:headEnd/>
            <a:tailEnd/>
          </a:ln>
        </p:spPr>
        <p:txBody>
          <a:bodyPr>
            <a:spAutoFit/>
          </a:bodyPr>
          <a:lstStyle/>
          <a:p>
            <a:r>
              <a:rPr lang="en-US" i="1">
                <a:solidFill>
                  <a:srgbClr val="2D2D8A"/>
                </a:solidFill>
                <a:latin typeface="Tahoma "/>
              </a:rPr>
              <a:t>A. Pakou et al., PRC </a:t>
            </a:r>
            <a:r>
              <a:rPr lang="en-US" b="1" i="1">
                <a:solidFill>
                  <a:srgbClr val="2D2D8A"/>
                </a:solidFill>
                <a:latin typeface="Tahoma "/>
              </a:rPr>
              <a:t>87</a:t>
            </a:r>
            <a:r>
              <a:rPr lang="en-US" i="1">
                <a:solidFill>
                  <a:srgbClr val="2D2D8A"/>
                </a:solidFill>
                <a:latin typeface="Tahoma "/>
              </a:rPr>
              <a:t>, 014619 (2013)</a:t>
            </a:r>
            <a:endParaRPr lang="it-IT" i="1">
              <a:solidFill>
                <a:srgbClr val="2D2D8A"/>
              </a:solidFill>
              <a:latin typeface="Tahoma "/>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0" y="-26988"/>
            <a:ext cx="9144000" cy="647701"/>
          </a:xfrm>
          <a:solidFill>
            <a:srgbClr val="2D2D8A"/>
          </a:solidFill>
        </p:spPr>
        <p:txBody>
          <a:bodyPr/>
          <a:lstStyle/>
          <a:p>
            <a:pPr eaLnBrk="1" hangingPunct="1"/>
            <a:r>
              <a:rPr lang="en-US" sz="2400" baseline="30000" smtClean="0">
                <a:solidFill>
                  <a:srgbClr val="FFCC00"/>
                </a:solidFill>
                <a:latin typeface="Tahoma" pitchFamily="34" charset="0"/>
                <a:cs typeface="Tahoma" pitchFamily="34" charset="0"/>
              </a:rPr>
              <a:t>17</a:t>
            </a:r>
            <a:r>
              <a:rPr lang="en-US" sz="2400" smtClean="0">
                <a:solidFill>
                  <a:srgbClr val="FFCC00"/>
                </a:solidFill>
                <a:latin typeface="Tahoma" pitchFamily="34" charset="0"/>
                <a:cs typeface="Tahoma" pitchFamily="34" charset="0"/>
              </a:rPr>
              <a:t>O+</a:t>
            </a:r>
            <a:r>
              <a:rPr lang="en-US" sz="2400" baseline="30000" smtClean="0">
                <a:solidFill>
                  <a:srgbClr val="FFCC00"/>
                </a:solidFill>
                <a:latin typeface="Tahoma" pitchFamily="34" charset="0"/>
                <a:cs typeface="Tahoma" pitchFamily="34" charset="0"/>
              </a:rPr>
              <a:t>58</a:t>
            </a:r>
            <a:r>
              <a:rPr lang="en-US" sz="2400" smtClean="0">
                <a:solidFill>
                  <a:srgbClr val="FFCC00"/>
                </a:solidFill>
                <a:latin typeface="Tahoma" pitchFamily="34" charset="0"/>
                <a:cs typeface="Tahoma" pitchFamily="34" charset="0"/>
              </a:rPr>
              <a:t>Ni,</a:t>
            </a:r>
            <a:r>
              <a:rPr lang="en-US" sz="2400" baseline="30000" smtClean="0">
                <a:solidFill>
                  <a:srgbClr val="FFCC00"/>
                </a:solidFill>
                <a:latin typeface="Tahoma" pitchFamily="34" charset="0"/>
                <a:cs typeface="Tahoma" pitchFamily="34" charset="0"/>
              </a:rPr>
              <a:t>208</a:t>
            </a:r>
            <a:r>
              <a:rPr lang="en-US" sz="2400" smtClean="0">
                <a:solidFill>
                  <a:srgbClr val="FFCC00"/>
                </a:solidFill>
                <a:latin typeface="Tahoma" pitchFamily="34" charset="0"/>
                <a:cs typeface="Tahoma" pitchFamily="34" charset="0"/>
              </a:rPr>
              <a:t>Pb @ LNL (15-17 november 2012)</a:t>
            </a:r>
            <a:endParaRPr lang="en-US" sz="2000" smtClean="0">
              <a:solidFill>
                <a:srgbClr val="FFCC00"/>
              </a:solidFill>
              <a:latin typeface="Tahoma" pitchFamily="34" charset="0"/>
              <a:cs typeface="Tahoma" pitchFamily="34" charset="0"/>
            </a:endParaRPr>
          </a:p>
        </p:txBody>
      </p:sp>
      <p:sp>
        <p:nvSpPr>
          <p:cNvPr id="54274" name="Segnaposto contenuto 1"/>
          <p:cNvSpPr>
            <a:spLocks noGrp="1"/>
          </p:cNvSpPr>
          <p:nvPr>
            <p:ph idx="1"/>
          </p:nvPr>
        </p:nvSpPr>
        <p:spPr>
          <a:xfrm>
            <a:off x="107950" y="908050"/>
            <a:ext cx="8424863" cy="1657350"/>
          </a:xfrm>
        </p:spPr>
        <p:txBody>
          <a:bodyPr/>
          <a:lstStyle/>
          <a:p>
            <a:pPr algn="just"/>
            <a:r>
              <a:rPr lang="it-IT" sz="1800" smtClean="0">
                <a:solidFill>
                  <a:srgbClr val="2D2D8A"/>
                </a:solidFill>
                <a:latin typeface="Tahoma" pitchFamily="34" charset="0"/>
                <a:cs typeface="Tahoma" pitchFamily="34" charset="0"/>
              </a:rPr>
              <a:t>1)</a:t>
            </a:r>
            <a:r>
              <a:rPr lang="it-IT" sz="1800" b="1" smtClean="0">
                <a:solidFill>
                  <a:srgbClr val="2D2D8A"/>
                </a:solidFill>
                <a:latin typeface="Tahoma" pitchFamily="34" charset="0"/>
                <a:cs typeface="Tahoma" pitchFamily="34" charset="0"/>
              </a:rPr>
              <a:t>Commissioning of the whole telescope </a:t>
            </a:r>
            <a:r>
              <a:rPr lang="it-IT" sz="1800" smtClean="0">
                <a:solidFill>
                  <a:srgbClr val="2D2D8A"/>
                </a:solidFill>
                <a:latin typeface="Tahoma" pitchFamily="34" charset="0"/>
                <a:cs typeface="Tahoma" pitchFamily="34" charset="0"/>
              </a:rPr>
              <a:t>of the new experimental apparatus and the relative electronics</a:t>
            </a:r>
          </a:p>
          <a:p>
            <a:pPr algn="just"/>
            <a:endParaRPr lang="it-IT" sz="1800" baseline="30000" smtClean="0">
              <a:solidFill>
                <a:srgbClr val="2D2D8A"/>
              </a:solidFill>
              <a:latin typeface="Tahoma" pitchFamily="34" charset="0"/>
              <a:cs typeface="Tahoma" pitchFamily="34" charset="0"/>
            </a:endParaRPr>
          </a:p>
          <a:p>
            <a:pPr algn="just"/>
            <a:r>
              <a:rPr lang="it-IT" sz="1800" smtClean="0">
                <a:solidFill>
                  <a:srgbClr val="2D2D8A"/>
                </a:solidFill>
                <a:latin typeface="Tahoma" pitchFamily="34" charset="0"/>
                <a:cs typeface="Tahoma" pitchFamily="34" charset="0"/>
              </a:rPr>
              <a:t>2)Study of the elastic scattering and reaction cross section for the </a:t>
            </a:r>
            <a:r>
              <a:rPr lang="it-IT" sz="1800" baseline="30000" smtClean="0">
                <a:solidFill>
                  <a:srgbClr val="2D2D8A"/>
                </a:solidFill>
                <a:latin typeface="Tahoma" pitchFamily="34" charset="0"/>
                <a:cs typeface="Tahoma" pitchFamily="34" charset="0"/>
              </a:rPr>
              <a:t>17</a:t>
            </a:r>
            <a:r>
              <a:rPr lang="it-IT" sz="1800" smtClean="0">
                <a:solidFill>
                  <a:srgbClr val="2D2D8A"/>
                </a:solidFill>
                <a:latin typeface="Tahoma" pitchFamily="34" charset="0"/>
                <a:cs typeface="Tahoma" pitchFamily="34" charset="0"/>
              </a:rPr>
              <a:t>O+</a:t>
            </a:r>
            <a:r>
              <a:rPr lang="it-IT" sz="1800" baseline="30000" smtClean="0">
                <a:solidFill>
                  <a:srgbClr val="2D2D8A"/>
                </a:solidFill>
                <a:latin typeface="Tahoma" pitchFamily="34" charset="0"/>
                <a:cs typeface="Tahoma" pitchFamily="34" charset="0"/>
              </a:rPr>
              <a:t>58</a:t>
            </a:r>
            <a:r>
              <a:rPr lang="it-IT" sz="1800" smtClean="0">
                <a:solidFill>
                  <a:srgbClr val="2D2D8A"/>
                </a:solidFill>
                <a:latin typeface="Tahoma" pitchFamily="34" charset="0"/>
                <a:cs typeface="Tahoma" pitchFamily="34" charset="0"/>
              </a:rPr>
              <a:t>Ni,</a:t>
            </a:r>
            <a:r>
              <a:rPr lang="it-IT" sz="1800" baseline="30000" smtClean="0">
                <a:solidFill>
                  <a:srgbClr val="2D2D8A"/>
                </a:solidFill>
                <a:latin typeface="Tahoma" pitchFamily="34" charset="0"/>
                <a:cs typeface="Tahoma" pitchFamily="34" charset="0"/>
              </a:rPr>
              <a:t>208</a:t>
            </a:r>
            <a:r>
              <a:rPr lang="it-IT" sz="1800" smtClean="0">
                <a:solidFill>
                  <a:srgbClr val="2D2D8A"/>
                </a:solidFill>
                <a:latin typeface="Tahoma" pitchFamily="34" charset="0"/>
                <a:cs typeface="Tahoma" pitchFamily="34" charset="0"/>
              </a:rPr>
              <a:t>Pb systems at different energies around the Coulomb barrier</a:t>
            </a:r>
            <a:endParaRPr lang="it-IT" sz="1800" smtClean="0">
              <a:solidFill>
                <a:srgbClr val="2D2D8A"/>
              </a:solidFill>
            </a:endParaRPr>
          </a:p>
        </p:txBody>
      </p:sp>
      <p:pic>
        <p:nvPicPr>
          <p:cNvPr id="54275" name="Picture 3" descr="D:\Lavoro\17O_58Ni_novembre_2012\20121115_022818_1.jpg"/>
          <p:cNvPicPr>
            <a:picLocks noChangeAspect="1" noChangeArrowheads="1"/>
          </p:cNvPicPr>
          <p:nvPr/>
        </p:nvPicPr>
        <p:blipFill>
          <a:blip r:embed="rId4"/>
          <a:srcRect/>
          <a:stretch>
            <a:fillRect/>
          </a:stretch>
        </p:blipFill>
        <p:spPr bwMode="auto">
          <a:xfrm>
            <a:off x="2170113" y="2997200"/>
            <a:ext cx="4859337" cy="364490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4" name="Text Box 4"/>
          <p:cNvSpPr txBox="1">
            <a:spLocks noChangeArrowheads="1"/>
          </p:cNvSpPr>
          <p:nvPr/>
        </p:nvSpPr>
        <p:spPr bwMode="auto">
          <a:xfrm>
            <a:off x="266700" y="1033463"/>
            <a:ext cx="8640763" cy="5203825"/>
          </a:xfrm>
          <a:prstGeom prst="rect">
            <a:avLst/>
          </a:prstGeom>
          <a:solidFill>
            <a:schemeClr val="bg1">
              <a:alpha val="50000"/>
            </a:schemeClr>
          </a:solidFill>
          <a:ln w="31750">
            <a:noFill/>
            <a:miter lim="800000"/>
            <a:headEnd/>
            <a:tailEnd/>
          </a:ln>
          <a:effectLst/>
          <a:extLst/>
        </p:spPr>
        <p:txBody>
          <a:bodyPr>
            <a:spAutoFit/>
          </a:bodyPr>
          <a:lstStyle/>
          <a:p>
            <a:pPr algn="just">
              <a:lnSpc>
                <a:spcPct val="90000"/>
              </a:lnSpc>
              <a:spcBef>
                <a:spcPct val="20000"/>
              </a:spcBef>
            </a:pPr>
            <a:r>
              <a:rPr lang="it-IT" sz="2400" b="1">
                <a:solidFill>
                  <a:srgbClr val="2D2D8A"/>
                </a:solidFill>
                <a:latin typeface="Tahoma" pitchFamily="34" charset="0"/>
                <a:cs typeface="Tahoma" pitchFamily="34" charset="0"/>
              </a:rPr>
              <a:t>Research Interest:</a:t>
            </a:r>
            <a:r>
              <a:rPr lang="it-IT" sz="2400">
                <a:solidFill>
                  <a:srgbClr val="2D2D8A"/>
                </a:solidFill>
                <a:latin typeface="Tahoma" pitchFamily="34" charset="0"/>
                <a:cs typeface="Tahoma" pitchFamily="34" charset="0"/>
              </a:rPr>
              <a:t> Dynamics induced by light weakly-bound Radioactive Ion Beams at Coulomb barrier energies.</a:t>
            </a:r>
          </a:p>
          <a:p>
            <a:pPr algn="just">
              <a:lnSpc>
                <a:spcPct val="90000"/>
              </a:lnSpc>
              <a:spcBef>
                <a:spcPct val="20000"/>
              </a:spcBef>
            </a:pPr>
            <a:endParaRPr lang="it-IT" sz="2400">
              <a:solidFill>
                <a:srgbClr val="2D2D8A"/>
              </a:solidFill>
              <a:latin typeface="Tahoma" pitchFamily="34" charset="0"/>
              <a:cs typeface="Tahoma" pitchFamily="34" charset="0"/>
            </a:endParaRPr>
          </a:p>
          <a:p>
            <a:pPr algn="just">
              <a:lnSpc>
                <a:spcPct val="90000"/>
              </a:lnSpc>
              <a:spcBef>
                <a:spcPct val="20000"/>
              </a:spcBef>
            </a:pPr>
            <a:r>
              <a:rPr lang="en-GB" sz="2400" b="1">
                <a:solidFill>
                  <a:srgbClr val="2D2D8A"/>
                </a:solidFill>
                <a:latin typeface="Tahoma" pitchFamily="34" charset="0"/>
                <a:cs typeface="Tahoma" pitchFamily="34" charset="0"/>
              </a:rPr>
              <a:t>Facility</a:t>
            </a:r>
            <a:r>
              <a:rPr lang="it-IT" sz="2400" b="1">
                <a:solidFill>
                  <a:srgbClr val="2D2D8A"/>
                </a:solidFill>
                <a:latin typeface="Tahoma" pitchFamily="34" charset="0"/>
                <a:cs typeface="Tahoma" pitchFamily="34" charset="0"/>
              </a:rPr>
              <a:t>: </a:t>
            </a:r>
            <a:r>
              <a:rPr lang="it-IT" sz="2400">
                <a:solidFill>
                  <a:srgbClr val="2D2D8A"/>
                </a:solidFill>
                <a:latin typeface="Tahoma" pitchFamily="34" charset="0"/>
                <a:cs typeface="Tahoma" pitchFamily="34" charset="0"/>
              </a:rPr>
              <a:t>development of the facility EXOTIC at LNL for the RIB production via the in-flight technique.</a:t>
            </a:r>
            <a:endParaRPr lang="en-GB" sz="2400">
              <a:solidFill>
                <a:srgbClr val="2D2D8A"/>
              </a:solidFill>
              <a:latin typeface="Tahoma" pitchFamily="34" charset="0"/>
              <a:cs typeface="Tahoma" pitchFamily="34" charset="0"/>
            </a:endParaRPr>
          </a:p>
          <a:p>
            <a:pPr algn="just">
              <a:lnSpc>
                <a:spcPct val="90000"/>
              </a:lnSpc>
              <a:spcBef>
                <a:spcPct val="20000"/>
              </a:spcBef>
            </a:pPr>
            <a:endParaRPr lang="en-GB" sz="2400">
              <a:solidFill>
                <a:srgbClr val="2D2D8A"/>
              </a:solidFill>
              <a:latin typeface="Tahoma" pitchFamily="34" charset="0"/>
              <a:cs typeface="Tahoma" pitchFamily="34" charset="0"/>
            </a:endParaRPr>
          </a:p>
          <a:p>
            <a:pPr algn="just">
              <a:lnSpc>
                <a:spcPct val="90000"/>
              </a:lnSpc>
              <a:spcBef>
                <a:spcPct val="20000"/>
              </a:spcBef>
              <a:buClr>
                <a:srgbClr val="FFCC00"/>
              </a:buClr>
              <a:buSzPct val="150000"/>
              <a:buFont typeface="Wingdings" pitchFamily="2" charset="2"/>
              <a:buChar char="§"/>
            </a:pPr>
            <a:r>
              <a:rPr lang="en-GB" sz="2400" b="1">
                <a:solidFill>
                  <a:srgbClr val="2D2D8A"/>
                </a:solidFill>
                <a:latin typeface="Tahoma" pitchFamily="34" charset="0"/>
                <a:cs typeface="Tahoma" pitchFamily="34" charset="0"/>
              </a:rPr>
              <a:t>Commissioning</a:t>
            </a:r>
            <a:r>
              <a:rPr lang="en-GB" sz="2400">
                <a:solidFill>
                  <a:srgbClr val="2D2D8A"/>
                </a:solidFill>
                <a:latin typeface="Tahoma" pitchFamily="34" charset="0"/>
                <a:cs typeface="Tahoma" pitchFamily="34" charset="0"/>
              </a:rPr>
              <a:t> of the EXOTIC facility in 2004</a:t>
            </a:r>
          </a:p>
          <a:p>
            <a:pPr algn="just">
              <a:lnSpc>
                <a:spcPct val="90000"/>
              </a:lnSpc>
              <a:spcBef>
                <a:spcPct val="20000"/>
              </a:spcBef>
              <a:buClr>
                <a:srgbClr val="FFCC00"/>
              </a:buClr>
              <a:buSzPct val="150000"/>
              <a:buFont typeface="Wingdings" pitchFamily="2" charset="2"/>
              <a:buNone/>
            </a:pPr>
            <a:r>
              <a:rPr lang="en-US" sz="2400" i="1">
                <a:solidFill>
                  <a:srgbClr val="2D2D8A"/>
                </a:solidFill>
                <a:latin typeface="Tahoma" pitchFamily="34" charset="0"/>
                <a:cs typeface="Tahoma" pitchFamily="34" charset="0"/>
              </a:rPr>
              <a:t>F. Farinon et al., NIM B 266, (2008) 4097, M. Mazzocco et al., NIM B 266, 4665 (2008)</a:t>
            </a:r>
          </a:p>
          <a:p>
            <a:pPr algn="just">
              <a:lnSpc>
                <a:spcPct val="70000"/>
              </a:lnSpc>
              <a:buFont typeface="Wingdings" pitchFamily="2" charset="2"/>
              <a:buNone/>
            </a:pPr>
            <a:endParaRPr lang="en-US" sz="2400">
              <a:solidFill>
                <a:srgbClr val="2D2D8A"/>
              </a:solidFill>
            </a:endParaRPr>
          </a:p>
          <a:p>
            <a:pPr algn="just">
              <a:lnSpc>
                <a:spcPct val="90000"/>
              </a:lnSpc>
              <a:spcBef>
                <a:spcPct val="20000"/>
              </a:spcBef>
              <a:buClr>
                <a:srgbClr val="FFCC00"/>
              </a:buClr>
              <a:buSzPct val="150000"/>
              <a:buFont typeface="Wingdings" pitchFamily="2" charset="2"/>
              <a:buChar char="§"/>
            </a:pPr>
            <a:r>
              <a:rPr lang="en-GB" sz="2400">
                <a:solidFill>
                  <a:srgbClr val="2D2D8A"/>
                </a:solidFill>
                <a:latin typeface="Tahoma" pitchFamily="34" charset="0"/>
                <a:cs typeface="Tahoma" pitchFamily="34" charset="0"/>
              </a:rPr>
              <a:t>First </a:t>
            </a:r>
            <a:r>
              <a:rPr lang="en-GB" sz="2400" b="1">
                <a:solidFill>
                  <a:srgbClr val="2D2D8A"/>
                </a:solidFill>
                <a:latin typeface="Tahoma" pitchFamily="34" charset="0"/>
                <a:cs typeface="Tahoma" pitchFamily="34" charset="0"/>
              </a:rPr>
              <a:t>“beam  for experiment”</a:t>
            </a:r>
            <a:r>
              <a:rPr lang="en-GB" sz="2400">
                <a:solidFill>
                  <a:srgbClr val="2D2D8A"/>
                </a:solidFill>
                <a:latin typeface="Tahoma" pitchFamily="34" charset="0"/>
                <a:cs typeface="Tahoma" pitchFamily="34" charset="0"/>
              </a:rPr>
              <a:t> (</a:t>
            </a:r>
            <a:r>
              <a:rPr lang="en-GB" sz="2400" baseline="30000">
                <a:solidFill>
                  <a:srgbClr val="2D2D8A"/>
                </a:solidFill>
                <a:latin typeface="Tahoma" pitchFamily="34" charset="0"/>
                <a:cs typeface="Tahoma" pitchFamily="34" charset="0"/>
              </a:rPr>
              <a:t>17</a:t>
            </a:r>
            <a:r>
              <a:rPr lang="en-GB" sz="2400">
                <a:solidFill>
                  <a:srgbClr val="2D2D8A"/>
                </a:solidFill>
                <a:latin typeface="Tahoma" pitchFamily="34" charset="0"/>
                <a:cs typeface="Tahoma" pitchFamily="34" charset="0"/>
              </a:rPr>
              <a:t>F) in 2006:</a:t>
            </a:r>
          </a:p>
          <a:p>
            <a:pPr algn="just">
              <a:lnSpc>
                <a:spcPct val="90000"/>
              </a:lnSpc>
              <a:spcBef>
                <a:spcPct val="20000"/>
              </a:spcBef>
              <a:buClr>
                <a:schemeClr val="folHlink"/>
              </a:buClr>
              <a:buSzPct val="90000"/>
              <a:buFont typeface="Wingdings" pitchFamily="2" charset="2"/>
              <a:buNone/>
            </a:pPr>
            <a:r>
              <a:rPr lang="en-US" sz="2400" i="1">
                <a:solidFill>
                  <a:srgbClr val="2D2D8A"/>
                </a:solidFill>
                <a:latin typeface="Tahoma" pitchFamily="34" charset="0"/>
                <a:cs typeface="Tahoma" pitchFamily="34" charset="0"/>
              </a:rPr>
              <a:t>D. P. et al., EPJ ST 150, (2007) 47, C. Signorini et al., EPJ A 44, 63 (2010)</a:t>
            </a:r>
            <a:endParaRPr lang="it-IT" sz="2400" i="1">
              <a:solidFill>
                <a:srgbClr val="2D2D8A"/>
              </a:solidFill>
              <a:latin typeface="Tahoma" pitchFamily="34" charset="0"/>
              <a:cs typeface="Tahoma" pitchFamily="34" charset="0"/>
            </a:endParaRPr>
          </a:p>
          <a:p>
            <a:pPr algn="just">
              <a:lnSpc>
                <a:spcPct val="90000"/>
              </a:lnSpc>
              <a:spcBef>
                <a:spcPct val="20000"/>
              </a:spcBef>
              <a:buClr>
                <a:srgbClr val="FFCC00"/>
              </a:buClr>
              <a:buSzPct val="150000"/>
              <a:buFont typeface="Wingdings" pitchFamily="2" charset="2"/>
              <a:buNone/>
            </a:pPr>
            <a:endParaRPr lang="it-IT" sz="2400">
              <a:solidFill>
                <a:srgbClr val="2D2D8A"/>
              </a:solidFill>
              <a:latin typeface="Tahoma" pitchFamily="34" charset="0"/>
              <a:cs typeface="Tahoma" pitchFamily="34" charset="0"/>
            </a:endParaRPr>
          </a:p>
        </p:txBody>
      </p:sp>
      <p:sp>
        <p:nvSpPr>
          <p:cNvPr id="30722" name="Rectangle 2"/>
          <p:cNvSpPr txBox="1">
            <a:spLocks noChangeArrowheads="1"/>
          </p:cNvSpPr>
          <p:nvPr/>
        </p:nvSpPr>
        <p:spPr bwMode="auto">
          <a:xfrm>
            <a:off x="0" y="0"/>
            <a:ext cx="9144000" cy="576263"/>
          </a:xfrm>
          <a:prstGeom prst="rect">
            <a:avLst/>
          </a:prstGeom>
          <a:solidFill>
            <a:srgbClr val="2D2D8A"/>
          </a:solidFill>
          <a:ln w="9525">
            <a:noFill/>
            <a:miter lim="800000"/>
            <a:headEnd/>
            <a:tailEnd/>
          </a:ln>
        </p:spPr>
        <p:txBody>
          <a:bodyPr/>
          <a:lstStyle/>
          <a:p>
            <a:pPr algn="ctr"/>
            <a:r>
              <a:rPr lang="en-US" sz="2400" b="1">
                <a:solidFill>
                  <a:srgbClr val="FFCC00"/>
                </a:solidFill>
                <a:latin typeface="Tahoma" pitchFamily="34" charset="0"/>
                <a:cs typeface="Tahoma" pitchFamily="34" charset="0"/>
              </a:rPr>
              <a:t>The EXOTIC project at LNL</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Immagine 3"/>
          <p:cNvPicPr>
            <a:picLocks noChangeAspect="1"/>
          </p:cNvPicPr>
          <p:nvPr/>
        </p:nvPicPr>
        <p:blipFill>
          <a:blip r:embed="rId2"/>
          <a:srcRect/>
          <a:stretch>
            <a:fillRect/>
          </a:stretch>
        </p:blipFill>
        <p:spPr bwMode="auto">
          <a:xfrm>
            <a:off x="3733800" y="4154488"/>
            <a:ext cx="5113338" cy="2441575"/>
          </a:xfrm>
          <a:prstGeom prst="rect">
            <a:avLst/>
          </a:prstGeom>
          <a:noFill/>
          <a:ln w="9525">
            <a:solidFill>
              <a:schemeClr val="tx1"/>
            </a:solidFill>
            <a:miter lim="800000"/>
            <a:headEnd/>
            <a:tailEnd/>
          </a:ln>
        </p:spPr>
      </p:pic>
      <p:sp>
        <p:nvSpPr>
          <p:cNvPr id="56322" name="Rectangle 2"/>
          <p:cNvSpPr>
            <a:spLocks noGrp="1" noChangeArrowheads="1"/>
          </p:cNvSpPr>
          <p:nvPr>
            <p:ph type="title"/>
          </p:nvPr>
        </p:nvSpPr>
        <p:spPr>
          <a:xfrm>
            <a:off x="0" y="-26988"/>
            <a:ext cx="9144000" cy="647701"/>
          </a:xfrm>
          <a:solidFill>
            <a:srgbClr val="2D2D8A"/>
          </a:solidFill>
        </p:spPr>
        <p:txBody>
          <a:bodyPr/>
          <a:lstStyle/>
          <a:p>
            <a:pPr eaLnBrk="1" hangingPunct="1"/>
            <a:r>
              <a:rPr lang="en-US" sz="2400" baseline="30000" smtClean="0">
                <a:solidFill>
                  <a:srgbClr val="FFCC00"/>
                </a:solidFill>
                <a:latin typeface="Tahoma" pitchFamily="34" charset="0"/>
                <a:cs typeface="Tahoma" pitchFamily="34" charset="0"/>
              </a:rPr>
              <a:t>17</a:t>
            </a:r>
            <a:r>
              <a:rPr lang="en-US" sz="2400" smtClean="0">
                <a:solidFill>
                  <a:srgbClr val="FFCC00"/>
                </a:solidFill>
                <a:latin typeface="Tahoma" pitchFamily="34" charset="0"/>
                <a:cs typeface="Tahoma" pitchFamily="34" charset="0"/>
              </a:rPr>
              <a:t>O+</a:t>
            </a:r>
            <a:r>
              <a:rPr lang="en-US" sz="2400" baseline="30000" smtClean="0">
                <a:solidFill>
                  <a:srgbClr val="FFCC00"/>
                </a:solidFill>
                <a:latin typeface="Tahoma" pitchFamily="34" charset="0"/>
                <a:cs typeface="Tahoma" pitchFamily="34" charset="0"/>
              </a:rPr>
              <a:t>58</a:t>
            </a:r>
            <a:r>
              <a:rPr lang="en-US" sz="2400" smtClean="0">
                <a:solidFill>
                  <a:srgbClr val="FFCC00"/>
                </a:solidFill>
                <a:latin typeface="Tahoma" pitchFamily="34" charset="0"/>
                <a:cs typeface="Tahoma" pitchFamily="34" charset="0"/>
              </a:rPr>
              <a:t>Ni,</a:t>
            </a:r>
            <a:r>
              <a:rPr lang="en-US" sz="2400" baseline="30000" smtClean="0">
                <a:solidFill>
                  <a:srgbClr val="FFCC00"/>
                </a:solidFill>
                <a:latin typeface="Tahoma" pitchFamily="34" charset="0"/>
                <a:cs typeface="Tahoma" pitchFamily="34" charset="0"/>
              </a:rPr>
              <a:t>208</a:t>
            </a:r>
            <a:r>
              <a:rPr lang="en-US" sz="2400" smtClean="0">
                <a:solidFill>
                  <a:srgbClr val="FFCC00"/>
                </a:solidFill>
                <a:latin typeface="Tahoma" pitchFamily="34" charset="0"/>
                <a:cs typeface="Tahoma" pitchFamily="34" charset="0"/>
              </a:rPr>
              <a:t>Pb @ LNL: raw data</a:t>
            </a:r>
            <a:endParaRPr lang="en-US" sz="2000" smtClean="0">
              <a:solidFill>
                <a:srgbClr val="FFCC00"/>
              </a:solidFill>
              <a:latin typeface="Tahoma" pitchFamily="34" charset="0"/>
              <a:cs typeface="Tahoma" pitchFamily="34" charset="0"/>
            </a:endParaRPr>
          </a:p>
        </p:txBody>
      </p:sp>
      <p:pic>
        <p:nvPicPr>
          <p:cNvPr id="56323" name="Immagine 7"/>
          <p:cNvPicPr>
            <a:picLocks noChangeAspect="1"/>
          </p:cNvPicPr>
          <p:nvPr/>
        </p:nvPicPr>
        <p:blipFill>
          <a:blip r:embed="rId3"/>
          <a:srcRect/>
          <a:stretch>
            <a:fillRect/>
          </a:stretch>
        </p:blipFill>
        <p:spPr bwMode="auto">
          <a:xfrm>
            <a:off x="0" y="1041400"/>
            <a:ext cx="4813300" cy="2805113"/>
          </a:xfrm>
          <a:prstGeom prst="rect">
            <a:avLst/>
          </a:prstGeom>
          <a:noFill/>
          <a:ln w="9525">
            <a:solidFill>
              <a:schemeClr val="tx1"/>
            </a:solidFill>
            <a:miter lim="800000"/>
            <a:headEnd/>
            <a:tailEnd/>
          </a:ln>
        </p:spPr>
      </p:pic>
      <p:pic>
        <p:nvPicPr>
          <p:cNvPr id="56324" name="Immagine 8"/>
          <p:cNvPicPr>
            <a:picLocks noChangeAspect="1"/>
          </p:cNvPicPr>
          <p:nvPr/>
        </p:nvPicPr>
        <p:blipFill>
          <a:blip r:embed="rId4"/>
          <a:srcRect/>
          <a:stretch>
            <a:fillRect/>
          </a:stretch>
        </p:blipFill>
        <p:spPr bwMode="auto">
          <a:xfrm>
            <a:off x="4813300" y="887413"/>
            <a:ext cx="4259263" cy="3113087"/>
          </a:xfrm>
          <a:prstGeom prst="rect">
            <a:avLst/>
          </a:prstGeom>
          <a:noFill/>
          <a:ln w="9525">
            <a:solidFill>
              <a:schemeClr val="tx1"/>
            </a:solidFill>
            <a:miter lim="800000"/>
            <a:headEnd/>
            <a:tailEnd/>
          </a:ln>
        </p:spPr>
      </p:pic>
      <p:sp>
        <p:nvSpPr>
          <p:cNvPr id="56325" name="Rettangolo 9"/>
          <p:cNvSpPr>
            <a:spLocks noChangeArrowheads="1"/>
          </p:cNvSpPr>
          <p:nvPr/>
        </p:nvSpPr>
        <p:spPr bwMode="auto">
          <a:xfrm>
            <a:off x="366713" y="641350"/>
            <a:ext cx="3627437" cy="400050"/>
          </a:xfrm>
          <a:prstGeom prst="rect">
            <a:avLst/>
          </a:prstGeom>
          <a:noFill/>
          <a:ln w="9525">
            <a:noFill/>
            <a:miter lim="800000"/>
            <a:headEnd/>
            <a:tailEnd/>
          </a:ln>
        </p:spPr>
        <p:txBody>
          <a:bodyPr wrap="none">
            <a:spAutoFit/>
          </a:bodyPr>
          <a:lstStyle/>
          <a:p>
            <a:r>
              <a:rPr lang="en-US" b="1" baseline="30000">
                <a:solidFill>
                  <a:srgbClr val="2D2D8A"/>
                </a:solidFill>
                <a:latin typeface="Tahoma" pitchFamily="34" charset="0"/>
                <a:cs typeface="Tahoma" pitchFamily="34" charset="0"/>
              </a:rPr>
              <a:t>17</a:t>
            </a:r>
            <a:r>
              <a:rPr lang="en-US" b="1">
                <a:solidFill>
                  <a:srgbClr val="2D2D8A"/>
                </a:solidFill>
                <a:latin typeface="Tahoma" pitchFamily="34" charset="0"/>
                <a:cs typeface="Tahoma" pitchFamily="34" charset="0"/>
              </a:rPr>
              <a:t>O+</a:t>
            </a:r>
            <a:r>
              <a:rPr lang="en-US" b="1" baseline="30000">
                <a:solidFill>
                  <a:srgbClr val="2D2D8A"/>
                </a:solidFill>
                <a:latin typeface="Tahoma" pitchFamily="34" charset="0"/>
                <a:cs typeface="Tahoma" pitchFamily="34" charset="0"/>
              </a:rPr>
              <a:t>58</a:t>
            </a:r>
            <a:r>
              <a:rPr lang="en-US" b="1">
                <a:solidFill>
                  <a:srgbClr val="2D2D8A"/>
                </a:solidFill>
                <a:latin typeface="Tahoma" pitchFamily="34" charset="0"/>
                <a:cs typeface="Tahoma" pitchFamily="34" charset="0"/>
              </a:rPr>
              <a:t>Ni,</a:t>
            </a:r>
            <a:r>
              <a:rPr lang="en-US" b="1" baseline="30000">
                <a:solidFill>
                  <a:srgbClr val="2D2D8A"/>
                </a:solidFill>
                <a:latin typeface="Tahoma" pitchFamily="34" charset="0"/>
                <a:cs typeface="Tahoma" pitchFamily="34" charset="0"/>
              </a:rPr>
              <a:t>208</a:t>
            </a:r>
            <a:r>
              <a:rPr lang="en-US" b="1">
                <a:solidFill>
                  <a:srgbClr val="2D2D8A"/>
                </a:solidFill>
                <a:latin typeface="Tahoma" pitchFamily="34" charset="0"/>
                <a:cs typeface="Tahoma" pitchFamily="34" charset="0"/>
              </a:rPr>
              <a:t>Pb @ 42.5 MeV</a:t>
            </a:r>
            <a:endParaRPr lang="it-IT" b="1">
              <a:solidFill>
                <a:srgbClr val="2D2D8A"/>
              </a:solidFill>
            </a:endParaRPr>
          </a:p>
        </p:txBody>
      </p:sp>
      <p:pic>
        <p:nvPicPr>
          <p:cNvPr id="56326" name="Immagine 10"/>
          <p:cNvPicPr>
            <a:picLocks noChangeAspect="1"/>
          </p:cNvPicPr>
          <p:nvPr/>
        </p:nvPicPr>
        <p:blipFill>
          <a:blip r:embed="rId3"/>
          <a:srcRect/>
          <a:stretch>
            <a:fillRect/>
          </a:stretch>
        </p:blipFill>
        <p:spPr bwMode="auto">
          <a:xfrm>
            <a:off x="61913" y="1065213"/>
            <a:ext cx="4813300" cy="2805112"/>
          </a:xfrm>
          <a:prstGeom prst="rect">
            <a:avLst/>
          </a:prstGeom>
          <a:noFill/>
          <a:ln w="9525">
            <a:solidFill>
              <a:schemeClr val="tx1"/>
            </a:solidFill>
            <a:miter lim="800000"/>
            <a:headEnd/>
            <a:tailEnd/>
          </a:ln>
        </p:spPr>
      </p:pic>
      <p:pic>
        <p:nvPicPr>
          <p:cNvPr id="56327" name="Immagine 11"/>
          <p:cNvPicPr>
            <a:picLocks noChangeAspect="1"/>
          </p:cNvPicPr>
          <p:nvPr/>
        </p:nvPicPr>
        <p:blipFill>
          <a:blip r:embed="rId4"/>
          <a:srcRect/>
          <a:stretch>
            <a:fillRect/>
          </a:stretch>
        </p:blipFill>
        <p:spPr bwMode="auto">
          <a:xfrm>
            <a:off x="4852988" y="895350"/>
            <a:ext cx="4257675" cy="3113088"/>
          </a:xfrm>
          <a:prstGeom prst="rect">
            <a:avLst/>
          </a:prstGeom>
          <a:noFill/>
          <a:ln w="9525">
            <a:solidFill>
              <a:schemeClr val="tx1"/>
            </a:solidFill>
            <a:miter lim="800000"/>
            <a:headEnd/>
            <a:tailEnd/>
          </a:ln>
        </p:spPr>
      </p:pic>
      <p:sp>
        <p:nvSpPr>
          <p:cNvPr id="56328" name="Rettangolo 12"/>
          <p:cNvSpPr>
            <a:spLocks noChangeArrowheads="1"/>
          </p:cNvSpPr>
          <p:nvPr/>
        </p:nvSpPr>
        <p:spPr bwMode="auto">
          <a:xfrm>
            <a:off x="46038" y="4794250"/>
            <a:ext cx="2809875" cy="400050"/>
          </a:xfrm>
          <a:prstGeom prst="rect">
            <a:avLst/>
          </a:prstGeom>
          <a:noFill/>
          <a:ln w="9525">
            <a:noFill/>
            <a:miter lim="800000"/>
            <a:headEnd/>
            <a:tailEnd/>
          </a:ln>
        </p:spPr>
        <p:txBody>
          <a:bodyPr wrap="none">
            <a:spAutoFit/>
          </a:bodyPr>
          <a:lstStyle/>
          <a:p>
            <a:r>
              <a:rPr lang="en-US" b="1" baseline="30000">
                <a:solidFill>
                  <a:srgbClr val="2D2D8A"/>
                </a:solidFill>
                <a:latin typeface="Tahoma" pitchFamily="34" charset="0"/>
                <a:cs typeface="Tahoma" pitchFamily="34" charset="0"/>
              </a:rPr>
              <a:t>17</a:t>
            </a:r>
            <a:r>
              <a:rPr lang="en-US" b="1">
                <a:solidFill>
                  <a:srgbClr val="2D2D8A"/>
                </a:solidFill>
                <a:latin typeface="Tahoma" pitchFamily="34" charset="0"/>
                <a:cs typeface="Tahoma" pitchFamily="34" charset="0"/>
              </a:rPr>
              <a:t>O+</a:t>
            </a:r>
            <a:r>
              <a:rPr lang="en-US" b="1" baseline="30000">
                <a:solidFill>
                  <a:srgbClr val="2D2D8A"/>
                </a:solidFill>
                <a:latin typeface="Tahoma" pitchFamily="34" charset="0"/>
                <a:cs typeface="Tahoma" pitchFamily="34" charset="0"/>
              </a:rPr>
              <a:t>208</a:t>
            </a:r>
            <a:r>
              <a:rPr lang="en-US" b="1">
                <a:solidFill>
                  <a:srgbClr val="2D2D8A"/>
                </a:solidFill>
                <a:latin typeface="Tahoma" pitchFamily="34" charset="0"/>
                <a:cs typeface="Tahoma" pitchFamily="34" charset="0"/>
              </a:rPr>
              <a:t>Pb @ 84 MeV</a:t>
            </a:r>
            <a:endParaRPr lang="it-IT" b="1">
              <a:solidFill>
                <a:srgbClr val="2D2D8A"/>
              </a:solidFill>
            </a:endParaRPr>
          </a:p>
        </p:txBody>
      </p:sp>
      <p:sp>
        <p:nvSpPr>
          <p:cNvPr id="56329" name="Rettangolo 13"/>
          <p:cNvSpPr>
            <a:spLocks noChangeArrowheads="1"/>
          </p:cNvSpPr>
          <p:nvPr/>
        </p:nvSpPr>
        <p:spPr bwMode="auto">
          <a:xfrm>
            <a:off x="2497138" y="1092200"/>
            <a:ext cx="1939925" cy="400050"/>
          </a:xfrm>
          <a:prstGeom prst="rect">
            <a:avLst/>
          </a:prstGeom>
          <a:noFill/>
          <a:ln w="9525">
            <a:noFill/>
            <a:miter lim="800000"/>
            <a:headEnd/>
            <a:tailEnd/>
          </a:ln>
        </p:spPr>
        <p:txBody>
          <a:bodyPr wrap="none">
            <a:spAutoFit/>
          </a:bodyPr>
          <a:lstStyle/>
          <a:p>
            <a:r>
              <a:rPr lang="en-US">
                <a:solidFill>
                  <a:srgbClr val="FF0000"/>
                </a:solidFill>
                <a:latin typeface="Tahoma" pitchFamily="34" charset="0"/>
                <a:cs typeface="Tahoma" pitchFamily="34" charset="0"/>
              </a:rPr>
              <a:t>300 </a:t>
            </a:r>
            <a:r>
              <a:rPr lang="en-US">
                <a:solidFill>
                  <a:srgbClr val="FF0000"/>
                </a:solidFill>
                <a:latin typeface="Symbol" pitchFamily="18" charset="2"/>
                <a:cs typeface="Tahoma" pitchFamily="34" charset="0"/>
              </a:rPr>
              <a:t>m</a:t>
            </a:r>
            <a:r>
              <a:rPr lang="en-US">
                <a:solidFill>
                  <a:srgbClr val="FF0000"/>
                </a:solidFill>
                <a:latin typeface="Tahoma" pitchFamily="34" charset="0"/>
                <a:cs typeface="Tahoma" pitchFamily="34" charset="0"/>
              </a:rPr>
              <a:t>m x strips</a:t>
            </a:r>
          </a:p>
        </p:txBody>
      </p:sp>
      <p:sp>
        <p:nvSpPr>
          <p:cNvPr id="56330" name="Rettangolo 14"/>
          <p:cNvSpPr>
            <a:spLocks noChangeArrowheads="1"/>
          </p:cNvSpPr>
          <p:nvPr/>
        </p:nvSpPr>
        <p:spPr bwMode="auto">
          <a:xfrm>
            <a:off x="5164138" y="920750"/>
            <a:ext cx="1939925" cy="708025"/>
          </a:xfrm>
          <a:prstGeom prst="rect">
            <a:avLst/>
          </a:prstGeom>
          <a:noFill/>
          <a:ln w="9525">
            <a:noFill/>
            <a:miter lim="800000"/>
            <a:headEnd/>
            <a:tailEnd/>
          </a:ln>
        </p:spPr>
        <p:txBody>
          <a:bodyPr wrap="none">
            <a:spAutoFit/>
          </a:bodyPr>
          <a:lstStyle/>
          <a:p>
            <a:pPr algn="ctr"/>
            <a:r>
              <a:rPr lang="en-US">
                <a:solidFill>
                  <a:srgbClr val="FF0000"/>
                </a:solidFill>
                <a:latin typeface="Tahoma" pitchFamily="34" charset="0"/>
                <a:cs typeface="Tahoma" pitchFamily="34" charset="0"/>
              </a:rPr>
              <a:t>300 </a:t>
            </a:r>
            <a:r>
              <a:rPr lang="en-US">
                <a:solidFill>
                  <a:srgbClr val="FF0000"/>
                </a:solidFill>
                <a:latin typeface="Symbol" pitchFamily="18" charset="2"/>
                <a:cs typeface="Tahoma" pitchFamily="34" charset="0"/>
              </a:rPr>
              <a:t>m</a:t>
            </a:r>
            <a:r>
              <a:rPr lang="en-US">
                <a:solidFill>
                  <a:srgbClr val="FF0000"/>
                </a:solidFill>
                <a:latin typeface="Tahoma" pitchFamily="34" charset="0"/>
                <a:cs typeface="Tahoma" pitchFamily="34" charset="0"/>
              </a:rPr>
              <a:t>m x strips</a:t>
            </a:r>
          </a:p>
          <a:p>
            <a:pPr algn="ctr"/>
            <a:r>
              <a:rPr lang="en-US">
                <a:solidFill>
                  <a:srgbClr val="FF0000"/>
                </a:solidFill>
                <a:latin typeface="Tahoma" pitchFamily="34" charset="0"/>
                <a:cs typeface="Tahoma" pitchFamily="34" charset="0"/>
              </a:rPr>
              <a:t>ASIC</a:t>
            </a:r>
            <a:endParaRPr lang="it-IT">
              <a:solidFill>
                <a:srgbClr val="FF0000"/>
              </a:solidFill>
            </a:endParaRPr>
          </a:p>
        </p:txBody>
      </p:sp>
      <p:sp>
        <p:nvSpPr>
          <p:cNvPr id="56331" name="Rettangolo 15"/>
          <p:cNvSpPr>
            <a:spLocks noChangeArrowheads="1"/>
          </p:cNvSpPr>
          <p:nvPr/>
        </p:nvSpPr>
        <p:spPr bwMode="auto">
          <a:xfrm>
            <a:off x="6910388" y="4162425"/>
            <a:ext cx="1838325" cy="400050"/>
          </a:xfrm>
          <a:prstGeom prst="rect">
            <a:avLst/>
          </a:prstGeom>
          <a:noFill/>
          <a:ln w="9525">
            <a:noFill/>
            <a:miter lim="800000"/>
            <a:headEnd/>
            <a:tailEnd/>
          </a:ln>
        </p:spPr>
        <p:txBody>
          <a:bodyPr wrap="none">
            <a:spAutoFit/>
          </a:bodyPr>
          <a:lstStyle/>
          <a:p>
            <a:r>
              <a:rPr lang="en-US">
                <a:solidFill>
                  <a:srgbClr val="FF0000"/>
                </a:solidFill>
                <a:latin typeface="Tahoma" pitchFamily="34" charset="0"/>
                <a:cs typeface="Tahoma" pitchFamily="34" charset="0"/>
              </a:rPr>
              <a:t>IC+Si detector</a:t>
            </a:r>
            <a:endParaRPr lang="it-IT">
              <a:solidFill>
                <a:srgbClr val="FF0000"/>
              </a:solidFill>
            </a:endParaRPr>
          </a:p>
        </p:txBody>
      </p:sp>
      <p:sp>
        <p:nvSpPr>
          <p:cNvPr id="56332" name="Rettangolo 16"/>
          <p:cNvSpPr>
            <a:spLocks noChangeArrowheads="1"/>
          </p:cNvSpPr>
          <p:nvPr/>
        </p:nvSpPr>
        <p:spPr bwMode="auto">
          <a:xfrm>
            <a:off x="3832225" y="2092325"/>
            <a:ext cx="346075" cy="400050"/>
          </a:xfrm>
          <a:prstGeom prst="rect">
            <a:avLst/>
          </a:prstGeom>
          <a:noFill/>
          <a:ln w="9525">
            <a:noFill/>
            <a:miter lim="800000"/>
            <a:headEnd/>
            <a:tailEnd/>
          </a:ln>
        </p:spPr>
        <p:txBody>
          <a:bodyPr wrap="none">
            <a:spAutoFit/>
          </a:bodyPr>
          <a:lstStyle/>
          <a:p>
            <a:r>
              <a:rPr lang="en-US">
                <a:solidFill>
                  <a:srgbClr val="2D2D8A"/>
                </a:solidFill>
                <a:latin typeface="Symbol" pitchFamily="18" charset="2"/>
                <a:cs typeface="Tahoma" pitchFamily="34" charset="0"/>
              </a:rPr>
              <a:t>a</a:t>
            </a:r>
            <a:endParaRPr lang="it-IT">
              <a:latin typeface="Symbol" pitchFamily="18" charset="2"/>
            </a:endParaRPr>
          </a:p>
        </p:txBody>
      </p:sp>
      <p:sp>
        <p:nvSpPr>
          <p:cNvPr id="56333" name="Rettangolo 17"/>
          <p:cNvSpPr>
            <a:spLocks noChangeArrowheads="1"/>
          </p:cNvSpPr>
          <p:nvPr/>
        </p:nvSpPr>
        <p:spPr bwMode="auto">
          <a:xfrm>
            <a:off x="1311275" y="1989138"/>
            <a:ext cx="869950" cy="400050"/>
          </a:xfrm>
          <a:prstGeom prst="rect">
            <a:avLst/>
          </a:prstGeom>
          <a:noFill/>
          <a:ln w="9525">
            <a:noFill/>
            <a:miter lim="800000"/>
            <a:headEnd/>
            <a:tailEnd/>
          </a:ln>
        </p:spPr>
        <p:txBody>
          <a:bodyPr wrap="none">
            <a:spAutoFit/>
          </a:bodyPr>
          <a:lstStyle/>
          <a:p>
            <a:r>
              <a:rPr lang="en-US">
                <a:solidFill>
                  <a:srgbClr val="2D2D8A"/>
                </a:solidFill>
                <a:latin typeface="Tahoma" pitchFamily="34" charset="0"/>
                <a:cs typeface="Tahoma" pitchFamily="34" charset="0"/>
              </a:rPr>
              <a:t>pulser</a:t>
            </a:r>
            <a:endParaRPr lang="it-IT"/>
          </a:p>
        </p:txBody>
      </p:sp>
      <p:sp>
        <p:nvSpPr>
          <p:cNvPr id="56334" name="Rettangolo 18"/>
          <p:cNvSpPr>
            <a:spLocks noChangeArrowheads="1"/>
          </p:cNvSpPr>
          <p:nvPr/>
        </p:nvSpPr>
        <p:spPr bwMode="auto">
          <a:xfrm>
            <a:off x="444500" y="1892300"/>
            <a:ext cx="601663" cy="400050"/>
          </a:xfrm>
          <a:prstGeom prst="rect">
            <a:avLst/>
          </a:prstGeom>
          <a:noFill/>
          <a:ln w="9525">
            <a:noFill/>
            <a:miter lim="800000"/>
            <a:headEnd/>
            <a:tailEnd/>
          </a:ln>
        </p:spPr>
        <p:txBody>
          <a:bodyPr wrap="none">
            <a:spAutoFit/>
          </a:bodyPr>
          <a:lstStyle/>
          <a:p>
            <a:r>
              <a:rPr lang="en-US" baseline="30000">
                <a:solidFill>
                  <a:srgbClr val="2D2D8A"/>
                </a:solidFill>
                <a:latin typeface="Tahoma" pitchFamily="34" charset="0"/>
                <a:cs typeface="Tahoma" pitchFamily="34" charset="0"/>
              </a:rPr>
              <a:t>58</a:t>
            </a:r>
            <a:r>
              <a:rPr lang="en-US">
                <a:solidFill>
                  <a:srgbClr val="2D2D8A"/>
                </a:solidFill>
                <a:latin typeface="Tahoma" pitchFamily="34" charset="0"/>
                <a:cs typeface="Tahoma" pitchFamily="34" charset="0"/>
              </a:rPr>
              <a:t>Ni</a:t>
            </a:r>
            <a:endParaRPr lang="it-IT"/>
          </a:p>
        </p:txBody>
      </p:sp>
      <p:sp>
        <p:nvSpPr>
          <p:cNvPr id="56335" name="Rettangolo 20"/>
          <p:cNvSpPr>
            <a:spLocks noChangeArrowheads="1"/>
          </p:cNvSpPr>
          <p:nvPr/>
        </p:nvSpPr>
        <p:spPr bwMode="auto">
          <a:xfrm>
            <a:off x="73025" y="1492250"/>
            <a:ext cx="744538" cy="400050"/>
          </a:xfrm>
          <a:prstGeom prst="rect">
            <a:avLst/>
          </a:prstGeom>
          <a:noFill/>
          <a:ln w="9525">
            <a:noFill/>
            <a:miter lim="800000"/>
            <a:headEnd/>
            <a:tailEnd/>
          </a:ln>
        </p:spPr>
        <p:txBody>
          <a:bodyPr wrap="none">
            <a:spAutoFit/>
          </a:bodyPr>
          <a:lstStyle/>
          <a:p>
            <a:r>
              <a:rPr lang="en-US" baseline="30000">
                <a:solidFill>
                  <a:srgbClr val="2D2D8A"/>
                </a:solidFill>
                <a:latin typeface="Tahoma" pitchFamily="34" charset="0"/>
                <a:cs typeface="Tahoma" pitchFamily="34" charset="0"/>
              </a:rPr>
              <a:t>208</a:t>
            </a:r>
            <a:r>
              <a:rPr lang="en-US">
                <a:solidFill>
                  <a:srgbClr val="2D2D8A"/>
                </a:solidFill>
                <a:latin typeface="Tahoma" pitchFamily="34" charset="0"/>
                <a:cs typeface="Tahoma" pitchFamily="34" charset="0"/>
              </a:rPr>
              <a:t>Pb</a:t>
            </a:r>
            <a:endParaRPr lang="it-IT"/>
          </a:p>
        </p:txBody>
      </p:sp>
      <p:sp>
        <p:nvSpPr>
          <p:cNvPr id="56336" name="Rettangolo 21"/>
          <p:cNvSpPr>
            <a:spLocks noChangeArrowheads="1"/>
          </p:cNvSpPr>
          <p:nvPr/>
        </p:nvSpPr>
        <p:spPr bwMode="auto">
          <a:xfrm>
            <a:off x="8366125" y="1465263"/>
            <a:ext cx="744538" cy="400050"/>
          </a:xfrm>
          <a:prstGeom prst="rect">
            <a:avLst/>
          </a:prstGeom>
          <a:noFill/>
          <a:ln w="9525">
            <a:noFill/>
            <a:miter lim="800000"/>
            <a:headEnd/>
            <a:tailEnd/>
          </a:ln>
        </p:spPr>
        <p:txBody>
          <a:bodyPr wrap="none">
            <a:spAutoFit/>
          </a:bodyPr>
          <a:lstStyle/>
          <a:p>
            <a:r>
              <a:rPr lang="en-US" baseline="30000">
                <a:solidFill>
                  <a:srgbClr val="2D2D8A"/>
                </a:solidFill>
                <a:latin typeface="Tahoma" pitchFamily="34" charset="0"/>
                <a:cs typeface="Tahoma" pitchFamily="34" charset="0"/>
              </a:rPr>
              <a:t>208</a:t>
            </a:r>
            <a:r>
              <a:rPr lang="en-US">
                <a:solidFill>
                  <a:srgbClr val="2D2D8A"/>
                </a:solidFill>
                <a:latin typeface="Tahoma" pitchFamily="34" charset="0"/>
                <a:cs typeface="Tahoma" pitchFamily="34" charset="0"/>
              </a:rPr>
              <a:t>Pb</a:t>
            </a:r>
            <a:endParaRPr lang="it-IT"/>
          </a:p>
        </p:txBody>
      </p:sp>
      <p:sp>
        <p:nvSpPr>
          <p:cNvPr id="56337" name="Rettangolo 22"/>
          <p:cNvSpPr>
            <a:spLocks noChangeArrowheads="1"/>
          </p:cNvSpPr>
          <p:nvPr/>
        </p:nvSpPr>
        <p:spPr bwMode="auto">
          <a:xfrm>
            <a:off x="7885113" y="1863725"/>
            <a:ext cx="600075" cy="400050"/>
          </a:xfrm>
          <a:prstGeom prst="rect">
            <a:avLst/>
          </a:prstGeom>
          <a:noFill/>
          <a:ln w="9525">
            <a:noFill/>
            <a:miter lim="800000"/>
            <a:headEnd/>
            <a:tailEnd/>
          </a:ln>
        </p:spPr>
        <p:txBody>
          <a:bodyPr wrap="none">
            <a:spAutoFit/>
          </a:bodyPr>
          <a:lstStyle/>
          <a:p>
            <a:r>
              <a:rPr lang="en-US" baseline="30000">
                <a:solidFill>
                  <a:srgbClr val="2D2D8A"/>
                </a:solidFill>
                <a:latin typeface="Tahoma" pitchFamily="34" charset="0"/>
                <a:cs typeface="Tahoma" pitchFamily="34" charset="0"/>
              </a:rPr>
              <a:t>58</a:t>
            </a:r>
            <a:r>
              <a:rPr lang="en-US">
                <a:solidFill>
                  <a:srgbClr val="2D2D8A"/>
                </a:solidFill>
                <a:latin typeface="Tahoma" pitchFamily="34" charset="0"/>
                <a:cs typeface="Tahoma" pitchFamily="34" charset="0"/>
              </a:rPr>
              <a:t>Ni</a:t>
            </a:r>
            <a:endParaRPr lang="it-IT"/>
          </a:p>
        </p:txBody>
      </p:sp>
      <p:sp>
        <p:nvSpPr>
          <p:cNvPr id="56338" name="Rettangolo 23"/>
          <p:cNvSpPr>
            <a:spLocks noChangeArrowheads="1"/>
          </p:cNvSpPr>
          <p:nvPr/>
        </p:nvSpPr>
        <p:spPr bwMode="auto">
          <a:xfrm>
            <a:off x="6748463" y="2197100"/>
            <a:ext cx="869950" cy="400050"/>
          </a:xfrm>
          <a:prstGeom prst="rect">
            <a:avLst/>
          </a:prstGeom>
          <a:noFill/>
          <a:ln w="9525">
            <a:noFill/>
            <a:miter lim="800000"/>
            <a:headEnd/>
            <a:tailEnd/>
          </a:ln>
        </p:spPr>
        <p:txBody>
          <a:bodyPr wrap="none">
            <a:spAutoFit/>
          </a:bodyPr>
          <a:lstStyle/>
          <a:p>
            <a:r>
              <a:rPr lang="en-US">
                <a:solidFill>
                  <a:srgbClr val="2D2D8A"/>
                </a:solidFill>
                <a:latin typeface="Tahoma" pitchFamily="34" charset="0"/>
                <a:cs typeface="Tahoma" pitchFamily="34" charset="0"/>
              </a:rPr>
              <a:t>pulser</a:t>
            </a:r>
            <a:endParaRPr lang="it-IT"/>
          </a:p>
        </p:txBody>
      </p:sp>
      <p:cxnSp>
        <p:nvCxnSpPr>
          <p:cNvPr id="26" name="Connettore 2 25"/>
          <p:cNvCxnSpPr/>
          <p:nvPr/>
        </p:nvCxnSpPr>
        <p:spPr>
          <a:xfrm>
            <a:off x="7596188" y="2492375"/>
            <a:ext cx="1368425" cy="1508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340" name="Rettangolo 24"/>
          <p:cNvSpPr>
            <a:spLocks noChangeArrowheads="1"/>
          </p:cNvSpPr>
          <p:nvPr/>
        </p:nvSpPr>
        <p:spPr bwMode="auto">
          <a:xfrm>
            <a:off x="8455025" y="4724400"/>
            <a:ext cx="365125" cy="401638"/>
          </a:xfrm>
          <a:prstGeom prst="rect">
            <a:avLst/>
          </a:prstGeom>
          <a:noFill/>
          <a:ln w="9525">
            <a:noFill/>
            <a:miter lim="800000"/>
            <a:headEnd/>
            <a:tailEnd/>
          </a:ln>
        </p:spPr>
        <p:txBody>
          <a:bodyPr wrap="none">
            <a:spAutoFit/>
          </a:bodyPr>
          <a:lstStyle/>
          <a:p>
            <a:r>
              <a:rPr lang="en-US">
                <a:solidFill>
                  <a:srgbClr val="2D2D8A"/>
                </a:solidFill>
                <a:latin typeface="Tahoma" pitchFamily="34" charset="0"/>
                <a:cs typeface="Tahoma" pitchFamily="34" charset="0"/>
              </a:rPr>
              <a:t>O</a:t>
            </a:r>
            <a:endParaRPr lang="it-IT"/>
          </a:p>
        </p:txBody>
      </p:sp>
      <p:sp>
        <p:nvSpPr>
          <p:cNvPr id="56341" name="Rettangolo 26"/>
          <p:cNvSpPr>
            <a:spLocks noChangeArrowheads="1"/>
          </p:cNvSpPr>
          <p:nvPr/>
        </p:nvSpPr>
        <p:spPr bwMode="auto">
          <a:xfrm>
            <a:off x="7667625" y="5732463"/>
            <a:ext cx="339725" cy="401637"/>
          </a:xfrm>
          <a:prstGeom prst="rect">
            <a:avLst/>
          </a:prstGeom>
          <a:noFill/>
          <a:ln w="9525">
            <a:noFill/>
            <a:miter lim="800000"/>
            <a:headEnd/>
            <a:tailEnd/>
          </a:ln>
        </p:spPr>
        <p:txBody>
          <a:bodyPr wrap="none">
            <a:spAutoFit/>
          </a:bodyPr>
          <a:lstStyle/>
          <a:p>
            <a:r>
              <a:rPr lang="en-US">
                <a:solidFill>
                  <a:srgbClr val="2D2D8A"/>
                </a:solidFill>
                <a:latin typeface="Tahoma" pitchFamily="34" charset="0"/>
                <a:cs typeface="Tahoma" pitchFamily="34" charset="0"/>
              </a:rPr>
              <a:t>C</a:t>
            </a:r>
            <a:endParaRPr lang="it-IT"/>
          </a:p>
        </p:txBody>
      </p:sp>
      <p:sp>
        <p:nvSpPr>
          <p:cNvPr id="56342" name="Rettangolo 28"/>
          <p:cNvSpPr>
            <a:spLocks noChangeArrowheads="1"/>
          </p:cNvSpPr>
          <p:nvPr/>
        </p:nvSpPr>
        <p:spPr bwMode="auto">
          <a:xfrm>
            <a:off x="8172450" y="5414963"/>
            <a:ext cx="366713" cy="400050"/>
          </a:xfrm>
          <a:prstGeom prst="rect">
            <a:avLst/>
          </a:prstGeom>
          <a:noFill/>
          <a:ln w="9525">
            <a:noFill/>
            <a:miter lim="800000"/>
            <a:headEnd/>
            <a:tailEnd/>
          </a:ln>
        </p:spPr>
        <p:txBody>
          <a:bodyPr wrap="none">
            <a:spAutoFit/>
          </a:bodyPr>
          <a:lstStyle/>
          <a:p>
            <a:r>
              <a:rPr lang="en-US">
                <a:solidFill>
                  <a:srgbClr val="2D2D8A"/>
                </a:solidFill>
                <a:latin typeface="Tahoma" pitchFamily="34" charset="0"/>
                <a:cs typeface="Tahoma" pitchFamily="34" charset="0"/>
              </a:rPr>
              <a:t>N</a:t>
            </a:r>
            <a:endParaRPr lang="it-IT"/>
          </a:p>
        </p:txBody>
      </p:sp>
      <p:sp>
        <p:nvSpPr>
          <p:cNvPr id="56343" name="Rettangolo 29"/>
          <p:cNvSpPr>
            <a:spLocks noChangeArrowheads="1"/>
          </p:cNvSpPr>
          <p:nvPr/>
        </p:nvSpPr>
        <p:spPr bwMode="auto">
          <a:xfrm>
            <a:off x="4211638" y="5908675"/>
            <a:ext cx="492125" cy="400050"/>
          </a:xfrm>
          <a:prstGeom prst="rect">
            <a:avLst/>
          </a:prstGeom>
          <a:noFill/>
          <a:ln w="9525">
            <a:noFill/>
            <a:miter lim="800000"/>
            <a:headEnd/>
            <a:tailEnd/>
          </a:ln>
        </p:spPr>
        <p:txBody>
          <a:bodyPr wrap="none">
            <a:spAutoFit/>
          </a:bodyPr>
          <a:lstStyle/>
          <a:p>
            <a:r>
              <a:rPr lang="en-US">
                <a:solidFill>
                  <a:srgbClr val="2D2D8A"/>
                </a:solidFill>
                <a:latin typeface="Tahoma" pitchFamily="34" charset="0"/>
                <a:cs typeface="Tahoma" pitchFamily="34" charset="0"/>
              </a:rPr>
              <a:t>He</a:t>
            </a:r>
            <a:endParaRPr lang="it-IT"/>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Immagine 3"/>
          <p:cNvPicPr>
            <a:picLocks noChangeAspect="1"/>
          </p:cNvPicPr>
          <p:nvPr/>
        </p:nvPicPr>
        <p:blipFill>
          <a:blip r:embed="rId2"/>
          <a:srcRect/>
          <a:stretch>
            <a:fillRect/>
          </a:stretch>
        </p:blipFill>
        <p:spPr bwMode="auto">
          <a:xfrm>
            <a:off x="26988" y="150813"/>
            <a:ext cx="4206875" cy="3554412"/>
          </a:xfrm>
          <a:prstGeom prst="rect">
            <a:avLst/>
          </a:prstGeom>
          <a:noFill/>
          <a:ln w="9525">
            <a:noFill/>
            <a:miter lim="800000"/>
            <a:headEnd/>
            <a:tailEnd/>
          </a:ln>
        </p:spPr>
      </p:pic>
      <p:pic>
        <p:nvPicPr>
          <p:cNvPr id="57346" name="Immagine 4"/>
          <p:cNvPicPr>
            <a:picLocks noChangeAspect="1"/>
          </p:cNvPicPr>
          <p:nvPr/>
        </p:nvPicPr>
        <p:blipFill>
          <a:blip r:embed="rId3"/>
          <a:srcRect/>
          <a:stretch>
            <a:fillRect/>
          </a:stretch>
        </p:blipFill>
        <p:spPr bwMode="auto">
          <a:xfrm>
            <a:off x="4313238" y="133350"/>
            <a:ext cx="4319587" cy="3582988"/>
          </a:xfrm>
          <a:prstGeom prst="rect">
            <a:avLst/>
          </a:prstGeom>
          <a:noFill/>
          <a:ln w="9525">
            <a:noFill/>
            <a:miter lim="800000"/>
            <a:headEnd/>
            <a:tailEnd/>
          </a:ln>
        </p:spPr>
      </p:pic>
      <p:sp>
        <p:nvSpPr>
          <p:cNvPr id="57347" name="Rectangle 2"/>
          <p:cNvSpPr>
            <a:spLocks noGrp="1" noChangeArrowheads="1"/>
          </p:cNvSpPr>
          <p:nvPr>
            <p:ph type="title"/>
          </p:nvPr>
        </p:nvSpPr>
        <p:spPr>
          <a:xfrm>
            <a:off x="0" y="-26988"/>
            <a:ext cx="9144000" cy="647701"/>
          </a:xfrm>
          <a:solidFill>
            <a:srgbClr val="2D2D8A"/>
          </a:solidFill>
        </p:spPr>
        <p:txBody>
          <a:bodyPr/>
          <a:lstStyle/>
          <a:p>
            <a:pPr eaLnBrk="1" hangingPunct="1"/>
            <a:r>
              <a:rPr lang="en-US" sz="2400" baseline="30000" smtClean="0">
                <a:solidFill>
                  <a:srgbClr val="FFCC00"/>
                </a:solidFill>
                <a:latin typeface="Tahoma" pitchFamily="34" charset="0"/>
                <a:cs typeface="Tahoma" pitchFamily="34" charset="0"/>
              </a:rPr>
              <a:t>17</a:t>
            </a:r>
            <a:r>
              <a:rPr lang="en-US" sz="2400" smtClean="0">
                <a:solidFill>
                  <a:srgbClr val="FFCC00"/>
                </a:solidFill>
                <a:latin typeface="Tahoma" pitchFamily="34" charset="0"/>
                <a:cs typeface="Tahoma" pitchFamily="34" charset="0"/>
              </a:rPr>
              <a:t>O+</a:t>
            </a:r>
            <a:r>
              <a:rPr lang="en-US" sz="2400" baseline="30000" smtClean="0">
                <a:solidFill>
                  <a:srgbClr val="FFCC00"/>
                </a:solidFill>
                <a:latin typeface="Tahoma" pitchFamily="34" charset="0"/>
                <a:cs typeface="Tahoma" pitchFamily="34" charset="0"/>
              </a:rPr>
              <a:t>58</a:t>
            </a:r>
            <a:r>
              <a:rPr lang="en-US" sz="2400" smtClean="0">
                <a:solidFill>
                  <a:srgbClr val="FFCC00"/>
                </a:solidFill>
                <a:latin typeface="Tahoma" pitchFamily="34" charset="0"/>
                <a:cs typeface="Tahoma" pitchFamily="34" charset="0"/>
              </a:rPr>
              <a:t>Ni,</a:t>
            </a:r>
            <a:r>
              <a:rPr lang="en-US" sz="2400" baseline="30000" smtClean="0">
                <a:solidFill>
                  <a:srgbClr val="FFCC00"/>
                </a:solidFill>
                <a:latin typeface="Tahoma" pitchFamily="34" charset="0"/>
                <a:cs typeface="Tahoma" pitchFamily="34" charset="0"/>
              </a:rPr>
              <a:t>208</a:t>
            </a:r>
            <a:r>
              <a:rPr lang="en-US" sz="2400" smtClean="0">
                <a:solidFill>
                  <a:srgbClr val="FFCC00"/>
                </a:solidFill>
                <a:latin typeface="Tahoma" pitchFamily="34" charset="0"/>
                <a:cs typeface="Tahoma" pitchFamily="34" charset="0"/>
              </a:rPr>
              <a:t>Pb @ LNL: preliminary results</a:t>
            </a:r>
            <a:endParaRPr lang="en-US" sz="2000" smtClean="0">
              <a:solidFill>
                <a:srgbClr val="FFCC00"/>
              </a:solidFill>
              <a:latin typeface="Tahoma" pitchFamily="34" charset="0"/>
              <a:cs typeface="Tahoma" pitchFamily="34" charset="0"/>
            </a:endParaRPr>
          </a:p>
        </p:txBody>
      </p:sp>
      <p:pic>
        <p:nvPicPr>
          <p:cNvPr id="57348" name="Picture 2"/>
          <p:cNvPicPr>
            <a:picLocks noChangeAspect="1" noChangeArrowheads="1"/>
          </p:cNvPicPr>
          <p:nvPr/>
        </p:nvPicPr>
        <p:blipFill>
          <a:blip r:embed="rId4"/>
          <a:srcRect/>
          <a:stretch>
            <a:fillRect/>
          </a:stretch>
        </p:blipFill>
        <p:spPr bwMode="auto">
          <a:xfrm>
            <a:off x="-25400" y="3644900"/>
            <a:ext cx="3857625" cy="3097213"/>
          </a:xfrm>
          <a:prstGeom prst="rect">
            <a:avLst/>
          </a:prstGeom>
          <a:noFill/>
          <a:ln w="9525">
            <a:noFill/>
            <a:miter lim="800000"/>
            <a:headEnd/>
            <a:tailEnd/>
          </a:ln>
        </p:spPr>
      </p:pic>
      <p:sp>
        <p:nvSpPr>
          <p:cNvPr id="57349" name="Rettangolo 6"/>
          <p:cNvSpPr>
            <a:spLocks noChangeArrowheads="1"/>
          </p:cNvSpPr>
          <p:nvPr/>
        </p:nvSpPr>
        <p:spPr bwMode="auto">
          <a:xfrm>
            <a:off x="4049713" y="3632200"/>
            <a:ext cx="4918075" cy="2862263"/>
          </a:xfrm>
          <a:prstGeom prst="rect">
            <a:avLst/>
          </a:prstGeom>
          <a:noFill/>
          <a:ln w="9525">
            <a:noFill/>
            <a:miter lim="800000"/>
            <a:headEnd/>
            <a:tailEnd/>
          </a:ln>
        </p:spPr>
        <p:txBody>
          <a:bodyPr>
            <a:spAutoFit/>
          </a:bodyPr>
          <a:lstStyle/>
          <a:p>
            <a:pPr algn="just"/>
            <a:r>
              <a:rPr lang="en-US" sz="1600">
                <a:solidFill>
                  <a:srgbClr val="2D2D8A"/>
                </a:solidFill>
                <a:latin typeface="Tahoma" pitchFamily="34" charset="0"/>
                <a:cs typeface="Tahoma" pitchFamily="34" charset="0"/>
              </a:rPr>
              <a:t>Similar reduced cross section of the </a:t>
            </a:r>
            <a:r>
              <a:rPr lang="en-US" sz="1600" baseline="30000">
                <a:solidFill>
                  <a:srgbClr val="2D2D8A"/>
                </a:solidFill>
                <a:latin typeface="Tahoma" pitchFamily="34" charset="0"/>
                <a:cs typeface="Tahoma" pitchFamily="34" charset="0"/>
              </a:rPr>
              <a:t>17</a:t>
            </a:r>
            <a:r>
              <a:rPr lang="en-US" sz="1600">
                <a:solidFill>
                  <a:srgbClr val="2D2D8A"/>
                </a:solidFill>
                <a:latin typeface="Tahoma" pitchFamily="34" charset="0"/>
                <a:cs typeface="Tahoma" pitchFamily="34" charset="0"/>
              </a:rPr>
              <a:t>F+</a:t>
            </a:r>
            <a:r>
              <a:rPr lang="en-US" sz="1600" baseline="30000">
                <a:solidFill>
                  <a:srgbClr val="2D2D8A"/>
                </a:solidFill>
                <a:latin typeface="Tahoma" pitchFamily="34" charset="0"/>
                <a:cs typeface="Tahoma" pitchFamily="34" charset="0"/>
              </a:rPr>
              <a:t>58</a:t>
            </a:r>
            <a:r>
              <a:rPr lang="en-US" sz="1600">
                <a:solidFill>
                  <a:srgbClr val="2D2D8A"/>
                </a:solidFill>
                <a:latin typeface="Tahoma" pitchFamily="34" charset="0"/>
                <a:cs typeface="Tahoma" pitchFamily="34" charset="0"/>
              </a:rPr>
              <a:t>Ni system studied @ EXOTIC (</a:t>
            </a:r>
            <a:r>
              <a:rPr lang="en-US" sz="1600" i="1">
                <a:solidFill>
                  <a:srgbClr val="2D2D8A"/>
                </a:solidFill>
                <a:latin typeface="Tahoma" pitchFamily="34" charset="0"/>
                <a:cs typeface="Tahoma" pitchFamily="34" charset="0"/>
              </a:rPr>
              <a:t>Mazzocco et al., PRC 82 (2010) </a:t>
            </a:r>
            <a:r>
              <a:rPr lang="it-IT" sz="1600">
                <a:solidFill>
                  <a:srgbClr val="2D2D8A"/>
                </a:solidFill>
                <a:latin typeface="Tahoma" pitchFamily="34" charset="0"/>
                <a:cs typeface="Tahoma" pitchFamily="34" charset="0"/>
              </a:rPr>
              <a:t>054604)</a:t>
            </a:r>
            <a:r>
              <a:rPr lang="en-US" sz="1600">
                <a:solidFill>
                  <a:srgbClr val="2D2D8A"/>
                </a:solidFill>
                <a:latin typeface="Tahoma" pitchFamily="34" charset="0"/>
                <a:cs typeface="Tahoma" pitchFamily="34" charset="0"/>
              </a:rPr>
              <a:t> with those of the “reference” stable systems </a:t>
            </a:r>
            <a:r>
              <a:rPr lang="en-US" sz="1600" baseline="30000">
                <a:solidFill>
                  <a:srgbClr val="2D2D8A"/>
                </a:solidFill>
                <a:latin typeface="Tahoma" pitchFamily="34" charset="0"/>
                <a:cs typeface="Tahoma" pitchFamily="34" charset="0"/>
              </a:rPr>
              <a:t>16,17</a:t>
            </a:r>
            <a:r>
              <a:rPr lang="en-US" sz="1600">
                <a:solidFill>
                  <a:srgbClr val="2D2D8A"/>
                </a:solidFill>
                <a:latin typeface="Tahoma" pitchFamily="34" charset="0"/>
                <a:cs typeface="Tahoma" pitchFamily="34" charset="0"/>
              </a:rPr>
              <a:t>O+</a:t>
            </a:r>
            <a:r>
              <a:rPr lang="en-US" sz="1600" baseline="30000">
                <a:solidFill>
                  <a:srgbClr val="2D2D8A"/>
                </a:solidFill>
                <a:latin typeface="Tahoma" pitchFamily="34" charset="0"/>
                <a:cs typeface="Tahoma" pitchFamily="34" charset="0"/>
              </a:rPr>
              <a:t>58</a:t>
            </a:r>
            <a:r>
              <a:rPr lang="en-US" sz="1600">
                <a:solidFill>
                  <a:srgbClr val="2D2D8A"/>
                </a:solidFill>
                <a:latin typeface="Tahoma" pitchFamily="34" charset="0"/>
                <a:cs typeface="Tahoma" pitchFamily="34" charset="0"/>
              </a:rPr>
              <a:t>Ni: small influence of the low binding energy in the reaction dynamics </a:t>
            </a:r>
          </a:p>
          <a:p>
            <a:pPr algn="just"/>
            <a:endParaRPr lang="en-US" sz="1600">
              <a:solidFill>
                <a:srgbClr val="2D2D8A"/>
              </a:solidFill>
              <a:latin typeface="Tahoma" pitchFamily="34" charset="0"/>
              <a:cs typeface="Tahoma" pitchFamily="34" charset="0"/>
            </a:endParaRPr>
          </a:p>
          <a:p>
            <a:pPr algn="just"/>
            <a:r>
              <a:rPr lang="en-US" sz="1600">
                <a:solidFill>
                  <a:srgbClr val="2D2D8A"/>
                </a:solidFill>
                <a:latin typeface="Tahoma" pitchFamily="34" charset="0"/>
                <a:cs typeface="Tahoma" pitchFamily="34" charset="0"/>
              </a:rPr>
              <a:t>In agreement with our previous findings on </a:t>
            </a:r>
            <a:r>
              <a:rPr lang="en-US" sz="1600" baseline="30000">
                <a:solidFill>
                  <a:srgbClr val="2D2D8A"/>
                </a:solidFill>
                <a:latin typeface="Tahoma" pitchFamily="34" charset="0"/>
                <a:cs typeface="Tahoma" pitchFamily="34" charset="0"/>
              </a:rPr>
              <a:t>17</a:t>
            </a:r>
            <a:r>
              <a:rPr lang="en-US" sz="1600">
                <a:solidFill>
                  <a:srgbClr val="2D2D8A"/>
                </a:solidFill>
                <a:latin typeface="Tahoma" pitchFamily="34" charset="0"/>
                <a:cs typeface="Tahoma" pitchFamily="34" charset="0"/>
              </a:rPr>
              <a:t>F+</a:t>
            </a:r>
            <a:r>
              <a:rPr lang="en-US" sz="1600" baseline="30000">
                <a:solidFill>
                  <a:srgbClr val="2D2D8A"/>
                </a:solidFill>
                <a:latin typeface="Tahoma" pitchFamily="34" charset="0"/>
                <a:cs typeface="Tahoma" pitchFamily="34" charset="0"/>
              </a:rPr>
              <a:t>208</a:t>
            </a:r>
            <a:r>
              <a:rPr lang="en-US" sz="1600">
                <a:solidFill>
                  <a:srgbClr val="2D2D8A"/>
                </a:solidFill>
                <a:latin typeface="Tahoma" pitchFamily="34" charset="0"/>
                <a:cs typeface="Tahoma" pitchFamily="34" charset="0"/>
              </a:rPr>
              <a:t>Pb system at sub barrier energy (</a:t>
            </a:r>
            <a:r>
              <a:rPr lang="en-US" sz="1600" i="1">
                <a:solidFill>
                  <a:srgbClr val="2D2D8A"/>
                </a:solidFill>
                <a:latin typeface="Tahoma" pitchFamily="34" charset="0"/>
                <a:cs typeface="Tahoma" pitchFamily="34" charset="0"/>
              </a:rPr>
              <a:t>Signorini et al., EPJA 44 (2010) 63</a:t>
            </a:r>
            <a:r>
              <a:rPr lang="en-US" sz="1600">
                <a:solidFill>
                  <a:srgbClr val="2D2D8A"/>
                </a:solidFill>
                <a:latin typeface="Tahoma" pitchFamily="34" charset="0"/>
                <a:cs typeface="Tahoma" pitchFamily="34" charset="0"/>
              </a:rPr>
              <a:t>)</a:t>
            </a:r>
            <a:endParaRPr lang="it-IT" sz="1200" b="1">
              <a:solidFill>
                <a:srgbClr val="2D2D8A"/>
              </a:solidFill>
              <a:latin typeface="Tahoma "/>
            </a:endParaRPr>
          </a:p>
          <a:p>
            <a:pPr algn="ctr"/>
            <a:endParaRPr lang="it-IT" sz="1800" b="1" i="1">
              <a:solidFill>
                <a:srgbClr val="9966FF"/>
              </a:solidFill>
              <a:latin typeface="Tahoma "/>
            </a:endParaRPr>
          </a:p>
          <a:p>
            <a:pPr algn="ctr"/>
            <a:r>
              <a:rPr lang="it-IT" sz="1800" b="1" i="1">
                <a:solidFill>
                  <a:srgbClr val="9966FF"/>
                </a:solidFill>
                <a:latin typeface="Tahoma "/>
              </a:rPr>
              <a:t>Paper in preparation</a:t>
            </a:r>
            <a:endParaRPr lang="it-IT" sz="1800" i="1">
              <a:solidFill>
                <a:srgbClr val="9966FF"/>
              </a:solidFill>
              <a:latin typeface="Tahoma "/>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3"/>
          <p:cNvSpPr>
            <a:spLocks/>
          </p:cNvSpPr>
          <p:nvPr/>
        </p:nvSpPr>
        <p:spPr bwMode="auto">
          <a:xfrm>
            <a:off x="458788" y="1052513"/>
            <a:ext cx="8496300" cy="4321175"/>
          </a:xfrm>
          <a:prstGeom prst="rect">
            <a:avLst/>
          </a:prstGeom>
          <a:solidFill>
            <a:schemeClr val="bg1"/>
          </a:solidFill>
          <a:ln w="19050">
            <a:solidFill>
              <a:schemeClr val="bg1"/>
            </a:solidFill>
            <a:miter lim="800000"/>
            <a:headEnd/>
            <a:tailEnd/>
          </a:ln>
        </p:spPr>
        <p:txBody>
          <a:bodyPr lIns="0" tIns="0" rIns="457200" bIns="0"/>
          <a:lstStyle/>
          <a:p>
            <a:pPr marL="87313" algn="just">
              <a:tabLst>
                <a:tab pos="444500" algn="l"/>
                <a:tab pos="901700" algn="l"/>
                <a:tab pos="1346200" algn="l"/>
                <a:tab pos="1803400" algn="l"/>
              </a:tabLst>
            </a:pPr>
            <a:r>
              <a:rPr lang="en-US" sz="1800" b="1">
                <a:solidFill>
                  <a:srgbClr val="2D2D8A"/>
                </a:solidFill>
                <a:latin typeface="Tahoma" pitchFamily="34" charset="0"/>
                <a:cs typeface="Tahoma" pitchFamily="34" charset="0"/>
                <a:sym typeface="Chalkboard"/>
              </a:rPr>
              <a:t>Aim: </a:t>
            </a:r>
            <a:r>
              <a:rPr lang="en-US" sz="1800">
                <a:solidFill>
                  <a:srgbClr val="2D2D8A"/>
                </a:solidFill>
                <a:latin typeface="Tahoma" pitchFamily="34" charset="0"/>
                <a:cs typeface="Tahoma" pitchFamily="34" charset="0"/>
                <a:sym typeface="Chalkboard"/>
              </a:rPr>
              <a:t>to use the EXOTIC beamline as a velocity filter for fusion-evaporation experiments with stable beams to study: </a:t>
            </a:r>
          </a:p>
          <a:p>
            <a:pPr marL="87313" algn="just">
              <a:tabLst>
                <a:tab pos="444500" algn="l"/>
                <a:tab pos="901700" algn="l"/>
                <a:tab pos="1346200" algn="l"/>
                <a:tab pos="1803400" algn="l"/>
              </a:tabLst>
            </a:pPr>
            <a:endParaRPr lang="en-US" sz="1800">
              <a:solidFill>
                <a:srgbClr val="2D2D8A"/>
              </a:solidFill>
              <a:latin typeface="Tahoma" pitchFamily="34" charset="0"/>
              <a:cs typeface="Tahoma" pitchFamily="34" charset="0"/>
              <a:sym typeface="Chalkboard"/>
            </a:endParaRPr>
          </a:p>
          <a:p>
            <a:pPr marL="87313" algn="just">
              <a:tabLst>
                <a:tab pos="444500" algn="l"/>
                <a:tab pos="901700" algn="l"/>
                <a:tab pos="1346200" algn="l"/>
                <a:tab pos="1803400" algn="l"/>
              </a:tabLst>
            </a:pPr>
            <a:r>
              <a:rPr lang="en-US" sz="1800">
                <a:solidFill>
                  <a:srgbClr val="2D2D8A"/>
                </a:solidFill>
                <a:latin typeface="Tahoma" pitchFamily="34" charset="0"/>
                <a:cs typeface="Tahoma" pitchFamily="34" charset="0"/>
                <a:sym typeface="Chalkboard"/>
              </a:rPr>
              <a:t>- </a:t>
            </a:r>
            <a:r>
              <a:rPr lang="en-US" sz="1800">
                <a:solidFill>
                  <a:srgbClr val="2D2D8A"/>
                </a:solidFill>
                <a:latin typeface="Symbol" pitchFamily="18" charset="2"/>
                <a:cs typeface="Tahoma" pitchFamily="34" charset="0"/>
                <a:sym typeface="Chalkboard"/>
              </a:rPr>
              <a:t>a</a:t>
            </a:r>
            <a:r>
              <a:rPr lang="en-US" sz="1800">
                <a:solidFill>
                  <a:srgbClr val="2D2D8A"/>
                </a:solidFill>
                <a:latin typeface="Tahoma" pitchFamily="34" charset="0"/>
                <a:cs typeface="Tahoma" pitchFamily="34" charset="0"/>
                <a:sym typeface="Chalkboard"/>
              </a:rPr>
              <a:t> and p radioactivity</a:t>
            </a:r>
          </a:p>
          <a:p>
            <a:pPr marL="87313" algn="just">
              <a:tabLst>
                <a:tab pos="444500" algn="l"/>
                <a:tab pos="901700" algn="l"/>
                <a:tab pos="1346200" algn="l"/>
                <a:tab pos="1803400" algn="l"/>
              </a:tabLst>
            </a:pPr>
            <a:r>
              <a:rPr lang="en-US" sz="1800">
                <a:solidFill>
                  <a:srgbClr val="2D2D8A"/>
                </a:solidFill>
                <a:latin typeface="Tahoma" pitchFamily="34" charset="0"/>
                <a:cs typeface="Tahoma" pitchFamily="34" charset="0"/>
                <a:sym typeface="Chalkboard"/>
              </a:rPr>
              <a:t>- Fusion at sub-barrier energies (</a:t>
            </a:r>
            <a:r>
              <a:rPr lang="en-US" sz="1800" i="1">
                <a:solidFill>
                  <a:srgbClr val="2D2D8A"/>
                </a:solidFill>
                <a:latin typeface="Tahoma" pitchFamily="34" charset="0"/>
                <a:cs typeface="Tahoma" pitchFamily="34" charset="0"/>
                <a:sym typeface="Chalkboard"/>
              </a:rPr>
              <a:t>in coll. with PRISMA-FIDES</a:t>
            </a:r>
            <a:r>
              <a:rPr lang="en-US" sz="1800">
                <a:solidFill>
                  <a:srgbClr val="2D2D8A"/>
                </a:solidFill>
                <a:latin typeface="Tahoma" pitchFamily="34" charset="0"/>
                <a:cs typeface="Tahoma" pitchFamily="34" charset="0"/>
                <a:sym typeface="Chalkboard"/>
              </a:rPr>
              <a:t>) to study the fusion “hindrance” phenomenon: </a:t>
            </a:r>
            <a:r>
              <a:rPr lang="en-US" sz="1800">
                <a:solidFill>
                  <a:srgbClr val="2D2D8A"/>
                </a:solidFill>
              </a:rPr>
              <a:t>in the deep sub-barrier region experimental fusion cross sections have been observed to systematically fall below the predictions of standard coupled-channels calculations</a:t>
            </a:r>
            <a:endParaRPr lang="en-US" sz="1800">
              <a:solidFill>
                <a:srgbClr val="2D2D8A"/>
              </a:solidFill>
              <a:latin typeface="Tahoma" pitchFamily="34" charset="0"/>
              <a:cs typeface="Tahoma" pitchFamily="34" charset="0"/>
              <a:sym typeface="Chalkboard"/>
            </a:endParaRPr>
          </a:p>
          <a:p>
            <a:pPr marL="87313" algn="just">
              <a:tabLst>
                <a:tab pos="444500" algn="l"/>
                <a:tab pos="901700" algn="l"/>
                <a:tab pos="1346200" algn="l"/>
                <a:tab pos="1803400" algn="l"/>
              </a:tabLst>
            </a:pPr>
            <a:endParaRPr lang="en-US" sz="1800">
              <a:solidFill>
                <a:srgbClr val="2D2D8A"/>
              </a:solidFill>
              <a:latin typeface="Tahoma" pitchFamily="34" charset="0"/>
              <a:cs typeface="Tahoma" pitchFamily="34" charset="0"/>
              <a:sym typeface="Chalkboard"/>
            </a:endParaRPr>
          </a:p>
          <a:p>
            <a:pPr marL="87313" algn="just">
              <a:tabLst>
                <a:tab pos="444500" algn="l"/>
                <a:tab pos="901700" algn="l"/>
                <a:tab pos="1346200" algn="l"/>
                <a:tab pos="1803400" algn="l"/>
              </a:tabLst>
            </a:pPr>
            <a:r>
              <a:rPr lang="en-US" sz="1800" b="1">
                <a:solidFill>
                  <a:srgbClr val="2D2D8A"/>
                </a:solidFill>
                <a:latin typeface="Tahoma" pitchFamily="34" charset="0"/>
                <a:cs typeface="Tahoma" pitchFamily="34" charset="0"/>
                <a:sym typeface="Chalkboard"/>
              </a:rPr>
              <a:t>Configuration: </a:t>
            </a:r>
            <a:r>
              <a:rPr lang="en-US" sz="1800">
                <a:solidFill>
                  <a:srgbClr val="2D2D8A"/>
                </a:solidFill>
                <a:latin typeface="Tahoma" pitchFamily="34" charset="0"/>
                <a:cs typeface="Tahoma" pitchFamily="34" charset="0"/>
                <a:sym typeface="Chalkboard"/>
              </a:rPr>
              <a:t>dipole magnet and Wien filter used to select evaporation residues + suppression of the primary beam (taking advantage of the smaller velocity of compound nucleus with respect to that of the projectile) </a:t>
            </a:r>
          </a:p>
          <a:p>
            <a:pPr marL="87313" algn="just">
              <a:tabLst>
                <a:tab pos="444500" algn="l"/>
                <a:tab pos="901700" algn="l"/>
                <a:tab pos="1346200" algn="l"/>
                <a:tab pos="1803400" algn="l"/>
              </a:tabLst>
            </a:pPr>
            <a:endParaRPr lang="en-US" sz="1800">
              <a:solidFill>
                <a:srgbClr val="2D2D8A"/>
              </a:solidFill>
              <a:latin typeface="Tahoma" pitchFamily="34" charset="0"/>
              <a:cs typeface="Tahoma" pitchFamily="34" charset="0"/>
              <a:sym typeface="Chalkboard"/>
            </a:endParaRPr>
          </a:p>
          <a:p>
            <a:pPr marL="87313" algn="just">
              <a:tabLst>
                <a:tab pos="444500" algn="l"/>
                <a:tab pos="901700" algn="l"/>
                <a:tab pos="1346200" algn="l"/>
                <a:tab pos="1803400" algn="l"/>
              </a:tabLst>
            </a:pPr>
            <a:r>
              <a:rPr lang="en-US" sz="1800" b="1">
                <a:solidFill>
                  <a:srgbClr val="2D2D8A"/>
                </a:solidFill>
                <a:latin typeface="Tahoma" pitchFamily="34" charset="0"/>
                <a:cs typeface="Tahoma" pitchFamily="34" charset="0"/>
                <a:sym typeface="Chalkboard"/>
              </a:rPr>
              <a:t>Detection: </a:t>
            </a:r>
            <a:r>
              <a:rPr lang="en-US" sz="1800">
                <a:solidFill>
                  <a:srgbClr val="2D2D8A"/>
                </a:solidFill>
                <a:latin typeface="Tahoma" pitchFamily="34" charset="0"/>
                <a:cs typeface="Tahoma" pitchFamily="34" charset="0"/>
                <a:sym typeface="Chalkboard"/>
              </a:rPr>
              <a:t>implanted residues in EXPADES at 0° and study the respective decay. </a:t>
            </a:r>
          </a:p>
        </p:txBody>
      </p:sp>
      <p:sp>
        <p:nvSpPr>
          <p:cNvPr id="58370" name="Rectangle 4"/>
          <p:cNvSpPr>
            <a:spLocks noGrp="1" noChangeArrowheads="1"/>
          </p:cNvSpPr>
          <p:nvPr>
            <p:ph type="title"/>
          </p:nvPr>
        </p:nvSpPr>
        <p:spPr>
          <a:xfrm>
            <a:off x="0" y="0"/>
            <a:ext cx="9144000" cy="692150"/>
          </a:xfrm>
          <a:solidFill>
            <a:srgbClr val="2D2D8A"/>
          </a:solidFill>
        </p:spPr>
        <p:txBody>
          <a:bodyPr/>
          <a:lstStyle/>
          <a:p>
            <a:pPr eaLnBrk="1" hangingPunct="1"/>
            <a:r>
              <a:rPr lang="it-IT" sz="2400" smtClean="0">
                <a:solidFill>
                  <a:srgbClr val="FFCC00"/>
                </a:solidFill>
                <a:latin typeface="Tahoma" pitchFamily="34" charset="0"/>
                <a:cs typeface="Tahoma" pitchFamily="34" charset="0"/>
              </a:rPr>
              <a:t>EXOTIC beamline: velocity filter</a:t>
            </a: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Number Placeholder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5282DBF1-6FF5-4DC5-9AB1-9ACE9F1D48BA}" type="slidenum">
              <a:rPr lang="en-US">
                <a:solidFill>
                  <a:srgbClr val="898989"/>
                </a:solidFill>
                <a:latin typeface="Calibri" pitchFamily="34" charset="0"/>
                <a:ea typeface="MS PGothic"/>
                <a:cs typeface="MS PGothic"/>
              </a:rPr>
              <a:pPr/>
              <a:t>23</a:t>
            </a:fld>
            <a:endParaRPr lang="en-US">
              <a:solidFill>
                <a:srgbClr val="898989"/>
              </a:solidFill>
              <a:latin typeface="Calibri" pitchFamily="34" charset="0"/>
              <a:ea typeface="MS PGothic"/>
              <a:cs typeface="MS PGothic"/>
            </a:endParaRPr>
          </a:p>
        </p:txBody>
      </p:sp>
      <p:pic>
        <p:nvPicPr>
          <p:cNvPr id="59394" name="Picture 4"/>
          <p:cNvPicPr>
            <a:picLocks noChangeAspect="1"/>
          </p:cNvPicPr>
          <p:nvPr/>
        </p:nvPicPr>
        <p:blipFill>
          <a:blip r:embed="rId3"/>
          <a:srcRect/>
          <a:stretch>
            <a:fillRect/>
          </a:stretch>
        </p:blipFill>
        <p:spPr bwMode="auto">
          <a:xfrm>
            <a:off x="430213" y="1704975"/>
            <a:ext cx="8623300" cy="3771900"/>
          </a:xfrm>
          <a:prstGeom prst="rect">
            <a:avLst/>
          </a:prstGeom>
          <a:noFill/>
          <a:ln w="9525">
            <a:noFill/>
            <a:miter lim="800000"/>
            <a:headEnd/>
            <a:tailEnd/>
          </a:ln>
        </p:spPr>
      </p:pic>
      <p:sp>
        <p:nvSpPr>
          <p:cNvPr id="6" name="Text Box 3"/>
          <p:cNvSpPr txBox="1">
            <a:spLocks noChangeArrowheads="1"/>
          </p:cNvSpPr>
          <p:nvPr/>
        </p:nvSpPr>
        <p:spPr bwMode="auto">
          <a:xfrm>
            <a:off x="2084388" y="306388"/>
            <a:ext cx="6600825" cy="369887"/>
          </a:xfrm>
          <a:prstGeom prst="rect">
            <a:avLst/>
          </a:prstGeom>
          <a:noFill/>
          <a:ln w="9525">
            <a:noFill/>
            <a:miter lim="800000"/>
            <a:headEnd/>
            <a:tailEnd/>
          </a:ln>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r>
              <a:rPr lang="en-US" sz="1800" b="1" dirty="0" smtClean="0">
                <a:solidFill>
                  <a:srgbClr val="FF0000"/>
                </a:solidFill>
                <a:effectLst>
                  <a:outerShdw blurRad="38100" dist="38100" dir="2700000" algn="tl">
                    <a:srgbClr val="C0C0C0"/>
                  </a:outerShdw>
                </a:effectLst>
                <a:latin typeface="Tahoma" pitchFamily="34" charset="0"/>
                <a:ea typeface="Tahoma" pitchFamily="34" charset="0"/>
                <a:cs typeface="Tahoma" pitchFamily="34" charset="0"/>
              </a:rPr>
              <a:t>Layout of the EXOTIC  beam line</a:t>
            </a:r>
          </a:p>
        </p:txBody>
      </p:sp>
      <p:sp>
        <p:nvSpPr>
          <p:cNvPr id="22" name="Rectangle 21"/>
          <p:cNvSpPr>
            <a:spLocks noChangeArrowheads="1"/>
          </p:cNvSpPr>
          <p:nvPr/>
        </p:nvSpPr>
        <p:spPr bwMode="auto">
          <a:xfrm>
            <a:off x="5302250" y="4679950"/>
            <a:ext cx="1231900" cy="487363"/>
          </a:xfrm>
          <a:prstGeom prst="rect">
            <a:avLst/>
          </a:prstGeom>
          <a:solidFill>
            <a:srgbClr val="FFFFFF"/>
          </a:solidFill>
          <a:ln>
            <a:noFill/>
          </a:ln>
          <a:effectLst>
            <a:outerShdw blurRad="40000" dist="23000" dir="5400000" rotWithShape="0">
              <a:schemeClr val="bg1">
                <a:alpha val="34999"/>
              </a:schemeClr>
            </a:outerShdw>
          </a:effectLst>
          <a:extLst>
            <a:ext uri="{91240B29-F687-4F45-9708-019B960494DF}"/>
          </a:extLst>
        </p:spPr>
        <p:txBody>
          <a:bodyPr anchor="ctr"/>
          <a:lstStyle/>
          <a:p>
            <a:pPr algn="ctr" fontAlgn="auto">
              <a:spcBef>
                <a:spcPts val="0"/>
              </a:spcBef>
              <a:spcAft>
                <a:spcPts val="0"/>
              </a:spcAft>
              <a:defRPr/>
            </a:pPr>
            <a:endParaRPr lang="en-US">
              <a:solidFill>
                <a:schemeClr val="lt1"/>
              </a:solidFill>
              <a:latin typeface="+mn-lt"/>
            </a:endParaRPr>
          </a:p>
        </p:txBody>
      </p:sp>
      <p:grpSp>
        <p:nvGrpSpPr>
          <p:cNvPr id="59397" name="Group 20"/>
          <p:cNvGrpSpPr>
            <a:grpSpLocks/>
          </p:cNvGrpSpPr>
          <p:nvPr/>
        </p:nvGrpSpPr>
        <p:grpSpPr bwMode="auto">
          <a:xfrm rot="1939851">
            <a:off x="5570538" y="4737100"/>
            <a:ext cx="2797175" cy="1419225"/>
            <a:chOff x="5565048" y="4753570"/>
            <a:chExt cx="2791552" cy="1495862"/>
          </a:xfrm>
        </p:grpSpPr>
        <p:sp>
          <p:nvSpPr>
            <p:cNvPr id="8" name="Right Triangle 7"/>
            <p:cNvSpPr>
              <a:spLocks noChangeArrowheads="1"/>
            </p:cNvSpPr>
            <p:nvPr/>
          </p:nvSpPr>
          <p:spPr bwMode="auto">
            <a:xfrm flipV="1">
              <a:off x="6297971" y="5203725"/>
              <a:ext cx="361222" cy="406593"/>
            </a:xfrm>
            <a:prstGeom prst="rtTriangle">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9" name="Rectangle 8"/>
            <p:cNvSpPr>
              <a:spLocks noChangeArrowheads="1"/>
            </p:cNvSpPr>
            <p:nvPr/>
          </p:nvSpPr>
          <p:spPr bwMode="auto">
            <a:xfrm>
              <a:off x="7880212" y="5106703"/>
              <a:ext cx="141004" cy="686022"/>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ndParaRPr>
            </a:p>
          </p:txBody>
        </p:sp>
        <p:cxnSp>
          <p:nvCxnSpPr>
            <p:cNvPr id="11" name="Straight Arrow Connector 10"/>
            <p:cNvCxnSpPr>
              <a:cxnSpLocks noChangeShapeType="1"/>
              <a:endCxn id="9" idx="1"/>
            </p:cNvCxnSpPr>
            <p:nvPr/>
          </p:nvCxnSpPr>
          <p:spPr bwMode="auto">
            <a:xfrm>
              <a:off x="5559675" y="5406228"/>
              <a:ext cx="2309922" cy="38485"/>
            </a:xfrm>
            <a:prstGeom prst="straightConnector1">
              <a:avLst/>
            </a:prstGeom>
            <a:noFill/>
            <a:ln w="635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extLst>
          </p:spPr>
        </p:cxnSp>
        <p:cxnSp>
          <p:nvCxnSpPr>
            <p:cNvPr id="15" name="Straight Arrow Connector 14"/>
            <p:cNvCxnSpPr>
              <a:cxnSpLocks noChangeShapeType="1"/>
            </p:cNvCxnSpPr>
            <p:nvPr/>
          </p:nvCxnSpPr>
          <p:spPr bwMode="auto">
            <a:xfrm>
              <a:off x="6301231" y="5877456"/>
              <a:ext cx="1574803" cy="0"/>
            </a:xfrm>
            <a:prstGeom prst="straightConnector1">
              <a:avLst/>
            </a:prstGeom>
            <a:noFill/>
            <a:ln w="3175">
              <a:solidFill>
                <a:schemeClr val="accent1"/>
              </a:solidFill>
              <a:round/>
              <a:headEnd type="arrow" w="med" len="med"/>
              <a:tailEnd type="arrow" w="med" len="med"/>
            </a:ln>
            <a:effectLst>
              <a:outerShdw blurRad="40000" dist="20000" dir="5400000" rotWithShape="0">
                <a:srgbClr val="808080">
                  <a:alpha val="37999"/>
                </a:srgbClr>
              </a:outerShdw>
            </a:effectLst>
            <a:extLst>
              <a:ext uri="{909E8E84-426E-40DD-AFC4-6F175D3DCCD1}"/>
            </a:extLst>
          </p:spPr>
        </p:cxnSp>
        <p:sp>
          <p:nvSpPr>
            <p:cNvPr id="59414" name="TextBox 16"/>
            <p:cNvSpPr txBox="1">
              <a:spLocks noChangeArrowheads="1"/>
            </p:cNvSpPr>
            <p:nvPr/>
          </p:nvSpPr>
          <p:spPr bwMode="auto">
            <a:xfrm>
              <a:off x="6769100" y="5880100"/>
              <a:ext cx="876300" cy="369332"/>
            </a:xfrm>
            <a:prstGeom prst="rect">
              <a:avLst/>
            </a:prstGeom>
            <a:noFill/>
            <a:ln w="9525">
              <a:noFill/>
              <a:miter lim="800000"/>
              <a:headEnd/>
              <a:tailEnd/>
            </a:ln>
          </p:spPr>
          <p:txBody>
            <a:bodyPr>
              <a:spAutoFit/>
            </a:bodyPr>
            <a:lstStyle/>
            <a:p>
              <a:r>
                <a:rPr lang="en-US">
                  <a:latin typeface="Calibri" pitchFamily="34" charset="0"/>
                  <a:ea typeface="MS PGothic"/>
                  <a:cs typeface="MS PGothic"/>
                </a:rPr>
                <a:t>90 cm</a:t>
              </a:r>
            </a:p>
          </p:txBody>
        </p:sp>
        <p:sp>
          <p:nvSpPr>
            <p:cNvPr id="59415" name="TextBox 17"/>
            <p:cNvSpPr txBox="1">
              <a:spLocks noChangeArrowheads="1"/>
            </p:cNvSpPr>
            <p:nvPr/>
          </p:nvSpPr>
          <p:spPr bwMode="auto">
            <a:xfrm>
              <a:off x="6122646" y="4857290"/>
              <a:ext cx="763652" cy="421716"/>
            </a:xfrm>
            <a:prstGeom prst="rect">
              <a:avLst/>
            </a:prstGeom>
            <a:noFill/>
            <a:ln w="9525">
              <a:noFill/>
              <a:miter lim="800000"/>
              <a:headEnd/>
              <a:tailEnd/>
            </a:ln>
          </p:spPr>
          <p:txBody>
            <a:bodyPr>
              <a:spAutoFit/>
            </a:bodyPr>
            <a:lstStyle/>
            <a:p>
              <a:r>
                <a:rPr lang="en-US">
                  <a:latin typeface="Calibri" pitchFamily="34" charset="0"/>
                  <a:ea typeface="MS PGothic"/>
                  <a:cs typeface="MS PGothic"/>
                </a:rPr>
                <a:t>MCP</a:t>
              </a:r>
            </a:p>
          </p:txBody>
        </p:sp>
        <p:sp>
          <p:nvSpPr>
            <p:cNvPr id="59416" name="TextBox 19"/>
            <p:cNvSpPr txBox="1">
              <a:spLocks noChangeArrowheads="1"/>
            </p:cNvSpPr>
            <p:nvPr/>
          </p:nvSpPr>
          <p:spPr bwMode="auto">
            <a:xfrm>
              <a:off x="7696200" y="4753570"/>
              <a:ext cx="660400" cy="369332"/>
            </a:xfrm>
            <a:prstGeom prst="rect">
              <a:avLst/>
            </a:prstGeom>
            <a:noFill/>
            <a:ln w="9525">
              <a:noFill/>
              <a:miter lim="800000"/>
              <a:headEnd/>
              <a:tailEnd/>
            </a:ln>
          </p:spPr>
          <p:txBody>
            <a:bodyPr>
              <a:spAutoFit/>
            </a:bodyPr>
            <a:lstStyle/>
            <a:p>
              <a:r>
                <a:rPr lang="en-US">
                  <a:latin typeface="Calibri" pitchFamily="34" charset="0"/>
                  <a:ea typeface="MS PGothic"/>
                  <a:cs typeface="MS PGothic"/>
                </a:rPr>
                <a:t>Si</a:t>
              </a:r>
            </a:p>
          </p:txBody>
        </p:sp>
      </p:grpSp>
      <p:sp>
        <p:nvSpPr>
          <p:cNvPr id="24" name="Rectangle 23"/>
          <p:cNvSpPr>
            <a:spLocks noChangeArrowheads="1"/>
          </p:cNvSpPr>
          <p:nvPr/>
        </p:nvSpPr>
        <p:spPr bwMode="auto">
          <a:xfrm rot="1982628">
            <a:off x="5376863" y="4787900"/>
            <a:ext cx="3155950" cy="1374775"/>
          </a:xfrm>
          <a:prstGeom prst="rect">
            <a:avLst/>
          </a:prstGeom>
          <a:noFill/>
          <a:ln w="9525">
            <a:solidFill>
              <a:srgbClr val="4A7EBB"/>
            </a:solidFill>
            <a:miter lim="800000"/>
            <a:headEnd/>
            <a:tailEnd/>
          </a:ln>
          <a:effectLst>
            <a:outerShdw blurRad="40000" dist="23000" dir="5400000" rotWithShape="0">
              <a:srgbClr val="808080">
                <a:alpha val="34999"/>
              </a:srgbClr>
            </a:outerShdw>
          </a:effectLst>
          <a:extLst>
            <a:ext uri="{909E8E84-426E-40DD-AFC4-6F175D3DCCD1}"/>
          </a:extLst>
        </p:spPr>
        <p:txBody>
          <a:bodyPr anchor="ctr"/>
          <a:lstStyle/>
          <a:p>
            <a:pPr algn="ctr" fontAlgn="auto">
              <a:spcBef>
                <a:spcPts val="0"/>
              </a:spcBef>
              <a:spcAft>
                <a:spcPts val="0"/>
              </a:spcAft>
              <a:defRPr/>
            </a:pPr>
            <a:endParaRPr lang="en-US">
              <a:solidFill>
                <a:schemeClr val="lt1"/>
              </a:solidFill>
              <a:latin typeface="+mn-lt"/>
            </a:endParaRPr>
          </a:p>
        </p:txBody>
      </p:sp>
      <p:cxnSp>
        <p:nvCxnSpPr>
          <p:cNvPr id="26" name="Straight Arrow Connector 25"/>
          <p:cNvCxnSpPr>
            <a:cxnSpLocks noChangeShapeType="1"/>
          </p:cNvCxnSpPr>
          <p:nvPr/>
        </p:nvCxnSpPr>
        <p:spPr bwMode="auto">
          <a:xfrm flipV="1">
            <a:off x="6996113" y="4667250"/>
            <a:ext cx="803275" cy="382588"/>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extLst>
        </p:spPr>
      </p:cxnSp>
      <p:sp>
        <p:nvSpPr>
          <p:cNvPr id="5" name="Rectangle 4"/>
          <p:cNvSpPr>
            <a:spLocks noChangeArrowheads="1"/>
          </p:cNvSpPr>
          <p:nvPr/>
        </p:nvSpPr>
        <p:spPr bwMode="auto">
          <a:xfrm>
            <a:off x="228600" y="439738"/>
            <a:ext cx="1712913" cy="1328737"/>
          </a:xfrm>
          <a:prstGeom prst="rect">
            <a:avLst/>
          </a:prstGeom>
          <a:noFill/>
          <a:ln w="9525">
            <a:solidFill>
              <a:srgbClr val="4A7EBB"/>
            </a:solidFill>
            <a:miter lim="800000"/>
            <a:headEnd/>
            <a:tailEnd/>
          </a:ln>
          <a:effectLst>
            <a:outerShdw blurRad="40000" dist="23000" dir="5400000" rotWithShape="0">
              <a:srgbClr val="808080">
                <a:alpha val="34999"/>
              </a:srgbClr>
            </a:outerShdw>
          </a:effectLst>
          <a:extLst>
            <a:ext uri="{909E8E84-426E-40DD-AFC4-6F175D3DCCD1}"/>
          </a:extLst>
        </p:spPr>
        <p:txBody>
          <a:bodyPr anchor="ctr"/>
          <a:lstStyle/>
          <a:p>
            <a:pPr algn="ctr">
              <a:defRPr/>
            </a:pPr>
            <a:endParaRPr lang="en-US">
              <a:solidFill>
                <a:schemeClr val="lt1"/>
              </a:solidFill>
              <a:latin typeface="+mn-lt"/>
            </a:endParaRPr>
          </a:p>
        </p:txBody>
      </p:sp>
      <p:cxnSp>
        <p:nvCxnSpPr>
          <p:cNvPr id="23" name="Straight Arrow Connector 22"/>
          <p:cNvCxnSpPr>
            <a:cxnSpLocks noChangeShapeType="1"/>
          </p:cNvCxnSpPr>
          <p:nvPr/>
        </p:nvCxnSpPr>
        <p:spPr bwMode="auto">
          <a:xfrm flipV="1">
            <a:off x="8080375" y="4910138"/>
            <a:ext cx="401638" cy="701675"/>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extLst>
        </p:spPr>
      </p:cxnSp>
      <p:cxnSp>
        <p:nvCxnSpPr>
          <p:cNvPr id="25" name="Straight Arrow Connector 24"/>
          <p:cNvCxnSpPr>
            <a:cxnSpLocks noChangeShapeType="1"/>
          </p:cNvCxnSpPr>
          <p:nvPr/>
        </p:nvCxnSpPr>
        <p:spPr bwMode="auto">
          <a:xfrm>
            <a:off x="28575" y="1025525"/>
            <a:ext cx="935038" cy="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extLst>
        </p:spPr>
      </p:cxnSp>
      <p:cxnSp>
        <p:nvCxnSpPr>
          <p:cNvPr id="19" name="Straight Connector 18"/>
          <p:cNvCxnSpPr>
            <a:cxnSpLocks noChangeShapeType="1"/>
          </p:cNvCxnSpPr>
          <p:nvPr/>
        </p:nvCxnSpPr>
        <p:spPr bwMode="auto">
          <a:xfrm>
            <a:off x="963613" y="801688"/>
            <a:ext cx="0" cy="411162"/>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extLst>
        </p:spPr>
      </p:cxnSp>
      <p:sp>
        <p:nvSpPr>
          <p:cNvPr id="21" name="Oval 20"/>
          <p:cNvSpPr>
            <a:spLocks noChangeArrowheads="1"/>
          </p:cNvSpPr>
          <p:nvPr/>
        </p:nvSpPr>
        <p:spPr bwMode="auto">
          <a:xfrm rot="-1500000">
            <a:off x="1389063" y="681038"/>
            <a:ext cx="130175" cy="207962"/>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ndParaRPr>
          </a:p>
        </p:txBody>
      </p:sp>
      <p:sp>
        <p:nvSpPr>
          <p:cNvPr id="33" name="Oval 32"/>
          <p:cNvSpPr>
            <a:spLocks noChangeArrowheads="1"/>
          </p:cNvSpPr>
          <p:nvPr/>
        </p:nvSpPr>
        <p:spPr bwMode="auto">
          <a:xfrm rot="1320000">
            <a:off x="1389063" y="1195388"/>
            <a:ext cx="123825" cy="207962"/>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ndParaRPr>
          </a:p>
        </p:txBody>
      </p:sp>
      <p:cxnSp>
        <p:nvCxnSpPr>
          <p:cNvPr id="28" name="Straight Connector 27"/>
          <p:cNvCxnSpPr>
            <a:cxnSpLocks noChangeShapeType="1"/>
          </p:cNvCxnSpPr>
          <p:nvPr/>
        </p:nvCxnSpPr>
        <p:spPr bwMode="auto">
          <a:xfrm flipH="1">
            <a:off x="931863" y="1036638"/>
            <a:ext cx="1009650" cy="0"/>
          </a:xfrm>
          <a:prstGeom prst="line">
            <a:avLst/>
          </a:prstGeom>
          <a:noFill/>
          <a:ln w="25400">
            <a:solidFill>
              <a:schemeClr val="accent1"/>
            </a:solidFill>
            <a:prstDash val="dash"/>
            <a:round/>
            <a:headEnd type="arrow" w="med" len="med"/>
            <a:tailEnd/>
          </a:ln>
          <a:effectLst>
            <a:outerShdw blurRad="40000" dist="20000" dir="5400000" rotWithShape="0">
              <a:srgbClr val="808080">
                <a:alpha val="37999"/>
              </a:srgbClr>
            </a:outerShdw>
          </a:effectLst>
          <a:extLst>
            <a:ext uri="{909E8E84-426E-40DD-AFC4-6F175D3DCCD1}"/>
          </a:extLst>
        </p:spPr>
      </p:cxnSp>
      <p:sp>
        <p:nvSpPr>
          <p:cNvPr id="59407" name="TextBox 29"/>
          <p:cNvSpPr txBox="1">
            <a:spLocks noChangeArrowheads="1"/>
          </p:cNvSpPr>
          <p:nvPr/>
        </p:nvSpPr>
        <p:spPr bwMode="auto">
          <a:xfrm>
            <a:off x="430213" y="320675"/>
            <a:ext cx="973137" cy="396875"/>
          </a:xfrm>
          <a:prstGeom prst="rect">
            <a:avLst/>
          </a:prstGeom>
          <a:solidFill>
            <a:srgbClr val="FFFFFF"/>
          </a:solidFill>
          <a:ln w="9525">
            <a:noFill/>
            <a:miter lim="800000"/>
            <a:headEnd/>
            <a:tailEnd/>
          </a:ln>
        </p:spPr>
        <p:txBody>
          <a:bodyPr>
            <a:spAutoFit/>
          </a:bodyPr>
          <a:lstStyle/>
          <a:p>
            <a:r>
              <a:rPr lang="en-US">
                <a:latin typeface="Calibri" pitchFamily="34" charset="0"/>
                <a:ea typeface="MS PGothic"/>
                <a:cs typeface="MS PGothic"/>
              </a:rPr>
              <a:t>Target</a:t>
            </a:r>
          </a:p>
        </p:txBody>
      </p:sp>
      <p:sp>
        <p:nvSpPr>
          <p:cNvPr id="59408" name="TextBox 30"/>
          <p:cNvSpPr txBox="1">
            <a:spLocks noChangeArrowheads="1"/>
          </p:cNvSpPr>
          <p:nvPr/>
        </p:nvSpPr>
        <p:spPr bwMode="auto">
          <a:xfrm>
            <a:off x="1677988" y="542925"/>
            <a:ext cx="1238250" cy="396875"/>
          </a:xfrm>
          <a:prstGeom prst="rect">
            <a:avLst/>
          </a:prstGeom>
          <a:solidFill>
            <a:srgbClr val="FFFFFF"/>
          </a:solidFill>
          <a:ln w="9525">
            <a:noFill/>
            <a:miter lim="800000"/>
            <a:headEnd/>
            <a:tailEnd/>
          </a:ln>
        </p:spPr>
        <p:txBody>
          <a:bodyPr>
            <a:spAutoFit/>
          </a:bodyPr>
          <a:lstStyle/>
          <a:p>
            <a:r>
              <a:rPr lang="en-US">
                <a:latin typeface="Calibri" pitchFamily="34" charset="0"/>
                <a:ea typeface="MS PGothic"/>
                <a:cs typeface="MS PGothic"/>
              </a:rPr>
              <a:t>Monitors</a:t>
            </a:r>
          </a:p>
        </p:txBody>
      </p:sp>
      <p:cxnSp>
        <p:nvCxnSpPr>
          <p:cNvPr id="39" name="Straight Arrow Connector 38"/>
          <p:cNvCxnSpPr>
            <a:cxnSpLocks noChangeShapeType="1"/>
          </p:cNvCxnSpPr>
          <p:nvPr/>
        </p:nvCxnSpPr>
        <p:spPr bwMode="auto">
          <a:xfrm>
            <a:off x="228600" y="1704975"/>
            <a:ext cx="530225" cy="738188"/>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extLst>
        </p:spPr>
      </p:cxn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195513" y="1700213"/>
          <a:ext cx="4673600" cy="3795712"/>
        </p:xfrm>
        <a:graphic>
          <a:graphicData uri="http://schemas.openxmlformats.org/drawingml/2006/table">
            <a:tbl>
              <a:tblPr/>
              <a:tblGrid>
                <a:gridCol w="2154237"/>
                <a:gridCol w="1306513"/>
                <a:gridCol w="1212850"/>
              </a:tblGrid>
              <a:tr h="1171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rPr>
                        <a:t>                   Set-up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rPr>
                        <a:t>Param.</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ap="flat" cmpd="sng" algn="ctr">
                      <a:solidFill>
                        <a:srgbClr val="000000"/>
                      </a:solidFill>
                      <a:prstDash val="solid"/>
                      <a:round/>
                      <a:headEnd type="none" w="med" len="med"/>
                      <a:tailEnd type="none" w="med" len="med"/>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rPr>
                        <a:t>Pisolo</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rPr>
                        <a:t>Exotic</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9144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2D2D8A"/>
                          </a:solidFill>
                          <a:effectLst/>
                          <a:latin typeface="Tahoma "/>
                        </a:rPr>
                        <a:t>Geometrical solid angle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2D2D8A"/>
                        </a:solidFill>
                        <a:effectLst/>
                        <a:latin typeface="Tahoma "/>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2D2D8A"/>
                          </a:solidFill>
                          <a:effectLst/>
                          <a:latin typeface="Tahoma "/>
                        </a:rPr>
                        <a:t>0.04 msr</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2D2D8A"/>
                          </a:solidFill>
                          <a:effectLst/>
                          <a:latin typeface="Tahoma "/>
                        </a:rPr>
                        <a:t>10 msr</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7953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2D2D8A"/>
                          </a:solidFill>
                          <a:effectLst/>
                          <a:latin typeface="Tahoma "/>
                        </a:rPr>
                        <a:t>Rejection Factor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2D2D8A"/>
                        </a:solidFill>
                        <a:effectLst/>
                        <a:latin typeface="Tahoma "/>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2D2D8A"/>
                          </a:solidFill>
                          <a:effectLst/>
                          <a:latin typeface="Tahoma "/>
                        </a:rPr>
                        <a:t>10</a:t>
                      </a:r>
                      <a:r>
                        <a:rPr kumimoji="0" lang="en-US" sz="1800" b="0" i="0" u="none" strike="noStrike" cap="none" normalizeH="0" baseline="30000" smtClean="0">
                          <a:ln>
                            <a:noFill/>
                          </a:ln>
                          <a:solidFill>
                            <a:srgbClr val="2D2D8A"/>
                          </a:solidFill>
                          <a:effectLst/>
                          <a:latin typeface="Tahoma "/>
                        </a:rPr>
                        <a:t>7</a:t>
                      </a:r>
                      <a:r>
                        <a:rPr kumimoji="0" lang="en-US" sz="1800" b="0" i="0" u="none" strike="noStrike" cap="none" normalizeH="0" baseline="0" smtClean="0">
                          <a:ln>
                            <a:noFill/>
                          </a:ln>
                          <a:solidFill>
                            <a:srgbClr val="2D2D8A"/>
                          </a:solidFill>
                          <a:effectLst/>
                          <a:latin typeface="Tahoma "/>
                        </a:rPr>
                        <a:t>-10</a:t>
                      </a:r>
                      <a:r>
                        <a:rPr kumimoji="0" lang="en-US" sz="1800" b="0" i="0" u="none" strike="noStrike" cap="none" normalizeH="0" baseline="30000" smtClean="0">
                          <a:ln>
                            <a:noFill/>
                          </a:ln>
                          <a:solidFill>
                            <a:srgbClr val="2D2D8A"/>
                          </a:solidFill>
                          <a:effectLst/>
                          <a:latin typeface="Tahoma "/>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2D2D8A"/>
                          </a:solidFill>
                          <a:effectLst/>
                          <a:latin typeface="Tahoma "/>
                        </a:rPr>
                        <a:t>~10</a:t>
                      </a:r>
                      <a:r>
                        <a:rPr kumimoji="0" lang="en-US" sz="1800" b="0" i="0" u="none" strike="noStrike" cap="none" normalizeH="0" baseline="30000" smtClean="0">
                          <a:ln>
                            <a:noFill/>
                          </a:ln>
                          <a:solidFill>
                            <a:srgbClr val="2D2D8A"/>
                          </a:solidFill>
                          <a:effectLst/>
                          <a:latin typeface="Tahoma "/>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9144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2D2D8A"/>
                          </a:solidFill>
                          <a:effectLst/>
                          <a:latin typeface="Tahoma "/>
                        </a:rPr>
                        <a:t>Total detection efficiency</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2D2D8A"/>
                        </a:solidFill>
                        <a:effectLst/>
                        <a:latin typeface="Tahoma "/>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2D2D8A"/>
                          </a:solidFill>
                          <a:effectLst/>
                          <a:latin typeface="Tahoma "/>
                        </a:rPr>
                        <a:t>~0.5%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2D2D8A"/>
                          </a:solidFill>
                          <a:effectLst/>
                          <a:latin typeface="Tahoma "/>
                        </a:rPr>
                        <a:t>~5 %</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bl>
          </a:graphicData>
        </a:graphic>
      </p:graphicFrame>
      <p:sp>
        <p:nvSpPr>
          <p:cNvPr id="4" name="Rectangle 4"/>
          <p:cNvSpPr txBox="1">
            <a:spLocks noChangeArrowheads="1"/>
          </p:cNvSpPr>
          <p:nvPr/>
        </p:nvSpPr>
        <p:spPr bwMode="auto">
          <a:xfrm>
            <a:off x="0" y="0"/>
            <a:ext cx="9144000" cy="692150"/>
          </a:xfrm>
          <a:prstGeom prst="rect">
            <a:avLst/>
          </a:prstGeom>
          <a:solidFill>
            <a:srgbClr val="2D2D8A"/>
          </a:solidFill>
          <a:ln w="9525">
            <a:noFill/>
            <a:miter lim="800000"/>
            <a:headEnd/>
            <a:tailEnd/>
          </a:ln>
        </p:spPr>
        <p:txBody>
          <a:bodyPr anchor="ctr"/>
          <a:lstStyle>
            <a:lvl1pPr algn="ctr" rtl="0" eaLnBrk="0" fontAlgn="base" hangingPunct="0">
              <a:spcBef>
                <a:spcPct val="0"/>
              </a:spcBef>
              <a:spcAft>
                <a:spcPct val="0"/>
              </a:spcAft>
              <a:defRPr sz="4200" b="1">
                <a:solidFill>
                  <a:schemeClr val="hlink"/>
                </a:solidFill>
                <a:latin typeface="+mj-lt"/>
                <a:ea typeface="+mj-ea"/>
                <a:cs typeface="+mj-cs"/>
              </a:defRPr>
            </a:lvl1pPr>
            <a:lvl2pPr algn="ctr" rtl="0" eaLnBrk="0" fontAlgn="base" hangingPunct="0">
              <a:spcBef>
                <a:spcPct val="0"/>
              </a:spcBef>
              <a:spcAft>
                <a:spcPct val="0"/>
              </a:spcAft>
              <a:defRPr sz="4200" b="1">
                <a:solidFill>
                  <a:schemeClr val="hlink"/>
                </a:solidFill>
                <a:latin typeface="Times New Roman" pitchFamily="18" charset="0"/>
              </a:defRPr>
            </a:lvl2pPr>
            <a:lvl3pPr algn="ctr" rtl="0" eaLnBrk="0" fontAlgn="base" hangingPunct="0">
              <a:spcBef>
                <a:spcPct val="0"/>
              </a:spcBef>
              <a:spcAft>
                <a:spcPct val="0"/>
              </a:spcAft>
              <a:defRPr sz="4200" b="1">
                <a:solidFill>
                  <a:schemeClr val="hlink"/>
                </a:solidFill>
                <a:latin typeface="Times New Roman" pitchFamily="18" charset="0"/>
              </a:defRPr>
            </a:lvl3pPr>
            <a:lvl4pPr algn="ctr" rtl="0" eaLnBrk="0" fontAlgn="base" hangingPunct="0">
              <a:spcBef>
                <a:spcPct val="0"/>
              </a:spcBef>
              <a:spcAft>
                <a:spcPct val="0"/>
              </a:spcAft>
              <a:defRPr sz="4200" b="1">
                <a:solidFill>
                  <a:schemeClr val="hlink"/>
                </a:solidFill>
                <a:latin typeface="Times New Roman" pitchFamily="18" charset="0"/>
              </a:defRPr>
            </a:lvl4pPr>
            <a:lvl5pPr algn="ctr" rtl="0" eaLnBrk="0" fontAlgn="base" hangingPunct="0">
              <a:spcBef>
                <a:spcPct val="0"/>
              </a:spcBef>
              <a:spcAft>
                <a:spcPct val="0"/>
              </a:spcAft>
              <a:defRPr sz="4200" b="1">
                <a:solidFill>
                  <a:schemeClr val="hlink"/>
                </a:solidFill>
                <a:latin typeface="Times New Roman" pitchFamily="18" charset="0"/>
              </a:defRPr>
            </a:lvl5pPr>
            <a:lvl6pPr marL="457200" algn="ctr" rtl="0" fontAlgn="base">
              <a:spcBef>
                <a:spcPct val="0"/>
              </a:spcBef>
              <a:spcAft>
                <a:spcPct val="0"/>
              </a:spcAft>
              <a:defRPr sz="4200" b="1">
                <a:solidFill>
                  <a:schemeClr val="hlink"/>
                </a:solidFill>
                <a:latin typeface="Times New Roman" pitchFamily="18" charset="0"/>
              </a:defRPr>
            </a:lvl6pPr>
            <a:lvl7pPr marL="914400" algn="ctr" rtl="0" fontAlgn="base">
              <a:spcBef>
                <a:spcPct val="0"/>
              </a:spcBef>
              <a:spcAft>
                <a:spcPct val="0"/>
              </a:spcAft>
              <a:defRPr sz="4200" b="1">
                <a:solidFill>
                  <a:schemeClr val="hlink"/>
                </a:solidFill>
                <a:latin typeface="Times New Roman" pitchFamily="18" charset="0"/>
              </a:defRPr>
            </a:lvl7pPr>
            <a:lvl8pPr marL="1371600" algn="ctr" rtl="0" fontAlgn="base">
              <a:spcBef>
                <a:spcPct val="0"/>
              </a:spcBef>
              <a:spcAft>
                <a:spcPct val="0"/>
              </a:spcAft>
              <a:defRPr sz="4200" b="1">
                <a:solidFill>
                  <a:schemeClr val="hlink"/>
                </a:solidFill>
                <a:latin typeface="Times New Roman" pitchFamily="18" charset="0"/>
              </a:defRPr>
            </a:lvl8pPr>
            <a:lvl9pPr marL="1828800" algn="ctr" rtl="0" fontAlgn="base">
              <a:spcBef>
                <a:spcPct val="0"/>
              </a:spcBef>
              <a:spcAft>
                <a:spcPct val="0"/>
              </a:spcAft>
              <a:defRPr sz="4200" b="1">
                <a:solidFill>
                  <a:schemeClr val="hlink"/>
                </a:solidFill>
                <a:latin typeface="Times New Roman" pitchFamily="18" charset="0"/>
              </a:defRPr>
            </a:lvl9pPr>
          </a:lstStyle>
          <a:p>
            <a:pPr eaLnBrk="1" hangingPunct="1">
              <a:defRPr/>
            </a:pPr>
            <a:r>
              <a:rPr lang="it-IT" sz="2400" kern="0" dirty="0" smtClean="0">
                <a:solidFill>
                  <a:srgbClr val="FFCC00"/>
                </a:solidFill>
                <a:latin typeface="Tahoma" pitchFamily="34" charset="0"/>
                <a:ea typeface="Tahoma" pitchFamily="34" charset="0"/>
                <a:cs typeface="Tahoma" pitchFamily="34" charset="0"/>
              </a:rPr>
              <a:t>PISOLO </a:t>
            </a:r>
            <a:r>
              <a:rPr lang="it-IT" sz="2400" i="1" kern="0" dirty="0" smtClean="0">
                <a:solidFill>
                  <a:srgbClr val="FFCC00"/>
                </a:solidFill>
                <a:latin typeface="Tahoma" pitchFamily="34" charset="0"/>
                <a:ea typeface="Tahoma" pitchFamily="34" charset="0"/>
                <a:cs typeface="Tahoma" pitchFamily="34" charset="0"/>
              </a:rPr>
              <a:t>vs </a:t>
            </a:r>
            <a:r>
              <a:rPr lang="it-IT" sz="2400" kern="0" dirty="0" smtClean="0">
                <a:solidFill>
                  <a:srgbClr val="FFCC00"/>
                </a:solidFill>
                <a:latin typeface="Tahoma" pitchFamily="34" charset="0"/>
                <a:ea typeface="Tahoma" pitchFamily="34" charset="0"/>
                <a:cs typeface="Tahoma" pitchFamily="34" charset="0"/>
              </a:rPr>
              <a:t>EXOTIC</a:t>
            </a: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Box 1"/>
          <p:cNvSpPr txBox="1">
            <a:spLocks noChangeArrowheads="1"/>
          </p:cNvSpPr>
          <p:nvPr/>
        </p:nvSpPr>
        <p:spPr bwMode="auto">
          <a:xfrm>
            <a:off x="236538" y="836613"/>
            <a:ext cx="8670925" cy="366712"/>
          </a:xfrm>
          <a:prstGeom prst="rect">
            <a:avLst/>
          </a:prstGeom>
          <a:noFill/>
          <a:ln w="9525">
            <a:noFill/>
            <a:miter lim="800000"/>
            <a:headEnd/>
            <a:tailEnd/>
          </a:ln>
        </p:spPr>
        <p:txBody>
          <a:bodyPr>
            <a:spAutoFit/>
          </a:bodyPr>
          <a:lstStyle/>
          <a:p>
            <a:pPr algn="just"/>
            <a:r>
              <a:rPr lang="en-US" sz="1800" b="1">
                <a:solidFill>
                  <a:srgbClr val="2D2D8A"/>
                </a:solidFill>
                <a:latin typeface="Tahoma "/>
              </a:rPr>
              <a:t>Rejection factor</a:t>
            </a:r>
            <a:r>
              <a:rPr lang="en-US" sz="1800">
                <a:solidFill>
                  <a:srgbClr val="2D2D8A"/>
                </a:solidFill>
                <a:latin typeface="Tahoma "/>
              </a:rPr>
              <a:t>: 10</a:t>
            </a:r>
            <a:r>
              <a:rPr lang="en-US" sz="1800" baseline="30000">
                <a:solidFill>
                  <a:srgbClr val="2D2D8A"/>
                </a:solidFill>
                <a:latin typeface="Tahoma "/>
              </a:rPr>
              <a:t>11</a:t>
            </a:r>
            <a:r>
              <a:rPr lang="en-US" sz="1800">
                <a:solidFill>
                  <a:srgbClr val="2D2D8A"/>
                </a:solidFill>
                <a:latin typeface="Tahoma "/>
              </a:rPr>
              <a:t>, highly reduced experimental background.</a:t>
            </a:r>
            <a:endParaRPr lang="en-US" sz="1800" baseline="30000">
              <a:solidFill>
                <a:srgbClr val="2D2D8A"/>
              </a:solidFill>
              <a:latin typeface="Tahoma "/>
            </a:endParaRPr>
          </a:p>
        </p:txBody>
      </p:sp>
      <p:sp>
        <p:nvSpPr>
          <p:cNvPr id="5" name="Rectangle 4"/>
          <p:cNvSpPr txBox="1">
            <a:spLocks noChangeArrowheads="1"/>
          </p:cNvSpPr>
          <p:nvPr/>
        </p:nvSpPr>
        <p:spPr bwMode="auto">
          <a:xfrm>
            <a:off x="0" y="0"/>
            <a:ext cx="9144000" cy="692150"/>
          </a:xfrm>
          <a:prstGeom prst="rect">
            <a:avLst/>
          </a:prstGeom>
          <a:solidFill>
            <a:srgbClr val="2D2D8A"/>
          </a:solidFill>
          <a:ln w="9525">
            <a:noFill/>
            <a:miter lim="800000"/>
            <a:headEnd/>
            <a:tailEnd/>
          </a:ln>
        </p:spPr>
        <p:txBody>
          <a:bodyPr anchor="ctr"/>
          <a:lstStyle>
            <a:lvl1pPr algn="ctr" rtl="0" eaLnBrk="0" fontAlgn="base" hangingPunct="0">
              <a:spcBef>
                <a:spcPct val="0"/>
              </a:spcBef>
              <a:spcAft>
                <a:spcPct val="0"/>
              </a:spcAft>
              <a:defRPr sz="4200" b="1">
                <a:solidFill>
                  <a:schemeClr val="hlink"/>
                </a:solidFill>
                <a:latin typeface="+mj-lt"/>
                <a:ea typeface="+mj-ea"/>
                <a:cs typeface="+mj-cs"/>
              </a:defRPr>
            </a:lvl1pPr>
            <a:lvl2pPr algn="ctr" rtl="0" eaLnBrk="0" fontAlgn="base" hangingPunct="0">
              <a:spcBef>
                <a:spcPct val="0"/>
              </a:spcBef>
              <a:spcAft>
                <a:spcPct val="0"/>
              </a:spcAft>
              <a:defRPr sz="4200" b="1">
                <a:solidFill>
                  <a:schemeClr val="hlink"/>
                </a:solidFill>
                <a:latin typeface="Times New Roman" pitchFamily="18" charset="0"/>
              </a:defRPr>
            </a:lvl2pPr>
            <a:lvl3pPr algn="ctr" rtl="0" eaLnBrk="0" fontAlgn="base" hangingPunct="0">
              <a:spcBef>
                <a:spcPct val="0"/>
              </a:spcBef>
              <a:spcAft>
                <a:spcPct val="0"/>
              </a:spcAft>
              <a:defRPr sz="4200" b="1">
                <a:solidFill>
                  <a:schemeClr val="hlink"/>
                </a:solidFill>
                <a:latin typeface="Times New Roman" pitchFamily="18" charset="0"/>
              </a:defRPr>
            </a:lvl3pPr>
            <a:lvl4pPr algn="ctr" rtl="0" eaLnBrk="0" fontAlgn="base" hangingPunct="0">
              <a:spcBef>
                <a:spcPct val="0"/>
              </a:spcBef>
              <a:spcAft>
                <a:spcPct val="0"/>
              </a:spcAft>
              <a:defRPr sz="4200" b="1">
                <a:solidFill>
                  <a:schemeClr val="hlink"/>
                </a:solidFill>
                <a:latin typeface="Times New Roman" pitchFamily="18" charset="0"/>
              </a:defRPr>
            </a:lvl4pPr>
            <a:lvl5pPr algn="ctr" rtl="0" eaLnBrk="0" fontAlgn="base" hangingPunct="0">
              <a:spcBef>
                <a:spcPct val="0"/>
              </a:spcBef>
              <a:spcAft>
                <a:spcPct val="0"/>
              </a:spcAft>
              <a:defRPr sz="4200" b="1">
                <a:solidFill>
                  <a:schemeClr val="hlink"/>
                </a:solidFill>
                <a:latin typeface="Times New Roman" pitchFamily="18" charset="0"/>
              </a:defRPr>
            </a:lvl5pPr>
            <a:lvl6pPr marL="457200" algn="ctr" rtl="0" fontAlgn="base">
              <a:spcBef>
                <a:spcPct val="0"/>
              </a:spcBef>
              <a:spcAft>
                <a:spcPct val="0"/>
              </a:spcAft>
              <a:defRPr sz="4200" b="1">
                <a:solidFill>
                  <a:schemeClr val="hlink"/>
                </a:solidFill>
                <a:latin typeface="Times New Roman" pitchFamily="18" charset="0"/>
              </a:defRPr>
            </a:lvl6pPr>
            <a:lvl7pPr marL="914400" algn="ctr" rtl="0" fontAlgn="base">
              <a:spcBef>
                <a:spcPct val="0"/>
              </a:spcBef>
              <a:spcAft>
                <a:spcPct val="0"/>
              </a:spcAft>
              <a:defRPr sz="4200" b="1">
                <a:solidFill>
                  <a:schemeClr val="hlink"/>
                </a:solidFill>
                <a:latin typeface="Times New Roman" pitchFamily="18" charset="0"/>
              </a:defRPr>
            </a:lvl7pPr>
            <a:lvl8pPr marL="1371600" algn="ctr" rtl="0" fontAlgn="base">
              <a:spcBef>
                <a:spcPct val="0"/>
              </a:spcBef>
              <a:spcAft>
                <a:spcPct val="0"/>
              </a:spcAft>
              <a:defRPr sz="4200" b="1">
                <a:solidFill>
                  <a:schemeClr val="hlink"/>
                </a:solidFill>
                <a:latin typeface="Times New Roman" pitchFamily="18" charset="0"/>
              </a:defRPr>
            </a:lvl8pPr>
            <a:lvl9pPr marL="1828800" algn="ctr" rtl="0" fontAlgn="base">
              <a:spcBef>
                <a:spcPct val="0"/>
              </a:spcBef>
              <a:spcAft>
                <a:spcPct val="0"/>
              </a:spcAft>
              <a:defRPr sz="4200" b="1">
                <a:solidFill>
                  <a:schemeClr val="hlink"/>
                </a:solidFill>
                <a:latin typeface="Times New Roman" pitchFamily="18" charset="0"/>
              </a:defRPr>
            </a:lvl9pPr>
          </a:lstStyle>
          <a:p>
            <a:pPr eaLnBrk="1" hangingPunct="1">
              <a:defRPr/>
            </a:pPr>
            <a:r>
              <a:rPr lang="it-IT" sz="2400" kern="0" dirty="0" smtClean="0">
                <a:solidFill>
                  <a:srgbClr val="FFCC00"/>
                </a:solidFill>
                <a:latin typeface="Tahoma" pitchFamily="34" charset="0"/>
                <a:ea typeface="Tahoma" pitchFamily="34" charset="0"/>
                <a:cs typeface="Tahoma" pitchFamily="34" charset="0"/>
              </a:rPr>
              <a:t>Test of 05/2013 @ EXOTIC: first </a:t>
            </a:r>
            <a:r>
              <a:rPr lang="it-IT" sz="2400" kern="0" dirty="0" err="1" smtClean="0">
                <a:solidFill>
                  <a:srgbClr val="FFCC00"/>
                </a:solidFill>
                <a:latin typeface="Tahoma" pitchFamily="34" charset="0"/>
                <a:ea typeface="Tahoma" pitchFamily="34" charset="0"/>
                <a:cs typeface="Tahoma" pitchFamily="34" charset="0"/>
              </a:rPr>
              <a:t>results</a:t>
            </a:r>
            <a:endParaRPr lang="it-IT" sz="2400" kern="0" dirty="0" smtClean="0">
              <a:solidFill>
                <a:srgbClr val="FFCC00"/>
              </a:solidFill>
              <a:latin typeface="Tahoma" pitchFamily="34" charset="0"/>
              <a:ea typeface="Tahoma" pitchFamily="34" charset="0"/>
              <a:cs typeface="Tahoma" pitchFamily="34" charset="0"/>
            </a:endParaRPr>
          </a:p>
        </p:txBody>
      </p:sp>
      <p:pic>
        <p:nvPicPr>
          <p:cNvPr id="63491" name="Immagine 5"/>
          <p:cNvPicPr>
            <a:picLocks noChangeAspect="1"/>
          </p:cNvPicPr>
          <p:nvPr/>
        </p:nvPicPr>
        <p:blipFill>
          <a:blip r:embed="rId2"/>
          <a:srcRect/>
          <a:stretch>
            <a:fillRect/>
          </a:stretch>
        </p:blipFill>
        <p:spPr bwMode="auto">
          <a:xfrm>
            <a:off x="342900" y="2212975"/>
            <a:ext cx="4445000" cy="2728913"/>
          </a:xfrm>
          <a:prstGeom prst="rect">
            <a:avLst/>
          </a:prstGeom>
          <a:noFill/>
          <a:ln w="9525">
            <a:noFill/>
            <a:miter lim="800000"/>
            <a:headEnd/>
            <a:tailEnd/>
          </a:ln>
        </p:spPr>
      </p:pic>
      <p:pic>
        <p:nvPicPr>
          <p:cNvPr id="63492" name="Immagine 6"/>
          <p:cNvPicPr>
            <a:picLocks noChangeAspect="1"/>
          </p:cNvPicPr>
          <p:nvPr/>
        </p:nvPicPr>
        <p:blipFill>
          <a:blip r:embed="rId3"/>
          <a:srcRect/>
          <a:stretch>
            <a:fillRect/>
          </a:stretch>
        </p:blipFill>
        <p:spPr bwMode="auto">
          <a:xfrm>
            <a:off x="4799013" y="2205038"/>
            <a:ext cx="4364037" cy="2732087"/>
          </a:xfrm>
          <a:prstGeom prst="rect">
            <a:avLst/>
          </a:prstGeom>
          <a:noFill/>
          <a:ln w="9525">
            <a:noFill/>
            <a:miter lim="800000"/>
            <a:headEnd/>
            <a:tailEnd/>
          </a:ln>
        </p:spPr>
      </p:pic>
      <p:sp>
        <p:nvSpPr>
          <p:cNvPr id="63493" name="Rettangolo 7"/>
          <p:cNvSpPr>
            <a:spLocks noChangeArrowheads="1"/>
          </p:cNvSpPr>
          <p:nvPr/>
        </p:nvSpPr>
        <p:spPr bwMode="auto">
          <a:xfrm>
            <a:off x="5430838" y="1757363"/>
            <a:ext cx="3317875" cy="400050"/>
          </a:xfrm>
          <a:prstGeom prst="rect">
            <a:avLst/>
          </a:prstGeom>
          <a:noFill/>
          <a:ln w="9525">
            <a:noFill/>
            <a:miter lim="800000"/>
            <a:headEnd/>
            <a:tailEnd/>
          </a:ln>
        </p:spPr>
        <p:txBody>
          <a:bodyPr wrap="none">
            <a:spAutoFit/>
          </a:bodyPr>
          <a:lstStyle/>
          <a:p>
            <a:r>
              <a:rPr lang="en-US" b="1" baseline="30000">
                <a:solidFill>
                  <a:srgbClr val="2D2D8A"/>
                </a:solidFill>
                <a:latin typeface="Tahoma "/>
              </a:rPr>
              <a:t>32</a:t>
            </a:r>
            <a:r>
              <a:rPr lang="en-US" b="1">
                <a:solidFill>
                  <a:srgbClr val="2D2D8A"/>
                </a:solidFill>
                <a:latin typeface="Tahoma "/>
              </a:rPr>
              <a:t>S + </a:t>
            </a:r>
            <a:r>
              <a:rPr lang="en-US" b="1" baseline="30000">
                <a:solidFill>
                  <a:srgbClr val="2D2D8A"/>
                </a:solidFill>
                <a:latin typeface="Tahoma "/>
              </a:rPr>
              <a:t>64</a:t>
            </a:r>
            <a:r>
              <a:rPr lang="en-US" b="1">
                <a:solidFill>
                  <a:srgbClr val="2D2D8A"/>
                </a:solidFill>
                <a:latin typeface="Tahoma "/>
              </a:rPr>
              <a:t>Ni @ E</a:t>
            </a:r>
            <a:r>
              <a:rPr lang="en-US" b="1" baseline="-25000">
                <a:solidFill>
                  <a:srgbClr val="2D2D8A"/>
                </a:solidFill>
                <a:latin typeface="Tahoma "/>
              </a:rPr>
              <a:t>lab</a:t>
            </a:r>
            <a:r>
              <a:rPr lang="en-US" b="1">
                <a:solidFill>
                  <a:srgbClr val="2D2D8A"/>
                </a:solidFill>
                <a:latin typeface="Tahoma "/>
              </a:rPr>
              <a:t>= 84 MeV</a:t>
            </a:r>
            <a:endParaRPr lang="it-IT"/>
          </a:p>
        </p:txBody>
      </p:sp>
      <p:sp>
        <p:nvSpPr>
          <p:cNvPr id="63494" name="Rettangolo 8"/>
          <p:cNvSpPr>
            <a:spLocks noChangeArrowheads="1"/>
          </p:cNvSpPr>
          <p:nvPr/>
        </p:nvSpPr>
        <p:spPr bwMode="auto">
          <a:xfrm>
            <a:off x="1038225" y="1689100"/>
            <a:ext cx="3389313" cy="400050"/>
          </a:xfrm>
          <a:prstGeom prst="rect">
            <a:avLst/>
          </a:prstGeom>
          <a:noFill/>
          <a:ln w="9525">
            <a:noFill/>
            <a:miter lim="800000"/>
            <a:headEnd/>
            <a:tailEnd/>
          </a:ln>
        </p:spPr>
        <p:txBody>
          <a:bodyPr wrap="none">
            <a:spAutoFit/>
          </a:bodyPr>
          <a:lstStyle/>
          <a:p>
            <a:r>
              <a:rPr lang="en-US" b="1" baseline="30000">
                <a:solidFill>
                  <a:srgbClr val="2D2D8A"/>
                </a:solidFill>
                <a:latin typeface="Tahoma "/>
              </a:rPr>
              <a:t>32</a:t>
            </a:r>
            <a:r>
              <a:rPr lang="en-US" b="1">
                <a:solidFill>
                  <a:srgbClr val="2D2D8A"/>
                </a:solidFill>
                <a:latin typeface="Tahoma "/>
              </a:rPr>
              <a:t>S + </a:t>
            </a:r>
            <a:r>
              <a:rPr lang="en-US" b="1" baseline="30000">
                <a:solidFill>
                  <a:srgbClr val="2D2D8A"/>
                </a:solidFill>
                <a:latin typeface="Tahoma "/>
              </a:rPr>
              <a:t>48</a:t>
            </a:r>
            <a:r>
              <a:rPr lang="en-US" b="1">
                <a:solidFill>
                  <a:srgbClr val="2D2D8A"/>
                </a:solidFill>
                <a:latin typeface="Tahoma "/>
              </a:rPr>
              <a:t>Ca @ E</a:t>
            </a:r>
            <a:r>
              <a:rPr lang="en-US" b="1" baseline="-25000">
                <a:solidFill>
                  <a:srgbClr val="2D2D8A"/>
                </a:solidFill>
                <a:latin typeface="Tahoma "/>
              </a:rPr>
              <a:t>lab</a:t>
            </a:r>
            <a:r>
              <a:rPr lang="en-US" b="1">
                <a:solidFill>
                  <a:srgbClr val="2D2D8A"/>
                </a:solidFill>
                <a:latin typeface="Tahoma "/>
              </a:rPr>
              <a:t>= 84 MeV</a:t>
            </a:r>
            <a:endParaRPr lang="it-IT"/>
          </a:p>
        </p:txBody>
      </p:sp>
      <p:sp>
        <p:nvSpPr>
          <p:cNvPr id="63495" name="Rettangolo 9"/>
          <p:cNvSpPr>
            <a:spLocks noChangeArrowheads="1"/>
          </p:cNvSpPr>
          <p:nvPr/>
        </p:nvSpPr>
        <p:spPr bwMode="auto">
          <a:xfrm>
            <a:off x="2301875" y="3860800"/>
            <a:ext cx="541338" cy="400050"/>
          </a:xfrm>
          <a:prstGeom prst="rect">
            <a:avLst/>
          </a:prstGeom>
          <a:noFill/>
          <a:ln w="9525">
            <a:noFill/>
            <a:miter lim="800000"/>
            <a:headEnd/>
            <a:tailEnd/>
          </a:ln>
        </p:spPr>
        <p:txBody>
          <a:bodyPr wrap="none">
            <a:spAutoFit/>
          </a:bodyPr>
          <a:lstStyle/>
          <a:p>
            <a:pPr algn="just"/>
            <a:r>
              <a:rPr lang="en-US" b="1">
                <a:solidFill>
                  <a:srgbClr val="FF0000"/>
                </a:solidFill>
                <a:latin typeface="Tahoma "/>
              </a:rPr>
              <a:t>ER</a:t>
            </a:r>
            <a:endParaRPr lang="en-US" b="1" baseline="30000">
              <a:solidFill>
                <a:srgbClr val="FF0000"/>
              </a:solidFill>
              <a:latin typeface="Tahoma "/>
            </a:endParaRPr>
          </a:p>
        </p:txBody>
      </p:sp>
      <p:sp>
        <p:nvSpPr>
          <p:cNvPr id="63496" name="Rettangolo 10"/>
          <p:cNvSpPr>
            <a:spLocks noChangeArrowheads="1"/>
          </p:cNvSpPr>
          <p:nvPr/>
        </p:nvSpPr>
        <p:spPr bwMode="auto">
          <a:xfrm>
            <a:off x="5973763" y="3821113"/>
            <a:ext cx="542925" cy="400050"/>
          </a:xfrm>
          <a:prstGeom prst="rect">
            <a:avLst/>
          </a:prstGeom>
          <a:noFill/>
          <a:ln w="9525">
            <a:noFill/>
            <a:miter lim="800000"/>
            <a:headEnd/>
            <a:tailEnd/>
          </a:ln>
        </p:spPr>
        <p:txBody>
          <a:bodyPr wrap="none">
            <a:spAutoFit/>
          </a:bodyPr>
          <a:lstStyle/>
          <a:p>
            <a:pPr algn="just"/>
            <a:r>
              <a:rPr lang="en-US" b="1">
                <a:solidFill>
                  <a:srgbClr val="FF0000"/>
                </a:solidFill>
                <a:latin typeface="Tahoma "/>
              </a:rPr>
              <a:t>ER</a:t>
            </a:r>
            <a:endParaRPr lang="en-US" b="1" baseline="30000">
              <a:solidFill>
                <a:srgbClr val="FF0000"/>
              </a:solidFill>
              <a:latin typeface="Tahoma "/>
            </a:endParaRPr>
          </a:p>
        </p:txBody>
      </p:sp>
      <p:sp>
        <p:nvSpPr>
          <p:cNvPr id="63497" name="Rettangolo 11"/>
          <p:cNvSpPr>
            <a:spLocks noChangeArrowheads="1"/>
          </p:cNvSpPr>
          <p:nvPr/>
        </p:nvSpPr>
        <p:spPr bwMode="auto">
          <a:xfrm>
            <a:off x="2352675" y="2884488"/>
            <a:ext cx="546100" cy="400050"/>
          </a:xfrm>
          <a:prstGeom prst="rect">
            <a:avLst/>
          </a:prstGeom>
          <a:noFill/>
          <a:ln w="9525">
            <a:noFill/>
            <a:miter lim="800000"/>
            <a:headEnd/>
            <a:tailEnd/>
          </a:ln>
        </p:spPr>
        <p:txBody>
          <a:bodyPr wrap="none">
            <a:spAutoFit/>
          </a:bodyPr>
          <a:lstStyle/>
          <a:p>
            <a:pPr algn="just"/>
            <a:r>
              <a:rPr lang="en-US" b="1" baseline="30000">
                <a:solidFill>
                  <a:srgbClr val="FF0000"/>
                </a:solidFill>
                <a:latin typeface="Tahoma "/>
              </a:rPr>
              <a:t>32</a:t>
            </a:r>
            <a:r>
              <a:rPr lang="en-US" b="1">
                <a:solidFill>
                  <a:srgbClr val="FF0000"/>
                </a:solidFill>
                <a:latin typeface="Tahoma "/>
              </a:rPr>
              <a:t>S</a:t>
            </a:r>
            <a:endParaRPr lang="en-US" b="1" baseline="30000">
              <a:solidFill>
                <a:srgbClr val="FF0000"/>
              </a:solidFill>
              <a:latin typeface="Tahoma "/>
            </a:endParaRPr>
          </a:p>
        </p:txBody>
      </p:sp>
      <p:sp>
        <p:nvSpPr>
          <p:cNvPr id="63498" name="Rettangolo 12"/>
          <p:cNvSpPr>
            <a:spLocks noChangeArrowheads="1"/>
          </p:cNvSpPr>
          <p:nvPr/>
        </p:nvSpPr>
        <p:spPr bwMode="auto">
          <a:xfrm>
            <a:off x="6994525" y="2913063"/>
            <a:ext cx="546100" cy="400050"/>
          </a:xfrm>
          <a:prstGeom prst="rect">
            <a:avLst/>
          </a:prstGeom>
          <a:noFill/>
          <a:ln w="9525">
            <a:noFill/>
            <a:miter lim="800000"/>
            <a:headEnd/>
            <a:tailEnd/>
          </a:ln>
        </p:spPr>
        <p:txBody>
          <a:bodyPr wrap="none">
            <a:spAutoFit/>
          </a:bodyPr>
          <a:lstStyle/>
          <a:p>
            <a:pPr algn="just"/>
            <a:r>
              <a:rPr lang="en-US" b="1" baseline="30000">
                <a:solidFill>
                  <a:srgbClr val="FF0000"/>
                </a:solidFill>
                <a:latin typeface="Tahoma "/>
              </a:rPr>
              <a:t>32</a:t>
            </a:r>
            <a:r>
              <a:rPr lang="en-US" b="1">
                <a:solidFill>
                  <a:srgbClr val="FF0000"/>
                </a:solidFill>
                <a:latin typeface="Tahoma "/>
              </a:rPr>
              <a:t>S</a:t>
            </a:r>
            <a:endParaRPr lang="en-US" b="1" baseline="30000">
              <a:solidFill>
                <a:srgbClr val="FF0000"/>
              </a:solidFill>
              <a:latin typeface="Tahoma "/>
            </a:endParaRPr>
          </a:p>
        </p:txBody>
      </p:sp>
      <p:sp>
        <p:nvSpPr>
          <p:cNvPr id="63499" name="Rettangolo 1"/>
          <p:cNvSpPr>
            <a:spLocks noChangeArrowheads="1"/>
          </p:cNvSpPr>
          <p:nvPr/>
        </p:nvSpPr>
        <p:spPr bwMode="auto">
          <a:xfrm>
            <a:off x="395288" y="5397500"/>
            <a:ext cx="8353425" cy="1200150"/>
          </a:xfrm>
          <a:prstGeom prst="rect">
            <a:avLst/>
          </a:prstGeom>
          <a:noFill/>
          <a:ln w="9525">
            <a:noFill/>
            <a:miter lim="800000"/>
            <a:headEnd/>
            <a:tailEnd/>
          </a:ln>
        </p:spPr>
        <p:txBody>
          <a:bodyPr>
            <a:spAutoFit/>
          </a:bodyPr>
          <a:lstStyle/>
          <a:p>
            <a:pPr algn="just"/>
            <a:r>
              <a:rPr lang="en-US" sz="1800">
                <a:solidFill>
                  <a:srgbClr val="2D2D8A"/>
                </a:solidFill>
                <a:latin typeface="Tahoma "/>
              </a:rPr>
              <a:t>For technical problems (vacuum problems of the tandem) the test was not completed: we will ask for two more days in autumn to study the </a:t>
            </a:r>
            <a:r>
              <a:rPr lang="en-US" sz="1800" b="1">
                <a:solidFill>
                  <a:srgbClr val="2D2D8A"/>
                </a:solidFill>
                <a:latin typeface="Tahoma "/>
              </a:rPr>
              <a:t>transmission</a:t>
            </a:r>
            <a:r>
              <a:rPr lang="en-US" sz="1800">
                <a:solidFill>
                  <a:srgbClr val="2D2D8A"/>
                </a:solidFill>
                <a:latin typeface="Tahoma "/>
              </a:rPr>
              <a:t> of the EXOTIC beam line which was lower than that expected (probably because of primary beam alignment problems)</a:t>
            </a:r>
          </a:p>
        </p:txBody>
      </p:sp>
      <p:sp>
        <p:nvSpPr>
          <p:cNvPr id="63500" name="Rettangolo 13"/>
          <p:cNvSpPr>
            <a:spLocks noChangeArrowheads="1"/>
          </p:cNvSpPr>
          <p:nvPr/>
        </p:nvSpPr>
        <p:spPr bwMode="auto">
          <a:xfrm rot="-5400000">
            <a:off x="-182562" y="3359149"/>
            <a:ext cx="692150" cy="400051"/>
          </a:xfrm>
          <a:prstGeom prst="rect">
            <a:avLst/>
          </a:prstGeom>
          <a:noFill/>
          <a:ln w="9525">
            <a:noFill/>
            <a:miter lim="800000"/>
            <a:headEnd/>
            <a:tailEnd/>
          </a:ln>
        </p:spPr>
        <p:txBody>
          <a:bodyPr wrap="none">
            <a:spAutoFit/>
          </a:bodyPr>
          <a:lstStyle/>
          <a:p>
            <a:pPr algn="just"/>
            <a:r>
              <a:rPr lang="en-US" b="1">
                <a:solidFill>
                  <a:schemeClr val="tx2"/>
                </a:solidFill>
                <a:latin typeface="Tahoma "/>
              </a:rPr>
              <a:t>TOF</a:t>
            </a:r>
            <a:endParaRPr lang="en-US" b="1" baseline="30000">
              <a:solidFill>
                <a:schemeClr val="tx2"/>
              </a:solidFill>
              <a:latin typeface="Tahoma "/>
            </a:endParaRPr>
          </a:p>
        </p:txBody>
      </p:sp>
      <p:sp>
        <p:nvSpPr>
          <p:cNvPr id="63501" name="Rettangolo 14"/>
          <p:cNvSpPr>
            <a:spLocks noChangeArrowheads="1"/>
          </p:cNvSpPr>
          <p:nvPr/>
        </p:nvSpPr>
        <p:spPr bwMode="auto">
          <a:xfrm>
            <a:off x="3927475" y="4941888"/>
            <a:ext cx="357188" cy="400050"/>
          </a:xfrm>
          <a:prstGeom prst="rect">
            <a:avLst/>
          </a:prstGeom>
          <a:noFill/>
          <a:ln w="9525">
            <a:noFill/>
            <a:miter lim="800000"/>
            <a:headEnd/>
            <a:tailEnd/>
          </a:ln>
        </p:spPr>
        <p:txBody>
          <a:bodyPr wrap="none">
            <a:spAutoFit/>
          </a:bodyPr>
          <a:lstStyle/>
          <a:p>
            <a:pPr algn="just"/>
            <a:r>
              <a:rPr lang="en-US" b="1">
                <a:solidFill>
                  <a:schemeClr val="tx2"/>
                </a:solidFill>
                <a:latin typeface="Tahoma "/>
              </a:rPr>
              <a:t>E</a:t>
            </a:r>
          </a:p>
        </p:txBody>
      </p:sp>
      <p:sp>
        <p:nvSpPr>
          <p:cNvPr id="63502" name="Rettangolo 16"/>
          <p:cNvSpPr>
            <a:spLocks noChangeArrowheads="1"/>
          </p:cNvSpPr>
          <p:nvPr/>
        </p:nvSpPr>
        <p:spPr bwMode="auto">
          <a:xfrm>
            <a:off x="8609013" y="4941888"/>
            <a:ext cx="355600" cy="400050"/>
          </a:xfrm>
          <a:prstGeom prst="rect">
            <a:avLst/>
          </a:prstGeom>
          <a:noFill/>
          <a:ln w="9525">
            <a:noFill/>
            <a:miter lim="800000"/>
            <a:headEnd/>
            <a:tailEnd/>
          </a:ln>
        </p:spPr>
        <p:txBody>
          <a:bodyPr wrap="none">
            <a:spAutoFit/>
          </a:bodyPr>
          <a:lstStyle/>
          <a:p>
            <a:pPr algn="just"/>
            <a:r>
              <a:rPr lang="en-US" b="1">
                <a:solidFill>
                  <a:schemeClr val="tx2"/>
                </a:solidFill>
                <a:latin typeface="Tahoma "/>
              </a:rPr>
              <a:t>E</a:t>
            </a: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egnaposto contenuto 2"/>
          <p:cNvSpPr>
            <a:spLocks noGrp="1"/>
          </p:cNvSpPr>
          <p:nvPr>
            <p:ph idx="1"/>
          </p:nvPr>
        </p:nvSpPr>
        <p:spPr>
          <a:xfrm>
            <a:off x="427038" y="765175"/>
            <a:ext cx="8289925" cy="5675313"/>
          </a:xfrm>
        </p:spPr>
        <p:txBody>
          <a:bodyPr/>
          <a:lstStyle/>
          <a:p>
            <a:pPr marL="0" lvl="1" indent="0" algn="just">
              <a:spcBef>
                <a:spcPct val="50000"/>
              </a:spcBef>
              <a:buFont typeface="Wingdings" pitchFamily="2" charset="2"/>
              <a:buNone/>
            </a:pPr>
            <a:r>
              <a:rPr lang="en-US" sz="1700" b="1" smtClean="0">
                <a:solidFill>
                  <a:srgbClr val="2D2D8A"/>
                </a:solidFill>
                <a:latin typeface="Tahoma" pitchFamily="34" charset="0"/>
                <a:cs typeface="Tahoma" pitchFamily="34" charset="0"/>
              </a:rPr>
              <a:t>Fall/2013: </a:t>
            </a:r>
            <a:r>
              <a:rPr lang="en-US" sz="1700" b="1" baseline="30000" smtClean="0">
                <a:solidFill>
                  <a:srgbClr val="2D2D8A"/>
                </a:solidFill>
                <a:latin typeface="Tahoma" pitchFamily="34" charset="0"/>
                <a:cs typeface="Tahoma" pitchFamily="34" charset="0"/>
              </a:rPr>
              <a:t>7</a:t>
            </a:r>
            <a:r>
              <a:rPr lang="en-US" sz="1700" b="1" smtClean="0">
                <a:solidFill>
                  <a:srgbClr val="2D2D8A"/>
                </a:solidFill>
                <a:latin typeface="Tahoma" pitchFamily="34" charset="0"/>
                <a:cs typeface="Tahoma" pitchFamily="34" charset="0"/>
              </a:rPr>
              <a:t>Be + </a:t>
            </a:r>
            <a:r>
              <a:rPr lang="en-US" sz="1700" b="1" baseline="30000" smtClean="0">
                <a:solidFill>
                  <a:srgbClr val="2D2D8A"/>
                </a:solidFill>
                <a:latin typeface="Tahoma" pitchFamily="34" charset="0"/>
                <a:cs typeface="Tahoma" pitchFamily="34" charset="0"/>
              </a:rPr>
              <a:t>208</a:t>
            </a:r>
            <a:r>
              <a:rPr lang="en-US" sz="1700" b="1" smtClean="0">
                <a:solidFill>
                  <a:srgbClr val="2D2D8A"/>
                </a:solidFill>
                <a:latin typeface="Tahoma" pitchFamily="34" charset="0"/>
                <a:cs typeface="Tahoma" pitchFamily="34" charset="0"/>
              </a:rPr>
              <a:t>Pb</a:t>
            </a:r>
            <a:r>
              <a:rPr lang="en-US" sz="1700" smtClean="0">
                <a:solidFill>
                  <a:srgbClr val="2D2D8A"/>
                </a:solidFill>
                <a:latin typeface="Tahoma" pitchFamily="34" charset="0"/>
                <a:cs typeface="Tahoma" pitchFamily="34" charset="0"/>
              </a:rPr>
              <a:t>: study of the elastic scattering and exclusive and inclusive breakup of the </a:t>
            </a:r>
            <a:r>
              <a:rPr lang="en-US" sz="1700" baseline="30000" smtClean="0">
                <a:solidFill>
                  <a:srgbClr val="2D2D8A"/>
                </a:solidFill>
                <a:latin typeface="Tahoma" pitchFamily="34" charset="0"/>
                <a:cs typeface="Tahoma" pitchFamily="34" charset="0"/>
              </a:rPr>
              <a:t>7</a:t>
            </a:r>
            <a:r>
              <a:rPr lang="en-US" sz="1700" smtClean="0">
                <a:solidFill>
                  <a:srgbClr val="2D2D8A"/>
                </a:solidFill>
                <a:latin typeface="Tahoma" pitchFamily="34" charset="0"/>
                <a:cs typeface="Tahoma" pitchFamily="34" charset="0"/>
              </a:rPr>
              <a:t>Be RIB in </a:t>
            </a:r>
            <a:r>
              <a:rPr lang="en-US" sz="1700" baseline="30000" smtClean="0">
                <a:solidFill>
                  <a:srgbClr val="2D2D8A"/>
                </a:solidFill>
                <a:latin typeface="Tahoma" pitchFamily="34" charset="0"/>
                <a:cs typeface="Tahoma" pitchFamily="34" charset="0"/>
              </a:rPr>
              <a:t>3</a:t>
            </a:r>
            <a:r>
              <a:rPr lang="en-US" sz="1700" smtClean="0">
                <a:solidFill>
                  <a:srgbClr val="2D2D8A"/>
                </a:solidFill>
                <a:latin typeface="Tahoma" pitchFamily="34" charset="0"/>
                <a:cs typeface="Tahoma" pitchFamily="34" charset="0"/>
              </a:rPr>
              <a:t>He and </a:t>
            </a:r>
            <a:r>
              <a:rPr lang="en-US" sz="1700" baseline="30000" smtClean="0">
                <a:solidFill>
                  <a:srgbClr val="2D2D8A"/>
                </a:solidFill>
                <a:latin typeface="Tahoma" pitchFamily="34" charset="0"/>
                <a:cs typeface="Tahoma" pitchFamily="34" charset="0"/>
              </a:rPr>
              <a:t>4</a:t>
            </a:r>
            <a:r>
              <a:rPr lang="en-US" sz="1700" smtClean="0">
                <a:solidFill>
                  <a:srgbClr val="2D2D8A"/>
                </a:solidFill>
                <a:latin typeface="Tahoma" pitchFamily="34" charset="0"/>
                <a:cs typeface="Tahoma" pitchFamily="34" charset="0"/>
              </a:rPr>
              <a:t>He fragments at Coulomb energies </a:t>
            </a:r>
          </a:p>
          <a:p>
            <a:pPr marL="0" lvl="1" indent="0" algn="just">
              <a:spcBef>
                <a:spcPct val="50000"/>
              </a:spcBef>
              <a:buFont typeface="Wingdings" pitchFamily="2" charset="2"/>
              <a:buNone/>
            </a:pPr>
            <a:r>
              <a:rPr lang="en-US" sz="1700" b="1" smtClean="0">
                <a:solidFill>
                  <a:srgbClr val="2D2D8A"/>
                </a:solidFill>
                <a:latin typeface="Tahoma" pitchFamily="34" charset="0"/>
                <a:cs typeface="Tahoma" pitchFamily="34" charset="0"/>
              </a:rPr>
              <a:t>Experimental set up: </a:t>
            </a:r>
            <a:r>
              <a:rPr lang="en-US" sz="1700" smtClean="0">
                <a:solidFill>
                  <a:srgbClr val="2D2D8A"/>
                </a:solidFill>
                <a:latin typeface="Tahoma" pitchFamily="34" charset="0"/>
                <a:cs typeface="Tahoma" pitchFamily="34" charset="0"/>
              </a:rPr>
              <a:t>6 EXPADES telescopes (DSSD 40 +300 </a:t>
            </a:r>
            <a:r>
              <a:rPr lang="en-US" sz="1700" smtClean="0">
                <a:solidFill>
                  <a:srgbClr val="2D2D8A"/>
                </a:solidFill>
                <a:latin typeface="Symbol" pitchFamily="18" charset="2"/>
                <a:cs typeface="Tahoma" pitchFamily="34" charset="0"/>
              </a:rPr>
              <a:t>m</a:t>
            </a:r>
            <a:r>
              <a:rPr lang="en-US" sz="1700" smtClean="0">
                <a:solidFill>
                  <a:srgbClr val="2D2D8A"/>
                </a:solidFill>
                <a:latin typeface="Tahoma" pitchFamily="34" charset="0"/>
                <a:cs typeface="Tahoma" pitchFamily="34" charset="0"/>
              </a:rPr>
              <a:t>m)</a:t>
            </a:r>
          </a:p>
          <a:p>
            <a:pPr marL="0" lvl="1" indent="0" algn="just">
              <a:spcBef>
                <a:spcPct val="50000"/>
              </a:spcBef>
              <a:buFont typeface="Wingdings" pitchFamily="2" charset="2"/>
              <a:buNone/>
            </a:pPr>
            <a:endParaRPr lang="en-US" sz="1700" smtClean="0">
              <a:solidFill>
                <a:srgbClr val="2D2D8A"/>
              </a:solidFill>
              <a:latin typeface="Tahoma" pitchFamily="34" charset="0"/>
              <a:cs typeface="Tahoma" pitchFamily="34" charset="0"/>
            </a:endParaRPr>
          </a:p>
          <a:p>
            <a:pPr marL="0" lvl="1" indent="0" algn="just">
              <a:spcBef>
                <a:spcPct val="50000"/>
              </a:spcBef>
              <a:buFont typeface="Wingdings" pitchFamily="2" charset="2"/>
              <a:buNone/>
            </a:pPr>
            <a:r>
              <a:rPr lang="en-US" sz="1700" b="1" smtClean="0">
                <a:solidFill>
                  <a:srgbClr val="2D2D8A"/>
                </a:solidFill>
                <a:latin typeface="Tahoma" pitchFamily="34" charset="0"/>
                <a:cs typeface="Tahoma" pitchFamily="34" charset="0"/>
              </a:rPr>
              <a:t>Fall/2013: </a:t>
            </a:r>
            <a:r>
              <a:rPr lang="en-US" sz="1700" b="1" baseline="30000" smtClean="0">
                <a:solidFill>
                  <a:srgbClr val="2D2D8A"/>
                </a:solidFill>
                <a:latin typeface="Tahoma" pitchFamily="34" charset="0"/>
                <a:cs typeface="Tahoma" pitchFamily="34" charset="0"/>
              </a:rPr>
              <a:t>7</a:t>
            </a:r>
            <a:r>
              <a:rPr lang="en-US" sz="1700" b="1" smtClean="0">
                <a:solidFill>
                  <a:srgbClr val="2D2D8A"/>
                </a:solidFill>
                <a:latin typeface="Tahoma" pitchFamily="34" charset="0"/>
                <a:cs typeface="Tahoma" pitchFamily="34" charset="0"/>
              </a:rPr>
              <a:t>Be + </a:t>
            </a:r>
            <a:r>
              <a:rPr lang="en-US" sz="1700" b="1" baseline="30000" smtClean="0">
                <a:solidFill>
                  <a:srgbClr val="2D2D8A"/>
                </a:solidFill>
                <a:latin typeface="Tahoma" pitchFamily="34" charset="0"/>
                <a:cs typeface="Tahoma" pitchFamily="34" charset="0"/>
              </a:rPr>
              <a:t>28</a:t>
            </a:r>
            <a:r>
              <a:rPr lang="en-US" sz="1700" b="1" smtClean="0">
                <a:solidFill>
                  <a:srgbClr val="2D2D8A"/>
                </a:solidFill>
                <a:latin typeface="Tahoma" pitchFamily="34" charset="0"/>
                <a:cs typeface="Tahoma" pitchFamily="34" charset="0"/>
              </a:rPr>
              <a:t>Si reaction </a:t>
            </a:r>
            <a:r>
              <a:rPr lang="en-US" sz="1700" smtClean="0">
                <a:solidFill>
                  <a:srgbClr val="2D2D8A"/>
                </a:solidFill>
                <a:latin typeface="Tahoma" pitchFamily="34" charset="0"/>
                <a:cs typeface="Tahoma" pitchFamily="34" charset="0"/>
              </a:rPr>
              <a:t>at EXOTIC at five near-barrier energies. At the highest energy a full study of both elastic scattering and relevant reaction mechanisms (transfer, breakup and fusion) will be performed, while the focus at the lower energies will be on the elastic scattering for probing the energy dependence of the optical potential and therefore the potential threshold anomaly </a:t>
            </a:r>
          </a:p>
          <a:p>
            <a:pPr marL="0" lvl="1" indent="0" algn="just">
              <a:spcBef>
                <a:spcPct val="50000"/>
              </a:spcBef>
              <a:buFont typeface="Wingdings" pitchFamily="2" charset="2"/>
              <a:buNone/>
            </a:pPr>
            <a:r>
              <a:rPr lang="en-US" sz="1700" b="1" smtClean="0">
                <a:solidFill>
                  <a:srgbClr val="2D2D8A"/>
                </a:solidFill>
                <a:latin typeface="Tahoma" pitchFamily="34" charset="0"/>
                <a:cs typeface="Tahoma" pitchFamily="34" charset="0"/>
              </a:rPr>
              <a:t>Experimental set up: </a:t>
            </a:r>
            <a:r>
              <a:rPr lang="en-US" sz="1700" smtClean="0">
                <a:solidFill>
                  <a:srgbClr val="2D2D8A"/>
                </a:solidFill>
                <a:latin typeface="Tahoma" pitchFamily="34" charset="0"/>
                <a:cs typeface="Tahoma" pitchFamily="34" charset="0"/>
              </a:rPr>
              <a:t>6 EXPADES telescopes (DSSD 40 +300 </a:t>
            </a:r>
            <a:r>
              <a:rPr lang="en-US" sz="1700" smtClean="0">
                <a:solidFill>
                  <a:srgbClr val="2D2D8A"/>
                </a:solidFill>
                <a:latin typeface="Symbol" pitchFamily="18" charset="2"/>
                <a:cs typeface="Tahoma" pitchFamily="34" charset="0"/>
              </a:rPr>
              <a:t>m</a:t>
            </a:r>
            <a:r>
              <a:rPr lang="en-US" sz="1700" smtClean="0">
                <a:solidFill>
                  <a:srgbClr val="2D2D8A"/>
                </a:solidFill>
                <a:latin typeface="Tahoma" pitchFamily="34" charset="0"/>
                <a:cs typeface="Tahoma" pitchFamily="34" charset="0"/>
              </a:rPr>
              <a:t>m)</a:t>
            </a:r>
          </a:p>
          <a:p>
            <a:pPr marL="0" lvl="1" indent="0" algn="just">
              <a:spcBef>
                <a:spcPct val="50000"/>
              </a:spcBef>
              <a:buFont typeface="Wingdings" pitchFamily="2" charset="2"/>
              <a:buNone/>
            </a:pPr>
            <a:endParaRPr lang="en-US" sz="1700" b="1" smtClean="0">
              <a:solidFill>
                <a:srgbClr val="2D2D8A"/>
              </a:solidFill>
              <a:latin typeface="Tahoma" pitchFamily="34" charset="0"/>
              <a:cs typeface="Tahoma" pitchFamily="34" charset="0"/>
            </a:endParaRPr>
          </a:p>
          <a:p>
            <a:pPr marL="0" indent="0" algn="just">
              <a:buFont typeface="Wingdings" pitchFamily="2" charset="2"/>
              <a:buNone/>
            </a:pPr>
            <a:r>
              <a:rPr lang="en-US" sz="1700" b="1" smtClean="0">
                <a:solidFill>
                  <a:srgbClr val="2D2D8A"/>
                </a:solidFill>
                <a:latin typeface="Tahoma" pitchFamily="34" charset="0"/>
                <a:cs typeface="Tahoma" pitchFamily="34" charset="0"/>
              </a:rPr>
              <a:t>Fall/2013: </a:t>
            </a:r>
            <a:r>
              <a:rPr lang="en-US" sz="1700" baseline="30000" smtClean="0">
                <a:solidFill>
                  <a:srgbClr val="2D2D8A"/>
                </a:solidFill>
                <a:latin typeface="Tahoma" pitchFamily="34" charset="0"/>
                <a:cs typeface="Tahoma" pitchFamily="34" charset="0"/>
              </a:rPr>
              <a:t>15</a:t>
            </a:r>
            <a:r>
              <a:rPr lang="en-US" sz="1700" smtClean="0">
                <a:solidFill>
                  <a:srgbClr val="2D2D8A"/>
                </a:solidFill>
                <a:latin typeface="Tahoma" pitchFamily="34" charset="0"/>
                <a:cs typeface="Tahoma" pitchFamily="34" charset="0"/>
              </a:rPr>
              <a:t>O radioactive beam production at EXOTIC. The </a:t>
            </a:r>
            <a:r>
              <a:rPr lang="en-US" sz="1700" baseline="30000" smtClean="0">
                <a:solidFill>
                  <a:srgbClr val="2D2D8A"/>
                </a:solidFill>
                <a:latin typeface="Tahoma" pitchFamily="34" charset="0"/>
                <a:cs typeface="Tahoma" pitchFamily="34" charset="0"/>
              </a:rPr>
              <a:t>15</a:t>
            </a:r>
            <a:r>
              <a:rPr lang="en-US" sz="1700" smtClean="0">
                <a:solidFill>
                  <a:srgbClr val="2D2D8A"/>
                </a:solidFill>
                <a:latin typeface="Tahoma" pitchFamily="34" charset="0"/>
                <a:cs typeface="Tahoma" pitchFamily="34" charset="0"/>
              </a:rPr>
              <a:t>O can be used in order to search for possible cluster configurations </a:t>
            </a:r>
            <a:r>
              <a:rPr lang="en-US" sz="1700" baseline="30000" smtClean="0">
                <a:solidFill>
                  <a:srgbClr val="2D2D8A"/>
                </a:solidFill>
                <a:latin typeface="Tahoma" pitchFamily="34" charset="0"/>
                <a:cs typeface="Tahoma" pitchFamily="34" charset="0"/>
              </a:rPr>
              <a:t>15</a:t>
            </a:r>
            <a:r>
              <a:rPr lang="en-US" sz="1700" smtClean="0">
                <a:solidFill>
                  <a:srgbClr val="2D2D8A"/>
                </a:solidFill>
                <a:latin typeface="Tahoma" pitchFamily="34" charset="0"/>
                <a:cs typeface="Tahoma" pitchFamily="34" charset="0"/>
              </a:rPr>
              <a:t>O + </a:t>
            </a:r>
            <a:r>
              <a:rPr lang="en-US" sz="1700" smtClean="0">
                <a:solidFill>
                  <a:srgbClr val="2D2D8A"/>
                </a:solidFill>
                <a:latin typeface="Symbol" pitchFamily="18" charset="2"/>
                <a:cs typeface="Tahoma" pitchFamily="34" charset="0"/>
              </a:rPr>
              <a:t>a</a:t>
            </a:r>
            <a:r>
              <a:rPr lang="en-US" sz="1700" smtClean="0">
                <a:solidFill>
                  <a:srgbClr val="2D2D8A"/>
                </a:solidFill>
                <a:latin typeface="Tahoma" pitchFamily="34" charset="0"/>
                <a:cs typeface="Tahoma" pitchFamily="34" charset="0"/>
              </a:rPr>
              <a:t> in the p-rich nucleus </a:t>
            </a:r>
            <a:r>
              <a:rPr lang="en-US" sz="1700" baseline="30000" smtClean="0">
                <a:solidFill>
                  <a:srgbClr val="2D2D8A"/>
                </a:solidFill>
                <a:latin typeface="Tahoma" pitchFamily="34" charset="0"/>
                <a:cs typeface="Tahoma" pitchFamily="34" charset="0"/>
              </a:rPr>
              <a:t>19</a:t>
            </a:r>
            <a:r>
              <a:rPr lang="en-US" sz="1700" smtClean="0">
                <a:solidFill>
                  <a:srgbClr val="2D2D8A"/>
                </a:solidFill>
                <a:latin typeface="Tahoma" pitchFamily="34" charset="0"/>
                <a:cs typeface="Tahoma" pitchFamily="34" charset="0"/>
              </a:rPr>
              <a:t>Ne by using the Thick Target Inverse Kinematics scattering. The measurements of the</a:t>
            </a:r>
            <a:r>
              <a:rPr lang="en-US" sz="1700" smtClean="0">
                <a:solidFill>
                  <a:srgbClr val="2D2D8A"/>
                </a:solidFill>
                <a:latin typeface="Symbol" pitchFamily="18" charset="2"/>
                <a:cs typeface="Tahoma" pitchFamily="34" charset="0"/>
              </a:rPr>
              <a:t> a</a:t>
            </a:r>
            <a:r>
              <a:rPr lang="en-US" sz="1700" smtClean="0">
                <a:solidFill>
                  <a:srgbClr val="2D2D8A"/>
                </a:solidFill>
                <a:latin typeface="Tahoma" pitchFamily="34" charset="0"/>
                <a:cs typeface="Tahoma" pitchFamily="34" charset="0"/>
              </a:rPr>
              <a:t> decay width of low energy resonances in the elastic scattering excitation function </a:t>
            </a:r>
            <a:r>
              <a:rPr lang="en-US" sz="1700" baseline="30000" smtClean="0">
                <a:solidFill>
                  <a:srgbClr val="2D2D8A"/>
                </a:solidFill>
                <a:latin typeface="Tahoma" pitchFamily="34" charset="0"/>
                <a:cs typeface="Tahoma" pitchFamily="34" charset="0"/>
              </a:rPr>
              <a:t>15</a:t>
            </a:r>
            <a:r>
              <a:rPr lang="en-US" sz="1700" smtClean="0">
                <a:solidFill>
                  <a:srgbClr val="2D2D8A"/>
                </a:solidFill>
                <a:latin typeface="Tahoma" pitchFamily="34" charset="0"/>
                <a:cs typeface="Tahoma" pitchFamily="34" charset="0"/>
              </a:rPr>
              <a:t>O(</a:t>
            </a:r>
            <a:r>
              <a:rPr lang="en-US" sz="1700" smtClean="0">
                <a:solidFill>
                  <a:srgbClr val="2D2D8A"/>
                </a:solidFill>
                <a:latin typeface="Symbol" pitchFamily="18" charset="2"/>
                <a:cs typeface="Tahoma" pitchFamily="34" charset="0"/>
              </a:rPr>
              <a:t>a</a:t>
            </a:r>
            <a:r>
              <a:rPr lang="en-US" sz="1700" smtClean="0">
                <a:solidFill>
                  <a:srgbClr val="2D2D8A"/>
                </a:solidFill>
                <a:latin typeface="Tahoma" pitchFamily="34" charset="0"/>
                <a:cs typeface="Tahoma" pitchFamily="34" charset="0"/>
              </a:rPr>
              <a:t>, </a:t>
            </a:r>
            <a:r>
              <a:rPr lang="en-US" sz="1700" smtClean="0">
                <a:solidFill>
                  <a:srgbClr val="2D2D8A"/>
                </a:solidFill>
                <a:latin typeface="Symbol" pitchFamily="18" charset="2"/>
                <a:cs typeface="Tahoma" pitchFamily="34" charset="0"/>
              </a:rPr>
              <a:t>a</a:t>
            </a:r>
            <a:r>
              <a:rPr lang="en-US" sz="1700" smtClean="0">
                <a:solidFill>
                  <a:srgbClr val="2D2D8A"/>
                </a:solidFill>
                <a:latin typeface="Tahoma" pitchFamily="34" charset="0"/>
                <a:cs typeface="Tahoma" pitchFamily="34" charset="0"/>
              </a:rPr>
              <a:t>) has also an astrophysical interest since </a:t>
            </a:r>
            <a:r>
              <a:rPr lang="en-US" sz="1700" baseline="30000" smtClean="0">
                <a:solidFill>
                  <a:srgbClr val="2D2D8A"/>
                </a:solidFill>
                <a:latin typeface="Tahoma" pitchFamily="34" charset="0"/>
                <a:cs typeface="Tahoma" pitchFamily="34" charset="0"/>
              </a:rPr>
              <a:t>15</a:t>
            </a:r>
            <a:r>
              <a:rPr lang="en-US" sz="1700" smtClean="0">
                <a:solidFill>
                  <a:srgbClr val="2D2D8A"/>
                </a:solidFill>
                <a:latin typeface="Tahoma" pitchFamily="34" charset="0"/>
                <a:cs typeface="Tahoma" pitchFamily="34" charset="0"/>
              </a:rPr>
              <a:t>O is a nucleus involved in the hot CNO cycle. The </a:t>
            </a:r>
            <a:r>
              <a:rPr lang="en-US" sz="1700" baseline="30000" smtClean="0">
                <a:solidFill>
                  <a:srgbClr val="2D2D8A"/>
                </a:solidFill>
                <a:latin typeface="Tahoma" pitchFamily="34" charset="0"/>
                <a:cs typeface="Tahoma" pitchFamily="34" charset="0"/>
              </a:rPr>
              <a:t>15</a:t>
            </a:r>
            <a:r>
              <a:rPr lang="en-US" sz="1700" smtClean="0">
                <a:solidFill>
                  <a:srgbClr val="2D2D8A"/>
                </a:solidFill>
                <a:latin typeface="Tahoma" pitchFamily="34" charset="0"/>
                <a:cs typeface="Tahoma" pitchFamily="34" charset="0"/>
              </a:rPr>
              <a:t>O(</a:t>
            </a:r>
            <a:r>
              <a:rPr lang="en-US" sz="1700" smtClean="0">
                <a:solidFill>
                  <a:srgbClr val="2D2D8A"/>
                </a:solidFill>
                <a:latin typeface="Symbol" pitchFamily="18" charset="2"/>
                <a:cs typeface="Tahoma" pitchFamily="34" charset="0"/>
              </a:rPr>
              <a:t>a</a:t>
            </a:r>
            <a:r>
              <a:rPr lang="en-US" sz="1700" smtClean="0">
                <a:solidFill>
                  <a:srgbClr val="2D2D8A"/>
                </a:solidFill>
                <a:latin typeface="Tahoma" pitchFamily="34" charset="0"/>
                <a:cs typeface="Tahoma" pitchFamily="34" charset="0"/>
              </a:rPr>
              <a:t>, </a:t>
            </a:r>
            <a:r>
              <a:rPr lang="en-US" sz="1700" smtClean="0">
                <a:solidFill>
                  <a:srgbClr val="2D2D8A"/>
                </a:solidFill>
                <a:latin typeface="Symbol" pitchFamily="18" charset="2"/>
                <a:cs typeface="Tahoma" pitchFamily="34" charset="0"/>
              </a:rPr>
              <a:t>g</a:t>
            </a:r>
            <a:r>
              <a:rPr lang="en-US" sz="1700" smtClean="0">
                <a:solidFill>
                  <a:srgbClr val="2D2D8A"/>
                </a:solidFill>
                <a:latin typeface="Tahoma" pitchFamily="34" charset="0"/>
                <a:cs typeface="Tahoma" pitchFamily="34" charset="0"/>
              </a:rPr>
              <a:t>)</a:t>
            </a:r>
            <a:r>
              <a:rPr lang="en-US" sz="1700" baseline="30000" smtClean="0">
                <a:solidFill>
                  <a:srgbClr val="2D2D8A"/>
                </a:solidFill>
                <a:latin typeface="Tahoma" pitchFamily="34" charset="0"/>
                <a:cs typeface="Tahoma" pitchFamily="34" charset="0"/>
              </a:rPr>
              <a:t>19</a:t>
            </a:r>
            <a:r>
              <a:rPr lang="en-US" sz="1700" smtClean="0">
                <a:solidFill>
                  <a:srgbClr val="2D2D8A"/>
                </a:solidFill>
                <a:latin typeface="Tahoma" pitchFamily="34" charset="0"/>
                <a:cs typeface="Tahoma" pitchFamily="34" charset="0"/>
              </a:rPr>
              <a:t>Ne radiative capture represents a breakout of the Hot CNO cycle. </a:t>
            </a:r>
          </a:p>
          <a:p>
            <a:pPr marL="0" indent="0" algn="just">
              <a:buFont typeface="Wingdings" pitchFamily="2" charset="2"/>
              <a:buNone/>
            </a:pPr>
            <a:endParaRPr lang="en-US" sz="1800" smtClean="0">
              <a:solidFill>
                <a:srgbClr val="2D2D8A"/>
              </a:solidFill>
              <a:latin typeface="Tahoma" pitchFamily="34" charset="0"/>
              <a:cs typeface="Tahoma" pitchFamily="34" charset="0"/>
            </a:endParaRPr>
          </a:p>
        </p:txBody>
      </p:sp>
      <p:sp>
        <p:nvSpPr>
          <p:cNvPr id="64514" name="Rectangle 10"/>
          <p:cNvSpPr>
            <a:spLocks noChangeArrowheads="1"/>
          </p:cNvSpPr>
          <p:nvPr/>
        </p:nvSpPr>
        <p:spPr bwMode="auto">
          <a:xfrm>
            <a:off x="0" y="-26988"/>
            <a:ext cx="9144000" cy="588963"/>
          </a:xfrm>
          <a:prstGeom prst="rect">
            <a:avLst/>
          </a:prstGeom>
          <a:solidFill>
            <a:srgbClr val="2D2D8A"/>
          </a:solidFill>
          <a:ln w="9525">
            <a:noFill/>
            <a:miter lim="800000"/>
            <a:headEnd/>
            <a:tailEnd/>
          </a:ln>
        </p:spPr>
        <p:txBody>
          <a:bodyPr anchor="ctr"/>
          <a:lstStyle/>
          <a:p>
            <a:pPr algn="ctr"/>
            <a:r>
              <a:rPr lang="it-IT" b="1">
                <a:solidFill>
                  <a:srgbClr val="FFCC00"/>
                </a:solidFill>
                <a:latin typeface="Tahoma" pitchFamily="34" charset="0"/>
                <a:cs typeface="Tahoma" pitchFamily="34" charset="0"/>
              </a:rPr>
              <a:t>Approved proposals to be done @ EXOTIC by the end of 2013</a:t>
            </a: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3"/>
          <p:cNvSpPr>
            <a:spLocks noGrp="1" noChangeArrowheads="1"/>
          </p:cNvSpPr>
          <p:nvPr>
            <p:ph idx="1"/>
          </p:nvPr>
        </p:nvSpPr>
        <p:spPr>
          <a:xfrm>
            <a:off x="250825" y="1557338"/>
            <a:ext cx="8220075" cy="1943100"/>
          </a:xfrm>
          <a:solidFill>
            <a:schemeClr val="bg2"/>
          </a:solidFill>
        </p:spPr>
        <p:txBody>
          <a:bodyPr/>
          <a:lstStyle/>
          <a:p>
            <a:pPr eaLnBrk="1" hangingPunct="1">
              <a:lnSpc>
                <a:spcPct val="90000"/>
              </a:lnSpc>
            </a:pPr>
            <a:endParaRPr lang="it-IT" sz="1800" smtClean="0">
              <a:latin typeface="Tahoma" pitchFamily="34" charset="0"/>
              <a:cs typeface="Tahoma" pitchFamily="34" charset="0"/>
            </a:endParaRPr>
          </a:p>
          <a:p>
            <a:pPr eaLnBrk="1" hangingPunct="1">
              <a:lnSpc>
                <a:spcPct val="90000"/>
              </a:lnSpc>
            </a:pPr>
            <a:endParaRPr lang="it-IT" sz="1800" baseline="30000" smtClean="0">
              <a:solidFill>
                <a:srgbClr val="008000"/>
              </a:solidFill>
              <a:latin typeface="Tahoma" pitchFamily="34" charset="0"/>
              <a:cs typeface="Tahoma" pitchFamily="34" charset="0"/>
            </a:endParaRPr>
          </a:p>
          <a:p>
            <a:pPr eaLnBrk="1" hangingPunct="1">
              <a:lnSpc>
                <a:spcPct val="90000"/>
              </a:lnSpc>
            </a:pPr>
            <a:r>
              <a:rPr lang="it-IT" sz="1800" baseline="30000" smtClean="0">
                <a:solidFill>
                  <a:srgbClr val="008000"/>
                </a:solidFill>
                <a:latin typeface="Tahoma" pitchFamily="34" charset="0"/>
                <a:cs typeface="Tahoma" pitchFamily="34" charset="0"/>
              </a:rPr>
              <a:t>8</a:t>
            </a:r>
            <a:r>
              <a:rPr lang="it-IT" sz="1800" smtClean="0">
                <a:solidFill>
                  <a:srgbClr val="008000"/>
                </a:solidFill>
                <a:latin typeface="Tahoma" pitchFamily="34" charset="0"/>
                <a:cs typeface="Tahoma" pitchFamily="34" charset="0"/>
              </a:rPr>
              <a:t>B+</a:t>
            </a:r>
            <a:r>
              <a:rPr lang="it-IT" sz="1800" baseline="30000" smtClean="0">
                <a:solidFill>
                  <a:srgbClr val="008000"/>
                </a:solidFill>
                <a:latin typeface="Tahoma" pitchFamily="34" charset="0"/>
                <a:cs typeface="Tahoma" pitchFamily="34" charset="0"/>
              </a:rPr>
              <a:t>208</a:t>
            </a:r>
            <a:r>
              <a:rPr lang="it-IT" sz="1800" smtClean="0">
                <a:solidFill>
                  <a:srgbClr val="008000"/>
                </a:solidFill>
                <a:latin typeface="Tahoma" pitchFamily="34" charset="0"/>
                <a:cs typeface="Tahoma" pitchFamily="34" charset="0"/>
              </a:rPr>
              <a:t>Pb @ CRIB (Japan)</a:t>
            </a:r>
            <a:r>
              <a:rPr lang="it-IT" sz="1800" smtClean="0">
                <a:solidFill>
                  <a:schemeClr val="accent2"/>
                </a:solidFill>
                <a:latin typeface="Tahoma" pitchFamily="34" charset="0"/>
                <a:cs typeface="Tahoma" pitchFamily="34" charset="0"/>
              </a:rPr>
              <a:t>:</a:t>
            </a:r>
            <a:r>
              <a:rPr lang="it-IT" sz="1800" smtClean="0">
                <a:latin typeface="Tahoma" pitchFamily="34" charset="0"/>
                <a:cs typeface="Tahoma" pitchFamily="34" charset="0"/>
              </a:rPr>
              <a:t> </a:t>
            </a:r>
            <a:r>
              <a:rPr lang="it-IT" sz="1800" smtClean="0">
                <a:solidFill>
                  <a:srgbClr val="2D2D8A"/>
                </a:solidFill>
                <a:latin typeface="Tahoma" pitchFamily="34" charset="0"/>
                <a:cs typeface="Tahoma" pitchFamily="34" charset="0"/>
              </a:rPr>
              <a:t>elastic and inelastic scattering in a first moment and in the future inclusive, exclusive breakup and fusion cross section </a:t>
            </a:r>
            <a:endParaRPr lang="it-IT" sz="1800" smtClean="0">
              <a:solidFill>
                <a:srgbClr val="3333CC"/>
              </a:solidFill>
              <a:latin typeface="Tahoma" pitchFamily="34" charset="0"/>
              <a:cs typeface="Tahoma" pitchFamily="34" charset="0"/>
            </a:endParaRPr>
          </a:p>
          <a:p>
            <a:pPr eaLnBrk="1" hangingPunct="1">
              <a:lnSpc>
                <a:spcPct val="90000"/>
              </a:lnSpc>
              <a:buFont typeface="Wingdings" pitchFamily="2" charset="2"/>
              <a:buNone/>
            </a:pPr>
            <a:r>
              <a:rPr lang="it-IT" sz="1800" smtClean="0">
                <a:latin typeface="Tahoma" pitchFamily="34" charset="0"/>
                <a:cs typeface="Tahoma" pitchFamily="34" charset="0"/>
              </a:rPr>
              <a:t>	</a:t>
            </a:r>
            <a:r>
              <a:rPr lang="it-IT" sz="1800" smtClean="0">
                <a:solidFill>
                  <a:srgbClr val="FF0000"/>
                </a:solidFill>
                <a:latin typeface="Tahoma" pitchFamily="34" charset="0"/>
                <a:cs typeface="Tahoma" pitchFamily="34" charset="0"/>
              </a:rPr>
              <a:t>experimental setup:</a:t>
            </a:r>
            <a:r>
              <a:rPr lang="it-IT" sz="1800" smtClean="0">
                <a:latin typeface="Tahoma" pitchFamily="34" charset="0"/>
                <a:cs typeface="Tahoma" pitchFamily="34" charset="0"/>
              </a:rPr>
              <a:t> </a:t>
            </a:r>
            <a:r>
              <a:rPr lang="it-IT" sz="1800" smtClean="0">
                <a:solidFill>
                  <a:srgbClr val="2D2D8A"/>
                </a:solidFill>
                <a:latin typeface="Tahoma" pitchFamily="34" charset="0"/>
                <a:cs typeface="Tahoma" pitchFamily="34" charset="0"/>
              </a:rPr>
              <a:t>40 </a:t>
            </a:r>
            <a:r>
              <a:rPr lang="it-IT" sz="1800" smtClean="0">
                <a:solidFill>
                  <a:srgbClr val="2D2D8A"/>
                </a:solidFill>
                <a:latin typeface="Symbol" pitchFamily="18" charset="2"/>
                <a:cs typeface="Tahoma" pitchFamily="34" charset="0"/>
              </a:rPr>
              <a:t>m</a:t>
            </a:r>
            <a:r>
              <a:rPr lang="it-IT" sz="1800" smtClean="0">
                <a:solidFill>
                  <a:srgbClr val="2D2D8A"/>
                </a:solidFill>
                <a:latin typeface="Tahoma" pitchFamily="34" charset="0"/>
                <a:cs typeface="Tahoma" pitchFamily="34" charset="0"/>
              </a:rPr>
              <a:t>m DSSD + 300 </a:t>
            </a:r>
            <a:r>
              <a:rPr lang="it-IT" sz="1800" smtClean="0">
                <a:solidFill>
                  <a:srgbClr val="2D2D8A"/>
                </a:solidFill>
                <a:latin typeface="Symbol" pitchFamily="18" charset="2"/>
                <a:cs typeface="Tahoma" pitchFamily="34" charset="0"/>
              </a:rPr>
              <a:t>m</a:t>
            </a:r>
            <a:r>
              <a:rPr lang="it-IT" sz="1800" smtClean="0">
                <a:solidFill>
                  <a:srgbClr val="2D2D8A"/>
                </a:solidFill>
                <a:latin typeface="Tahoma" pitchFamily="34" charset="0"/>
                <a:cs typeface="Tahoma" pitchFamily="34" charset="0"/>
              </a:rPr>
              <a:t>m DSSD EXPADES (8 telescopes)</a:t>
            </a:r>
          </a:p>
          <a:p>
            <a:pPr eaLnBrk="1" hangingPunct="1">
              <a:lnSpc>
                <a:spcPct val="90000"/>
              </a:lnSpc>
              <a:buFont typeface="Wingdings" pitchFamily="2" charset="2"/>
              <a:buNone/>
            </a:pPr>
            <a:r>
              <a:rPr lang="it-IT" sz="1800" smtClean="0">
                <a:solidFill>
                  <a:srgbClr val="2D2D8A"/>
                </a:solidFill>
                <a:latin typeface="Tahoma" pitchFamily="34" charset="0"/>
                <a:cs typeface="Tahoma" pitchFamily="34" charset="0"/>
              </a:rPr>
              <a:t>    </a:t>
            </a:r>
            <a:r>
              <a:rPr lang="it-IT" sz="1800" b="1" smtClean="0">
                <a:solidFill>
                  <a:srgbClr val="2D2D8A"/>
                </a:solidFill>
                <a:latin typeface="Tahoma" pitchFamily="34" charset="0"/>
                <a:cs typeface="Tahoma" pitchFamily="34" charset="0"/>
              </a:rPr>
              <a:t> 			</a:t>
            </a:r>
          </a:p>
          <a:p>
            <a:pPr eaLnBrk="1" hangingPunct="1">
              <a:lnSpc>
                <a:spcPct val="90000"/>
              </a:lnSpc>
              <a:buFont typeface="Wingdings" pitchFamily="2" charset="2"/>
              <a:buNone/>
            </a:pPr>
            <a:r>
              <a:rPr lang="it-IT" sz="1800" b="1" smtClean="0">
                <a:solidFill>
                  <a:srgbClr val="2D2D8A"/>
                </a:solidFill>
                <a:latin typeface="Tahoma" pitchFamily="34" charset="0"/>
                <a:cs typeface="Tahoma" pitchFamily="34" charset="0"/>
              </a:rPr>
              <a:t>				To be done in 2014</a:t>
            </a:r>
          </a:p>
        </p:txBody>
      </p:sp>
      <p:sp>
        <p:nvSpPr>
          <p:cNvPr id="65538" name="Rectangle 2"/>
          <p:cNvSpPr>
            <a:spLocks noGrp="1" noChangeArrowheads="1"/>
          </p:cNvSpPr>
          <p:nvPr>
            <p:ph type="title"/>
          </p:nvPr>
        </p:nvSpPr>
        <p:spPr>
          <a:xfrm>
            <a:off x="0" y="-26988"/>
            <a:ext cx="9144000" cy="647701"/>
          </a:xfrm>
          <a:solidFill>
            <a:srgbClr val="2D2D8A"/>
          </a:solidFill>
        </p:spPr>
        <p:txBody>
          <a:bodyPr/>
          <a:lstStyle/>
          <a:p>
            <a:pPr eaLnBrk="1" hangingPunct="1"/>
            <a:r>
              <a:rPr lang="en-US" sz="2400" smtClean="0">
                <a:solidFill>
                  <a:srgbClr val="FFCC00"/>
                </a:solidFill>
                <a:latin typeface="Tahoma" pitchFamily="34" charset="0"/>
                <a:cs typeface="Tahoma" pitchFamily="34" charset="0"/>
              </a:rPr>
              <a:t>Approved proposals (RIKEN)</a:t>
            </a:r>
            <a:endParaRPr lang="en-US" sz="2000" smtClean="0">
              <a:solidFill>
                <a:srgbClr val="FFCC00"/>
              </a:solidFill>
              <a:latin typeface="Tahoma" pitchFamily="34" charset="0"/>
              <a:cs typeface="Tahoma" pitchFamily="34" charset="0"/>
            </a:endParaRP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0" y="0"/>
            <a:ext cx="9144000" cy="692150"/>
          </a:xfrm>
          <a:prstGeom prst="rect">
            <a:avLst/>
          </a:prstGeom>
          <a:solidFill>
            <a:srgbClr val="2D2D8A"/>
          </a:solidFill>
          <a:ln w="9525">
            <a:noFill/>
            <a:miter lim="800000"/>
            <a:headEnd/>
            <a:tailEnd/>
          </a:ln>
        </p:spPr>
        <p:txBody>
          <a:bodyPr anchor="ctr"/>
          <a:lstStyle>
            <a:lvl1pPr algn="ctr" rtl="0" eaLnBrk="0" fontAlgn="base" hangingPunct="0">
              <a:spcBef>
                <a:spcPct val="0"/>
              </a:spcBef>
              <a:spcAft>
                <a:spcPct val="0"/>
              </a:spcAft>
              <a:defRPr sz="4200" b="1">
                <a:solidFill>
                  <a:schemeClr val="hlink"/>
                </a:solidFill>
                <a:latin typeface="+mj-lt"/>
                <a:ea typeface="+mj-ea"/>
                <a:cs typeface="+mj-cs"/>
              </a:defRPr>
            </a:lvl1pPr>
            <a:lvl2pPr algn="ctr" rtl="0" eaLnBrk="0" fontAlgn="base" hangingPunct="0">
              <a:spcBef>
                <a:spcPct val="0"/>
              </a:spcBef>
              <a:spcAft>
                <a:spcPct val="0"/>
              </a:spcAft>
              <a:defRPr sz="4200" b="1">
                <a:solidFill>
                  <a:schemeClr val="hlink"/>
                </a:solidFill>
                <a:latin typeface="Times New Roman" pitchFamily="18" charset="0"/>
              </a:defRPr>
            </a:lvl2pPr>
            <a:lvl3pPr algn="ctr" rtl="0" eaLnBrk="0" fontAlgn="base" hangingPunct="0">
              <a:spcBef>
                <a:spcPct val="0"/>
              </a:spcBef>
              <a:spcAft>
                <a:spcPct val="0"/>
              </a:spcAft>
              <a:defRPr sz="4200" b="1">
                <a:solidFill>
                  <a:schemeClr val="hlink"/>
                </a:solidFill>
                <a:latin typeface="Times New Roman" pitchFamily="18" charset="0"/>
              </a:defRPr>
            </a:lvl3pPr>
            <a:lvl4pPr algn="ctr" rtl="0" eaLnBrk="0" fontAlgn="base" hangingPunct="0">
              <a:spcBef>
                <a:spcPct val="0"/>
              </a:spcBef>
              <a:spcAft>
                <a:spcPct val="0"/>
              </a:spcAft>
              <a:defRPr sz="4200" b="1">
                <a:solidFill>
                  <a:schemeClr val="hlink"/>
                </a:solidFill>
                <a:latin typeface="Times New Roman" pitchFamily="18" charset="0"/>
              </a:defRPr>
            </a:lvl4pPr>
            <a:lvl5pPr algn="ctr" rtl="0" eaLnBrk="0" fontAlgn="base" hangingPunct="0">
              <a:spcBef>
                <a:spcPct val="0"/>
              </a:spcBef>
              <a:spcAft>
                <a:spcPct val="0"/>
              </a:spcAft>
              <a:defRPr sz="4200" b="1">
                <a:solidFill>
                  <a:schemeClr val="hlink"/>
                </a:solidFill>
                <a:latin typeface="Times New Roman" pitchFamily="18" charset="0"/>
              </a:defRPr>
            </a:lvl5pPr>
            <a:lvl6pPr marL="457200" algn="ctr" rtl="0" fontAlgn="base">
              <a:spcBef>
                <a:spcPct val="0"/>
              </a:spcBef>
              <a:spcAft>
                <a:spcPct val="0"/>
              </a:spcAft>
              <a:defRPr sz="4200" b="1">
                <a:solidFill>
                  <a:schemeClr val="hlink"/>
                </a:solidFill>
                <a:latin typeface="Times New Roman" pitchFamily="18" charset="0"/>
              </a:defRPr>
            </a:lvl6pPr>
            <a:lvl7pPr marL="914400" algn="ctr" rtl="0" fontAlgn="base">
              <a:spcBef>
                <a:spcPct val="0"/>
              </a:spcBef>
              <a:spcAft>
                <a:spcPct val="0"/>
              </a:spcAft>
              <a:defRPr sz="4200" b="1">
                <a:solidFill>
                  <a:schemeClr val="hlink"/>
                </a:solidFill>
                <a:latin typeface="Times New Roman" pitchFamily="18" charset="0"/>
              </a:defRPr>
            </a:lvl7pPr>
            <a:lvl8pPr marL="1371600" algn="ctr" rtl="0" fontAlgn="base">
              <a:spcBef>
                <a:spcPct val="0"/>
              </a:spcBef>
              <a:spcAft>
                <a:spcPct val="0"/>
              </a:spcAft>
              <a:defRPr sz="4200" b="1">
                <a:solidFill>
                  <a:schemeClr val="hlink"/>
                </a:solidFill>
                <a:latin typeface="Times New Roman" pitchFamily="18" charset="0"/>
              </a:defRPr>
            </a:lvl8pPr>
            <a:lvl9pPr marL="1828800" algn="ctr" rtl="0" fontAlgn="base">
              <a:spcBef>
                <a:spcPct val="0"/>
              </a:spcBef>
              <a:spcAft>
                <a:spcPct val="0"/>
              </a:spcAft>
              <a:defRPr sz="4200" b="1">
                <a:solidFill>
                  <a:schemeClr val="hlink"/>
                </a:solidFill>
                <a:latin typeface="Times New Roman" pitchFamily="18" charset="0"/>
              </a:defRPr>
            </a:lvl9pPr>
          </a:lstStyle>
          <a:p>
            <a:pPr eaLnBrk="1" hangingPunct="1">
              <a:defRPr/>
            </a:pPr>
            <a:r>
              <a:rPr lang="it-IT" sz="2400" kern="0" dirty="0" err="1" smtClean="0">
                <a:solidFill>
                  <a:srgbClr val="FFCC00"/>
                </a:solidFill>
                <a:latin typeface="Tahoma" pitchFamily="34" charset="0"/>
                <a:ea typeface="Tahoma" pitchFamily="34" charset="0"/>
                <a:cs typeface="Tahoma" pitchFamily="34" charset="0"/>
              </a:rPr>
              <a:t>Next</a:t>
            </a:r>
            <a:r>
              <a:rPr lang="it-IT" sz="2400" kern="0" dirty="0" smtClean="0">
                <a:solidFill>
                  <a:srgbClr val="FFCC00"/>
                </a:solidFill>
                <a:latin typeface="Tahoma" pitchFamily="34" charset="0"/>
                <a:ea typeface="Tahoma" pitchFamily="34" charset="0"/>
                <a:cs typeface="Tahoma" pitchFamily="34" charset="0"/>
              </a:rPr>
              <a:t> (07/2013 LNL PAC) </a:t>
            </a:r>
            <a:r>
              <a:rPr lang="it-IT" sz="2400" kern="0" dirty="0" err="1" smtClean="0">
                <a:solidFill>
                  <a:srgbClr val="FFCC00"/>
                </a:solidFill>
                <a:latin typeface="Tahoma" pitchFamily="34" charset="0"/>
                <a:ea typeface="Tahoma" pitchFamily="34" charset="0"/>
                <a:cs typeface="Tahoma" pitchFamily="34" charset="0"/>
              </a:rPr>
              <a:t>proposals</a:t>
            </a:r>
            <a:r>
              <a:rPr lang="it-IT" sz="2400" kern="0" dirty="0" smtClean="0">
                <a:solidFill>
                  <a:srgbClr val="FFCC00"/>
                </a:solidFill>
                <a:latin typeface="Tahoma" pitchFamily="34" charset="0"/>
                <a:ea typeface="Tahoma" pitchFamily="34" charset="0"/>
                <a:cs typeface="Tahoma" pitchFamily="34" charset="0"/>
              </a:rPr>
              <a:t> @ EXOTIC</a:t>
            </a:r>
          </a:p>
          <a:p>
            <a:pPr eaLnBrk="1" hangingPunct="1">
              <a:defRPr/>
            </a:pPr>
            <a:r>
              <a:rPr lang="it-IT" sz="2400" kern="0" dirty="0" smtClean="0">
                <a:solidFill>
                  <a:srgbClr val="FFCC00"/>
                </a:solidFill>
                <a:latin typeface="Tahoma" pitchFamily="34" charset="0"/>
                <a:ea typeface="Tahoma" pitchFamily="34" charset="0"/>
                <a:cs typeface="Tahoma" pitchFamily="34" charset="0"/>
              </a:rPr>
              <a:t> </a:t>
            </a:r>
            <a:r>
              <a:rPr lang="it-IT" sz="2400" kern="0" baseline="30000" dirty="0" smtClean="0">
                <a:solidFill>
                  <a:srgbClr val="FFCC00"/>
                </a:solidFill>
                <a:latin typeface="Tahoma" pitchFamily="34" charset="0"/>
                <a:ea typeface="Tahoma" pitchFamily="34" charset="0"/>
                <a:cs typeface="Tahoma" pitchFamily="34" charset="0"/>
              </a:rPr>
              <a:t>6</a:t>
            </a:r>
            <a:r>
              <a:rPr lang="it-IT" sz="2400" kern="0" dirty="0" smtClean="0">
                <a:solidFill>
                  <a:srgbClr val="FFCC00"/>
                </a:solidFill>
                <a:latin typeface="Tahoma" pitchFamily="34" charset="0"/>
                <a:ea typeface="Tahoma" pitchFamily="34" charset="0"/>
                <a:cs typeface="Tahoma" pitchFamily="34" charset="0"/>
              </a:rPr>
              <a:t>He and </a:t>
            </a:r>
            <a:r>
              <a:rPr lang="it-IT" sz="2400" kern="0" baseline="30000" dirty="0" smtClean="0">
                <a:solidFill>
                  <a:srgbClr val="FFCC00"/>
                </a:solidFill>
                <a:latin typeface="Tahoma" pitchFamily="34" charset="0"/>
                <a:ea typeface="Tahoma" pitchFamily="34" charset="0"/>
                <a:cs typeface="Tahoma" pitchFamily="34" charset="0"/>
              </a:rPr>
              <a:t>8</a:t>
            </a:r>
            <a:r>
              <a:rPr lang="it-IT" sz="2400" kern="0" dirty="0" smtClean="0">
                <a:solidFill>
                  <a:srgbClr val="FFCC00"/>
                </a:solidFill>
                <a:latin typeface="Tahoma" pitchFamily="34" charset="0"/>
                <a:ea typeface="Tahoma" pitchFamily="34" charset="0"/>
                <a:cs typeface="Tahoma" pitchFamily="34" charset="0"/>
              </a:rPr>
              <a:t>Li production</a:t>
            </a:r>
          </a:p>
        </p:txBody>
      </p:sp>
      <p:sp>
        <p:nvSpPr>
          <p:cNvPr id="6" name="Rectangle 2"/>
          <p:cNvSpPr txBox="1">
            <a:spLocks noChangeArrowheads="1"/>
          </p:cNvSpPr>
          <p:nvPr/>
        </p:nvSpPr>
        <p:spPr bwMode="auto">
          <a:xfrm>
            <a:off x="468313" y="1268413"/>
            <a:ext cx="8207375" cy="5256212"/>
          </a:xfrm>
          <a:prstGeom prst="rect">
            <a:avLst/>
          </a:prstGeom>
          <a:solidFill>
            <a:schemeClr val="bg1"/>
          </a:solidFill>
          <a:ln w="19050">
            <a:noFill/>
            <a:miter lim="800000"/>
            <a:headEnd/>
            <a:tailEnd/>
          </a:ln>
        </p:spPr>
        <p:txBody>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marL="0" indent="0" algn="just" eaLnBrk="1" hangingPunct="1">
              <a:lnSpc>
                <a:spcPct val="80000"/>
              </a:lnSpc>
              <a:buFont typeface="Wingdings" pitchFamily="2" charset="2"/>
              <a:buNone/>
              <a:defRPr/>
            </a:pPr>
            <a:r>
              <a:rPr lang="en-US" sz="1800" b="1" kern="0" baseline="30000" dirty="0" smtClean="0">
                <a:solidFill>
                  <a:srgbClr val="2D2D8A"/>
                </a:solidFill>
                <a:latin typeface="Tahoma" pitchFamily="34" charset="0"/>
                <a:ea typeface="Tahoma" pitchFamily="34" charset="0"/>
                <a:cs typeface="Tahoma" pitchFamily="34" charset="0"/>
              </a:rPr>
              <a:t>6</a:t>
            </a:r>
            <a:r>
              <a:rPr lang="en-US" sz="1800" b="1" kern="0" dirty="0" smtClean="0">
                <a:solidFill>
                  <a:srgbClr val="2D2D8A"/>
                </a:solidFill>
                <a:latin typeface="Tahoma" pitchFamily="34" charset="0"/>
                <a:ea typeface="Tahoma" pitchFamily="34" charset="0"/>
                <a:cs typeface="Tahoma" pitchFamily="34" charset="0"/>
              </a:rPr>
              <a:t>He (0.6 s) production </a:t>
            </a:r>
            <a:r>
              <a:rPr lang="en-US" sz="1800" kern="0" dirty="0" smtClean="0">
                <a:solidFill>
                  <a:srgbClr val="2D2D8A"/>
                </a:solidFill>
                <a:latin typeface="Tahoma" pitchFamily="34" charset="0"/>
                <a:ea typeface="Tahoma" pitchFamily="34" charset="0"/>
                <a:cs typeface="Tahoma" pitchFamily="34" charset="0"/>
              </a:rPr>
              <a:t>via the inverse kinematics reaction </a:t>
            </a:r>
            <a:endParaRPr lang="en-US" sz="1800" kern="0" baseline="30000" dirty="0" smtClean="0">
              <a:solidFill>
                <a:srgbClr val="2D2D8A"/>
              </a:solidFill>
              <a:latin typeface="Tahoma" pitchFamily="34" charset="0"/>
              <a:ea typeface="Tahoma" pitchFamily="34" charset="0"/>
              <a:cs typeface="Tahoma" pitchFamily="34" charset="0"/>
            </a:endParaRPr>
          </a:p>
          <a:p>
            <a:pPr marL="0" indent="0" algn="just" eaLnBrk="1" hangingPunct="1">
              <a:lnSpc>
                <a:spcPct val="80000"/>
              </a:lnSpc>
              <a:buFont typeface="Wingdings" pitchFamily="2" charset="2"/>
              <a:buNone/>
              <a:defRPr/>
            </a:pPr>
            <a:r>
              <a:rPr lang="en-US" sz="1800" kern="0" baseline="30000" dirty="0" smtClean="0">
                <a:solidFill>
                  <a:srgbClr val="2D2D8A"/>
                </a:solidFill>
                <a:latin typeface="Tahoma" pitchFamily="34" charset="0"/>
                <a:ea typeface="Tahoma" pitchFamily="34" charset="0"/>
                <a:cs typeface="Tahoma" pitchFamily="34" charset="0"/>
              </a:rPr>
              <a:t>7</a:t>
            </a:r>
            <a:r>
              <a:rPr lang="en-US" sz="1800" kern="0" dirty="0" smtClean="0">
                <a:solidFill>
                  <a:srgbClr val="2D2D8A"/>
                </a:solidFill>
                <a:latin typeface="Tahoma" pitchFamily="34" charset="0"/>
                <a:ea typeface="Tahoma" pitchFamily="34" charset="0"/>
                <a:cs typeface="Tahoma" pitchFamily="34" charset="0"/>
              </a:rPr>
              <a:t>Li(</a:t>
            </a:r>
            <a:r>
              <a:rPr lang="en-US" sz="1800" kern="0" baseline="30000" dirty="0" smtClean="0">
                <a:solidFill>
                  <a:srgbClr val="2D2D8A"/>
                </a:solidFill>
                <a:latin typeface="Tahoma" pitchFamily="34" charset="0"/>
                <a:ea typeface="Tahoma" pitchFamily="34" charset="0"/>
                <a:cs typeface="Tahoma" pitchFamily="34" charset="0"/>
              </a:rPr>
              <a:t>2</a:t>
            </a:r>
            <a:r>
              <a:rPr lang="en-US" sz="1800" kern="0" dirty="0" smtClean="0">
                <a:solidFill>
                  <a:srgbClr val="2D2D8A"/>
                </a:solidFill>
                <a:latin typeface="Tahoma" pitchFamily="34" charset="0"/>
                <a:ea typeface="Tahoma" pitchFamily="34" charset="0"/>
                <a:cs typeface="Tahoma" pitchFamily="34" charset="0"/>
              </a:rPr>
              <a:t>H, </a:t>
            </a:r>
            <a:r>
              <a:rPr lang="en-US" sz="1800" kern="0" baseline="30000" dirty="0" smtClean="0">
                <a:solidFill>
                  <a:srgbClr val="2D2D8A"/>
                </a:solidFill>
                <a:latin typeface="Tahoma" pitchFamily="34" charset="0"/>
                <a:ea typeface="Tahoma" pitchFamily="34" charset="0"/>
                <a:cs typeface="Tahoma" pitchFamily="34" charset="0"/>
              </a:rPr>
              <a:t>3</a:t>
            </a:r>
            <a:r>
              <a:rPr lang="en-US" sz="1800" kern="0" dirty="0" smtClean="0">
                <a:solidFill>
                  <a:srgbClr val="2D2D8A"/>
                </a:solidFill>
                <a:latin typeface="Tahoma" pitchFamily="34" charset="0"/>
                <a:ea typeface="Tahoma" pitchFamily="34" charset="0"/>
                <a:cs typeface="Tahoma" pitchFamily="34" charset="0"/>
              </a:rPr>
              <a:t>He)</a:t>
            </a:r>
            <a:r>
              <a:rPr lang="en-US" sz="1800" kern="0" baseline="30000" dirty="0" smtClean="0">
                <a:solidFill>
                  <a:srgbClr val="2D2D8A"/>
                </a:solidFill>
                <a:latin typeface="Tahoma" pitchFamily="34" charset="0"/>
                <a:ea typeface="Tahoma" pitchFamily="34" charset="0"/>
                <a:cs typeface="Tahoma" pitchFamily="34" charset="0"/>
              </a:rPr>
              <a:t> 6</a:t>
            </a:r>
            <a:r>
              <a:rPr lang="en-US" sz="1800" kern="0" dirty="0" smtClean="0">
                <a:solidFill>
                  <a:srgbClr val="2D2D8A"/>
                </a:solidFill>
                <a:latin typeface="Tahoma" pitchFamily="34" charset="0"/>
                <a:ea typeface="Tahoma" pitchFamily="34" charset="0"/>
                <a:cs typeface="Tahoma" pitchFamily="34" charset="0"/>
              </a:rPr>
              <a:t>He at E(</a:t>
            </a:r>
            <a:r>
              <a:rPr lang="en-US" sz="1800" kern="0" baseline="30000" dirty="0" smtClean="0">
                <a:solidFill>
                  <a:srgbClr val="2D2D8A"/>
                </a:solidFill>
                <a:latin typeface="Tahoma" pitchFamily="34" charset="0"/>
                <a:ea typeface="Tahoma" pitchFamily="34" charset="0"/>
                <a:cs typeface="Tahoma" pitchFamily="34" charset="0"/>
              </a:rPr>
              <a:t>7</a:t>
            </a:r>
            <a:r>
              <a:rPr lang="en-US" sz="1800" kern="0" dirty="0" smtClean="0">
                <a:solidFill>
                  <a:srgbClr val="2D2D8A"/>
                </a:solidFill>
                <a:latin typeface="Tahoma" pitchFamily="34" charset="0"/>
                <a:ea typeface="Tahoma" pitchFamily="34" charset="0"/>
                <a:cs typeface="Tahoma" pitchFamily="34" charset="0"/>
              </a:rPr>
              <a:t>Li) = 20 - 55 MeV (150 </a:t>
            </a:r>
            <a:r>
              <a:rPr lang="en-US" sz="1800" kern="0" dirty="0" err="1" smtClean="0">
                <a:solidFill>
                  <a:srgbClr val="2D2D8A"/>
                </a:solidFill>
                <a:latin typeface="Tahoma" pitchFamily="34" charset="0"/>
                <a:ea typeface="Tahoma" pitchFamily="34" charset="0"/>
                <a:cs typeface="Tahoma" pitchFamily="34" charset="0"/>
              </a:rPr>
              <a:t>pnA</a:t>
            </a:r>
            <a:r>
              <a:rPr lang="en-US" sz="1800" kern="0" dirty="0" smtClean="0">
                <a:solidFill>
                  <a:srgbClr val="2D2D8A"/>
                </a:solidFill>
                <a:latin typeface="Tahoma" pitchFamily="34" charset="0"/>
                <a:ea typeface="Tahoma" pitchFamily="34" charset="0"/>
                <a:cs typeface="Tahoma" pitchFamily="34" charset="0"/>
              </a:rPr>
              <a:t>) </a:t>
            </a:r>
            <a:r>
              <a:rPr lang="en-US" sz="1800" kern="0" dirty="0" err="1" smtClean="0">
                <a:solidFill>
                  <a:srgbClr val="2D2D8A"/>
                </a:solidFill>
                <a:latin typeface="Tahoma" pitchFamily="34" charset="0"/>
                <a:ea typeface="Tahoma" pitchFamily="34" charset="0"/>
                <a:cs typeface="Tahoma" pitchFamily="34" charset="0"/>
              </a:rPr>
              <a:t>Q</a:t>
            </a:r>
            <a:r>
              <a:rPr lang="en-US" sz="1800" kern="0" baseline="-25000" dirty="0" err="1" smtClean="0">
                <a:solidFill>
                  <a:srgbClr val="2D2D8A"/>
                </a:solidFill>
                <a:latin typeface="Tahoma" pitchFamily="34" charset="0"/>
                <a:ea typeface="Tahoma" pitchFamily="34" charset="0"/>
                <a:cs typeface="Tahoma" pitchFamily="34" charset="0"/>
              </a:rPr>
              <a:t>value</a:t>
            </a:r>
            <a:r>
              <a:rPr lang="en-US" sz="1800" kern="0" dirty="0" smtClean="0">
                <a:solidFill>
                  <a:srgbClr val="2D2D8A"/>
                </a:solidFill>
                <a:latin typeface="Tahoma" pitchFamily="34" charset="0"/>
                <a:ea typeface="Tahoma" pitchFamily="34" charset="0"/>
                <a:cs typeface="Tahoma" pitchFamily="34" charset="0"/>
              </a:rPr>
              <a:t>= -4.48 MeV</a:t>
            </a:r>
          </a:p>
          <a:p>
            <a:pPr marL="0" indent="0" algn="just" eaLnBrk="1" hangingPunct="1">
              <a:lnSpc>
                <a:spcPct val="80000"/>
              </a:lnSpc>
              <a:buFont typeface="Wingdings" pitchFamily="2" charset="2"/>
              <a:buNone/>
              <a:defRPr/>
            </a:pPr>
            <a:endParaRPr lang="en-US" sz="1800" kern="0" dirty="0" smtClean="0">
              <a:solidFill>
                <a:srgbClr val="2D2D8A"/>
              </a:solidFill>
              <a:latin typeface="Tahoma" pitchFamily="34" charset="0"/>
              <a:ea typeface="Tahoma" pitchFamily="34" charset="0"/>
              <a:cs typeface="Tahoma" pitchFamily="34" charset="0"/>
            </a:endParaRPr>
          </a:p>
          <a:p>
            <a:pPr marL="0" indent="0" algn="just" eaLnBrk="1" hangingPunct="1">
              <a:lnSpc>
                <a:spcPct val="80000"/>
              </a:lnSpc>
              <a:buFont typeface="Wingdings" pitchFamily="2" charset="2"/>
              <a:buNone/>
              <a:defRPr/>
            </a:pPr>
            <a:r>
              <a:rPr lang="it-IT" sz="1800" b="1" i="1" kern="0" dirty="0" smtClean="0">
                <a:solidFill>
                  <a:srgbClr val="9966FF"/>
                </a:solidFill>
                <a:latin typeface="Tahoma" pitchFamily="34" charset="0"/>
                <a:ea typeface="Tahoma" pitchFamily="34" charset="0"/>
                <a:cs typeface="Tahoma" pitchFamily="34" charset="0"/>
              </a:rPr>
              <a:t>FIRB cod. RBFR08P1W2_001: </a:t>
            </a:r>
            <a:r>
              <a:rPr lang="it-IT" sz="1800" i="1" kern="0" dirty="0" smtClean="0">
                <a:solidFill>
                  <a:srgbClr val="9966FF"/>
                </a:solidFill>
                <a:latin typeface="Tahoma" pitchFamily="34" charset="0"/>
                <a:ea typeface="Tahoma" pitchFamily="34" charset="0"/>
                <a:cs typeface="Tahoma" pitchFamily="34" charset="0"/>
              </a:rPr>
              <a:t>Produzione di un fascio radioattivo di </a:t>
            </a:r>
            <a:r>
              <a:rPr lang="it-IT" sz="1800" i="1" kern="0" baseline="30000" dirty="0" smtClean="0">
                <a:solidFill>
                  <a:srgbClr val="9966FF"/>
                </a:solidFill>
                <a:latin typeface="Tahoma" pitchFamily="34" charset="0"/>
                <a:ea typeface="Tahoma" pitchFamily="34" charset="0"/>
                <a:cs typeface="Tahoma" pitchFamily="34" charset="0"/>
              </a:rPr>
              <a:t>6</a:t>
            </a:r>
            <a:r>
              <a:rPr lang="it-IT" sz="1800" i="1" kern="0" dirty="0" smtClean="0">
                <a:solidFill>
                  <a:srgbClr val="9966FF"/>
                </a:solidFill>
                <a:latin typeface="Tahoma" pitchFamily="34" charset="0"/>
                <a:ea typeface="Tahoma" pitchFamily="34" charset="0"/>
                <a:cs typeface="Tahoma" pitchFamily="34" charset="0"/>
              </a:rPr>
              <a:t>He e suo utilizzo per studi di dinamica di reazione su bersagli medio-leggeri (2010, Coordinatore: Marco Mazzocco)</a:t>
            </a:r>
          </a:p>
          <a:p>
            <a:pPr marL="0" indent="0" algn="just" eaLnBrk="1" hangingPunct="1">
              <a:lnSpc>
                <a:spcPct val="80000"/>
              </a:lnSpc>
              <a:buFont typeface="Wingdings" pitchFamily="2" charset="2"/>
              <a:buNone/>
              <a:defRPr/>
            </a:pPr>
            <a:endParaRPr lang="en-US" sz="1800" i="1" kern="0" dirty="0" smtClean="0">
              <a:solidFill>
                <a:srgbClr val="2D2D8A"/>
              </a:solidFill>
              <a:latin typeface="Tahoma" pitchFamily="34" charset="0"/>
              <a:ea typeface="Tahoma" pitchFamily="34" charset="0"/>
              <a:cs typeface="Tahoma" pitchFamily="34" charset="0"/>
            </a:endParaRPr>
          </a:p>
          <a:p>
            <a:pPr marL="0" indent="0" algn="just" eaLnBrk="1" hangingPunct="1">
              <a:lnSpc>
                <a:spcPct val="80000"/>
              </a:lnSpc>
              <a:buFont typeface="Wingdings" pitchFamily="2" charset="2"/>
              <a:buNone/>
              <a:defRPr/>
            </a:pPr>
            <a:r>
              <a:rPr lang="en-US" sz="1800" b="1" kern="0" baseline="30000" dirty="0" smtClean="0">
                <a:solidFill>
                  <a:srgbClr val="2D2D8A"/>
                </a:solidFill>
                <a:latin typeface="Tahoma" pitchFamily="34" charset="0"/>
                <a:ea typeface="Tahoma" pitchFamily="34" charset="0"/>
                <a:cs typeface="Tahoma" pitchFamily="34" charset="0"/>
              </a:rPr>
              <a:t>8</a:t>
            </a:r>
            <a:r>
              <a:rPr lang="en-US" sz="1800" b="1" kern="0" dirty="0" smtClean="0">
                <a:solidFill>
                  <a:srgbClr val="2D2D8A"/>
                </a:solidFill>
                <a:latin typeface="Tahoma" pitchFamily="34" charset="0"/>
                <a:ea typeface="Tahoma" pitchFamily="34" charset="0"/>
                <a:cs typeface="Tahoma" pitchFamily="34" charset="0"/>
              </a:rPr>
              <a:t>Li (830 </a:t>
            </a:r>
            <a:r>
              <a:rPr lang="en-US" sz="1800" b="1" kern="0" dirty="0" err="1" smtClean="0">
                <a:solidFill>
                  <a:srgbClr val="2D2D8A"/>
                </a:solidFill>
                <a:latin typeface="Tahoma" pitchFamily="34" charset="0"/>
                <a:ea typeface="Tahoma" pitchFamily="34" charset="0"/>
                <a:cs typeface="Tahoma" pitchFamily="34" charset="0"/>
              </a:rPr>
              <a:t>ms</a:t>
            </a:r>
            <a:r>
              <a:rPr lang="en-US" sz="1800" b="1" kern="0" dirty="0">
                <a:solidFill>
                  <a:srgbClr val="2D2D8A"/>
                </a:solidFill>
                <a:latin typeface="Tahoma" pitchFamily="34" charset="0"/>
                <a:ea typeface="Tahoma" pitchFamily="34" charset="0"/>
                <a:cs typeface="Tahoma" pitchFamily="34" charset="0"/>
              </a:rPr>
              <a:t>) production</a:t>
            </a:r>
            <a:r>
              <a:rPr lang="en-US" sz="1800" kern="0" dirty="0">
                <a:solidFill>
                  <a:srgbClr val="2D2D8A"/>
                </a:solidFill>
                <a:latin typeface="Tahoma" pitchFamily="34" charset="0"/>
                <a:ea typeface="Tahoma" pitchFamily="34" charset="0"/>
                <a:cs typeface="Tahoma" pitchFamily="34" charset="0"/>
              </a:rPr>
              <a:t> via the inverse kinematics reaction </a:t>
            </a:r>
            <a:endParaRPr lang="en-US" sz="1800" kern="0" baseline="30000" dirty="0">
              <a:solidFill>
                <a:srgbClr val="2D2D8A"/>
              </a:solidFill>
              <a:latin typeface="Tahoma" pitchFamily="34" charset="0"/>
              <a:ea typeface="Tahoma" pitchFamily="34" charset="0"/>
              <a:cs typeface="Tahoma" pitchFamily="34" charset="0"/>
            </a:endParaRPr>
          </a:p>
          <a:p>
            <a:pPr marL="0" indent="0" algn="just" eaLnBrk="1" hangingPunct="1">
              <a:lnSpc>
                <a:spcPct val="80000"/>
              </a:lnSpc>
              <a:buFont typeface="Wingdings" pitchFamily="2" charset="2"/>
              <a:buNone/>
              <a:defRPr/>
            </a:pPr>
            <a:r>
              <a:rPr lang="en-US" sz="1800" kern="0" baseline="30000" dirty="0">
                <a:solidFill>
                  <a:srgbClr val="2D2D8A"/>
                </a:solidFill>
                <a:latin typeface="Tahoma" pitchFamily="34" charset="0"/>
                <a:ea typeface="Tahoma" pitchFamily="34" charset="0"/>
                <a:cs typeface="Tahoma" pitchFamily="34" charset="0"/>
              </a:rPr>
              <a:t>7</a:t>
            </a:r>
            <a:r>
              <a:rPr lang="en-US" sz="1800" kern="0" dirty="0">
                <a:solidFill>
                  <a:srgbClr val="2D2D8A"/>
                </a:solidFill>
                <a:latin typeface="Tahoma" pitchFamily="34" charset="0"/>
                <a:ea typeface="Tahoma" pitchFamily="34" charset="0"/>
                <a:cs typeface="Tahoma" pitchFamily="34" charset="0"/>
              </a:rPr>
              <a:t>Li(</a:t>
            </a:r>
            <a:r>
              <a:rPr lang="en-US" sz="1800" kern="0" baseline="30000" dirty="0">
                <a:solidFill>
                  <a:srgbClr val="2D2D8A"/>
                </a:solidFill>
                <a:latin typeface="Tahoma" pitchFamily="34" charset="0"/>
                <a:ea typeface="Tahoma" pitchFamily="34" charset="0"/>
                <a:cs typeface="Tahoma" pitchFamily="34" charset="0"/>
              </a:rPr>
              <a:t>2</a:t>
            </a:r>
            <a:r>
              <a:rPr lang="en-US" sz="1800" kern="0" dirty="0">
                <a:solidFill>
                  <a:srgbClr val="2D2D8A"/>
                </a:solidFill>
                <a:latin typeface="Tahoma" pitchFamily="34" charset="0"/>
                <a:ea typeface="Tahoma" pitchFamily="34" charset="0"/>
                <a:cs typeface="Tahoma" pitchFamily="34" charset="0"/>
              </a:rPr>
              <a:t>H, </a:t>
            </a:r>
            <a:r>
              <a:rPr lang="en-US" sz="1800" kern="0" baseline="30000" dirty="0">
                <a:solidFill>
                  <a:srgbClr val="2D2D8A"/>
                </a:solidFill>
                <a:latin typeface="Tahoma" pitchFamily="34" charset="0"/>
                <a:ea typeface="Tahoma" pitchFamily="34" charset="0"/>
                <a:cs typeface="Tahoma" pitchFamily="34" charset="0"/>
              </a:rPr>
              <a:t>3</a:t>
            </a:r>
            <a:r>
              <a:rPr lang="en-US" sz="1800" kern="0" dirty="0">
                <a:solidFill>
                  <a:srgbClr val="2D2D8A"/>
                </a:solidFill>
                <a:latin typeface="Tahoma" pitchFamily="34" charset="0"/>
                <a:ea typeface="Tahoma" pitchFamily="34" charset="0"/>
                <a:cs typeface="Tahoma" pitchFamily="34" charset="0"/>
              </a:rPr>
              <a:t>He)</a:t>
            </a:r>
            <a:r>
              <a:rPr lang="en-US" sz="1800" kern="0" baseline="30000" dirty="0">
                <a:solidFill>
                  <a:srgbClr val="2D2D8A"/>
                </a:solidFill>
                <a:latin typeface="Tahoma" pitchFamily="34" charset="0"/>
                <a:ea typeface="Tahoma" pitchFamily="34" charset="0"/>
                <a:cs typeface="Tahoma" pitchFamily="34" charset="0"/>
              </a:rPr>
              <a:t> 6</a:t>
            </a:r>
            <a:r>
              <a:rPr lang="en-US" sz="1800" kern="0" dirty="0">
                <a:solidFill>
                  <a:srgbClr val="2D2D8A"/>
                </a:solidFill>
                <a:latin typeface="Tahoma" pitchFamily="34" charset="0"/>
                <a:ea typeface="Tahoma" pitchFamily="34" charset="0"/>
                <a:cs typeface="Tahoma" pitchFamily="34" charset="0"/>
              </a:rPr>
              <a:t>He at E(</a:t>
            </a:r>
            <a:r>
              <a:rPr lang="en-US" sz="1800" kern="0" baseline="30000" dirty="0">
                <a:solidFill>
                  <a:srgbClr val="2D2D8A"/>
                </a:solidFill>
                <a:latin typeface="Tahoma" pitchFamily="34" charset="0"/>
                <a:ea typeface="Tahoma" pitchFamily="34" charset="0"/>
                <a:cs typeface="Tahoma" pitchFamily="34" charset="0"/>
              </a:rPr>
              <a:t>7</a:t>
            </a:r>
            <a:r>
              <a:rPr lang="en-US" sz="1800" kern="0" dirty="0">
                <a:solidFill>
                  <a:srgbClr val="2D2D8A"/>
                </a:solidFill>
                <a:latin typeface="Tahoma" pitchFamily="34" charset="0"/>
                <a:ea typeface="Tahoma" pitchFamily="34" charset="0"/>
                <a:cs typeface="Tahoma" pitchFamily="34" charset="0"/>
              </a:rPr>
              <a:t>Li) = </a:t>
            </a:r>
            <a:r>
              <a:rPr lang="en-US" sz="1800" kern="0" dirty="0" smtClean="0">
                <a:solidFill>
                  <a:srgbClr val="2D2D8A"/>
                </a:solidFill>
                <a:latin typeface="Tahoma" pitchFamily="34" charset="0"/>
                <a:ea typeface="Tahoma" pitchFamily="34" charset="0"/>
                <a:cs typeface="Tahoma" pitchFamily="34" charset="0"/>
              </a:rPr>
              <a:t>20 </a:t>
            </a:r>
            <a:r>
              <a:rPr lang="en-US" sz="1800" kern="0" dirty="0">
                <a:solidFill>
                  <a:srgbClr val="2D2D8A"/>
                </a:solidFill>
                <a:latin typeface="Tahoma" pitchFamily="34" charset="0"/>
                <a:ea typeface="Tahoma" pitchFamily="34" charset="0"/>
                <a:cs typeface="Tahoma" pitchFamily="34" charset="0"/>
              </a:rPr>
              <a:t>- 55 MeV (150 </a:t>
            </a:r>
            <a:r>
              <a:rPr lang="en-US" sz="1800" kern="0" dirty="0" err="1">
                <a:solidFill>
                  <a:srgbClr val="2D2D8A"/>
                </a:solidFill>
                <a:latin typeface="Tahoma" pitchFamily="34" charset="0"/>
                <a:ea typeface="Tahoma" pitchFamily="34" charset="0"/>
                <a:cs typeface="Tahoma" pitchFamily="34" charset="0"/>
              </a:rPr>
              <a:t>pnA</a:t>
            </a:r>
            <a:r>
              <a:rPr lang="en-US" sz="1800" kern="0" dirty="0">
                <a:solidFill>
                  <a:srgbClr val="2D2D8A"/>
                </a:solidFill>
                <a:latin typeface="Tahoma" pitchFamily="34" charset="0"/>
                <a:ea typeface="Tahoma" pitchFamily="34" charset="0"/>
                <a:cs typeface="Tahoma" pitchFamily="34" charset="0"/>
              </a:rPr>
              <a:t>) </a:t>
            </a:r>
            <a:r>
              <a:rPr lang="en-US" sz="1800" kern="0" dirty="0" err="1" smtClean="0">
                <a:solidFill>
                  <a:srgbClr val="2D2D8A"/>
                </a:solidFill>
                <a:latin typeface="Tahoma" pitchFamily="34" charset="0"/>
                <a:ea typeface="Tahoma" pitchFamily="34" charset="0"/>
                <a:cs typeface="Tahoma" pitchFamily="34" charset="0"/>
              </a:rPr>
              <a:t>Q</a:t>
            </a:r>
            <a:r>
              <a:rPr lang="en-US" sz="1800" kern="0" baseline="-25000" dirty="0" err="1" smtClean="0">
                <a:solidFill>
                  <a:srgbClr val="2D2D8A"/>
                </a:solidFill>
                <a:latin typeface="Tahoma" pitchFamily="34" charset="0"/>
                <a:ea typeface="Tahoma" pitchFamily="34" charset="0"/>
                <a:cs typeface="Tahoma" pitchFamily="34" charset="0"/>
              </a:rPr>
              <a:t>value</a:t>
            </a:r>
            <a:r>
              <a:rPr lang="en-US" sz="1800" kern="0" dirty="0">
                <a:solidFill>
                  <a:srgbClr val="2D2D8A"/>
                </a:solidFill>
                <a:latin typeface="Tahoma" pitchFamily="34" charset="0"/>
                <a:ea typeface="Tahoma" pitchFamily="34" charset="0"/>
                <a:cs typeface="Tahoma" pitchFamily="34" charset="0"/>
              </a:rPr>
              <a:t>= </a:t>
            </a:r>
            <a:r>
              <a:rPr lang="en-US" sz="1800" kern="0" dirty="0" smtClean="0">
                <a:solidFill>
                  <a:srgbClr val="2D2D8A"/>
                </a:solidFill>
                <a:latin typeface="Tahoma" pitchFamily="34" charset="0"/>
                <a:ea typeface="Tahoma" pitchFamily="34" charset="0"/>
                <a:cs typeface="Tahoma" pitchFamily="34" charset="0"/>
              </a:rPr>
              <a:t>-0.19 MeV</a:t>
            </a:r>
          </a:p>
          <a:p>
            <a:pPr marL="0" indent="0" algn="just" eaLnBrk="1" hangingPunct="1">
              <a:lnSpc>
                <a:spcPct val="80000"/>
              </a:lnSpc>
              <a:buFont typeface="Wingdings" pitchFamily="2" charset="2"/>
              <a:buNone/>
              <a:defRPr/>
            </a:pPr>
            <a:endParaRPr lang="en-US" sz="1800" kern="0" dirty="0">
              <a:solidFill>
                <a:srgbClr val="2D2D8A"/>
              </a:solidFill>
              <a:latin typeface="Tahoma" pitchFamily="34" charset="0"/>
              <a:ea typeface="Tahoma" pitchFamily="34" charset="0"/>
              <a:cs typeface="Tahoma" pitchFamily="34" charset="0"/>
            </a:endParaRPr>
          </a:p>
          <a:p>
            <a:pPr marL="0" indent="0" algn="just">
              <a:buFont typeface="Wingdings" pitchFamily="2" charset="2"/>
              <a:buNone/>
              <a:defRPr/>
            </a:pPr>
            <a:r>
              <a:rPr lang="en-US" sz="1800" dirty="0">
                <a:solidFill>
                  <a:srgbClr val="2D2D8A"/>
                </a:solidFill>
                <a:latin typeface="Tahoma" pitchFamily="34" charset="0"/>
                <a:ea typeface="Tahoma" pitchFamily="34" charset="0"/>
                <a:cs typeface="Tahoma" pitchFamily="34" charset="0"/>
              </a:rPr>
              <a:t>In case of a successful beam production test, the facility EXOTIC will be able to deliver </a:t>
            </a:r>
            <a:r>
              <a:rPr lang="en-US" sz="1800" dirty="0" smtClean="0">
                <a:solidFill>
                  <a:srgbClr val="2D2D8A"/>
                </a:solidFill>
                <a:latin typeface="Tahoma" pitchFamily="34" charset="0"/>
                <a:ea typeface="Tahoma" pitchFamily="34" charset="0"/>
                <a:cs typeface="Tahoma" pitchFamily="34" charset="0"/>
              </a:rPr>
              <a:t>secondary beams </a:t>
            </a:r>
            <a:r>
              <a:rPr lang="en-US" sz="1800" dirty="0">
                <a:solidFill>
                  <a:srgbClr val="2D2D8A"/>
                </a:solidFill>
                <a:latin typeface="Tahoma" pitchFamily="34" charset="0"/>
                <a:ea typeface="Tahoma" pitchFamily="34" charset="0"/>
                <a:cs typeface="Tahoma" pitchFamily="34" charset="0"/>
              </a:rPr>
              <a:t>of </a:t>
            </a:r>
            <a:r>
              <a:rPr lang="en-US" sz="1800" baseline="30000" dirty="0">
                <a:solidFill>
                  <a:srgbClr val="2D2D8A"/>
                </a:solidFill>
                <a:latin typeface="Tahoma" pitchFamily="34" charset="0"/>
                <a:ea typeface="Tahoma" pitchFamily="34" charset="0"/>
                <a:cs typeface="Tahoma" pitchFamily="34" charset="0"/>
              </a:rPr>
              <a:t>8</a:t>
            </a:r>
            <a:r>
              <a:rPr lang="en-US" sz="1800" dirty="0">
                <a:solidFill>
                  <a:srgbClr val="2D2D8A"/>
                </a:solidFill>
                <a:latin typeface="Tahoma" pitchFamily="34" charset="0"/>
                <a:ea typeface="Tahoma" pitchFamily="34" charset="0"/>
                <a:cs typeface="Tahoma" pitchFamily="34" charset="0"/>
              </a:rPr>
              <a:t>Li and </a:t>
            </a:r>
            <a:r>
              <a:rPr lang="en-US" sz="1800" baseline="30000" dirty="0">
                <a:solidFill>
                  <a:srgbClr val="2D2D8A"/>
                </a:solidFill>
                <a:latin typeface="Tahoma" pitchFamily="34" charset="0"/>
                <a:ea typeface="Tahoma" pitchFamily="34" charset="0"/>
                <a:cs typeface="Tahoma" pitchFamily="34" charset="0"/>
              </a:rPr>
              <a:t>6</a:t>
            </a:r>
            <a:r>
              <a:rPr lang="en-US" sz="1800" dirty="0">
                <a:solidFill>
                  <a:srgbClr val="2D2D8A"/>
                </a:solidFill>
                <a:latin typeface="Tahoma" pitchFamily="34" charset="0"/>
                <a:ea typeface="Tahoma" pitchFamily="34" charset="0"/>
                <a:cs typeface="Tahoma" pitchFamily="34" charset="0"/>
              </a:rPr>
              <a:t>He up to about 20 and 12 MeV beam energy, respectively, and </a:t>
            </a:r>
            <a:r>
              <a:rPr lang="en-US" sz="1800" dirty="0" smtClean="0">
                <a:solidFill>
                  <a:srgbClr val="2D2D8A"/>
                </a:solidFill>
                <a:latin typeface="Tahoma" pitchFamily="34" charset="0"/>
                <a:ea typeface="Tahoma" pitchFamily="34" charset="0"/>
                <a:cs typeface="Tahoma" pitchFamily="34" charset="0"/>
              </a:rPr>
              <a:t>with intensities 10</a:t>
            </a:r>
            <a:r>
              <a:rPr lang="en-US" sz="1800" baseline="30000" dirty="0" smtClean="0">
                <a:solidFill>
                  <a:srgbClr val="2D2D8A"/>
                </a:solidFill>
                <a:latin typeface="Tahoma" pitchFamily="34" charset="0"/>
                <a:ea typeface="Tahoma" pitchFamily="34" charset="0"/>
                <a:cs typeface="Tahoma" pitchFamily="34" charset="0"/>
              </a:rPr>
              <a:t>4</a:t>
            </a:r>
            <a:r>
              <a:rPr lang="en-US" sz="1800" dirty="0" smtClean="0">
                <a:solidFill>
                  <a:srgbClr val="2D2D8A"/>
                </a:solidFill>
                <a:latin typeface="Tahoma" pitchFamily="34" charset="0"/>
                <a:ea typeface="Tahoma" pitchFamily="34" charset="0"/>
                <a:cs typeface="Tahoma" pitchFamily="34" charset="0"/>
              </a:rPr>
              <a:t> </a:t>
            </a:r>
            <a:r>
              <a:rPr lang="en-US" sz="1800" dirty="0">
                <a:solidFill>
                  <a:srgbClr val="2D2D8A"/>
                </a:solidFill>
                <a:latin typeface="Tahoma" pitchFamily="34" charset="0"/>
                <a:ea typeface="Tahoma" pitchFamily="34" charset="0"/>
                <a:cs typeface="Tahoma" pitchFamily="34" charset="0"/>
              </a:rPr>
              <a:t>- </a:t>
            </a:r>
            <a:r>
              <a:rPr lang="en-US" sz="1800" dirty="0" smtClean="0">
                <a:solidFill>
                  <a:srgbClr val="2D2D8A"/>
                </a:solidFill>
                <a:latin typeface="Tahoma" pitchFamily="34" charset="0"/>
                <a:ea typeface="Tahoma" pitchFamily="34" charset="0"/>
                <a:cs typeface="Tahoma" pitchFamily="34" charset="0"/>
              </a:rPr>
              <a:t>10</a:t>
            </a:r>
            <a:r>
              <a:rPr lang="en-US" sz="1800" baseline="30000" dirty="0" smtClean="0">
                <a:solidFill>
                  <a:srgbClr val="2D2D8A"/>
                </a:solidFill>
                <a:latin typeface="Tahoma" pitchFamily="34" charset="0"/>
                <a:ea typeface="Tahoma" pitchFamily="34" charset="0"/>
                <a:cs typeface="Tahoma" pitchFamily="34" charset="0"/>
              </a:rPr>
              <a:t>5 </a:t>
            </a:r>
            <a:r>
              <a:rPr lang="en-US" sz="1800" dirty="0" err="1" smtClean="0">
                <a:solidFill>
                  <a:srgbClr val="2D2D8A"/>
                </a:solidFill>
                <a:latin typeface="Tahoma" pitchFamily="34" charset="0"/>
                <a:ea typeface="Tahoma" pitchFamily="34" charset="0"/>
                <a:cs typeface="Tahoma" pitchFamily="34" charset="0"/>
              </a:rPr>
              <a:t>pps</a:t>
            </a:r>
            <a:r>
              <a:rPr lang="en-US" sz="1800" dirty="0">
                <a:solidFill>
                  <a:srgbClr val="2D2D8A"/>
                </a:solidFill>
                <a:latin typeface="Tahoma" pitchFamily="34" charset="0"/>
                <a:ea typeface="Tahoma" pitchFamily="34" charset="0"/>
                <a:cs typeface="Tahoma" pitchFamily="34" charset="0"/>
              </a:rPr>
              <a:t>. These value are sufficient for performing reaction dynamics </a:t>
            </a:r>
            <a:r>
              <a:rPr lang="en-US" sz="1800" dirty="0" smtClean="0">
                <a:solidFill>
                  <a:srgbClr val="2D2D8A"/>
                </a:solidFill>
                <a:latin typeface="Tahoma" pitchFamily="34" charset="0"/>
                <a:ea typeface="Tahoma" pitchFamily="34" charset="0"/>
                <a:cs typeface="Tahoma" pitchFamily="34" charset="0"/>
              </a:rPr>
              <a:t>studies induced </a:t>
            </a:r>
            <a:r>
              <a:rPr lang="en-US" sz="1800" dirty="0">
                <a:solidFill>
                  <a:srgbClr val="2D2D8A"/>
                </a:solidFill>
                <a:latin typeface="Tahoma" pitchFamily="34" charset="0"/>
                <a:ea typeface="Tahoma" pitchFamily="34" charset="0"/>
                <a:cs typeface="Tahoma" pitchFamily="34" charset="0"/>
              </a:rPr>
              <a:t>at Coulomb barrier energies on targets up to Ni(Z=28)-</a:t>
            </a:r>
            <a:r>
              <a:rPr lang="en-US" sz="1800" dirty="0" smtClean="0">
                <a:solidFill>
                  <a:srgbClr val="2D2D8A"/>
                </a:solidFill>
                <a:latin typeface="Tahoma" pitchFamily="34" charset="0"/>
                <a:ea typeface="Tahoma" pitchFamily="34" charset="0"/>
                <a:cs typeface="Tahoma" pitchFamily="34" charset="0"/>
              </a:rPr>
              <a:t>Zn(Z=30</a:t>
            </a:r>
            <a:r>
              <a:rPr lang="en-US" sz="1800" dirty="0">
                <a:solidFill>
                  <a:srgbClr val="2D2D8A"/>
                </a:solidFill>
                <a:latin typeface="Tahoma" pitchFamily="34" charset="0"/>
                <a:ea typeface="Tahoma" pitchFamily="34" charset="0"/>
                <a:cs typeface="Tahoma" pitchFamily="34" charset="0"/>
              </a:rPr>
              <a:t>) region and, in the </a:t>
            </a:r>
            <a:r>
              <a:rPr lang="en-US" sz="1800" dirty="0" smtClean="0">
                <a:solidFill>
                  <a:srgbClr val="2D2D8A"/>
                </a:solidFill>
                <a:latin typeface="Tahoma" pitchFamily="34" charset="0"/>
                <a:ea typeface="Tahoma" pitchFamily="34" charset="0"/>
                <a:cs typeface="Tahoma" pitchFamily="34" charset="0"/>
              </a:rPr>
              <a:t>case of </a:t>
            </a:r>
            <a:r>
              <a:rPr lang="en-US" sz="1800" baseline="30000" dirty="0">
                <a:solidFill>
                  <a:srgbClr val="2D2D8A"/>
                </a:solidFill>
                <a:latin typeface="Tahoma" pitchFamily="34" charset="0"/>
                <a:ea typeface="Tahoma" pitchFamily="34" charset="0"/>
                <a:cs typeface="Tahoma" pitchFamily="34" charset="0"/>
              </a:rPr>
              <a:t>8</a:t>
            </a:r>
            <a:r>
              <a:rPr lang="en-US" sz="1800" dirty="0">
                <a:solidFill>
                  <a:srgbClr val="2D2D8A"/>
                </a:solidFill>
                <a:latin typeface="Tahoma" pitchFamily="34" charset="0"/>
                <a:ea typeface="Tahoma" pitchFamily="34" charset="0"/>
                <a:cs typeface="Tahoma" pitchFamily="34" charset="0"/>
              </a:rPr>
              <a:t>Li, even up to the </a:t>
            </a:r>
            <a:r>
              <a:rPr lang="en-US" sz="1800" dirty="0" err="1">
                <a:solidFill>
                  <a:srgbClr val="2D2D8A"/>
                </a:solidFill>
                <a:latin typeface="Tahoma" pitchFamily="34" charset="0"/>
                <a:ea typeface="Tahoma" pitchFamily="34" charset="0"/>
                <a:cs typeface="Tahoma" pitchFamily="34" charset="0"/>
              </a:rPr>
              <a:t>Sn</a:t>
            </a:r>
            <a:r>
              <a:rPr lang="en-US" sz="1800" dirty="0">
                <a:solidFill>
                  <a:srgbClr val="2D2D8A"/>
                </a:solidFill>
                <a:latin typeface="Tahoma" pitchFamily="34" charset="0"/>
                <a:ea typeface="Tahoma" pitchFamily="34" charset="0"/>
                <a:cs typeface="Tahoma" pitchFamily="34" charset="0"/>
              </a:rPr>
              <a:t>(Z=50)-Ba(Z=56) region.</a:t>
            </a:r>
            <a:endParaRPr lang="en-US" sz="1800" kern="0" dirty="0" smtClean="0">
              <a:solidFill>
                <a:srgbClr val="2D2D8A"/>
              </a:solidFill>
              <a:latin typeface="Tahoma" pitchFamily="34" charset="0"/>
              <a:ea typeface="Tahoma" pitchFamily="34" charset="0"/>
              <a:cs typeface="Tahoma" pitchFamily="34" charset="0"/>
            </a:endParaRPr>
          </a:p>
          <a:p>
            <a:pPr marL="0" indent="0" algn="just" eaLnBrk="1" hangingPunct="1">
              <a:lnSpc>
                <a:spcPct val="80000"/>
              </a:lnSpc>
              <a:buFont typeface="Wingdings" pitchFamily="2" charset="2"/>
              <a:buNone/>
              <a:defRPr/>
            </a:pPr>
            <a:endParaRPr lang="en-US" sz="1800" kern="0" dirty="0">
              <a:solidFill>
                <a:srgbClr val="2D2D8A"/>
              </a:solidFill>
              <a:latin typeface="Tahoma" pitchFamily="34" charset="0"/>
              <a:ea typeface="Tahoma" pitchFamily="34" charset="0"/>
              <a:cs typeface="Tahoma" pitchFamily="34" charset="0"/>
            </a:endParaRPr>
          </a:p>
          <a:p>
            <a:pPr marL="0" indent="0" algn="just" eaLnBrk="1" hangingPunct="1">
              <a:lnSpc>
                <a:spcPct val="80000"/>
              </a:lnSpc>
              <a:buFont typeface="Wingdings" pitchFamily="2" charset="2"/>
              <a:buNone/>
              <a:defRPr/>
            </a:pPr>
            <a:endParaRPr lang="en-US" sz="1800" kern="0" dirty="0">
              <a:solidFill>
                <a:srgbClr val="2D2D8A"/>
              </a:solidFill>
              <a:latin typeface="Tahoma" pitchFamily="34" charset="0"/>
              <a:ea typeface="Tahoma" pitchFamily="34" charset="0"/>
              <a:cs typeface="Tahoma" pitchFamily="34" charset="0"/>
            </a:endParaRPr>
          </a:p>
          <a:p>
            <a:pPr marL="0" indent="0" algn="just" eaLnBrk="1" hangingPunct="1">
              <a:lnSpc>
                <a:spcPct val="80000"/>
              </a:lnSpc>
              <a:buFont typeface="Wingdings" pitchFamily="2" charset="2"/>
              <a:buNone/>
              <a:defRPr/>
            </a:pPr>
            <a:endParaRPr lang="en-US" sz="1800" kern="0" dirty="0">
              <a:solidFill>
                <a:srgbClr val="2D2D8A"/>
              </a:solidFill>
              <a:latin typeface="Tahoma" pitchFamily="34" charset="0"/>
              <a:ea typeface="Tahoma" pitchFamily="34" charset="0"/>
              <a:cs typeface="Tahoma" pitchFamily="34" charset="0"/>
            </a:endParaRPr>
          </a:p>
          <a:p>
            <a:pPr marL="0" indent="0" algn="just" eaLnBrk="1" hangingPunct="1">
              <a:lnSpc>
                <a:spcPct val="80000"/>
              </a:lnSpc>
              <a:buFont typeface="Wingdings" pitchFamily="2" charset="2"/>
              <a:buNone/>
              <a:defRPr/>
            </a:pPr>
            <a:endParaRPr lang="en-US" sz="1800" kern="0" dirty="0" smtClean="0">
              <a:solidFill>
                <a:srgbClr val="2D2D8A"/>
              </a:solidFill>
              <a:latin typeface="Tahoma" pitchFamily="34" charset="0"/>
              <a:ea typeface="Tahoma" pitchFamily="34" charset="0"/>
              <a:cs typeface="Tahoma"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barn(inVertical)">
                                      <p:cBhvr>
                                        <p:cTn id="13" dur="500"/>
                                        <p:tgtEl>
                                          <p:spTgt spid="6">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5" end="5"/>
                                            </p:txEl>
                                          </p:spTgt>
                                        </p:tgtEl>
                                        <p:attrNameLst>
                                          <p:attrName>style.visibility</p:attrName>
                                        </p:attrNameLst>
                                      </p:cBhvr>
                                      <p:to>
                                        <p:strVal val="visible"/>
                                      </p:to>
                                    </p:set>
                                    <p:animEffect transition="in" filter="barn(inVertical)">
                                      <p:cBhvr>
                                        <p:cTn id="16" dur="500"/>
                                        <p:tgtEl>
                                          <p:spTgt spid="6">
                                            <p:txEl>
                                              <p:pRg st="5" end="5"/>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Effect transition="in" filter="barn(inVertical)">
                                      <p:cBhvr>
                                        <p:cTn id="19" dur="500"/>
                                        <p:tgtEl>
                                          <p:spTgt spid="6">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8" end="8"/>
                                            </p:txEl>
                                          </p:spTgt>
                                        </p:tgtEl>
                                        <p:attrNameLst>
                                          <p:attrName>style.visibility</p:attrName>
                                        </p:attrNameLst>
                                      </p:cBhvr>
                                      <p:to>
                                        <p:strVal val="visible"/>
                                      </p:to>
                                    </p:set>
                                    <p:animEffect transition="in" filter="barn(inVertical)">
                                      <p:cBhvr>
                                        <p:cTn id="24"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0" y="0"/>
            <a:ext cx="9144000" cy="692150"/>
          </a:xfrm>
          <a:prstGeom prst="rect">
            <a:avLst/>
          </a:prstGeom>
          <a:solidFill>
            <a:srgbClr val="2D2D8A"/>
          </a:solidFill>
          <a:ln w="9525">
            <a:noFill/>
            <a:miter lim="800000"/>
            <a:headEnd/>
            <a:tailEnd/>
          </a:ln>
        </p:spPr>
        <p:txBody>
          <a:bodyPr anchor="ctr"/>
          <a:lstStyle>
            <a:lvl1pPr algn="ctr" rtl="0" eaLnBrk="0" fontAlgn="base" hangingPunct="0">
              <a:spcBef>
                <a:spcPct val="0"/>
              </a:spcBef>
              <a:spcAft>
                <a:spcPct val="0"/>
              </a:spcAft>
              <a:defRPr sz="4200" b="1">
                <a:solidFill>
                  <a:schemeClr val="hlink"/>
                </a:solidFill>
                <a:latin typeface="+mj-lt"/>
                <a:ea typeface="+mj-ea"/>
                <a:cs typeface="+mj-cs"/>
              </a:defRPr>
            </a:lvl1pPr>
            <a:lvl2pPr algn="ctr" rtl="0" eaLnBrk="0" fontAlgn="base" hangingPunct="0">
              <a:spcBef>
                <a:spcPct val="0"/>
              </a:spcBef>
              <a:spcAft>
                <a:spcPct val="0"/>
              </a:spcAft>
              <a:defRPr sz="4200" b="1">
                <a:solidFill>
                  <a:schemeClr val="hlink"/>
                </a:solidFill>
                <a:latin typeface="Times New Roman" pitchFamily="18" charset="0"/>
              </a:defRPr>
            </a:lvl2pPr>
            <a:lvl3pPr algn="ctr" rtl="0" eaLnBrk="0" fontAlgn="base" hangingPunct="0">
              <a:spcBef>
                <a:spcPct val="0"/>
              </a:spcBef>
              <a:spcAft>
                <a:spcPct val="0"/>
              </a:spcAft>
              <a:defRPr sz="4200" b="1">
                <a:solidFill>
                  <a:schemeClr val="hlink"/>
                </a:solidFill>
                <a:latin typeface="Times New Roman" pitchFamily="18" charset="0"/>
              </a:defRPr>
            </a:lvl3pPr>
            <a:lvl4pPr algn="ctr" rtl="0" eaLnBrk="0" fontAlgn="base" hangingPunct="0">
              <a:spcBef>
                <a:spcPct val="0"/>
              </a:spcBef>
              <a:spcAft>
                <a:spcPct val="0"/>
              </a:spcAft>
              <a:defRPr sz="4200" b="1">
                <a:solidFill>
                  <a:schemeClr val="hlink"/>
                </a:solidFill>
                <a:latin typeface="Times New Roman" pitchFamily="18" charset="0"/>
              </a:defRPr>
            </a:lvl4pPr>
            <a:lvl5pPr algn="ctr" rtl="0" eaLnBrk="0" fontAlgn="base" hangingPunct="0">
              <a:spcBef>
                <a:spcPct val="0"/>
              </a:spcBef>
              <a:spcAft>
                <a:spcPct val="0"/>
              </a:spcAft>
              <a:defRPr sz="4200" b="1">
                <a:solidFill>
                  <a:schemeClr val="hlink"/>
                </a:solidFill>
                <a:latin typeface="Times New Roman" pitchFamily="18" charset="0"/>
              </a:defRPr>
            </a:lvl5pPr>
            <a:lvl6pPr marL="457200" algn="ctr" rtl="0" fontAlgn="base">
              <a:spcBef>
                <a:spcPct val="0"/>
              </a:spcBef>
              <a:spcAft>
                <a:spcPct val="0"/>
              </a:spcAft>
              <a:defRPr sz="4200" b="1">
                <a:solidFill>
                  <a:schemeClr val="hlink"/>
                </a:solidFill>
                <a:latin typeface="Times New Roman" pitchFamily="18" charset="0"/>
              </a:defRPr>
            </a:lvl6pPr>
            <a:lvl7pPr marL="914400" algn="ctr" rtl="0" fontAlgn="base">
              <a:spcBef>
                <a:spcPct val="0"/>
              </a:spcBef>
              <a:spcAft>
                <a:spcPct val="0"/>
              </a:spcAft>
              <a:defRPr sz="4200" b="1">
                <a:solidFill>
                  <a:schemeClr val="hlink"/>
                </a:solidFill>
                <a:latin typeface="Times New Roman" pitchFamily="18" charset="0"/>
              </a:defRPr>
            </a:lvl7pPr>
            <a:lvl8pPr marL="1371600" algn="ctr" rtl="0" fontAlgn="base">
              <a:spcBef>
                <a:spcPct val="0"/>
              </a:spcBef>
              <a:spcAft>
                <a:spcPct val="0"/>
              </a:spcAft>
              <a:defRPr sz="4200" b="1">
                <a:solidFill>
                  <a:schemeClr val="hlink"/>
                </a:solidFill>
                <a:latin typeface="Times New Roman" pitchFamily="18" charset="0"/>
              </a:defRPr>
            </a:lvl8pPr>
            <a:lvl9pPr marL="1828800" algn="ctr" rtl="0" fontAlgn="base">
              <a:spcBef>
                <a:spcPct val="0"/>
              </a:spcBef>
              <a:spcAft>
                <a:spcPct val="0"/>
              </a:spcAft>
              <a:defRPr sz="4200" b="1">
                <a:solidFill>
                  <a:schemeClr val="hlink"/>
                </a:solidFill>
                <a:latin typeface="Times New Roman" pitchFamily="18" charset="0"/>
              </a:defRPr>
            </a:lvl9pPr>
          </a:lstStyle>
          <a:p>
            <a:pPr eaLnBrk="1" hangingPunct="1">
              <a:defRPr/>
            </a:pPr>
            <a:r>
              <a:rPr lang="it-IT" sz="2400" kern="0" dirty="0" err="1" smtClean="0">
                <a:solidFill>
                  <a:srgbClr val="FFCC00"/>
                </a:solidFill>
                <a:latin typeface="Tahoma" pitchFamily="34" charset="0"/>
                <a:ea typeface="Tahoma" pitchFamily="34" charset="0"/>
                <a:cs typeface="Tahoma" pitchFamily="34" charset="0"/>
              </a:rPr>
              <a:t>Next</a:t>
            </a:r>
            <a:r>
              <a:rPr lang="it-IT" sz="2400" kern="0" dirty="0" smtClean="0">
                <a:solidFill>
                  <a:srgbClr val="FFCC00"/>
                </a:solidFill>
                <a:latin typeface="Tahoma" pitchFamily="34" charset="0"/>
                <a:ea typeface="Tahoma" pitchFamily="34" charset="0"/>
                <a:cs typeface="Tahoma" pitchFamily="34" charset="0"/>
              </a:rPr>
              <a:t> </a:t>
            </a:r>
            <a:r>
              <a:rPr lang="it-IT" sz="2400" kern="0" dirty="0">
                <a:solidFill>
                  <a:srgbClr val="FFCC00"/>
                </a:solidFill>
                <a:latin typeface="Tahoma" pitchFamily="34" charset="0"/>
                <a:ea typeface="Tahoma" pitchFamily="34" charset="0"/>
                <a:cs typeface="Tahoma" pitchFamily="34" charset="0"/>
              </a:rPr>
              <a:t>(07/2013 LNL PAC) </a:t>
            </a:r>
            <a:r>
              <a:rPr lang="it-IT" sz="2400" kern="0" dirty="0" err="1" smtClean="0">
                <a:solidFill>
                  <a:srgbClr val="FFCC00"/>
                </a:solidFill>
                <a:latin typeface="Tahoma" pitchFamily="34" charset="0"/>
                <a:ea typeface="Tahoma" pitchFamily="34" charset="0"/>
                <a:cs typeface="Tahoma" pitchFamily="34" charset="0"/>
              </a:rPr>
              <a:t>proposals</a:t>
            </a:r>
            <a:r>
              <a:rPr lang="it-IT" sz="2400" kern="0" dirty="0" smtClean="0">
                <a:solidFill>
                  <a:srgbClr val="FFCC00"/>
                </a:solidFill>
                <a:latin typeface="Tahoma" pitchFamily="34" charset="0"/>
                <a:ea typeface="Tahoma" pitchFamily="34" charset="0"/>
                <a:cs typeface="Tahoma" pitchFamily="34" charset="0"/>
              </a:rPr>
              <a:t> @ EXOTIC</a:t>
            </a:r>
          </a:p>
          <a:p>
            <a:pPr eaLnBrk="1" hangingPunct="1">
              <a:defRPr/>
            </a:pPr>
            <a:r>
              <a:rPr lang="it-IT" sz="2400" kern="0" dirty="0" smtClean="0">
                <a:solidFill>
                  <a:srgbClr val="FFCC00"/>
                </a:solidFill>
                <a:latin typeface="Tahoma" pitchFamily="34" charset="0"/>
                <a:ea typeface="Tahoma" pitchFamily="34" charset="0"/>
                <a:cs typeface="Tahoma" pitchFamily="34" charset="0"/>
              </a:rPr>
              <a:t> </a:t>
            </a:r>
            <a:r>
              <a:rPr lang="it-IT" sz="2400" kern="0" baseline="30000" dirty="0" smtClean="0">
                <a:solidFill>
                  <a:srgbClr val="FFCC00"/>
                </a:solidFill>
                <a:latin typeface="Tahoma" pitchFamily="34" charset="0"/>
                <a:ea typeface="Tahoma" pitchFamily="34" charset="0"/>
                <a:cs typeface="Tahoma" pitchFamily="34" charset="0"/>
              </a:rPr>
              <a:t>8</a:t>
            </a:r>
            <a:r>
              <a:rPr lang="it-IT" sz="2400" kern="0" dirty="0" smtClean="0">
                <a:solidFill>
                  <a:srgbClr val="FFCC00"/>
                </a:solidFill>
                <a:latin typeface="Tahoma" pitchFamily="34" charset="0"/>
                <a:ea typeface="Tahoma" pitchFamily="34" charset="0"/>
                <a:cs typeface="Tahoma" pitchFamily="34" charset="0"/>
              </a:rPr>
              <a:t>B+</a:t>
            </a:r>
            <a:r>
              <a:rPr lang="it-IT" sz="2400" kern="0" baseline="30000" dirty="0" smtClean="0">
                <a:solidFill>
                  <a:srgbClr val="FFCC00"/>
                </a:solidFill>
                <a:latin typeface="Tahoma" pitchFamily="34" charset="0"/>
                <a:ea typeface="Tahoma" pitchFamily="34" charset="0"/>
                <a:cs typeface="Tahoma" pitchFamily="34" charset="0"/>
              </a:rPr>
              <a:t>208</a:t>
            </a:r>
            <a:r>
              <a:rPr lang="it-IT" sz="2400" kern="0" dirty="0" smtClean="0">
                <a:solidFill>
                  <a:srgbClr val="FFCC00"/>
                </a:solidFill>
                <a:latin typeface="Tahoma" pitchFamily="34" charset="0"/>
                <a:ea typeface="Tahoma" pitchFamily="34" charset="0"/>
                <a:cs typeface="Tahoma" pitchFamily="34" charset="0"/>
              </a:rPr>
              <a:t>Pb @ 43 </a:t>
            </a:r>
            <a:r>
              <a:rPr lang="it-IT" sz="2400" kern="0" dirty="0" err="1" smtClean="0">
                <a:solidFill>
                  <a:srgbClr val="FFCC00"/>
                </a:solidFill>
                <a:latin typeface="Tahoma" pitchFamily="34" charset="0"/>
                <a:ea typeface="Tahoma" pitchFamily="34" charset="0"/>
                <a:cs typeface="Tahoma" pitchFamily="34" charset="0"/>
              </a:rPr>
              <a:t>MeV</a:t>
            </a:r>
            <a:endParaRPr lang="it-IT" sz="2400" kern="0" dirty="0" smtClean="0">
              <a:solidFill>
                <a:srgbClr val="FFCC00"/>
              </a:solidFill>
              <a:latin typeface="Tahoma" pitchFamily="34" charset="0"/>
              <a:ea typeface="Tahoma" pitchFamily="34" charset="0"/>
              <a:cs typeface="Tahoma" pitchFamily="34" charset="0"/>
            </a:endParaRPr>
          </a:p>
        </p:txBody>
      </p:sp>
      <p:sp>
        <p:nvSpPr>
          <p:cNvPr id="6" name="Rectangle 2"/>
          <p:cNvSpPr txBox="1">
            <a:spLocks noChangeArrowheads="1"/>
          </p:cNvSpPr>
          <p:nvPr/>
        </p:nvSpPr>
        <p:spPr bwMode="auto">
          <a:xfrm>
            <a:off x="468313" y="1125538"/>
            <a:ext cx="8207375" cy="5616575"/>
          </a:xfrm>
          <a:prstGeom prst="rect">
            <a:avLst/>
          </a:prstGeom>
          <a:solidFill>
            <a:schemeClr val="bg1"/>
          </a:solidFill>
          <a:ln w="19050">
            <a:noFill/>
            <a:miter lim="800000"/>
            <a:headEnd/>
            <a:tailEnd/>
          </a:ln>
        </p:spPr>
        <p:txBody>
          <a:bodyPr/>
          <a:lstStyle/>
          <a:p>
            <a:pPr algn="just" eaLnBrk="0" hangingPunct="0">
              <a:spcBef>
                <a:spcPct val="20000"/>
              </a:spcBef>
              <a:buClr>
                <a:schemeClr val="folHlink"/>
              </a:buClr>
              <a:buSzPct val="90000"/>
              <a:buFont typeface="Wingdings" pitchFamily="2" charset="2"/>
              <a:buNone/>
            </a:pPr>
            <a:r>
              <a:rPr lang="en-US" sz="1700" b="1" baseline="30000">
                <a:solidFill>
                  <a:srgbClr val="2D2D8A"/>
                </a:solidFill>
                <a:latin typeface="Tahoma" pitchFamily="34" charset="0"/>
                <a:cs typeface="Tahoma" pitchFamily="34" charset="0"/>
              </a:rPr>
              <a:t>8</a:t>
            </a:r>
            <a:r>
              <a:rPr lang="en-US" sz="1700" b="1">
                <a:solidFill>
                  <a:srgbClr val="2D2D8A"/>
                </a:solidFill>
                <a:latin typeface="Tahoma" pitchFamily="34" charset="0"/>
                <a:cs typeface="Tahoma" pitchFamily="34" charset="0"/>
              </a:rPr>
              <a:t>B +</a:t>
            </a:r>
            <a:r>
              <a:rPr lang="en-US" sz="1700" b="1" baseline="30000">
                <a:solidFill>
                  <a:srgbClr val="2D2D8A"/>
                </a:solidFill>
                <a:latin typeface="Tahoma" pitchFamily="34" charset="0"/>
                <a:cs typeface="Tahoma" pitchFamily="34" charset="0"/>
              </a:rPr>
              <a:t>208</a:t>
            </a:r>
            <a:r>
              <a:rPr lang="en-US" sz="1700" b="1">
                <a:solidFill>
                  <a:srgbClr val="2D2D8A"/>
                </a:solidFill>
                <a:latin typeface="Tahoma" pitchFamily="34" charset="0"/>
                <a:cs typeface="Tahoma" pitchFamily="34" charset="0"/>
              </a:rPr>
              <a:t>Pb @ E</a:t>
            </a:r>
            <a:r>
              <a:rPr lang="en-US" sz="1700" b="1" baseline="-25000">
                <a:solidFill>
                  <a:srgbClr val="2D2D8A"/>
                </a:solidFill>
                <a:latin typeface="Tahoma" pitchFamily="34" charset="0"/>
                <a:cs typeface="Tahoma" pitchFamily="34" charset="0"/>
              </a:rPr>
              <a:t>lab</a:t>
            </a:r>
            <a:r>
              <a:rPr lang="en-US" sz="1700" b="1">
                <a:solidFill>
                  <a:srgbClr val="2D2D8A"/>
                </a:solidFill>
                <a:latin typeface="Tahoma" pitchFamily="34" charset="0"/>
                <a:cs typeface="Tahoma" pitchFamily="34" charset="0"/>
              </a:rPr>
              <a:t>= 43 MeV</a:t>
            </a:r>
            <a:r>
              <a:rPr lang="en-US" sz="1700">
                <a:solidFill>
                  <a:srgbClr val="2D2D8A"/>
                </a:solidFill>
                <a:latin typeface="Tahoma" pitchFamily="34" charset="0"/>
                <a:cs typeface="Tahoma" pitchFamily="34" charset="0"/>
              </a:rPr>
              <a:t>: study of the coupling mechanisms at sub-barrier energies by investigating elastic scattering and </a:t>
            </a:r>
            <a:r>
              <a:rPr lang="en-US" sz="1700" baseline="30000">
                <a:solidFill>
                  <a:srgbClr val="2D2D8A"/>
                </a:solidFill>
                <a:latin typeface="Tahoma" pitchFamily="34" charset="0"/>
                <a:cs typeface="Tahoma" pitchFamily="34" charset="0"/>
              </a:rPr>
              <a:t>8</a:t>
            </a:r>
            <a:r>
              <a:rPr lang="en-US" sz="1700">
                <a:solidFill>
                  <a:srgbClr val="2D2D8A"/>
                </a:solidFill>
                <a:latin typeface="Tahoma" pitchFamily="34" charset="0"/>
                <a:cs typeface="Tahoma" pitchFamily="34" charset="0"/>
              </a:rPr>
              <a:t>B breakup. In CDCC investigations strong couplings of elastic scattering to direct channels do not seem to be directly connected to the observation of large breakup or transfer </a:t>
            </a:r>
            <a:r>
              <a:rPr lang="it-IT" sz="1700">
                <a:solidFill>
                  <a:srgbClr val="2D2D8A"/>
                </a:solidFill>
                <a:latin typeface="Tahoma" pitchFamily="34" charset="0"/>
                <a:cs typeface="Tahoma" pitchFamily="34" charset="0"/>
              </a:rPr>
              <a:t>reaction cross sections.</a:t>
            </a:r>
            <a:endParaRPr lang="en-US" sz="1700">
              <a:solidFill>
                <a:srgbClr val="2D2D8A"/>
              </a:solidFill>
              <a:latin typeface="Tahoma" pitchFamily="34" charset="0"/>
              <a:cs typeface="Tahoma" pitchFamily="34" charset="0"/>
            </a:endParaRPr>
          </a:p>
          <a:p>
            <a:pPr algn="just" eaLnBrk="0" hangingPunct="0">
              <a:spcBef>
                <a:spcPct val="20000"/>
              </a:spcBef>
              <a:buClr>
                <a:schemeClr val="folHlink"/>
              </a:buClr>
              <a:buSzPct val="90000"/>
              <a:buFont typeface="Wingdings" pitchFamily="2" charset="2"/>
              <a:buChar char="n"/>
            </a:pPr>
            <a:endParaRPr lang="en-US" sz="1700">
              <a:solidFill>
                <a:srgbClr val="2D2D8A"/>
              </a:solidFill>
              <a:latin typeface="Tahoma" pitchFamily="34" charset="0"/>
              <a:cs typeface="Tahoma" pitchFamily="34" charset="0"/>
            </a:endParaRPr>
          </a:p>
          <a:p>
            <a:pPr algn="just" eaLnBrk="0" hangingPunct="0">
              <a:spcBef>
                <a:spcPct val="20000"/>
              </a:spcBef>
              <a:buClr>
                <a:schemeClr val="folHlink"/>
              </a:buClr>
              <a:buSzPct val="90000"/>
              <a:buFont typeface="Wingdings" pitchFamily="2" charset="2"/>
              <a:buNone/>
            </a:pPr>
            <a:r>
              <a:rPr lang="en-US" sz="1700">
                <a:solidFill>
                  <a:srgbClr val="2D2D8A"/>
                </a:solidFill>
                <a:latin typeface="Tahoma "/>
              </a:rPr>
              <a:t>Coulomb rainbow suppression or a deviation from Rutherford scattering at energies below barrier was observed in previous elastic scattering experiments like </a:t>
            </a:r>
            <a:r>
              <a:rPr lang="en-US" sz="1700" baseline="30000">
                <a:solidFill>
                  <a:srgbClr val="2D2D8A"/>
                </a:solidFill>
                <a:latin typeface="Tahoma "/>
              </a:rPr>
              <a:t>6</a:t>
            </a:r>
            <a:r>
              <a:rPr lang="en-US" sz="1700">
                <a:solidFill>
                  <a:srgbClr val="2D2D8A"/>
                </a:solidFill>
                <a:latin typeface="Tahoma "/>
              </a:rPr>
              <a:t>He +</a:t>
            </a:r>
            <a:r>
              <a:rPr lang="en-US" sz="1700" baseline="30000">
                <a:solidFill>
                  <a:srgbClr val="2D2D8A"/>
                </a:solidFill>
                <a:latin typeface="Tahoma "/>
              </a:rPr>
              <a:t> 208</a:t>
            </a:r>
            <a:r>
              <a:rPr lang="en-US" sz="1700">
                <a:solidFill>
                  <a:srgbClr val="2D2D8A"/>
                </a:solidFill>
                <a:latin typeface="Tahoma "/>
              </a:rPr>
              <a:t>Pb, </a:t>
            </a:r>
            <a:r>
              <a:rPr lang="en-US" sz="1700" baseline="30000">
                <a:solidFill>
                  <a:srgbClr val="2D2D8A"/>
                </a:solidFill>
                <a:latin typeface="Tahoma "/>
              </a:rPr>
              <a:t>11</a:t>
            </a:r>
            <a:r>
              <a:rPr lang="en-US" sz="1700">
                <a:solidFill>
                  <a:srgbClr val="2D2D8A"/>
                </a:solidFill>
                <a:latin typeface="Tahoma "/>
              </a:rPr>
              <a:t>Be + </a:t>
            </a:r>
            <a:r>
              <a:rPr lang="en-US" sz="1700" baseline="30000">
                <a:solidFill>
                  <a:srgbClr val="2D2D8A"/>
                </a:solidFill>
                <a:latin typeface="Tahoma "/>
              </a:rPr>
              <a:t>64</a:t>
            </a:r>
            <a:r>
              <a:rPr lang="en-US" sz="1700">
                <a:solidFill>
                  <a:srgbClr val="2D2D8A"/>
                </a:solidFill>
                <a:latin typeface="Tahoma "/>
              </a:rPr>
              <a:t>Zn  and </a:t>
            </a:r>
            <a:r>
              <a:rPr lang="en-US" sz="1700" baseline="30000">
                <a:solidFill>
                  <a:srgbClr val="2D2D8A"/>
                </a:solidFill>
                <a:latin typeface="Tahoma "/>
              </a:rPr>
              <a:t>11</a:t>
            </a:r>
            <a:r>
              <a:rPr lang="en-US" sz="1700">
                <a:solidFill>
                  <a:srgbClr val="2D2D8A"/>
                </a:solidFill>
                <a:latin typeface="Tahoma "/>
              </a:rPr>
              <a:t>Li +</a:t>
            </a:r>
            <a:r>
              <a:rPr lang="en-US" sz="1700" baseline="30000">
                <a:solidFill>
                  <a:srgbClr val="2D2D8A"/>
                </a:solidFill>
                <a:latin typeface="Tahoma "/>
              </a:rPr>
              <a:t> 208</a:t>
            </a:r>
            <a:r>
              <a:rPr lang="en-US" sz="1700">
                <a:solidFill>
                  <a:srgbClr val="2D2D8A"/>
                </a:solidFill>
                <a:latin typeface="Tahoma "/>
              </a:rPr>
              <a:t>Pb </a:t>
            </a:r>
            <a:r>
              <a:rPr lang="it-IT" sz="1700">
                <a:solidFill>
                  <a:srgbClr val="2D2D8A"/>
                </a:solidFill>
                <a:latin typeface="Tahoma "/>
              </a:rPr>
              <a:t>attributed to</a:t>
            </a:r>
            <a:r>
              <a:rPr lang="nb-NO" sz="1700">
                <a:solidFill>
                  <a:srgbClr val="2D2D8A"/>
                </a:solidFill>
                <a:latin typeface="Tahoma "/>
              </a:rPr>
              <a:t> Coulomb dipole couplings and/or nuclear couplings </a:t>
            </a:r>
            <a:r>
              <a:rPr lang="en-US" sz="1700">
                <a:solidFill>
                  <a:srgbClr val="2D2D8A"/>
                </a:solidFill>
                <a:latin typeface="Tahoma "/>
              </a:rPr>
              <a:t>(</a:t>
            </a:r>
            <a:r>
              <a:rPr lang="it-IT" sz="1700">
                <a:solidFill>
                  <a:srgbClr val="2D2D8A"/>
                </a:solidFill>
                <a:latin typeface="Tahoma" pitchFamily="34" charset="0"/>
                <a:cs typeface="Tahoma" pitchFamily="34" charset="0"/>
              </a:rPr>
              <a:t>A.M. Sánchez-Benítez et al., Nucl. Phys. A803, 30 (2008), </a:t>
            </a:r>
            <a:r>
              <a:rPr lang="nb-NO" sz="1700">
                <a:solidFill>
                  <a:srgbClr val="2D2D8A"/>
                </a:solidFill>
                <a:latin typeface="Tahoma "/>
              </a:rPr>
              <a:t>M. Cubero et al., Phys. Rev. Lett. 109, 262701 (2012), </a:t>
            </a:r>
            <a:r>
              <a:rPr lang="it-IT" sz="1700">
                <a:solidFill>
                  <a:srgbClr val="2D2D8A"/>
                </a:solidFill>
                <a:latin typeface="Tahoma "/>
              </a:rPr>
              <a:t>A. Di Pietro et al., Phys. Rev. Lett. 105, 022701(2010)</a:t>
            </a:r>
            <a:r>
              <a:rPr lang="it-IT" sz="1700">
                <a:solidFill>
                  <a:srgbClr val="2D2D8A"/>
                </a:solidFill>
                <a:latin typeface="Tahoma" pitchFamily="34" charset="0"/>
                <a:cs typeface="Tahoma" pitchFamily="34" charset="0"/>
              </a:rPr>
              <a:t>) </a:t>
            </a:r>
            <a:endParaRPr lang="nb-NO" sz="1700">
              <a:solidFill>
                <a:srgbClr val="2D2D8A"/>
              </a:solidFill>
              <a:latin typeface="Tahoma "/>
            </a:endParaRPr>
          </a:p>
          <a:p>
            <a:pPr algn="just" eaLnBrk="0" hangingPunct="0">
              <a:spcBef>
                <a:spcPct val="20000"/>
              </a:spcBef>
              <a:buClr>
                <a:schemeClr val="folHlink"/>
              </a:buClr>
              <a:buSzPct val="90000"/>
              <a:buFont typeface="Wingdings" pitchFamily="2" charset="2"/>
              <a:buNone/>
            </a:pPr>
            <a:endParaRPr lang="nb-NO" sz="1700">
              <a:solidFill>
                <a:srgbClr val="2D2D8A"/>
              </a:solidFill>
              <a:latin typeface="Tahoma "/>
            </a:endParaRPr>
          </a:p>
          <a:p>
            <a:pPr algn="just" eaLnBrk="0" hangingPunct="0">
              <a:spcBef>
                <a:spcPct val="20000"/>
              </a:spcBef>
              <a:buClr>
                <a:schemeClr val="folHlink"/>
              </a:buClr>
              <a:buSzPct val="90000"/>
              <a:buFont typeface="Wingdings" pitchFamily="2" charset="2"/>
              <a:buNone/>
            </a:pPr>
            <a:r>
              <a:rPr lang="en-US" sz="1700">
                <a:solidFill>
                  <a:srgbClr val="2D2D8A"/>
                </a:solidFill>
                <a:latin typeface="Tahoma "/>
              </a:rPr>
              <a:t>According to existing calculations [N. Keeley et al., Nucl. Phys. A834, 729c (2010)], almost </a:t>
            </a:r>
            <a:r>
              <a:rPr lang="en-US" sz="1700" b="1">
                <a:solidFill>
                  <a:srgbClr val="FF0000"/>
                </a:solidFill>
                <a:latin typeface="Tahoma "/>
              </a:rPr>
              <a:t>no deviation from Rutherford </a:t>
            </a:r>
            <a:r>
              <a:rPr lang="en-US" sz="1700">
                <a:solidFill>
                  <a:srgbClr val="2D2D8A"/>
                </a:solidFill>
                <a:latin typeface="Tahoma "/>
              </a:rPr>
              <a:t>is predicted for the </a:t>
            </a:r>
            <a:r>
              <a:rPr lang="en-US" sz="1700" b="1" baseline="30000">
                <a:solidFill>
                  <a:srgbClr val="2D2D8A"/>
                </a:solidFill>
                <a:latin typeface="Tahoma" pitchFamily="34" charset="0"/>
                <a:cs typeface="Tahoma" pitchFamily="34" charset="0"/>
              </a:rPr>
              <a:t>8</a:t>
            </a:r>
            <a:r>
              <a:rPr lang="en-US" sz="1700" b="1">
                <a:solidFill>
                  <a:srgbClr val="2D2D8A"/>
                </a:solidFill>
                <a:latin typeface="Tahoma" pitchFamily="34" charset="0"/>
                <a:cs typeface="Tahoma" pitchFamily="34" charset="0"/>
              </a:rPr>
              <a:t>B+</a:t>
            </a:r>
            <a:r>
              <a:rPr lang="en-US" sz="1700" b="1" baseline="30000">
                <a:solidFill>
                  <a:srgbClr val="2D2D8A"/>
                </a:solidFill>
                <a:latin typeface="Tahoma" pitchFamily="34" charset="0"/>
                <a:cs typeface="Tahoma" pitchFamily="34" charset="0"/>
              </a:rPr>
              <a:t>208</a:t>
            </a:r>
            <a:r>
              <a:rPr lang="en-US" sz="1700" b="1">
                <a:solidFill>
                  <a:srgbClr val="2D2D8A"/>
                </a:solidFill>
                <a:latin typeface="Tahoma" pitchFamily="34" charset="0"/>
                <a:cs typeface="Tahoma" pitchFamily="34" charset="0"/>
              </a:rPr>
              <a:t>Pb</a:t>
            </a:r>
            <a:r>
              <a:rPr lang="en-US" sz="1700">
                <a:solidFill>
                  <a:srgbClr val="2D2D8A"/>
                </a:solidFill>
                <a:latin typeface="Tahoma "/>
              </a:rPr>
              <a:t> system and this has to be verified experimentally, while a large </a:t>
            </a:r>
            <a:r>
              <a:rPr lang="en-US" sz="1700" baseline="30000">
                <a:solidFill>
                  <a:srgbClr val="2D2D8A"/>
                </a:solidFill>
                <a:latin typeface="Tahoma "/>
              </a:rPr>
              <a:t>7</a:t>
            </a:r>
            <a:r>
              <a:rPr lang="en-US" sz="1700">
                <a:solidFill>
                  <a:srgbClr val="2D2D8A"/>
                </a:solidFill>
                <a:latin typeface="Tahoma "/>
              </a:rPr>
              <a:t>Be production yield is expected with a cross section for </a:t>
            </a:r>
            <a:r>
              <a:rPr lang="en-US" sz="1700" baseline="30000">
                <a:solidFill>
                  <a:srgbClr val="2D2D8A"/>
                </a:solidFill>
                <a:latin typeface="Tahoma "/>
              </a:rPr>
              <a:t>8</a:t>
            </a:r>
            <a:r>
              <a:rPr lang="en-US" sz="1700">
                <a:solidFill>
                  <a:srgbClr val="2D2D8A"/>
                </a:solidFill>
                <a:latin typeface="Tahoma "/>
              </a:rPr>
              <a:t>B breakup of 360 mb exhausting almost all the total reaction cross section</a:t>
            </a:r>
            <a:r>
              <a:rPr lang="it-IT" sz="1700">
                <a:solidFill>
                  <a:srgbClr val="2D2D8A"/>
                </a:solidFill>
                <a:latin typeface="Tahoma "/>
              </a:rPr>
              <a:t>.</a:t>
            </a:r>
          </a:p>
          <a:p>
            <a:pPr algn="just" eaLnBrk="0" hangingPunct="0">
              <a:spcBef>
                <a:spcPct val="20000"/>
              </a:spcBef>
              <a:buClr>
                <a:schemeClr val="folHlink"/>
              </a:buClr>
              <a:buSzPct val="90000"/>
              <a:buFont typeface="Wingdings" pitchFamily="2" charset="2"/>
              <a:buChar char="n"/>
            </a:pPr>
            <a:endParaRPr lang="it-IT" sz="1700">
              <a:solidFill>
                <a:srgbClr val="2D2D8A"/>
              </a:solidFill>
              <a:latin typeface="Tahoma "/>
            </a:endParaRPr>
          </a:p>
          <a:p>
            <a:pPr algn="just" eaLnBrk="0" hangingPunct="0">
              <a:spcBef>
                <a:spcPct val="20000"/>
              </a:spcBef>
              <a:buClr>
                <a:schemeClr val="folHlink"/>
              </a:buClr>
              <a:buSzPct val="90000"/>
              <a:buFont typeface="Wingdings" pitchFamily="2" charset="2"/>
              <a:buNone/>
            </a:pPr>
            <a:r>
              <a:rPr lang="it-IT" sz="1700" b="1">
                <a:solidFill>
                  <a:srgbClr val="2D2D8A"/>
                </a:solidFill>
                <a:latin typeface="Tahoma "/>
              </a:rPr>
              <a:t>Experimental set up</a:t>
            </a:r>
            <a:r>
              <a:rPr lang="it-IT" sz="1700">
                <a:solidFill>
                  <a:srgbClr val="2D2D8A"/>
                </a:solidFill>
                <a:latin typeface="Tahoma "/>
              </a:rPr>
              <a:t>: 4-6 EXPADES telescopes (DSSD 40+300 </a:t>
            </a:r>
            <a:r>
              <a:rPr lang="it-IT" sz="1700">
                <a:solidFill>
                  <a:srgbClr val="2D2D8A"/>
                </a:solidFill>
                <a:latin typeface="Symbol" pitchFamily="18" charset="2"/>
              </a:rPr>
              <a:t>m</a:t>
            </a:r>
            <a:r>
              <a:rPr lang="it-IT" sz="1700">
                <a:solidFill>
                  <a:srgbClr val="2D2D8A"/>
                </a:solidFill>
                <a:latin typeface="Tahoma "/>
              </a:rPr>
              <a:t>m)</a:t>
            </a:r>
            <a:endParaRPr lang="nb-NO" sz="1700">
              <a:solidFill>
                <a:srgbClr val="2D2D8A"/>
              </a:solidFill>
              <a:latin typeface="Tahoma "/>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arn(inVertical)">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barn(inVertical)">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6019800" y="4572000"/>
            <a:ext cx="2057400" cy="457200"/>
          </a:xfrm>
          <a:prstGeom prst="rect">
            <a:avLst/>
          </a:prstGeom>
          <a:noFill/>
          <a:ln w="9525">
            <a:noFill/>
            <a:miter lim="800000"/>
            <a:headEnd/>
            <a:tailEnd/>
          </a:ln>
        </p:spPr>
        <p:txBody>
          <a:bodyPr wrap="none" anchor="ctr"/>
          <a:lstStyle/>
          <a:p>
            <a:endParaRPr lang="it-IT" sz="1800" b="1">
              <a:solidFill>
                <a:srgbClr val="000000"/>
              </a:solidFill>
              <a:latin typeface="Times New Roman" pitchFamily="18" charset="0"/>
            </a:endParaRPr>
          </a:p>
          <a:p>
            <a:endParaRPr lang="it-IT" sz="1800" b="1">
              <a:solidFill>
                <a:srgbClr val="000000"/>
              </a:solidFill>
              <a:latin typeface="Times New Roman" pitchFamily="18" charset="0"/>
            </a:endParaRPr>
          </a:p>
        </p:txBody>
      </p:sp>
      <p:pic>
        <p:nvPicPr>
          <p:cNvPr id="31746" name="Picture 3" descr="~AUT0008"/>
          <p:cNvPicPr>
            <a:picLocks noChangeAspect="1" noChangeArrowheads="1"/>
          </p:cNvPicPr>
          <p:nvPr/>
        </p:nvPicPr>
        <p:blipFill>
          <a:blip r:embed="rId3"/>
          <a:srcRect/>
          <a:stretch>
            <a:fillRect/>
          </a:stretch>
        </p:blipFill>
        <p:spPr bwMode="auto">
          <a:xfrm>
            <a:off x="2947988" y="684213"/>
            <a:ext cx="3344862" cy="6169025"/>
          </a:xfrm>
          <a:prstGeom prst="rect">
            <a:avLst/>
          </a:prstGeom>
          <a:solidFill>
            <a:schemeClr val="accent1"/>
          </a:solidFill>
          <a:ln w="9525">
            <a:noFill/>
            <a:miter lim="800000"/>
            <a:headEnd/>
            <a:tailEnd/>
          </a:ln>
        </p:spPr>
      </p:pic>
      <p:sp>
        <p:nvSpPr>
          <p:cNvPr id="31747" name="Oval 4"/>
          <p:cNvSpPr>
            <a:spLocks noChangeArrowheads="1"/>
          </p:cNvSpPr>
          <p:nvPr/>
        </p:nvSpPr>
        <p:spPr bwMode="auto">
          <a:xfrm>
            <a:off x="4495800" y="2819400"/>
            <a:ext cx="215900" cy="192088"/>
          </a:xfrm>
          <a:prstGeom prst="ellipse">
            <a:avLst/>
          </a:prstGeom>
          <a:solidFill>
            <a:srgbClr val="00FF00"/>
          </a:solidFill>
          <a:ln w="9525">
            <a:solidFill>
              <a:schemeClr val="tx1"/>
            </a:solidFill>
            <a:round/>
            <a:headEnd/>
            <a:tailEnd/>
          </a:ln>
        </p:spPr>
        <p:txBody>
          <a:bodyPr wrap="none" anchor="ctr"/>
          <a:lstStyle/>
          <a:p>
            <a:pPr algn="ctr"/>
            <a:r>
              <a:rPr lang="it-IT" sz="1600">
                <a:solidFill>
                  <a:srgbClr val="000000"/>
                </a:solidFill>
                <a:latin typeface="Times New Roman" pitchFamily="18" charset="0"/>
              </a:rPr>
              <a:t>4</a:t>
            </a:r>
          </a:p>
        </p:txBody>
      </p:sp>
      <p:sp>
        <p:nvSpPr>
          <p:cNvPr id="31748" name="Oval 5"/>
          <p:cNvSpPr>
            <a:spLocks noChangeArrowheads="1"/>
          </p:cNvSpPr>
          <p:nvPr/>
        </p:nvSpPr>
        <p:spPr bwMode="auto">
          <a:xfrm>
            <a:off x="4572000" y="1066800"/>
            <a:ext cx="215900" cy="192088"/>
          </a:xfrm>
          <a:prstGeom prst="ellipse">
            <a:avLst/>
          </a:prstGeom>
          <a:solidFill>
            <a:srgbClr val="00FF00"/>
          </a:solidFill>
          <a:ln w="9525">
            <a:solidFill>
              <a:schemeClr val="tx1"/>
            </a:solidFill>
            <a:round/>
            <a:headEnd/>
            <a:tailEnd/>
          </a:ln>
        </p:spPr>
        <p:txBody>
          <a:bodyPr wrap="none" anchor="ctr"/>
          <a:lstStyle/>
          <a:p>
            <a:endParaRPr lang="it-IT">
              <a:solidFill>
                <a:srgbClr val="000000"/>
              </a:solidFill>
            </a:endParaRPr>
          </a:p>
        </p:txBody>
      </p:sp>
      <p:sp>
        <p:nvSpPr>
          <p:cNvPr id="31749" name="Oval 6"/>
          <p:cNvSpPr>
            <a:spLocks noChangeArrowheads="1"/>
          </p:cNvSpPr>
          <p:nvPr/>
        </p:nvSpPr>
        <p:spPr bwMode="auto">
          <a:xfrm>
            <a:off x="4572000" y="1371600"/>
            <a:ext cx="228600" cy="192088"/>
          </a:xfrm>
          <a:prstGeom prst="ellipse">
            <a:avLst/>
          </a:prstGeom>
          <a:solidFill>
            <a:srgbClr val="00FF00"/>
          </a:solidFill>
          <a:ln w="9525">
            <a:solidFill>
              <a:schemeClr val="tx1"/>
            </a:solidFill>
            <a:round/>
            <a:headEnd/>
            <a:tailEnd/>
          </a:ln>
        </p:spPr>
        <p:txBody>
          <a:bodyPr wrap="none" anchor="ctr"/>
          <a:lstStyle/>
          <a:p>
            <a:endParaRPr lang="it-IT">
              <a:solidFill>
                <a:srgbClr val="000000"/>
              </a:solidFill>
            </a:endParaRPr>
          </a:p>
        </p:txBody>
      </p:sp>
      <p:sp>
        <p:nvSpPr>
          <p:cNvPr id="31750" name="Oval 7"/>
          <p:cNvSpPr>
            <a:spLocks noChangeArrowheads="1"/>
          </p:cNvSpPr>
          <p:nvPr/>
        </p:nvSpPr>
        <p:spPr bwMode="auto">
          <a:xfrm>
            <a:off x="4572000" y="1752600"/>
            <a:ext cx="215900" cy="192088"/>
          </a:xfrm>
          <a:prstGeom prst="ellipse">
            <a:avLst/>
          </a:prstGeom>
          <a:solidFill>
            <a:srgbClr val="00FF00"/>
          </a:solidFill>
          <a:ln w="9525">
            <a:solidFill>
              <a:schemeClr val="tx1"/>
            </a:solidFill>
            <a:round/>
            <a:headEnd/>
            <a:tailEnd/>
          </a:ln>
        </p:spPr>
        <p:txBody>
          <a:bodyPr wrap="none" anchor="ctr"/>
          <a:lstStyle/>
          <a:p>
            <a:endParaRPr lang="it-IT">
              <a:solidFill>
                <a:srgbClr val="000000"/>
              </a:solidFill>
            </a:endParaRPr>
          </a:p>
        </p:txBody>
      </p:sp>
      <p:sp>
        <p:nvSpPr>
          <p:cNvPr id="31751" name="Oval 8"/>
          <p:cNvSpPr>
            <a:spLocks noChangeArrowheads="1"/>
          </p:cNvSpPr>
          <p:nvPr/>
        </p:nvSpPr>
        <p:spPr bwMode="auto">
          <a:xfrm>
            <a:off x="4495800" y="3581400"/>
            <a:ext cx="215900" cy="192088"/>
          </a:xfrm>
          <a:prstGeom prst="ellipse">
            <a:avLst/>
          </a:prstGeom>
          <a:solidFill>
            <a:srgbClr val="00FF00"/>
          </a:solidFill>
          <a:ln w="9525">
            <a:solidFill>
              <a:schemeClr val="tx1"/>
            </a:solidFill>
            <a:round/>
            <a:headEnd/>
            <a:tailEnd/>
          </a:ln>
        </p:spPr>
        <p:txBody>
          <a:bodyPr wrap="none" anchor="ctr"/>
          <a:lstStyle/>
          <a:p>
            <a:pPr algn="ctr"/>
            <a:r>
              <a:rPr lang="it-IT" sz="1600">
                <a:solidFill>
                  <a:srgbClr val="000000"/>
                </a:solidFill>
                <a:latin typeface="Times New Roman" pitchFamily="18" charset="0"/>
              </a:rPr>
              <a:t>5</a:t>
            </a:r>
          </a:p>
        </p:txBody>
      </p:sp>
      <p:sp>
        <p:nvSpPr>
          <p:cNvPr id="31752" name="Oval 9"/>
          <p:cNvSpPr>
            <a:spLocks noChangeArrowheads="1"/>
          </p:cNvSpPr>
          <p:nvPr/>
        </p:nvSpPr>
        <p:spPr bwMode="auto">
          <a:xfrm>
            <a:off x="4356100" y="3944938"/>
            <a:ext cx="215900" cy="192087"/>
          </a:xfrm>
          <a:prstGeom prst="ellipse">
            <a:avLst/>
          </a:prstGeom>
          <a:solidFill>
            <a:srgbClr val="00FF00"/>
          </a:solidFill>
          <a:ln w="9525">
            <a:solidFill>
              <a:schemeClr val="tx1"/>
            </a:solidFill>
            <a:round/>
            <a:headEnd/>
            <a:tailEnd/>
          </a:ln>
        </p:spPr>
        <p:txBody>
          <a:bodyPr wrap="none" anchor="ctr"/>
          <a:lstStyle/>
          <a:p>
            <a:pPr algn="ctr"/>
            <a:r>
              <a:rPr lang="it-IT" sz="1600">
                <a:solidFill>
                  <a:srgbClr val="000000"/>
                </a:solidFill>
                <a:latin typeface="Times New Roman" pitchFamily="18" charset="0"/>
              </a:rPr>
              <a:t>6</a:t>
            </a:r>
          </a:p>
        </p:txBody>
      </p:sp>
      <p:sp>
        <p:nvSpPr>
          <p:cNvPr id="31753" name="Oval 10"/>
          <p:cNvSpPr>
            <a:spLocks noChangeArrowheads="1"/>
          </p:cNvSpPr>
          <p:nvPr/>
        </p:nvSpPr>
        <p:spPr bwMode="auto">
          <a:xfrm>
            <a:off x="4184650" y="4379913"/>
            <a:ext cx="215900" cy="192087"/>
          </a:xfrm>
          <a:prstGeom prst="ellipse">
            <a:avLst/>
          </a:prstGeom>
          <a:solidFill>
            <a:srgbClr val="00FF00"/>
          </a:solidFill>
          <a:ln w="9525">
            <a:solidFill>
              <a:schemeClr val="tx1"/>
            </a:solidFill>
            <a:round/>
            <a:headEnd/>
            <a:tailEnd/>
          </a:ln>
        </p:spPr>
        <p:txBody>
          <a:bodyPr wrap="none" anchor="ctr"/>
          <a:lstStyle/>
          <a:p>
            <a:pPr algn="ctr"/>
            <a:r>
              <a:rPr lang="it-IT" sz="1600">
                <a:solidFill>
                  <a:srgbClr val="000000"/>
                </a:solidFill>
                <a:latin typeface="Times New Roman" pitchFamily="18" charset="0"/>
              </a:rPr>
              <a:t>7</a:t>
            </a:r>
          </a:p>
        </p:txBody>
      </p:sp>
      <p:sp>
        <p:nvSpPr>
          <p:cNvPr id="31754" name="Oval 11"/>
          <p:cNvSpPr>
            <a:spLocks noChangeArrowheads="1"/>
          </p:cNvSpPr>
          <p:nvPr/>
        </p:nvSpPr>
        <p:spPr bwMode="auto">
          <a:xfrm>
            <a:off x="3625850" y="4878388"/>
            <a:ext cx="215900" cy="192087"/>
          </a:xfrm>
          <a:prstGeom prst="ellipse">
            <a:avLst/>
          </a:prstGeom>
          <a:solidFill>
            <a:srgbClr val="00FF00"/>
          </a:solidFill>
          <a:ln w="9525">
            <a:solidFill>
              <a:schemeClr val="tx1"/>
            </a:solidFill>
            <a:round/>
            <a:headEnd/>
            <a:tailEnd/>
          </a:ln>
        </p:spPr>
        <p:txBody>
          <a:bodyPr wrap="none" anchor="ctr"/>
          <a:lstStyle/>
          <a:p>
            <a:pPr algn="ctr"/>
            <a:r>
              <a:rPr lang="it-IT" sz="1600">
                <a:solidFill>
                  <a:srgbClr val="000000"/>
                </a:solidFill>
                <a:latin typeface="Times New Roman" pitchFamily="18" charset="0"/>
              </a:rPr>
              <a:t>8</a:t>
            </a:r>
          </a:p>
        </p:txBody>
      </p:sp>
      <p:sp>
        <p:nvSpPr>
          <p:cNvPr id="31755" name="Oval 12"/>
          <p:cNvSpPr>
            <a:spLocks noChangeArrowheads="1"/>
          </p:cNvSpPr>
          <p:nvPr/>
        </p:nvSpPr>
        <p:spPr bwMode="auto">
          <a:xfrm>
            <a:off x="3416300" y="5275263"/>
            <a:ext cx="215900" cy="193675"/>
          </a:xfrm>
          <a:prstGeom prst="ellipse">
            <a:avLst/>
          </a:prstGeom>
          <a:solidFill>
            <a:srgbClr val="00FF00"/>
          </a:solidFill>
          <a:ln w="9525">
            <a:solidFill>
              <a:schemeClr val="tx1"/>
            </a:solidFill>
            <a:round/>
            <a:headEnd/>
            <a:tailEnd/>
          </a:ln>
        </p:spPr>
        <p:txBody>
          <a:bodyPr wrap="none" anchor="ctr"/>
          <a:lstStyle/>
          <a:p>
            <a:pPr algn="ctr"/>
            <a:r>
              <a:rPr lang="it-IT" sz="1600">
                <a:solidFill>
                  <a:srgbClr val="000000"/>
                </a:solidFill>
                <a:latin typeface="Times New Roman" pitchFamily="18" charset="0"/>
              </a:rPr>
              <a:t>9</a:t>
            </a:r>
          </a:p>
        </p:txBody>
      </p:sp>
      <p:sp>
        <p:nvSpPr>
          <p:cNvPr id="31756" name="Text Box 13"/>
          <p:cNvSpPr txBox="1">
            <a:spLocks noChangeArrowheads="1"/>
          </p:cNvSpPr>
          <p:nvPr/>
        </p:nvSpPr>
        <p:spPr bwMode="auto">
          <a:xfrm>
            <a:off x="4530725" y="990600"/>
            <a:ext cx="215900" cy="336550"/>
          </a:xfrm>
          <a:prstGeom prst="rect">
            <a:avLst/>
          </a:prstGeom>
          <a:noFill/>
          <a:ln w="9525">
            <a:noFill/>
            <a:miter lim="800000"/>
            <a:headEnd/>
            <a:tailEnd/>
          </a:ln>
        </p:spPr>
        <p:txBody>
          <a:bodyPr>
            <a:spAutoFit/>
          </a:bodyPr>
          <a:lstStyle/>
          <a:p>
            <a:pPr>
              <a:spcBef>
                <a:spcPct val="50000"/>
              </a:spcBef>
            </a:pPr>
            <a:r>
              <a:rPr lang="it-IT" sz="1600">
                <a:solidFill>
                  <a:srgbClr val="000000"/>
                </a:solidFill>
                <a:latin typeface="Times New Roman" pitchFamily="18" charset="0"/>
              </a:rPr>
              <a:t>1</a:t>
            </a:r>
          </a:p>
        </p:txBody>
      </p:sp>
      <p:sp>
        <p:nvSpPr>
          <p:cNvPr id="31757" name="Text Box 14"/>
          <p:cNvSpPr txBox="1">
            <a:spLocks noChangeArrowheads="1"/>
          </p:cNvSpPr>
          <p:nvPr/>
        </p:nvSpPr>
        <p:spPr bwMode="auto">
          <a:xfrm>
            <a:off x="4540250" y="1295400"/>
            <a:ext cx="215900" cy="336550"/>
          </a:xfrm>
          <a:prstGeom prst="rect">
            <a:avLst/>
          </a:prstGeom>
          <a:noFill/>
          <a:ln w="9525">
            <a:noFill/>
            <a:miter lim="800000"/>
            <a:headEnd/>
            <a:tailEnd/>
          </a:ln>
        </p:spPr>
        <p:txBody>
          <a:bodyPr>
            <a:spAutoFit/>
          </a:bodyPr>
          <a:lstStyle/>
          <a:p>
            <a:pPr>
              <a:spcBef>
                <a:spcPct val="50000"/>
              </a:spcBef>
            </a:pPr>
            <a:r>
              <a:rPr lang="it-IT" sz="1600">
                <a:solidFill>
                  <a:srgbClr val="000000"/>
                </a:solidFill>
                <a:latin typeface="Times New Roman" pitchFamily="18" charset="0"/>
              </a:rPr>
              <a:t>2</a:t>
            </a:r>
          </a:p>
        </p:txBody>
      </p:sp>
      <p:sp>
        <p:nvSpPr>
          <p:cNvPr id="31758" name="Text Box 15"/>
          <p:cNvSpPr txBox="1">
            <a:spLocks noChangeArrowheads="1"/>
          </p:cNvSpPr>
          <p:nvPr/>
        </p:nvSpPr>
        <p:spPr bwMode="auto">
          <a:xfrm>
            <a:off x="4540250" y="1676400"/>
            <a:ext cx="215900" cy="336550"/>
          </a:xfrm>
          <a:prstGeom prst="rect">
            <a:avLst/>
          </a:prstGeom>
          <a:noFill/>
          <a:ln w="9525">
            <a:noFill/>
            <a:miter lim="800000"/>
            <a:headEnd/>
            <a:tailEnd/>
          </a:ln>
        </p:spPr>
        <p:txBody>
          <a:bodyPr>
            <a:spAutoFit/>
          </a:bodyPr>
          <a:lstStyle/>
          <a:p>
            <a:pPr>
              <a:spcBef>
                <a:spcPct val="50000"/>
              </a:spcBef>
            </a:pPr>
            <a:r>
              <a:rPr lang="it-IT" sz="1600">
                <a:solidFill>
                  <a:srgbClr val="000000"/>
                </a:solidFill>
                <a:latin typeface="Times New Roman" pitchFamily="18" charset="0"/>
              </a:rPr>
              <a:t>3</a:t>
            </a:r>
          </a:p>
        </p:txBody>
      </p:sp>
      <p:sp>
        <p:nvSpPr>
          <p:cNvPr id="31759" name="Text Box 17"/>
          <p:cNvSpPr txBox="1">
            <a:spLocks noChangeArrowheads="1"/>
          </p:cNvSpPr>
          <p:nvPr/>
        </p:nvSpPr>
        <p:spPr bwMode="auto">
          <a:xfrm>
            <a:off x="179388" y="908050"/>
            <a:ext cx="3505200" cy="3663950"/>
          </a:xfrm>
          <a:prstGeom prst="rect">
            <a:avLst/>
          </a:prstGeom>
          <a:solidFill>
            <a:srgbClr val="FFFFCC">
              <a:alpha val="50195"/>
            </a:srgbClr>
          </a:solidFill>
          <a:ln w="50800">
            <a:solidFill>
              <a:srgbClr val="FF0000"/>
            </a:solidFill>
            <a:miter lim="800000"/>
            <a:headEnd/>
            <a:tailEnd/>
          </a:ln>
        </p:spPr>
        <p:txBody>
          <a:bodyPr>
            <a:spAutoFit/>
          </a:bodyPr>
          <a:lstStyle/>
          <a:p>
            <a:pPr>
              <a:spcBef>
                <a:spcPct val="50000"/>
              </a:spcBef>
            </a:pPr>
            <a:r>
              <a:rPr lang="it-IT" sz="1600" b="1">
                <a:solidFill>
                  <a:srgbClr val="000000"/>
                </a:solidFill>
                <a:latin typeface="Times New Roman" pitchFamily="18" charset="0"/>
              </a:rPr>
              <a:t>1 </a:t>
            </a:r>
            <a:r>
              <a:rPr lang="it-IT" sz="1600" b="1">
                <a:solidFill>
                  <a:srgbClr val="000000"/>
                </a:solidFill>
                <a:latin typeface="Times New Roman" pitchFamily="18" charset="0"/>
                <a:cs typeface="Tahoma" pitchFamily="34" charset="0"/>
              </a:rPr>
              <a:t>– 1</a:t>
            </a:r>
            <a:r>
              <a:rPr lang="it-IT" sz="1600" b="1" baseline="30000">
                <a:solidFill>
                  <a:srgbClr val="000000"/>
                </a:solidFill>
                <a:latin typeface="Times New Roman" pitchFamily="18" charset="0"/>
                <a:cs typeface="Tahoma" pitchFamily="34" charset="0"/>
              </a:rPr>
              <a:t>st</a:t>
            </a:r>
            <a:r>
              <a:rPr lang="it-IT" sz="1600" b="1">
                <a:solidFill>
                  <a:srgbClr val="000000"/>
                </a:solidFill>
                <a:latin typeface="Times New Roman" pitchFamily="18" charset="0"/>
                <a:cs typeface="Tahoma" pitchFamily="34" charset="0"/>
              </a:rPr>
              <a:t> slit system</a:t>
            </a:r>
          </a:p>
          <a:p>
            <a:pPr>
              <a:spcBef>
                <a:spcPct val="50000"/>
              </a:spcBef>
            </a:pPr>
            <a:r>
              <a:rPr lang="it-IT" sz="1600" b="1">
                <a:solidFill>
                  <a:srgbClr val="000000"/>
                </a:solidFill>
                <a:latin typeface="Times New Roman" pitchFamily="18" charset="0"/>
                <a:cs typeface="Tahoma" pitchFamily="34" charset="0"/>
              </a:rPr>
              <a:t>2 –  production gas target</a:t>
            </a:r>
          </a:p>
          <a:p>
            <a:pPr>
              <a:spcBef>
                <a:spcPct val="50000"/>
              </a:spcBef>
            </a:pPr>
            <a:r>
              <a:rPr lang="it-IT" sz="1600" b="1">
                <a:solidFill>
                  <a:srgbClr val="000000"/>
                </a:solidFill>
                <a:latin typeface="Times New Roman" pitchFamily="18" charset="0"/>
                <a:cs typeface="Tahoma" pitchFamily="34" charset="0"/>
              </a:rPr>
              <a:t>3 – 1</a:t>
            </a:r>
            <a:r>
              <a:rPr lang="it-IT" sz="1600" b="1" baseline="30000">
                <a:solidFill>
                  <a:srgbClr val="000000"/>
                </a:solidFill>
                <a:latin typeface="Times New Roman" pitchFamily="18" charset="0"/>
                <a:cs typeface="Tahoma" pitchFamily="34" charset="0"/>
              </a:rPr>
              <a:t>st</a:t>
            </a:r>
            <a:r>
              <a:rPr lang="it-IT" sz="1600" b="1">
                <a:solidFill>
                  <a:srgbClr val="000000"/>
                </a:solidFill>
                <a:latin typeface="Times New Roman" pitchFamily="18" charset="0"/>
                <a:cs typeface="Tahoma" pitchFamily="34" charset="0"/>
              </a:rPr>
              <a:t> quadrupole triplet</a:t>
            </a:r>
          </a:p>
          <a:p>
            <a:pPr>
              <a:spcBef>
                <a:spcPct val="50000"/>
              </a:spcBef>
            </a:pPr>
            <a:r>
              <a:rPr lang="it-IT" sz="1600" b="1">
                <a:solidFill>
                  <a:srgbClr val="000000"/>
                </a:solidFill>
                <a:latin typeface="Times New Roman" pitchFamily="18" charset="0"/>
                <a:cs typeface="Tahoma" pitchFamily="34" charset="0"/>
              </a:rPr>
              <a:t>4 – 2</a:t>
            </a:r>
            <a:r>
              <a:rPr lang="it-IT" sz="1600" b="1" baseline="30000">
                <a:solidFill>
                  <a:srgbClr val="000000"/>
                </a:solidFill>
                <a:latin typeface="Times New Roman" pitchFamily="18" charset="0"/>
                <a:cs typeface="Tahoma" pitchFamily="34" charset="0"/>
              </a:rPr>
              <a:t>nd</a:t>
            </a:r>
            <a:r>
              <a:rPr lang="it-IT" sz="1600" b="1">
                <a:solidFill>
                  <a:srgbClr val="000000"/>
                </a:solidFill>
                <a:latin typeface="Times New Roman" pitchFamily="18" charset="0"/>
                <a:cs typeface="Tahoma" pitchFamily="34" charset="0"/>
              </a:rPr>
              <a:t> slit system</a:t>
            </a:r>
          </a:p>
          <a:p>
            <a:pPr>
              <a:spcBef>
                <a:spcPct val="50000"/>
              </a:spcBef>
            </a:pPr>
            <a:r>
              <a:rPr lang="it-IT" sz="1600" b="1">
                <a:solidFill>
                  <a:srgbClr val="000000"/>
                </a:solidFill>
                <a:latin typeface="Times New Roman" pitchFamily="18" charset="0"/>
                <a:cs typeface="Tahoma" pitchFamily="34" charset="0"/>
              </a:rPr>
              <a:t>5 – 30</a:t>
            </a:r>
            <a:r>
              <a:rPr lang="it-IT" sz="1600" b="1" baseline="30000">
                <a:solidFill>
                  <a:srgbClr val="000000"/>
                </a:solidFill>
                <a:latin typeface="Times New Roman" pitchFamily="18" charset="0"/>
                <a:cs typeface="Tahoma" pitchFamily="34" charset="0"/>
              </a:rPr>
              <a:t>°</a:t>
            </a:r>
            <a:r>
              <a:rPr lang="it-IT" sz="1600" b="1">
                <a:solidFill>
                  <a:srgbClr val="000000"/>
                </a:solidFill>
                <a:latin typeface="Times New Roman" pitchFamily="18" charset="0"/>
                <a:cs typeface="Tahoma" pitchFamily="34" charset="0"/>
              </a:rPr>
              <a:t> analysing magnet</a:t>
            </a:r>
          </a:p>
          <a:p>
            <a:pPr>
              <a:spcBef>
                <a:spcPct val="50000"/>
              </a:spcBef>
            </a:pPr>
            <a:r>
              <a:rPr lang="it-IT" sz="1600" b="1">
                <a:solidFill>
                  <a:srgbClr val="000000"/>
                </a:solidFill>
                <a:latin typeface="Times New Roman" pitchFamily="18" charset="0"/>
                <a:cs typeface="Tahoma" pitchFamily="34" charset="0"/>
              </a:rPr>
              <a:t>6 –  3</a:t>
            </a:r>
            <a:r>
              <a:rPr lang="it-IT" sz="1600" b="1" baseline="30000">
                <a:solidFill>
                  <a:srgbClr val="000000"/>
                </a:solidFill>
                <a:latin typeface="Times New Roman" pitchFamily="18" charset="0"/>
                <a:cs typeface="Tahoma" pitchFamily="34" charset="0"/>
              </a:rPr>
              <a:t>rd</a:t>
            </a:r>
            <a:r>
              <a:rPr lang="it-IT" sz="1600" b="1">
                <a:solidFill>
                  <a:srgbClr val="000000"/>
                </a:solidFill>
                <a:latin typeface="Times New Roman" pitchFamily="18" charset="0"/>
                <a:cs typeface="Tahoma" pitchFamily="34" charset="0"/>
              </a:rPr>
              <a:t> slit system</a:t>
            </a:r>
          </a:p>
          <a:p>
            <a:pPr>
              <a:spcBef>
                <a:spcPct val="50000"/>
              </a:spcBef>
            </a:pPr>
            <a:r>
              <a:rPr lang="it-IT" sz="1600" b="1">
                <a:solidFill>
                  <a:srgbClr val="000000"/>
                </a:solidFill>
                <a:latin typeface="Times New Roman" pitchFamily="18" charset="0"/>
                <a:cs typeface="Tahoma" pitchFamily="34" charset="0"/>
              </a:rPr>
              <a:t>7 – Wien filter and 4</a:t>
            </a:r>
            <a:r>
              <a:rPr lang="it-IT" sz="1600" b="1" baseline="30000">
                <a:solidFill>
                  <a:srgbClr val="000000"/>
                </a:solidFill>
                <a:latin typeface="Times New Roman" pitchFamily="18" charset="0"/>
                <a:cs typeface="Tahoma" pitchFamily="34" charset="0"/>
              </a:rPr>
              <a:t>th</a:t>
            </a:r>
            <a:r>
              <a:rPr lang="it-IT" sz="1600" b="1">
                <a:solidFill>
                  <a:srgbClr val="000000"/>
                </a:solidFill>
                <a:latin typeface="Times New Roman" pitchFamily="18" charset="0"/>
                <a:cs typeface="Tahoma" pitchFamily="34" charset="0"/>
              </a:rPr>
              <a:t> slit system</a:t>
            </a:r>
          </a:p>
          <a:p>
            <a:pPr>
              <a:spcBef>
                <a:spcPct val="50000"/>
              </a:spcBef>
            </a:pPr>
            <a:r>
              <a:rPr lang="it-IT" sz="1600" b="1">
                <a:solidFill>
                  <a:srgbClr val="000000"/>
                </a:solidFill>
                <a:latin typeface="Times New Roman" pitchFamily="18" charset="0"/>
                <a:cs typeface="Tahoma" pitchFamily="34" charset="0"/>
              </a:rPr>
              <a:t>8 – 2</a:t>
            </a:r>
            <a:r>
              <a:rPr lang="it-IT" sz="1600" b="1" baseline="30000">
                <a:solidFill>
                  <a:srgbClr val="000000"/>
                </a:solidFill>
                <a:latin typeface="Times New Roman" pitchFamily="18" charset="0"/>
                <a:cs typeface="Tahoma" pitchFamily="34" charset="0"/>
              </a:rPr>
              <a:t>nd </a:t>
            </a:r>
            <a:r>
              <a:rPr lang="it-IT" sz="1600" b="1">
                <a:solidFill>
                  <a:srgbClr val="000000"/>
                </a:solidFill>
                <a:latin typeface="Times New Roman" pitchFamily="18" charset="0"/>
                <a:cs typeface="Tahoma" pitchFamily="34" charset="0"/>
              </a:rPr>
              <a:t>quadrupole triplet</a:t>
            </a:r>
          </a:p>
          <a:p>
            <a:pPr>
              <a:spcBef>
                <a:spcPct val="50000"/>
              </a:spcBef>
            </a:pPr>
            <a:r>
              <a:rPr lang="it-IT" sz="1600" b="1">
                <a:solidFill>
                  <a:srgbClr val="000000"/>
                </a:solidFill>
                <a:latin typeface="Times New Roman" pitchFamily="18" charset="0"/>
                <a:cs typeface="Tahoma" pitchFamily="34" charset="0"/>
              </a:rPr>
              <a:t>9 - 4th slit system</a:t>
            </a:r>
          </a:p>
          <a:p>
            <a:pPr>
              <a:spcBef>
                <a:spcPct val="50000"/>
              </a:spcBef>
            </a:pPr>
            <a:r>
              <a:rPr lang="it-IT" sz="1600" b="1">
                <a:solidFill>
                  <a:srgbClr val="000000"/>
                </a:solidFill>
                <a:latin typeface="Times New Roman" pitchFamily="18" charset="0"/>
                <a:cs typeface="Tahoma" pitchFamily="34" charset="0"/>
              </a:rPr>
              <a:t>9 – scattering chamber</a:t>
            </a:r>
          </a:p>
        </p:txBody>
      </p:sp>
      <p:sp>
        <p:nvSpPr>
          <p:cNvPr id="31760" name="AutoShape 18"/>
          <p:cNvSpPr>
            <a:spLocks noChangeArrowheads="1"/>
          </p:cNvSpPr>
          <p:nvPr/>
        </p:nvSpPr>
        <p:spPr bwMode="auto">
          <a:xfrm>
            <a:off x="5181600" y="838200"/>
            <a:ext cx="238125" cy="239713"/>
          </a:xfrm>
          <a:prstGeom prst="downArrow">
            <a:avLst>
              <a:gd name="adj1" fmla="val 50000"/>
              <a:gd name="adj2" fmla="val 25167"/>
            </a:avLst>
          </a:prstGeom>
          <a:solidFill>
            <a:schemeClr val="accent2"/>
          </a:solidFill>
          <a:ln w="9525">
            <a:solidFill>
              <a:schemeClr val="tx1"/>
            </a:solidFill>
            <a:miter lim="800000"/>
            <a:headEnd/>
            <a:tailEnd/>
          </a:ln>
        </p:spPr>
        <p:txBody>
          <a:bodyPr wrap="none" anchor="ctr"/>
          <a:lstStyle/>
          <a:p>
            <a:endParaRPr lang="it-IT">
              <a:solidFill>
                <a:srgbClr val="000000"/>
              </a:solidFill>
            </a:endParaRPr>
          </a:p>
        </p:txBody>
      </p:sp>
      <p:sp>
        <p:nvSpPr>
          <p:cNvPr id="31761" name="Text Box 19"/>
          <p:cNvSpPr txBox="1">
            <a:spLocks noChangeArrowheads="1"/>
          </p:cNvSpPr>
          <p:nvPr/>
        </p:nvSpPr>
        <p:spPr bwMode="auto">
          <a:xfrm>
            <a:off x="3708400" y="592138"/>
            <a:ext cx="1600200" cy="369887"/>
          </a:xfrm>
          <a:prstGeom prst="rect">
            <a:avLst/>
          </a:prstGeom>
          <a:noFill/>
          <a:ln w="9525">
            <a:noFill/>
            <a:miter lim="800000"/>
            <a:headEnd/>
            <a:tailEnd/>
          </a:ln>
        </p:spPr>
        <p:txBody>
          <a:bodyPr>
            <a:spAutoFit/>
          </a:bodyPr>
          <a:lstStyle/>
          <a:p>
            <a:pPr>
              <a:spcBef>
                <a:spcPct val="50000"/>
              </a:spcBef>
            </a:pPr>
            <a:r>
              <a:rPr lang="it-IT" sz="1800" b="1">
                <a:solidFill>
                  <a:srgbClr val="0000FF"/>
                </a:solidFill>
                <a:latin typeface="Times New Roman" pitchFamily="18" charset="0"/>
              </a:rPr>
              <a:t>primary beam</a:t>
            </a:r>
          </a:p>
        </p:txBody>
      </p:sp>
      <p:sp>
        <p:nvSpPr>
          <p:cNvPr id="31762" name="Rectangle 20"/>
          <p:cNvSpPr>
            <a:spLocks noChangeArrowheads="1"/>
          </p:cNvSpPr>
          <p:nvPr/>
        </p:nvSpPr>
        <p:spPr bwMode="auto">
          <a:xfrm>
            <a:off x="2651125" y="6356350"/>
            <a:ext cx="595313" cy="369888"/>
          </a:xfrm>
          <a:prstGeom prst="rect">
            <a:avLst/>
          </a:prstGeom>
          <a:noFill/>
          <a:ln w="9525">
            <a:noFill/>
            <a:miter lim="800000"/>
            <a:headEnd/>
            <a:tailEnd/>
          </a:ln>
        </p:spPr>
        <p:txBody>
          <a:bodyPr wrap="none">
            <a:spAutoFit/>
          </a:bodyPr>
          <a:lstStyle/>
          <a:p>
            <a:r>
              <a:rPr lang="it-IT" sz="1800" b="1">
                <a:solidFill>
                  <a:srgbClr val="FF0000"/>
                </a:solidFill>
                <a:latin typeface="Times New Roman" pitchFamily="18" charset="0"/>
              </a:rPr>
              <a:t>RIB</a:t>
            </a:r>
          </a:p>
        </p:txBody>
      </p:sp>
      <p:sp>
        <p:nvSpPr>
          <p:cNvPr id="31763" name="AutoShape 21"/>
          <p:cNvSpPr>
            <a:spLocks noChangeArrowheads="1"/>
          </p:cNvSpPr>
          <p:nvPr/>
        </p:nvSpPr>
        <p:spPr bwMode="auto">
          <a:xfrm rot="1892676">
            <a:off x="3352800" y="6324600"/>
            <a:ext cx="231775" cy="252413"/>
          </a:xfrm>
          <a:prstGeom prst="downArrow">
            <a:avLst>
              <a:gd name="adj1" fmla="val 50000"/>
              <a:gd name="adj2" fmla="val 27226"/>
            </a:avLst>
          </a:prstGeom>
          <a:solidFill>
            <a:srgbClr val="FF3300"/>
          </a:solidFill>
          <a:ln w="9525">
            <a:solidFill>
              <a:schemeClr val="tx1"/>
            </a:solidFill>
            <a:miter lim="800000"/>
            <a:headEnd/>
            <a:tailEnd/>
          </a:ln>
        </p:spPr>
        <p:txBody>
          <a:bodyPr wrap="none" anchor="ctr"/>
          <a:lstStyle/>
          <a:p>
            <a:endParaRPr lang="it-IT">
              <a:solidFill>
                <a:srgbClr val="000000"/>
              </a:solidFill>
            </a:endParaRPr>
          </a:p>
        </p:txBody>
      </p:sp>
      <p:sp>
        <p:nvSpPr>
          <p:cNvPr id="31764" name="Line 22"/>
          <p:cNvSpPr>
            <a:spLocks noChangeShapeType="1"/>
          </p:cNvSpPr>
          <p:nvPr/>
        </p:nvSpPr>
        <p:spPr bwMode="auto">
          <a:xfrm>
            <a:off x="1371600" y="5638800"/>
            <a:ext cx="533400" cy="0"/>
          </a:xfrm>
          <a:prstGeom prst="line">
            <a:avLst/>
          </a:prstGeom>
          <a:noFill/>
          <a:ln w="25400">
            <a:solidFill>
              <a:schemeClr val="tx1"/>
            </a:solidFill>
            <a:round/>
            <a:headEnd/>
            <a:tailEnd/>
          </a:ln>
        </p:spPr>
        <p:txBody>
          <a:bodyPr/>
          <a:lstStyle/>
          <a:p>
            <a:endParaRPr lang="en-US"/>
          </a:p>
        </p:txBody>
      </p:sp>
      <p:sp>
        <p:nvSpPr>
          <p:cNvPr id="31765" name="Line 23"/>
          <p:cNvSpPr>
            <a:spLocks noChangeShapeType="1"/>
          </p:cNvSpPr>
          <p:nvPr/>
        </p:nvSpPr>
        <p:spPr bwMode="auto">
          <a:xfrm>
            <a:off x="1371600" y="5486400"/>
            <a:ext cx="0" cy="152400"/>
          </a:xfrm>
          <a:prstGeom prst="line">
            <a:avLst/>
          </a:prstGeom>
          <a:noFill/>
          <a:ln w="25400">
            <a:solidFill>
              <a:schemeClr val="tx1"/>
            </a:solidFill>
            <a:round/>
            <a:headEnd/>
            <a:tailEnd/>
          </a:ln>
        </p:spPr>
        <p:txBody>
          <a:bodyPr/>
          <a:lstStyle/>
          <a:p>
            <a:endParaRPr lang="en-US"/>
          </a:p>
        </p:txBody>
      </p:sp>
      <p:sp>
        <p:nvSpPr>
          <p:cNvPr id="31766" name="Line 24"/>
          <p:cNvSpPr>
            <a:spLocks noChangeShapeType="1"/>
          </p:cNvSpPr>
          <p:nvPr/>
        </p:nvSpPr>
        <p:spPr bwMode="auto">
          <a:xfrm flipV="1">
            <a:off x="1905000" y="5486400"/>
            <a:ext cx="0" cy="152400"/>
          </a:xfrm>
          <a:prstGeom prst="line">
            <a:avLst/>
          </a:prstGeom>
          <a:noFill/>
          <a:ln w="25400">
            <a:solidFill>
              <a:schemeClr val="tx1"/>
            </a:solidFill>
            <a:round/>
            <a:headEnd/>
            <a:tailEnd/>
          </a:ln>
        </p:spPr>
        <p:txBody>
          <a:bodyPr/>
          <a:lstStyle/>
          <a:p>
            <a:endParaRPr lang="en-US"/>
          </a:p>
        </p:txBody>
      </p:sp>
      <p:sp>
        <p:nvSpPr>
          <p:cNvPr id="31767" name="Text Box 25"/>
          <p:cNvSpPr txBox="1">
            <a:spLocks noChangeArrowheads="1"/>
          </p:cNvSpPr>
          <p:nvPr/>
        </p:nvSpPr>
        <p:spPr bwMode="auto">
          <a:xfrm>
            <a:off x="1371600" y="5638800"/>
            <a:ext cx="609600" cy="366713"/>
          </a:xfrm>
          <a:prstGeom prst="rect">
            <a:avLst/>
          </a:prstGeom>
          <a:noFill/>
          <a:ln w="9525">
            <a:noFill/>
            <a:miter lim="800000"/>
            <a:headEnd/>
            <a:tailEnd/>
          </a:ln>
        </p:spPr>
        <p:txBody>
          <a:bodyPr>
            <a:spAutoFit/>
          </a:bodyPr>
          <a:lstStyle/>
          <a:p>
            <a:pPr>
              <a:spcBef>
                <a:spcPct val="50000"/>
              </a:spcBef>
            </a:pPr>
            <a:r>
              <a:rPr lang="it-IT" sz="1800">
                <a:solidFill>
                  <a:srgbClr val="000000"/>
                </a:solidFill>
                <a:latin typeface="Times New Roman" pitchFamily="18" charset="0"/>
              </a:rPr>
              <a:t>1 m</a:t>
            </a:r>
          </a:p>
        </p:txBody>
      </p:sp>
      <p:sp>
        <p:nvSpPr>
          <p:cNvPr id="31768" name="Text Box 27"/>
          <p:cNvSpPr txBox="1">
            <a:spLocks noChangeArrowheads="1"/>
          </p:cNvSpPr>
          <p:nvPr/>
        </p:nvSpPr>
        <p:spPr bwMode="auto">
          <a:xfrm>
            <a:off x="5219700" y="4508500"/>
            <a:ext cx="3843338" cy="2266950"/>
          </a:xfrm>
          <a:prstGeom prst="rect">
            <a:avLst/>
          </a:prstGeom>
          <a:solidFill>
            <a:srgbClr val="CCFFFF"/>
          </a:solidFill>
          <a:ln w="50800">
            <a:solidFill>
              <a:srgbClr val="339966"/>
            </a:solidFill>
            <a:miter lim="800000"/>
            <a:headEnd/>
            <a:tailEnd/>
          </a:ln>
        </p:spPr>
        <p:txBody>
          <a:bodyPr>
            <a:spAutoFit/>
          </a:bodyPr>
          <a:lstStyle/>
          <a:p>
            <a:pPr>
              <a:spcBef>
                <a:spcPct val="50000"/>
              </a:spcBef>
            </a:pPr>
            <a:r>
              <a:rPr lang="it-IT" sz="1600" b="1">
                <a:solidFill>
                  <a:srgbClr val="000000"/>
                </a:solidFill>
                <a:latin typeface="Times New Roman" pitchFamily="18" charset="0"/>
              </a:rPr>
              <a:t>Solide angle </a:t>
            </a:r>
            <a:r>
              <a:rPr lang="it-IT" sz="1600" b="1">
                <a:solidFill>
                  <a:srgbClr val="000000"/>
                </a:solidFill>
                <a:latin typeface="Symbol" pitchFamily="18" charset="2"/>
              </a:rPr>
              <a:t>Dw</a:t>
            </a:r>
            <a:r>
              <a:rPr lang="it-IT" sz="1600" b="1">
                <a:solidFill>
                  <a:srgbClr val="000000"/>
                </a:solidFill>
                <a:latin typeface="Times New Roman" pitchFamily="18" charset="0"/>
              </a:rPr>
              <a:t>                       ̴  10 msr</a:t>
            </a:r>
          </a:p>
          <a:p>
            <a:pPr>
              <a:spcBef>
                <a:spcPct val="50000"/>
              </a:spcBef>
            </a:pPr>
            <a:r>
              <a:rPr lang="it-IT" sz="1600" b="1">
                <a:solidFill>
                  <a:srgbClr val="000000"/>
                </a:solidFill>
                <a:latin typeface="Times New Roman" pitchFamily="18" charset="0"/>
              </a:rPr>
              <a:t>Energy acceptance </a:t>
            </a:r>
            <a:r>
              <a:rPr lang="it-IT" sz="1600" b="1">
                <a:solidFill>
                  <a:srgbClr val="000000"/>
                </a:solidFill>
                <a:latin typeface="Symbol" pitchFamily="18" charset="2"/>
                <a:cs typeface="Times New Roman" pitchFamily="18" charset="0"/>
              </a:rPr>
              <a:t>D</a:t>
            </a:r>
            <a:r>
              <a:rPr lang="it-IT" sz="1600" b="1">
                <a:solidFill>
                  <a:srgbClr val="000000"/>
                </a:solidFill>
                <a:latin typeface="Times New Roman" pitchFamily="18" charset="0"/>
                <a:cs typeface="Times New Roman" pitchFamily="18" charset="0"/>
              </a:rPr>
              <a:t>E/E          </a:t>
            </a:r>
            <a:r>
              <a:rPr lang="it-IT" sz="1600" b="1">
                <a:solidFill>
                  <a:srgbClr val="000000"/>
                </a:solidFill>
                <a:latin typeface="Times New Roman" pitchFamily="18" charset="0"/>
                <a:cs typeface="Times New Roman" pitchFamily="18" charset="0"/>
                <a:sym typeface="Symbol" pitchFamily="18" charset="2"/>
              </a:rPr>
              <a:t></a:t>
            </a:r>
            <a:r>
              <a:rPr lang="it-IT" sz="1600" b="1">
                <a:solidFill>
                  <a:srgbClr val="000000"/>
                </a:solidFill>
                <a:latin typeface="Times New Roman" pitchFamily="18" charset="0"/>
                <a:cs typeface="Times New Roman" pitchFamily="18" charset="0"/>
              </a:rPr>
              <a:t>10% </a:t>
            </a:r>
          </a:p>
          <a:p>
            <a:pPr>
              <a:spcBef>
                <a:spcPct val="50000"/>
              </a:spcBef>
            </a:pPr>
            <a:r>
              <a:rPr lang="it-IT" sz="1600" b="1">
                <a:solidFill>
                  <a:srgbClr val="000000"/>
                </a:solidFill>
                <a:latin typeface="Times New Roman" pitchFamily="18" charset="0"/>
                <a:cs typeface="Times New Roman" pitchFamily="18" charset="0"/>
              </a:rPr>
              <a:t>Momentum acceptance </a:t>
            </a:r>
            <a:r>
              <a:rPr lang="it-IT" sz="1600" b="1">
                <a:solidFill>
                  <a:srgbClr val="000000"/>
                </a:solidFill>
                <a:latin typeface="Symbol" pitchFamily="18" charset="2"/>
                <a:cs typeface="Times New Roman" pitchFamily="18" charset="0"/>
              </a:rPr>
              <a:t>D</a:t>
            </a:r>
            <a:r>
              <a:rPr lang="it-IT" sz="1600" b="1">
                <a:solidFill>
                  <a:srgbClr val="000000"/>
                </a:solidFill>
                <a:latin typeface="Times New Roman" pitchFamily="18" charset="0"/>
                <a:cs typeface="Times New Roman" pitchFamily="18" charset="0"/>
              </a:rPr>
              <a:t>p/p   </a:t>
            </a:r>
            <a:r>
              <a:rPr lang="it-IT" sz="1600" b="1">
                <a:solidFill>
                  <a:srgbClr val="000000"/>
                </a:solidFill>
                <a:latin typeface="Times New Roman" pitchFamily="18" charset="0"/>
                <a:cs typeface="Times New Roman" pitchFamily="18" charset="0"/>
                <a:sym typeface="Symbol" pitchFamily="18" charset="2"/>
              </a:rPr>
              <a:t></a:t>
            </a:r>
            <a:r>
              <a:rPr lang="it-IT" sz="1600" b="1">
                <a:solidFill>
                  <a:srgbClr val="000000"/>
                </a:solidFill>
                <a:latin typeface="Times New Roman" pitchFamily="18" charset="0"/>
                <a:cs typeface="Times New Roman" pitchFamily="18" charset="0"/>
              </a:rPr>
              <a:t> 5%</a:t>
            </a:r>
          </a:p>
          <a:p>
            <a:pPr>
              <a:spcBef>
                <a:spcPct val="50000"/>
              </a:spcBef>
            </a:pPr>
            <a:r>
              <a:rPr lang="it-IT" sz="1600" b="1">
                <a:solidFill>
                  <a:srgbClr val="000000"/>
                </a:solidFill>
                <a:latin typeface="Times New Roman" pitchFamily="18" charset="0"/>
                <a:cs typeface="Times New Roman" pitchFamily="18" charset="0"/>
              </a:rPr>
              <a:t>Horizontal acceptance </a:t>
            </a:r>
            <a:r>
              <a:rPr lang="it-IT" sz="1600" b="1">
                <a:solidFill>
                  <a:srgbClr val="000000"/>
                </a:solidFill>
                <a:latin typeface="Symbol" pitchFamily="18" charset="2"/>
                <a:cs typeface="Times New Roman" pitchFamily="18" charset="0"/>
              </a:rPr>
              <a:t>Dq</a:t>
            </a:r>
            <a:r>
              <a:rPr lang="it-IT" sz="1600" b="1">
                <a:solidFill>
                  <a:srgbClr val="000000"/>
                </a:solidFill>
                <a:latin typeface="Times New Roman" pitchFamily="18" charset="0"/>
                <a:cs typeface="Times New Roman" pitchFamily="18" charset="0"/>
              </a:rPr>
              <a:t>       </a:t>
            </a:r>
            <a:r>
              <a:rPr lang="it-IT" sz="1600" b="1">
                <a:solidFill>
                  <a:srgbClr val="000000"/>
                </a:solidFill>
                <a:latin typeface="Times New Roman" pitchFamily="18" charset="0"/>
                <a:cs typeface="Times New Roman" pitchFamily="18" charset="0"/>
                <a:sym typeface="Symbol" pitchFamily="18" charset="2"/>
              </a:rPr>
              <a:t></a:t>
            </a:r>
            <a:r>
              <a:rPr lang="it-IT" sz="1600" b="1">
                <a:solidFill>
                  <a:srgbClr val="000000"/>
                </a:solidFill>
                <a:latin typeface="Times New Roman" pitchFamily="18" charset="0"/>
                <a:cs typeface="Times New Roman" pitchFamily="18" charset="0"/>
              </a:rPr>
              <a:t> 50 mrad</a:t>
            </a:r>
          </a:p>
          <a:p>
            <a:pPr>
              <a:spcBef>
                <a:spcPct val="50000"/>
              </a:spcBef>
            </a:pPr>
            <a:r>
              <a:rPr lang="it-IT" sz="1600" b="1">
                <a:solidFill>
                  <a:srgbClr val="000000"/>
                </a:solidFill>
                <a:latin typeface="Times New Roman" pitchFamily="18" charset="0"/>
                <a:cs typeface="Times New Roman" pitchFamily="18" charset="0"/>
              </a:rPr>
              <a:t>Vertical acceptance </a:t>
            </a:r>
            <a:r>
              <a:rPr lang="it-IT" sz="1600" b="1">
                <a:solidFill>
                  <a:srgbClr val="000000"/>
                </a:solidFill>
                <a:latin typeface="Symbol" pitchFamily="18" charset="2"/>
                <a:cs typeface="Times New Roman" pitchFamily="18" charset="0"/>
              </a:rPr>
              <a:t>Df</a:t>
            </a:r>
            <a:r>
              <a:rPr lang="it-IT" sz="1600" b="1">
                <a:solidFill>
                  <a:srgbClr val="000000"/>
                </a:solidFill>
                <a:latin typeface="Times New Roman" pitchFamily="18" charset="0"/>
                <a:cs typeface="Times New Roman" pitchFamily="18" charset="0"/>
              </a:rPr>
              <a:t>           </a:t>
            </a:r>
            <a:r>
              <a:rPr lang="it-IT" sz="1600" b="1">
                <a:solidFill>
                  <a:srgbClr val="000000"/>
                </a:solidFill>
                <a:latin typeface="Times New Roman" pitchFamily="18" charset="0"/>
                <a:cs typeface="Times New Roman" pitchFamily="18" charset="0"/>
                <a:sym typeface="Symbol" pitchFamily="18" charset="2"/>
              </a:rPr>
              <a:t></a:t>
            </a:r>
            <a:r>
              <a:rPr lang="it-IT" sz="1600" b="1">
                <a:solidFill>
                  <a:srgbClr val="000000"/>
                </a:solidFill>
                <a:latin typeface="Times New Roman" pitchFamily="18" charset="0"/>
                <a:cs typeface="Times New Roman" pitchFamily="18" charset="0"/>
              </a:rPr>
              <a:t> 65 mrad</a:t>
            </a:r>
          </a:p>
          <a:p>
            <a:pPr>
              <a:spcBef>
                <a:spcPct val="50000"/>
              </a:spcBef>
            </a:pPr>
            <a:r>
              <a:rPr lang="it-IT" sz="1600" b="1">
                <a:solidFill>
                  <a:srgbClr val="000000"/>
                </a:solidFill>
                <a:latin typeface="Times New Roman" pitchFamily="18" charset="0"/>
                <a:cs typeface="Times New Roman" pitchFamily="18" charset="0"/>
              </a:rPr>
              <a:t>Magnetic rigidity B</a:t>
            </a:r>
            <a:r>
              <a:rPr lang="it-IT" sz="1600" b="1">
                <a:solidFill>
                  <a:srgbClr val="000000"/>
                </a:solidFill>
                <a:latin typeface="Times New Roman" pitchFamily="18" charset="0"/>
                <a:cs typeface="Times New Roman" pitchFamily="18" charset="0"/>
                <a:sym typeface="Symbol" pitchFamily="18" charset="2"/>
              </a:rPr>
              <a:t></a:t>
            </a:r>
            <a:r>
              <a:rPr lang="it-IT" sz="1600" b="1">
                <a:solidFill>
                  <a:srgbClr val="000000"/>
                </a:solidFill>
                <a:latin typeface="Times New Roman" pitchFamily="18" charset="0"/>
                <a:cs typeface="Times New Roman" pitchFamily="18" charset="0"/>
              </a:rPr>
              <a:t>             0.98 Tm</a:t>
            </a:r>
            <a:r>
              <a:rPr lang="it-IT" sz="1800">
                <a:solidFill>
                  <a:srgbClr val="000000"/>
                </a:solidFill>
                <a:latin typeface="Times New Roman" pitchFamily="18" charset="0"/>
                <a:cs typeface="Times New Roman" pitchFamily="18" charset="0"/>
              </a:rPr>
              <a:t> </a:t>
            </a:r>
            <a:endParaRPr lang="it-IT" sz="1600">
              <a:solidFill>
                <a:srgbClr val="000000"/>
              </a:solidFill>
              <a:latin typeface="Times New Roman" pitchFamily="18" charset="0"/>
              <a:cs typeface="Times New Roman" pitchFamily="18" charset="0"/>
            </a:endParaRPr>
          </a:p>
        </p:txBody>
      </p:sp>
      <p:sp>
        <p:nvSpPr>
          <p:cNvPr id="31769" name="Rectangle 2"/>
          <p:cNvSpPr txBox="1">
            <a:spLocks noChangeArrowheads="1"/>
          </p:cNvSpPr>
          <p:nvPr/>
        </p:nvSpPr>
        <p:spPr bwMode="auto">
          <a:xfrm>
            <a:off x="0" y="0"/>
            <a:ext cx="9144000" cy="576263"/>
          </a:xfrm>
          <a:prstGeom prst="rect">
            <a:avLst/>
          </a:prstGeom>
          <a:solidFill>
            <a:srgbClr val="2D2D8A"/>
          </a:solidFill>
          <a:ln w="9525">
            <a:noFill/>
            <a:miter lim="800000"/>
            <a:headEnd/>
            <a:tailEnd/>
          </a:ln>
        </p:spPr>
        <p:txBody>
          <a:bodyPr anchor="ctr"/>
          <a:lstStyle/>
          <a:p>
            <a:pPr algn="ctr"/>
            <a:r>
              <a:rPr lang="en-US" sz="2400" b="1">
                <a:solidFill>
                  <a:srgbClr val="FFCC00"/>
                </a:solidFill>
                <a:latin typeface="Tahoma" pitchFamily="34" charset="0"/>
                <a:cs typeface="Tahoma" pitchFamily="34" charset="0"/>
              </a:rPr>
              <a:t>The EXOTIC beamline @ LNL</a:t>
            </a:r>
          </a:p>
        </p:txBody>
      </p:sp>
      <p:sp>
        <p:nvSpPr>
          <p:cNvPr id="31770" name="Oval 12"/>
          <p:cNvSpPr>
            <a:spLocks noChangeArrowheads="1"/>
          </p:cNvSpPr>
          <p:nvPr/>
        </p:nvSpPr>
        <p:spPr bwMode="auto">
          <a:xfrm>
            <a:off x="3132138" y="5949950"/>
            <a:ext cx="323850" cy="261938"/>
          </a:xfrm>
          <a:prstGeom prst="ellipse">
            <a:avLst/>
          </a:prstGeom>
          <a:solidFill>
            <a:srgbClr val="00FF00"/>
          </a:solidFill>
          <a:ln w="9525">
            <a:solidFill>
              <a:schemeClr val="tx1"/>
            </a:solidFill>
            <a:round/>
            <a:headEnd/>
            <a:tailEnd/>
          </a:ln>
        </p:spPr>
        <p:txBody>
          <a:bodyPr wrap="none" anchor="ctr"/>
          <a:lstStyle/>
          <a:p>
            <a:pPr algn="ctr"/>
            <a:r>
              <a:rPr lang="it-IT" sz="1600">
                <a:solidFill>
                  <a:srgbClr val="000000"/>
                </a:solidFill>
                <a:latin typeface="Times New Roman" pitchFamily="18" charset="0"/>
              </a:rPr>
              <a:t>10</a:t>
            </a:r>
          </a:p>
        </p:txBody>
      </p:sp>
      <p:sp>
        <p:nvSpPr>
          <p:cNvPr id="31771" name="Rettangolo 1"/>
          <p:cNvSpPr>
            <a:spLocks noChangeArrowheads="1"/>
          </p:cNvSpPr>
          <p:nvPr/>
        </p:nvSpPr>
        <p:spPr bwMode="auto">
          <a:xfrm>
            <a:off x="5867400" y="765175"/>
            <a:ext cx="3100388" cy="2276475"/>
          </a:xfrm>
          <a:prstGeom prst="rect">
            <a:avLst/>
          </a:prstGeom>
          <a:noFill/>
          <a:ln w="9525">
            <a:noFill/>
            <a:miter lim="800000"/>
            <a:headEnd/>
            <a:tailEnd/>
          </a:ln>
        </p:spPr>
        <p:txBody>
          <a:bodyPr>
            <a:spAutoFit/>
          </a:bodyPr>
          <a:lstStyle/>
          <a:p>
            <a:r>
              <a:rPr lang="en-US" sz="1600" b="1">
                <a:solidFill>
                  <a:srgbClr val="2D2D8A"/>
                </a:solidFill>
                <a:latin typeface="Tahoma" pitchFamily="34" charset="0"/>
                <a:cs typeface="Tahoma" pitchFamily="34" charset="0"/>
              </a:rPr>
              <a:t>Cryogenic production gas target</a:t>
            </a:r>
            <a:r>
              <a:rPr lang="en-US" sz="1600">
                <a:solidFill>
                  <a:srgbClr val="2D2D8A"/>
                </a:solidFill>
                <a:latin typeface="Tahoma" pitchFamily="34" charset="0"/>
                <a:cs typeface="Tahoma" pitchFamily="34" charset="0"/>
              </a:rPr>
              <a:t>: 5-cm long double-walled cylindric cell:  H</a:t>
            </a:r>
            <a:r>
              <a:rPr lang="en-US" sz="1600" baseline="-25000">
                <a:solidFill>
                  <a:srgbClr val="2D2D8A"/>
                </a:solidFill>
                <a:latin typeface="Tahoma" pitchFamily="34" charset="0"/>
                <a:cs typeface="Tahoma" pitchFamily="34" charset="0"/>
              </a:rPr>
              <a:t>2</a:t>
            </a:r>
            <a:r>
              <a:rPr lang="en-US" sz="1600">
                <a:solidFill>
                  <a:srgbClr val="2D2D8A"/>
                </a:solidFill>
                <a:latin typeface="Tahoma" pitchFamily="34" charset="0"/>
                <a:cs typeface="Tahoma" pitchFamily="34" charset="0"/>
              </a:rPr>
              <a:t>,D</a:t>
            </a:r>
            <a:r>
              <a:rPr lang="en-US" sz="1600" baseline="-25000">
                <a:solidFill>
                  <a:srgbClr val="2D2D8A"/>
                </a:solidFill>
                <a:latin typeface="Tahoma" pitchFamily="34" charset="0"/>
                <a:cs typeface="Tahoma" pitchFamily="34" charset="0"/>
              </a:rPr>
              <a:t>2</a:t>
            </a:r>
            <a:r>
              <a:rPr lang="en-US" sz="1600">
                <a:solidFill>
                  <a:srgbClr val="2D2D8A"/>
                </a:solidFill>
                <a:latin typeface="Tahoma" pitchFamily="34" charset="0"/>
                <a:cs typeface="Tahoma" pitchFamily="34" charset="0"/>
              </a:rPr>
              <a:t>,</a:t>
            </a:r>
            <a:r>
              <a:rPr lang="en-US" sz="1600" baseline="30000">
                <a:solidFill>
                  <a:srgbClr val="2D2D8A"/>
                </a:solidFill>
                <a:latin typeface="Tahoma" pitchFamily="34" charset="0"/>
                <a:cs typeface="Tahoma" pitchFamily="34" charset="0"/>
              </a:rPr>
              <a:t>3</a:t>
            </a:r>
            <a:r>
              <a:rPr lang="en-US" sz="1600">
                <a:solidFill>
                  <a:srgbClr val="2D2D8A"/>
                </a:solidFill>
                <a:latin typeface="Tahoma" pitchFamily="34" charset="0"/>
                <a:cs typeface="Tahoma" pitchFamily="34" charset="0"/>
              </a:rPr>
              <a:t>He,</a:t>
            </a:r>
            <a:r>
              <a:rPr lang="en-US" sz="1600" baseline="30000">
                <a:solidFill>
                  <a:srgbClr val="2D2D8A"/>
                </a:solidFill>
                <a:latin typeface="Tahoma" pitchFamily="34" charset="0"/>
                <a:cs typeface="Tahoma" pitchFamily="34" charset="0"/>
              </a:rPr>
              <a:t>4</a:t>
            </a:r>
            <a:r>
              <a:rPr lang="en-US" sz="1600">
                <a:solidFill>
                  <a:srgbClr val="2D2D8A"/>
                </a:solidFill>
                <a:latin typeface="Tahoma" pitchFamily="34" charset="0"/>
                <a:cs typeface="Tahoma" pitchFamily="34" charset="0"/>
              </a:rPr>
              <a:t>He</a:t>
            </a:r>
          </a:p>
          <a:p>
            <a:r>
              <a:rPr lang="en-US" sz="1600" b="1">
                <a:solidFill>
                  <a:srgbClr val="2D2D8A"/>
                </a:solidFill>
                <a:latin typeface="Tahoma" pitchFamily="34" charset="0"/>
                <a:cs typeface="Tahoma" pitchFamily="34" charset="0"/>
              </a:rPr>
              <a:t>Entrance (exit) windows:</a:t>
            </a:r>
            <a:r>
              <a:rPr lang="en-US" sz="1600">
                <a:solidFill>
                  <a:srgbClr val="2D2D8A"/>
                </a:solidFill>
                <a:latin typeface="Tahoma" pitchFamily="34" charset="0"/>
                <a:cs typeface="Tahoma" pitchFamily="34" charset="0"/>
              </a:rPr>
              <a:t> 14 (16) mm</a:t>
            </a:r>
          </a:p>
          <a:p>
            <a:r>
              <a:rPr lang="en-US" sz="1600" b="1">
                <a:solidFill>
                  <a:srgbClr val="2D2D8A"/>
                </a:solidFill>
                <a:latin typeface="Tahoma" pitchFamily="34" charset="0"/>
                <a:cs typeface="Tahoma" pitchFamily="34" charset="0"/>
              </a:rPr>
              <a:t>2 havar windows</a:t>
            </a:r>
            <a:r>
              <a:rPr lang="en-US" sz="1600">
                <a:solidFill>
                  <a:srgbClr val="2D2D8A"/>
                </a:solidFill>
                <a:latin typeface="Tahoma" pitchFamily="34" charset="0"/>
                <a:cs typeface="Tahoma" pitchFamily="34" charset="0"/>
              </a:rPr>
              <a:t>: 2.2 μm</a:t>
            </a:r>
          </a:p>
          <a:p>
            <a:r>
              <a:rPr lang="en-US" sz="1600" b="1">
                <a:solidFill>
                  <a:srgbClr val="2D2D8A"/>
                </a:solidFill>
                <a:latin typeface="Tahoma" pitchFamily="34" charset="0"/>
                <a:cs typeface="Tahoma" pitchFamily="34" charset="0"/>
              </a:rPr>
              <a:t>Pressure:</a:t>
            </a:r>
            <a:r>
              <a:rPr lang="en-US" sz="1600">
                <a:solidFill>
                  <a:srgbClr val="2D2D8A"/>
                </a:solidFill>
                <a:latin typeface="Tahoma" pitchFamily="34" charset="0"/>
                <a:cs typeface="Tahoma" pitchFamily="34" charset="0"/>
              </a:rPr>
              <a:t> up to 1.4 bar</a:t>
            </a:r>
            <a:r>
              <a:rPr lang="en-US" sz="1400">
                <a:solidFill>
                  <a:srgbClr val="2D2D8A"/>
                </a:solidFill>
                <a:latin typeface="Tahoma" pitchFamily="34" charset="0"/>
                <a:cs typeface="Tahoma" pitchFamily="34" charset="0"/>
              </a:rPr>
              <a:t>. </a:t>
            </a:r>
          </a:p>
          <a:p>
            <a:endParaRPr lang="en-US" sz="1400">
              <a:solidFill>
                <a:srgbClr val="2D2D8A"/>
              </a:solidFill>
              <a:latin typeface="Tahoma" pitchFamily="34" charset="0"/>
              <a:cs typeface="Tahoma" pitchFamily="34" charset="0"/>
            </a:endParaRP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6"/>
          <p:cNvSpPr>
            <a:spLocks noChangeArrowheads="1"/>
          </p:cNvSpPr>
          <p:nvPr/>
        </p:nvSpPr>
        <p:spPr bwMode="auto">
          <a:xfrm>
            <a:off x="284163" y="836613"/>
            <a:ext cx="8532812" cy="5508625"/>
          </a:xfrm>
          <a:prstGeom prst="rect">
            <a:avLst/>
          </a:prstGeom>
          <a:solidFill>
            <a:schemeClr val="bg2"/>
          </a:solidFill>
          <a:ln w="38100">
            <a:solidFill>
              <a:schemeClr val="bg2"/>
            </a:solidFill>
            <a:miter lim="800000"/>
            <a:headEnd/>
            <a:tailEnd/>
          </a:ln>
        </p:spPr>
        <p:txBody>
          <a:bodyPr lIns="90000" tIns="46800" rIns="90000" bIns="46800">
            <a:spAutoFit/>
          </a:bodyPr>
          <a:lstStyle/>
          <a:p>
            <a:pPr algn="just"/>
            <a:r>
              <a:rPr lang="it-IT" sz="1600">
                <a:solidFill>
                  <a:srgbClr val="FF0000"/>
                </a:solidFill>
                <a:latin typeface="Tahoma" pitchFamily="34" charset="0"/>
                <a:cs typeface="Tahoma" pitchFamily="34" charset="0"/>
              </a:rPr>
              <a:t>Richieste totali Missioni: </a:t>
            </a:r>
            <a:r>
              <a:rPr lang="it-IT" sz="1600">
                <a:solidFill>
                  <a:srgbClr val="2D2D8A"/>
                </a:solidFill>
                <a:latin typeface="Tahoma" pitchFamily="34" charset="0"/>
                <a:cs typeface="Tahoma" pitchFamily="34" charset="0"/>
              </a:rPr>
              <a:t>21.5 k€ Interno  - 26 k€ Estero</a:t>
            </a:r>
            <a:endParaRPr lang="it-IT" sz="1600">
              <a:solidFill>
                <a:srgbClr val="FF0000"/>
              </a:solidFill>
              <a:latin typeface="Tahoma" pitchFamily="34" charset="0"/>
              <a:cs typeface="Tahoma" pitchFamily="34" charset="0"/>
            </a:endParaRPr>
          </a:p>
          <a:p>
            <a:pPr algn="just"/>
            <a:endParaRPr lang="it-IT" sz="1600">
              <a:solidFill>
                <a:srgbClr val="FF0000"/>
              </a:solidFill>
              <a:latin typeface="Tahoma" pitchFamily="34" charset="0"/>
              <a:cs typeface="Tahoma" pitchFamily="34" charset="0"/>
            </a:endParaRPr>
          </a:p>
          <a:p>
            <a:pPr algn="just"/>
            <a:r>
              <a:rPr lang="it-IT" sz="1600">
                <a:solidFill>
                  <a:srgbClr val="FF0000"/>
                </a:solidFill>
                <a:latin typeface="Tahoma" pitchFamily="34" charset="0"/>
                <a:cs typeface="Tahoma" pitchFamily="34" charset="0"/>
              </a:rPr>
              <a:t>NA</a:t>
            </a:r>
          </a:p>
          <a:p>
            <a:pPr algn="just"/>
            <a:r>
              <a:rPr lang="it-IT" sz="1600">
                <a:solidFill>
                  <a:srgbClr val="9966FF"/>
                </a:solidFill>
                <a:latin typeface="Tahoma" pitchFamily="34" charset="0"/>
                <a:cs typeface="Tahoma" pitchFamily="34" charset="0"/>
              </a:rPr>
              <a:t>Interno:</a:t>
            </a:r>
          </a:p>
          <a:p>
            <a:pPr algn="just"/>
            <a:r>
              <a:rPr lang="it-IT" sz="1600">
                <a:solidFill>
                  <a:srgbClr val="2D2D8A"/>
                </a:solidFill>
                <a:latin typeface="Tahoma" pitchFamily="34" charset="0"/>
                <a:cs typeface="Tahoma" pitchFamily="34" charset="0"/>
              </a:rPr>
              <a:t>1.5 k€ (2 riunioni di collaborazione per 2 persone * 0.35 k€)</a:t>
            </a:r>
          </a:p>
          <a:p>
            <a:pPr algn="just"/>
            <a:r>
              <a:rPr lang="it-IT" sz="1600">
                <a:solidFill>
                  <a:srgbClr val="2D2D8A"/>
                </a:solidFill>
                <a:latin typeface="Tahoma" pitchFamily="34" charset="0"/>
                <a:cs typeface="Tahoma" pitchFamily="34" charset="0"/>
              </a:rPr>
              <a:t>12 k€ (turni di misura e preparazione: 10 gg*0.12 k€ +0.3 k€)*4 pers (2 ric+2 tec) *2 viaggi)</a:t>
            </a:r>
          </a:p>
          <a:p>
            <a:pPr algn="just"/>
            <a:r>
              <a:rPr lang="it-IT" sz="1600">
                <a:solidFill>
                  <a:srgbClr val="9966FF"/>
                </a:solidFill>
                <a:latin typeface="Tahoma" pitchFamily="34" charset="0"/>
                <a:cs typeface="Tahoma" pitchFamily="34" charset="0"/>
              </a:rPr>
              <a:t>Estero</a:t>
            </a:r>
          </a:p>
          <a:p>
            <a:pPr algn="just"/>
            <a:r>
              <a:rPr lang="it-IT" sz="1600">
                <a:solidFill>
                  <a:srgbClr val="2D2D8A"/>
                </a:solidFill>
                <a:latin typeface="Tahoma" pitchFamily="34" charset="0"/>
                <a:cs typeface="Tahoma" pitchFamily="34" charset="0"/>
              </a:rPr>
              <a:t>9 k€ (1 turno di misura  a RIKEN+ preparazione per 4 persone per 10 giorni: (0.12*10+1)*4 pers)</a:t>
            </a:r>
          </a:p>
          <a:p>
            <a:pPr algn="just"/>
            <a:r>
              <a:rPr lang="it-IT" sz="1600">
                <a:solidFill>
                  <a:srgbClr val="2D2D8A"/>
                </a:solidFill>
                <a:latin typeface="Tahoma" pitchFamily="34" charset="0"/>
                <a:cs typeface="Tahoma" pitchFamily="34" charset="0"/>
              </a:rPr>
              <a:t>2 k€: contatti scientifici</a:t>
            </a:r>
          </a:p>
          <a:p>
            <a:endParaRPr lang="it-IT" sz="1600">
              <a:solidFill>
                <a:srgbClr val="3333CC"/>
              </a:solidFill>
              <a:latin typeface="Tahoma" pitchFamily="34" charset="0"/>
              <a:cs typeface="Tahoma" pitchFamily="34" charset="0"/>
            </a:endParaRPr>
          </a:p>
          <a:p>
            <a:pPr algn="just"/>
            <a:r>
              <a:rPr lang="it-IT" sz="1600" b="1">
                <a:solidFill>
                  <a:srgbClr val="FF0000"/>
                </a:solidFill>
                <a:latin typeface="Tahoma" pitchFamily="34" charset="0"/>
                <a:cs typeface="Tahoma" pitchFamily="34" charset="0"/>
              </a:rPr>
              <a:t>PD (8 k€ Int + 15 k€ Est)</a:t>
            </a:r>
          </a:p>
          <a:p>
            <a:pPr algn="just"/>
            <a:r>
              <a:rPr lang="it-IT" sz="1600">
                <a:solidFill>
                  <a:srgbClr val="9966FF"/>
                </a:solidFill>
                <a:latin typeface="Tahoma" pitchFamily="34" charset="0"/>
                <a:cs typeface="Tahoma" pitchFamily="34" charset="0"/>
              </a:rPr>
              <a:t>Interno:</a:t>
            </a:r>
          </a:p>
          <a:p>
            <a:pPr algn="just"/>
            <a:r>
              <a:rPr lang="it-IT" sz="1600">
                <a:solidFill>
                  <a:srgbClr val="2D2D8A"/>
                </a:solidFill>
              </a:rPr>
              <a:t>5.5 </a:t>
            </a:r>
            <a:r>
              <a:rPr lang="it-IT" sz="1600">
                <a:solidFill>
                  <a:srgbClr val="2D2D8A"/>
                </a:solidFill>
                <a:latin typeface="Tahoma" pitchFamily="34" charset="0"/>
                <a:cs typeface="Tahoma" pitchFamily="34" charset="0"/>
              </a:rPr>
              <a:t>k€</a:t>
            </a:r>
            <a:r>
              <a:rPr lang="it-IT" sz="1600">
                <a:solidFill>
                  <a:srgbClr val="2D2D8A"/>
                </a:solidFill>
              </a:rPr>
              <a:t> (Missioni a LNL per preparazione turni di misura e mnutenzione della linea di fascio(6 persone per un totale complessivo di 18 mesi/uomo. Costo stimato 300 Euro per mese/uomo)</a:t>
            </a:r>
          </a:p>
          <a:p>
            <a:pPr algn="just"/>
            <a:r>
              <a:rPr lang="it-IT" sz="1600">
                <a:solidFill>
                  <a:srgbClr val="2D2D8A"/>
                </a:solidFill>
                <a:latin typeface="Tahoma" pitchFamily="34" charset="0"/>
                <a:cs typeface="Tahoma" pitchFamily="34" charset="0"/>
              </a:rPr>
              <a:t>2.5 k€ (Riunioni di collaborazione per  6 persone) </a:t>
            </a:r>
          </a:p>
          <a:p>
            <a:pPr algn="just"/>
            <a:r>
              <a:rPr lang="it-IT" sz="1600">
                <a:solidFill>
                  <a:srgbClr val="9966FF"/>
                </a:solidFill>
                <a:latin typeface="Tahoma" pitchFamily="34" charset="0"/>
                <a:cs typeface="Tahoma" pitchFamily="34" charset="0"/>
              </a:rPr>
              <a:t>Estero</a:t>
            </a:r>
          </a:p>
          <a:p>
            <a:pPr algn="just"/>
            <a:r>
              <a:rPr lang="it-IT" sz="1600">
                <a:solidFill>
                  <a:srgbClr val="2D2D8A"/>
                </a:solidFill>
              </a:rPr>
              <a:t>13.5 </a:t>
            </a:r>
            <a:r>
              <a:rPr lang="it-IT" sz="1600">
                <a:solidFill>
                  <a:srgbClr val="2D2D8A"/>
                </a:solidFill>
                <a:latin typeface="Tahoma" pitchFamily="34" charset="0"/>
                <a:cs typeface="Tahoma" pitchFamily="34" charset="0"/>
              </a:rPr>
              <a:t>k€</a:t>
            </a:r>
            <a:r>
              <a:rPr lang="it-IT" sz="1600">
                <a:solidFill>
                  <a:srgbClr val="2D2D8A"/>
                </a:solidFill>
              </a:rPr>
              <a:t>  (Turno di misura a RIKEN: 3 persone per 15 giorni e 3 persone per 7 giorni. Circa 100 Euro pro die e 1000 Euro viaggio pro capita)</a:t>
            </a:r>
            <a:endParaRPr lang="it-IT" sz="1600">
              <a:solidFill>
                <a:srgbClr val="2D2D8A"/>
              </a:solidFill>
              <a:latin typeface="Tahoma" pitchFamily="34" charset="0"/>
              <a:cs typeface="Tahoma" pitchFamily="34" charset="0"/>
            </a:endParaRPr>
          </a:p>
          <a:p>
            <a:pPr algn="just"/>
            <a:r>
              <a:rPr lang="it-IT" sz="1600">
                <a:solidFill>
                  <a:srgbClr val="2D2D8A"/>
                </a:solidFill>
                <a:latin typeface="Tahoma" pitchFamily="34" charset="0"/>
                <a:cs typeface="Tahoma" pitchFamily="34" charset="0"/>
              </a:rPr>
              <a:t>1.5 k€: </a:t>
            </a:r>
            <a:r>
              <a:rPr lang="it-IT" sz="1600">
                <a:solidFill>
                  <a:srgbClr val="2D2D8A"/>
                </a:solidFill>
              </a:rPr>
              <a:t>Contatti scientifici (1 viaggio (1 </a:t>
            </a:r>
            <a:r>
              <a:rPr lang="it-IT" sz="1600">
                <a:solidFill>
                  <a:srgbClr val="2D2D8A"/>
                </a:solidFill>
                <a:latin typeface="Tahoma" pitchFamily="34" charset="0"/>
                <a:cs typeface="Tahoma" pitchFamily="34" charset="0"/>
              </a:rPr>
              <a:t>k€</a:t>
            </a:r>
            <a:r>
              <a:rPr lang="it-IT" sz="1600">
                <a:solidFill>
                  <a:srgbClr val="2D2D8A"/>
                </a:solidFill>
              </a:rPr>
              <a:t>) di 5 giorni per una persona (0.1 </a:t>
            </a:r>
            <a:r>
              <a:rPr lang="it-IT" sz="1600">
                <a:solidFill>
                  <a:srgbClr val="2D2D8A"/>
                </a:solidFill>
                <a:latin typeface="Tahoma" pitchFamily="34" charset="0"/>
                <a:cs typeface="Tahoma" pitchFamily="34" charset="0"/>
              </a:rPr>
              <a:t>k€ </a:t>
            </a:r>
            <a:r>
              <a:rPr lang="it-IT" sz="1600">
                <a:solidFill>
                  <a:srgbClr val="2D2D8A"/>
                </a:solidFill>
              </a:rPr>
              <a:t>pro die))</a:t>
            </a:r>
            <a:endParaRPr lang="it-IT" sz="1600">
              <a:solidFill>
                <a:srgbClr val="2D2D8A"/>
              </a:solidFill>
              <a:latin typeface="Tahoma" pitchFamily="34" charset="0"/>
              <a:cs typeface="Tahoma" pitchFamily="34" charset="0"/>
            </a:endParaRPr>
          </a:p>
        </p:txBody>
      </p:sp>
      <p:sp>
        <p:nvSpPr>
          <p:cNvPr id="70658" name="Rectangle 4"/>
          <p:cNvSpPr>
            <a:spLocks noChangeArrowheads="1"/>
          </p:cNvSpPr>
          <p:nvPr/>
        </p:nvSpPr>
        <p:spPr bwMode="auto">
          <a:xfrm>
            <a:off x="0" y="0"/>
            <a:ext cx="9144000" cy="576263"/>
          </a:xfrm>
          <a:prstGeom prst="rect">
            <a:avLst/>
          </a:prstGeom>
          <a:solidFill>
            <a:srgbClr val="2D2D8A"/>
          </a:solidFill>
          <a:ln w="9525">
            <a:noFill/>
            <a:miter lim="800000"/>
            <a:headEnd/>
            <a:tailEnd/>
          </a:ln>
        </p:spPr>
        <p:txBody>
          <a:bodyPr anchor="ctr"/>
          <a:lstStyle/>
          <a:p>
            <a:pPr algn="ctr"/>
            <a:r>
              <a:rPr lang="en-US" sz="2400" b="1">
                <a:solidFill>
                  <a:srgbClr val="FFCC00"/>
                </a:solidFill>
                <a:latin typeface="Tahoma" pitchFamily="34" charset="0"/>
                <a:cs typeface="Tahoma" pitchFamily="34" charset="0"/>
              </a:rPr>
              <a:t>Richieste finanziarie 2014: Missioni</a:t>
            </a: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6"/>
          <p:cNvSpPr>
            <a:spLocks noChangeArrowheads="1"/>
          </p:cNvSpPr>
          <p:nvPr/>
        </p:nvSpPr>
        <p:spPr bwMode="auto">
          <a:xfrm>
            <a:off x="304800" y="1052513"/>
            <a:ext cx="8532813" cy="5137150"/>
          </a:xfrm>
          <a:prstGeom prst="rect">
            <a:avLst/>
          </a:prstGeom>
          <a:solidFill>
            <a:schemeClr val="bg2"/>
          </a:solidFill>
          <a:ln w="38100">
            <a:solidFill>
              <a:schemeClr val="bg2"/>
            </a:solidFill>
            <a:miter lim="800000"/>
            <a:headEnd/>
            <a:tailEnd/>
          </a:ln>
        </p:spPr>
        <p:txBody>
          <a:bodyPr lIns="90000" tIns="46800" rIns="90000" bIns="46800">
            <a:spAutoFit/>
          </a:bodyPr>
          <a:lstStyle/>
          <a:p>
            <a:pPr algn="just"/>
            <a:r>
              <a:rPr lang="it-IT" sz="1600" b="1">
                <a:solidFill>
                  <a:srgbClr val="FF0000"/>
                </a:solidFill>
                <a:latin typeface="Tahoma" pitchFamily="34" charset="0"/>
                <a:cs typeface="Tahoma" pitchFamily="34" charset="0"/>
              </a:rPr>
              <a:t>Costruzione Apparati (50 k€)</a:t>
            </a:r>
          </a:p>
          <a:p>
            <a:pPr algn="just"/>
            <a:r>
              <a:rPr lang="it-IT" sz="1600">
                <a:solidFill>
                  <a:srgbClr val="2D2D8A"/>
                </a:solidFill>
                <a:latin typeface="Tahoma" pitchFamily="34" charset="0"/>
                <a:cs typeface="Tahoma" pitchFamily="34" charset="0"/>
              </a:rPr>
              <a:t>11 k€ : Teslametri e una pompa turbo di riserva per la linea di fascio</a:t>
            </a:r>
          </a:p>
          <a:p>
            <a:pPr algn="just"/>
            <a:r>
              <a:rPr lang="it-IT" sz="1600">
                <a:solidFill>
                  <a:srgbClr val="2D2D8A"/>
                </a:solidFill>
                <a:latin typeface="Tahoma" pitchFamily="34" charset="0"/>
                <a:cs typeface="Tahoma" pitchFamily="34" charset="0"/>
              </a:rPr>
              <a:t>34 k€: acquisto di 2 MCP e relativa elettronica per esperimenti in cui la perdita di energia nei PPAC è critica</a:t>
            </a:r>
          </a:p>
          <a:p>
            <a:pPr algn="just"/>
            <a:r>
              <a:rPr lang="it-IT" sz="1600">
                <a:solidFill>
                  <a:srgbClr val="2D2D8A"/>
                </a:solidFill>
                <a:latin typeface="Tahoma" pitchFamily="34" charset="0"/>
                <a:cs typeface="Tahoma" pitchFamily="34" charset="0"/>
              </a:rPr>
              <a:t>5 k€: Flash ADC (pile up rejection)</a:t>
            </a:r>
          </a:p>
          <a:p>
            <a:pPr algn="just"/>
            <a:endParaRPr lang="it-IT" sz="1600">
              <a:solidFill>
                <a:srgbClr val="2D2D8A"/>
              </a:solidFill>
              <a:latin typeface="Tahoma" pitchFamily="34" charset="0"/>
              <a:cs typeface="Tahoma" pitchFamily="34" charset="0"/>
            </a:endParaRPr>
          </a:p>
          <a:p>
            <a:pPr algn="just"/>
            <a:r>
              <a:rPr lang="it-IT" sz="1600" b="1">
                <a:solidFill>
                  <a:srgbClr val="FF0000"/>
                </a:solidFill>
                <a:latin typeface="Tahoma" pitchFamily="34" charset="0"/>
                <a:cs typeface="Tahoma" pitchFamily="34" charset="0"/>
              </a:rPr>
              <a:t>Consumo (21 k€)</a:t>
            </a:r>
          </a:p>
          <a:p>
            <a:pPr algn="just"/>
            <a:r>
              <a:rPr lang="it-IT" sz="1600">
                <a:solidFill>
                  <a:srgbClr val="2D2D8A"/>
                </a:solidFill>
                <a:latin typeface="Tahoma" pitchFamily="34" charset="0"/>
                <a:cs typeface="Tahoma" pitchFamily="34" charset="0"/>
              </a:rPr>
              <a:t>15 k€ : 2 DSSD di 1 mm (necessari per esperimenti di scattering elastico risonante)</a:t>
            </a:r>
          </a:p>
          <a:p>
            <a:pPr algn="just"/>
            <a:r>
              <a:rPr lang="it-IT" sz="1600">
                <a:solidFill>
                  <a:srgbClr val="2D2D8A"/>
                </a:solidFill>
                <a:latin typeface="Tahoma" pitchFamily="34" charset="0"/>
                <a:cs typeface="Tahoma" pitchFamily="34" charset="0"/>
              </a:rPr>
              <a:t>6 k€ (elettronica e materiale di laboratorio)</a:t>
            </a:r>
          </a:p>
          <a:p>
            <a:pPr algn="just"/>
            <a:endParaRPr lang="it-IT" sz="1600">
              <a:solidFill>
                <a:srgbClr val="2D2D8A"/>
              </a:solidFill>
              <a:latin typeface="Tahoma" pitchFamily="34" charset="0"/>
              <a:cs typeface="Tahoma" pitchFamily="34" charset="0"/>
            </a:endParaRPr>
          </a:p>
          <a:p>
            <a:pPr algn="just"/>
            <a:r>
              <a:rPr lang="it-IT" sz="1600" b="1">
                <a:solidFill>
                  <a:srgbClr val="FF0000"/>
                </a:solidFill>
                <a:latin typeface="Tahoma" pitchFamily="34" charset="0"/>
                <a:cs typeface="Tahoma" pitchFamily="34" charset="0"/>
              </a:rPr>
              <a:t>Manutenzione (2 k€)</a:t>
            </a:r>
          </a:p>
          <a:p>
            <a:pPr algn="just"/>
            <a:r>
              <a:rPr lang="it-IT" sz="1600">
                <a:solidFill>
                  <a:srgbClr val="2D2D8A"/>
                </a:solidFill>
                <a:latin typeface="Tahoma" pitchFamily="34" charset="0"/>
                <a:cs typeface="Tahoma" pitchFamily="34" charset="0"/>
              </a:rPr>
              <a:t>2 k€</a:t>
            </a:r>
          </a:p>
          <a:p>
            <a:pPr algn="just"/>
            <a:endParaRPr lang="it-IT" sz="1600">
              <a:solidFill>
                <a:srgbClr val="2D2D8A"/>
              </a:solidFill>
              <a:latin typeface="Tahoma" pitchFamily="34" charset="0"/>
              <a:cs typeface="Tahoma" pitchFamily="34" charset="0"/>
            </a:endParaRPr>
          </a:p>
          <a:p>
            <a:pPr algn="just"/>
            <a:r>
              <a:rPr lang="it-IT" sz="1600" b="1">
                <a:solidFill>
                  <a:srgbClr val="FF0000"/>
                </a:solidFill>
                <a:latin typeface="Tahoma" pitchFamily="34" charset="0"/>
                <a:cs typeface="Tahoma" pitchFamily="34" charset="0"/>
              </a:rPr>
              <a:t>Trasporti (5 k€)</a:t>
            </a:r>
          </a:p>
          <a:p>
            <a:pPr algn="just"/>
            <a:r>
              <a:rPr lang="it-IT" sz="1600">
                <a:solidFill>
                  <a:srgbClr val="2D2D8A"/>
                </a:solidFill>
                <a:latin typeface="Tahoma" pitchFamily="34" charset="0"/>
                <a:cs typeface="Tahoma" pitchFamily="34" charset="0"/>
              </a:rPr>
              <a:t>5 k€ (trasporto di materiale fragile)</a:t>
            </a:r>
            <a:endParaRPr lang="it-IT" sz="1600">
              <a:solidFill>
                <a:srgbClr val="FF0000"/>
              </a:solidFill>
              <a:latin typeface="Tahoma" pitchFamily="34" charset="0"/>
              <a:cs typeface="Tahoma" pitchFamily="34" charset="0"/>
            </a:endParaRPr>
          </a:p>
          <a:p>
            <a:pPr algn="just"/>
            <a:endParaRPr lang="it-IT" sz="1400">
              <a:solidFill>
                <a:srgbClr val="2D2D8A"/>
              </a:solidFill>
              <a:latin typeface="Tahoma" pitchFamily="34" charset="0"/>
              <a:cs typeface="Tahoma" pitchFamily="34" charset="0"/>
            </a:endParaRPr>
          </a:p>
          <a:p>
            <a:pPr algn="just"/>
            <a:endParaRPr lang="it-IT" sz="1400">
              <a:solidFill>
                <a:srgbClr val="2D2D8A"/>
              </a:solidFill>
              <a:latin typeface="Tahoma" pitchFamily="34" charset="0"/>
              <a:cs typeface="Tahoma" pitchFamily="34" charset="0"/>
            </a:endParaRPr>
          </a:p>
          <a:p>
            <a:pPr algn="ctr"/>
            <a:endParaRPr lang="it-IT" b="1">
              <a:solidFill>
                <a:srgbClr val="9966FF"/>
              </a:solidFill>
              <a:latin typeface="Tahoma" pitchFamily="34" charset="0"/>
              <a:cs typeface="Tahoma" pitchFamily="34" charset="0"/>
            </a:endParaRPr>
          </a:p>
          <a:p>
            <a:pPr algn="ctr"/>
            <a:endParaRPr lang="it-IT" b="1">
              <a:solidFill>
                <a:srgbClr val="9966FF"/>
              </a:solidFill>
              <a:latin typeface="Tahoma" pitchFamily="34" charset="0"/>
              <a:cs typeface="Tahoma" pitchFamily="34" charset="0"/>
            </a:endParaRPr>
          </a:p>
          <a:p>
            <a:pPr algn="ctr"/>
            <a:r>
              <a:rPr lang="it-IT" b="1">
                <a:solidFill>
                  <a:srgbClr val="9966FF"/>
                </a:solidFill>
                <a:latin typeface="Tahoma" pitchFamily="34" charset="0"/>
                <a:cs typeface="Tahoma" pitchFamily="34" charset="0"/>
              </a:rPr>
              <a:t>Simile richiesta finanziaria nel 2015</a:t>
            </a:r>
          </a:p>
        </p:txBody>
      </p:sp>
      <p:sp>
        <p:nvSpPr>
          <p:cNvPr id="71682" name="Rectangle 4"/>
          <p:cNvSpPr>
            <a:spLocks noChangeArrowheads="1"/>
          </p:cNvSpPr>
          <p:nvPr/>
        </p:nvSpPr>
        <p:spPr bwMode="auto">
          <a:xfrm>
            <a:off x="0" y="0"/>
            <a:ext cx="9144000" cy="576263"/>
          </a:xfrm>
          <a:prstGeom prst="rect">
            <a:avLst/>
          </a:prstGeom>
          <a:solidFill>
            <a:srgbClr val="2D2D8A"/>
          </a:solidFill>
          <a:ln w="9525">
            <a:noFill/>
            <a:miter lim="800000"/>
            <a:headEnd/>
            <a:tailEnd/>
          </a:ln>
        </p:spPr>
        <p:txBody>
          <a:bodyPr anchor="ctr"/>
          <a:lstStyle/>
          <a:p>
            <a:pPr algn="ctr"/>
            <a:r>
              <a:rPr lang="en-US" sz="2400" b="1">
                <a:solidFill>
                  <a:srgbClr val="FFCC00"/>
                </a:solidFill>
                <a:latin typeface="Tahoma" pitchFamily="34" charset="0"/>
                <a:cs typeface="Tahoma" pitchFamily="34" charset="0"/>
              </a:rPr>
              <a:t>Richieste finanziarie 2014: CA, Cons, T, M</a:t>
            </a: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9"/>
          <p:cNvSpPr>
            <a:spLocks noChangeArrowheads="1"/>
          </p:cNvSpPr>
          <p:nvPr/>
        </p:nvSpPr>
        <p:spPr bwMode="auto">
          <a:xfrm>
            <a:off x="107950" y="1341438"/>
            <a:ext cx="8964613" cy="4968875"/>
          </a:xfrm>
          <a:prstGeom prst="rect">
            <a:avLst/>
          </a:prstGeom>
          <a:noFill/>
          <a:ln w="9525">
            <a:noFill/>
            <a:miter lim="800000"/>
            <a:headEnd/>
            <a:tailEnd/>
          </a:ln>
        </p:spPr>
        <p:txBody>
          <a:bodyPr>
            <a:spAutoFit/>
          </a:bodyPr>
          <a:lstStyle/>
          <a:p>
            <a:pPr algn="just"/>
            <a:r>
              <a:rPr lang="it-IT" b="1">
                <a:solidFill>
                  <a:srgbClr val="FF3300"/>
                </a:solidFill>
                <a:latin typeface="Tahoma" pitchFamily="34" charset="0"/>
                <a:cs typeface="Tahoma" pitchFamily="34" charset="0"/>
              </a:rPr>
              <a:t>Officina Meccanica: (ca. 6 mesi/uomo)</a:t>
            </a:r>
            <a:endParaRPr lang="it-IT">
              <a:solidFill>
                <a:srgbClr val="002060"/>
              </a:solidFill>
              <a:latin typeface="Tahoma" pitchFamily="34" charset="0"/>
              <a:cs typeface="Tahoma" pitchFamily="34" charset="0"/>
            </a:endParaRPr>
          </a:p>
          <a:p>
            <a:pPr algn="just"/>
            <a:r>
              <a:rPr lang="it-IT">
                <a:latin typeface="Tahoma" pitchFamily="34" charset="0"/>
              </a:rPr>
              <a:t>Realizzazione del secondo target criogenico</a:t>
            </a:r>
          </a:p>
          <a:p>
            <a:pPr algn="just"/>
            <a:r>
              <a:rPr lang="it-IT">
                <a:latin typeface="Tahoma" pitchFamily="34" charset="0"/>
              </a:rPr>
              <a:t>Produzione e test di tenuta delle finestre di Havar del Gas Target </a:t>
            </a:r>
          </a:p>
          <a:p>
            <a:pPr algn="just"/>
            <a:endParaRPr lang="it-IT">
              <a:latin typeface="Tahoma" pitchFamily="34" charset="0"/>
            </a:endParaRPr>
          </a:p>
          <a:p>
            <a:pPr algn="just"/>
            <a:endParaRPr lang="it-IT">
              <a:latin typeface="Tahoma" pitchFamily="34" charset="0"/>
              <a:cs typeface="Tahoma" pitchFamily="34" charset="0"/>
            </a:endParaRPr>
          </a:p>
          <a:p>
            <a:pPr algn="just"/>
            <a:r>
              <a:rPr lang="it-IT" b="1">
                <a:solidFill>
                  <a:srgbClr val="FF3300"/>
                </a:solidFill>
                <a:latin typeface="Tahoma" pitchFamily="34" charset="0"/>
                <a:cs typeface="Tahoma" pitchFamily="34" charset="0"/>
              </a:rPr>
              <a:t>Laboratorio di Elettronica: (ca. 3 mesi/uomo) </a:t>
            </a:r>
          </a:p>
          <a:p>
            <a:pPr algn="just"/>
            <a:r>
              <a:rPr lang="it-IT">
                <a:latin typeface="Tahoma" pitchFamily="34" charset="0"/>
                <a:cs typeface="Tahoma" pitchFamily="34" charset="0"/>
              </a:rPr>
              <a:t>Completamento dell’assemblaggio degli 8 rivelatori di EXPADES.</a:t>
            </a:r>
          </a:p>
          <a:p>
            <a:pPr algn="just"/>
            <a:r>
              <a:rPr lang="it-IT">
                <a:latin typeface="Tahoma" pitchFamily="34" charset="0"/>
                <a:cs typeface="Tahoma" pitchFamily="34" charset="0"/>
              </a:rPr>
              <a:t>Completamento dell’elettronica e degli spare parts.</a:t>
            </a:r>
          </a:p>
          <a:p>
            <a:pPr algn="just"/>
            <a:r>
              <a:rPr lang="it-IT">
                <a:latin typeface="Tahoma" pitchFamily="34" charset="0"/>
                <a:cs typeface="Tahoma" pitchFamily="34" charset="0"/>
              </a:rPr>
              <a:t>Assistenza e supporto per turni di misura a LNL</a:t>
            </a:r>
          </a:p>
          <a:p>
            <a:pPr algn="just"/>
            <a:r>
              <a:rPr lang="it-IT">
                <a:latin typeface="Tahoma" pitchFamily="34" charset="0"/>
                <a:cs typeface="Tahoma" pitchFamily="34" charset="0"/>
              </a:rPr>
              <a:t>Assistenza e supporto per l’esperimento a CRIB (Giappone)</a:t>
            </a:r>
          </a:p>
          <a:p>
            <a:pPr algn="just"/>
            <a:endParaRPr lang="it-IT" b="1">
              <a:solidFill>
                <a:srgbClr val="FF3300"/>
              </a:solidFill>
              <a:latin typeface="Tahoma" pitchFamily="34" charset="0"/>
              <a:cs typeface="Tahoma" pitchFamily="34" charset="0"/>
            </a:endParaRPr>
          </a:p>
          <a:p>
            <a:pPr algn="just"/>
            <a:endParaRPr lang="it-IT" b="1">
              <a:solidFill>
                <a:srgbClr val="FF3300"/>
              </a:solidFill>
              <a:latin typeface="Tahoma" pitchFamily="34" charset="0"/>
              <a:cs typeface="Tahoma" pitchFamily="34" charset="0"/>
            </a:endParaRPr>
          </a:p>
          <a:p>
            <a:pPr algn="just"/>
            <a:r>
              <a:rPr lang="it-IT" b="1">
                <a:solidFill>
                  <a:srgbClr val="FF3300"/>
                </a:solidFill>
                <a:latin typeface="Tahoma" pitchFamily="34" charset="0"/>
                <a:cs typeface="Tahoma" pitchFamily="34" charset="0"/>
              </a:rPr>
              <a:t>Progettazione: (Nessuna richiesta)</a:t>
            </a:r>
            <a:r>
              <a:rPr lang="it-IT">
                <a:latin typeface="Tahoma" pitchFamily="34" charset="0"/>
                <a:cs typeface="Tahoma" pitchFamily="34" charset="0"/>
              </a:rPr>
              <a:t> </a:t>
            </a:r>
          </a:p>
          <a:p>
            <a:pPr algn="just"/>
            <a:endParaRPr lang="it-IT">
              <a:solidFill>
                <a:srgbClr val="002060"/>
              </a:solidFill>
              <a:latin typeface="Tahoma" pitchFamily="34" charset="0"/>
            </a:endParaRPr>
          </a:p>
          <a:p>
            <a:pPr algn="just"/>
            <a:endParaRPr lang="it-IT">
              <a:solidFill>
                <a:srgbClr val="002060"/>
              </a:solidFill>
              <a:latin typeface="Tahoma" pitchFamily="34" charset="0"/>
            </a:endParaRPr>
          </a:p>
          <a:p>
            <a:pPr algn="just"/>
            <a:r>
              <a:rPr lang="it-IT" b="1">
                <a:solidFill>
                  <a:srgbClr val="FF3300"/>
                </a:solidFill>
                <a:latin typeface="Tahoma" pitchFamily="34" charset="0"/>
                <a:cs typeface="Tahoma" pitchFamily="34" charset="0"/>
              </a:rPr>
              <a:t>Servizio di Calcolo: (Nessuna richiesta)</a:t>
            </a:r>
            <a:endParaRPr lang="it-IT">
              <a:solidFill>
                <a:srgbClr val="002060"/>
              </a:solidFill>
              <a:latin typeface="Tahoma" pitchFamily="34" charset="0"/>
            </a:endParaRPr>
          </a:p>
        </p:txBody>
      </p:sp>
      <p:sp>
        <p:nvSpPr>
          <p:cNvPr id="72707" name="Rectangle 4"/>
          <p:cNvSpPr>
            <a:spLocks noChangeArrowheads="1"/>
          </p:cNvSpPr>
          <p:nvPr/>
        </p:nvSpPr>
        <p:spPr bwMode="auto">
          <a:xfrm>
            <a:off x="0" y="-1588"/>
            <a:ext cx="9144000" cy="766763"/>
          </a:xfrm>
          <a:prstGeom prst="rect">
            <a:avLst/>
          </a:prstGeom>
          <a:solidFill>
            <a:srgbClr val="2D2D8A"/>
          </a:solidFill>
          <a:ln w="9525">
            <a:noFill/>
            <a:miter lim="800000"/>
            <a:headEnd/>
            <a:tailEnd/>
          </a:ln>
        </p:spPr>
        <p:txBody>
          <a:bodyPr anchor="ctr"/>
          <a:lstStyle/>
          <a:p>
            <a:pPr algn="ctr"/>
            <a:r>
              <a:rPr lang="en-US" sz="2400" b="1">
                <a:solidFill>
                  <a:srgbClr val="FFCC00"/>
                </a:solidFill>
                <a:latin typeface="Tahoma" pitchFamily="34" charset="0"/>
                <a:cs typeface="Tahoma" pitchFamily="34" charset="0"/>
              </a:rPr>
              <a:t>EXOTIC: Richieste di supporto Servizi Tecnici</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686" descr="Exotic_RIB3"/>
          <p:cNvPicPr>
            <a:picLocks noChangeAspect="1" noChangeArrowheads="1"/>
          </p:cNvPicPr>
          <p:nvPr/>
        </p:nvPicPr>
        <p:blipFill>
          <a:blip r:embed="rId3"/>
          <a:srcRect l="868" t="22943" r="29581" b="30399"/>
          <a:stretch>
            <a:fillRect/>
          </a:stretch>
        </p:blipFill>
        <p:spPr bwMode="auto">
          <a:xfrm>
            <a:off x="647700" y="836613"/>
            <a:ext cx="8532813" cy="3457575"/>
          </a:xfrm>
          <a:prstGeom prst="rect">
            <a:avLst/>
          </a:prstGeom>
          <a:solidFill>
            <a:schemeClr val="bg1"/>
          </a:solidFill>
          <a:ln w="9525">
            <a:noFill/>
            <a:miter lim="800000"/>
            <a:headEnd/>
            <a:tailEnd/>
          </a:ln>
        </p:spPr>
      </p:pic>
      <p:pic>
        <p:nvPicPr>
          <p:cNvPr id="33794" name="Picture 685" descr="Exotic_RIB2"/>
          <p:cNvPicPr>
            <a:picLocks noChangeAspect="1" noChangeArrowheads="1"/>
          </p:cNvPicPr>
          <p:nvPr/>
        </p:nvPicPr>
        <p:blipFill>
          <a:blip r:embed="rId4"/>
          <a:srcRect/>
          <a:stretch>
            <a:fillRect/>
          </a:stretch>
        </p:blipFill>
        <p:spPr bwMode="auto">
          <a:xfrm>
            <a:off x="684213" y="858838"/>
            <a:ext cx="7867650" cy="3362325"/>
          </a:xfrm>
          <a:prstGeom prst="rect">
            <a:avLst/>
          </a:prstGeom>
          <a:noFill/>
          <a:ln w="9525">
            <a:noFill/>
            <a:miter lim="800000"/>
            <a:headEnd/>
            <a:tailEnd/>
          </a:ln>
        </p:spPr>
      </p:pic>
      <p:pic>
        <p:nvPicPr>
          <p:cNvPr id="33795" name="Picture 684" descr="Exotic_RIB1"/>
          <p:cNvPicPr>
            <a:picLocks noChangeAspect="1" noChangeArrowheads="1"/>
          </p:cNvPicPr>
          <p:nvPr/>
        </p:nvPicPr>
        <p:blipFill>
          <a:blip r:embed="rId5"/>
          <a:srcRect/>
          <a:stretch>
            <a:fillRect/>
          </a:stretch>
        </p:blipFill>
        <p:spPr bwMode="auto">
          <a:xfrm>
            <a:off x="690563" y="858838"/>
            <a:ext cx="8315325" cy="3362325"/>
          </a:xfrm>
          <a:prstGeom prst="rect">
            <a:avLst/>
          </a:prstGeom>
          <a:noFill/>
          <a:ln w="9525">
            <a:noFill/>
            <a:miter lim="800000"/>
            <a:headEnd/>
            <a:tailEnd/>
          </a:ln>
        </p:spPr>
      </p:pic>
      <p:pic>
        <p:nvPicPr>
          <p:cNvPr id="33796" name="Picture 683" descr="Exotic_RIBall"/>
          <p:cNvPicPr>
            <a:picLocks noChangeAspect="1" noChangeArrowheads="1"/>
          </p:cNvPicPr>
          <p:nvPr/>
        </p:nvPicPr>
        <p:blipFill>
          <a:blip r:embed="rId6"/>
          <a:srcRect l="880" t="21970" r="30173" b="30386"/>
          <a:stretch>
            <a:fillRect/>
          </a:stretch>
        </p:blipFill>
        <p:spPr bwMode="auto">
          <a:xfrm>
            <a:off x="647700" y="765175"/>
            <a:ext cx="8458200" cy="3530600"/>
          </a:xfrm>
          <a:prstGeom prst="rect">
            <a:avLst/>
          </a:prstGeom>
          <a:noFill/>
          <a:ln w="9525">
            <a:noFill/>
            <a:miter lim="800000"/>
            <a:headEnd/>
            <a:tailEnd/>
          </a:ln>
        </p:spPr>
      </p:pic>
      <p:sp>
        <p:nvSpPr>
          <p:cNvPr id="262831" name="Text Box 687"/>
          <p:cNvSpPr txBox="1">
            <a:spLocks noChangeArrowheads="1"/>
          </p:cNvSpPr>
          <p:nvPr/>
        </p:nvSpPr>
        <p:spPr bwMode="auto">
          <a:xfrm>
            <a:off x="755650" y="4606925"/>
            <a:ext cx="9648825" cy="1846263"/>
          </a:xfrm>
          <a:prstGeom prst="rect">
            <a:avLst/>
          </a:prstGeom>
          <a:noFill/>
          <a:ln w="9525">
            <a:noFill/>
            <a:miter lim="800000"/>
            <a:headEnd/>
            <a:tailEnd/>
          </a:ln>
          <a:effectLst/>
        </p:spPr>
        <p:txBody>
          <a:bodyPr>
            <a:spAutoFit/>
          </a:bodyPr>
          <a:lstStyle/>
          <a:p>
            <a:pPr>
              <a:lnSpc>
                <a:spcPct val="150000"/>
              </a:lnSpc>
              <a:defRPr/>
            </a:pPr>
            <a:r>
              <a:rPr lang="it-IT" sz="1900" b="1" baseline="30000" dirty="0">
                <a:solidFill>
                  <a:srgbClr val="2D2D8A"/>
                </a:solidFill>
                <a:latin typeface="Tahoma" pitchFamily="34" charset="0"/>
                <a:cs typeface="Tahoma" pitchFamily="34" charset="0"/>
              </a:rPr>
              <a:t>17</a:t>
            </a:r>
            <a:r>
              <a:rPr lang="it-IT" sz="1900" b="1" dirty="0">
                <a:solidFill>
                  <a:srgbClr val="2D2D8A"/>
                </a:solidFill>
                <a:latin typeface="Tahoma" pitchFamily="34" charset="0"/>
                <a:cs typeface="Tahoma" pitchFamily="34" charset="0"/>
              </a:rPr>
              <a:t>F</a:t>
            </a:r>
            <a:r>
              <a:rPr lang="it-IT" sz="1900" dirty="0">
                <a:latin typeface="Tahoma" pitchFamily="34" charset="0"/>
                <a:cs typeface="Tahoma" pitchFamily="34" charset="0"/>
              </a:rPr>
              <a:t>   </a:t>
            </a:r>
            <a:r>
              <a:rPr lang="it-IT" sz="1900" dirty="0">
                <a:solidFill>
                  <a:srgbClr val="2D2D8A"/>
                </a:solidFill>
                <a:latin typeface="Tahoma" pitchFamily="34" charset="0"/>
                <a:ea typeface="Tahoma" pitchFamily="34" charset="0"/>
                <a:cs typeface="Tahoma" pitchFamily="34" charset="0"/>
              </a:rPr>
              <a:t>E = 3–5 </a:t>
            </a:r>
            <a:r>
              <a:rPr lang="it-IT" sz="1900" dirty="0" err="1">
                <a:solidFill>
                  <a:srgbClr val="2D2D8A"/>
                </a:solidFill>
                <a:latin typeface="Tahoma" pitchFamily="34" charset="0"/>
                <a:ea typeface="Tahoma" pitchFamily="34" charset="0"/>
                <a:cs typeface="Tahoma" pitchFamily="34" charset="0"/>
              </a:rPr>
              <a:t>MeV</a:t>
            </a:r>
            <a:r>
              <a:rPr lang="it-IT" sz="1900" dirty="0">
                <a:solidFill>
                  <a:srgbClr val="2D2D8A"/>
                </a:solidFill>
                <a:latin typeface="Tahoma" pitchFamily="34" charset="0"/>
                <a:ea typeface="Tahoma" pitchFamily="34" charset="0"/>
                <a:cs typeface="Tahoma" pitchFamily="34" charset="0"/>
              </a:rPr>
              <a:t>/u   </a:t>
            </a:r>
            <a:r>
              <a:rPr lang="it-IT" sz="1900" dirty="0" err="1">
                <a:solidFill>
                  <a:srgbClr val="2D2D8A"/>
                </a:solidFill>
                <a:latin typeface="Tahoma" pitchFamily="34" charset="0"/>
                <a:ea typeface="Tahoma" pitchFamily="34" charset="0"/>
                <a:cs typeface="Tahoma" pitchFamily="34" charset="0"/>
              </a:rPr>
              <a:t>Purity</a:t>
            </a:r>
            <a:r>
              <a:rPr lang="it-IT" sz="1900" dirty="0">
                <a:solidFill>
                  <a:srgbClr val="2D2D8A"/>
                </a:solidFill>
                <a:latin typeface="Tahoma" pitchFamily="34" charset="0"/>
                <a:ea typeface="Tahoma" pitchFamily="34" charset="0"/>
                <a:cs typeface="Tahoma" pitchFamily="34" charset="0"/>
              </a:rPr>
              <a:t>: </a:t>
            </a:r>
            <a:r>
              <a:rPr lang="it-IT" sz="1900" b="1" dirty="0">
                <a:solidFill>
                  <a:srgbClr val="2D2D8A"/>
                </a:solidFill>
                <a:latin typeface="Tahoma" pitchFamily="34" charset="0"/>
                <a:ea typeface="Tahoma" pitchFamily="34" charset="0"/>
                <a:cs typeface="Tahoma" pitchFamily="34" charset="0"/>
              </a:rPr>
              <a:t>93-96%</a:t>
            </a:r>
            <a:r>
              <a:rPr lang="it-IT" sz="1900" dirty="0">
                <a:solidFill>
                  <a:srgbClr val="2D2D8A"/>
                </a:solidFill>
                <a:latin typeface="Tahoma" pitchFamily="34" charset="0"/>
                <a:ea typeface="Tahoma" pitchFamily="34" charset="0"/>
                <a:cs typeface="Tahoma" pitchFamily="34" charset="0"/>
              </a:rPr>
              <a:t>   </a:t>
            </a:r>
            <a:r>
              <a:rPr lang="it-IT" sz="1900" dirty="0" err="1">
                <a:solidFill>
                  <a:srgbClr val="2D2D8A"/>
                </a:solidFill>
                <a:latin typeface="Tahoma" pitchFamily="34" charset="0"/>
                <a:ea typeface="Tahoma" pitchFamily="34" charset="0"/>
                <a:cs typeface="Tahoma" pitchFamily="34" charset="0"/>
              </a:rPr>
              <a:t>Intensity</a:t>
            </a:r>
            <a:r>
              <a:rPr lang="it-IT" sz="1900" dirty="0">
                <a:solidFill>
                  <a:srgbClr val="2D2D8A"/>
                </a:solidFill>
                <a:latin typeface="Tahoma" pitchFamily="34" charset="0"/>
                <a:ea typeface="Tahoma" pitchFamily="34" charset="0"/>
                <a:cs typeface="Tahoma" pitchFamily="34" charset="0"/>
              </a:rPr>
              <a:t>: </a:t>
            </a:r>
            <a:r>
              <a:rPr lang="it-IT" sz="1900" b="1" dirty="0">
                <a:solidFill>
                  <a:srgbClr val="2D2D8A"/>
                </a:solidFill>
                <a:latin typeface="Tahoma" pitchFamily="34" charset="0"/>
                <a:ea typeface="Tahoma" pitchFamily="34" charset="0"/>
                <a:cs typeface="Tahoma" pitchFamily="34" charset="0"/>
              </a:rPr>
              <a:t>10</a:t>
            </a:r>
            <a:r>
              <a:rPr lang="it-IT" sz="1900" b="1" baseline="30000" dirty="0">
                <a:solidFill>
                  <a:srgbClr val="2D2D8A"/>
                </a:solidFill>
                <a:latin typeface="Tahoma" pitchFamily="34" charset="0"/>
                <a:ea typeface="Tahoma" pitchFamily="34" charset="0"/>
                <a:cs typeface="Tahoma" pitchFamily="34" charset="0"/>
              </a:rPr>
              <a:t>5</a:t>
            </a:r>
            <a:r>
              <a:rPr lang="it-IT" sz="1900" b="1" dirty="0">
                <a:solidFill>
                  <a:srgbClr val="2D2D8A"/>
                </a:solidFill>
                <a:latin typeface="Tahoma" pitchFamily="34" charset="0"/>
                <a:ea typeface="Tahoma" pitchFamily="34" charset="0"/>
                <a:cs typeface="Tahoma" pitchFamily="34" charset="0"/>
              </a:rPr>
              <a:t> </a:t>
            </a:r>
            <a:r>
              <a:rPr lang="it-IT" sz="1900" b="1" dirty="0" err="1">
                <a:solidFill>
                  <a:srgbClr val="2D2D8A"/>
                </a:solidFill>
                <a:latin typeface="Tahoma" pitchFamily="34" charset="0"/>
                <a:ea typeface="Tahoma" pitchFamily="34" charset="0"/>
                <a:cs typeface="Tahoma" pitchFamily="34" charset="0"/>
              </a:rPr>
              <a:t>pps</a:t>
            </a:r>
            <a:r>
              <a:rPr lang="it-IT" sz="1900" b="1" dirty="0">
                <a:solidFill>
                  <a:srgbClr val="2D2D8A"/>
                </a:solidFill>
                <a:latin typeface="Tahoma" pitchFamily="34" charset="0"/>
                <a:ea typeface="Tahoma" pitchFamily="34" charset="0"/>
                <a:cs typeface="Tahoma" pitchFamily="34" charset="0"/>
              </a:rPr>
              <a:t>   </a:t>
            </a:r>
            <a:r>
              <a:rPr lang="en-US" sz="1900" dirty="0">
                <a:solidFill>
                  <a:schemeClr val="accent6"/>
                </a:solidFill>
                <a:latin typeface="Tahoma" pitchFamily="34" charset="0"/>
                <a:cs typeface="Tahoma" pitchFamily="34" charset="0"/>
              </a:rPr>
              <a:t>(ANL)</a:t>
            </a:r>
            <a:endParaRPr lang="en-US" sz="1900" b="1" dirty="0">
              <a:solidFill>
                <a:srgbClr val="FF0000"/>
              </a:solidFill>
              <a:latin typeface="Tahoma" pitchFamily="34" charset="0"/>
              <a:cs typeface="Tahoma" pitchFamily="34" charset="0"/>
            </a:endParaRPr>
          </a:p>
          <a:p>
            <a:pPr>
              <a:lnSpc>
                <a:spcPct val="150000"/>
              </a:lnSpc>
              <a:defRPr/>
            </a:pPr>
            <a:r>
              <a:rPr lang="it-IT" sz="1900" b="1" baseline="30000" dirty="0">
                <a:solidFill>
                  <a:srgbClr val="2D2D8A"/>
                </a:solidFill>
                <a:latin typeface="Tahoma" pitchFamily="34" charset="0"/>
                <a:ea typeface="Tahoma" pitchFamily="34" charset="0"/>
                <a:cs typeface="Tahoma" pitchFamily="34" charset="0"/>
              </a:rPr>
              <a:t>8</a:t>
            </a:r>
            <a:r>
              <a:rPr lang="it-IT" sz="1900" b="1" dirty="0">
                <a:solidFill>
                  <a:srgbClr val="2D2D8A"/>
                </a:solidFill>
                <a:latin typeface="Tahoma" pitchFamily="34" charset="0"/>
                <a:ea typeface="Tahoma" pitchFamily="34" charset="0"/>
                <a:cs typeface="Tahoma" pitchFamily="34" charset="0"/>
              </a:rPr>
              <a:t>B</a:t>
            </a:r>
            <a:r>
              <a:rPr lang="it-IT" sz="1900" dirty="0">
                <a:solidFill>
                  <a:srgbClr val="2D2D8A"/>
                </a:solidFill>
                <a:latin typeface="Tahoma" pitchFamily="34" charset="0"/>
                <a:ea typeface="Tahoma" pitchFamily="34" charset="0"/>
                <a:cs typeface="Tahoma" pitchFamily="34" charset="0"/>
              </a:rPr>
              <a:t>    E = 3 </a:t>
            </a:r>
            <a:r>
              <a:rPr lang="it-IT" sz="1900" dirty="0" err="1">
                <a:solidFill>
                  <a:srgbClr val="2D2D8A"/>
                </a:solidFill>
                <a:latin typeface="Tahoma" pitchFamily="34" charset="0"/>
                <a:ea typeface="Tahoma" pitchFamily="34" charset="0"/>
                <a:cs typeface="Tahoma" pitchFamily="34" charset="0"/>
              </a:rPr>
              <a:t>MeV</a:t>
            </a:r>
            <a:r>
              <a:rPr lang="it-IT" sz="1900" dirty="0">
                <a:solidFill>
                  <a:srgbClr val="2D2D8A"/>
                </a:solidFill>
                <a:latin typeface="Tahoma" pitchFamily="34" charset="0"/>
                <a:ea typeface="Tahoma" pitchFamily="34" charset="0"/>
                <a:cs typeface="Tahoma" pitchFamily="34" charset="0"/>
              </a:rPr>
              <a:t>/u       </a:t>
            </a:r>
            <a:r>
              <a:rPr lang="it-IT" sz="1900" dirty="0" err="1">
                <a:solidFill>
                  <a:srgbClr val="2D2D8A"/>
                </a:solidFill>
                <a:latin typeface="Tahoma" pitchFamily="34" charset="0"/>
                <a:ea typeface="Tahoma" pitchFamily="34" charset="0"/>
                <a:cs typeface="Tahoma" pitchFamily="34" charset="0"/>
              </a:rPr>
              <a:t>Purity</a:t>
            </a:r>
            <a:r>
              <a:rPr lang="it-IT" sz="1900" dirty="0">
                <a:solidFill>
                  <a:srgbClr val="2D2D8A"/>
                </a:solidFill>
                <a:latin typeface="Tahoma" pitchFamily="34" charset="0"/>
                <a:ea typeface="Tahoma" pitchFamily="34" charset="0"/>
                <a:cs typeface="Tahoma" pitchFamily="34" charset="0"/>
              </a:rPr>
              <a:t>: </a:t>
            </a:r>
            <a:r>
              <a:rPr lang="it-IT" sz="1900" b="1" dirty="0">
                <a:solidFill>
                  <a:srgbClr val="2D2D8A"/>
                </a:solidFill>
                <a:latin typeface="Tahoma" pitchFamily="34" charset="0"/>
                <a:ea typeface="Tahoma" pitchFamily="34" charset="0"/>
                <a:cs typeface="Tahoma" pitchFamily="34" charset="0"/>
              </a:rPr>
              <a:t>40-50%</a:t>
            </a:r>
            <a:r>
              <a:rPr lang="it-IT" sz="1900" dirty="0">
                <a:solidFill>
                  <a:srgbClr val="2D2D8A"/>
                </a:solidFill>
                <a:latin typeface="Tahoma" pitchFamily="34" charset="0"/>
                <a:ea typeface="Tahoma" pitchFamily="34" charset="0"/>
                <a:cs typeface="Tahoma" pitchFamily="34" charset="0"/>
              </a:rPr>
              <a:t>    </a:t>
            </a:r>
            <a:r>
              <a:rPr lang="it-IT" sz="1900" dirty="0" err="1">
                <a:solidFill>
                  <a:srgbClr val="2D2D8A"/>
                </a:solidFill>
                <a:latin typeface="Tahoma" pitchFamily="34" charset="0"/>
                <a:ea typeface="Tahoma" pitchFamily="34" charset="0"/>
                <a:cs typeface="Tahoma" pitchFamily="34" charset="0"/>
              </a:rPr>
              <a:t>Intensity</a:t>
            </a:r>
            <a:r>
              <a:rPr lang="it-IT" sz="1900" dirty="0">
                <a:solidFill>
                  <a:srgbClr val="2D2D8A"/>
                </a:solidFill>
                <a:latin typeface="Tahoma" pitchFamily="34" charset="0"/>
                <a:ea typeface="Tahoma" pitchFamily="34" charset="0"/>
                <a:cs typeface="Tahoma" pitchFamily="34" charset="0"/>
              </a:rPr>
              <a:t>: </a:t>
            </a:r>
            <a:r>
              <a:rPr lang="it-IT" sz="1900" b="1" dirty="0">
                <a:solidFill>
                  <a:srgbClr val="2D2D8A"/>
                </a:solidFill>
                <a:latin typeface="Tahoma" pitchFamily="34" charset="0"/>
                <a:ea typeface="Tahoma" pitchFamily="34" charset="0"/>
                <a:cs typeface="Tahoma" pitchFamily="34" charset="0"/>
              </a:rPr>
              <a:t>10</a:t>
            </a:r>
            <a:r>
              <a:rPr lang="it-IT" sz="1900" b="1" baseline="30000" dirty="0">
                <a:solidFill>
                  <a:srgbClr val="2D2D8A"/>
                </a:solidFill>
                <a:latin typeface="Tahoma" pitchFamily="34" charset="0"/>
                <a:ea typeface="Tahoma" pitchFamily="34" charset="0"/>
                <a:cs typeface="Tahoma" pitchFamily="34" charset="0"/>
              </a:rPr>
              <a:t>3</a:t>
            </a:r>
            <a:r>
              <a:rPr lang="it-IT" sz="1900" b="1" dirty="0">
                <a:solidFill>
                  <a:srgbClr val="2D2D8A"/>
                </a:solidFill>
                <a:latin typeface="Tahoma" pitchFamily="34" charset="0"/>
                <a:ea typeface="Tahoma" pitchFamily="34" charset="0"/>
                <a:cs typeface="Tahoma" pitchFamily="34" charset="0"/>
              </a:rPr>
              <a:t> </a:t>
            </a:r>
            <a:r>
              <a:rPr lang="it-IT" sz="1900" b="1" dirty="0" err="1">
                <a:solidFill>
                  <a:srgbClr val="2D2D8A"/>
                </a:solidFill>
                <a:latin typeface="Tahoma" pitchFamily="34" charset="0"/>
                <a:ea typeface="Tahoma" pitchFamily="34" charset="0"/>
                <a:cs typeface="Tahoma" pitchFamily="34" charset="0"/>
              </a:rPr>
              <a:t>pps</a:t>
            </a:r>
            <a:r>
              <a:rPr lang="it-IT" sz="1900" b="1" dirty="0">
                <a:solidFill>
                  <a:srgbClr val="2D2D8A"/>
                </a:solidFill>
                <a:latin typeface="Tahoma" pitchFamily="34" charset="0"/>
                <a:ea typeface="Tahoma" pitchFamily="34" charset="0"/>
                <a:cs typeface="Tahoma" pitchFamily="34" charset="0"/>
              </a:rPr>
              <a:t>  </a:t>
            </a:r>
            <a:r>
              <a:rPr lang="en-US" sz="1900" dirty="0">
                <a:solidFill>
                  <a:schemeClr val="accent6"/>
                </a:solidFill>
                <a:latin typeface="Tahoma" pitchFamily="34" charset="0"/>
                <a:cs typeface="Tahoma" pitchFamily="34" charset="0"/>
              </a:rPr>
              <a:t>(ND, CRIB)</a:t>
            </a:r>
            <a:endParaRPr lang="it-IT" sz="1900" b="1" dirty="0">
              <a:solidFill>
                <a:srgbClr val="2D2D8A"/>
              </a:solidFill>
              <a:latin typeface="Tahoma" pitchFamily="34" charset="0"/>
              <a:ea typeface="Tahoma" pitchFamily="34" charset="0"/>
              <a:cs typeface="Tahoma" pitchFamily="34" charset="0"/>
            </a:endParaRPr>
          </a:p>
          <a:p>
            <a:pPr>
              <a:lnSpc>
                <a:spcPct val="150000"/>
              </a:lnSpc>
              <a:defRPr/>
            </a:pPr>
            <a:r>
              <a:rPr lang="it-IT" sz="1900" b="1" baseline="30000" dirty="0">
                <a:solidFill>
                  <a:srgbClr val="2D2D8A"/>
                </a:solidFill>
                <a:latin typeface="Tahoma" pitchFamily="34" charset="0"/>
                <a:ea typeface="Tahoma" pitchFamily="34" charset="0"/>
                <a:cs typeface="Tahoma" pitchFamily="34" charset="0"/>
              </a:rPr>
              <a:t>7</a:t>
            </a:r>
            <a:r>
              <a:rPr lang="it-IT" sz="1900" b="1" dirty="0">
                <a:solidFill>
                  <a:srgbClr val="2D2D8A"/>
                </a:solidFill>
                <a:latin typeface="Tahoma" pitchFamily="34" charset="0"/>
                <a:ea typeface="Tahoma" pitchFamily="34" charset="0"/>
                <a:cs typeface="Tahoma" pitchFamily="34" charset="0"/>
              </a:rPr>
              <a:t>Be</a:t>
            </a:r>
            <a:r>
              <a:rPr lang="it-IT" sz="1900" dirty="0">
                <a:solidFill>
                  <a:srgbClr val="2D2D8A"/>
                </a:solidFill>
                <a:latin typeface="Tahoma" pitchFamily="34" charset="0"/>
                <a:ea typeface="Tahoma" pitchFamily="34" charset="0"/>
                <a:cs typeface="Tahoma" pitchFamily="34" charset="0"/>
              </a:rPr>
              <a:t>  E = 3 </a:t>
            </a:r>
            <a:r>
              <a:rPr lang="it-IT" sz="1900" dirty="0" err="1">
                <a:solidFill>
                  <a:srgbClr val="2D2D8A"/>
                </a:solidFill>
                <a:latin typeface="Tahoma" pitchFamily="34" charset="0"/>
                <a:ea typeface="Tahoma" pitchFamily="34" charset="0"/>
                <a:cs typeface="Tahoma" pitchFamily="34" charset="0"/>
              </a:rPr>
              <a:t>MeV</a:t>
            </a:r>
            <a:r>
              <a:rPr lang="it-IT" sz="1900" dirty="0">
                <a:solidFill>
                  <a:srgbClr val="2D2D8A"/>
                </a:solidFill>
                <a:latin typeface="Tahoma" pitchFamily="34" charset="0"/>
                <a:ea typeface="Tahoma" pitchFamily="34" charset="0"/>
                <a:cs typeface="Tahoma" pitchFamily="34" charset="0"/>
              </a:rPr>
              <a:t>/u       </a:t>
            </a:r>
            <a:r>
              <a:rPr lang="it-IT" sz="1900" dirty="0" err="1">
                <a:solidFill>
                  <a:srgbClr val="2D2D8A"/>
                </a:solidFill>
                <a:latin typeface="Tahoma" pitchFamily="34" charset="0"/>
                <a:ea typeface="Tahoma" pitchFamily="34" charset="0"/>
                <a:cs typeface="Tahoma" pitchFamily="34" charset="0"/>
              </a:rPr>
              <a:t>Purity</a:t>
            </a:r>
            <a:r>
              <a:rPr lang="it-IT" sz="1900" dirty="0">
                <a:solidFill>
                  <a:srgbClr val="2D2D8A"/>
                </a:solidFill>
                <a:latin typeface="Tahoma" pitchFamily="34" charset="0"/>
                <a:ea typeface="Tahoma" pitchFamily="34" charset="0"/>
                <a:cs typeface="Tahoma" pitchFamily="34" charset="0"/>
              </a:rPr>
              <a:t>: </a:t>
            </a:r>
            <a:r>
              <a:rPr lang="it-IT" sz="1900" b="1" dirty="0">
                <a:solidFill>
                  <a:srgbClr val="2D2D8A"/>
                </a:solidFill>
                <a:latin typeface="Tahoma" pitchFamily="34" charset="0"/>
                <a:ea typeface="Tahoma" pitchFamily="34" charset="0"/>
                <a:cs typeface="Tahoma" pitchFamily="34" charset="0"/>
              </a:rPr>
              <a:t>99%</a:t>
            </a:r>
            <a:r>
              <a:rPr lang="it-IT" sz="1900" dirty="0">
                <a:solidFill>
                  <a:srgbClr val="2D2D8A"/>
                </a:solidFill>
                <a:latin typeface="Tahoma" pitchFamily="34" charset="0"/>
                <a:ea typeface="Tahoma" pitchFamily="34" charset="0"/>
                <a:cs typeface="Tahoma" pitchFamily="34" charset="0"/>
              </a:rPr>
              <a:t>        </a:t>
            </a:r>
            <a:r>
              <a:rPr lang="it-IT" sz="1900" dirty="0" err="1">
                <a:solidFill>
                  <a:srgbClr val="2D2D8A"/>
                </a:solidFill>
                <a:latin typeface="Tahoma" pitchFamily="34" charset="0"/>
                <a:ea typeface="Tahoma" pitchFamily="34" charset="0"/>
                <a:cs typeface="Tahoma" pitchFamily="34" charset="0"/>
              </a:rPr>
              <a:t>Intensity</a:t>
            </a:r>
            <a:r>
              <a:rPr lang="it-IT" sz="1900" dirty="0">
                <a:solidFill>
                  <a:srgbClr val="2D2D8A"/>
                </a:solidFill>
                <a:latin typeface="Tahoma" pitchFamily="34" charset="0"/>
                <a:ea typeface="Tahoma" pitchFamily="34" charset="0"/>
                <a:cs typeface="Tahoma" pitchFamily="34" charset="0"/>
              </a:rPr>
              <a:t>: </a:t>
            </a:r>
            <a:r>
              <a:rPr lang="it-IT" sz="1900" b="1" dirty="0">
                <a:solidFill>
                  <a:srgbClr val="2D2D8A"/>
                </a:solidFill>
                <a:latin typeface="Tahoma" pitchFamily="34" charset="0"/>
                <a:ea typeface="Tahoma" pitchFamily="34" charset="0"/>
                <a:cs typeface="Tahoma" pitchFamily="34" charset="0"/>
              </a:rPr>
              <a:t>2-3*10</a:t>
            </a:r>
            <a:r>
              <a:rPr lang="it-IT" sz="1900" b="1" baseline="30000" dirty="0">
                <a:solidFill>
                  <a:srgbClr val="2D2D8A"/>
                </a:solidFill>
                <a:latin typeface="Tahoma" pitchFamily="34" charset="0"/>
                <a:ea typeface="Tahoma" pitchFamily="34" charset="0"/>
                <a:cs typeface="Tahoma" pitchFamily="34" charset="0"/>
              </a:rPr>
              <a:t>5</a:t>
            </a:r>
            <a:r>
              <a:rPr lang="it-IT" sz="1900" b="1" dirty="0">
                <a:solidFill>
                  <a:srgbClr val="2D2D8A"/>
                </a:solidFill>
                <a:latin typeface="Tahoma" pitchFamily="34" charset="0"/>
                <a:ea typeface="Tahoma" pitchFamily="34" charset="0"/>
                <a:cs typeface="Tahoma" pitchFamily="34" charset="0"/>
              </a:rPr>
              <a:t> </a:t>
            </a:r>
            <a:r>
              <a:rPr lang="it-IT" sz="1900" b="1" dirty="0" err="1">
                <a:solidFill>
                  <a:srgbClr val="2D2D8A"/>
                </a:solidFill>
                <a:latin typeface="Tahoma" pitchFamily="34" charset="0"/>
                <a:ea typeface="Tahoma" pitchFamily="34" charset="0"/>
                <a:cs typeface="Tahoma" pitchFamily="34" charset="0"/>
              </a:rPr>
              <a:t>pps</a:t>
            </a:r>
            <a:r>
              <a:rPr lang="it-IT" sz="1900" b="1" dirty="0">
                <a:solidFill>
                  <a:srgbClr val="2D2D8A"/>
                </a:solidFill>
                <a:latin typeface="Tahoma" pitchFamily="34" charset="0"/>
                <a:ea typeface="Tahoma" pitchFamily="34" charset="0"/>
                <a:cs typeface="Tahoma" pitchFamily="34" charset="0"/>
              </a:rPr>
              <a:t> </a:t>
            </a:r>
            <a:r>
              <a:rPr lang="en-US" sz="1900" dirty="0">
                <a:solidFill>
                  <a:schemeClr val="accent6"/>
                </a:solidFill>
                <a:latin typeface="Tahoma" pitchFamily="34" charset="0"/>
                <a:cs typeface="Tahoma" pitchFamily="34" charset="0"/>
              </a:rPr>
              <a:t>(ND, CRIB)</a:t>
            </a:r>
            <a:endParaRPr lang="en-US" sz="1900" b="1" dirty="0">
              <a:solidFill>
                <a:srgbClr val="FF0000"/>
              </a:solidFill>
              <a:latin typeface="Tahoma" pitchFamily="34" charset="0"/>
              <a:cs typeface="Tahoma" pitchFamily="34" charset="0"/>
            </a:endParaRPr>
          </a:p>
          <a:p>
            <a:pPr>
              <a:lnSpc>
                <a:spcPct val="150000"/>
              </a:lnSpc>
              <a:defRPr/>
            </a:pPr>
            <a:endParaRPr lang="it-IT" sz="1900" b="1" dirty="0">
              <a:solidFill>
                <a:srgbClr val="2D2D8A"/>
              </a:solidFill>
              <a:latin typeface="Tahoma" pitchFamily="34" charset="0"/>
              <a:ea typeface="Tahoma" pitchFamily="34" charset="0"/>
              <a:cs typeface="Tahoma" pitchFamily="34" charset="0"/>
            </a:endParaRPr>
          </a:p>
        </p:txBody>
      </p:sp>
      <p:sp>
        <p:nvSpPr>
          <p:cNvPr id="262832" name="AutoShape 688"/>
          <p:cNvSpPr>
            <a:spLocks noChangeArrowheads="1"/>
          </p:cNvSpPr>
          <p:nvPr/>
        </p:nvSpPr>
        <p:spPr bwMode="auto">
          <a:xfrm>
            <a:off x="5338763" y="931863"/>
            <a:ext cx="673100" cy="627062"/>
          </a:xfrm>
          <a:prstGeom prst="star5">
            <a:avLst/>
          </a:prstGeom>
          <a:solidFill>
            <a:srgbClr val="FFFF00"/>
          </a:solidFill>
          <a:ln w="28575">
            <a:solidFill>
              <a:schemeClr val="tx1"/>
            </a:solidFill>
            <a:miter lim="800000"/>
            <a:headEnd/>
            <a:tailEnd/>
          </a:ln>
          <a:effectLst/>
        </p:spPr>
        <p:txBody>
          <a:bodyPr wrap="none" anchor="ctr"/>
          <a:lstStyle/>
          <a:p>
            <a:pPr>
              <a:defRPr/>
            </a:pPr>
            <a:endParaRPr lang="it-IT"/>
          </a:p>
        </p:txBody>
      </p:sp>
      <p:sp>
        <p:nvSpPr>
          <p:cNvPr id="262834" name="AutoShape 690"/>
          <p:cNvSpPr>
            <a:spLocks noChangeArrowheads="1"/>
          </p:cNvSpPr>
          <p:nvPr/>
        </p:nvSpPr>
        <p:spPr bwMode="auto">
          <a:xfrm>
            <a:off x="2843213" y="2295525"/>
            <a:ext cx="360362" cy="341313"/>
          </a:xfrm>
          <a:prstGeom prst="star5">
            <a:avLst/>
          </a:prstGeom>
          <a:solidFill>
            <a:srgbClr val="FF9900"/>
          </a:solidFill>
          <a:ln w="28575">
            <a:solidFill>
              <a:schemeClr val="tx1"/>
            </a:solidFill>
            <a:miter lim="800000"/>
            <a:headEnd/>
            <a:tailEnd/>
          </a:ln>
          <a:effectLst/>
        </p:spPr>
        <p:txBody>
          <a:bodyPr wrap="none" anchor="ctr"/>
          <a:lstStyle/>
          <a:p>
            <a:pPr>
              <a:defRPr/>
            </a:pPr>
            <a:endParaRPr lang="it-IT"/>
          </a:p>
        </p:txBody>
      </p:sp>
      <p:sp>
        <p:nvSpPr>
          <p:cNvPr id="262835" name="AutoShape 691"/>
          <p:cNvSpPr>
            <a:spLocks noChangeArrowheads="1"/>
          </p:cNvSpPr>
          <p:nvPr/>
        </p:nvSpPr>
        <p:spPr bwMode="auto">
          <a:xfrm>
            <a:off x="179388" y="4533900"/>
            <a:ext cx="536575" cy="554038"/>
          </a:xfrm>
          <a:prstGeom prst="star5">
            <a:avLst/>
          </a:prstGeom>
          <a:solidFill>
            <a:srgbClr val="FFFF00"/>
          </a:solidFill>
          <a:ln w="28575">
            <a:solidFill>
              <a:schemeClr val="tx1"/>
            </a:solidFill>
            <a:miter lim="800000"/>
            <a:headEnd/>
            <a:tailEnd/>
          </a:ln>
          <a:effectLst/>
        </p:spPr>
        <p:txBody>
          <a:bodyPr wrap="none" anchor="ctr"/>
          <a:lstStyle/>
          <a:p>
            <a:pPr>
              <a:defRPr/>
            </a:pPr>
            <a:endParaRPr lang="it-IT"/>
          </a:p>
        </p:txBody>
      </p:sp>
      <p:sp>
        <p:nvSpPr>
          <p:cNvPr id="262836" name="AutoShape 692"/>
          <p:cNvSpPr>
            <a:spLocks noChangeArrowheads="1"/>
          </p:cNvSpPr>
          <p:nvPr/>
        </p:nvSpPr>
        <p:spPr bwMode="auto">
          <a:xfrm>
            <a:off x="179388" y="5564188"/>
            <a:ext cx="536575" cy="554037"/>
          </a:xfrm>
          <a:prstGeom prst="star5">
            <a:avLst/>
          </a:prstGeom>
          <a:solidFill>
            <a:srgbClr val="FFFF00"/>
          </a:solidFill>
          <a:ln w="28575">
            <a:solidFill>
              <a:schemeClr val="tx1"/>
            </a:solidFill>
            <a:miter lim="800000"/>
            <a:headEnd/>
            <a:tailEnd/>
          </a:ln>
          <a:effectLst/>
        </p:spPr>
        <p:txBody>
          <a:bodyPr wrap="none" anchor="ctr"/>
          <a:lstStyle/>
          <a:p>
            <a:pPr>
              <a:defRPr/>
            </a:pPr>
            <a:endParaRPr lang="it-IT"/>
          </a:p>
        </p:txBody>
      </p:sp>
      <p:sp>
        <p:nvSpPr>
          <p:cNvPr id="262837" name="AutoShape 693"/>
          <p:cNvSpPr>
            <a:spLocks noChangeArrowheads="1"/>
          </p:cNvSpPr>
          <p:nvPr/>
        </p:nvSpPr>
        <p:spPr bwMode="auto">
          <a:xfrm>
            <a:off x="250825" y="5203825"/>
            <a:ext cx="365125" cy="338138"/>
          </a:xfrm>
          <a:prstGeom prst="star5">
            <a:avLst/>
          </a:prstGeom>
          <a:solidFill>
            <a:srgbClr val="FF9900"/>
          </a:solidFill>
          <a:ln w="28575">
            <a:solidFill>
              <a:schemeClr val="tx1"/>
            </a:solidFill>
            <a:miter lim="800000"/>
            <a:headEnd/>
            <a:tailEnd/>
          </a:ln>
          <a:effectLst/>
        </p:spPr>
        <p:txBody>
          <a:bodyPr wrap="none" anchor="ctr"/>
          <a:lstStyle/>
          <a:p>
            <a:pPr>
              <a:defRPr/>
            </a:pPr>
            <a:endParaRPr lang="it-IT"/>
          </a:p>
        </p:txBody>
      </p:sp>
      <p:sp>
        <p:nvSpPr>
          <p:cNvPr id="262833" name="AutoShape 689"/>
          <p:cNvSpPr>
            <a:spLocks noChangeArrowheads="1"/>
          </p:cNvSpPr>
          <p:nvPr/>
        </p:nvSpPr>
        <p:spPr bwMode="auto">
          <a:xfrm>
            <a:off x="2700338" y="2495550"/>
            <a:ext cx="673100" cy="627063"/>
          </a:xfrm>
          <a:prstGeom prst="star5">
            <a:avLst/>
          </a:prstGeom>
          <a:solidFill>
            <a:srgbClr val="FFFF00"/>
          </a:solidFill>
          <a:ln w="28575">
            <a:solidFill>
              <a:schemeClr val="tx1"/>
            </a:solidFill>
            <a:miter lim="800000"/>
            <a:headEnd/>
            <a:tailEnd/>
          </a:ln>
          <a:effectLst/>
        </p:spPr>
        <p:txBody>
          <a:bodyPr wrap="none" anchor="ctr"/>
          <a:lstStyle/>
          <a:p>
            <a:pPr>
              <a:defRPr/>
            </a:pPr>
            <a:endParaRPr lang="it-IT"/>
          </a:p>
        </p:txBody>
      </p:sp>
      <p:sp>
        <p:nvSpPr>
          <p:cNvPr id="33804" name="Rectangle 4"/>
          <p:cNvSpPr>
            <a:spLocks noChangeArrowheads="1"/>
          </p:cNvSpPr>
          <p:nvPr/>
        </p:nvSpPr>
        <p:spPr bwMode="auto">
          <a:xfrm>
            <a:off x="0" y="0"/>
            <a:ext cx="9144000" cy="576263"/>
          </a:xfrm>
          <a:prstGeom prst="rect">
            <a:avLst/>
          </a:prstGeom>
          <a:solidFill>
            <a:srgbClr val="2D2D8A"/>
          </a:solidFill>
          <a:ln w="9525">
            <a:noFill/>
            <a:miter lim="800000"/>
            <a:headEnd/>
            <a:tailEnd/>
          </a:ln>
        </p:spPr>
        <p:txBody>
          <a:bodyPr anchor="ctr"/>
          <a:lstStyle/>
          <a:p>
            <a:pPr algn="ctr"/>
            <a:r>
              <a:rPr lang="en-US" sz="2400" b="1">
                <a:solidFill>
                  <a:srgbClr val="FFCC00"/>
                </a:solidFill>
                <a:latin typeface="Tahoma" pitchFamily="34" charset="0"/>
                <a:cs typeface="Tahoma" pitchFamily="34" charset="0"/>
              </a:rPr>
              <a:t>Light RIBs @ EXOTIC</a:t>
            </a:r>
          </a:p>
        </p:txBody>
      </p:sp>
    </p:spTree>
    <p:custDataLst>
      <p:tags r:id="rId1"/>
    </p:custData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9" name="Text Box 3"/>
          <p:cNvSpPr>
            <a:spLocks noGrp="1" noChangeArrowheads="1"/>
          </p:cNvSpPr>
          <p:nvPr>
            <p:ph type="body" idx="1"/>
          </p:nvPr>
        </p:nvSpPr>
        <p:spPr>
          <a:xfrm>
            <a:off x="219075" y="4652963"/>
            <a:ext cx="8785225" cy="2130425"/>
          </a:xfrm>
        </p:spPr>
        <p:txBody>
          <a:bodyPr/>
          <a:lstStyle/>
          <a:p>
            <a:pPr marL="381000" indent="-381000" algn="ctr" eaLnBrk="1" hangingPunct="1">
              <a:lnSpc>
                <a:spcPct val="80000"/>
              </a:lnSpc>
              <a:buFont typeface="Wingdings" pitchFamily="2" charset="2"/>
              <a:buNone/>
            </a:pPr>
            <a:r>
              <a:rPr lang="it-IT" sz="2100" smtClean="0">
                <a:solidFill>
                  <a:srgbClr val="2D2D8A"/>
                </a:solidFill>
                <a:latin typeface="Tahoma" pitchFamily="34" charset="0"/>
                <a:cs typeface="Tahoma" pitchFamily="34" charset="0"/>
              </a:rPr>
              <a:t>The facility has been recently upgraded (financed within the project </a:t>
            </a:r>
            <a:r>
              <a:rPr lang="it-IT" sz="2100" b="1" smtClean="0">
                <a:solidFill>
                  <a:srgbClr val="2D2D8A"/>
                </a:solidFill>
                <a:latin typeface="Tahoma" pitchFamily="34" charset="0"/>
                <a:cs typeface="Tahoma" pitchFamily="34" charset="0"/>
              </a:rPr>
              <a:t>FIRB cod. RBFR08P1W2_001</a:t>
            </a:r>
            <a:r>
              <a:rPr lang="it-IT" sz="2100" smtClean="0">
                <a:solidFill>
                  <a:srgbClr val="2D2D8A"/>
                </a:solidFill>
                <a:latin typeface="Tahoma" pitchFamily="34" charset="0"/>
                <a:cs typeface="Tahoma" pitchFamily="34" charset="0"/>
              </a:rPr>
              <a:t>) of their power supplies will </a:t>
            </a:r>
            <a:r>
              <a:rPr lang="it-IT" sz="2100" b="1" smtClean="0">
                <a:solidFill>
                  <a:srgbClr val="2D2D8A"/>
                </a:solidFill>
                <a:latin typeface="Tahoma" pitchFamily="34" charset="0"/>
                <a:cs typeface="Tahoma" pitchFamily="34" charset="0"/>
              </a:rPr>
              <a:t>increase</a:t>
            </a:r>
            <a:r>
              <a:rPr lang="it-IT" sz="2100" smtClean="0">
                <a:solidFill>
                  <a:srgbClr val="2D2D8A"/>
                </a:solidFill>
                <a:latin typeface="Tahoma" pitchFamily="34" charset="0"/>
                <a:cs typeface="Tahoma" pitchFamily="34" charset="0"/>
              </a:rPr>
              <a:t> the RIB maximum magnetic rigidity by </a:t>
            </a:r>
            <a:r>
              <a:rPr lang="it-IT" sz="2100" b="1" smtClean="0">
                <a:solidFill>
                  <a:srgbClr val="2D2D8A"/>
                </a:solidFill>
                <a:latin typeface="Tahoma" pitchFamily="34" charset="0"/>
                <a:cs typeface="Tahoma" pitchFamily="34" charset="0"/>
              </a:rPr>
              <a:t>+ 15 %</a:t>
            </a:r>
            <a:r>
              <a:rPr lang="it-IT" sz="2100" smtClean="0">
                <a:solidFill>
                  <a:srgbClr val="2D2D8A"/>
                </a:solidFill>
                <a:latin typeface="Tahoma" pitchFamily="34" charset="0"/>
                <a:cs typeface="Tahoma" pitchFamily="34" charset="0"/>
              </a:rPr>
              <a:t>,                thus providing: </a:t>
            </a:r>
          </a:p>
          <a:p>
            <a:pPr marL="381000" indent="-381000" algn="ctr" eaLnBrk="1" hangingPunct="1">
              <a:lnSpc>
                <a:spcPct val="80000"/>
              </a:lnSpc>
              <a:buFont typeface="Wingdings" pitchFamily="2" charset="2"/>
              <a:buNone/>
            </a:pPr>
            <a:r>
              <a:rPr lang="it-IT" sz="2100" b="1" smtClean="0">
                <a:solidFill>
                  <a:srgbClr val="2D2D8A"/>
                </a:solidFill>
                <a:latin typeface="Tahoma" pitchFamily="34" charset="0"/>
                <a:cs typeface="Tahoma" pitchFamily="34" charset="0"/>
              </a:rPr>
              <a:t>1) 35% increase of the RIB’s maximum energy</a:t>
            </a:r>
          </a:p>
          <a:p>
            <a:pPr marL="381000" indent="-381000" algn="ctr" eaLnBrk="1" hangingPunct="1">
              <a:lnSpc>
                <a:spcPct val="80000"/>
              </a:lnSpc>
              <a:buFont typeface="Wingdings" pitchFamily="2" charset="2"/>
              <a:buAutoNum type="arabicPeriod"/>
            </a:pPr>
            <a:r>
              <a:rPr lang="it-IT" sz="2100" b="1" smtClean="0">
                <a:solidFill>
                  <a:srgbClr val="2D2D8A"/>
                </a:solidFill>
                <a:latin typeface="Tahoma" pitchFamily="34" charset="0"/>
                <a:cs typeface="Tahoma" pitchFamily="34" charset="0"/>
              </a:rPr>
              <a:t>2) Higher Transmission</a:t>
            </a:r>
            <a:r>
              <a:rPr lang="it-IT" sz="2100" smtClean="0">
                <a:solidFill>
                  <a:srgbClr val="2D2D8A"/>
                </a:solidFill>
                <a:latin typeface="Tahoma" pitchFamily="34" charset="0"/>
                <a:cs typeface="Tahoma" pitchFamily="34" charset="0"/>
              </a:rPr>
              <a:t> (and secondary beam intensity)</a:t>
            </a:r>
          </a:p>
          <a:p>
            <a:pPr marL="381000" indent="-381000" algn="ctr" eaLnBrk="1" hangingPunct="1">
              <a:lnSpc>
                <a:spcPct val="80000"/>
              </a:lnSpc>
              <a:buFont typeface="Wingdings" pitchFamily="2" charset="2"/>
              <a:buAutoNum type="arabicPeriod"/>
            </a:pPr>
            <a:r>
              <a:rPr lang="it-IT" sz="2100" b="1" smtClean="0">
                <a:solidFill>
                  <a:srgbClr val="2D2D8A"/>
                </a:solidFill>
                <a:latin typeface="Tahoma" pitchFamily="34" charset="0"/>
                <a:cs typeface="Tahoma" pitchFamily="34" charset="0"/>
              </a:rPr>
              <a:t>3) B-scaling</a:t>
            </a:r>
            <a:r>
              <a:rPr lang="it-IT" sz="2100" smtClean="0">
                <a:solidFill>
                  <a:srgbClr val="2D2D8A"/>
                </a:solidFill>
                <a:latin typeface="Tahoma" pitchFamily="34" charset="0"/>
                <a:cs typeface="Tahoma" pitchFamily="34" charset="0"/>
              </a:rPr>
              <a:t> of all ion-optical elements</a:t>
            </a:r>
          </a:p>
        </p:txBody>
      </p:sp>
      <p:grpSp>
        <p:nvGrpSpPr>
          <p:cNvPr id="2" name="Group 4"/>
          <p:cNvGrpSpPr>
            <a:grpSpLocks/>
          </p:cNvGrpSpPr>
          <p:nvPr/>
        </p:nvGrpSpPr>
        <p:grpSpPr bwMode="auto">
          <a:xfrm>
            <a:off x="1619250" y="692150"/>
            <a:ext cx="5400675" cy="3816350"/>
            <a:chOff x="1246" y="787"/>
            <a:chExt cx="3539" cy="2601"/>
          </a:xfrm>
        </p:grpSpPr>
        <p:pic>
          <p:nvPicPr>
            <p:cNvPr id="34823" name="Picture 5" descr="Quadrupoles1"/>
            <p:cNvPicPr>
              <a:picLocks noChangeAspect="1" noChangeArrowheads="1"/>
            </p:cNvPicPr>
            <p:nvPr/>
          </p:nvPicPr>
          <p:blipFill>
            <a:blip r:embed="rId3"/>
            <a:srcRect/>
            <a:stretch>
              <a:fillRect/>
            </a:stretch>
          </p:blipFill>
          <p:spPr bwMode="auto">
            <a:xfrm>
              <a:off x="1246" y="787"/>
              <a:ext cx="3539" cy="2601"/>
            </a:xfrm>
            <a:prstGeom prst="rect">
              <a:avLst/>
            </a:prstGeom>
            <a:noFill/>
            <a:ln w="19050">
              <a:solidFill>
                <a:srgbClr val="000000"/>
              </a:solidFill>
              <a:miter lim="800000"/>
              <a:headEnd/>
              <a:tailEnd/>
            </a:ln>
          </p:spPr>
        </p:pic>
        <p:sp>
          <p:nvSpPr>
            <p:cNvPr id="34824" name="Line 6"/>
            <p:cNvSpPr>
              <a:spLocks noChangeShapeType="1"/>
            </p:cNvSpPr>
            <p:nvPr/>
          </p:nvSpPr>
          <p:spPr bwMode="auto">
            <a:xfrm flipV="1">
              <a:off x="2196" y="1045"/>
              <a:ext cx="0" cy="1538"/>
            </a:xfrm>
            <a:prstGeom prst="line">
              <a:avLst/>
            </a:prstGeom>
            <a:noFill/>
            <a:ln w="19050">
              <a:solidFill>
                <a:srgbClr val="FF0000"/>
              </a:solidFill>
              <a:round/>
              <a:headEnd/>
              <a:tailEnd type="triangle" w="med" len="med"/>
            </a:ln>
          </p:spPr>
          <p:txBody>
            <a:bodyPr/>
            <a:lstStyle/>
            <a:p>
              <a:endParaRPr lang="en-US"/>
            </a:p>
          </p:txBody>
        </p:sp>
        <p:sp>
          <p:nvSpPr>
            <p:cNvPr id="34825" name="Line 7"/>
            <p:cNvSpPr>
              <a:spLocks noChangeShapeType="1"/>
            </p:cNvSpPr>
            <p:nvPr/>
          </p:nvSpPr>
          <p:spPr bwMode="auto">
            <a:xfrm flipV="1">
              <a:off x="2412" y="1045"/>
              <a:ext cx="0" cy="831"/>
            </a:xfrm>
            <a:prstGeom prst="line">
              <a:avLst/>
            </a:prstGeom>
            <a:noFill/>
            <a:ln w="19050">
              <a:solidFill>
                <a:schemeClr val="tx1"/>
              </a:solidFill>
              <a:round/>
              <a:headEnd/>
              <a:tailEnd type="triangle" w="med" len="med"/>
            </a:ln>
          </p:spPr>
          <p:txBody>
            <a:bodyPr/>
            <a:lstStyle/>
            <a:p>
              <a:endParaRPr lang="en-US"/>
            </a:p>
          </p:txBody>
        </p:sp>
        <p:sp>
          <p:nvSpPr>
            <p:cNvPr id="34826" name="Line 8"/>
            <p:cNvSpPr>
              <a:spLocks noChangeShapeType="1"/>
            </p:cNvSpPr>
            <p:nvPr/>
          </p:nvSpPr>
          <p:spPr bwMode="auto">
            <a:xfrm flipV="1">
              <a:off x="4010" y="1336"/>
              <a:ext cx="0" cy="956"/>
            </a:xfrm>
            <a:prstGeom prst="line">
              <a:avLst/>
            </a:prstGeom>
            <a:noFill/>
            <a:ln w="19050">
              <a:solidFill>
                <a:srgbClr val="FF0000"/>
              </a:solidFill>
              <a:round/>
              <a:headEnd/>
              <a:tailEnd type="triangle" w="med" len="med"/>
            </a:ln>
          </p:spPr>
          <p:txBody>
            <a:bodyPr/>
            <a:lstStyle/>
            <a:p>
              <a:endParaRPr lang="en-US"/>
            </a:p>
          </p:txBody>
        </p:sp>
        <p:sp>
          <p:nvSpPr>
            <p:cNvPr id="34827" name="Line 9"/>
            <p:cNvSpPr>
              <a:spLocks noChangeShapeType="1"/>
            </p:cNvSpPr>
            <p:nvPr/>
          </p:nvSpPr>
          <p:spPr bwMode="auto">
            <a:xfrm flipV="1">
              <a:off x="4139" y="1544"/>
              <a:ext cx="0" cy="1080"/>
            </a:xfrm>
            <a:prstGeom prst="line">
              <a:avLst/>
            </a:prstGeom>
            <a:noFill/>
            <a:ln w="19050">
              <a:solidFill>
                <a:schemeClr val="tx1"/>
              </a:solidFill>
              <a:round/>
              <a:headEnd/>
              <a:tailEnd type="triangle" w="med" len="med"/>
            </a:ln>
          </p:spPr>
          <p:txBody>
            <a:bodyPr/>
            <a:lstStyle/>
            <a:p>
              <a:endParaRPr lang="en-US"/>
            </a:p>
          </p:txBody>
        </p:sp>
        <p:sp>
          <p:nvSpPr>
            <p:cNvPr id="34828" name="Text Box 10"/>
            <p:cNvSpPr txBox="1">
              <a:spLocks noChangeArrowheads="1"/>
            </p:cNvSpPr>
            <p:nvPr/>
          </p:nvSpPr>
          <p:spPr bwMode="auto">
            <a:xfrm>
              <a:off x="1876" y="2614"/>
              <a:ext cx="1195" cy="282"/>
            </a:xfrm>
            <a:prstGeom prst="rect">
              <a:avLst/>
            </a:prstGeom>
            <a:noFill/>
            <a:ln w="19050">
              <a:solidFill>
                <a:schemeClr val="tx1"/>
              </a:solidFill>
              <a:miter lim="800000"/>
              <a:headEnd/>
              <a:tailEnd/>
            </a:ln>
          </p:spPr>
          <p:txBody>
            <a:bodyPr>
              <a:spAutoFit/>
            </a:bodyPr>
            <a:lstStyle/>
            <a:p>
              <a:r>
                <a:rPr lang="it-IT" b="1">
                  <a:solidFill>
                    <a:srgbClr val="FF0000"/>
                  </a:solidFill>
                  <a:latin typeface="Times New Roman" pitchFamily="18" charset="0"/>
                </a:rPr>
                <a:t>V</a:t>
              </a:r>
              <a:r>
                <a:rPr lang="it-IT" b="1" baseline="-25000">
                  <a:solidFill>
                    <a:srgbClr val="FF0000"/>
                  </a:solidFill>
                  <a:latin typeface="Times New Roman" pitchFamily="18" charset="0"/>
                </a:rPr>
                <a:t>b</a:t>
              </a:r>
              <a:r>
                <a:rPr lang="it-IT" b="1">
                  <a:solidFill>
                    <a:srgbClr val="FF0000"/>
                  </a:solidFill>
                  <a:latin typeface="Times New Roman" pitchFamily="18" charset="0"/>
                </a:rPr>
                <a:t> </a:t>
              </a:r>
              <a:r>
                <a:rPr lang="it-IT" b="1" baseline="30000">
                  <a:solidFill>
                    <a:srgbClr val="FF0000"/>
                  </a:solidFill>
                  <a:latin typeface="Times New Roman" pitchFamily="18" charset="0"/>
                </a:rPr>
                <a:t>7</a:t>
              </a:r>
              <a:r>
                <a:rPr lang="it-IT" b="1">
                  <a:solidFill>
                    <a:srgbClr val="FF0000"/>
                  </a:solidFill>
                  <a:latin typeface="Times New Roman" pitchFamily="18" charset="0"/>
                </a:rPr>
                <a:t>Be + </a:t>
              </a:r>
              <a:r>
                <a:rPr lang="it-IT" b="1" baseline="30000">
                  <a:solidFill>
                    <a:srgbClr val="FF0000"/>
                  </a:solidFill>
                  <a:latin typeface="Times New Roman" pitchFamily="18" charset="0"/>
                </a:rPr>
                <a:t>58</a:t>
              </a:r>
              <a:r>
                <a:rPr lang="it-IT" b="1">
                  <a:solidFill>
                    <a:srgbClr val="FF0000"/>
                  </a:solidFill>
                  <a:latin typeface="Times New Roman" pitchFamily="18" charset="0"/>
                </a:rPr>
                <a:t>Ni</a:t>
              </a:r>
            </a:p>
          </p:txBody>
        </p:sp>
        <p:sp>
          <p:nvSpPr>
            <p:cNvPr id="34829" name="Text Box 11"/>
            <p:cNvSpPr txBox="1">
              <a:spLocks noChangeArrowheads="1"/>
            </p:cNvSpPr>
            <p:nvPr/>
          </p:nvSpPr>
          <p:spPr bwMode="auto">
            <a:xfrm>
              <a:off x="2294" y="1876"/>
              <a:ext cx="966" cy="283"/>
            </a:xfrm>
            <a:prstGeom prst="rect">
              <a:avLst/>
            </a:prstGeom>
            <a:noFill/>
            <a:ln w="19050">
              <a:solidFill>
                <a:schemeClr val="tx1"/>
              </a:solidFill>
              <a:miter lim="800000"/>
              <a:headEnd/>
              <a:tailEnd/>
            </a:ln>
          </p:spPr>
          <p:txBody>
            <a:bodyPr wrap="none">
              <a:spAutoFit/>
            </a:bodyPr>
            <a:lstStyle/>
            <a:p>
              <a:r>
                <a:rPr lang="it-IT" b="1">
                  <a:latin typeface="Times New Roman" pitchFamily="18" charset="0"/>
                </a:rPr>
                <a:t>V</a:t>
              </a:r>
              <a:r>
                <a:rPr lang="it-IT" b="1" baseline="-25000">
                  <a:latin typeface="Times New Roman" pitchFamily="18" charset="0"/>
                </a:rPr>
                <a:t>b</a:t>
              </a:r>
              <a:r>
                <a:rPr lang="it-IT" b="1">
                  <a:latin typeface="Times New Roman" pitchFamily="18" charset="0"/>
                </a:rPr>
                <a:t> </a:t>
              </a:r>
              <a:r>
                <a:rPr lang="it-IT" b="1" baseline="30000">
                  <a:latin typeface="Times New Roman" pitchFamily="18" charset="0"/>
                </a:rPr>
                <a:t>17</a:t>
              </a:r>
              <a:r>
                <a:rPr lang="it-IT" b="1">
                  <a:latin typeface="Times New Roman" pitchFamily="18" charset="0"/>
                </a:rPr>
                <a:t>F + </a:t>
              </a:r>
              <a:r>
                <a:rPr lang="it-IT" b="1" baseline="30000">
                  <a:latin typeface="Times New Roman" pitchFamily="18" charset="0"/>
                </a:rPr>
                <a:t>58</a:t>
              </a:r>
              <a:r>
                <a:rPr lang="it-IT" b="1">
                  <a:latin typeface="Times New Roman" pitchFamily="18" charset="0"/>
                </a:rPr>
                <a:t>Ni</a:t>
              </a:r>
            </a:p>
          </p:txBody>
        </p:sp>
        <p:sp>
          <p:nvSpPr>
            <p:cNvPr id="34830" name="Text Box 12"/>
            <p:cNvSpPr txBox="1">
              <a:spLocks noChangeArrowheads="1"/>
            </p:cNvSpPr>
            <p:nvPr/>
          </p:nvSpPr>
          <p:spPr bwMode="auto">
            <a:xfrm>
              <a:off x="3362" y="2624"/>
              <a:ext cx="1132" cy="282"/>
            </a:xfrm>
            <a:prstGeom prst="rect">
              <a:avLst/>
            </a:prstGeom>
            <a:noFill/>
            <a:ln w="19050">
              <a:solidFill>
                <a:schemeClr val="tx1"/>
              </a:solidFill>
              <a:miter lim="800000"/>
              <a:headEnd/>
              <a:tailEnd/>
            </a:ln>
          </p:spPr>
          <p:txBody>
            <a:bodyPr>
              <a:spAutoFit/>
            </a:bodyPr>
            <a:lstStyle/>
            <a:p>
              <a:r>
                <a:rPr lang="it-IT" b="1">
                  <a:latin typeface="Times New Roman" pitchFamily="18" charset="0"/>
                </a:rPr>
                <a:t>V</a:t>
              </a:r>
              <a:r>
                <a:rPr lang="it-IT" b="1" baseline="-25000">
                  <a:latin typeface="Times New Roman" pitchFamily="18" charset="0"/>
                </a:rPr>
                <a:t>b</a:t>
              </a:r>
              <a:r>
                <a:rPr lang="it-IT" b="1">
                  <a:latin typeface="Times New Roman" pitchFamily="18" charset="0"/>
                </a:rPr>
                <a:t> </a:t>
              </a:r>
              <a:r>
                <a:rPr lang="it-IT" b="1" baseline="30000">
                  <a:latin typeface="Times New Roman" pitchFamily="18" charset="0"/>
                </a:rPr>
                <a:t>17</a:t>
              </a:r>
              <a:r>
                <a:rPr lang="it-IT" b="1">
                  <a:latin typeface="Times New Roman" pitchFamily="18" charset="0"/>
                </a:rPr>
                <a:t>F + </a:t>
              </a:r>
              <a:r>
                <a:rPr lang="it-IT" b="1" baseline="30000">
                  <a:latin typeface="Times New Roman" pitchFamily="18" charset="0"/>
                </a:rPr>
                <a:t>208</a:t>
              </a:r>
              <a:r>
                <a:rPr lang="it-IT" b="1">
                  <a:latin typeface="Times New Roman" pitchFamily="18" charset="0"/>
                </a:rPr>
                <a:t>Pb</a:t>
              </a:r>
            </a:p>
          </p:txBody>
        </p:sp>
        <p:sp>
          <p:nvSpPr>
            <p:cNvPr id="34831" name="Text Box 13"/>
            <p:cNvSpPr txBox="1">
              <a:spLocks noChangeArrowheads="1"/>
            </p:cNvSpPr>
            <p:nvPr/>
          </p:nvSpPr>
          <p:spPr bwMode="auto">
            <a:xfrm>
              <a:off x="3016" y="2292"/>
              <a:ext cx="1073" cy="282"/>
            </a:xfrm>
            <a:prstGeom prst="rect">
              <a:avLst/>
            </a:prstGeom>
            <a:noFill/>
            <a:ln w="19050">
              <a:solidFill>
                <a:schemeClr val="tx1"/>
              </a:solidFill>
              <a:miter lim="800000"/>
              <a:headEnd/>
              <a:tailEnd/>
            </a:ln>
          </p:spPr>
          <p:txBody>
            <a:bodyPr wrap="none">
              <a:spAutoFit/>
            </a:bodyPr>
            <a:lstStyle/>
            <a:p>
              <a:r>
                <a:rPr lang="it-IT" b="1">
                  <a:solidFill>
                    <a:srgbClr val="FF0000"/>
                  </a:solidFill>
                  <a:latin typeface="Times New Roman" pitchFamily="18" charset="0"/>
                </a:rPr>
                <a:t>V</a:t>
              </a:r>
              <a:r>
                <a:rPr lang="it-IT" b="1" baseline="-25000">
                  <a:solidFill>
                    <a:srgbClr val="FF0000"/>
                  </a:solidFill>
                  <a:latin typeface="Times New Roman" pitchFamily="18" charset="0"/>
                </a:rPr>
                <a:t>b</a:t>
              </a:r>
              <a:r>
                <a:rPr lang="it-IT" b="1">
                  <a:solidFill>
                    <a:srgbClr val="FF0000"/>
                  </a:solidFill>
                  <a:latin typeface="Times New Roman" pitchFamily="18" charset="0"/>
                </a:rPr>
                <a:t> </a:t>
              </a:r>
              <a:r>
                <a:rPr lang="it-IT" b="1" baseline="30000">
                  <a:solidFill>
                    <a:srgbClr val="FF0000"/>
                  </a:solidFill>
                  <a:latin typeface="Times New Roman" pitchFamily="18" charset="0"/>
                </a:rPr>
                <a:t>7</a:t>
              </a:r>
              <a:r>
                <a:rPr lang="it-IT" b="1">
                  <a:solidFill>
                    <a:srgbClr val="FF0000"/>
                  </a:solidFill>
                  <a:latin typeface="Times New Roman" pitchFamily="18" charset="0"/>
                </a:rPr>
                <a:t>Be + </a:t>
              </a:r>
              <a:r>
                <a:rPr lang="it-IT" b="1" baseline="30000">
                  <a:solidFill>
                    <a:srgbClr val="FF0000"/>
                  </a:solidFill>
                  <a:latin typeface="Times New Roman" pitchFamily="18" charset="0"/>
                </a:rPr>
                <a:t>208</a:t>
              </a:r>
              <a:r>
                <a:rPr lang="it-IT" b="1">
                  <a:solidFill>
                    <a:srgbClr val="FF0000"/>
                  </a:solidFill>
                  <a:latin typeface="Times New Roman" pitchFamily="18" charset="0"/>
                </a:rPr>
                <a:t>Pb</a:t>
              </a:r>
            </a:p>
          </p:txBody>
        </p:sp>
      </p:grpSp>
      <p:sp>
        <p:nvSpPr>
          <p:cNvPr id="382990" name="Line 14"/>
          <p:cNvSpPr>
            <a:spLocks noChangeShapeType="1"/>
          </p:cNvSpPr>
          <p:nvPr/>
        </p:nvSpPr>
        <p:spPr bwMode="auto">
          <a:xfrm>
            <a:off x="5148263" y="1106488"/>
            <a:ext cx="0" cy="1150937"/>
          </a:xfrm>
          <a:prstGeom prst="line">
            <a:avLst/>
          </a:prstGeom>
          <a:noFill/>
          <a:ln w="38100">
            <a:solidFill>
              <a:srgbClr val="00CC00"/>
            </a:solidFill>
            <a:round/>
            <a:headEnd/>
            <a:tailEnd/>
          </a:ln>
        </p:spPr>
        <p:txBody>
          <a:bodyPr/>
          <a:lstStyle/>
          <a:p>
            <a:endParaRPr lang="en-US"/>
          </a:p>
        </p:txBody>
      </p:sp>
      <p:sp>
        <p:nvSpPr>
          <p:cNvPr id="382991" name="Line 15"/>
          <p:cNvSpPr>
            <a:spLocks noChangeShapeType="1"/>
          </p:cNvSpPr>
          <p:nvPr/>
        </p:nvSpPr>
        <p:spPr bwMode="auto">
          <a:xfrm>
            <a:off x="6372225" y="1106488"/>
            <a:ext cx="0" cy="1150937"/>
          </a:xfrm>
          <a:prstGeom prst="line">
            <a:avLst/>
          </a:prstGeom>
          <a:noFill/>
          <a:ln w="38100">
            <a:solidFill>
              <a:srgbClr val="00CC00"/>
            </a:solidFill>
            <a:round/>
            <a:headEnd/>
            <a:tailEnd/>
          </a:ln>
        </p:spPr>
        <p:txBody>
          <a:bodyPr/>
          <a:lstStyle/>
          <a:p>
            <a:endParaRPr lang="en-US"/>
          </a:p>
        </p:txBody>
      </p:sp>
      <p:sp>
        <p:nvSpPr>
          <p:cNvPr id="382992" name="Line 16"/>
          <p:cNvSpPr>
            <a:spLocks noChangeShapeType="1"/>
          </p:cNvSpPr>
          <p:nvPr/>
        </p:nvSpPr>
        <p:spPr bwMode="auto">
          <a:xfrm>
            <a:off x="5148263" y="1681163"/>
            <a:ext cx="1223962" cy="0"/>
          </a:xfrm>
          <a:prstGeom prst="line">
            <a:avLst/>
          </a:prstGeom>
          <a:noFill/>
          <a:ln w="38100">
            <a:solidFill>
              <a:srgbClr val="00CC00"/>
            </a:solidFill>
            <a:round/>
            <a:headEnd/>
            <a:tailEnd type="triangle" w="med" len="med"/>
          </a:ln>
        </p:spPr>
        <p:txBody>
          <a:bodyPr/>
          <a:lstStyle/>
          <a:p>
            <a:endParaRPr lang="en-US"/>
          </a:p>
        </p:txBody>
      </p:sp>
      <p:sp>
        <p:nvSpPr>
          <p:cNvPr id="34822" name="Rectangle 2"/>
          <p:cNvSpPr txBox="1">
            <a:spLocks noChangeArrowheads="1"/>
          </p:cNvSpPr>
          <p:nvPr/>
        </p:nvSpPr>
        <p:spPr bwMode="auto">
          <a:xfrm>
            <a:off x="0" y="0"/>
            <a:ext cx="9144000" cy="576263"/>
          </a:xfrm>
          <a:prstGeom prst="rect">
            <a:avLst/>
          </a:prstGeom>
          <a:solidFill>
            <a:srgbClr val="2D2D8A"/>
          </a:solidFill>
          <a:ln w="9525">
            <a:noFill/>
            <a:miter lim="800000"/>
            <a:headEnd/>
            <a:tailEnd/>
          </a:ln>
        </p:spPr>
        <p:txBody>
          <a:bodyPr anchor="ctr"/>
          <a:lstStyle/>
          <a:p>
            <a:pPr algn="ctr"/>
            <a:r>
              <a:rPr lang="en-US" sz="2400" b="1">
                <a:solidFill>
                  <a:srgbClr val="FFCC00"/>
                </a:solidFill>
                <a:latin typeface="Tahoma" pitchFamily="34" charset="0"/>
                <a:cs typeface="Tahoma" pitchFamily="34" charset="0"/>
              </a:rPr>
              <a:t>The EXOTIC Upgrade (FIRB project)</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82979">
                                            <p:txEl>
                                              <p:pRg st="0" end="0"/>
                                            </p:txEl>
                                          </p:spTgt>
                                        </p:tgtEl>
                                        <p:attrNameLst>
                                          <p:attrName>style.visibility</p:attrName>
                                        </p:attrNameLst>
                                      </p:cBhvr>
                                      <p:to>
                                        <p:strVal val="visible"/>
                                      </p:to>
                                    </p:set>
                                    <p:animEffect transition="in" filter="checkerboard(across)">
                                      <p:cBhvr>
                                        <p:cTn id="12" dur="500"/>
                                        <p:tgtEl>
                                          <p:spTgt spid="3829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82979">
                                            <p:txEl>
                                              <p:pRg st="1" end="1"/>
                                            </p:txEl>
                                          </p:spTgt>
                                        </p:tgtEl>
                                        <p:attrNameLst>
                                          <p:attrName>style.visibility</p:attrName>
                                        </p:attrNameLst>
                                      </p:cBhvr>
                                      <p:to>
                                        <p:strVal val="visible"/>
                                      </p:to>
                                    </p:set>
                                    <p:animEffect transition="in" filter="checkerboard(across)">
                                      <p:cBhvr>
                                        <p:cTn id="17" dur="500"/>
                                        <p:tgtEl>
                                          <p:spTgt spid="382979">
                                            <p:txEl>
                                              <p:pRg st="1" end="1"/>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82990"/>
                                        </p:tgtEl>
                                        <p:attrNameLst>
                                          <p:attrName>style.visibility</p:attrName>
                                        </p:attrNameLst>
                                      </p:cBhvr>
                                      <p:to>
                                        <p:strVal val="visible"/>
                                      </p:to>
                                    </p:set>
                                    <p:animEffect transition="in" filter="wipe(left)">
                                      <p:cBhvr>
                                        <p:cTn id="20" dur="500"/>
                                        <p:tgtEl>
                                          <p:spTgt spid="382990"/>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382992"/>
                                        </p:tgtEl>
                                        <p:attrNameLst>
                                          <p:attrName>style.visibility</p:attrName>
                                        </p:attrNameLst>
                                      </p:cBhvr>
                                      <p:to>
                                        <p:strVal val="visible"/>
                                      </p:to>
                                    </p:set>
                                    <p:animEffect transition="in" filter="wipe(left)">
                                      <p:cBhvr>
                                        <p:cTn id="24" dur="500"/>
                                        <p:tgtEl>
                                          <p:spTgt spid="382992"/>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382991"/>
                                        </p:tgtEl>
                                        <p:attrNameLst>
                                          <p:attrName>style.visibility</p:attrName>
                                        </p:attrNameLst>
                                      </p:cBhvr>
                                      <p:to>
                                        <p:strVal val="visible"/>
                                      </p:to>
                                    </p:set>
                                    <p:animEffect transition="in" filter="wipe(left)">
                                      <p:cBhvr>
                                        <p:cTn id="28" dur="500"/>
                                        <p:tgtEl>
                                          <p:spTgt spid="382991"/>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382979">
                                            <p:txEl>
                                              <p:pRg st="2" end="2"/>
                                            </p:txEl>
                                          </p:spTgt>
                                        </p:tgtEl>
                                        <p:attrNameLst>
                                          <p:attrName>style.visibility</p:attrName>
                                        </p:attrNameLst>
                                      </p:cBhvr>
                                      <p:to>
                                        <p:strVal val="visible"/>
                                      </p:to>
                                    </p:set>
                                    <p:animEffect transition="in" filter="checkerboard(across)">
                                      <p:cBhvr>
                                        <p:cTn id="33" dur="500"/>
                                        <p:tgtEl>
                                          <p:spTgt spid="382979">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382979">
                                            <p:txEl>
                                              <p:pRg st="3" end="3"/>
                                            </p:txEl>
                                          </p:spTgt>
                                        </p:tgtEl>
                                        <p:attrNameLst>
                                          <p:attrName>style.visibility</p:attrName>
                                        </p:attrNameLst>
                                      </p:cBhvr>
                                      <p:to>
                                        <p:strVal val="visible"/>
                                      </p:to>
                                    </p:set>
                                    <p:animEffect transition="in" filter="checkerboard(across)">
                                      <p:cBhvr>
                                        <p:cTn id="38" dur="500"/>
                                        <p:tgtEl>
                                          <p:spTgt spid="3829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79" grpId="0" build="p"/>
      <p:bldP spid="382990" grpId="0" animBg="1"/>
      <p:bldP spid="382991" grpId="0" animBg="1"/>
      <p:bldP spid="38299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noChangeArrowheads="1"/>
          </p:cNvPicPr>
          <p:nvPr/>
        </p:nvPicPr>
        <p:blipFill>
          <a:blip r:embed="rId2"/>
          <a:srcRect/>
          <a:stretch>
            <a:fillRect/>
          </a:stretch>
        </p:blipFill>
        <p:spPr bwMode="auto">
          <a:xfrm>
            <a:off x="323850" y="2032000"/>
            <a:ext cx="8189913" cy="3125788"/>
          </a:xfrm>
          <a:prstGeom prst="rect">
            <a:avLst/>
          </a:prstGeom>
          <a:noFill/>
          <a:ln w="9525">
            <a:noFill/>
            <a:miter lim="800000"/>
            <a:headEnd/>
            <a:tailEnd/>
          </a:ln>
        </p:spPr>
      </p:pic>
      <p:sp>
        <p:nvSpPr>
          <p:cNvPr id="35842" name="Rectangle 2"/>
          <p:cNvSpPr txBox="1">
            <a:spLocks noChangeArrowheads="1"/>
          </p:cNvSpPr>
          <p:nvPr/>
        </p:nvSpPr>
        <p:spPr bwMode="auto">
          <a:xfrm>
            <a:off x="0" y="0"/>
            <a:ext cx="9144000" cy="576263"/>
          </a:xfrm>
          <a:prstGeom prst="rect">
            <a:avLst/>
          </a:prstGeom>
          <a:solidFill>
            <a:srgbClr val="2D2D8A"/>
          </a:solidFill>
          <a:ln w="9525">
            <a:noFill/>
            <a:miter lim="800000"/>
            <a:headEnd/>
            <a:tailEnd/>
          </a:ln>
        </p:spPr>
        <p:txBody>
          <a:bodyPr anchor="ctr"/>
          <a:lstStyle/>
          <a:p>
            <a:pPr algn="ctr"/>
            <a:r>
              <a:rPr lang="en-US" sz="2400" b="1">
                <a:solidFill>
                  <a:srgbClr val="FFCC00"/>
                </a:solidFill>
                <a:latin typeface="Tahoma" pitchFamily="34" charset="0"/>
                <a:cs typeface="Tahoma" pitchFamily="34" charset="0"/>
              </a:rPr>
              <a:t>The EXOTIC Upgrade (FIRB project)</a:t>
            </a:r>
          </a:p>
        </p:txBody>
      </p:sp>
      <p:sp>
        <p:nvSpPr>
          <p:cNvPr id="35843" name="Rettangolo 6"/>
          <p:cNvSpPr>
            <a:spLocks noChangeArrowheads="1"/>
          </p:cNvSpPr>
          <p:nvPr/>
        </p:nvSpPr>
        <p:spPr bwMode="auto">
          <a:xfrm>
            <a:off x="395288" y="6062663"/>
            <a:ext cx="8720137" cy="366712"/>
          </a:xfrm>
          <a:prstGeom prst="rect">
            <a:avLst/>
          </a:prstGeom>
          <a:noFill/>
          <a:ln w="9525">
            <a:noFill/>
            <a:miter lim="800000"/>
            <a:headEnd/>
            <a:tailEnd/>
          </a:ln>
        </p:spPr>
        <p:txBody>
          <a:bodyPr>
            <a:spAutoFit/>
          </a:bodyPr>
          <a:lstStyle/>
          <a:p>
            <a:pPr>
              <a:lnSpc>
                <a:spcPct val="90000"/>
              </a:lnSpc>
            </a:pPr>
            <a:r>
              <a:rPr lang="en-US">
                <a:solidFill>
                  <a:srgbClr val="2D2D8A"/>
                </a:solidFill>
              </a:rPr>
              <a:t>M. Mazzocco et al., NIM B, Proceeding of the EMIS2012 (to be published)</a:t>
            </a:r>
          </a:p>
        </p:txBody>
      </p:sp>
      <p:sp>
        <p:nvSpPr>
          <p:cNvPr id="6" name="Text Box 3"/>
          <p:cNvSpPr txBox="1">
            <a:spLocks noChangeArrowheads="1"/>
          </p:cNvSpPr>
          <p:nvPr/>
        </p:nvSpPr>
        <p:spPr>
          <a:xfrm>
            <a:off x="0" y="890588"/>
            <a:ext cx="8785225" cy="360362"/>
          </a:xfrm>
          <a:prstGeom prst="rect">
            <a:avLst/>
          </a:prstGeom>
          <a:noFill/>
        </p:spPr>
        <p:txBody>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marL="381000" indent="-381000" algn="ctr" eaLnBrk="1" hangingPunct="1">
              <a:lnSpc>
                <a:spcPct val="80000"/>
              </a:lnSpc>
              <a:buFont typeface="Wingdings" pitchFamily="2" charset="2"/>
              <a:buNone/>
              <a:defRPr/>
            </a:pPr>
            <a:r>
              <a:rPr lang="it-IT" sz="2000" kern="0" dirty="0" err="1" smtClean="0">
                <a:solidFill>
                  <a:srgbClr val="2D2D8A"/>
                </a:solidFill>
                <a:latin typeface="Tahoma" pitchFamily="34" charset="0"/>
                <a:ea typeface="Tahoma" pitchFamily="34" charset="0"/>
                <a:cs typeface="Tahoma" pitchFamily="34" charset="0"/>
              </a:rPr>
              <a:t>Inrease</a:t>
            </a:r>
            <a:r>
              <a:rPr lang="it-IT" sz="2000" kern="0" dirty="0" smtClean="0">
                <a:solidFill>
                  <a:srgbClr val="2D2D8A"/>
                </a:solidFill>
                <a:latin typeface="Tahoma" pitchFamily="34" charset="0"/>
                <a:ea typeface="Tahoma" pitchFamily="34" charset="0"/>
                <a:cs typeface="Tahoma" pitchFamily="34" charset="0"/>
              </a:rPr>
              <a:t> of the maximum </a:t>
            </a:r>
            <a:r>
              <a:rPr lang="it-IT" sz="2000" kern="0" dirty="0" err="1" smtClean="0">
                <a:solidFill>
                  <a:srgbClr val="2D2D8A"/>
                </a:solidFill>
                <a:latin typeface="Tahoma" pitchFamily="34" charset="0"/>
                <a:ea typeface="Tahoma" pitchFamily="34" charset="0"/>
                <a:cs typeface="Tahoma" pitchFamily="34" charset="0"/>
              </a:rPr>
              <a:t>RIB’s</a:t>
            </a:r>
            <a:r>
              <a:rPr lang="it-IT" sz="2000" kern="0" dirty="0" smtClean="0">
                <a:solidFill>
                  <a:srgbClr val="2D2D8A"/>
                </a:solidFill>
                <a:latin typeface="Tahoma" pitchFamily="34" charset="0"/>
                <a:ea typeface="Tahoma" pitchFamily="34" charset="0"/>
                <a:cs typeface="Tahoma" pitchFamily="34" charset="0"/>
              </a:rPr>
              <a:t> </a:t>
            </a:r>
            <a:r>
              <a:rPr lang="it-IT" sz="2000" kern="0" dirty="0" err="1" smtClean="0">
                <a:solidFill>
                  <a:srgbClr val="2D2D8A"/>
                </a:solidFill>
                <a:latin typeface="Tahoma" pitchFamily="34" charset="0"/>
                <a:ea typeface="Tahoma" pitchFamily="34" charset="0"/>
                <a:cs typeface="Tahoma" pitchFamily="34" charset="0"/>
              </a:rPr>
              <a:t>energy</a:t>
            </a:r>
            <a:r>
              <a:rPr lang="it-IT" sz="2000" kern="0" dirty="0" smtClean="0">
                <a:solidFill>
                  <a:srgbClr val="2D2D8A"/>
                </a:solidFill>
                <a:latin typeface="Tahoma" pitchFamily="34" charset="0"/>
                <a:ea typeface="Tahoma" pitchFamily="34" charset="0"/>
                <a:cs typeface="Tahoma" pitchFamily="34" charset="0"/>
              </a:rPr>
              <a:t> </a:t>
            </a:r>
            <a:r>
              <a:rPr lang="it-IT" sz="2000" kern="0" dirty="0" err="1" smtClean="0">
                <a:solidFill>
                  <a:srgbClr val="2D2D8A"/>
                </a:solidFill>
                <a:latin typeface="Tahoma" pitchFamily="34" charset="0"/>
                <a:ea typeface="Tahoma" pitchFamily="34" charset="0"/>
                <a:cs typeface="Tahoma" pitchFamily="34" charset="0"/>
              </a:rPr>
              <a:t>after</a:t>
            </a:r>
            <a:r>
              <a:rPr lang="it-IT" sz="2000" kern="0" dirty="0" smtClean="0">
                <a:solidFill>
                  <a:srgbClr val="2D2D8A"/>
                </a:solidFill>
                <a:latin typeface="Tahoma" pitchFamily="34" charset="0"/>
                <a:ea typeface="Tahoma" pitchFamily="34" charset="0"/>
                <a:cs typeface="Tahoma" pitchFamily="34" charset="0"/>
              </a:rPr>
              <a:t> the upgrade</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98425" y="4797425"/>
            <a:ext cx="4329113" cy="1938338"/>
          </a:xfrm>
          <a:prstGeom prst="rect">
            <a:avLst/>
          </a:prstGeom>
          <a:solidFill>
            <a:schemeClr val="bg2"/>
          </a:solidFill>
          <a:ln w="57150">
            <a:solidFill>
              <a:srgbClr val="FFCC00"/>
            </a:solidFill>
            <a:miter lim="800000"/>
            <a:headEnd/>
            <a:tailEnd/>
          </a:ln>
        </p:spPr>
        <p:txBody>
          <a:bodyPr>
            <a:spAutoFit/>
          </a:bodyPr>
          <a:lstStyle/>
          <a:p>
            <a:pPr marL="342900" indent="-342900" algn="just" defTabSz="4114800">
              <a:defRPr/>
            </a:pPr>
            <a:r>
              <a:rPr lang="it-IT" sz="1500" b="1" dirty="0">
                <a:solidFill>
                  <a:srgbClr val="FF0000"/>
                </a:solidFill>
                <a:latin typeface="Tahoma" pitchFamily="34" charset="0"/>
                <a:cs typeface="Tahoma" pitchFamily="34" charset="0"/>
              </a:rPr>
              <a:t>8</a:t>
            </a:r>
            <a:r>
              <a:rPr lang="it-IT" sz="1500" b="1" dirty="0">
                <a:solidFill>
                  <a:srgbClr val="002060"/>
                </a:solidFill>
                <a:latin typeface="Tahoma" pitchFamily="34" charset="0"/>
                <a:cs typeface="Tahoma" pitchFamily="34" charset="0"/>
              </a:rPr>
              <a:t> </a:t>
            </a:r>
            <a:r>
              <a:rPr lang="it-IT" sz="1500" b="1" dirty="0">
                <a:solidFill>
                  <a:srgbClr val="FF0000"/>
                </a:solidFill>
                <a:latin typeface="Tahoma" pitchFamily="34" charset="0"/>
                <a:cs typeface="Tahoma" pitchFamily="34" charset="0"/>
              </a:rPr>
              <a:t>Telescopes </a:t>
            </a:r>
            <a:r>
              <a:rPr lang="en-US" sz="1500" dirty="0">
                <a:solidFill>
                  <a:srgbClr val="2D2D8A"/>
                </a:solidFill>
                <a:latin typeface="Tahoma" pitchFamily="34" charset="0"/>
                <a:cs typeface="Tahoma" pitchFamily="34" charset="0"/>
              </a:rPr>
              <a:t>each one consisting of:</a:t>
            </a:r>
            <a:endParaRPr lang="it-IT" sz="1500" dirty="0">
              <a:solidFill>
                <a:srgbClr val="2D2D8A"/>
              </a:solidFill>
              <a:latin typeface="Tahoma" pitchFamily="34" charset="0"/>
              <a:cs typeface="Tahoma" pitchFamily="34" charset="0"/>
            </a:endParaRPr>
          </a:p>
          <a:p>
            <a:pPr algn="just" defTabSz="4114800">
              <a:defRPr/>
            </a:pPr>
            <a:r>
              <a:rPr lang="it-IT" sz="1500" b="1" dirty="0">
                <a:solidFill>
                  <a:srgbClr val="2D2D8A"/>
                </a:solidFill>
                <a:latin typeface="Symbol" pitchFamily="18" charset="2"/>
                <a:cs typeface="Tahoma" pitchFamily="34" charset="0"/>
              </a:rPr>
              <a:t>D</a:t>
            </a:r>
            <a:r>
              <a:rPr lang="it-IT" sz="1500" b="1" dirty="0">
                <a:solidFill>
                  <a:srgbClr val="2D2D8A"/>
                </a:solidFill>
                <a:latin typeface="Tahoma" pitchFamily="34" charset="0"/>
                <a:cs typeface="Tahoma" pitchFamily="34" charset="0"/>
              </a:rPr>
              <a:t>E – Ionization Chamber</a:t>
            </a:r>
          </a:p>
          <a:p>
            <a:pPr algn="just" defTabSz="4114800">
              <a:defRPr/>
            </a:pPr>
            <a:r>
              <a:rPr lang="it-IT" sz="1500" b="1" dirty="0">
                <a:solidFill>
                  <a:srgbClr val="2D2D8A"/>
                </a:solidFill>
                <a:latin typeface="Symbol" pitchFamily="18" charset="2"/>
                <a:cs typeface="Tahoma" pitchFamily="34" charset="0"/>
              </a:rPr>
              <a:t>D</a:t>
            </a:r>
            <a:r>
              <a:rPr lang="it-IT" sz="1500" b="1" dirty="0">
                <a:solidFill>
                  <a:srgbClr val="2D2D8A"/>
                </a:solidFill>
                <a:latin typeface="Tahoma" pitchFamily="34" charset="0"/>
                <a:cs typeface="Tahoma" pitchFamily="34" charset="0"/>
              </a:rPr>
              <a:t>E(</a:t>
            </a:r>
            <a:r>
              <a:rPr lang="en-US" sz="1500" b="1" dirty="0">
                <a:solidFill>
                  <a:srgbClr val="2D2D8A"/>
                </a:solidFill>
                <a:latin typeface="Tahoma" pitchFamily="34" charset="0"/>
                <a:cs typeface="Tahoma" pitchFamily="34" charset="0"/>
              </a:rPr>
              <a:t>40 </a:t>
            </a:r>
            <a:r>
              <a:rPr lang="en-US" sz="1500" b="1" dirty="0">
                <a:solidFill>
                  <a:srgbClr val="2D2D8A"/>
                </a:solidFill>
                <a:latin typeface="Symbol" pitchFamily="18" charset="2"/>
                <a:cs typeface="Tahoma" pitchFamily="34" charset="0"/>
              </a:rPr>
              <a:t>m</a:t>
            </a:r>
            <a:r>
              <a:rPr lang="en-US" sz="1500" b="1" dirty="0">
                <a:solidFill>
                  <a:srgbClr val="2D2D8A"/>
                </a:solidFill>
                <a:latin typeface="Tahoma" pitchFamily="34" charset="0"/>
                <a:cs typeface="Tahoma" pitchFamily="34" charset="0"/>
              </a:rPr>
              <a:t>m)</a:t>
            </a:r>
            <a:r>
              <a:rPr lang="it-IT" sz="1500" b="1" dirty="0">
                <a:solidFill>
                  <a:srgbClr val="2D2D8A"/>
                </a:solidFill>
                <a:latin typeface="Tahoma" pitchFamily="34" charset="0"/>
                <a:cs typeface="Tahoma" pitchFamily="34" charset="0"/>
              </a:rPr>
              <a:t> + E (</a:t>
            </a:r>
            <a:r>
              <a:rPr lang="en-US" sz="1500" b="1" dirty="0">
                <a:solidFill>
                  <a:srgbClr val="2D2D8A"/>
                </a:solidFill>
                <a:latin typeface="Tahoma" pitchFamily="34" charset="0"/>
                <a:cs typeface="Tahoma" pitchFamily="34" charset="0"/>
              </a:rPr>
              <a:t>300 </a:t>
            </a:r>
            <a:r>
              <a:rPr lang="en-US" sz="1500" b="1" dirty="0">
                <a:solidFill>
                  <a:srgbClr val="2D2D8A"/>
                </a:solidFill>
                <a:latin typeface="Symbol" pitchFamily="18" charset="2"/>
                <a:cs typeface="Tahoma" pitchFamily="34" charset="0"/>
              </a:rPr>
              <a:t>m</a:t>
            </a:r>
            <a:r>
              <a:rPr lang="en-US" sz="1500" b="1" dirty="0">
                <a:solidFill>
                  <a:srgbClr val="2D2D8A"/>
                </a:solidFill>
                <a:latin typeface="Tahoma" pitchFamily="34" charset="0"/>
                <a:cs typeface="Tahoma" pitchFamily="34" charset="0"/>
              </a:rPr>
              <a:t>m)</a:t>
            </a:r>
            <a:r>
              <a:rPr lang="it-IT" sz="1500" b="1" dirty="0">
                <a:solidFill>
                  <a:srgbClr val="2D2D8A"/>
                </a:solidFill>
                <a:latin typeface="Tahoma" pitchFamily="34" charset="0"/>
                <a:cs typeface="Tahoma" pitchFamily="34" charset="0"/>
              </a:rPr>
              <a:t> </a:t>
            </a:r>
          </a:p>
          <a:p>
            <a:pPr algn="just" defTabSz="4114800">
              <a:defRPr/>
            </a:pPr>
            <a:r>
              <a:rPr lang="it-IT" sz="1500" dirty="0">
                <a:solidFill>
                  <a:srgbClr val="2D2D8A"/>
                </a:solidFill>
                <a:latin typeface="Tahoma" pitchFamily="34" charset="0"/>
                <a:cs typeface="Tahoma" pitchFamily="34" charset="0"/>
              </a:rPr>
              <a:t>Double Sided Silicon Strip Detectors</a:t>
            </a:r>
          </a:p>
          <a:p>
            <a:pPr algn="just" defTabSz="4114800">
              <a:defRPr/>
            </a:pPr>
            <a:r>
              <a:rPr lang="it-IT" sz="1500" dirty="0">
                <a:solidFill>
                  <a:srgbClr val="2D2D8A"/>
                </a:solidFill>
                <a:latin typeface="Tahoma" pitchFamily="34" charset="0"/>
                <a:cs typeface="Tahoma" pitchFamily="34" charset="0"/>
              </a:rPr>
              <a:t> </a:t>
            </a:r>
            <a:r>
              <a:rPr lang="en-US" sz="1500" dirty="0">
                <a:solidFill>
                  <a:srgbClr val="2D2D8A"/>
                </a:solidFill>
                <a:latin typeface="Tahoma" pitchFamily="34" charset="0"/>
                <a:cs typeface="Tahoma" pitchFamily="34" charset="0"/>
              </a:rPr>
              <a:t>62.5 x 62.5 mm</a:t>
            </a:r>
            <a:r>
              <a:rPr lang="en-US" sz="1500" baseline="30000" dirty="0">
                <a:solidFill>
                  <a:srgbClr val="2D2D8A"/>
                </a:solidFill>
                <a:latin typeface="Tahoma" pitchFamily="34" charset="0"/>
                <a:cs typeface="Tahoma" pitchFamily="34" charset="0"/>
              </a:rPr>
              <a:t>2</a:t>
            </a:r>
            <a:r>
              <a:rPr lang="en-US" sz="1500" dirty="0">
                <a:solidFill>
                  <a:srgbClr val="2D2D8A"/>
                </a:solidFill>
                <a:latin typeface="Tahoma" pitchFamily="34" charset="0"/>
                <a:cs typeface="Tahoma" pitchFamily="34" charset="0"/>
              </a:rPr>
              <a:t>   active area  </a:t>
            </a:r>
          </a:p>
          <a:p>
            <a:pPr algn="just" defTabSz="4114800">
              <a:defRPr/>
            </a:pPr>
            <a:r>
              <a:rPr lang="en-US" sz="1500" dirty="0">
                <a:solidFill>
                  <a:srgbClr val="2D2D8A"/>
                </a:solidFill>
                <a:latin typeface="Tahoma" pitchFamily="34" charset="0"/>
                <a:cs typeface="Tahoma" pitchFamily="34" charset="0"/>
              </a:rPr>
              <a:t> 32 x 32 strips (2 mm) </a:t>
            </a:r>
            <a:r>
              <a:rPr lang="it-IT" sz="1500" b="1" dirty="0" err="1">
                <a:solidFill>
                  <a:srgbClr val="2D2D8A"/>
                </a:solidFill>
                <a:latin typeface="Symbol" pitchFamily="18" charset="2"/>
                <a:cs typeface="Tahoma" pitchFamily="34" charset="0"/>
              </a:rPr>
              <a:t>Dq</a:t>
            </a:r>
            <a:r>
              <a:rPr lang="it-IT" sz="1500" b="1" dirty="0">
                <a:solidFill>
                  <a:srgbClr val="2D2D8A"/>
                </a:solidFill>
                <a:latin typeface="Tahoma" pitchFamily="34" charset="0"/>
                <a:cs typeface="Tahoma" pitchFamily="34" charset="0"/>
              </a:rPr>
              <a:t>=</a:t>
            </a:r>
            <a:r>
              <a:rPr lang="en-US" sz="1500" dirty="0">
                <a:solidFill>
                  <a:srgbClr val="2D2D8A"/>
                </a:solidFill>
                <a:latin typeface="Tahoma" pitchFamily="34" charset="0"/>
                <a:cs typeface="Tahoma" pitchFamily="34" charset="0"/>
              </a:rPr>
              <a:t>1 ° at d=10 cm</a:t>
            </a:r>
          </a:p>
          <a:p>
            <a:pPr algn="just" defTabSz="4114800">
              <a:defRPr/>
            </a:pPr>
            <a:r>
              <a:rPr lang="it-IT" sz="1500" b="1" dirty="0">
                <a:solidFill>
                  <a:srgbClr val="2D2D8A"/>
                </a:solidFill>
                <a:latin typeface="Tahoma" pitchFamily="34" charset="0"/>
                <a:cs typeface="Tahoma" pitchFamily="34" charset="0"/>
              </a:rPr>
              <a:t>last stage: </a:t>
            </a:r>
            <a:r>
              <a:rPr lang="it-IT" sz="1500" dirty="0">
                <a:solidFill>
                  <a:srgbClr val="2D2D8A"/>
                </a:solidFill>
                <a:latin typeface="Tahoma" pitchFamily="34" charset="0"/>
                <a:cs typeface="Tahoma" pitchFamily="34" charset="0"/>
              </a:rPr>
              <a:t>50 x 50 mm</a:t>
            </a:r>
            <a:r>
              <a:rPr lang="it-IT" sz="1500" baseline="30000" dirty="0">
                <a:solidFill>
                  <a:srgbClr val="2D2D8A"/>
                </a:solidFill>
                <a:latin typeface="Tahoma" pitchFamily="34" charset="0"/>
                <a:cs typeface="Tahoma" pitchFamily="34" charset="0"/>
              </a:rPr>
              <a:t>2</a:t>
            </a:r>
            <a:r>
              <a:rPr lang="it-IT" sz="1500" dirty="0">
                <a:solidFill>
                  <a:srgbClr val="2D2D8A"/>
                </a:solidFill>
                <a:latin typeface="Tahoma" pitchFamily="34" charset="0"/>
                <a:cs typeface="Tahoma" pitchFamily="34" charset="0"/>
              </a:rPr>
              <a:t> 500 </a:t>
            </a:r>
            <a:r>
              <a:rPr lang="el-GR" sz="1500" dirty="0">
                <a:solidFill>
                  <a:srgbClr val="2D2D8A"/>
                </a:solidFill>
                <a:latin typeface="Tahoma" pitchFamily="34" charset="0"/>
                <a:cs typeface="Tahoma" pitchFamily="34" charset="0"/>
              </a:rPr>
              <a:t>μ</a:t>
            </a:r>
            <a:r>
              <a:rPr lang="it-IT" sz="1500" dirty="0">
                <a:solidFill>
                  <a:srgbClr val="2D2D8A"/>
                </a:solidFill>
                <a:latin typeface="Tahoma" pitchFamily="34" charset="0"/>
                <a:cs typeface="Tahoma" pitchFamily="34" charset="0"/>
              </a:rPr>
              <a:t>m Silicon (single pad) from the</a:t>
            </a:r>
            <a:r>
              <a:rPr lang="it-IT" sz="1500" b="1" dirty="0">
                <a:solidFill>
                  <a:srgbClr val="2D2D8A"/>
                </a:solidFill>
                <a:latin typeface="Tahoma" pitchFamily="34" charset="0"/>
                <a:cs typeface="Tahoma" pitchFamily="34" charset="0"/>
              </a:rPr>
              <a:t> EXODET set up </a:t>
            </a:r>
            <a:endParaRPr lang="en-US" sz="1500" dirty="0">
              <a:solidFill>
                <a:srgbClr val="3333CC"/>
              </a:solidFill>
              <a:latin typeface="Tahoma" pitchFamily="34" charset="0"/>
              <a:cs typeface="Tahoma" pitchFamily="34" charset="0"/>
            </a:endParaRPr>
          </a:p>
        </p:txBody>
      </p:sp>
      <p:sp>
        <p:nvSpPr>
          <p:cNvPr id="14" name="Rectangle 2"/>
          <p:cNvSpPr txBox="1">
            <a:spLocks noChangeArrowheads="1"/>
          </p:cNvSpPr>
          <p:nvPr/>
        </p:nvSpPr>
        <p:spPr>
          <a:xfrm>
            <a:off x="12700" y="-26988"/>
            <a:ext cx="9144000" cy="660401"/>
          </a:xfrm>
          <a:prstGeom prst="rect">
            <a:avLst/>
          </a:prstGeom>
          <a:solidFill>
            <a:srgbClr val="2D2D8A"/>
          </a:solidFill>
        </p:spPr>
        <p:txBody>
          <a:bodyPr/>
          <a:lstStyle/>
          <a:p>
            <a:pPr algn="ctr">
              <a:defRPr/>
            </a:pPr>
            <a:r>
              <a:rPr lang="en-US" sz="2400" b="1" kern="0" dirty="0">
                <a:solidFill>
                  <a:srgbClr val="FFCC00"/>
                </a:solidFill>
                <a:latin typeface="Tahoma" pitchFamily="34" charset="0"/>
                <a:ea typeface="+mj-ea"/>
                <a:cs typeface="Tahoma" pitchFamily="34" charset="0"/>
              </a:rPr>
              <a:t>EXOTIC new apparatus for measurements with RIBs</a:t>
            </a:r>
          </a:p>
        </p:txBody>
      </p:sp>
      <p:sp>
        <p:nvSpPr>
          <p:cNvPr id="37891" name="Text Box 14"/>
          <p:cNvSpPr txBox="1">
            <a:spLocks noChangeArrowheads="1"/>
          </p:cNvSpPr>
          <p:nvPr/>
        </p:nvSpPr>
        <p:spPr bwMode="auto">
          <a:xfrm>
            <a:off x="4760913" y="4941888"/>
            <a:ext cx="4105275" cy="1568450"/>
          </a:xfrm>
          <a:prstGeom prst="rect">
            <a:avLst/>
          </a:prstGeom>
          <a:solidFill>
            <a:schemeClr val="bg2"/>
          </a:solidFill>
          <a:ln w="57150">
            <a:solidFill>
              <a:srgbClr val="FFCC00"/>
            </a:solidFill>
            <a:miter lim="800000"/>
            <a:headEnd/>
            <a:tailEnd/>
          </a:ln>
        </p:spPr>
        <p:txBody>
          <a:bodyPr>
            <a:spAutoFit/>
          </a:bodyPr>
          <a:lstStyle/>
          <a:p>
            <a:pPr algn="ctr" defTabSz="4114800"/>
            <a:r>
              <a:rPr lang="it-IT" sz="1600">
                <a:solidFill>
                  <a:srgbClr val="2D2D8A"/>
                </a:solidFill>
                <a:latin typeface="Tahoma" pitchFamily="34" charset="0"/>
                <a:cs typeface="Tahoma" pitchFamily="34" charset="0"/>
                <a:sym typeface="Symbol" pitchFamily="18" charset="2"/>
              </a:rPr>
              <a:t>Z identification through </a:t>
            </a:r>
            <a:r>
              <a:rPr lang="it-IT" sz="1600">
                <a:solidFill>
                  <a:srgbClr val="2D2D8A"/>
                </a:solidFill>
                <a:latin typeface="Symbol" pitchFamily="18" charset="2"/>
                <a:cs typeface="Tahoma" pitchFamily="34" charset="0"/>
                <a:sym typeface="Symbol" pitchFamily="18" charset="2"/>
              </a:rPr>
              <a:t>D</a:t>
            </a:r>
            <a:r>
              <a:rPr lang="it-IT" sz="1600">
                <a:solidFill>
                  <a:srgbClr val="2D2D8A"/>
                </a:solidFill>
                <a:latin typeface="Tahoma" pitchFamily="34" charset="0"/>
                <a:cs typeface="Tahoma" pitchFamily="34" charset="0"/>
                <a:sym typeface="Symbol" pitchFamily="18" charset="2"/>
              </a:rPr>
              <a:t>E-E</a:t>
            </a:r>
          </a:p>
          <a:p>
            <a:pPr algn="ctr" defTabSz="4114800"/>
            <a:r>
              <a:rPr lang="it-IT" sz="1600">
                <a:solidFill>
                  <a:srgbClr val="2D2D8A"/>
                </a:solidFill>
                <a:latin typeface="Tahoma" pitchFamily="34" charset="0"/>
                <a:cs typeface="Tahoma" pitchFamily="34" charset="0"/>
                <a:sym typeface="Symbol" pitchFamily="18" charset="2"/>
              </a:rPr>
              <a:t>TOF information</a:t>
            </a:r>
          </a:p>
          <a:p>
            <a:pPr algn="ctr" defTabSz="4114800"/>
            <a:r>
              <a:rPr lang="it-IT" sz="1600">
                <a:solidFill>
                  <a:srgbClr val="2D2D8A"/>
                </a:solidFill>
                <a:latin typeface="Tahoma" pitchFamily="34" charset="0"/>
                <a:cs typeface="Tahoma" pitchFamily="34" charset="0"/>
                <a:sym typeface="Symbol" pitchFamily="18" charset="2"/>
              </a:rPr>
              <a:t>Good energy, time and angular resolution</a:t>
            </a:r>
          </a:p>
          <a:p>
            <a:pPr algn="ctr" defTabSz="4114800"/>
            <a:r>
              <a:rPr lang="it-IT" sz="1600">
                <a:solidFill>
                  <a:srgbClr val="2D2D8A"/>
                </a:solidFill>
                <a:latin typeface="Tahoma" pitchFamily="34" charset="0"/>
                <a:cs typeface="Tahoma" pitchFamily="34" charset="0"/>
                <a:sym typeface="Symbol" pitchFamily="18" charset="2"/>
              </a:rPr>
              <a:t>High granularity: coincidence measurements</a:t>
            </a:r>
          </a:p>
          <a:p>
            <a:pPr algn="ctr" defTabSz="4114800"/>
            <a:r>
              <a:rPr lang="it-IT" sz="1600">
                <a:solidFill>
                  <a:srgbClr val="2D2D8A"/>
                </a:solidFill>
                <a:latin typeface="Tahoma" pitchFamily="34" charset="0"/>
                <a:cs typeface="Tahoma" pitchFamily="34" charset="0"/>
                <a:sym typeface="Symbol" pitchFamily="18" charset="2"/>
              </a:rPr>
              <a:t>Coverage: 24% of 4</a:t>
            </a:r>
            <a:r>
              <a:rPr lang="it-IT" sz="1600">
                <a:solidFill>
                  <a:srgbClr val="2D2D8A"/>
                </a:solidFill>
                <a:latin typeface="Symbol" pitchFamily="18" charset="2"/>
                <a:cs typeface="Tahoma" pitchFamily="34" charset="0"/>
                <a:sym typeface="Symbol" pitchFamily="18" charset="2"/>
              </a:rPr>
              <a:t>p</a:t>
            </a:r>
            <a:r>
              <a:rPr lang="it-IT" sz="1600">
                <a:solidFill>
                  <a:srgbClr val="2D2D8A"/>
                </a:solidFill>
                <a:latin typeface="Tahoma" pitchFamily="34" charset="0"/>
                <a:cs typeface="Tahoma" pitchFamily="34" charset="0"/>
                <a:sym typeface="Symbol" pitchFamily="18" charset="2"/>
              </a:rPr>
              <a:t> sr</a:t>
            </a:r>
          </a:p>
        </p:txBody>
      </p:sp>
      <p:grpSp>
        <p:nvGrpSpPr>
          <p:cNvPr id="37892" name="Gruppo 27"/>
          <p:cNvGrpSpPr>
            <a:grpSpLocks/>
          </p:cNvGrpSpPr>
          <p:nvPr/>
        </p:nvGrpSpPr>
        <p:grpSpPr bwMode="auto">
          <a:xfrm>
            <a:off x="755650" y="836613"/>
            <a:ext cx="7580313" cy="3711575"/>
            <a:chOff x="592098" y="937300"/>
            <a:chExt cx="7580302" cy="3711575"/>
          </a:xfrm>
        </p:grpSpPr>
        <p:pic>
          <p:nvPicPr>
            <p:cNvPr id="37893" name="Picture 6" descr="Descrizione: Immagine1"/>
            <p:cNvPicPr>
              <a:picLocks noChangeAspect="1" noChangeArrowheads="1"/>
            </p:cNvPicPr>
            <p:nvPr/>
          </p:nvPicPr>
          <p:blipFill>
            <a:blip r:embed="rId2"/>
            <a:srcRect l="10036" r="9454"/>
            <a:stretch>
              <a:fillRect/>
            </a:stretch>
          </p:blipFill>
          <p:spPr bwMode="auto">
            <a:xfrm>
              <a:off x="2019154" y="937300"/>
              <a:ext cx="4830763" cy="3711575"/>
            </a:xfrm>
            <a:prstGeom prst="rect">
              <a:avLst/>
            </a:prstGeom>
            <a:noFill/>
            <a:ln w="9525">
              <a:noFill/>
              <a:miter lim="800000"/>
              <a:headEnd/>
              <a:tailEnd/>
            </a:ln>
          </p:spPr>
        </p:pic>
        <p:sp>
          <p:nvSpPr>
            <p:cNvPr id="37894" name="Casella di testo 49"/>
            <p:cNvSpPr txBox="1">
              <a:spLocks noChangeArrowheads="1"/>
            </p:cNvSpPr>
            <p:nvPr/>
          </p:nvSpPr>
          <p:spPr bwMode="auto">
            <a:xfrm>
              <a:off x="1744226" y="1484784"/>
              <a:ext cx="936104" cy="342900"/>
            </a:xfrm>
            <a:prstGeom prst="rect">
              <a:avLst/>
            </a:prstGeom>
            <a:solidFill>
              <a:srgbClr val="FFFFFF"/>
            </a:solidFill>
            <a:ln w="9525">
              <a:noFill/>
              <a:miter lim="800000"/>
              <a:headEnd/>
              <a:tailEnd/>
            </a:ln>
          </p:spPr>
          <p:txBody>
            <a:bodyPr/>
            <a:lstStyle/>
            <a:p>
              <a:pPr>
                <a:lnSpc>
                  <a:spcPct val="115000"/>
                </a:lnSpc>
                <a:spcAft>
                  <a:spcPts val="1000"/>
                </a:spcAft>
              </a:pPr>
              <a:r>
                <a:rPr lang="it-IT" sz="1400" b="1">
                  <a:solidFill>
                    <a:srgbClr val="993300"/>
                  </a:solidFill>
                  <a:latin typeface="Calibri" pitchFamily="34" charset="0"/>
                  <a:ea typeface="Calibri" pitchFamily="34" charset="0"/>
                  <a:cs typeface="Times New Roman" pitchFamily="18" charset="0"/>
                </a:rPr>
                <a:t>PPAC_B</a:t>
              </a:r>
              <a:endParaRPr lang="it-IT" sz="1100">
                <a:latin typeface="Calibri" pitchFamily="34" charset="0"/>
                <a:ea typeface="Calibri" pitchFamily="34" charset="0"/>
                <a:cs typeface="Times New Roman" pitchFamily="18" charset="0"/>
              </a:endParaRPr>
            </a:p>
          </p:txBody>
        </p:sp>
        <p:cxnSp>
          <p:nvCxnSpPr>
            <p:cNvPr id="37895" name="Connettore 1 30"/>
            <p:cNvCxnSpPr>
              <a:cxnSpLocks noChangeShapeType="1"/>
            </p:cNvCxnSpPr>
            <p:nvPr/>
          </p:nvCxnSpPr>
          <p:spPr bwMode="auto">
            <a:xfrm>
              <a:off x="992088" y="2264296"/>
              <a:ext cx="1143000" cy="342900"/>
            </a:xfrm>
            <a:prstGeom prst="line">
              <a:avLst/>
            </a:prstGeom>
            <a:noFill/>
            <a:ln w="38100">
              <a:solidFill>
                <a:srgbClr val="FF6600"/>
              </a:solidFill>
              <a:round/>
              <a:headEnd/>
              <a:tailEnd type="triangle" w="med" len="med"/>
            </a:ln>
          </p:spPr>
        </p:cxnSp>
        <p:sp>
          <p:nvSpPr>
            <p:cNvPr id="37896" name="Casella di testo 53"/>
            <p:cNvSpPr txBox="1">
              <a:spLocks noChangeArrowheads="1"/>
            </p:cNvSpPr>
            <p:nvPr/>
          </p:nvSpPr>
          <p:spPr bwMode="auto">
            <a:xfrm>
              <a:off x="592098" y="1861964"/>
              <a:ext cx="800100" cy="342900"/>
            </a:xfrm>
            <a:prstGeom prst="rect">
              <a:avLst/>
            </a:prstGeom>
            <a:solidFill>
              <a:srgbClr val="FFFFFF"/>
            </a:solidFill>
            <a:ln w="9525">
              <a:noFill/>
              <a:miter lim="800000"/>
              <a:headEnd/>
              <a:tailEnd/>
            </a:ln>
          </p:spPr>
          <p:txBody>
            <a:bodyPr/>
            <a:lstStyle/>
            <a:p>
              <a:pPr>
                <a:lnSpc>
                  <a:spcPct val="115000"/>
                </a:lnSpc>
                <a:spcAft>
                  <a:spcPts val="1000"/>
                </a:spcAft>
              </a:pPr>
              <a:r>
                <a:rPr lang="it-IT" sz="1400" b="1">
                  <a:solidFill>
                    <a:srgbClr val="FF6600"/>
                  </a:solidFill>
                  <a:latin typeface="Calibri" pitchFamily="34" charset="0"/>
                  <a:ea typeface="Calibri" pitchFamily="34" charset="0"/>
                  <a:cs typeface="Times New Roman" pitchFamily="18" charset="0"/>
                </a:rPr>
                <a:t>BEAM</a:t>
              </a:r>
              <a:endParaRPr lang="it-IT" sz="1100">
                <a:latin typeface="Calibri" pitchFamily="34" charset="0"/>
                <a:ea typeface="Calibri" pitchFamily="34" charset="0"/>
                <a:cs typeface="Times New Roman" pitchFamily="18" charset="0"/>
              </a:endParaRPr>
            </a:p>
          </p:txBody>
        </p:sp>
        <p:cxnSp>
          <p:nvCxnSpPr>
            <p:cNvPr id="37897" name="Connettore 1 32"/>
            <p:cNvCxnSpPr>
              <a:cxnSpLocks noChangeShapeType="1"/>
            </p:cNvCxnSpPr>
            <p:nvPr/>
          </p:nvCxnSpPr>
          <p:spPr bwMode="auto">
            <a:xfrm>
              <a:off x="2201426" y="1941984"/>
              <a:ext cx="228600" cy="457200"/>
            </a:xfrm>
            <a:prstGeom prst="line">
              <a:avLst/>
            </a:prstGeom>
            <a:noFill/>
            <a:ln w="19050">
              <a:solidFill>
                <a:srgbClr val="993300"/>
              </a:solidFill>
              <a:round/>
              <a:headEnd/>
              <a:tailEnd type="triangle" w="med" len="med"/>
            </a:ln>
          </p:spPr>
        </p:cxnSp>
        <p:cxnSp>
          <p:nvCxnSpPr>
            <p:cNvPr id="37898" name="Connettore 1 33"/>
            <p:cNvCxnSpPr>
              <a:cxnSpLocks noChangeShapeType="1"/>
            </p:cNvCxnSpPr>
            <p:nvPr/>
          </p:nvCxnSpPr>
          <p:spPr bwMode="auto">
            <a:xfrm flipH="1">
              <a:off x="5940152" y="2190286"/>
              <a:ext cx="1052686" cy="518634"/>
            </a:xfrm>
            <a:prstGeom prst="line">
              <a:avLst/>
            </a:prstGeom>
            <a:noFill/>
            <a:ln w="19050">
              <a:solidFill>
                <a:srgbClr val="0000FF"/>
              </a:solidFill>
              <a:round/>
              <a:headEnd/>
              <a:tailEnd type="triangle" w="med" len="med"/>
            </a:ln>
          </p:spPr>
        </p:cxnSp>
        <p:sp>
          <p:nvSpPr>
            <p:cNvPr id="37899" name="Casella di testo 50"/>
            <p:cNvSpPr txBox="1">
              <a:spLocks noChangeArrowheads="1"/>
            </p:cNvSpPr>
            <p:nvPr/>
          </p:nvSpPr>
          <p:spPr bwMode="auto">
            <a:xfrm>
              <a:off x="6707088" y="1747664"/>
              <a:ext cx="1465312" cy="571500"/>
            </a:xfrm>
            <a:prstGeom prst="rect">
              <a:avLst/>
            </a:prstGeom>
            <a:solidFill>
              <a:srgbClr val="FFFFFF"/>
            </a:solidFill>
            <a:ln w="9525">
              <a:noFill/>
              <a:miter lim="800000"/>
              <a:headEnd/>
              <a:tailEnd/>
            </a:ln>
          </p:spPr>
          <p:txBody>
            <a:bodyPr/>
            <a:lstStyle/>
            <a:p>
              <a:pPr algn="ctr">
                <a:lnSpc>
                  <a:spcPct val="115000"/>
                </a:lnSpc>
                <a:spcAft>
                  <a:spcPts val="1000"/>
                </a:spcAft>
              </a:pPr>
              <a:r>
                <a:rPr lang="it-IT" sz="1400" b="1">
                  <a:solidFill>
                    <a:srgbClr val="0000FF"/>
                  </a:solidFill>
                  <a:latin typeface="Calibri" pitchFamily="34" charset="0"/>
                  <a:ea typeface="Calibri" pitchFamily="34" charset="0"/>
                  <a:cs typeface="Times New Roman" pitchFamily="18" charset="0"/>
                </a:rPr>
                <a:t>Ionization Chamber (</a:t>
              </a:r>
              <a:r>
                <a:rPr lang="it-IT" sz="1400" b="1">
                  <a:solidFill>
                    <a:srgbClr val="0000FF"/>
                  </a:solidFill>
                  <a:latin typeface="Symbol" pitchFamily="18" charset="2"/>
                  <a:ea typeface="Calibri" pitchFamily="34" charset="0"/>
                  <a:cs typeface="Times New Roman" pitchFamily="18" charset="0"/>
                </a:rPr>
                <a:t>D</a:t>
              </a:r>
              <a:r>
                <a:rPr lang="it-IT" sz="1400" b="1">
                  <a:solidFill>
                    <a:srgbClr val="0000FF"/>
                  </a:solidFill>
                  <a:latin typeface="Calibri" pitchFamily="34" charset="0"/>
                  <a:ea typeface="Calibri" pitchFamily="34" charset="0"/>
                  <a:cs typeface="Times New Roman" pitchFamily="18" charset="0"/>
                </a:rPr>
                <a:t>E)</a:t>
              </a:r>
              <a:endParaRPr lang="it-IT" sz="1100">
                <a:latin typeface="Calibri" pitchFamily="34" charset="0"/>
                <a:ea typeface="Calibri" pitchFamily="34" charset="0"/>
                <a:cs typeface="Times New Roman" pitchFamily="18" charset="0"/>
              </a:endParaRPr>
            </a:p>
          </p:txBody>
        </p:sp>
        <p:sp>
          <p:nvSpPr>
            <p:cNvPr id="37900" name="Casella di testo 52"/>
            <p:cNvSpPr txBox="1">
              <a:spLocks noChangeArrowheads="1"/>
            </p:cNvSpPr>
            <p:nvPr/>
          </p:nvSpPr>
          <p:spPr bwMode="auto">
            <a:xfrm>
              <a:off x="3563888" y="1141884"/>
              <a:ext cx="1257300" cy="342900"/>
            </a:xfrm>
            <a:prstGeom prst="rect">
              <a:avLst/>
            </a:prstGeom>
            <a:noFill/>
            <a:ln w="9525">
              <a:noFill/>
              <a:miter lim="800000"/>
              <a:headEnd/>
              <a:tailEnd/>
            </a:ln>
          </p:spPr>
          <p:txBody>
            <a:bodyPr/>
            <a:lstStyle/>
            <a:p>
              <a:pPr>
                <a:lnSpc>
                  <a:spcPct val="115000"/>
                </a:lnSpc>
                <a:spcAft>
                  <a:spcPts val="1000"/>
                </a:spcAft>
              </a:pPr>
              <a:r>
                <a:rPr lang="it-IT" sz="1400" b="1">
                  <a:solidFill>
                    <a:srgbClr val="008000"/>
                  </a:solidFill>
                  <a:latin typeface="Calibri" pitchFamily="34" charset="0"/>
                  <a:ea typeface="Calibri" pitchFamily="34" charset="0"/>
                  <a:cs typeface="Times New Roman" pitchFamily="18" charset="0"/>
                </a:rPr>
                <a:t>Motherboard</a:t>
              </a:r>
              <a:endParaRPr lang="it-IT" sz="1100">
                <a:latin typeface="Calibri" pitchFamily="34" charset="0"/>
                <a:ea typeface="Calibri" pitchFamily="34" charset="0"/>
                <a:cs typeface="Times New Roman" pitchFamily="18" charset="0"/>
              </a:endParaRPr>
            </a:p>
          </p:txBody>
        </p:sp>
        <p:sp>
          <p:nvSpPr>
            <p:cNvPr id="37901" name="Casella di testo 56"/>
            <p:cNvSpPr txBox="1">
              <a:spLocks noChangeArrowheads="1"/>
            </p:cNvSpPr>
            <p:nvPr/>
          </p:nvSpPr>
          <p:spPr bwMode="auto">
            <a:xfrm>
              <a:off x="5817840" y="1280200"/>
              <a:ext cx="914400" cy="342900"/>
            </a:xfrm>
            <a:prstGeom prst="rect">
              <a:avLst/>
            </a:prstGeom>
            <a:noFill/>
            <a:ln w="9525">
              <a:noFill/>
              <a:miter lim="800000"/>
              <a:headEnd/>
              <a:tailEnd/>
            </a:ln>
          </p:spPr>
          <p:txBody>
            <a:bodyPr/>
            <a:lstStyle/>
            <a:p>
              <a:pPr>
                <a:lnSpc>
                  <a:spcPct val="115000"/>
                </a:lnSpc>
                <a:spcAft>
                  <a:spcPts val="1000"/>
                </a:spcAft>
              </a:pPr>
              <a:r>
                <a:rPr lang="it-IT" sz="1400" b="1">
                  <a:solidFill>
                    <a:srgbClr val="FF0000"/>
                  </a:solidFill>
                  <a:latin typeface="Calibri" pitchFamily="34" charset="0"/>
                  <a:ea typeface="Calibri" pitchFamily="34" charset="0"/>
                  <a:cs typeface="Times New Roman" pitchFamily="18" charset="0"/>
                </a:rPr>
                <a:t>ΔE</a:t>
              </a:r>
              <a:r>
                <a:rPr lang="it-IT" sz="1400" b="1">
                  <a:latin typeface="Calibri" pitchFamily="34" charset="0"/>
                  <a:ea typeface="Calibri" pitchFamily="34" charset="0"/>
                  <a:cs typeface="Times New Roman" pitchFamily="18" charset="0"/>
                </a:rPr>
                <a:t> - </a:t>
              </a:r>
              <a:r>
                <a:rPr lang="it-IT" sz="1400" b="1">
                  <a:solidFill>
                    <a:srgbClr val="008000"/>
                  </a:solidFill>
                  <a:latin typeface="Calibri" pitchFamily="34" charset="0"/>
                  <a:ea typeface="Calibri" pitchFamily="34" charset="0"/>
                  <a:cs typeface="Times New Roman" pitchFamily="18" charset="0"/>
                </a:rPr>
                <a:t>E</a:t>
              </a:r>
              <a:endParaRPr lang="it-IT" sz="1100">
                <a:latin typeface="Calibri" pitchFamily="34" charset="0"/>
                <a:ea typeface="Calibri" pitchFamily="34" charset="0"/>
                <a:cs typeface="Times New Roman" pitchFamily="18" charset="0"/>
              </a:endParaRPr>
            </a:p>
          </p:txBody>
        </p:sp>
        <p:cxnSp>
          <p:nvCxnSpPr>
            <p:cNvPr id="37902" name="Connettore 1 37"/>
            <p:cNvCxnSpPr>
              <a:cxnSpLocks noChangeShapeType="1"/>
            </p:cNvCxnSpPr>
            <p:nvPr/>
          </p:nvCxnSpPr>
          <p:spPr bwMode="auto">
            <a:xfrm flipH="1">
              <a:off x="5792688" y="1623100"/>
              <a:ext cx="291480" cy="571500"/>
            </a:xfrm>
            <a:prstGeom prst="line">
              <a:avLst/>
            </a:prstGeom>
            <a:noFill/>
            <a:ln w="19050">
              <a:solidFill>
                <a:srgbClr val="000000"/>
              </a:solidFill>
              <a:round/>
              <a:headEnd/>
              <a:tailEnd type="triangle" w="med" len="med"/>
            </a:ln>
          </p:spPr>
        </p:cxnSp>
      </p:gr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87313" y="3644900"/>
            <a:ext cx="4694237" cy="3024188"/>
          </a:xfrm>
          <a:prstGeom prst="rect">
            <a:avLst/>
          </a:prstGeom>
          <a:noFill/>
          <a:ln w="9525">
            <a:noFill/>
            <a:miter lim="800000"/>
            <a:headEnd/>
            <a:tailEnd/>
          </a:ln>
        </p:spPr>
        <p:txBody>
          <a:bodyPr/>
          <a:lstStyle/>
          <a:p>
            <a:pPr marL="342900" indent="-342900" algn="ctr" eaLnBrk="0" hangingPunct="0">
              <a:lnSpc>
                <a:spcPct val="80000"/>
              </a:lnSpc>
              <a:spcBef>
                <a:spcPct val="20000"/>
              </a:spcBef>
              <a:buClr>
                <a:srgbClr val="FFFFFF"/>
              </a:buClr>
              <a:buSzPct val="90000"/>
              <a:buFont typeface="Wingdings" pitchFamily="2" charset="2"/>
              <a:buNone/>
              <a:defRPr/>
            </a:pPr>
            <a:r>
              <a:rPr lang="it-IT" sz="1700" b="1" kern="0" dirty="0" err="1">
                <a:solidFill>
                  <a:srgbClr val="2D2D8A"/>
                </a:solidFill>
                <a:latin typeface="Tahoma" pitchFamily="34" charset="0"/>
                <a:cs typeface="Tahoma" pitchFamily="34" charset="0"/>
              </a:rPr>
              <a:t>Readout</a:t>
            </a:r>
            <a:r>
              <a:rPr lang="it-IT" sz="1700" b="1" kern="0" dirty="0">
                <a:solidFill>
                  <a:srgbClr val="2D2D8A"/>
                </a:solidFill>
                <a:latin typeface="Tahoma" pitchFamily="34" charset="0"/>
                <a:cs typeface="Tahoma" pitchFamily="34" charset="0"/>
              </a:rPr>
              <a:t>: home made </a:t>
            </a:r>
            <a:r>
              <a:rPr lang="it-IT" sz="1700" b="1" kern="0" dirty="0" err="1">
                <a:solidFill>
                  <a:srgbClr val="2D2D8A"/>
                </a:solidFill>
                <a:latin typeface="Tahoma" pitchFamily="34" charset="0"/>
                <a:cs typeface="Tahoma" pitchFamily="34" charset="0"/>
              </a:rPr>
              <a:t>highly</a:t>
            </a:r>
            <a:r>
              <a:rPr lang="it-IT" sz="1700" b="1" kern="0" dirty="0">
                <a:solidFill>
                  <a:srgbClr val="2D2D8A"/>
                </a:solidFill>
                <a:latin typeface="Tahoma" pitchFamily="34" charset="0"/>
                <a:cs typeface="Tahoma" pitchFamily="34" charset="0"/>
              </a:rPr>
              <a:t> </a:t>
            </a:r>
            <a:r>
              <a:rPr lang="it-IT" sz="1700" b="1" kern="0" dirty="0" err="1">
                <a:solidFill>
                  <a:srgbClr val="2D2D8A"/>
                </a:solidFill>
                <a:latin typeface="Tahoma" pitchFamily="34" charset="0"/>
                <a:cs typeface="Tahoma" pitchFamily="34" charset="0"/>
              </a:rPr>
              <a:t>integrated</a:t>
            </a:r>
            <a:r>
              <a:rPr lang="it-IT" sz="1700" b="1" kern="0" dirty="0">
                <a:solidFill>
                  <a:srgbClr val="2D2D8A"/>
                </a:solidFill>
                <a:latin typeface="Tahoma" pitchFamily="34" charset="0"/>
                <a:cs typeface="Tahoma" pitchFamily="34" charset="0"/>
              </a:rPr>
              <a:t> </a:t>
            </a:r>
            <a:r>
              <a:rPr lang="it-IT" sz="1700" b="1" kern="0" dirty="0" err="1">
                <a:solidFill>
                  <a:srgbClr val="2D2D8A"/>
                </a:solidFill>
                <a:latin typeface="Tahoma" pitchFamily="34" charset="0"/>
                <a:cs typeface="Tahoma" pitchFamily="34" charset="0"/>
              </a:rPr>
              <a:t>low-noise</a:t>
            </a:r>
            <a:r>
              <a:rPr lang="it-IT" sz="1700" b="1" kern="0" dirty="0">
                <a:solidFill>
                  <a:srgbClr val="2D2D8A"/>
                </a:solidFill>
                <a:latin typeface="Tahoma" pitchFamily="34" charset="0"/>
                <a:cs typeface="Tahoma" pitchFamily="34" charset="0"/>
              </a:rPr>
              <a:t> </a:t>
            </a:r>
            <a:r>
              <a:rPr lang="it-IT" sz="1700" b="1" kern="0" dirty="0" err="1">
                <a:solidFill>
                  <a:srgbClr val="2D2D8A"/>
                </a:solidFill>
                <a:latin typeface="Tahoma" pitchFamily="34" charset="0"/>
                <a:cs typeface="Tahoma" pitchFamily="34" charset="0"/>
              </a:rPr>
              <a:t>electronics</a:t>
            </a:r>
            <a:r>
              <a:rPr lang="it-IT" sz="1700" b="1" kern="0" dirty="0">
                <a:solidFill>
                  <a:srgbClr val="2D2D8A"/>
                </a:solidFill>
                <a:latin typeface="Tahoma" pitchFamily="34" charset="0"/>
                <a:cs typeface="Tahoma" pitchFamily="34" charset="0"/>
              </a:rPr>
              <a:t> (INFN, Milan)</a:t>
            </a:r>
          </a:p>
          <a:p>
            <a:pPr marL="342900" indent="-342900" algn="ctr" eaLnBrk="0" hangingPunct="0">
              <a:lnSpc>
                <a:spcPct val="80000"/>
              </a:lnSpc>
              <a:spcBef>
                <a:spcPct val="20000"/>
              </a:spcBef>
              <a:buClr>
                <a:srgbClr val="FFFFFF"/>
              </a:buClr>
              <a:buSzPct val="90000"/>
              <a:buFont typeface="Wingdings" pitchFamily="2" charset="2"/>
              <a:buNone/>
              <a:defRPr/>
            </a:pPr>
            <a:endParaRPr lang="it-IT" sz="1700" b="1" kern="0" dirty="0">
              <a:solidFill>
                <a:srgbClr val="2D2D8A"/>
              </a:solidFill>
              <a:latin typeface="Tahoma" pitchFamily="34" charset="0"/>
              <a:cs typeface="Tahoma" pitchFamily="34" charset="0"/>
            </a:endParaRPr>
          </a:p>
          <a:p>
            <a:pPr marL="342900" indent="-342900" algn="ctr" eaLnBrk="0" hangingPunct="0">
              <a:lnSpc>
                <a:spcPct val="80000"/>
              </a:lnSpc>
              <a:spcBef>
                <a:spcPct val="20000"/>
              </a:spcBef>
              <a:buClr>
                <a:srgbClr val="FFFFFF"/>
              </a:buClr>
              <a:buSzPct val="90000"/>
              <a:buFont typeface="Wingdings" pitchFamily="2" charset="2"/>
              <a:buNone/>
              <a:defRPr/>
            </a:pPr>
            <a:r>
              <a:rPr lang="it-IT" sz="1700" kern="0" dirty="0">
                <a:solidFill>
                  <a:srgbClr val="2D2D8A"/>
                </a:solidFill>
                <a:latin typeface="Tahoma" pitchFamily="34" charset="0"/>
                <a:ea typeface="Tahoma" pitchFamily="34" charset="0"/>
                <a:cs typeface="Tahoma" pitchFamily="34" charset="0"/>
              </a:rPr>
              <a:t>16 </a:t>
            </a:r>
            <a:r>
              <a:rPr lang="it-IT" sz="1700" kern="0" dirty="0" err="1">
                <a:solidFill>
                  <a:srgbClr val="2D2D8A"/>
                </a:solidFill>
                <a:latin typeface="Tahoma" pitchFamily="34" charset="0"/>
                <a:ea typeface="Tahoma" pitchFamily="34" charset="0"/>
                <a:cs typeface="Tahoma" pitchFamily="34" charset="0"/>
              </a:rPr>
              <a:t>channel</a:t>
            </a:r>
            <a:r>
              <a:rPr lang="it-IT" sz="1700" kern="0" dirty="0">
                <a:solidFill>
                  <a:srgbClr val="2D2D8A"/>
                </a:solidFill>
                <a:latin typeface="Tahoma" pitchFamily="34" charset="0"/>
                <a:ea typeface="Tahoma" pitchFamily="34" charset="0"/>
                <a:cs typeface="Tahoma" pitchFamily="34" charset="0"/>
              </a:rPr>
              <a:t> </a:t>
            </a:r>
            <a:r>
              <a:rPr lang="it-IT" sz="1700" kern="0" dirty="0" err="1">
                <a:solidFill>
                  <a:srgbClr val="2D2D8A"/>
                </a:solidFill>
                <a:latin typeface="Tahoma" pitchFamily="34" charset="0"/>
                <a:ea typeface="Tahoma" pitchFamily="34" charset="0"/>
                <a:cs typeface="Tahoma" pitchFamily="34" charset="0"/>
              </a:rPr>
              <a:t>low-noise</a:t>
            </a:r>
            <a:r>
              <a:rPr lang="it-IT" sz="1700" kern="0" dirty="0">
                <a:solidFill>
                  <a:srgbClr val="2D2D8A"/>
                </a:solidFill>
                <a:latin typeface="Tahoma" pitchFamily="34" charset="0"/>
                <a:ea typeface="Tahoma" pitchFamily="34" charset="0"/>
                <a:cs typeface="Tahoma" pitchFamily="34" charset="0"/>
              </a:rPr>
              <a:t> </a:t>
            </a:r>
            <a:r>
              <a:rPr lang="it-IT" sz="1700" kern="0" dirty="0" err="1">
                <a:solidFill>
                  <a:srgbClr val="2D2D8A"/>
                </a:solidFill>
                <a:latin typeface="Tahoma" pitchFamily="34" charset="0"/>
                <a:ea typeface="Tahoma" pitchFamily="34" charset="0"/>
                <a:cs typeface="Tahoma" pitchFamily="34" charset="0"/>
              </a:rPr>
              <a:t>pre</a:t>
            </a:r>
            <a:r>
              <a:rPr lang="it-IT" sz="1700" kern="0" dirty="0">
                <a:solidFill>
                  <a:srgbClr val="2D2D8A"/>
                </a:solidFill>
                <a:latin typeface="Tahoma" pitchFamily="34" charset="0"/>
                <a:ea typeface="Tahoma" pitchFamily="34" charset="0"/>
                <a:cs typeface="Tahoma" pitchFamily="34" charset="0"/>
              </a:rPr>
              <a:t>–</a:t>
            </a:r>
            <a:r>
              <a:rPr lang="it-IT" sz="1700" kern="0" dirty="0" err="1">
                <a:solidFill>
                  <a:srgbClr val="2D2D8A"/>
                </a:solidFill>
                <a:latin typeface="Tahoma" pitchFamily="34" charset="0"/>
                <a:ea typeface="Tahoma" pitchFamily="34" charset="0"/>
                <a:cs typeface="Tahoma" pitchFamily="34" charset="0"/>
              </a:rPr>
              <a:t>amplifier</a:t>
            </a:r>
            <a:r>
              <a:rPr lang="it-IT" sz="1700" kern="0" dirty="0">
                <a:solidFill>
                  <a:srgbClr val="2D2D8A"/>
                </a:solidFill>
                <a:latin typeface="Tahoma" pitchFamily="34" charset="0"/>
                <a:ea typeface="Tahoma" pitchFamily="34" charset="0"/>
                <a:cs typeface="Tahoma" pitchFamily="34" charset="0"/>
              </a:rPr>
              <a:t> </a:t>
            </a:r>
            <a:r>
              <a:rPr lang="it-IT" sz="1700" kern="0" dirty="0" err="1">
                <a:solidFill>
                  <a:srgbClr val="2D2D8A"/>
                </a:solidFill>
                <a:latin typeface="Tahoma" pitchFamily="34" charset="0"/>
                <a:ea typeface="Tahoma" pitchFamily="34" charset="0"/>
                <a:cs typeface="Tahoma" pitchFamily="34" charset="0"/>
              </a:rPr>
              <a:t>boards</a:t>
            </a:r>
            <a:endParaRPr lang="it-IT" sz="1700" kern="0" dirty="0">
              <a:solidFill>
                <a:srgbClr val="2D2D8A"/>
              </a:solidFill>
              <a:latin typeface="Tahoma" pitchFamily="34" charset="0"/>
              <a:ea typeface="Tahoma" pitchFamily="34" charset="0"/>
              <a:cs typeface="Tahoma" pitchFamily="34" charset="0"/>
            </a:endParaRPr>
          </a:p>
          <a:p>
            <a:pPr marL="342900" indent="-342900" algn="ctr" eaLnBrk="0" hangingPunct="0">
              <a:lnSpc>
                <a:spcPct val="80000"/>
              </a:lnSpc>
              <a:spcBef>
                <a:spcPct val="20000"/>
              </a:spcBef>
              <a:buClr>
                <a:srgbClr val="FFFFFF"/>
              </a:buClr>
              <a:buSzPct val="90000"/>
              <a:buFont typeface="Wingdings" pitchFamily="2" charset="2"/>
              <a:buNone/>
              <a:defRPr/>
            </a:pPr>
            <a:r>
              <a:rPr lang="it-IT" sz="1700" kern="0" dirty="0">
                <a:solidFill>
                  <a:srgbClr val="2D2D8A"/>
                </a:solidFill>
                <a:latin typeface="Tahoma" pitchFamily="34" charset="0"/>
                <a:ea typeface="Tahoma" pitchFamily="34" charset="0"/>
                <a:cs typeface="Tahoma" pitchFamily="34" charset="0"/>
              </a:rPr>
              <a:t>16 </a:t>
            </a:r>
            <a:r>
              <a:rPr lang="it-IT" sz="1700" kern="0" dirty="0" err="1">
                <a:solidFill>
                  <a:srgbClr val="2D2D8A"/>
                </a:solidFill>
                <a:latin typeface="Tahoma" pitchFamily="34" charset="0"/>
                <a:ea typeface="Tahoma" pitchFamily="34" charset="0"/>
                <a:cs typeface="Tahoma" pitchFamily="34" charset="0"/>
              </a:rPr>
              <a:t>channel</a:t>
            </a:r>
            <a:r>
              <a:rPr lang="it-IT" sz="1700" kern="0" dirty="0">
                <a:solidFill>
                  <a:srgbClr val="2D2D8A"/>
                </a:solidFill>
                <a:latin typeface="Tahoma" pitchFamily="34" charset="0"/>
                <a:ea typeface="Tahoma" pitchFamily="34" charset="0"/>
                <a:cs typeface="Tahoma" pitchFamily="34" charset="0"/>
              </a:rPr>
              <a:t> MEGAMP: (SA+CFD+TAC) </a:t>
            </a:r>
            <a:r>
              <a:rPr lang="it-IT" sz="1700" kern="0" dirty="0" err="1">
                <a:solidFill>
                  <a:srgbClr val="2D2D8A"/>
                </a:solidFill>
                <a:latin typeface="Tahoma" pitchFamily="34" charset="0"/>
                <a:ea typeface="Tahoma" pitchFamily="34" charset="0"/>
                <a:cs typeface="Tahoma" pitchFamily="34" charset="0"/>
              </a:rPr>
              <a:t>modules</a:t>
            </a:r>
            <a:r>
              <a:rPr lang="en-US" sz="1700" dirty="0">
                <a:solidFill>
                  <a:srgbClr val="2D2D8A"/>
                </a:solidFill>
                <a:latin typeface="Tahoma" pitchFamily="34" charset="0"/>
                <a:ea typeface="Tahoma" pitchFamily="34" charset="0"/>
                <a:cs typeface="Tahoma" pitchFamily="34" charset="0"/>
              </a:rPr>
              <a:t> that allow a sequentially read out of both energy and timing information by means of a fast multiplexer circuit</a:t>
            </a:r>
          </a:p>
          <a:p>
            <a:pPr marL="342900" indent="-342900" algn="ctr" eaLnBrk="0" hangingPunct="0">
              <a:lnSpc>
                <a:spcPct val="80000"/>
              </a:lnSpc>
              <a:spcBef>
                <a:spcPct val="20000"/>
              </a:spcBef>
              <a:buClr>
                <a:srgbClr val="FFFFFF"/>
              </a:buClr>
              <a:buSzPct val="90000"/>
              <a:buFont typeface="Wingdings" pitchFamily="2" charset="2"/>
              <a:buNone/>
              <a:defRPr/>
            </a:pPr>
            <a:r>
              <a:rPr lang="en-US" sz="1500" i="1" dirty="0">
                <a:solidFill>
                  <a:srgbClr val="2D2D8A"/>
                </a:solidFill>
                <a:latin typeface="Tahoma" pitchFamily="34" charset="0"/>
                <a:ea typeface="Tahoma" pitchFamily="34" charset="0"/>
                <a:cs typeface="Tahoma" pitchFamily="34" charset="0"/>
              </a:rPr>
              <a:t>C. </a:t>
            </a:r>
            <a:r>
              <a:rPr lang="en-US" sz="1500" i="1" dirty="0" err="1">
                <a:solidFill>
                  <a:srgbClr val="2D2D8A"/>
                </a:solidFill>
                <a:latin typeface="Tahoma" pitchFamily="34" charset="0"/>
                <a:ea typeface="Tahoma" pitchFamily="34" charset="0"/>
                <a:cs typeface="Tahoma" pitchFamily="34" charset="0"/>
              </a:rPr>
              <a:t>Boiano</a:t>
            </a:r>
            <a:r>
              <a:rPr lang="en-US" sz="1500" i="1" dirty="0">
                <a:solidFill>
                  <a:srgbClr val="2D2D8A"/>
                </a:solidFill>
                <a:latin typeface="Tahoma" pitchFamily="34" charset="0"/>
                <a:ea typeface="Tahoma" pitchFamily="34" charset="0"/>
                <a:cs typeface="Tahoma" pitchFamily="34" charset="0"/>
              </a:rPr>
              <a:t> et al,  2012 IEEE NSS </a:t>
            </a:r>
            <a:r>
              <a:rPr lang="it-IT" sz="1500" i="1" dirty="0">
                <a:solidFill>
                  <a:srgbClr val="2D2D8A"/>
                </a:solidFill>
                <a:latin typeface="Tahoma" pitchFamily="34" charset="0"/>
                <a:ea typeface="Tahoma" pitchFamily="34" charset="0"/>
                <a:cs typeface="Tahoma" pitchFamily="34" charset="0"/>
              </a:rPr>
              <a:t>2012</a:t>
            </a:r>
          </a:p>
          <a:p>
            <a:pPr marL="342900" indent="-342900" algn="ctr" eaLnBrk="0" hangingPunct="0">
              <a:lnSpc>
                <a:spcPct val="80000"/>
              </a:lnSpc>
              <a:spcBef>
                <a:spcPct val="20000"/>
              </a:spcBef>
              <a:buClr>
                <a:srgbClr val="FFFFFF"/>
              </a:buClr>
              <a:buSzPct val="90000"/>
              <a:buFont typeface="Wingdings" pitchFamily="2" charset="2"/>
              <a:buNone/>
              <a:defRPr/>
            </a:pPr>
            <a:endParaRPr lang="it-IT" sz="1500" i="1" kern="0" dirty="0">
              <a:solidFill>
                <a:srgbClr val="2D2D8A"/>
              </a:solidFill>
              <a:latin typeface="Tahoma" pitchFamily="34" charset="0"/>
              <a:ea typeface="Tahoma" pitchFamily="34" charset="0"/>
              <a:cs typeface="Tahoma" pitchFamily="34" charset="0"/>
            </a:endParaRPr>
          </a:p>
          <a:p>
            <a:pPr marL="342900" indent="-342900" algn="ctr" eaLnBrk="0" hangingPunct="0">
              <a:lnSpc>
                <a:spcPct val="80000"/>
              </a:lnSpc>
              <a:spcBef>
                <a:spcPct val="20000"/>
              </a:spcBef>
              <a:buClr>
                <a:srgbClr val="FFFFFF"/>
              </a:buClr>
              <a:buSzPct val="90000"/>
              <a:buFont typeface="Wingdings" pitchFamily="2" charset="2"/>
              <a:buNone/>
              <a:defRPr/>
            </a:pPr>
            <a:r>
              <a:rPr lang="it-IT" kern="0" dirty="0">
                <a:solidFill>
                  <a:srgbClr val="2D2D8A"/>
                </a:solidFill>
                <a:latin typeface="Symbol" pitchFamily="18" charset="2"/>
                <a:cs typeface="Tahoma" pitchFamily="34" charset="0"/>
              </a:rPr>
              <a:t>D</a:t>
            </a:r>
            <a:r>
              <a:rPr lang="it-IT" kern="0" dirty="0">
                <a:solidFill>
                  <a:srgbClr val="2D2D8A"/>
                </a:solidFill>
                <a:latin typeface="Tahoma" pitchFamily="34" charset="0"/>
                <a:cs typeface="Tahoma" pitchFamily="34" charset="0"/>
              </a:rPr>
              <a:t>E (FWHM): </a:t>
            </a:r>
            <a:r>
              <a:rPr lang="it-IT" b="1" kern="0" dirty="0">
                <a:solidFill>
                  <a:srgbClr val="2D2D8A"/>
                </a:solidFill>
                <a:latin typeface="Tahoma" pitchFamily="34" charset="0"/>
                <a:cs typeface="Tahoma" pitchFamily="34" charset="0"/>
              </a:rPr>
              <a:t>34 </a:t>
            </a:r>
            <a:r>
              <a:rPr lang="it-IT" b="1" kern="0" dirty="0" err="1">
                <a:solidFill>
                  <a:srgbClr val="2D2D8A"/>
                </a:solidFill>
                <a:latin typeface="Tahoma" pitchFamily="34" charset="0"/>
                <a:cs typeface="Tahoma" pitchFamily="34" charset="0"/>
              </a:rPr>
              <a:t>keV</a:t>
            </a:r>
            <a:r>
              <a:rPr lang="it-IT" b="1" kern="0" dirty="0">
                <a:solidFill>
                  <a:srgbClr val="2D2D8A"/>
                </a:solidFill>
                <a:latin typeface="Tahoma" pitchFamily="34" charset="0"/>
                <a:cs typeface="Tahoma" pitchFamily="34" charset="0"/>
              </a:rPr>
              <a:t> </a:t>
            </a:r>
            <a:endParaRPr lang="it-IT" kern="0" dirty="0">
              <a:solidFill>
                <a:srgbClr val="2D2D8A"/>
              </a:solidFill>
              <a:latin typeface="Tahoma" pitchFamily="34" charset="0"/>
              <a:cs typeface="Tahoma" pitchFamily="34" charset="0"/>
            </a:endParaRPr>
          </a:p>
          <a:p>
            <a:pPr marL="342900" indent="-342900" algn="ctr" eaLnBrk="0" hangingPunct="0">
              <a:lnSpc>
                <a:spcPct val="80000"/>
              </a:lnSpc>
              <a:spcBef>
                <a:spcPct val="20000"/>
              </a:spcBef>
              <a:buClr>
                <a:srgbClr val="FFFFFF"/>
              </a:buClr>
              <a:buSzPct val="90000"/>
              <a:defRPr/>
            </a:pPr>
            <a:r>
              <a:rPr lang="it-IT" kern="0" dirty="0">
                <a:solidFill>
                  <a:srgbClr val="2D2D8A"/>
                </a:solidFill>
                <a:latin typeface="Symbol" pitchFamily="18" charset="2"/>
                <a:cs typeface="Tahoma" pitchFamily="34" charset="0"/>
              </a:rPr>
              <a:t>D</a:t>
            </a:r>
            <a:r>
              <a:rPr lang="it-IT" kern="0" dirty="0">
                <a:solidFill>
                  <a:srgbClr val="2D2D8A"/>
                </a:solidFill>
                <a:latin typeface="Tahoma" pitchFamily="34" charset="0"/>
                <a:cs typeface="Tahoma" pitchFamily="34" charset="0"/>
              </a:rPr>
              <a:t>t (FWHM): </a:t>
            </a:r>
            <a:r>
              <a:rPr lang="it-IT" b="1" kern="0" dirty="0">
                <a:solidFill>
                  <a:srgbClr val="2D2D8A"/>
                </a:solidFill>
                <a:latin typeface="Tahoma" pitchFamily="34" charset="0"/>
                <a:cs typeface="Tahoma" pitchFamily="34" charset="0"/>
              </a:rPr>
              <a:t>0.5 ns</a:t>
            </a:r>
            <a:endParaRPr lang="it-IT" kern="0" dirty="0">
              <a:solidFill>
                <a:srgbClr val="2D2D8A"/>
              </a:solidFill>
              <a:latin typeface="Times New Roman"/>
            </a:endParaRPr>
          </a:p>
        </p:txBody>
      </p:sp>
      <p:pic>
        <p:nvPicPr>
          <p:cNvPr id="38914" name="Picture 8" descr="2011-05-24 14.48.00.jpg"/>
          <p:cNvPicPr>
            <a:picLocks noChangeAspect="1"/>
          </p:cNvPicPr>
          <p:nvPr/>
        </p:nvPicPr>
        <p:blipFill>
          <a:blip r:embed="rId2"/>
          <a:srcRect/>
          <a:stretch>
            <a:fillRect/>
          </a:stretch>
        </p:blipFill>
        <p:spPr bwMode="auto">
          <a:xfrm>
            <a:off x="277813" y="587375"/>
            <a:ext cx="3779837" cy="2955925"/>
          </a:xfrm>
          <a:prstGeom prst="rect">
            <a:avLst/>
          </a:prstGeom>
          <a:noFill/>
          <a:ln w="9525">
            <a:noFill/>
            <a:miter lim="800000"/>
            <a:headEnd/>
            <a:tailEnd/>
          </a:ln>
        </p:spPr>
      </p:pic>
      <p:sp>
        <p:nvSpPr>
          <p:cNvPr id="38915" name="Rectangle 10"/>
          <p:cNvSpPr>
            <a:spLocks noChangeArrowheads="1"/>
          </p:cNvSpPr>
          <p:nvPr/>
        </p:nvSpPr>
        <p:spPr bwMode="auto">
          <a:xfrm>
            <a:off x="0" y="-26988"/>
            <a:ext cx="9144000" cy="588963"/>
          </a:xfrm>
          <a:prstGeom prst="rect">
            <a:avLst/>
          </a:prstGeom>
          <a:solidFill>
            <a:srgbClr val="2D2D8A"/>
          </a:solidFill>
          <a:ln w="9525">
            <a:noFill/>
            <a:miter lim="800000"/>
            <a:headEnd/>
            <a:tailEnd/>
          </a:ln>
        </p:spPr>
        <p:txBody>
          <a:bodyPr anchor="ctr"/>
          <a:lstStyle/>
          <a:p>
            <a:pPr algn="ctr"/>
            <a:r>
              <a:rPr lang="it-IT" sz="2400" b="1">
                <a:solidFill>
                  <a:srgbClr val="FFCC00"/>
                </a:solidFill>
                <a:latin typeface="Symbol" pitchFamily="18" charset="2"/>
                <a:cs typeface="Tahoma" pitchFamily="34" charset="0"/>
              </a:rPr>
              <a:t>D</a:t>
            </a:r>
            <a:r>
              <a:rPr lang="it-IT" sz="2400" b="1">
                <a:solidFill>
                  <a:srgbClr val="FFCC00"/>
                </a:solidFill>
                <a:latin typeface="Tahoma" pitchFamily="34" charset="0"/>
                <a:cs typeface="Tahoma" pitchFamily="34" charset="0"/>
              </a:rPr>
              <a:t>E stage: DSSD 40 </a:t>
            </a:r>
            <a:r>
              <a:rPr lang="it-IT" sz="2400" b="1">
                <a:solidFill>
                  <a:srgbClr val="FFCC00"/>
                </a:solidFill>
                <a:latin typeface="Symbol" pitchFamily="18" charset="2"/>
                <a:cs typeface="Tahoma" pitchFamily="34" charset="0"/>
              </a:rPr>
              <a:t>m</a:t>
            </a:r>
            <a:r>
              <a:rPr lang="it-IT" sz="2400" b="1">
                <a:solidFill>
                  <a:srgbClr val="FFCC00"/>
                </a:solidFill>
                <a:latin typeface="Tahoma" pitchFamily="34" charset="0"/>
                <a:cs typeface="Tahoma" pitchFamily="34" charset="0"/>
              </a:rPr>
              <a:t>m</a:t>
            </a:r>
          </a:p>
        </p:txBody>
      </p:sp>
      <p:pic>
        <p:nvPicPr>
          <p:cNvPr id="38916" name="Immagine 6"/>
          <p:cNvPicPr>
            <a:picLocks noChangeAspect="1" noChangeArrowheads="1"/>
          </p:cNvPicPr>
          <p:nvPr/>
        </p:nvPicPr>
        <p:blipFill>
          <a:blip r:embed="rId3"/>
          <a:srcRect l="33125" t="4414" r="26250"/>
          <a:stretch>
            <a:fillRect/>
          </a:stretch>
        </p:blipFill>
        <p:spPr bwMode="auto">
          <a:xfrm>
            <a:off x="5940425" y="723900"/>
            <a:ext cx="1749425" cy="548481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4295775" y="3667125"/>
            <a:ext cx="4714875" cy="3190875"/>
          </a:xfrm>
        </p:spPr>
        <p:txBody>
          <a:bodyPr/>
          <a:lstStyle/>
          <a:p>
            <a:pPr marL="0" indent="0" algn="just">
              <a:lnSpc>
                <a:spcPct val="80000"/>
              </a:lnSpc>
              <a:buFont typeface="Wingdings" pitchFamily="2" charset="2"/>
              <a:buNone/>
            </a:pPr>
            <a:r>
              <a:rPr lang="it-IT" sz="1800" b="1" smtClean="0">
                <a:solidFill>
                  <a:srgbClr val="2D2D8A"/>
                </a:solidFill>
                <a:latin typeface="Tahoma" pitchFamily="34" charset="0"/>
                <a:cs typeface="Tahoma" pitchFamily="34" charset="0"/>
              </a:rPr>
              <a:t>Innovative readout electronics by means of an 32-channel ASIC chip</a:t>
            </a:r>
            <a:r>
              <a:rPr lang="it-IT" sz="1800" smtClean="0">
                <a:solidFill>
                  <a:srgbClr val="2D2D8A"/>
                </a:solidFill>
                <a:latin typeface="Tahoma" pitchFamily="34" charset="0"/>
                <a:cs typeface="Tahoma" pitchFamily="34" charset="0"/>
              </a:rPr>
              <a:t> manufactured by IDEAS-GM (Norway)</a:t>
            </a:r>
            <a:r>
              <a:rPr lang="en-GB" sz="1800" smtClean="0">
                <a:solidFill>
                  <a:srgbClr val="2D2D8A"/>
                </a:solidFill>
                <a:latin typeface="Tahoma" pitchFamily="34" charset="0"/>
                <a:cs typeface="Tahoma" pitchFamily="34" charset="0"/>
              </a:rPr>
              <a:t> </a:t>
            </a:r>
            <a:r>
              <a:rPr lang="en-US" sz="1800" smtClean="0">
                <a:solidFill>
                  <a:srgbClr val="2D2D8A"/>
                </a:solidFill>
                <a:latin typeface="Tahoma" pitchFamily="34" charset="0"/>
                <a:cs typeface="Tahoma" pitchFamily="34" charset="0"/>
              </a:rPr>
              <a:t>dedicated to the treatment of the linear and the logical part of the electronic signals coming from the detector strips. </a:t>
            </a:r>
          </a:p>
          <a:p>
            <a:pPr marL="0" indent="0" algn="just">
              <a:lnSpc>
                <a:spcPct val="80000"/>
              </a:lnSpc>
              <a:buFont typeface="Wingdings" pitchFamily="2" charset="2"/>
              <a:buNone/>
            </a:pPr>
            <a:endParaRPr lang="it-IT" sz="1800" smtClean="0">
              <a:solidFill>
                <a:srgbClr val="2D2D8A"/>
              </a:solidFill>
              <a:latin typeface="Tahoma" pitchFamily="34" charset="0"/>
              <a:cs typeface="Tahoma" pitchFamily="34" charset="0"/>
            </a:endParaRPr>
          </a:p>
          <a:p>
            <a:pPr marL="0" indent="0" algn="just">
              <a:lnSpc>
                <a:spcPct val="80000"/>
              </a:lnSpc>
              <a:buFont typeface="Wingdings" pitchFamily="2" charset="2"/>
              <a:buNone/>
            </a:pPr>
            <a:r>
              <a:rPr lang="it-IT" sz="1800" smtClean="0">
                <a:solidFill>
                  <a:srgbClr val="2D2D8A"/>
                </a:solidFill>
                <a:latin typeface="Tahoma" pitchFamily="34" charset="0"/>
                <a:cs typeface="Tahoma" pitchFamily="34" charset="0"/>
              </a:rPr>
              <a:t>Energy Resolution achieved: </a:t>
            </a:r>
            <a:r>
              <a:rPr lang="it-IT" sz="1800" b="1" smtClean="0">
                <a:solidFill>
                  <a:srgbClr val="2D2D8A"/>
                </a:solidFill>
                <a:latin typeface="Tahoma" pitchFamily="34" charset="0"/>
                <a:cs typeface="Tahoma" pitchFamily="34" charset="0"/>
              </a:rPr>
              <a:t>80 keV</a:t>
            </a:r>
            <a:endParaRPr lang="it-IT" sz="1800" smtClean="0">
              <a:solidFill>
                <a:srgbClr val="2D2D8A"/>
              </a:solidFill>
              <a:latin typeface="Tahoma" pitchFamily="34" charset="0"/>
              <a:cs typeface="Tahoma" pitchFamily="34" charset="0"/>
            </a:endParaRPr>
          </a:p>
          <a:p>
            <a:pPr marL="0" indent="0" algn="just">
              <a:lnSpc>
                <a:spcPct val="80000"/>
              </a:lnSpc>
              <a:buFont typeface="Wingdings" pitchFamily="2" charset="2"/>
              <a:buNone/>
            </a:pPr>
            <a:endParaRPr lang="it-IT" sz="1800" smtClean="0">
              <a:solidFill>
                <a:srgbClr val="2D2D8A"/>
              </a:solidFill>
              <a:latin typeface="Tahoma" pitchFamily="34" charset="0"/>
              <a:cs typeface="Tahoma" pitchFamily="34" charset="0"/>
            </a:endParaRPr>
          </a:p>
          <a:p>
            <a:pPr marL="0" indent="0" algn="just">
              <a:lnSpc>
                <a:spcPct val="80000"/>
              </a:lnSpc>
              <a:buFont typeface="Wingdings" pitchFamily="2" charset="2"/>
              <a:buNone/>
            </a:pPr>
            <a:r>
              <a:rPr lang="en-US" sz="1700" i="1" smtClean="0">
                <a:solidFill>
                  <a:srgbClr val="2D2D8A"/>
                </a:solidFill>
                <a:latin typeface="Tahoma" pitchFamily="34" charset="0"/>
                <a:cs typeface="Tahoma" pitchFamily="34" charset="0"/>
              </a:rPr>
              <a:t>M. Romoli et al., </a:t>
            </a:r>
            <a:r>
              <a:rPr lang="en-GB" sz="1700" i="1" smtClean="0">
                <a:solidFill>
                  <a:srgbClr val="2D2D8A"/>
                </a:solidFill>
                <a:latin typeface="Tahoma" pitchFamily="34" charset="0"/>
                <a:cs typeface="Tahoma" pitchFamily="34" charset="0"/>
              </a:rPr>
              <a:t>NIM B 266, 4637 (2008)</a:t>
            </a:r>
          </a:p>
          <a:p>
            <a:pPr marL="0" indent="0" algn="just">
              <a:lnSpc>
                <a:spcPct val="80000"/>
              </a:lnSpc>
              <a:buFont typeface="Wingdings" pitchFamily="2" charset="2"/>
              <a:buNone/>
            </a:pPr>
            <a:r>
              <a:rPr lang="en-GB" sz="1700" i="1" smtClean="0">
                <a:solidFill>
                  <a:srgbClr val="2D2D8A"/>
                </a:solidFill>
                <a:latin typeface="Tahoma" pitchFamily="34" charset="0"/>
                <a:cs typeface="Tahoma" pitchFamily="34" charset="0"/>
              </a:rPr>
              <a:t>E. Strano et al., NIM B, Proceeding of the EMIS 2012 (to be published)</a:t>
            </a:r>
            <a:endParaRPr lang="it-IT" sz="1800" smtClean="0">
              <a:solidFill>
                <a:srgbClr val="2D2D8A"/>
              </a:solidFill>
              <a:latin typeface="Tahoma" pitchFamily="34" charset="0"/>
              <a:cs typeface="Tahoma" pitchFamily="34" charset="0"/>
            </a:endParaRPr>
          </a:p>
        </p:txBody>
      </p:sp>
      <p:pic>
        <p:nvPicPr>
          <p:cNvPr id="39938" name="Picture 4" descr="IMGP0894"/>
          <p:cNvPicPr>
            <a:picLocks noChangeAspect="1" noChangeArrowheads="1"/>
          </p:cNvPicPr>
          <p:nvPr/>
        </p:nvPicPr>
        <p:blipFill>
          <a:blip r:embed="rId3">
            <a:lum contrast="-36000"/>
          </a:blip>
          <a:srcRect l="6319" r="8673"/>
          <a:stretch>
            <a:fillRect/>
          </a:stretch>
        </p:blipFill>
        <p:spPr bwMode="auto">
          <a:xfrm>
            <a:off x="107950" y="620713"/>
            <a:ext cx="2879725" cy="2528887"/>
          </a:xfrm>
          <a:prstGeom prst="rect">
            <a:avLst/>
          </a:prstGeom>
          <a:noFill/>
          <a:ln w="12700">
            <a:solidFill>
              <a:srgbClr val="000000"/>
            </a:solidFill>
            <a:miter lim="800000"/>
            <a:headEnd/>
            <a:tailEnd/>
          </a:ln>
        </p:spPr>
      </p:pic>
      <p:sp>
        <p:nvSpPr>
          <p:cNvPr id="39939" name="Rectangle 10"/>
          <p:cNvSpPr>
            <a:spLocks noChangeArrowheads="1"/>
          </p:cNvSpPr>
          <p:nvPr/>
        </p:nvSpPr>
        <p:spPr bwMode="auto">
          <a:xfrm>
            <a:off x="0" y="-26988"/>
            <a:ext cx="9144000" cy="588963"/>
          </a:xfrm>
          <a:prstGeom prst="rect">
            <a:avLst/>
          </a:prstGeom>
          <a:solidFill>
            <a:srgbClr val="2D2D8A"/>
          </a:solidFill>
          <a:ln w="9525">
            <a:noFill/>
            <a:miter lim="800000"/>
            <a:headEnd/>
            <a:tailEnd/>
          </a:ln>
        </p:spPr>
        <p:txBody>
          <a:bodyPr anchor="ctr"/>
          <a:lstStyle/>
          <a:p>
            <a:pPr algn="ctr"/>
            <a:r>
              <a:rPr lang="it-IT" sz="2400" b="1">
                <a:solidFill>
                  <a:srgbClr val="FFCC00"/>
                </a:solidFill>
                <a:latin typeface="Symbol" pitchFamily="18" charset="2"/>
                <a:cs typeface="Tahoma" pitchFamily="34" charset="0"/>
              </a:rPr>
              <a:t>E</a:t>
            </a:r>
            <a:r>
              <a:rPr lang="it-IT" sz="2400" b="1">
                <a:solidFill>
                  <a:srgbClr val="FFCC00"/>
                </a:solidFill>
                <a:latin typeface="Tahoma" pitchFamily="34" charset="0"/>
                <a:cs typeface="Tahoma" pitchFamily="34" charset="0"/>
              </a:rPr>
              <a:t> stage: DSSD 300 </a:t>
            </a:r>
            <a:r>
              <a:rPr lang="it-IT" sz="2400" b="1">
                <a:solidFill>
                  <a:srgbClr val="FFCC00"/>
                </a:solidFill>
                <a:latin typeface="Symbol" pitchFamily="18" charset="2"/>
                <a:cs typeface="Tahoma" pitchFamily="34" charset="0"/>
              </a:rPr>
              <a:t>m</a:t>
            </a:r>
            <a:r>
              <a:rPr lang="it-IT" sz="2400" b="1">
                <a:solidFill>
                  <a:srgbClr val="FFCC00"/>
                </a:solidFill>
                <a:latin typeface="Tahoma" pitchFamily="34" charset="0"/>
                <a:cs typeface="Tahoma" pitchFamily="34" charset="0"/>
              </a:rPr>
              <a:t>m</a:t>
            </a:r>
          </a:p>
        </p:txBody>
      </p:sp>
      <p:pic>
        <p:nvPicPr>
          <p:cNvPr id="39940" name="Picture 3"/>
          <p:cNvPicPr>
            <a:picLocks noChangeAspect="1" noChangeArrowheads="1"/>
          </p:cNvPicPr>
          <p:nvPr/>
        </p:nvPicPr>
        <p:blipFill>
          <a:blip r:embed="rId4"/>
          <a:srcRect/>
          <a:stretch>
            <a:fillRect/>
          </a:stretch>
        </p:blipFill>
        <p:spPr bwMode="auto">
          <a:xfrm>
            <a:off x="2987675" y="855663"/>
            <a:ext cx="3570288" cy="2224087"/>
          </a:xfrm>
          <a:prstGeom prst="rect">
            <a:avLst/>
          </a:prstGeom>
          <a:noFill/>
          <a:ln w="9525">
            <a:noFill/>
            <a:miter lim="800000"/>
            <a:headEnd/>
            <a:tailEnd/>
          </a:ln>
        </p:spPr>
      </p:pic>
      <p:sp>
        <p:nvSpPr>
          <p:cNvPr id="39941" name="Rettangolo 1"/>
          <p:cNvSpPr>
            <a:spLocks noChangeArrowheads="1"/>
          </p:cNvSpPr>
          <p:nvPr/>
        </p:nvSpPr>
        <p:spPr bwMode="auto">
          <a:xfrm>
            <a:off x="3352800" y="661988"/>
            <a:ext cx="2438400" cy="246062"/>
          </a:xfrm>
          <a:prstGeom prst="rect">
            <a:avLst/>
          </a:prstGeom>
          <a:noFill/>
          <a:ln w="9525">
            <a:noFill/>
            <a:miter lim="800000"/>
            <a:headEnd/>
            <a:tailEnd/>
          </a:ln>
        </p:spPr>
        <p:txBody>
          <a:bodyPr>
            <a:spAutoFit/>
          </a:bodyPr>
          <a:lstStyle/>
          <a:p>
            <a:r>
              <a:rPr lang="it-IT" sz="1000" b="1">
                <a:latin typeface="Tahoma" pitchFamily="34" charset="0"/>
                <a:cs typeface="Tahoma" pitchFamily="34" charset="0"/>
              </a:rPr>
              <a:t>ASIC electronic board VATA</a:t>
            </a:r>
            <a:endParaRPr lang="it-IT" sz="1000" b="1"/>
          </a:p>
        </p:txBody>
      </p:sp>
      <p:pic>
        <p:nvPicPr>
          <p:cNvPr id="39942" name="Picture 3"/>
          <p:cNvPicPr>
            <a:picLocks noChangeAspect="1" noChangeArrowheads="1"/>
          </p:cNvPicPr>
          <p:nvPr/>
        </p:nvPicPr>
        <p:blipFill>
          <a:blip r:embed="rId5"/>
          <a:srcRect/>
          <a:stretch>
            <a:fillRect/>
          </a:stretch>
        </p:blipFill>
        <p:spPr bwMode="auto">
          <a:xfrm>
            <a:off x="6446838" y="723900"/>
            <a:ext cx="2563812" cy="2152650"/>
          </a:xfrm>
          <a:prstGeom prst="rect">
            <a:avLst/>
          </a:prstGeom>
          <a:noFill/>
          <a:ln w="9525">
            <a:noFill/>
            <a:miter lim="800000"/>
            <a:headEnd/>
            <a:tailEnd/>
          </a:ln>
        </p:spPr>
      </p:pic>
      <p:pic>
        <p:nvPicPr>
          <p:cNvPr id="39943" name="Picture 2"/>
          <p:cNvPicPr>
            <a:picLocks noChangeAspect="1" noChangeArrowheads="1"/>
          </p:cNvPicPr>
          <p:nvPr/>
        </p:nvPicPr>
        <p:blipFill>
          <a:blip r:embed="rId6"/>
          <a:srcRect/>
          <a:stretch>
            <a:fillRect/>
          </a:stretch>
        </p:blipFill>
        <p:spPr bwMode="auto">
          <a:xfrm>
            <a:off x="107950" y="3692525"/>
            <a:ext cx="4048125" cy="2373313"/>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3|5.3|7.2|7|10.7|16.8"/>
</p:tagLst>
</file>

<file path=ppt/tags/tag10.xml><?xml version="1.0" encoding="utf-8"?>
<p:tagLst xmlns:a="http://schemas.openxmlformats.org/drawingml/2006/main" xmlns:r="http://schemas.openxmlformats.org/officeDocument/2006/relationships" xmlns:p="http://schemas.openxmlformats.org/presentationml/2006/main">
  <p:tag name="TIMING" val="|0.3|0.2|0.2|21.5"/>
</p:tagLst>
</file>

<file path=ppt/tags/tag11.xml><?xml version="1.0" encoding="utf-8"?>
<p:tagLst xmlns:a="http://schemas.openxmlformats.org/drawingml/2006/main" xmlns:r="http://schemas.openxmlformats.org/officeDocument/2006/relationships" xmlns:p="http://schemas.openxmlformats.org/presentationml/2006/main">
  <p:tag name="TIMING" val="|0.6|8.3|6.6|5.2|1.9|6.3|10|5.6"/>
</p:tagLst>
</file>

<file path=ppt/tags/tag2.xml><?xml version="1.0" encoding="utf-8"?>
<p:tagLst xmlns:a="http://schemas.openxmlformats.org/drawingml/2006/main" xmlns:r="http://schemas.openxmlformats.org/officeDocument/2006/relationships" xmlns:p="http://schemas.openxmlformats.org/presentationml/2006/main">
  <p:tag name="TIMING" val="|0.9|2.2|12.4|32.5|3.4"/>
</p:tagLst>
</file>

<file path=ppt/tags/tag3.xml><?xml version="1.0" encoding="utf-8"?>
<p:tagLst xmlns:a="http://schemas.openxmlformats.org/drawingml/2006/main" xmlns:r="http://schemas.openxmlformats.org/officeDocument/2006/relationships" xmlns:p="http://schemas.openxmlformats.org/presentationml/2006/main">
  <p:tag name="TIMING" val="|0.6|1.6|4.6|2.9|3.1|6.5|7"/>
</p:tagLst>
</file>

<file path=ppt/tags/tag4.xml><?xml version="1.0" encoding="utf-8"?>
<p:tagLst xmlns:a="http://schemas.openxmlformats.org/drawingml/2006/main" xmlns:r="http://schemas.openxmlformats.org/officeDocument/2006/relationships" xmlns:p="http://schemas.openxmlformats.org/presentationml/2006/main">
  <p:tag name="TIMING" val="|9.8|3.4|2.1|0.9|3.1|13.5"/>
</p:tagLst>
</file>

<file path=ppt/tags/tag5.xml><?xml version="1.0" encoding="utf-8"?>
<p:tagLst xmlns:a="http://schemas.openxmlformats.org/drawingml/2006/main" xmlns:r="http://schemas.openxmlformats.org/officeDocument/2006/relationships" xmlns:p="http://schemas.openxmlformats.org/presentationml/2006/main">
  <p:tag name="TIMING" val="|2.2|3.4|2.1|9.9|8.7"/>
</p:tagLst>
</file>

<file path=ppt/tags/tag6.xml><?xml version="1.0" encoding="utf-8"?>
<p:tagLst xmlns:a="http://schemas.openxmlformats.org/drawingml/2006/main" xmlns:r="http://schemas.openxmlformats.org/officeDocument/2006/relationships" xmlns:p="http://schemas.openxmlformats.org/presentationml/2006/main">
  <p:tag name="TIMING" val="|0.3|2.7|1.1|1|1.1"/>
</p:tagLst>
</file>

<file path=ppt/tags/tag7.xml><?xml version="1.0" encoding="utf-8"?>
<p:tagLst xmlns:a="http://schemas.openxmlformats.org/drawingml/2006/main" xmlns:r="http://schemas.openxmlformats.org/officeDocument/2006/relationships" xmlns:p="http://schemas.openxmlformats.org/presentationml/2006/main">
  <p:tag name="TIMING" val="|0.6|3.8|5|25"/>
</p:tagLst>
</file>

<file path=ppt/tags/tag8.xml><?xml version="1.0" encoding="utf-8"?>
<p:tagLst xmlns:a="http://schemas.openxmlformats.org/drawingml/2006/main" xmlns:r="http://schemas.openxmlformats.org/officeDocument/2006/relationships" xmlns:p="http://schemas.openxmlformats.org/presentationml/2006/main">
  <p:tag name="TIMING" val="|0.6|10.1|25.7"/>
</p:tagLst>
</file>

<file path=ppt/tags/tag9.xml><?xml version="1.0" encoding="utf-8"?>
<p:tagLst xmlns:a="http://schemas.openxmlformats.org/drawingml/2006/main" xmlns:r="http://schemas.openxmlformats.org/officeDocument/2006/relationships" xmlns:p="http://schemas.openxmlformats.org/presentationml/2006/main">
  <p:tag name="TIMING" val="|8.1|8.7|21.9"/>
</p:tagLst>
</file>

<file path=ppt/theme/theme1.xml><?xml version="1.0" encoding="utf-8"?>
<a:theme xmlns:a="http://schemas.openxmlformats.org/drawingml/2006/main" name="Personalizza struttura">
  <a:themeElements>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ersonalizza struttura 13">
        <a:dk1>
          <a:srgbClr val="000000"/>
        </a:dk1>
        <a:lt1>
          <a:srgbClr val="FFFFFF"/>
        </a:lt1>
        <a:dk2>
          <a:srgbClr val="CC0000"/>
        </a:dk2>
        <a:lt2>
          <a:srgbClr val="999966"/>
        </a:lt2>
        <a:accent1>
          <a:srgbClr val="CCCCCC"/>
        </a:accent1>
        <a:accent2>
          <a:srgbClr val="003399"/>
        </a:accent2>
        <a:accent3>
          <a:srgbClr val="FFFFFF"/>
        </a:accent3>
        <a:accent4>
          <a:srgbClr val="000000"/>
        </a:accent4>
        <a:accent5>
          <a:srgbClr val="E2E2E2"/>
        </a:accent5>
        <a:accent6>
          <a:srgbClr val="002D8A"/>
        </a:accent6>
        <a:hlink>
          <a:srgbClr val="666699"/>
        </a:hlink>
        <a:folHlink>
          <a:srgbClr val="003399"/>
        </a:folHlink>
      </a:clrScheme>
      <a:clrMap bg1="lt1" tx1="dk1" bg2="lt2" tx2="dk2" accent1="accent1" accent2="accent2" accent3="accent3" accent4="accent4" accent5="accent5" accent6="accent6" hlink="hlink" folHlink="folHlink"/>
    </a:extraClrScheme>
    <a:extraClrScheme>
      <a:clrScheme name="Personalizza struttura 14">
        <a:dk1>
          <a:srgbClr val="000000"/>
        </a:dk1>
        <a:lt1>
          <a:srgbClr val="FFFFFF"/>
        </a:lt1>
        <a:dk2>
          <a:srgbClr val="CC0000"/>
        </a:dk2>
        <a:lt2>
          <a:srgbClr val="660066"/>
        </a:lt2>
        <a:accent1>
          <a:srgbClr val="CCCCCC"/>
        </a:accent1>
        <a:accent2>
          <a:srgbClr val="003399"/>
        </a:accent2>
        <a:accent3>
          <a:srgbClr val="FFFFFF"/>
        </a:accent3>
        <a:accent4>
          <a:srgbClr val="000000"/>
        </a:accent4>
        <a:accent5>
          <a:srgbClr val="E2E2E2"/>
        </a:accent5>
        <a:accent6>
          <a:srgbClr val="002D8A"/>
        </a:accent6>
        <a:hlink>
          <a:srgbClr val="666699"/>
        </a:hlink>
        <a:folHlink>
          <a:srgbClr val="003399"/>
        </a:folHlink>
      </a:clrScheme>
      <a:clrMap bg1="lt1" tx1="dk1" bg2="lt2" tx2="dk2" accent1="accent1" accent2="accent2" accent3="accent3" accent4="accent4" accent5="accent5" accent6="accent6" hlink="hlink" folHlink="folHlink"/>
    </a:extraClrScheme>
    <a:extraClrScheme>
      <a:clrScheme name="Personalizza struttura 15">
        <a:dk1>
          <a:srgbClr val="000000"/>
        </a:dk1>
        <a:lt1>
          <a:srgbClr val="FFFFFF"/>
        </a:lt1>
        <a:dk2>
          <a:srgbClr val="660066"/>
        </a:dk2>
        <a:lt2>
          <a:srgbClr val="660066"/>
        </a:lt2>
        <a:accent1>
          <a:srgbClr val="CCCCCC"/>
        </a:accent1>
        <a:accent2>
          <a:srgbClr val="003399"/>
        </a:accent2>
        <a:accent3>
          <a:srgbClr val="FFFFFF"/>
        </a:accent3>
        <a:accent4>
          <a:srgbClr val="000000"/>
        </a:accent4>
        <a:accent5>
          <a:srgbClr val="E2E2E2"/>
        </a:accent5>
        <a:accent6>
          <a:srgbClr val="002D8A"/>
        </a:accent6>
        <a:hlink>
          <a:srgbClr val="666699"/>
        </a:hlink>
        <a:folHlink>
          <a:srgbClr val="003399"/>
        </a:folHlink>
      </a:clrScheme>
      <a:clrMap bg1="lt1" tx1="dk1" bg2="lt2" tx2="dk2" accent1="accent1" accent2="accent2" accent3="accent3" accent4="accent4" accent5="accent5" accent6="accent6" hlink="hlink" folHlink="folHlink"/>
    </a:extraClrScheme>
    <a:extraClrScheme>
      <a:clrScheme name="Personalizza struttura 16">
        <a:dk1>
          <a:srgbClr val="000000"/>
        </a:dk1>
        <a:lt1>
          <a:srgbClr val="FFFFFF"/>
        </a:lt1>
        <a:dk2>
          <a:srgbClr val="003399"/>
        </a:dk2>
        <a:lt2>
          <a:srgbClr val="003399"/>
        </a:lt2>
        <a:accent1>
          <a:srgbClr val="CCCCCC"/>
        </a:accent1>
        <a:accent2>
          <a:srgbClr val="003399"/>
        </a:accent2>
        <a:accent3>
          <a:srgbClr val="FFFFFF"/>
        </a:accent3>
        <a:accent4>
          <a:srgbClr val="000000"/>
        </a:accent4>
        <a:accent5>
          <a:srgbClr val="E2E2E2"/>
        </a:accent5>
        <a:accent6>
          <a:srgbClr val="002D8A"/>
        </a:accent6>
        <a:hlink>
          <a:srgbClr val="666699"/>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yers">
  <a:themeElements>
    <a:clrScheme name="">
      <a:dk1>
        <a:srgbClr val="000000"/>
      </a:dk1>
      <a:lt1>
        <a:srgbClr val="FFFFFF"/>
      </a:lt1>
      <a:dk2>
        <a:srgbClr val="003399"/>
      </a:dk2>
      <a:lt2>
        <a:srgbClr val="FFFFFF"/>
      </a:lt2>
      <a:accent1>
        <a:srgbClr val="FFFFFF"/>
      </a:accent1>
      <a:accent2>
        <a:srgbClr val="003399"/>
      </a:accent2>
      <a:accent3>
        <a:srgbClr val="FFFFFF"/>
      </a:accent3>
      <a:accent4>
        <a:srgbClr val="000000"/>
      </a:accent4>
      <a:accent5>
        <a:srgbClr val="FFFFFF"/>
      </a:accent5>
      <a:accent6>
        <a:srgbClr val="002D8A"/>
      </a:accent6>
      <a:hlink>
        <a:srgbClr val="666699"/>
      </a:hlink>
      <a:folHlink>
        <a:srgbClr val="FFFFFF"/>
      </a:folHlink>
    </a:clrScheme>
    <a:fontScheme name="Layer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Layers 11">
        <a:dk1>
          <a:srgbClr val="000000"/>
        </a:dk1>
        <a:lt1>
          <a:srgbClr val="FFFFFF"/>
        </a:lt1>
        <a:dk2>
          <a:srgbClr val="CC0000"/>
        </a:dk2>
        <a:lt2>
          <a:srgbClr val="999966"/>
        </a:lt2>
        <a:accent1>
          <a:srgbClr val="CCCCCC"/>
        </a:accent1>
        <a:accent2>
          <a:srgbClr val="003399"/>
        </a:accent2>
        <a:accent3>
          <a:srgbClr val="FFFFFF"/>
        </a:accent3>
        <a:accent4>
          <a:srgbClr val="000000"/>
        </a:accent4>
        <a:accent5>
          <a:srgbClr val="E2E2E2"/>
        </a:accent5>
        <a:accent6>
          <a:srgbClr val="002D8A"/>
        </a:accent6>
        <a:hlink>
          <a:srgbClr val="666699"/>
        </a:hlink>
        <a:folHlink>
          <a:srgbClr val="003399"/>
        </a:folHlink>
      </a:clrScheme>
      <a:clrMap bg1="lt1" tx1="dk1" bg2="lt2" tx2="dk2" accent1="accent1" accent2="accent2" accent3="accent3" accent4="accent4" accent5="accent5" accent6="accent6" hlink="hlink" folHlink="folHlink"/>
    </a:extraClrScheme>
    <a:extraClrScheme>
      <a:clrScheme name="Layers 12">
        <a:dk1>
          <a:srgbClr val="000000"/>
        </a:dk1>
        <a:lt1>
          <a:srgbClr val="FFFFFF"/>
        </a:lt1>
        <a:dk2>
          <a:srgbClr val="CC0000"/>
        </a:dk2>
        <a:lt2>
          <a:srgbClr val="660066"/>
        </a:lt2>
        <a:accent1>
          <a:srgbClr val="CCCCCC"/>
        </a:accent1>
        <a:accent2>
          <a:srgbClr val="003399"/>
        </a:accent2>
        <a:accent3>
          <a:srgbClr val="FFFFFF"/>
        </a:accent3>
        <a:accent4>
          <a:srgbClr val="000000"/>
        </a:accent4>
        <a:accent5>
          <a:srgbClr val="E2E2E2"/>
        </a:accent5>
        <a:accent6>
          <a:srgbClr val="002D8A"/>
        </a:accent6>
        <a:hlink>
          <a:srgbClr val="666699"/>
        </a:hlink>
        <a:folHlink>
          <a:srgbClr val="003399"/>
        </a:folHlink>
      </a:clrScheme>
      <a:clrMap bg1="lt1" tx1="dk1" bg2="lt2" tx2="dk2" accent1="accent1" accent2="accent2" accent3="accent3" accent4="accent4" accent5="accent5" accent6="accent6" hlink="hlink" folHlink="folHlink"/>
    </a:extraClrScheme>
    <a:extraClrScheme>
      <a:clrScheme name="Layers 13">
        <a:dk1>
          <a:srgbClr val="000000"/>
        </a:dk1>
        <a:lt1>
          <a:srgbClr val="FFFFFF"/>
        </a:lt1>
        <a:dk2>
          <a:srgbClr val="660066"/>
        </a:dk2>
        <a:lt2>
          <a:srgbClr val="660066"/>
        </a:lt2>
        <a:accent1>
          <a:srgbClr val="CCCCCC"/>
        </a:accent1>
        <a:accent2>
          <a:srgbClr val="003399"/>
        </a:accent2>
        <a:accent3>
          <a:srgbClr val="FFFFFF"/>
        </a:accent3>
        <a:accent4>
          <a:srgbClr val="000000"/>
        </a:accent4>
        <a:accent5>
          <a:srgbClr val="E2E2E2"/>
        </a:accent5>
        <a:accent6>
          <a:srgbClr val="002D8A"/>
        </a:accent6>
        <a:hlink>
          <a:srgbClr val="666699"/>
        </a:hlink>
        <a:folHlink>
          <a:srgbClr val="003399"/>
        </a:folHlink>
      </a:clrScheme>
      <a:clrMap bg1="lt1" tx1="dk1" bg2="lt2" tx2="dk2" accent1="accent1" accent2="accent2" accent3="accent3" accent4="accent4" accent5="accent5" accent6="accent6" hlink="hlink" folHlink="folHlink"/>
    </a:extraClrScheme>
    <a:extraClrScheme>
      <a:clrScheme name="Layers 14">
        <a:dk1>
          <a:srgbClr val="000000"/>
        </a:dk1>
        <a:lt1>
          <a:srgbClr val="FFFFFF"/>
        </a:lt1>
        <a:dk2>
          <a:srgbClr val="003399"/>
        </a:dk2>
        <a:lt2>
          <a:srgbClr val="003399"/>
        </a:lt2>
        <a:accent1>
          <a:srgbClr val="CCCCCC"/>
        </a:accent1>
        <a:accent2>
          <a:srgbClr val="003399"/>
        </a:accent2>
        <a:accent3>
          <a:srgbClr val="FFFFFF"/>
        </a:accent3>
        <a:accent4>
          <a:srgbClr val="000000"/>
        </a:accent4>
        <a:accent5>
          <a:srgbClr val="E2E2E2"/>
        </a:accent5>
        <a:accent6>
          <a:srgbClr val="002D8A"/>
        </a:accent6>
        <a:hlink>
          <a:srgbClr val="666699"/>
        </a:hlink>
        <a:folHlink>
          <a:srgbClr val="003399"/>
        </a:folHlink>
      </a:clrScheme>
      <a:clrMap bg1="lt1" tx1="dk1" bg2="lt2" tx2="dk2" accent1="accent1" accent2="accent2" accent3="accent3" accent4="accent4" accent5="accent5" accent6="accent6" hlink="hlink" folHlink="folHlink"/>
    </a:extraClrScheme>
    <a:extraClrScheme>
      <a:clrScheme name="Layers 15">
        <a:dk1>
          <a:srgbClr val="000000"/>
        </a:dk1>
        <a:lt1>
          <a:srgbClr val="FFFFFF"/>
        </a:lt1>
        <a:dk2>
          <a:srgbClr val="000066"/>
        </a:dk2>
        <a:lt2>
          <a:srgbClr val="000066"/>
        </a:lt2>
        <a:accent1>
          <a:srgbClr val="CCCCCC"/>
        </a:accent1>
        <a:accent2>
          <a:srgbClr val="000066"/>
        </a:accent2>
        <a:accent3>
          <a:srgbClr val="FFFFFF"/>
        </a:accent3>
        <a:accent4>
          <a:srgbClr val="000000"/>
        </a:accent4>
        <a:accent5>
          <a:srgbClr val="E2E2E2"/>
        </a:accent5>
        <a:accent6>
          <a:srgbClr val="00005C"/>
        </a:accent6>
        <a:hlink>
          <a:srgbClr val="666699"/>
        </a:hlink>
        <a:folHlink>
          <a:srgbClr val="000066"/>
        </a:folHlink>
      </a:clrScheme>
      <a:clrMap bg1="lt1" tx1="dk1" bg2="lt2" tx2="dk2" accent1="accent1" accent2="accent2" accent3="accent3" accent4="accent4" accent5="accent5" accent6="accent6" hlink="hlink" folHlink="folHlink"/>
    </a:extraClrScheme>
    <a:extraClrScheme>
      <a:clrScheme name="Layers 16">
        <a:dk1>
          <a:srgbClr val="000000"/>
        </a:dk1>
        <a:lt1>
          <a:srgbClr val="EAEAEA"/>
        </a:lt1>
        <a:dk2>
          <a:srgbClr val="000066"/>
        </a:dk2>
        <a:lt2>
          <a:srgbClr val="000066"/>
        </a:lt2>
        <a:accent1>
          <a:srgbClr val="CCCCCC"/>
        </a:accent1>
        <a:accent2>
          <a:srgbClr val="000066"/>
        </a:accent2>
        <a:accent3>
          <a:srgbClr val="F3F3F3"/>
        </a:accent3>
        <a:accent4>
          <a:srgbClr val="000000"/>
        </a:accent4>
        <a:accent5>
          <a:srgbClr val="E2E2E2"/>
        </a:accent5>
        <a:accent6>
          <a:srgbClr val="00005C"/>
        </a:accent6>
        <a:hlink>
          <a:srgbClr val="666699"/>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122724</TotalTime>
  <Words>2401</Words>
  <Application>Microsoft Office PowerPoint</Application>
  <PresentationFormat>On-screen Show (4:3)</PresentationFormat>
  <Paragraphs>343</Paragraphs>
  <Slides>32</Slides>
  <Notes>4</Notes>
  <HiddenSlides>0</HiddenSlides>
  <MMClips>0</MMClips>
  <ScaleCrop>false</ScaleCrop>
  <HeadingPairs>
    <vt:vector size="6" baseType="variant">
      <vt:variant>
        <vt:lpstr>Caratteri utilizzati</vt:lpstr>
      </vt:variant>
      <vt:variant>
        <vt:i4>9</vt:i4>
      </vt:variant>
      <vt:variant>
        <vt:lpstr>Modello struttura</vt:lpstr>
      </vt:variant>
      <vt:variant>
        <vt:i4>2</vt:i4>
      </vt:variant>
      <vt:variant>
        <vt:lpstr>Titoli diapositive</vt:lpstr>
      </vt:variant>
      <vt:variant>
        <vt:i4>32</vt:i4>
      </vt:variant>
    </vt:vector>
  </HeadingPairs>
  <TitlesOfParts>
    <vt:vector size="43" baseType="lpstr">
      <vt:lpstr>Arial</vt:lpstr>
      <vt:lpstr>Times New Roman</vt:lpstr>
      <vt:lpstr>Wingdings</vt:lpstr>
      <vt:lpstr>Tahoma</vt:lpstr>
      <vt:lpstr>Symbol</vt:lpstr>
      <vt:lpstr>Calibri</vt:lpstr>
      <vt:lpstr>Tahoma </vt:lpstr>
      <vt:lpstr>Chalkboard</vt:lpstr>
      <vt:lpstr>MS PGothic</vt:lpstr>
      <vt:lpstr>Personalizza struttura</vt:lpstr>
      <vt:lpstr>Layers</vt:lpstr>
      <vt:lpstr>Diapositiva 1</vt:lpstr>
      <vt:lpstr>Diapositiva 2</vt:lpstr>
      <vt:lpstr>Diapositiva 3</vt:lpstr>
      <vt:lpstr>Diapositiva 4</vt:lpstr>
      <vt:lpstr>Diapositiva 5</vt:lpstr>
      <vt:lpstr>Diapositiva 6</vt:lpstr>
      <vt:lpstr>Diapositiva 7</vt:lpstr>
      <vt:lpstr>Diapositiva 8</vt:lpstr>
      <vt:lpstr>Diapositiva 9</vt:lpstr>
      <vt:lpstr>7Be+58Ni @ EXOTIC (05/2010)</vt:lpstr>
      <vt:lpstr>Diapositiva 11</vt:lpstr>
      <vt:lpstr>Diapositiva 12</vt:lpstr>
      <vt:lpstr>Diapositiva 13</vt:lpstr>
      <vt:lpstr>Diapositiva 14</vt:lpstr>
      <vt:lpstr>Diapositiva 15</vt:lpstr>
      <vt:lpstr>Diapositiva 16</vt:lpstr>
      <vt:lpstr>8B+28Si @ EXOTIC </vt:lpstr>
      <vt:lpstr>8B+28Si @ EXOTIC: Reduced Fusion cross section</vt:lpstr>
      <vt:lpstr>17O+58Ni,208Pb @ LNL (15-17 november 2012)</vt:lpstr>
      <vt:lpstr>17O+58Ni,208Pb @ LNL: raw data</vt:lpstr>
      <vt:lpstr>17O+58Ni,208Pb @ LNL: preliminary results</vt:lpstr>
      <vt:lpstr>EXOTIC beamline: velocity filter</vt:lpstr>
      <vt:lpstr>Diapositiva 23</vt:lpstr>
      <vt:lpstr>Diapositiva 24</vt:lpstr>
      <vt:lpstr>Diapositiva 25</vt:lpstr>
      <vt:lpstr>Diapositiva 26</vt:lpstr>
      <vt:lpstr>Approved proposals (RIKEN)</vt:lpstr>
      <vt:lpstr>Diapositiva 28</vt:lpstr>
      <vt:lpstr>Diapositiva 29</vt:lpstr>
      <vt:lpstr>Diapositiva 30</vt:lpstr>
      <vt:lpstr>Diapositiva 31</vt:lpstr>
      <vt:lpstr>Diapositiva 32</vt:lpstr>
    </vt:vector>
  </TitlesOfParts>
  <Company>INFN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Elastic scattering for the system 11Be+209Bi at Coulomb barrier energies with the EXODET apparatus</dc:title>
  <dc:creator>Dimitra Pierroutsakou</dc:creator>
  <cp:lastModifiedBy>Marco Mazzocco</cp:lastModifiedBy>
  <cp:revision>4624</cp:revision>
  <cp:lastPrinted>2013-06-14T10:31:55Z</cp:lastPrinted>
  <dcterms:created xsi:type="dcterms:W3CDTF">2004-09-20T20:03:32Z</dcterms:created>
  <dcterms:modified xsi:type="dcterms:W3CDTF">2013-07-01T12:02:47Z</dcterms:modified>
</cp:coreProperties>
</file>